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1" r:id="rId2"/>
  </p:sldMasterIdLst>
  <p:notesMasterIdLst>
    <p:notesMasterId r:id="rId37"/>
  </p:notesMasterIdLst>
  <p:sldIdLst>
    <p:sldId id="1976" r:id="rId3"/>
    <p:sldId id="385" r:id="rId4"/>
    <p:sldId id="1980" r:id="rId5"/>
    <p:sldId id="1977" r:id="rId6"/>
    <p:sldId id="1620" r:id="rId7"/>
    <p:sldId id="1981" r:id="rId8"/>
    <p:sldId id="1982" r:id="rId9"/>
    <p:sldId id="1974" r:id="rId10"/>
    <p:sldId id="1940" r:id="rId11"/>
    <p:sldId id="1973" r:id="rId12"/>
    <p:sldId id="1978" r:id="rId13"/>
    <p:sldId id="1944" r:id="rId14"/>
    <p:sldId id="1943" r:id="rId15"/>
    <p:sldId id="1945" r:id="rId16"/>
    <p:sldId id="1909" r:id="rId17"/>
    <p:sldId id="1931" r:id="rId18"/>
    <p:sldId id="1910" r:id="rId19"/>
    <p:sldId id="1923" r:id="rId20"/>
    <p:sldId id="1947" r:id="rId21"/>
    <p:sldId id="1979" r:id="rId22"/>
    <p:sldId id="1924" r:id="rId23"/>
    <p:sldId id="1932" r:id="rId24"/>
    <p:sldId id="1933" r:id="rId25"/>
    <p:sldId id="1934" r:id="rId26"/>
    <p:sldId id="1921" r:id="rId27"/>
    <p:sldId id="1903" r:id="rId28"/>
    <p:sldId id="1936" r:id="rId29"/>
    <p:sldId id="1937" r:id="rId30"/>
    <p:sldId id="1907" r:id="rId31"/>
    <p:sldId id="1908" r:id="rId32"/>
    <p:sldId id="1949" r:id="rId33"/>
    <p:sldId id="1922" r:id="rId34"/>
    <p:sldId id="1935" r:id="rId35"/>
    <p:sldId id="1958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  <p:embeddedFont>
      <p:font typeface="Cambria Math" panose="02040503050406030204" pitchFamily="18" charset="0"/>
      <p:regular r:id="rId44"/>
    </p:embeddedFont>
    <p:embeddedFont>
      <p:font typeface="Montserrat" pitchFamily="2" charset="77"/>
      <p:regular r:id="rId45"/>
      <p:bold r:id="rId46"/>
      <p:italic r:id="rId47"/>
      <p:boldItalic r:id="rId48"/>
    </p:embeddedFont>
    <p:embeddedFont>
      <p:font typeface="Montserrat Light" pitchFamily="2" charset="77"/>
      <p:regular r:id="rId49"/>
      <p:italic r:id="rId50"/>
    </p:embeddedFont>
    <p:embeddedFont>
      <p:font typeface="Montserrat Medium" pitchFamily="2" charset="77"/>
      <p:regular r:id="rId51"/>
      <p:italic r:id="rId52"/>
    </p:embeddedFont>
    <p:embeddedFont>
      <p:font typeface="Montserrat SemiBold" pitchFamily="2" charset="77"/>
      <p:regular r:id="rId53"/>
      <p:bold r:id="rId54"/>
      <p:italic r:id="rId55"/>
      <p:boldItalic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A2EF"/>
    <a:srgbClr val="FF40FF"/>
    <a:srgbClr val="942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459"/>
    <p:restoredTop sz="81355"/>
  </p:normalViewPr>
  <p:slideViewPr>
    <p:cSldViewPr snapToGrid="0" snapToObjects="1">
      <p:cViewPr>
        <p:scale>
          <a:sx n="104" d="100"/>
          <a:sy n="104" d="100"/>
        </p:scale>
        <p:origin x="-10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6.xml"/><Relationship Id="rId51" Type="http://schemas.openxmlformats.org/officeDocument/2006/relationships/font" Target="fonts/font14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Computational bound for </a:t>
            </a:r>
            <a:r>
              <a:rPr lang="en-US" sz="2400" b="1" i="0" u="none" strike="noStrike" baseline="0">
                <a:effectLst/>
              </a:rPr>
              <a:t>𝝀=𝟏𝟐𝟎</a:t>
            </a:r>
            <a:r>
              <a:rPr lang="en-US" sz="2400" b="0" i="0" u="none" strike="noStrike" baseline="0"/>
              <a:t> </a:t>
            </a:r>
            <a:r>
              <a:rPr lang="en-US" sz="2400"/>
              <a:t> 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Sheet1!$A$1:$A$30</c:f>
              <c:numCache>
                <c:formatCode>General</c:formatCode>
                <c:ptCount val="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</c:numCache>
            </c:numRef>
          </c:xVal>
          <c:yVal>
            <c:numRef>
              <c:f>Sheet1!$B$1:$B$30</c:f>
              <c:numCache>
                <c:formatCode>General</c:formatCode>
                <c:ptCount val="30"/>
                <c:pt idx="0">
                  <c:v>120</c:v>
                </c:pt>
                <c:pt idx="1">
                  <c:v>156</c:v>
                </c:pt>
                <c:pt idx="2">
                  <c:v>175</c:v>
                </c:pt>
                <c:pt idx="3">
                  <c:v>197</c:v>
                </c:pt>
                <c:pt idx="4">
                  <c:v>212</c:v>
                </c:pt>
                <c:pt idx="5">
                  <c:v>234</c:v>
                </c:pt>
                <c:pt idx="6">
                  <c:v>244</c:v>
                </c:pt>
                <c:pt idx="7">
                  <c:v>260</c:v>
                </c:pt>
                <c:pt idx="8">
                  <c:v>277</c:v>
                </c:pt>
                <c:pt idx="9">
                  <c:v>289</c:v>
                </c:pt>
                <c:pt idx="10">
                  <c:v>301</c:v>
                </c:pt>
                <c:pt idx="11">
                  <c:v>315</c:v>
                </c:pt>
                <c:pt idx="12">
                  <c:v>331</c:v>
                </c:pt>
                <c:pt idx="13">
                  <c:v>344</c:v>
                </c:pt>
                <c:pt idx="14">
                  <c:v>354</c:v>
                </c:pt>
                <c:pt idx="15">
                  <c:v>366</c:v>
                </c:pt>
                <c:pt idx="16">
                  <c:v>381</c:v>
                </c:pt>
                <c:pt idx="17">
                  <c:v>391</c:v>
                </c:pt>
                <c:pt idx="18">
                  <c:v>407</c:v>
                </c:pt>
                <c:pt idx="19">
                  <c:v>416</c:v>
                </c:pt>
                <c:pt idx="20">
                  <c:v>429</c:v>
                </c:pt>
                <c:pt idx="21">
                  <c:v>437</c:v>
                </c:pt>
                <c:pt idx="22">
                  <c:v>448</c:v>
                </c:pt>
                <c:pt idx="23">
                  <c:v>464</c:v>
                </c:pt>
                <c:pt idx="24">
                  <c:v>472</c:v>
                </c:pt>
                <c:pt idx="25">
                  <c:v>481</c:v>
                </c:pt>
                <c:pt idx="26">
                  <c:v>492</c:v>
                </c:pt>
                <c:pt idx="27">
                  <c:v>506</c:v>
                </c:pt>
                <c:pt idx="28">
                  <c:v>516</c:v>
                </c:pt>
                <c:pt idx="29">
                  <c:v>527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6B-8745-95D7-5688A6B14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74422032"/>
        <c:axId val="739924288"/>
      </c:scatterChart>
      <c:valAx>
        <c:axId val="574422032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i="0" u="none" strike="noStrike" baseline="0">
                    <a:effectLst/>
                  </a:rPr>
                  <a:t>𝜇</a:t>
                </a:r>
                <a:r>
                  <a:rPr lang="en-US" sz="2800" b="1" i="0" u="none" strike="noStrike" baseline="0"/>
                  <a:t> </a:t>
                </a:r>
                <a:endParaRPr lang="en-US" sz="2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924288"/>
        <c:crosses val="autoZero"/>
        <c:crossBetween val="midCat"/>
      </c:valAx>
      <c:valAx>
        <c:axId val="73992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b="1" i="0" u="none" strike="noStrike" baseline="0">
                    <a:effectLst/>
                  </a:rPr>
                  <a:t>log2⁡𝑁</a:t>
                </a:r>
                <a:r>
                  <a:rPr lang="en-US" sz="2800" b="1" i="0" u="none" strike="noStrike" baseline="0"/>
                  <a:t> </a:t>
                </a:r>
                <a:endParaRPr lang="en-US" sz="2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42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7T18:12:32.044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16 103 7499,'-8'0'-671,"1"0"1,7-2 628,0-3 1,7 4 29,2-5 0,-1 1 4,1 0 0,1-2-56,-1 2 377,4 3-163,-5-4 1,2 6 130,-1 0 0,-4-6-91,6 2 0,-7-1-101,7 5 1,-7 0 66,6 0-403,-7 0 304,10 0 1,-10 0-19,8 0 0,-2 0-18,6 0 1,5-1 22,-2-5 1,4 5-35,-2-4 1,2 3 72,8 2 0,-2-1-50,-4-4 1,4 3 126,-3-3 1,2 4-73,2 1 1,-1-6 4,-3 2 0,2-1-76,-2 5 1,-3 0-4,-4 0 0,4 0-28,-2 0 1,0 0-11,-6 0 0,1 0-12,0 0 18,-1 0 0,1 0-45,0 0 71,-1 0-81,1 0 72,0 0 42,-1 7 1,1-6 7,0 4 1,-1 2 36,1-3 0,0 1 17,-1-5 1,1 6-41,0-2 1,1 2-23,4 0 0,-4-4-8,4 9 1,1-8-13,-1 2 1,4 2-9,-4-2 1,4 4 7,-4-3 0,4 3-11,-4-4 0,4 5 5,-4-5 1,1 0 12,-1 1 1,-2-2 30,7 5 0,-2-6-28,1 2 0,2-4-26,-7-1 0,8 0 34,-3 0 0,-2 0-1,4 0 1,-4 0-38,2 0 1,4 0-8,-2 0 0,-4 0-1,2 0 1,-5 0-5,0 0 0,2 0 19,-1 0 1,1 3-5,-1 1 1,-4 0 18,3 5 1,-2 1 7,-2 4 0,0 6 6,-1 0 1,1-1-32,0-4 1,5 5 1,-2 0 0,8 4 7,-8-4 0,8 0-3,-8-6 1,9 5-28,-3 1 0,4 0 72,1-5 1,1-1 8,-1 1 0,0 1-5,1 4 0,-1-4 2,2 4 0,-5 1 6,0-2 0,2 8 9,-4-3 0,4 4-34,1 1 0,0 0 19,1 1 0,0 2-85,5 1 1,-4-1 63,3 1 0,-3-1-106,-2-2 1,2-1 47,4 0 1,-5 1-14,5-1 1,-4-5 31,-1 1 1,4-2-9,0 1 0,2-1 81,-1-3 0,-4-3-65,3 8 0,2-7 20,-2 2 1,2 1-31,-2-1 1,-2-1 5,8-5 0,-5 6-11,4 0 0,-7-1-5,2-4 1,2-1-9,-1 1 0,0-2-12,-6-2 1,0 1-93,1-1 0,-1-1 107,0 1 0,-1 0-51,-4-6 0,3 7 27,-8-3 1,6-1-9,-6 2 0,6-2 0,-6 2 0,1 4-6,-6-5 1,1 4 5,0 2 0,-1-2 12,1-3 0,0 3 11,-1-4 0,1 5-15,0 0 0,-1 1 46,1 0 0,0-6-7,-1 2 0,4-2 1,0 6 1,0-1-11,0 1 1,0 0 2,-4-1 1,1 1 61,0 0 0,-1-1 11,1 1 1,0 0 105,-1-1 0,-4 6-145,0 0 1,-2 4 14,2-4 1,3 2-44,-4-4 1,-1 1-4,3 5 1,-3-1-31,1 2 1,5 0-14,-5-5 0,4 7 41,2-3 0,1-3-15,4-1 0,-4-2-13,4 2 1,-3-4 11,3 4 0,2-4 21,2-2 1,2 6-16,-6-1 76,6 1-65,-4-5 0,6-1 7,-2 1 0,-1 0 2,-5-1 0,4 1-16,-4 0 0,4 2-1,-4 2 1,4-2-100,-4 2 0,1-1 101,-1 1 0,-4 0-157,4 5 0,-4-6 127,-1 1 1,1 2-96,4-1 0,-4 4 122,4-4 0,-4 0-4,-1-5 0,-1 5 14,1-1 0,0 6 16,-1-6 0,1 2-4,0-1 0,2-3 16,2 9 0,-2-4-11,2 2 1,-3 4-10,0-4 1,-2 4 4,1 2 0,0-2-9,-1-3 1,1 2-4,0-2 0,-3 3-2,-2 1 0,4-5 0,-5 0 0,3-4 7,-3 4 0,5-4-6,-5 6 0,4-9-2,2 3 0,-6-4 3,2-1 0,-2 1-8,6 4 1,0-4-1,-1 4 1,1-4-2,0-2 0,-1 6 2,1 0 0,0-1-1,-1-4 0,-4-1 9,0 1 1,0 5-7,4 0 1,1 1 23,0-2 0,-5-2-22,0 2 1,-2 2 95,1-1 1,3 4-89,-7-4 0,5 2 3,-5-2 0,6-4-7,-1 4 1,-2-4-2,2-2 1,-2 1-76,2 0 1,2-1 35,-1 1 0,0-6-118,-1 2 118,2-2 56,-2 6-36,-2 0 0,2-6 13,-4 2 0,3-2 5,-4 6 1,5-6-9,-5 2 1,4-2 6,-3 6 0,3-1-16,-4 1 1,5 0-7,-5-1 1,4 1-70,-3 0 0,3-1 69,-4 1 1,7 5-53,-2 0 0,-2-1 72,2-5 1,-6 4-5,7 0 0,-7 1 51,7 5 0,-7-4-35,6 4 1,-2-4 36,2 4 0,2 1-49,-8 5 1,6-6 17,-6 1 0,8-6-1,-2 6 1,-2-1-13,2 5 0,-2-5 11,2 2-36,3-2 27,-5 5 1,7 0-7,-1 1 0,1-1-3,0 0 1,1 3 0,4 2 1,-4-2 3,4 1-2,-4 6 2,-2-9 1,1 13 3,0-4 1,-1-2 0,1 3 0,1-7 5,-1 7 1,1-1 1,2 5 0,0 0 17,0 0 0,-3 1 4,-4-1 1,6 4 121,-2 2 1,-2 4-133,-4-6 0,2 3 129,4-2 0,-1-2-58,1 8 0,0-3-19,-1 2 1,1-2-39,0-4 1,-1 0-2,1 6 0,5-5 71,-1 6-302,1-9 108,1 5 0,-2-6-174,5 5 0,-7-5 66,3 4 0,-4-1-48,-1 0 0,-1 0 32,1 6 1,-2-6 120,-2 1 1,1-4 4,-1-1 1,-3 2 100,1 3 1,-4-8 2,5 3 0,-5-4-99,4 4 0,-3 6 158,3-1 1,-5 0-49,0-5 1,3 0-43,-2 0 0,0 3 5,-5-2 1,2 2-142,3-8 1,-4-3-1,3-2 1,-1 4 24,-3 2 1,0-4 47,0-3 0,0-1-28,0-3 1,0-1 67,0-4 0,0 2-11,0-6 0,0 0 89,0-6 0,0 1-64,0 0 128,0-1 1,1 0-159,5-5 251,-5 4 16,6-5-61,-7 0 0,4 6-73,1-5 0,0-1 88,-5 3 1,0-7-110,0 6 1,0 0 22,0 4 0,0-3-59,0-2 0,-5 1-5,0 4 1,-2 0-22,3-5 0,3 4-22,-5-2 1,0 1-49,0 3 1,-3-5 94,4 0 1,-2-1 16,3 6 1,0-2 47,-5-2 0,5 1 10,0-2 0,-3 4-23,2 0 1,1-4 14,4-1 1,-3 2-19,-1 3 1,1 1-6,-1 0 1,2 1 30,2 4 0,0-3-16,0 8 1,2-6-132,2 6 0,-1-6 5,1 6 1,3-6 22,-2 6 1,4-2 74,-3 1 0,3 4 1,-4-4 1,6 0-7,0 0 1,-5-4 4,-2 4 1,3-5-4,-2-1 0,7-2 28,-2-1 1,-2 2-96,1 2 1,-4-2 7,5 2 0,-5 0-12,4 1 1,-5-4-15,2 4 0,-1 0-156,0 0 1,1 6 126,-6-2 0,0-1-6,0 2 0,0-6 52,0 6 1,0 1-36,0 8 0,6 0 255,4 4 0,10-3 22,4 4 1,4-1 49,1 8 0,2-2-202,3 0 0,-2 0-36,8 0 0,-5 0 150,4 0-748,-6-7 412,2 6 0,-10-11-728,-1 8 422,-5-8 285,2 10 1,-6-6-283,-1 4 0,-4 0-82,-1-5 535,2 0 0,3-6 0,1 0 0</inkml:trace>
  <inkml:trace contextRef="#ctx0" brushRef="#br1" timeOffset="985">7000 8952 7889,'-15'0'-18,"0"0"99,1 0 1,-1 1 44,0 5 0,1-2-198,-1 10 1,0 0 127,1 11-104,-8 6 48,0 6 1,-8 15 28,1 7 1,-7 9-37,-3 9 0,-3 6-9,-2 5 0,0-2 9,0-3 0,4-2-295,1-2 1,12-10 104,3-1 1,6-8-183,3-5 379,7-4 0,-5-1 0,5 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7T21:05:45.325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59 45 11251,'9'0'-1300,"-4"0"1,-2 0 1471,1 0-110,-1-7 184,3 6-10,-6-6-180,0 1 178,-6 4-224,-4-4-8,-4 6 0,4 0 83,1 0 0,4 0 113,-5 0-310,6 0 0,-4-2 59,3-3-132,4 4-10,-6-6 273,7 7 208,0 0-89,0 7-66,0-6 1,0 12 12,0-3 0,3-2-40,1 1 0,0 0 33,5 1 1,-1 3 64,3-4 0,6 3-35,-2-2 0,9 3-68,1-4 0,4-2-40,6-2 0,2-2 32,7 2 1,7-3-7,2 3 1,-2-2 65,-2 2 1,2-2-85,-2 7 1,-2-6 133,-7 7 0,-4-2-229,-7 6 0,1 5 14,-1-1 0,0 7-213,1-2 0,-1 4 116,0 2 0,1-2-71,-1-3 1,-1 0 116,-4-5 0,3 3 22,-9-8 1,8 2 134,-6-6 1,4 2-104,-4 2 1,-2 1 146,-3 4 0,5-4-67,0 4 0,-1 0-27,-5 0 1,1 6 25,0-2 1,5 4-130,0 2 0,1-1 52,-2 0 0,-1 2-219,6 4 0,2-5 128,3 5 0,-1-4 83,-4-2 0,4-1-13,-4-3 0,4 1-13,1-6 0,-5 4 186,2-4 0,-4 4-57,2-4 0,4 4 73,-2-4 1,-4 5-156,2-6 0,-6 1 40,2-6 1,2 6-83,4-1 1,-5 2 84,-2-1 1,3-2-99,4 7 1,2-4 76,1 9 1,0-2-32,1 10 1,-1 4 27,0 6 1,2 1 18,4 10 0,-3-9-16,8 9 0,-8-11-16,2-4 1,-3-5 30,-2-5 1,-1-7-40,-2 2 1,-6-7 194,-4 2 0,2-4-175,2 4 1,0-4 73,-5 4 0,0-6-94,-1 1 1,-4 4 102,-1 2 1,2-2-74,3 1 1,-4 1 28,-1 4 0,2 2-123,3 4 1,-4-5 104,0 5 1,0-4-187,4-2 0,0 0 62,-5 1 1,4-5 9,-3-1 1,-2-1-16,2 1 0,-2 2 21,2-6 1,3 4-13,-4-4 1,-1-2 14,3-8 0,-7 2 79,7-1 0,-7 0-52,6-1 0,-7 2 92,2-1 1,2 2-62,-2 2-16,6 0 1,-3-1 52,7 1 0,-5 0-1,0-1 1,-5 1 20,4 0 1,-3 1 9,3 4 0,-4-4-72,5 4 1,-2 1 27,1-2 0,0 1-105,-5-6 0,0 0 105,6-5 0,-6-1-117,0-3 260,-3-3 1,-1 4-82,0-6-101,0-6-202,0 4 274,0-4-634,0 6 431,0-7 18,0 6-17,0-13 71,7 6 0,-5-1-25,2-2-13,-2 9 68,-2-12 0,0 12-121,0-9 43,0 8-109,0-3 0,0 4 19,0-3 1,-2 4-448,-2-5 257,2 5-420,-5-6 527,2 6 0,1-11-114,-6 8-207,6-1 320,-9 5 1,10 0-165,-6 0 465,5 0 0,-9 6 0,10-3 0,-6 8 0,5-9 0,-3 12 0,7-6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7T18:12:36.55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1880 104 6184,'8'-8'-172,"-1"-6"90,-1 13 57,-4-12 102,4 5 1,-6-3-83,0 2 1,0 3 373,0-3-226,0 6 1,-1-5-35,-4 3 0,2 4-84,-6-5 0,3 5 2,-3 1 0,4 0-46,-5 0 1,0 0 0,-5 0-48,0 0 1,2 1 75,4 5 1,-5-4-79,5 8 0,-4-5 52,-2 4 1,-1 1-3,-4-1 0,4 4 14,-4-3 1,-1 3 4,2 2 1,-2-1 0,1 1 1,1-6 2,-5 2 1,4-2 0,-4 6 0,7 0-5,-3-1 0,-2 1-1,2 0 0,-4-1 0,4 1 0,0-6 0,6 2 0,4-3 0,1 1 0,-2 5 0,2-10 0,0 5 0,5-6-37,-3 3 34,7-6-67,0 0 0,5 2 53,1 3 1,-2-1-5,-4 5 1,-4-3 14,-2 3 1,-6 0 1,3 6 1,-8 2-18,-3 2 1,-4 0-3,4 5 0,-7-6 3,3 1 1,3-2 17,1-2 0,2 0 34,-2-1 1,10-2 9,-6-1 56,12-4-98,-3-7 0,7 0 0,0 0 0</inkml:trace>
  <inkml:trace contextRef="#ctx0" brushRef="#br0" timeOffset="1067">999 589 6808,'-10'0'-966,"0"0"930,7 0 36,-10 0 0,11 0 0,-4 1 0,6 5 0,0-5 0,0 6 960,0-7-777,0-7-151,0 6 0,0-5 8,0 12 1,0 2-150,0 6 1,-6 8 102,1 2 1,-6 14-124,2 6 0,-11 18 52,-5 2 0,-2 6 21,-2 9 0,-7 4 51,-4 5 1,0 2 20,0-2 1,0-4 33,5-16 0,-5-2 15,7-8 1,-7-3-48,6-2 1,-2-3 5,2 3 1,-4 3-69,-6 8 1,2-4 39,2 4 1,0-8-6,5-3 1,-1-3 4,1 3 1,11-12-11,0-2 1,12-12-22,7-7 1,5-4-2,5-2 0,9-6 36,6-2 0,12-5 0,-2-1 0</inkml:trace>
  <inkml:trace contextRef="#ctx0" brushRef="#br0" timeOffset="1558">616 824 8114,'-15'0'0,"1"0"-574,-1 0 1,0 0 486,1 0 1,-1 0 1390,0 0-902,7 0-388,2 0 0,12 8-2,4 6 0,4 9-11,6 12 1,3 6 159,6 12 1,6 17-112,0 18 1,-2 9-37,-4 16-1609,-5 6 1601,-10-50 1,-1 1 0,-1-1-1,-3 0-6,3 3 0,2-1-551,-4-4 1,1-2 509,4 59 1,3-15-173,2-5 1,4-12 91,-4-13 0,4-7-232,-4-13 0,6-7 353,-8-3 0,9 0 0,-3-5 0,4-2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7T18:12:45.054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60 195 8402,'-11'0'-2335,"2"0"3365,6 0-429,-4 0-702,7 0 1,7 0 277,2 0 1,-1-5 44,2 1 0,0-1-75,5 5 1,0-6-45,-1 2 0,1-1 12,0 5 0,-6 1 119,0 5-128,2 2 0,-2 6-24,2 1 1,-8 5-38,2-1 0,-4 2-19,-1-1 0,-6 1-10,-4 3 0,-3 4-120,-2-2 1,1-4 34,-1 2 0,0-5 12,1 0 0,-1-2 31,0-2 0,5-6-52,0 0 0,1-5-5,-6 0 0,5-1 41,0-3 0,6-3-8,0-1 1,3 0-44,1-5 0,0-3-145,0-7 0,1 1 264,3-6 1,6 5-95,4 0 1,1-2 137,0 1 0,3 0-45,2 5 1,0 2 179,-5 4 1,0-2-112,-1 6 1,-4-1 156,0 6 1,-2 2-78,2 3 1,-4 8 102,-6 7 1,0 2-98,0-4 0,0 5 154,0 6 1,-6-3-362,-4-2 0,-3-2-1,-2 4 1,-1-1-135,-4-5 0,4 0 122,-4-5 0,4 2-175,2-2 1,-1-3-62,0-12 0,5 0 62,0 0 0,6-4-37,0-6 0,4-6 115,4-13 0,10 0-30,6-1 0,4 1 145,-4 0 1,4 3 149,-4 2 1,4 6-51,-4-1 1,5 4 235,-6 5 1,1 3 392,-6 7-465,-6 7 0,-1 7 149,-7 12 1,-1 6-147,-5 2 0,-2 6-103,-6 0 0,-2-4-78,-4-1 0,4-6-208,-4-5 1,8-2-22,2-8-434,1 1 251,-6-7 1,7-3-252,3-10 1,4-8 146,1-6 0,4-8 91,1 3 1,4-9 158,-3-2 0,3 2 17,-4 4 1,5-1 140,-5 0 0,2 3-54,-2 2 0,-4 3 415,5 8-47,-5 6 275,-1 1-352,0 20 1,-1-3-166,-5 10 0,5-2-251,-4 1 0,3-7-18,2 3 240,0-10 0,7 7 0,1-3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7T18:12:50.190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1765 1750 8089,'-23'15'84,"2"-6"-68,6 1 0,5-6-529,0 0-442,1-2 675,0-2 1,9-2 279,10-2 0,8 1 0,2-1 0,4 3-61,-4 1 1,0 0 60,-6 0 0,-4 0 0,0 0 0,0 0 0,4 0 0</inkml:trace>
  <inkml:trace contextRef="#ctx0" brushRef="#br0" timeOffset="538">1868 2382 8133,'-22'30'386,"5"-1"201,-8 0 1,5-5-616,-4 0-505,6-5 1,4 2 532,8-6 0,17 0 0,6-1 0</inkml:trace>
  <inkml:trace contextRef="#ctx0" brushRef="#br0" timeOffset="539">1809 3146 7980,'-8'38'0,"-5"-2"-400,3-7 0,1-1-383,0-4 783,6-3 0,3-13 0,8-1 0</inkml:trace>
  <inkml:trace contextRef="#ctx0" brushRef="#br0" timeOffset="1004">1794 3896 7978,'0'16'2,"0"4"1,4-4-183,2 4 1,-1-4-199,-5-2 301,0 1 1,7-4-772,2-2 848,4-6 0,15 3 0,3-6 0</inkml:trace>
  <inkml:trace contextRef="#ctx0" brushRef="#br0" timeOffset="3407">589 30 8349,'0'-8'-735,"0"2"674,0 6-187,0-7 287,-7 6 17,6-6 1,-7 7 152,3 0 1,3 7-167,-3 2 1,-2-1-4,2 1 0,-6 3-18,2 8 1,-4 3-13,-2 6 1,0 2-20,1 4 0,-8 2-2,-3 7 1,-7 7 58,-3 2 1,-3 0-30,3 1 0,-6-2 3,2 2 0,3-6-79,1-8 1,11-4 2,4-6 0,4-8 14,2-2 1,0-4-325,5-1 201,2-7 1,2 0-536,1-3 698,-1-3 0,-2 4 0,-1-6 0</inkml:trace>
  <inkml:trace contextRef="#ctx0" brushRef="#br0" timeOffset="4386">1485 1044 6447,'-8'0'2980,"1"0"-1380,7 0-1184,0 6 1,0 9-123,0 10 1,-6 6-283,-4 8 0,-10 10-20,-4 20 1,-12 7-113,-8 18 0,-8 2 59,-12 6 0,-2 0-366,-8-4 1,6-2 72,6-12 1,15-9 164,14-22 0,9-10 189,14-14 0,10 1 0,8-8 0</inkml:trace>
  <inkml:trace contextRef="#ctx0" brushRef="#br0" timeOffset="5157">1882 2176 8366,'0'8'-38,"-6"5"-338,4-12 340,-4 6 21,6-7 1,0-1-21,0-5 1,5 4 85,-1-8 96,1 6 1,-3-2 536,3 6-190,-4-7-281,6 6 78,-7-6-79,0 7 0,1 5-402,5 1 0,-5 4 49,4 0 1,-2 8 196,2 2 1,2 6-51,2-1 0,6-2-156,0 1 0,-1 1 52,6 4 0,-4 1 30,-1-1 1,-2-6 270,-3-3-202,3-4 403,-12-2 0,5-4-26,-12 0 1,-2-6-42,-6 7 1,-9 0-104,-6 9 0,-3 4-11,-14 10 0,-2 18 117,-16 18 0,-10 22-185,30-36 0,-2 1 0,-3 8 0,-2 2-442,-6 8 1,1 2 0,-1 0 0,-1 3 379,2 6 1,0-1 0,-1-4 0,1 1-419,4-4 0,1 0 1,5-10-1,0-2-287,9-10 1,1 0-1,-24 44-1676,11-6 2288,17-25 0,0-2 0,17-22 0,4-5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7T18:13:10.765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162 116 9523,'-14'0'-750,"-1"0"0,0 0 659,1 0 1,3 0 330,2 0 188,-1 0-267,-4 0-146,6 0 182,1 0 1004,7 0-643,7-7-300,1-1 1,6-6-224,1-1 0,-2 6 131,-3-1 0,3 5-101,-4-4 0,5 5-30,0-2 1,-4 5-333,0 1 355,0 0 0,4 0-28,1 0 1,-6 1-24,2 5 0,-8 2 35,2 6 0,-4 1 24,-1 0 1,0-1-46,0 1 1,-1 2-76,-4 2 0,-3-2 156,-7 2 0,2-2-173,3-2 0,-3 0 80,4-1 0,-5-2-147,0-1 1,-1 0-1,0-6 0,1 4-26,-1-3 0,4-1 148,2-5 1,4-3-157,-5-1 1,8-6 185,-4-9 0,6 0 30,6-5 1,-4 2 42,8-4 1,0 1 32,5 5 0,0-1 14,-1 1 1,1 4 126,0-3 0,-1 7-169,1 3 0,-3-1 151,3 1 0,-10 1-178,10 3 1,-9 3-52,5-3 0,-7 5-31,7 5 16,-9 3 0,5 12 47,-7 0 1,0-1 24,0-4 0,0-1 5,0 1 0,0 5 53,0 0 1,-5-1-117,1-3 1,-8-2 97,2 1 1,-3-3-236,-2-1 1,6 2-2,-2-4 0,2-2-192,-6-3 0,-5 3 128,2-2 1,-2 0-42,5-5 0,0 0 89,1 0 1,-1-6-79,0-5 0,2-4 24,4-3 1,2 0 49,7 0 1,0-4 10,0 2 0,0-4 195,0 4 1,4 0 164,1 6 58,7-1-129,-4 0 1,2 2-233,-1 4 123,-5 2-841,9 7 738,-5 0 1,7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7T18:13:08.725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265 132 10723,'-9'0'-280,"2"-1"-570,7-3 2323,-5 1-1669,2-4 336,-3 7 0,4 0 187,-2 0-296,2 0 32,-5 0 0,6 0 55,-3 0 231,1-5-407,-4 2 179,2-3-187,2 6-120,-10 0 12,5 0 232,-7 6 0,1 2 163,-1 7 1,2-4 13,3-2 1,-3 3-144,4 7 0,-3-1 350,2 6 1,-3 2-197,4 3 1,1 0 135,-3 1 0,7-1-168,-7 0 0,9 1-35,-4-1 0,5 0-177,1 1 0,1-8-18,5-2 0,0-9-266,4 0 0,3-9-227,-4 4 0,5-6 314,0-6 0,1-2 170,0-6 1,-1-6-12,1 1 0,0-8 94,-1 3 1,4-4-35,0-1 1,0-6-48,0 1 1,-2 0 302,0 5 0,-1-3 16,0-1 0,-3 1-11,-2-2 0,1 2-237,-6 3 0,1 5 39,-6 0 1,0 11-269,0-2 649,0 10-466,-7-2 1,3 14 48,-5 2 1,5 10 107,0 1 1,0 10 200,0 0 1,1 4-203,-1 0 1,3-1 2,1 6 0,1-6-175,3 2 0,0-5 39,5 0 0,-3-1-75,3 0 1,2-5-371,3 2 1,1-8-159,0 8 0,-1-10 20,1-2 0,0 0-268,-1-9 0,1-1-10,0-4 1,-6 0 762,2 0 0,-2-7 0,6-1 0</inkml:trace>
  <inkml:trace contextRef="#ctx0" brushRef="#br0" timeOffset="748">793 383 11348,'-14'0'-161,"4"0"312,1 0-380,5 0 556,-3 0 122,7 0 1,6-2 4,-1-3 0,2 4-76,-3-5 1,0 5-168,5 1 1,-4 0-218,5 0 1,-5 0 266,4 0-471,1 7 0,4-6 93,1 4 0,1 2-185,-1-3 0,-1 7-58,1-7 0,0 2 50,-1 0 1,-4-5 67,-1 4 1,2 2 180,3-3 1,-4 7 96,-1-7 0,-5 8 312,1-3 0,-3 4 94,-2 2 0,0 0 44,0-1 1,-12 6 94,-3-1 0,-2 6 157,2-5 1,-5 4 397,0-4-825,1-1 0,5-4 124,-1-1-1096,6-6 201,2-1 72,7-7 0,3-1 85,1-5 1,0 4-297,5-8 425,2 6 0,3-6 62,1 4 1,-6 1 89,1 5 0,-5 0-138,4 0 0,-3 3 72,3 1 0,-5 4 206,0 6 1,-1-2 281,-3 3 0,0-3-50,0 7 0,-7 3-9,-4 4 0,-1 2-188,-2 1 0,-6 0 201,0 1 0,1-1-320,3 0 0,4-1-296,1-4 1,5-2-1712,6-8 1313,0 1 589,0-7 1,6-1 0,2-7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7T18:13:17.247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162 0 9338,'8'0'0,"-1"0"1885,-7 0-1418,0 7 0,-1-6 294,-5 4-90,5-3-772,-12-2 0,6 2 164,-2 2 0,-3 0 224,8 6 0,-8-5-2,2 4 0,2 1 135,-2 4 0,6 1-223,-7 0 1,2 1-114,-6-2 1,4 2 50,2 3 0,6 0 141,-2 5 0,-2-4-83,2 4 0,1-4-159,4 4 1,0-6-16,0 2 0,0-4-167,0-1 0,4 0-463,1-1 211,7-6 0,-4-1-616,7-7 681,0 0 0,-1-1 103,1-5 0,-2 4 158,-3-9 0,3 2 149,-4-6 0,3 6-35,-2-2 1,3 3 122,-4-1 1,-1-3 138,3 6 1,-7-3 752,7 4-724,-9-6 0,10 7-391,-8-5 97,8 6 1,-9-9-34,8 7 0,-9-1 183,4 1-116,-5 4-42,-1-13-204,0 6 0,0-6 48,0-1 0,0 4 246,0 2 0,-1 1-150,-5-3 1,5-1-137,-4 2 0,-2 2-40,3-2 0,-7 5-488,7-4 464,-1 5-424,-2-8 410,6 9-590,-6-4 503,7 7-16,0 0 585,0 7 1,0-3 205,0 5 1,0-3-249,0 3 1,0 2 209,0 3 1,6-4-362,-2-1 0,1 3 262,-5 8 0,0-4 1,0 3 0,0-1-61,0 2 0,1-2-401,5 6 1,-4-4 65,9 5 0,-7-6-369,7 6 0,-2-6-150,6 6 0,-1-6 82,1 6 0,0-8-54,-1 3 0,1-4-211,0-1 1,-1-7 422,1-3 1,0 2 286,-1-2 1,1-7 0,0-6-1</inkml:trace>
  <inkml:trace contextRef="#ctx0" brushRef="#br0" timeOffset="1347">633 353 7063,'0'-8'655,"0"2"252,0 6-648,0-7-54,0 6 394,0-6 19,0 7-462,-7 0-361,6 0-39,-6 0-496,7 0 785,7 0-97,-6 0 93,13 0 1,-12 0 70,8 0-27,-6 0 1,6 1-47,-4 5 0,0-5-66,0 4 77,-5 3 1,7-5-346,-3 8 257,-3-9-370,4 12 288,-6-6 1,6 1-63,-2 2 99,1-9 1,-5 6 65,0-2 0,1-5-33,5 4-93,-5-3 282,6-2 45,-7 0 89,0 6-160,0-4 0,0 6 176,0-3-228,0-4 214,0 6-162,0 0 1,0-5 75,0 9-202,6-8 1,-3 3 32,8-6-112,-9 7 0,6-6 111,-2 5 184,-5 2 0,6-6-163,-7 9 1,0-6 187,0 5 0,-6-5-18,2 4 1,-8 1 69,3 4 1,1 6-159,-3 0 0,3 2 36,-1-4 1,-3 1-265,8 5 1,-3-5-24,2-1 1,4 0-292,-5-4 1,5 1-185,1 0 0,0-6-369,0 0 843,0-5 34,0 3 1,7-7 0,1 0 0</inkml:trace>
  <inkml:trace contextRef="#ctx0" brushRef="#br0" timeOffset="1891">897 751 12517,'7'8'-274,"-6"-2"1,7-6 198,-3 0 23,-3 6-286,4-4 134,1 12 1,-6-12 112,5 8 1,-5-5 220,-1 4 1,0-3 34,0 3 0,0-4-177,0 5 119,0 0 1,-1 4 59,-5-5-4,5 4 1,-12-5 0,5 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7T18:13:20.190"/>
    </inkml:context>
    <inkml:brush xml:id="br0">
      <inkml:brushProperty name="width" value="0.11429" units="cm"/>
      <inkml:brushProperty name="height" value="0.11429" units="cm"/>
      <inkml:brushProperty name="color" value="#E71224"/>
    </inkml:brush>
  </inkml:definitions>
  <inkml:trace contextRef="#ctx0" brushRef="#br0">60 16 11818,'-8'0'-3053,"1"0"3053,7 0-7,0-7 580,0 6-142,0-6 479,0 7-828,-7 0 583,6 0-160,-6 0-149,7 0 217,-6 0-641,4 0 1,-10 1-430,7 5 631,1-5-351,4 6 576,0-1-295,0-4 599,0 4-667,7 1 1,1-4 51,6 6-137,1-5 1,0 7-220,-1-6 1,1 4 128,0-3 0,-1 0 17,1 0 0,5-5-282,-1 4 214,1 3 0,-6-6 41,1 3 1,-6 2 187,2-3 1,-3 2-154,1 0 0,-1-5 309,-2 4-462,-5 3 717,6 0-175,-7 7 0,-7-2 266,-2-3 1,-5 2 621,0-8-728,-1 8 0,0-6 12,1 4 0,0-2-212,5-3-21,-4-4-43,11 13 1,-4-12-83,6 9-395,0-8 203,0 3 1,6-6-382,4 0 375,3 0 29,8 0 1,-3 0-9,7 0 0,-6 0-75,6 0 0,-8-1 158,3-4 1,-4 3-23,-1-3 1,0 4-178,-1 1 324,-6 0-2,-1 0-170,-7 6 0,-7 2 433,-2 7 0,-4 0-168,-2-1 0,0 0-343,1-5 1,-1 8-136,0-7 0,1 6 187,-1-6 1,6 2 98,-2 3 0,3-4 167,-1-2 1,-5 0 0,6 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7T21:05:37.448"/>
    </inkml:context>
    <inkml:brush xml:id="br0">
      <inkml:brushProperty name="width" value="0.11429" units="cm"/>
      <inkml:brushProperty name="height" value="0.11429" units="cm"/>
      <inkml:brushProperty name="color" value="#E71224"/>
    </inkml:brush>
    <inkml:brush xml:id="br1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 16 12868,'9'-2'-1618,"1"-3"2507,-6 4-298,9-6-546,-5 7 0,1 0-97,1 0 1,-5 5-178,4-1 1,-5 8 650,2-2-381,2 3 0,-2 2 65,4-1 0,-2-4-217,-3 0 1,-4-6 308,5 7-174,2-2 124,0 6 0,1 0 161,2-1 1,-3-3-339,1-2 1,3 1 66,-8 4 1,8 1-9,-3 0 1,-1-1-96,3 1 1,-2 2-10,6 2 1,-6 0 64,2 5 0,-2 1 105,6 4 1,0 1 189,-1-1 0,1 0-97,0 1 0,-1-1-46,1 0 1,0-5-10,-1 2 0,4-4-46,0 2 1,-3-1 38,0-3 0,-1-4-60,-3 4 0,2-4-201,2-1 1,-6 5 217,1 0 0,0-2-229,5-3 0,0 5 80,-1 0 1,1 4-59,0-4 0,-1 4 41,1-4 0,0 5 31,-1 1 1,1-5-25,0-2 1,-1-2 21,1-2 1,0-1-75,-1 1 0,1-6-3,0 1 1,-1-1 129,1 0 1,-6 5-79,2-5 0,-3 4 128,1 2 1,3 0-133,-8-1 1,7 1 30,-7 0 1,8-1-57,-3 1 1,1 0 103,-1-1 0,-4 1-91,5 0 0,-2 1 104,1 4 1,3-4-142,-7 4 1,5-2 58,-5 1 0,2-2-6,-3 2 0,-3 2 62,4-1 0,-3 4-34,-2-4 1,2 0 40,2-5 1,0 0-24,6-1 1,-5 1 78,4 0 0,-3-1-53,3 1 1,-4 0 38,5-1 1,-1 1-24,7 0 1,-7-2 130,1-4 1,-2 5-38,2-5 1,1 10 11,-6-1 0,5 4-93,-5-2 1,0-3 37,-5 8 1,2-2 1,3 1 1,-4 3-55,3-7 1,-1 5-136,-3 0 0,4-2 132,1 1 1,1-5-16,-6-1 0,4 1-42,1 0 1,2-2 42,-2 2 1,-2-2 25,6-2 0,-4-1-21,5 1 0,-1 0 71,0-1 0,5 1-64,-5 0 1,-1 1 7,3 4 0,-7-3-12,6 8 1,-2-7-3,2 2 0,-2-3-8,-3 3 0,-4-4 16,5 4 0,0-4-20,-2-1 0,2 5 14,-6 0 1,0-2 28,0-3 0,0 0-32,0-1 1,0 1 50,0 0 1,0-1 25,0 1 0,0 0 8,0 1 1,0-2-82,0 1 1,0 0 27,0-1 1,0-4-36,0-1 1,0-4 76,0 5-188,0 0 138,6 5 0,-4 0-73,3-1 1,-4-4 58,-1-1 0,0 2-54,0 3 1,0 1 38,0 0 1,0-1 3,0 1 0,0 0 42,0-1 1,0 2-41,0 4 1,0-4 44,0 4 0,0-9-37,0 0 0,0-2-5,0 6 11,7-1 0,-6-3 5,5-2 1,-5-3-132,-1 3 1,1-4 26,5 5 190,-5-1-126,6 6 107,-7-1 1,0 1-87,0 0 0,0-5 108,0 0-91,0-1 1,0 2 12,0-2 0,0-4-299,0 5 1,-2-6-80,-3 0-571,4-2 310,-6-2-1542,7 0 1504,7 0 0,-5-5-874,9 0 1523,-2-6 0,6 2 0,0-6 0</inkml:trace>
  <inkml:trace contextRef="#ctx0" brushRef="#br1" timeOffset="1159">1485 3176 8259,'-28'10'0,"4"0"0,-3-2 0,9 1 0,-8 3 0,8-7 0,2-1 0,6-4 0,8 0 0,-5 0 0,8-4 451,5-1 1,2-7-120,6 3 1,6-3-372,-1 2 1,2-2-83,-1 8 1,-4-1 92,4 5 0,-4 1-107,-1 5 1,0-1 52,-1 10 0,1-2-19,0 11 0,-2-1 86,-4 1 0,-2 4-60,-7-3 0,0 0 99,0 1 1,-1 0 108,-5 0 1,-2-5-2,-6-2 1,-6-9-62,1-6 1,-1 3-76,5-2 0,-1 1 53,-4-6 1,10-7-149,-5-4 1,4-3 43,2-5 1,2 2 35,7-2 0,2 3-1,3 1 0,4-1-24,11 2 0,-4-1 52,4 0 1,-2 1-36,2-1 0,-4 3 155,4 1 0,-4 1-78,-2 4 1,1-3 175,0 4-133,-7-1 1,-2 8 122,-6 3 1,0 3-140,0 7 0,-6-1 8,-4 1 1,-4 5-95,-6 0 1,4-1 90,-4-5 0,-2 2-172,4-1 0,3-3 97,4-1 0,2-1-428,-6-4 187,7-1 0,2-12-26,6-3 0,0-2 227,0-3 1,1 0 6,4-1 1,2 7 5,2 0-67,5-2 1,-12 2-82,9-1 23,-8 6 513,3-2-239,1 6 0,-6 2-146,5 2 0,-5 0-103,-1 6 1,0-5-208,0 4 0,0-3-288,0 3 1,1-4 75,5 5 539,2-6 0,6 14 0,1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0719E-525C-1B4C-9D74-5D3A92C42AF7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DBDC7-2817-5543-98F8-D77248C04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FDBDC7-2817-5543-98F8-D77248C04A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67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58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25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6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87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756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17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032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80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43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5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916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7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Ignore how the adversary manages to create the commitments to these </a:t>
            </a:r>
            <a:r>
              <a:rPr lang="en-US" dirty="0" err="1"/>
              <a:t>rationals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65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932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5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8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0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05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1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6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C8F87-2A2E-7045-B6DF-4C9E783BE5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4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26096-80EC-5E48-BB3F-4F320C570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728EB-9371-6943-A3B0-9BDD954357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98EE7-3DB8-9C42-9D34-0D10F10EB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12A58-375D-2A46-97E6-EBF2C141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DD48A-926D-EF43-812A-46583FDD3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3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09BC3-A4F5-1442-932F-8BA7CFBD6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97FF0-E5A9-DF41-9BBE-344902535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8CCB0-B576-9049-839C-088FFD16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E79F-6806-7544-B3E9-7E60B2F01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33C91-994C-0743-83B1-377AE135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0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6A0A78-14DC-0F4E-B9F6-AC5AF77EC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68E199-C58B-4B47-8647-F44C665FE0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5B033-2EF8-BE44-9F51-697411AA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2CB4B-1D7F-8246-BFDD-2B1BE7CA2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75A02-B560-BD45-8FC9-EB53F1DF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8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9A62A3-C49F-4746-B86A-E64125FCE13E}"/>
              </a:ext>
            </a:extLst>
          </p:cNvPr>
          <p:cNvCxnSpPr>
            <a:cxnSpLocks/>
          </p:cNvCxnSpPr>
          <p:nvPr userDrawn="1"/>
        </p:nvCxnSpPr>
        <p:spPr>
          <a:xfrm>
            <a:off x="0" y="6521735"/>
            <a:ext cx="11478125" cy="0"/>
          </a:xfrm>
          <a:prstGeom prst="line">
            <a:avLst/>
          </a:prstGeom>
          <a:ln w="63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25" y="6364081"/>
            <a:ext cx="304800" cy="315310"/>
          </a:xfr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algn="ctr">
              <a:defRPr b="0" i="0">
                <a:solidFill>
                  <a:schemeClr val="bg1"/>
                </a:solidFill>
                <a:latin typeface="Montserrat Medium" pitchFamily="2" charset="77"/>
                <a:cs typeface="Poppins" pitchFamily="2" charset="77"/>
              </a:defRPr>
            </a:lvl1pPr>
          </a:lstStyle>
          <a:p>
            <a:fld id="{74ABB879-4B57-4B45-A16D-F03C413E06D7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0F5C0C4-A597-2644-8F97-E87DE5105971}"/>
              </a:ext>
            </a:extLst>
          </p:cNvPr>
          <p:cNvSpPr/>
          <p:nvPr userDrawn="1"/>
        </p:nvSpPr>
        <p:spPr>
          <a:xfrm rot="10800000">
            <a:off x="5789624" y="-1637"/>
            <a:ext cx="612753" cy="276727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1697B-4107-0A4F-A905-088BFC78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5" y="419470"/>
            <a:ext cx="11373850" cy="498598"/>
          </a:xfrm>
          <a:noFill/>
        </p:spPr>
        <p:txBody>
          <a:bodyPr wrap="square" lIns="0" tIns="0" rIns="0" bIns="0" rtlCol="0" anchor="t">
            <a:spAutoFit/>
          </a:bodyPr>
          <a:lstStyle>
            <a:lvl1pPr algn="ctr">
              <a:defRPr lang="en-BD" sz="3600" b="1">
                <a:solidFill>
                  <a:srgbClr val="404040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73236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557F-6FBE-E64D-B23B-3A291279F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031680-40C5-7743-9FF6-2852BBF1E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36A42-120B-BD40-B9DE-6793C481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4F000-8988-D34F-B922-71383D75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36160-2CE7-314B-9E76-66E99C89F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117537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9A98-560F-BC4E-9454-0F5ADB6CC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3E1F8-8E92-004E-B487-5418D4850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B75FA-4BA3-1841-BF0A-485A1651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00E84-650A-3446-869D-73AF6134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DDD2D-7775-F443-9D02-78DA8472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4106722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4601-DDD6-BF4E-B229-0C0BD0A9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2586E-DDED-9A47-8CA8-2EF6D476F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23180-08B7-2340-B167-DDE402D23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16D3B-65EE-3146-836F-FA92C83C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ED19E-6CAC-1B43-8902-81D046B47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385092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93203-64B5-2F49-A664-4A059197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C594-CF0D-7B4B-967C-77B7135D0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71C55-F14C-6C46-A4CF-F484EE528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8FF23-BDA4-814A-B89A-5AEBA0DB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72F31-5823-C841-8531-28C9B420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51D446-5166-7746-9FF8-C8AC23CA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5353143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9844B-41F9-634E-8FE1-A5C1E037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BD09E-A16C-CD42-B7AC-1BBA03052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4C3EE-671B-FF41-8673-06336B4F4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C4F62E-0F28-884F-AA79-D784A72A7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8FC231-E064-DD49-82ED-80095A636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8C6F1E-03AD-5B4E-A0DD-1C94B29B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A5638-D70C-2B4A-A37D-93F373A6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6CC19E-061B-E547-96C1-27040A15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95286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80BF7-73BF-B34C-9DEC-9E1ED7D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C6FB5-0B05-D543-A93D-4F0833EBF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4B581-12FD-AE46-AA4D-F508F8E6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2531EB-5077-7446-BFCD-F32981818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754485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AE4A76-F6FE-DE45-95CE-5E72C4EEB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54959C-7EBD-EC46-8442-229EC5095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289600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AAF3-06F4-2F4E-AAAC-6377635AD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1A815-9140-A74D-BC4C-D6698A804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1A5A-06E6-7F46-83C2-8D9E670A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3A290-3FA7-D84D-B3CC-6906A24D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817ED-2B3C-9644-B352-FF762B3A9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EE7DD-6F46-1A41-9C87-81DB2BC06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F9A60-2483-B345-85F5-017729688669}"/>
              </a:ext>
            </a:extLst>
          </p:cNvPr>
          <p:cNvSpPr/>
          <p:nvPr userDrawn="1"/>
        </p:nvSpPr>
        <p:spPr>
          <a:xfrm>
            <a:off x="3575384" y="4942429"/>
            <a:ext cx="5041233" cy="10324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012088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EE7DD-6F46-1A41-9C87-81DB2BC06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CBF9A60-2483-B345-85F5-017729688669}"/>
              </a:ext>
            </a:extLst>
          </p:cNvPr>
          <p:cNvSpPr/>
          <p:nvPr userDrawn="1"/>
        </p:nvSpPr>
        <p:spPr>
          <a:xfrm>
            <a:off x="4296000" y="4607149"/>
            <a:ext cx="3600000" cy="72000"/>
          </a:xfrm>
          <a:prstGeom prst="roundRect">
            <a:avLst>
              <a:gd name="adj" fmla="val 0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28214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9A62A3-C49F-4746-B86A-E64125FCE13E}"/>
              </a:ext>
            </a:extLst>
          </p:cNvPr>
          <p:cNvCxnSpPr>
            <a:cxnSpLocks/>
          </p:cNvCxnSpPr>
          <p:nvPr userDrawn="1"/>
        </p:nvCxnSpPr>
        <p:spPr>
          <a:xfrm>
            <a:off x="0" y="6521735"/>
            <a:ext cx="11478125" cy="0"/>
          </a:xfrm>
          <a:prstGeom prst="line">
            <a:avLst/>
          </a:prstGeom>
          <a:ln w="63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25" y="6364081"/>
            <a:ext cx="304800" cy="315310"/>
          </a:xfr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algn="ctr">
              <a:defRPr b="0" i="0">
                <a:solidFill>
                  <a:schemeClr val="bg1"/>
                </a:solidFill>
                <a:latin typeface="Montserrat Medium" pitchFamily="2" charset="77"/>
                <a:cs typeface="Poppins" pitchFamily="2" charset="77"/>
              </a:defRPr>
            </a:lvl1pPr>
          </a:lstStyle>
          <a:p>
            <a:fld id="{74ABB879-4B57-4B45-A16D-F03C413E06D7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0F5C0C4-A597-2644-8F97-E87DE5105971}"/>
              </a:ext>
            </a:extLst>
          </p:cNvPr>
          <p:cNvSpPr/>
          <p:nvPr userDrawn="1"/>
        </p:nvSpPr>
        <p:spPr>
          <a:xfrm rot="10800000">
            <a:off x="259114" y="-1637"/>
            <a:ext cx="612753" cy="276727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1697B-4107-0A4F-A905-088BFC78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5" y="419470"/>
            <a:ext cx="11373850" cy="498598"/>
          </a:xfrm>
          <a:noFill/>
        </p:spPr>
        <p:txBody>
          <a:bodyPr wrap="square" lIns="0" tIns="0" rIns="0" bIns="0" rtlCol="0" anchor="t">
            <a:spAutoFit/>
          </a:bodyPr>
          <a:lstStyle>
            <a:lvl1pPr>
              <a:defRPr lang="en-BD" sz="3600" b="1">
                <a:solidFill>
                  <a:srgbClr val="404040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787927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9A62A3-C49F-4746-B86A-E64125FCE13E}"/>
              </a:ext>
            </a:extLst>
          </p:cNvPr>
          <p:cNvCxnSpPr>
            <a:cxnSpLocks/>
          </p:cNvCxnSpPr>
          <p:nvPr userDrawn="1"/>
        </p:nvCxnSpPr>
        <p:spPr>
          <a:xfrm>
            <a:off x="0" y="6521735"/>
            <a:ext cx="11478125" cy="0"/>
          </a:xfrm>
          <a:prstGeom prst="line">
            <a:avLst/>
          </a:prstGeom>
          <a:ln w="63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25" y="6364081"/>
            <a:ext cx="304800" cy="315310"/>
          </a:xfr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algn="ctr">
              <a:defRPr b="0" i="0">
                <a:solidFill>
                  <a:schemeClr val="bg1"/>
                </a:solidFill>
                <a:latin typeface="Montserrat Medium" pitchFamily="2" charset="77"/>
                <a:cs typeface="Poppins" pitchFamily="2" charset="77"/>
              </a:defRPr>
            </a:lvl1pPr>
          </a:lstStyle>
          <a:p>
            <a:fld id="{74ABB879-4B57-4B45-A16D-F03C413E06D7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0F5C0C4-A597-2644-8F97-E87DE5105971}"/>
              </a:ext>
            </a:extLst>
          </p:cNvPr>
          <p:cNvSpPr/>
          <p:nvPr userDrawn="1"/>
        </p:nvSpPr>
        <p:spPr>
          <a:xfrm rot="10800000">
            <a:off x="5789624" y="-1637"/>
            <a:ext cx="612753" cy="276727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1697B-4107-0A4F-A905-088BFC78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5" y="419470"/>
            <a:ext cx="11373850" cy="498598"/>
          </a:xfrm>
          <a:noFill/>
        </p:spPr>
        <p:txBody>
          <a:bodyPr wrap="square" lIns="0" tIns="0" rIns="0" bIns="0" rtlCol="0" anchor="t">
            <a:spAutoFit/>
          </a:bodyPr>
          <a:lstStyle>
            <a:lvl1pPr algn="ctr">
              <a:defRPr lang="en-BD" sz="3600" b="1">
                <a:solidFill>
                  <a:srgbClr val="404040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270896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845716-5DCE-6D4D-9CDB-97EEE9265EED}"/>
              </a:ext>
            </a:extLst>
          </p:cNvPr>
          <p:cNvSpPr/>
          <p:nvPr userDrawn="1"/>
        </p:nvSpPr>
        <p:spPr>
          <a:xfrm>
            <a:off x="0" y="3677920"/>
            <a:ext cx="12192000" cy="31800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9A62A3-C49F-4746-B86A-E64125FCE13E}"/>
              </a:ext>
            </a:extLst>
          </p:cNvPr>
          <p:cNvCxnSpPr>
            <a:cxnSpLocks/>
          </p:cNvCxnSpPr>
          <p:nvPr userDrawn="1"/>
        </p:nvCxnSpPr>
        <p:spPr>
          <a:xfrm>
            <a:off x="0" y="6521735"/>
            <a:ext cx="11478125" cy="0"/>
          </a:xfrm>
          <a:prstGeom prst="line">
            <a:avLst/>
          </a:prstGeom>
          <a:ln w="63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5DB7D6-CD0D-054E-A10D-7BFC7BBB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8125" y="6364081"/>
            <a:ext cx="304800" cy="315310"/>
          </a:xfr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>
            <a:lvl1pPr algn="ctr">
              <a:defRPr b="0" i="0">
                <a:solidFill>
                  <a:schemeClr val="bg1"/>
                </a:solidFill>
                <a:latin typeface="Montserrat Medium" pitchFamily="2" charset="77"/>
                <a:cs typeface="Poppins" pitchFamily="2" charset="77"/>
              </a:defRPr>
            </a:lvl1pPr>
          </a:lstStyle>
          <a:p>
            <a:fld id="{74ABB879-4B57-4B45-A16D-F03C413E06D7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A0F5C0C4-A597-2644-8F97-E87DE5105971}"/>
              </a:ext>
            </a:extLst>
          </p:cNvPr>
          <p:cNvSpPr/>
          <p:nvPr userDrawn="1"/>
        </p:nvSpPr>
        <p:spPr>
          <a:xfrm rot="10800000">
            <a:off x="5789624" y="-1637"/>
            <a:ext cx="612753" cy="276727"/>
          </a:xfrm>
          <a:prstGeom prst="triangle">
            <a:avLst/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41697B-4107-0A4F-A905-088BFC786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075" y="419470"/>
            <a:ext cx="11373850" cy="498598"/>
          </a:xfrm>
          <a:noFill/>
        </p:spPr>
        <p:txBody>
          <a:bodyPr wrap="square" lIns="0" tIns="0" rIns="0" bIns="0" rtlCol="0" anchor="t">
            <a:spAutoFit/>
          </a:bodyPr>
          <a:lstStyle>
            <a:lvl1pPr algn="ctr">
              <a:defRPr lang="en-BD" sz="3600" b="1">
                <a:solidFill>
                  <a:srgbClr val="404040"/>
                </a:solidFill>
                <a:latin typeface="Montserrat" pitchFamily="2" charset="77"/>
                <a:ea typeface="+mn-ea"/>
                <a:cs typeface="+mn-cs"/>
              </a:defRPr>
            </a:lvl1pPr>
          </a:lstStyle>
          <a:p>
            <a:pPr marL="0" lvl="0"/>
            <a:r>
              <a:rPr lang="en-GB" dirty="0"/>
              <a:t>Click to edit Master title style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25179173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79379-1727-F146-87D3-3B7209AB7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9ED5E-7AB9-B54A-9CCC-9CE917911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A1B6E-A547-4A4A-9C90-2A96C33BEE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AAFC88-CAE0-834A-81C1-313CC2E83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F0773-096D-9141-8AEA-31C539BE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3D2B5-6534-4240-A055-3A5646221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2466899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92CFF-7070-7A46-ABE4-8543EBB9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950F9-307A-C344-9577-047FEBC11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B9719E-CF46-D847-A910-2380EBCF4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363F8-455C-4442-B781-2CDC6EA62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79A50-A287-2A4A-AD0B-88B434F5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60CCF-440E-2E46-B495-007ABB2C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302603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44FF3-ED5C-4241-9D15-F217F124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DB1381-592D-AD4E-9A20-3EE570A11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DE93-3024-224A-A166-E51D99D6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FA045-4190-C242-A697-75C6C4D11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E9F5A-1126-B347-B48E-C668D944A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1572170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9652F-302F-2443-884C-31BEB194A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D4F29-5FC5-1341-A0F4-4D89E3029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A1643-29E7-E448-ABAD-F197B518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49393-0E99-A946-AEC0-E3431CA4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100D1-F317-064D-86E9-9D8D6FE3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347636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4A50-386D-C042-905C-B42DCEC71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59289-7A70-7E4D-AD01-D07658106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2DF13-DA5C-8F45-B206-925BFC6F8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1B07A-1883-1A4C-B2B0-BF86BAA0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5743F-DEF2-E748-90C0-603F53988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0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7C8FD-63EB-164D-9341-981872F9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789B2-5AF5-AF4E-B125-BE7CCFAD7D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88661-9498-DE4C-B564-D5763E460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BB3DB4-81C0-9C4D-B401-C5B08C994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5B9DB-DD67-E042-9D0A-BC72C77A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76DF4C-1D80-CA48-A19F-37EC56975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1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34AF-F418-7948-891C-D4A5AA20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2259F-0E5D-1F42-A8EC-5BB5A91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B29CF6-2B40-7045-A08E-1D909CECC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D632F-0BBD-3E40-B8AF-D1A60CF09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F54DEB-37E9-4C40-A3FF-2FDB75BC43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67859-6475-074A-B7FE-5DD7C8EE1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327508-F820-6F42-B25A-10B987A15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D85832-7C11-E342-8724-7752FDE9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6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39DEB-B1CB-034C-AA74-8DBC80D84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C29DB7-BD14-A748-ABB6-CDDAFBE6B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935546-4B8F-784F-8E98-C28147E8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5858F-3E1A-8A41-8529-8DA760F1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BB5CF0-E765-9843-9B5A-8485C8BF1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74233-A9BB-7746-BC2A-3E09F990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FDA00-51C7-A440-9D02-A6E8DAB1D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0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FF4C-7327-E341-9B67-FD0ACC18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92E6-DCA0-4545-91DE-8A7AB25B7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DB7CD0-BAB3-E34D-A140-024C67645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870B1-904E-1A45-8030-7F70D0F7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36875-C5FD-2F44-9A9A-8C39E8F9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087A2-C625-5F45-9780-EECAF482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8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DFFC-81BA-7F4F-84B8-DA6215EE3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DE0631-1E4C-F341-98FA-3CEE1A282D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51BCE-7A2A-E449-8E3C-053E9DA04A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1CA81-326C-AE4B-9344-42241101C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4F3BF-63F0-6B48-9B8E-5A12F80F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44A-E45D-9249-81EB-C445C4F4C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93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0FAAE-449E-BF43-97E0-E9CAE9395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37A20-0EE0-0041-8B8C-ACD79126B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344D7-2E5D-0445-AE8B-ACBFD9281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41809-C83D-D443-AADD-BF8DBC253985}" type="datetimeFigureOut">
              <a:rPr lang="en-US" smtClean="0"/>
              <a:t>11/28/23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196BC-9E92-EF43-8E1C-0E9DE0209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2532DA-4E7A-B540-ACFF-43500602D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22E0-7C71-5A44-A38A-44404BE6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0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C144F4-E36E-444E-927F-06A0C388B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496257-DAA3-E240-8347-D7D892230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42335-7974-2E49-B318-242DC1253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7C6E6-99D2-F048-93E7-DBFD9E4E8E07}" type="datetimeFigureOut">
              <a:rPr lang="en-BD" smtClean="0"/>
              <a:t>11/28/23</a:t>
            </a:fld>
            <a:endParaRPr lang="en-B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C170E-65B0-544B-BE3C-B2A349711C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6792A-0428-B44D-A3B6-3927D619D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B879-4B57-4B45-A16D-F03C413E06D7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4244124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2/458.pd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28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1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0.png"/><Relationship Id="rId5" Type="http://schemas.openxmlformats.org/officeDocument/2006/relationships/image" Target="../media/image10.png"/><Relationship Id="rId4" Type="http://schemas.openxmlformats.org/officeDocument/2006/relationships/image" Target="../media/image128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3" Type="http://schemas.openxmlformats.org/officeDocument/2006/relationships/image" Target="../media/image3.tiff"/><Relationship Id="rId7" Type="http://schemas.openxmlformats.org/officeDocument/2006/relationships/image" Target="../media/image83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image" Target="../media/image2.tiff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88.png"/><Relationship Id="rId5" Type="http://schemas.openxmlformats.org/officeDocument/2006/relationships/image" Target="../media/image63.png"/><Relationship Id="rId15" Type="http://schemas.openxmlformats.org/officeDocument/2006/relationships/image" Target="../media/image7.png"/><Relationship Id="rId10" Type="http://schemas.openxmlformats.org/officeDocument/2006/relationships/image" Target="../media/image4.emf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0.png"/><Relationship Id="rId4" Type="http://schemas.openxmlformats.org/officeDocument/2006/relationships/image" Target="../media/image1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76.png"/><Relationship Id="rId3" Type="http://schemas.openxmlformats.org/officeDocument/2006/relationships/image" Target="../media/image153.png"/><Relationship Id="rId21" Type="http://schemas.openxmlformats.org/officeDocument/2006/relationships/image" Target="../media/image171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33" Type="http://schemas.openxmlformats.org/officeDocument/2006/relationships/image" Target="../media/image18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24" Type="http://schemas.openxmlformats.org/officeDocument/2006/relationships/image" Target="../media/image174.png"/><Relationship Id="rId32" Type="http://schemas.openxmlformats.org/officeDocument/2006/relationships/image" Target="../media/image182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31" Type="http://schemas.openxmlformats.org/officeDocument/2006/relationships/image" Target="../media/image181.png"/><Relationship Id="rId4" Type="http://schemas.openxmlformats.org/officeDocument/2006/relationships/image" Target="../media/image1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8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3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3.png"/><Relationship Id="rId18" Type="http://schemas.openxmlformats.org/officeDocument/2006/relationships/image" Target="../media/image208.png"/><Relationship Id="rId26" Type="http://schemas.openxmlformats.org/officeDocument/2006/relationships/image" Target="../media/image216.png"/><Relationship Id="rId39" Type="http://schemas.openxmlformats.org/officeDocument/2006/relationships/image" Target="../media/image227.png"/><Relationship Id="rId21" Type="http://schemas.openxmlformats.org/officeDocument/2006/relationships/image" Target="../media/image211.png"/><Relationship Id="rId34" Type="http://schemas.openxmlformats.org/officeDocument/2006/relationships/image" Target="../media/image224.png"/><Relationship Id="rId42" Type="http://schemas.openxmlformats.org/officeDocument/2006/relationships/customXml" Target="../ink/ink4.xml"/><Relationship Id="rId47" Type="http://schemas.openxmlformats.org/officeDocument/2006/relationships/image" Target="../media/image231.png"/><Relationship Id="rId50" Type="http://schemas.openxmlformats.org/officeDocument/2006/relationships/customXml" Target="../ink/ink8.xml"/><Relationship Id="rId7" Type="http://schemas.openxmlformats.org/officeDocument/2006/relationships/image" Target="../media/image197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06.png"/><Relationship Id="rId29" Type="http://schemas.openxmlformats.org/officeDocument/2006/relationships/image" Target="../media/image219.png"/><Relationship Id="rId11" Type="http://schemas.openxmlformats.org/officeDocument/2006/relationships/image" Target="../media/image201.png"/><Relationship Id="rId24" Type="http://schemas.openxmlformats.org/officeDocument/2006/relationships/image" Target="../media/image214.png"/><Relationship Id="rId32" Type="http://schemas.openxmlformats.org/officeDocument/2006/relationships/image" Target="../media/image222.png"/><Relationship Id="rId37" Type="http://schemas.openxmlformats.org/officeDocument/2006/relationships/image" Target="../media/image226.png"/><Relationship Id="rId40" Type="http://schemas.openxmlformats.org/officeDocument/2006/relationships/customXml" Target="../ink/ink3.xml"/><Relationship Id="rId45" Type="http://schemas.openxmlformats.org/officeDocument/2006/relationships/image" Target="../media/image230.png"/><Relationship Id="rId58" Type="http://schemas.openxmlformats.org/officeDocument/2006/relationships/customXml" Target="../ink/ink10.xml"/><Relationship Id="rId5" Type="http://schemas.openxmlformats.org/officeDocument/2006/relationships/image" Target="../media/image195.png"/><Relationship Id="rId10" Type="http://schemas.openxmlformats.org/officeDocument/2006/relationships/image" Target="../media/image200.png"/><Relationship Id="rId19" Type="http://schemas.openxmlformats.org/officeDocument/2006/relationships/image" Target="../media/image209.png"/><Relationship Id="rId31" Type="http://schemas.openxmlformats.org/officeDocument/2006/relationships/image" Target="../media/image221.png"/><Relationship Id="rId44" Type="http://schemas.openxmlformats.org/officeDocument/2006/relationships/customXml" Target="../ink/ink5.xml"/><Relationship Id="rId52" Type="http://schemas.openxmlformats.org/officeDocument/2006/relationships/customXml" Target="../ink/ink9.xml"/><Relationship Id="rId4" Type="http://schemas.openxmlformats.org/officeDocument/2006/relationships/image" Target="../media/image14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Relationship Id="rId22" Type="http://schemas.openxmlformats.org/officeDocument/2006/relationships/image" Target="../media/image212.png"/><Relationship Id="rId27" Type="http://schemas.openxmlformats.org/officeDocument/2006/relationships/image" Target="../media/image217.png"/><Relationship Id="rId30" Type="http://schemas.openxmlformats.org/officeDocument/2006/relationships/image" Target="../media/image220.png"/><Relationship Id="rId35" Type="http://schemas.openxmlformats.org/officeDocument/2006/relationships/image" Target="../media/image225.png"/><Relationship Id="rId43" Type="http://schemas.openxmlformats.org/officeDocument/2006/relationships/image" Target="../media/image229.png"/><Relationship Id="rId48" Type="http://schemas.openxmlformats.org/officeDocument/2006/relationships/customXml" Target="../ink/ink7.xml"/><Relationship Id="rId8" Type="http://schemas.openxmlformats.org/officeDocument/2006/relationships/image" Target="../media/image198.png"/><Relationship Id="rId51" Type="http://schemas.openxmlformats.org/officeDocument/2006/relationships/image" Target="../media/image233.png"/><Relationship Id="rId3" Type="http://schemas.openxmlformats.org/officeDocument/2006/relationships/image" Target="../media/image26.png"/><Relationship Id="rId12" Type="http://schemas.openxmlformats.org/officeDocument/2006/relationships/image" Target="../media/image202.png"/><Relationship Id="rId17" Type="http://schemas.openxmlformats.org/officeDocument/2006/relationships/image" Target="../media/image207.png"/><Relationship Id="rId25" Type="http://schemas.openxmlformats.org/officeDocument/2006/relationships/image" Target="../media/image215.png"/><Relationship Id="rId33" Type="http://schemas.openxmlformats.org/officeDocument/2006/relationships/image" Target="../media/image223.png"/><Relationship Id="rId38" Type="http://schemas.openxmlformats.org/officeDocument/2006/relationships/customXml" Target="../ink/ink2.xml"/><Relationship Id="rId46" Type="http://schemas.openxmlformats.org/officeDocument/2006/relationships/customXml" Target="../ink/ink6.xml"/><Relationship Id="rId59" Type="http://schemas.openxmlformats.org/officeDocument/2006/relationships/image" Target="../media/image237.png"/><Relationship Id="rId20" Type="http://schemas.openxmlformats.org/officeDocument/2006/relationships/image" Target="../media/image210.png"/><Relationship Id="rId41" Type="http://schemas.openxmlformats.org/officeDocument/2006/relationships/image" Target="../media/image22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6.png"/><Relationship Id="rId15" Type="http://schemas.openxmlformats.org/officeDocument/2006/relationships/image" Target="../media/image205.png"/><Relationship Id="rId23" Type="http://schemas.openxmlformats.org/officeDocument/2006/relationships/image" Target="../media/image213.png"/><Relationship Id="rId28" Type="http://schemas.openxmlformats.org/officeDocument/2006/relationships/image" Target="../media/image218.png"/><Relationship Id="rId36" Type="http://schemas.openxmlformats.org/officeDocument/2006/relationships/customXml" Target="../ink/ink1.xml"/><Relationship Id="rId49" Type="http://schemas.openxmlformats.org/officeDocument/2006/relationships/image" Target="../media/image232.png"/><Relationship Id="rId57" Type="http://schemas.openxmlformats.org/officeDocument/2006/relationships/image" Target="../media/image2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3.png"/><Relationship Id="rId18" Type="http://schemas.openxmlformats.org/officeDocument/2006/relationships/image" Target="../media/image168.png"/><Relationship Id="rId26" Type="http://schemas.openxmlformats.org/officeDocument/2006/relationships/image" Target="../media/image176.png"/><Relationship Id="rId3" Type="http://schemas.openxmlformats.org/officeDocument/2006/relationships/image" Target="../media/image153.png"/><Relationship Id="rId21" Type="http://schemas.openxmlformats.org/officeDocument/2006/relationships/image" Target="../media/image171.png"/><Relationship Id="rId7" Type="http://schemas.openxmlformats.org/officeDocument/2006/relationships/image" Target="../media/image157.png"/><Relationship Id="rId12" Type="http://schemas.openxmlformats.org/officeDocument/2006/relationships/image" Target="../media/image162.png"/><Relationship Id="rId17" Type="http://schemas.openxmlformats.org/officeDocument/2006/relationships/image" Target="../media/image167.png"/><Relationship Id="rId25" Type="http://schemas.openxmlformats.org/officeDocument/2006/relationships/image" Target="../media/image175.png"/><Relationship Id="rId33" Type="http://schemas.openxmlformats.org/officeDocument/2006/relationships/image" Target="../media/image18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6.png"/><Relationship Id="rId20" Type="http://schemas.openxmlformats.org/officeDocument/2006/relationships/image" Target="../media/image170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6.png"/><Relationship Id="rId11" Type="http://schemas.openxmlformats.org/officeDocument/2006/relationships/image" Target="../media/image161.png"/><Relationship Id="rId24" Type="http://schemas.openxmlformats.org/officeDocument/2006/relationships/image" Target="../media/image174.png"/><Relationship Id="rId32" Type="http://schemas.openxmlformats.org/officeDocument/2006/relationships/image" Target="../media/image182.png"/><Relationship Id="rId5" Type="http://schemas.openxmlformats.org/officeDocument/2006/relationships/image" Target="../media/image155.png"/><Relationship Id="rId15" Type="http://schemas.openxmlformats.org/officeDocument/2006/relationships/image" Target="../media/image165.png"/><Relationship Id="rId23" Type="http://schemas.openxmlformats.org/officeDocument/2006/relationships/image" Target="../media/image173.png"/><Relationship Id="rId28" Type="http://schemas.openxmlformats.org/officeDocument/2006/relationships/image" Target="../media/image178.png"/><Relationship Id="rId10" Type="http://schemas.openxmlformats.org/officeDocument/2006/relationships/image" Target="../media/image160.png"/><Relationship Id="rId19" Type="http://schemas.openxmlformats.org/officeDocument/2006/relationships/image" Target="../media/image169.png"/><Relationship Id="rId31" Type="http://schemas.openxmlformats.org/officeDocument/2006/relationships/image" Target="../media/image181.png"/><Relationship Id="rId4" Type="http://schemas.openxmlformats.org/officeDocument/2006/relationships/image" Target="../media/image14.png"/><Relationship Id="rId9" Type="http://schemas.openxmlformats.org/officeDocument/2006/relationships/image" Target="../media/image159.png"/><Relationship Id="rId14" Type="http://schemas.openxmlformats.org/officeDocument/2006/relationships/image" Target="../media/image164.png"/><Relationship Id="rId22" Type="http://schemas.openxmlformats.org/officeDocument/2006/relationships/image" Target="../media/image172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Relationship Id="rId8" Type="http://schemas.openxmlformats.org/officeDocument/2006/relationships/image" Target="../media/image1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2.png"/><Relationship Id="rId11" Type="http://schemas.openxmlformats.org/officeDocument/2006/relationships/image" Target="../media/image17.png"/><Relationship Id="rId5" Type="http://schemas.openxmlformats.org/officeDocument/2006/relationships/image" Target="../media/image74.png"/><Relationship Id="rId10" Type="http://schemas.openxmlformats.org/officeDocument/2006/relationships/image" Target="../media/image126.png"/><Relationship Id="rId4" Type="http://schemas.openxmlformats.org/officeDocument/2006/relationships/image" Target="../media/image11.png"/><Relationship Id="rId9" Type="http://schemas.openxmlformats.org/officeDocument/2006/relationships/image" Target="../media/image7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9.png"/><Relationship Id="rId5" Type="http://schemas.openxmlformats.org/officeDocument/2006/relationships/image" Target="../media/image10.png"/><Relationship Id="rId4" Type="http://schemas.openxmlformats.org/officeDocument/2006/relationships/image" Target="../media/image1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94EDF-3C8B-9F51-6498-83387B9F0A06}"/>
              </a:ext>
            </a:extLst>
          </p:cNvPr>
          <p:cNvSpPr txBox="1"/>
          <p:nvPr/>
        </p:nvSpPr>
        <p:spPr>
          <a:xfrm>
            <a:off x="1104120" y="1376847"/>
            <a:ext cx="9983755" cy="221599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1" i="0" u="none" strike="noStrike" cap="none" spc="0" normalizeH="0" baseline="0">
                <a:ln>
                  <a:noFill/>
                </a:ln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Montserrat" pitchFamily="2" charset="77"/>
              </a:defRPr>
            </a:lvl1pPr>
          </a:lstStyle>
          <a:p>
            <a:r>
              <a:rPr lang="en-US" dirty="0"/>
              <a:t>Multilinear Schwartz-Zippel mod N and Lattice-Based Succinct Arguments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F6E19-9B9E-4E73-ADF7-CCF430583BF1}"/>
              </a:ext>
            </a:extLst>
          </p:cNvPr>
          <p:cNvSpPr txBox="1"/>
          <p:nvPr/>
        </p:nvSpPr>
        <p:spPr>
          <a:xfrm>
            <a:off x="1752558" y="4115573"/>
            <a:ext cx="8686881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Benedikt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Bünz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Joint work with Ben Fisch (Yale)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  <a:hlinkClick r:id="rId2"/>
              </a:rPr>
              <a:t>https://eprint.iacr.org/2022/458.pdf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0523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FE290-3368-3782-B3CB-5ECE6850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0492EB-B565-EFAE-AEED-4D7F9CB0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8A2EF"/>
                </a:solidFill>
              </a:rPr>
              <a:t>Lattice</a:t>
            </a:r>
            <a:r>
              <a:rPr lang="en-US" dirty="0"/>
              <a:t> Bulletproofs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130884-60E7-EAD8-39E1-54787375B973}"/>
                  </a:ext>
                </a:extLst>
              </p:cNvPr>
              <p:cNvSpPr/>
              <p:nvPr/>
            </p:nvSpPr>
            <p:spPr>
              <a:xfrm>
                <a:off x="2182607" y="1490603"/>
                <a:ext cx="7826787" cy="12618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Integer SIS-Commitment: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130884-60E7-EAD8-39E1-54787375B9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607" y="1490603"/>
                <a:ext cx="7826787" cy="12618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20E073-7902-B687-881F-354E3115AD95}"/>
                  </a:ext>
                </a:extLst>
              </p:cNvPr>
              <p:cNvSpPr txBox="1"/>
              <p:nvPr/>
            </p:nvSpPr>
            <p:spPr>
              <a:xfrm>
                <a:off x="1" y="3245685"/>
                <a:ext cx="12432145" cy="271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Lattice-based Inner Product Argument </a:t>
                </a:r>
                <a:r>
                  <a:rPr lang="en-US" sz="2667" dirty="0"/>
                  <a:t>[BLNS20; ACK21b; AL21]</a:t>
                </a:r>
                <a:endParaRPr lang="en-US" sz="2400" dirty="0"/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Extract relaxed witness 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𝑀</m:t>
                    </m:r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⋅</m:t>
                    </m:r>
                    <m:acc>
                      <m:accPr>
                        <m:chr m:val="⃗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/>
                  <a:t>(B is called slack)</a:t>
                </a: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Prior analysis: polynomial-sized challenge sets</a:t>
                </a: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Exceptional sets where all differences are invertible (e.g. {1,0})</a:t>
                </a:r>
              </a:p>
              <a:p>
                <a:pPr marL="1066773" lvl="1" indent="-457189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Lower soundness, requires repetition (increases proof size)</a:t>
                </a:r>
              </a:p>
              <a:p>
                <a:pPr marL="1066773" lvl="1" indent="-457189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Impossibility result: Exceptional/Subtractive sets are at most polynomial in size [AL21] </a:t>
                </a:r>
              </a:p>
              <a:p>
                <a:pPr marL="1066773" lvl="1" indent="-457189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Fiat-Shamir transform not clearly secure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120E073-7902-B687-881F-354E3115AD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245685"/>
                <a:ext cx="12432145" cy="2718758"/>
              </a:xfrm>
              <a:prstGeom prst="rect">
                <a:avLst/>
              </a:prstGeom>
              <a:blipFill>
                <a:blip r:embed="rId4"/>
                <a:stretch>
                  <a:fillRect l="-715" t="-1860" b="-4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8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FBC3D-A9D7-DD65-B820-CD470196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DAB96-DA58-C359-7722-4AF72106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Adversarial/</a:t>
            </a:r>
            <a:r>
              <a:rPr lang="en-US" dirty="0">
                <a:solidFill>
                  <a:srgbClr val="78A2EF"/>
                </a:solidFill>
              </a:rPr>
              <a:t>Attack</a:t>
            </a:r>
            <a:r>
              <a:rPr lang="en-US" dirty="0"/>
              <a:t> 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7571-9415-A1EA-BEA8-0D989882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958" y="2056238"/>
            <a:ext cx="1340700" cy="153588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0A786A-598F-487C-222B-FC795D0AD221}"/>
              </a:ext>
            </a:extLst>
          </p:cNvPr>
          <p:cNvCxnSpPr/>
          <p:nvPr/>
        </p:nvCxnSpPr>
        <p:spPr>
          <a:xfrm>
            <a:off x="4306957" y="2763079"/>
            <a:ext cx="36178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B0A07A-9398-5AEF-DF34-91A3AB92EEB3}"/>
              </a:ext>
            </a:extLst>
          </p:cNvPr>
          <p:cNvSpPr txBox="1"/>
          <p:nvPr/>
        </p:nvSpPr>
        <p:spPr>
          <a:xfrm>
            <a:off x="5009373" y="2305145"/>
            <a:ext cx="260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F0EF-7E73-31B4-F80D-CAD179DB0993}"/>
                  </a:ext>
                </a:extLst>
              </p:cNvPr>
              <p:cNvSpPr txBox="1"/>
              <p:nvPr/>
            </p:nvSpPr>
            <p:spPr>
              <a:xfrm>
                <a:off x="4165435" y="2913792"/>
                <a:ext cx="4293311" cy="47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Random challenge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F0EF-7E73-31B4-F80D-CAD179DB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435" y="2913792"/>
                <a:ext cx="4293311" cy="479490"/>
              </a:xfrm>
              <a:prstGeom prst="rect">
                <a:avLst/>
              </a:prstGeom>
              <a:blipFill>
                <a:blip r:embed="rId4"/>
                <a:stretch>
                  <a:fillRect l="-2059" t="-51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197C6C-4298-C78E-E173-70B445E05932}"/>
              </a:ext>
            </a:extLst>
          </p:cNvPr>
          <p:cNvCxnSpPr/>
          <p:nvPr/>
        </p:nvCxnSpPr>
        <p:spPr>
          <a:xfrm>
            <a:off x="4312797" y="4556636"/>
            <a:ext cx="3634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744474-FF9F-E648-490B-7141984ADA9A}"/>
                  </a:ext>
                </a:extLst>
              </p:cNvPr>
              <p:cNvSpPr txBox="1"/>
              <p:nvPr/>
            </p:nvSpPr>
            <p:spPr>
              <a:xfrm>
                <a:off x="2349501" y="4047102"/>
                <a:ext cx="6020216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Final commitment opening: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0744474-FF9F-E648-490B-7141984AD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1" y="4047102"/>
                <a:ext cx="6020216" cy="517834"/>
              </a:xfrm>
              <a:prstGeom prst="rect">
                <a:avLst/>
              </a:prstGeom>
              <a:blipFill>
                <a:blip r:embed="rId5"/>
                <a:stretch>
                  <a:fillRect l="-1471" t="-238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379E281D-57AC-87DD-16E1-93D610E6500B}"/>
              </a:ext>
            </a:extLst>
          </p:cNvPr>
          <p:cNvSpPr txBox="1"/>
          <p:nvPr/>
        </p:nvSpPr>
        <p:spPr>
          <a:xfrm>
            <a:off x="7997349" y="3966811"/>
            <a:ext cx="421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Checks commitment/opening validity (small integer)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D5AFA-5592-27FD-C7D2-69D98FB89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3068" y="2147255"/>
            <a:ext cx="1555099" cy="153588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F05FFE-6D58-9934-40C4-D357E3DCD931}"/>
              </a:ext>
            </a:extLst>
          </p:cNvPr>
          <p:cNvCxnSpPr/>
          <p:nvPr/>
        </p:nvCxnSpPr>
        <p:spPr>
          <a:xfrm flipH="1">
            <a:off x="4306958" y="3423932"/>
            <a:ext cx="38563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rved Left Arrow 15">
            <a:extLst>
              <a:ext uri="{FF2B5EF4-FFF2-40B4-BE49-F238E27FC236}">
                <a16:creationId xmlns:a16="http://schemas.microsoft.com/office/drawing/2014/main" id="{2AF57D85-4A30-4815-DC5B-E5877380CC49}"/>
              </a:ext>
            </a:extLst>
          </p:cNvPr>
          <p:cNvSpPr/>
          <p:nvPr/>
        </p:nvSpPr>
        <p:spPr>
          <a:xfrm>
            <a:off x="8163341" y="2438401"/>
            <a:ext cx="574260" cy="98553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B73ADC-C817-AD1C-05B4-EFBB5FEB61AD}"/>
                  </a:ext>
                </a:extLst>
              </p:cNvPr>
              <p:cNvSpPr/>
              <p:nvPr/>
            </p:nvSpPr>
            <p:spPr>
              <a:xfrm>
                <a:off x="3334480" y="1411357"/>
                <a:ext cx="5858568" cy="5168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);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B73ADC-C817-AD1C-05B4-EFBB5FEB6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480" y="1411357"/>
                <a:ext cx="5858568" cy="516835"/>
              </a:xfrm>
              <a:prstGeom prst="rect">
                <a:avLst/>
              </a:prstGeom>
              <a:blipFill>
                <a:blip r:embed="rId7"/>
                <a:stretch>
                  <a:fillRect t="-18605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1AFD4C-761A-8BC9-2350-F1B1C49F787A}"/>
                  </a:ext>
                </a:extLst>
              </p:cNvPr>
              <p:cNvSpPr txBox="1"/>
              <p:nvPr/>
            </p:nvSpPr>
            <p:spPr>
              <a:xfrm>
                <a:off x="8857061" y="2766943"/>
                <a:ext cx="1239570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67" dirty="0">
                    <a:cs typeface="Arial" panose="020B0604020202020204" pitchFamily="34" charset="0"/>
                  </a:rPr>
                  <a:t> rounds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1AFD4C-761A-8BC9-2350-F1B1C49F7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061" y="2766943"/>
                <a:ext cx="1239570" cy="410433"/>
              </a:xfrm>
              <a:prstGeom prst="rect">
                <a:avLst/>
              </a:prstGeom>
              <a:blipFill>
                <a:blip r:embed="rId8"/>
                <a:stretch>
                  <a:fillRect l="-9184" t="-23529" r="-16327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BDD74-C61A-2AF4-4D5F-E4F0849AC437}"/>
                  </a:ext>
                </a:extLst>
              </p:cNvPr>
              <p:cNvSpPr txBox="1"/>
              <p:nvPr/>
            </p:nvSpPr>
            <p:spPr>
              <a:xfrm>
                <a:off x="3752419" y="5818201"/>
                <a:ext cx="5119341" cy="6544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BDD74-C61A-2AF4-4D5F-E4F0849AC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2419" y="5818201"/>
                <a:ext cx="5119341" cy="654475"/>
              </a:xfrm>
              <a:prstGeom prst="rect">
                <a:avLst/>
              </a:prstGeom>
              <a:blipFill>
                <a:blip r:embed="rId9"/>
                <a:stretch>
                  <a:fillRect l="-1733" t="-3704"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6525FF-0173-3549-CC0D-EB8DB3596362}"/>
                  </a:ext>
                </a:extLst>
              </p:cNvPr>
              <p:cNvSpPr txBox="1"/>
              <p:nvPr/>
            </p:nvSpPr>
            <p:spPr>
              <a:xfrm>
                <a:off x="1542776" y="5113612"/>
                <a:ext cx="9538628" cy="5171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multi-linear evaluation of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en-US" sz="2400" dirty="0"/>
                  <a:t> (protocol can be viewed as a </a:t>
                </a:r>
                <a:r>
                  <a:rPr lang="en-US" sz="2400" dirty="0" err="1"/>
                  <a:t>sumcheck</a:t>
                </a:r>
                <a:r>
                  <a:rPr lang="en-US" sz="2400" dirty="0"/>
                  <a:t>) 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F6525FF-0173-3549-CC0D-EB8DB3596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76" y="5113612"/>
                <a:ext cx="9538628" cy="517129"/>
              </a:xfrm>
              <a:prstGeom prst="rect">
                <a:avLst/>
              </a:prstGeom>
              <a:blipFill>
                <a:blip r:embed="rId10"/>
                <a:stretch>
                  <a:fillRect l="-398" t="-20930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534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FBC3D-A9D7-DD65-B820-CD470196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DAB96-DA58-C359-7722-4AF72106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Adversarial/</a:t>
            </a:r>
            <a:r>
              <a:rPr lang="en-US" dirty="0">
                <a:solidFill>
                  <a:srgbClr val="78A2EF"/>
                </a:solidFill>
              </a:rPr>
              <a:t>Attack</a:t>
            </a:r>
            <a:r>
              <a:rPr lang="en-US" dirty="0"/>
              <a:t> Perspective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7571-9415-A1EA-BEA8-0D989882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958" y="2056238"/>
            <a:ext cx="1340700" cy="153588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0A786A-598F-487C-222B-FC795D0AD221}"/>
              </a:ext>
            </a:extLst>
          </p:cNvPr>
          <p:cNvCxnSpPr/>
          <p:nvPr/>
        </p:nvCxnSpPr>
        <p:spPr>
          <a:xfrm>
            <a:off x="4306957" y="2763079"/>
            <a:ext cx="36178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B0A07A-9398-5AEF-DF34-91A3AB92EEB3}"/>
              </a:ext>
            </a:extLst>
          </p:cNvPr>
          <p:cNvSpPr txBox="1"/>
          <p:nvPr/>
        </p:nvSpPr>
        <p:spPr>
          <a:xfrm>
            <a:off x="5009373" y="2305145"/>
            <a:ext cx="260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F0EF-7E73-31B4-F80D-CAD179DB0993}"/>
                  </a:ext>
                </a:extLst>
              </p:cNvPr>
              <p:cNvSpPr txBox="1"/>
              <p:nvPr/>
            </p:nvSpPr>
            <p:spPr>
              <a:xfrm>
                <a:off x="4165435" y="2913792"/>
                <a:ext cx="4293311" cy="47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Random challenge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F0EF-7E73-31B4-F80D-CAD179DB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435" y="2913792"/>
                <a:ext cx="4293311" cy="479490"/>
              </a:xfrm>
              <a:prstGeom prst="rect">
                <a:avLst/>
              </a:prstGeom>
              <a:blipFill>
                <a:blip r:embed="rId4"/>
                <a:stretch>
                  <a:fillRect l="-2059" t="-51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197C6C-4298-C78E-E173-70B445E05932}"/>
              </a:ext>
            </a:extLst>
          </p:cNvPr>
          <p:cNvCxnSpPr/>
          <p:nvPr/>
        </p:nvCxnSpPr>
        <p:spPr>
          <a:xfrm>
            <a:off x="4312797" y="4556636"/>
            <a:ext cx="3634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79E281D-57AC-87DD-16E1-93D610E6500B}"/>
              </a:ext>
            </a:extLst>
          </p:cNvPr>
          <p:cNvSpPr txBox="1"/>
          <p:nvPr/>
        </p:nvSpPr>
        <p:spPr>
          <a:xfrm>
            <a:off x="7997349" y="3966811"/>
            <a:ext cx="421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Checks commitment/opening validity (small integer)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D5AFA-5592-27FD-C7D2-69D98FB89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068" y="2147255"/>
            <a:ext cx="1555099" cy="153588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F05FFE-6D58-9934-40C4-D357E3DCD931}"/>
              </a:ext>
            </a:extLst>
          </p:cNvPr>
          <p:cNvCxnSpPr/>
          <p:nvPr/>
        </p:nvCxnSpPr>
        <p:spPr>
          <a:xfrm flipH="1">
            <a:off x="4306958" y="3423932"/>
            <a:ext cx="38563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rved Left Arrow 15">
            <a:extLst>
              <a:ext uri="{FF2B5EF4-FFF2-40B4-BE49-F238E27FC236}">
                <a16:creationId xmlns:a16="http://schemas.microsoft.com/office/drawing/2014/main" id="{2AF57D85-4A30-4815-DC5B-E5877380CC49}"/>
              </a:ext>
            </a:extLst>
          </p:cNvPr>
          <p:cNvSpPr/>
          <p:nvPr/>
        </p:nvSpPr>
        <p:spPr>
          <a:xfrm>
            <a:off x="8163341" y="2438401"/>
            <a:ext cx="574260" cy="98553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B73ADC-C817-AD1C-05B4-EFBB5FEB61AD}"/>
                  </a:ext>
                </a:extLst>
              </p:cNvPr>
              <p:cNvSpPr/>
              <p:nvPr/>
            </p:nvSpPr>
            <p:spPr>
              <a:xfrm>
                <a:off x="3334480" y="1411357"/>
                <a:ext cx="5858568" cy="5168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);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B73ADC-C817-AD1C-05B4-EFBB5FEB6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480" y="1411357"/>
                <a:ext cx="5858568" cy="516835"/>
              </a:xfrm>
              <a:prstGeom prst="rect">
                <a:avLst/>
              </a:prstGeom>
              <a:blipFill>
                <a:blip r:embed="rId6"/>
                <a:stretch>
                  <a:fillRect t="-18605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1AFD4C-761A-8BC9-2350-F1B1C49F787A}"/>
                  </a:ext>
                </a:extLst>
              </p:cNvPr>
              <p:cNvSpPr txBox="1"/>
              <p:nvPr/>
            </p:nvSpPr>
            <p:spPr>
              <a:xfrm>
                <a:off x="8857061" y="2766943"/>
                <a:ext cx="1239570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67" dirty="0">
                    <a:cs typeface="Arial" panose="020B0604020202020204" pitchFamily="34" charset="0"/>
                  </a:rPr>
                  <a:t> rounds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1AFD4C-761A-8BC9-2350-F1B1C49F7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061" y="2766943"/>
                <a:ext cx="1239570" cy="410433"/>
              </a:xfrm>
              <a:prstGeom prst="rect">
                <a:avLst/>
              </a:prstGeom>
              <a:blipFill>
                <a:blip r:embed="rId7"/>
                <a:stretch>
                  <a:fillRect l="-9184" t="-23529" r="-16327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DAD970-E77E-E58D-97FA-01171F7B2D1F}"/>
                  </a:ext>
                </a:extLst>
              </p:cNvPr>
              <p:cNvSpPr txBox="1"/>
              <p:nvPr/>
            </p:nvSpPr>
            <p:spPr>
              <a:xfrm>
                <a:off x="169107" y="5050061"/>
                <a:ext cx="11853785" cy="14477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Adv. succeeds with ‘rational’ witness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400" dirty="0"/>
                  <a:t> is a small integer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has </a:t>
                </a:r>
                <a:r>
                  <a:rPr lang="en-US" sz="2400" dirty="0" err="1"/>
                  <a:t>coeffs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/>
                  <a:t>).</a:t>
                </a:r>
              </a:p>
              <a:p>
                <a:pPr algn="ctr"/>
                <a:r>
                  <a:rPr lang="en-US" sz="2400" dirty="0"/>
                  <a:t>But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 this seems unlikely.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9DAD970-E77E-E58D-97FA-01171F7B2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07" y="5050061"/>
                <a:ext cx="11853785" cy="1447769"/>
              </a:xfrm>
              <a:prstGeom prst="rect">
                <a:avLst/>
              </a:prstGeom>
              <a:blipFill>
                <a:blip r:embed="rId8"/>
                <a:stretch>
                  <a:fillRect t="-5128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FEC1A3-9B81-0853-B25F-06EDDDC0F5CF}"/>
                  </a:ext>
                </a:extLst>
              </p:cNvPr>
              <p:cNvSpPr txBox="1"/>
              <p:nvPr/>
            </p:nvSpPr>
            <p:spPr>
              <a:xfrm>
                <a:off x="2349501" y="4047102"/>
                <a:ext cx="6020216" cy="51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Final commitment opening: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1FEC1A3-9B81-0853-B25F-06EDDDC0F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1" y="4047102"/>
                <a:ext cx="6020216" cy="517834"/>
              </a:xfrm>
              <a:prstGeom prst="rect">
                <a:avLst/>
              </a:prstGeom>
              <a:blipFill>
                <a:blip r:embed="rId9"/>
                <a:stretch>
                  <a:fillRect l="-1471" t="-238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38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B9EEF-426F-0075-6989-D9D1C80F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55401-6367-E9A7-5C24-12E5B0C1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From </a:t>
            </a:r>
            <a:r>
              <a:rPr lang="en-US" dirty="0">
                <a:solidFill>
                  <a:srgbClr val="78A2EF"/>
                </a:solidFill>
              </a:rPr>
              <a:t>Attack</a:t>
            </a:r>
            <a:r>
              <a:rPr lang="en-US" dirty="0"/>
              <a:t> Perspective to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A36157-0A22-37A1-25A1-E3CE65120011}"/>
                  </a:ext>
                </a:extLst>
              </p:cNvPr>
              <p:cNvSpPr txBox="1"/>
              <p:nvPr/>
            </p:nvSpPr>
            <p:spPr>
              <a:xfrm>
                <a:off x="2194859" y="3258003"/>
                <a:ext cx="7802283" cy="887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Challenge 1: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]&lt;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A36157-0A22-37A1-25A1-E3CE651200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859" y="3258003"/>
                <a:ext cx="7802283" cy="887166"/>
              </a:xfrm>
              <a:prstGeom prst="rect">
                <a:avLst/>
              </a:prstGeom>
              <a:blipFill>
                <a:blip r:embed="rId3"/>
                <a:stretch>
                  <a:fillRect l="-1136" t="-5634" b="-12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>
            <a:extLst>
              <a:ext uri="{FF2B5EF4-FFF2-40B4-BE49-F238E27FC236}">
                <a16:creationId xmlns:a16="http://schemas.microsoft.com/office/drawing/2014/main" id="{CC366E7F-B70B-87D2-AB46-8D3D7A07F1BF}"/>
              </a:ext>
            </a:extLst>
          </p:cNvPr>
          <p:cNvSpPr/>
          <p:nvPr/>
        </p:nvSpPr>
        <p:spPr>
          <a:xfrm>
            <a:off x="5719483" y="4635956"/>
            <a:ext cx="753035" cy="11828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5987B-3030-DDF8-9492-2751AEF26400}"/>
              </a:ext>
            </a:extLst>
          </p:cNvPr>
          <p:cNvSpPr txBox="1"/>
          <p:nvPr/>
        </p:nvSpPr>
        <p:spPr>
          <a:xfrm>
            <a:off x="3252176" y="5976865"/>
            <a:ext cx="953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New Schwartz Zippel Lemma modulo composites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84DF87-0511-AFDD-D2DF-71138FCB9395}"/>
                  </a:ext>
                </a:extLst>
              </p:cNvPr>
              <p:cNvSpPr txBox="1"/>
              <p:nvPr/>
            </p:nvSpPr>
            <p:spPr>
              <a:xfrm>
                <a:off x="0" y="1275813"/>
                <a:ext cx="11853785" cy="14477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Adv. succeeds with ‘rational’ witness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400" dirty="0"/>
                  <a:t> is a small integer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has </a:t>
                </a:r>
                <a:r>
                  <a:rPr lang="en-US" sz="2400" dirty="0" err="1"/>
                  <a:t>coeffs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/>
                  <a:t>).</a:t>
                </a:r>
              </a:p>
              <a:p>
                <a:pPr algn="ctr"/>
                <a:r>
                  <a:rPr lang="en-US" sz="2400" dirty="0"/>
                  <a:t>But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 this seems unlikely.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384DF87-0511-AFDD-D2DF-71138FCB9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5813"/>
                <a:ext cx="11853785" cy="1447769"/>
              </a:xfrm>
              <a:prstGeom prst="rect">
                <a:avLst/>
              </a:prstGeom>
              <a:blipFill>
                <a:blip r:embed="rId4"/>
                <a:stretch>
                  <a:fillRect t="-598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599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B9EEF-426F-0075-6989-D9D1C80F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55401-6367-E9A7-5C24-12E5B0C1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Adversarial/</a:t>
            </a:r>
            <a:r>
              <a:rPr lang="en-US" dirty="0">
                <a:solidFill>
                  <a:srgbClr val="78A2EF"/>
                </a:solidFill>
              </a:rPr>
              <a:t>Attack</a:t>
            </a:r>
            <a:r>
              <a:rPr lang="en-US" dirty="0"/>
              <a:t> Perspective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36157-0A22-37A1-25A1-E3CE65120011}"/>
              </a:ext>
            </a:extLst>
          </p:cNvPr>
          <p:cNvSpPr txBox="1"/>
          <p:nvPr/>
        </p:nvSpPr>
        <p:spPr>
          <a:xfrm>
            <a:off x="2634528" y="3184433"/>
            <a:ext cx="10291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Challenge 2:</a:t>
            </a:r>
          </a:p>
          <a:p>
            <a:r>
              <a:rPr lang="en-US" sz="2400" dirty="0"/>
              <a:t>Special Soundness does not capture this perspective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CC366E7F-B70B-87D2-AB46-8D3D7A07F1BF}"/>
              </a:ext>
            </a:extLst>
          </p:cNvPr>
          <p:cNvSpPr/>
          <p:nvPr/>
        </p:nvSpPr>
        <p:spPr>
          <a:xfrm>
            <a:off x="5719483" y="4635956"/>
            <a:ext cx="753035" cy="118288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5987B-3030-DDF8-9492-2751AEF26400}"/>
              </a:ext>
            </a:extLst>
          </p:cNvPr>
          <p:cNvSpPr txBox="1"/>
          <p:nvPr/>
        </p:nvSpPr>
        <p:spPr>
          <a:xfrm>
            <a:off x="3796827" y="5778064"/>
            <a:ext cx="839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Defining Almost Special Soundness</a:t>
            </a:r>
          </a:p>
          <a:p>
            <a:r>
              <a:rPr lang="en-US" sz="2400" dirty="0"/>
              <a:t>Implies Knowledge Soundness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D51834-BDFC-8EA0-D713-798648BA1F81}"/>
                  </a:ext>
                </a:extLst>
              </p:cNvPr>
              <p:cNvSpPr txBox="1"/>
              <p:nvPr/>
            </p:nvSpPr>
            <p:spPr>
              <a:xfrm>
                <a:off x="0" y="1275813"/>
                <a:ext cx="11853785" cy="144776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Adv. succeeds with ‘rational’ witness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algn="ctr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400" dirty="0"/>
                  <a:t> is a small integer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has </a:t>
                </a:r>
                <a:r>
                  <a:rPr lang="en-US" sz="2400" dirty="0" err="1"/>
                  <a:t>coeffs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400" dirty="0"/>
                  <a:t>).</a:t>
                </a:r>
              </a:p>
              <a:p>
                <a:pPr algn="ctr"/>
                <a:r>
                  <a:rPr lang="en-US" sz="2400" dirty="0"/>
                  <a:t>But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400" dirty="0"/>
                  <a:t> this seems unlikely.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D51834-BDFC-8EA0-D713-798648BA1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75813"/>
                <a:ext cx="11853785" cy="1447769"/>
              </a:xfrm>
              <a:prstGeom prst="rect">
                <a:avLst/>
              </a:prstGeom>
              <a:blipFill>
                <a:blip r:embed="rId2"/>
                <a:stretch>
                  <a:fillRect t="-598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9351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7BF08-8E0D-C5D4-C5F2-143FE23A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A40F3-4899-32C1-4BA5-54431120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Classical </a:t>
            </a:r>
            <a:r>
              <a:rPr lang="en-US" dirty="0">
                <a:solidFill>
                  <a:srgbClr val="78A2EF"/>
                </a:solidFill>
              </a:rPr>
              <a:t>Schwartz-Zippel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99130-8013-A7CF-29CC-E46DA0B4EBF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562100"/>
                <a:ext cx="11229975" cy="45259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Classical </a:t>
                </a:r>
                <a:r>
                  <a:rPr lang="en-US" dirty="0" err="1"/>
                  <a:t>DeMillo</a:t>
                </a:r>
                <a:r>
                  <a:rPr lang="en-US" dirty="0"/>
                  <a:t>-Lipton-Schwartz-Zippel lemma: 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0,2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deg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Holds more generally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over any field, or integral domain</a:t>
                </a:r>
              </a:p>
              <a:p>
                <a:r>
                  <a:rPr lang="en-US" dirty="0"/>
                  <a:t>Does </a:t>
                </a:r>
                <a:r>
                  <a:rPr lang="en-US" b="1" dirty="0"/>
                  <a:t>not</a:t>
                </a:r>
                <a:r>
                  <a:rPr lang="en-US" dirty="0"/>
                  <a:t> for arbitrary commutative rings</a:t>
                </a:r>
              </a:p>
              <a:p>
                <a:pPr lvl="2"/>
                <a:r>
                  <a:rPr lang="en-US" sz="2800" u="sng" dirty="0"/>
                  <a:t>Counterexample:</a:t>
                </a:r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𝑝𝑋</m:t>
                    </m:r>
                  </m:oMath>
                </a14:m>
                <a:r>
                  <a:rPr lang="en-US" sz="2800" dirty="0"/>
                  <a:t> probability ½ that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when x uniform in [0, 2p)</a:t>
                </a:r>
                <a:endParaRPr lang="en-US" b="1" dirty="0"/>
              </a:p>
              <a:p>
                <a:r>
                  <a:rPr lang="en-US" b="1" dirty="0"/>
                  <a:t>Restricted to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b="1" dirty="0"/>
                  <a:t> co-prime with N? </a:t>
                </a:r>
                <a:r>
                  <a:rPr lang="en-US" dirty="0"/>
                  <a:t>Univariate linear f coprime to N has at most one root mod N. But DLSZ doesn’t hold for higher degree… </a:t>
                </a:r>
              </a:p>
              <a:p>
                <a:pPr lvl="2"/>
                <a:r>
                  <a:rPr lang="en-US" sz="2800" u="sng" dirty="0"/>
                  <a:t>Counterexample: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𝒎𝒐𝒅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𝝀</m:t>
                        </m:r>
                      </m:sup>
                    </m:sSup>
                  </m:oMath>
                </a14:m>
                <a:r>
                  <a:rPr lang="en-US" sz="2800" dirty="0"/>
                  <a:t> vanishes ½ points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endParaRPr lang="en-US" sz="2800" u="sng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99130-8013-A7CF-29CC-E46DA0B4E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562100"/>
                <a:ext cx="11229975" cy="4525963"/>
              </a:xfrm>
              <a:blipFill>
                <a:blip r:embed="rId3"/>
                <a:stretch>
                  <a:fillRect l="-1017" t="-3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74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7BF08-8E0D-C5D4-C5F2-143FE23A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A40F3-4899-32C1-4BA5-54431120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SZ for multilinear </a:t>
            </a:r>
            <a:r>
              <a:rPr lang="en-US" dirty="0">
                <a:solidFill>
                  <a:srgbClr val="78A2EF"/>
                </a:solidFill>
              </a:rPr>
              <a:t>mod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99130-8013-A7CF-29CC-E46DA0B4EBFC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549400"/>
                <a:ext cx="1167765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Any univariate coprime linear polynomial has at most one root mod N</a:t>
                </a:r>
              </a:p>
              <a:p>
                <a:pPr lvl="1"/>
                <a:r>
                  <a:rPr lang="en-US" sz="2667" u="sng" dirty="0"/>
                  <a:t>Proof:</a:t>
                </a:r>
                <a:r>
                  <a:rPr lang="en-US" sz="2667" dirty="0"/>
                  <a:t> </a:t>
                </a:r>
              </a:p>
              <a:p>
                <a:pPr lvl="1"/>
                <a:r>
                  <a:rPr lang="en-US" sz="2667" dirty="0"/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667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2667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67" dirty="0"/>
                  <a:t> has two roots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67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667" dirty="0"/>
                  <a:t> then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667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 dirty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en-US" sz="2667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67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667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67" i="1" dirty="0"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sz="2667" i="1" dirty="0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US" sz="2667" dirty="0"/>
                  <a:t>. </a:t>
                </a:r>
              </a:p>
              <a:p>
                <a:pPr lvl="1"/>
                <a:r>
                  <a:rPr lang="en-US" sz="2667" dirty="0"/>
                  <a:t>Also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𝑎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dirty="0"/>
                  <a:t>implies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67" dirty="0"/>
                  <a:t> is a multiple of a mod N, </a:t>
                </a:r>
              </a:p>
              <a:p>
                <a:pPr lvl="1"/>
                <a:r>
                  <a:rPr lang="en-US" sz="2667" dirty="0"/>
                  <a:t>thus </a:t>
                </a:r>
                <a:r>
                  <a:rPr lang="en-US" sz="2667" dirty="0" err="1">
                    <a:highlight>
                      <a:srgbClr val="FFFF00"/>
                    </a:highlight>
                  </a:rPr>
                  <a:t>gcd</a:t>
                </a:r>
                <a:r>
                  <a:rPr lang="en-US" sz="2667" dirty="0">
                    <a:highlight>
                      <a:srgbClr val="FFFF00"/>
                    </a:highlight>
                  </a:rPr>
                  <a:t>(</a:t>
                </a:r>
                <a:r>
                  <a:rPr lang="en-US" sz="2667" dirty="0" err="1">
                    <a:highlight>
                      <a:srgbClr val="FFFF00"/>
                    </a:highlight>
                  </a:rPr>
                  <a:t>a,N</a:t>
                </a:r>
                <a:r>
                  <a:rPr lang="en-US" sz="2667" dirty="0">
                    <a:highlight>
                      <a:srgbClr val="FFFF00"/>
                    </a:highlight>
                  </a:rPr>
                  <a:t>) divides b</a:t>
                </a:r>
                <a:r>
                  <a:rPr lang="en-US" sz="2667" dirty="0"/>
                  <a:t>. Contradicts co-primality of f and 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699130-8013-A7CF-29CC-E46DA0B4EB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549400"/>
                <a:ext cx="11677650" cy="4525963"/>
              </a:xfrm>
              <a:blipFill>
                <a:blip r:embed="rId3"/>
                <a:stretch>
                  <a:fillRect l="-1196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2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7BF08-8E0D-C5D4-C5F2-143FE23AC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A40F3-4899-32C1-4BA5-54431120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SZ for multilinear </a:t>
            </a:r>
            <a:r>
              <a:rPr lang="en-US" dirty="0">
                <a:solidFill>
                  <a:srgbClr val="78A2EF"/>
                </a:solidFill>
              </a:rPr>
              <a:t>mod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9FA9DD-581D-7A27-F5A8-BB627EB95776}"/>
                  </a:ext>
                </a:extLst>
              </p:cNvPr>
              <p:cNvSpPr txBox="1"/>
              <p:nvPr/>
            </p:nvSpPr>
            <p:spPr>
              <a:xfrm>
                <a:off x="257666" y="1536967"/>
                <a:ext cx="11260583" cy="969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Generalizes to multivariate linear (i.e., multilinear) polynomials co-prime to N:</a:t>
                </a:r>
              </a:p>
              <a:p>
                <a:r>
                  <a:rPr 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sz="2667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Sup>
                      <m:sSubSupPr>
                        <m:ctrlPr>
                          <a:rPr lang="en-US" sz="2667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r>
                      <a:rPr lang="en-US" sz="2667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⋯</m:t>
                    </m:r>
                    <m:sSubSup>
                      <m:sSubSupPr>
                        <m:ctrlPr>
                          <a:rPr lang="en-US" sz="2667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  <m:sup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ℓ</m:t>
                            </m:r>
                          </m:sub>
                        </m:sSub>
                      </m:sup>
                    </m:sSubSup>
                  </m:oMath>
                </a14:m>
                <a:r>
                  <a:rPr 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</m:oMath>
                </a14:m>
                <a:r>
                  <a:rPr 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2667" dirty="0">
                    <a:latin typeface="Calibri" panose="020F0502020204030204" pitchFamily="34" charset="0"/>
                    <a:cs typeface="Calibri" panose="020F0502020204030204" pitchFamily="34" charset="0"/>
                  </a:rPr>
                  <a:t>-linear coprime to N. Then: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9FA9DD-581D-7A27-F5A8-BB627EB957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66" y="1536967"/>
                <a:ext cx="11260583" cy="969946"/>
              </a:xfrm>
              <a:prstGeom prst="rect">
                <a:avLst/>
              </a:prstGeom>
              <a:blipFill>
                <a:blip r:embed="rId3"/>
                <a:stretch>
                  <a:fillRect l="-1015" t="-5128" r="-113" b="-1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1D0043-1785-F56F-4952-A412FC805FB0}"/>
                  </a:ext>
                </a:extLst>
              </p:cNvPr>
              <p:cNvSpPr txBox="1"/>
              <p:nvPr/>
            </p:nvSpPr>
            <p:spPr>
              <a:xfrm>
                <a:off x="386863" y="2482345"/>
                <a:ext cx="6414000" cy="7961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667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←</m:t>
                            </m:r>
                            <m:sSup>
                              <m:sSup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67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sz="2667" i="1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∏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67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667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1D0043-1785-F56F-4952-A412FC805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63" y="2482345"/>
                <a:ext cx="6414000" cy="796115"/>
              </a:xfrm>
              <a:prstGeom prst="rect">
                <a:avLst/>
              </a:prstGeom>
              <a:blipFill>
                <a:blip r:embed="rId4"/>
                <a:stretch>
                  <a:fillRect t="-76923" b="-9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C0767B-BB04-D6F9-1A31-E6B35E5A09BD}"/>
                  </a:ext>
                </a:extLst>
              </p:cNvPr>
              <p:cNvSpPr txBox="1"/>
              <p:nvPr/>
            </p:nvSpPr>
            <p:spPr>
              <a:xfrm>
                <a:off x="7283103" y="2641863"/>
                <a:ext cx="4789512" cy="518283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𝑛𝑒𝑔𝑙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large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</m:t>
                    </m:r>
                    <m:r>
                      <a:rPr 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𝜆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𝑚</m:t>
                                </m:r>
                              </m:e>
                            </m:func>
                          </m:e>
                        </m:d>
                      </m:sup>
                    </m:sSup>
                  </m:oMath>
                </a14:m>
                <a:endParaRPr 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7C0767B-BB04-D6F9-1A31-E6B35E5A0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03" y="2641863"/>
                <a:ext cx="4789512" cy="518283"/>
              </a:xfrm>
              <a:prstGeom prst="rect">
                <a:avLst/>
              </a:prstGeom>
              <a:blipFill>
                <a:blip r:embed="rId5"/>
                <a:stretch>
                  <a:fillRect l="-1058" b="-26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4E3B37-C3C9-6562-E302-BC15CC06B50E}"/>
                  </a:ext>
                </a:extLst>
              </p:cNvPr>
              <p:cNvSpPr txBox="1"/>
              <p:nvPr/>
            </p:nvSpPr>
            <p:spPr>
              <a:xfrm>
                <a:off x="257666" y="4187353"/>
                <a:ext cx="9946313" cy="998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000" b="0" i="1">
                    <a:latin typeface="Cambria Math" panose="02040503050406030204" pitchFamily="18" charset="0"/>
                  </a:defRPr>
                </a:lvl1pPr>
              </a:lstStyle>
              <a:p>
                <a:r>
                  <a:rPr lang="en-US" sz="2667" dirty="0"/>
                  <a:t>where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667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667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667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sz="2667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67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667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d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67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667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667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  <m:sup>
                        <m:r>
                          <a:rPr lang="en-US" sz="2667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667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667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667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2667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e>
                    </m:nary>
                    <m:r>
                      <a:rPr lang="en-US" sz="2667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667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sz="2667" dirty="0"/>
                  <a:t> is the regularized beta function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4E3B37-C3C9-6562-E302-BC15CC06B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66" y="4187353"/>
                <a:ext cx="9946313" cy="998863"/>
              </a:xfrm>
              <a:prstGeom prst="rect">
                <a:avLst/>
              </a:prstGeom>
              <a:blipFill>
                <a:blip r:embed="rId6"/>
                <a:stretch>
                  <a:fillRect l="-1148" t="-22500" r="-128" b="-9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0DBA5B-EC85-5945-8BCC-C0857154EF9D}"/>
                  </a:ext>
                </a:extLst>
              </p:cNvPr>
              <p:cNvSpPr txBox="1"/>
              <p:nvPr/>
            </p:nvSpPr>
            <p:spPr>
              <a:xfrm>
                <a:off x="386863" y="3429000"/>
                <a:ext cx="7100855" cy="80464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667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←</m:t>
                            </m:r>
                            <m:sSup>
                              <m:sSup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67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𝑚𝑜𝑑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func>
                    <m:r>
                      <a:rPr lang="en-US" sz="2667" i="1">
                        <a:latin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∏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67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ℓ</m:t>
                        </m:r>
                      </m:sup>
                      <m:e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</m:e>
                    </m:nary>
                    <m:r>
                      <a:rPr lang="en-US" sz="2667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en-US" sz="2667" dirty="0"/>
                  <a:t>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0DBA5B-EC85-5945-8BCC-C0857154E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63" y="3429000"/>
                <a:ext cx="7100855" cy="804644"/>
              </a:xfrm>
              <a:prstGeom prst="rect">
                <a:avLst/>
              </a:prstGeom>
              <a:blipFill>
                <a:blip r:embed="rId7"/>
                <a:stretch>
                  <a:fillRect t="-75385" b="-9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439063-48F5-0847-E724-59E7D7FEEC14}"/>
                  </a:ext>
                </a:extLst>
              </p:cNvPr>
              <p:cNvSpPr txBox="1"/>
              <p:nvPr/>
            </p:nvSpPr>
            <p:spPr>
              <a:xfrm>
                <a:off x="322263" y="5213385"/>
                <a:ext cx="11209379" cy="1143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Idea: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gcd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gcd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,…,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Use CRT and induction over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to get result.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D439063-48F5-0847-E724-59E7D7FEE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263" y="5213385"/>
                <a:ext cx="11209379" cy="1143005"/>
              </a:xfrm>
              <a:prstGeom prst="rect">
                <a:avLst/>
              </a:prstGeom>
              <a:blipFill>
                <a:blip r:embed="rId8"/>
                <a:stretch>
                  <a:fillRect l="-905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E477CF7-F915-9E43-7104-D18EF16DD145}"/>
              </a:ext>
            </a:extLst>
          </p:cNvPr>
          <p:cNvSpPr/>
          <p:nvPr/>
        </p:nvSpPr>
        <p:spPr>
          <a:xfrm>
            <a:off x="8740657" y="3160146"/>
            <a:ext cx="2548010" cy="102720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Tight!</a:t>
            </a:r>
          </a:p>
        </p:txBody>
      </p:sp>
    </p:spTree>
    <p:extLst>
      <p:ext uri="{BB962C8B-B14F-4D97-AF65-F5344CB8AC3E}">
        <p14:creationId xmlns:p14="http://schemas.microsoft.com/office/powerpoint/2010/main" val="83169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82C8C-A251-995A-B8C6-42402AD98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83536-4A34-867A-42DE-9989152F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Inverse SZ for multilinear mod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9E34C2-B2DB-6B9E-EE39-4EA315346D7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00200"/>
                <a:ext cx="10972800" cy="30559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b="1" dirty="0"/>
                  <a:t>-</a:t>
                </a:r>
                <a:r>
                  <a:rPr lang="en-US" dirty="0"/>
                  <a:t>linear integer polynomial f coprime to N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≥8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then:</a:t>
                </a:r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9E34C2-B2DB-6B9E-EE39-4EA315346D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00200"/>
                <a:ext cx="10972800" cy="3055938"/>
              </a:xfrm>
              <a:blipFill>
                <a:blip r:embed="rId3"/>
                <a:stretch>
                  <a:fillRect l="-1272" t="-3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D7D9A-76E5-85BF-23F7-12EB68A29DCA}"/>
                  </a:ext>
                </a:extLst>
              </p:cNvPr>
              <p:cNvSpPr txBox="1"/>
              <p:nvPr/>
            </p:nvSpPr>
            <p:spPr>
              <a:xfrm>
                <a:off x="528810" y="4480484"/>
                <a:ext cx="11663191" cy="1815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733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Paper also has an algorithm (similar to knapsack approximation) to derive tighter bounds on N for any values of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𝜇</m:t>
                    </m:r>
                  </m:oMath>
                </a14:m>
                <a:r>
                  <a:rPr lang="en-US" sz="3733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𝜆</m:t>
                    </m:r>
                  </m:oMath>
                </a14:m>
                <a:endParaRPr lang="en-US" sz="3733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D7D9A-76E5-85BF-23F7-12EB68A29D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0" y="4480484"/>
                <a:ext cx="11663191" cy="1815690"/>
              </a:xfrm>
              <a:prstGeom prst="rect">
                <a:avLst/>
              </a:prstGeom>
              <a:blipFill>
                <a:blip r:embed="rId4"/>
                <a:stretch>
                  <a:fillRect l="-1739" t="-4861" r="-2391" b="-13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5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10491-4289-2A47-F353-6061454E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82BBA-92C3-95A8-374B-725C6C639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8A2EF"/>
                </a:solidFill>
              </a:rPr>
              <a:t>Computational</a:t>
            </a:r>
            <a:r>
              <a:rPr lang="en-US" dirty="0"/>
              <a:t> Bound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582D305-FAA6-70A8-CAFB-19E0E88FA0C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61261639"/>
              </p:ext>
            </p:extLst>
          </p:nvPr>
        </p:nvGraphicFramePr>
        <p:xfrm>
          <a:off x="0" y="1101725"/>
          <a:ext cx="10510838" cy="562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929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A1E166-B73B-CD47-A26A-AEC1642B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B879-4B57-4B45-A16D-F03C413E06D7}" type="slidenum">
              <a:rPr lang="en-BD" smtClean="0"/>
              <a:pPr/>
              <a:t>2</a:t>
            </a:fld>
            <a:endParaRPr lang="en-B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76270A-944A-BD47-B395-E7D1F2F8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11" y="319808"/>
            <a:ext cx="11373850" cy="997196"/>
          </a:xfrm>
        </p:spPr>
        <p:txBody>
          <a:bodyPr/>
          <a:lstStyle/>
          <a:p>
            <a:pPr algn="ctr"/>
            <a:r>
              <a:rPr lang="en-GB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Zero Knowledge </a:t>
            </a:r>
            <a:r>
              <a:rPr lang="en-GB" dirty="0">
                <a:solidFill>
                  <a:schemeClr val="tx1"/>
                </a:solidFill>
              </a:rPr>
              <a:t>Succinct</a:t>
            </a:r>
            <a:r>
              <a:rPr lang="en-GB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Non-Interactive 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Argument</a:t>
            </a:r>
            <a:r>
              <a:rPr lang="en-GB" dirty="0"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 </a:t>
            </a:r>
            <a:r>
              <a:rPr lang="en-GB" dirty="0"/>
              <a:t>of Knowledge</a:t>
            </a:r>
            <a:endParaRPr lang="en-BD" sz="1400" b="0" dirty="0">
              <a:latin typeface="Montserrat Light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3EADC26-534F-9C43-A65C-BF4646F8837A}"/>
              </a:ext>
            </a:extLst>
          </p:cNvPr>
          <p:cNvSpPr/>
          <p:nvPr/>
        </p:nvSpPr>
        <p:spPr>
          <a:xfrm>
            <a:off x="9868505" y="930168"/>
            <a:ext cx="1609620" cy="379211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Montserrat SemiBold" pitchFamily="2" charset="77"/>
              </a:rPr>
              <a:t>(ZK-SNARK)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56E616-7C04-E140-934E-DC07F0AC5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3717" y="3228140"/>
            <a:ext cx="389332" cy="575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619FD2-C898-B94B-8E07-C12033D3B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1656" y="3179774"/>
            <a:ext cx="596163" cy="642557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2DD087-2B53-4845-B413-4C5CC5C834E9}"/>
              </a:ext>
            </a:extLst>
          </p:cNvPr>
          <p:cNvCxnSpPr>
            <a:cxnSpLocks/>
          </p:cNvCxnSpPr>
          <p:nvPr/>
        </p:nvCxnSpPr>
        <p:spPr>
          <a:xfrm>
            <a:off x="5689772" y="3646702"/>
            <a:ext cx="1751480" cy="0"/>
          </a:xfrm>
          <a:prstGeom prst="straightConnector1">
            <a:avLst/>
          </a:prstGeom>
          <a:ln w="15875">
            <a:solidFill>
              <a:srgbClr val="40404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0473E84-03E6-5940-9ED9-8C22CA62F570}"/>
              </a:ext>
            </a:extLst>
          </p:cNvPr>
          <p:cNvSpPr txBox="1"/>
          <p:nvPr/>
        </p:nvSpPr>
        <p:spPr>
          <a:xfrm>
            <a:off x="6071965" y="3289633"/>
            <a:ext cx="987092" cy="34426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000" dirty="0">
                <a:solidFill>
                  <a:srgbClr val="404040"/>
                </a:solidFill>
                <a:latin typeface="Montserrat" pitchFamily="2" charset="77"/>
              </a:rPr>
              <a:t>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D7ECDD8-D03C-744A-B26F-898D4B316EC1}"/>
                  </a:ext>
                </a:extLst>
              </p:cNvPr>
              <p:cNvSpPr/>
              <p:nvPr/>
            </p:nvSpPr>
            <p:spPr>
              <a:xfrm>
                <a:off x="1347728" y="1631989"/>
                <a:ext cx="2800201" cy="453525"/>
              </a:xfrm>
              <a:prstGeom prst="roundRect">
                <a:avLst>
                  <a:gd name="adj" fmla="val 505"/>
                </a:avLst>
              </a:prstGeom>
              <a:noFill/>
              <a:ln w="6350">
                <a:solidFill>
                  <a:srgbClr val="404040"/>
                </a:solidFill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>
                    <a:solidFill>
                      <a:srgbClr val="404040"/>
                    </a:solidFill>
                    <a:latin typeface="Montserrat" pitchFamily="2" charset="77"/>
                  </a:rPr>
                  <a:t>Setup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>
                                <a:solidFill>
                                  <a:srgbClr val="40404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</m:e>
                    </m:d>
                    <m: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→(</m:t>
                    </m:r>
                    <m:r>
                      <m:rPr>
                        <m:sty m:val="p"/>
                      </m:rP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pk</m:t>
                    </m:r>
                    <m: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vk</m:t>
                    </m:r>
                    <m: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404040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5D7ECDD8-D03C-744A-B26F-898D4B316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728" y="1631989"/>
                <a:ext cx="2800201" cy="453525"/>
              </a:xfrm>
              <a:prstGeom prst="roundRect">
                <a:avLst>
                  <a:gd name="adj" fmla="val 505"/>
                </a:avLst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rgbClr val="404040"/>
                </a:solidFill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5B9CC94-55A0-DE40-A0DF-A57D5DB9FDD5}"/>
              </a:ext>
            </a:extLst>
          </p:cNvPr>
          <p:cNvSpPr/>
          <p:nvPr/>
        </p:nvSpPr>
        <p:spPr>
          <a:xfrm>
            <a:off x="2447915" y="3907889"/>
            <a:ext cx="1014382" cy="285412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77"/>
              </a:rPr>
              <a:t>Prover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DD0B867-5AD6-7441-A837-A9A778584A36}"/>
              </a:ext>
            </a:extLst>
          </p:cNvPr>
          <p:cNvSpPr/>
          <p:nvPr/>
        </p:nvSpPr>
        <p:spPr>
          <a:xfrm>
            <a:off x="7756420" y="3908058"/>
            <a:ext cx="1014382" cy="285412"/>
          </a:xfrm>
          <a:prstGeom prst="roundRect">
            <a:avLst>
              <a:gd name="adj" fmla="val 505"/>
            </a:avLst>
          </a:prstGeom>
          <a:gradFill>
            <a:gsLst>
              <a:gs pos="50000">
                <a:srgbClr val="7AA3F0"/>
              </a:gs>
              <a:gs pos="0">
                <a:srgbClr val="6679EC"/>
              </a:gs>
              <a:gs pos="100000">
                <a:srgbClr val="759DE7"/>
              </a:gs>
            </a:gsLst>
            <a:path path="circle">
              <a:fillToRect l="100000" t="10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Montserrat" pitchFamily="2" charset="77"/>
              </a:rPr>
              <a:t>Verifier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4F9C3A54-7C30-2840-9E5B-95346AB3F5FC}"/>
                  </a:ext>
                </a:extLst>
              </p:cNvPr>
              <p:cNvSpPr/>
              <p:nvPr/>
            </p:nvSpPr>
            <p:spPr>
              <a:xfrm>
                <a:off x="3168534" y="3429001"/>
                <a:ext cx="2288711" cy="253538"/>
              </a:xfrm>
              <a:prstGeom prst="roundRect">
                <a:avLst>
                  <a:gd name="adj" fmla="val 50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404040"/>
                    </a:solidFill>
                    <a:latin typeface="Montserrat" pitchFamily="2" charset="77"/>
                  </a:rPr>
                  <a:t>Prove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i="1" dirty="0">
                  <a:solidFill>
                    <a:srgbClr val="404040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4F9C3A54-7C30-2840-9E5B-95346AB3F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534" y="3429001"/>
                <a:ext cx="2288711" cy="253538"/>
              </a:xfrm>
              <a:prstGeom prst="roundRect">
                <a:avLst>
                  <a:gd name="adj" fmla="val 505"/>
                </a:avLst>
              </a:prstGeom>
              <a:blipFill>
                <a:blip r:embed="rId5"/>
                <a:stretch>
                  <a:fillRect t="-6667" b="-23333"/>
                </a:stretch>
              </a:blipFill>
              <a:ln>
                <a:noFill/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BF0CE51-7F76-A848-8794-9C769972E473}"/>
                  </a:ext>
                </a:extLst>
              </p:cNvPr>
              <p:cNvSpPr/>
              <p:nvPr/>
            </p:nvSpPr>
            <p:spPr>
              <a:xfrm>
                <a:off x="8685873" y="3406435"/>
                <a:ext cx="3479548" cy="359181"/>
              </a:xfrm>
              <a:prstGeom prst="roundRect">
                <a:avLst>
                  <a:gd name="adj" fmla="val 50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rgbClr val="404040"/>
                    </a:solidFill>
                    <a:latin typeface="Montserrat" pitchFamily="2" charset="77"/>
                  </a:rPr>
                  <a:t>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erify</m:t>
                    </m:r>
                    <m:d>
                      <m:dPr>
                        <m:ctrlPr>
                          <a:rPr lang="en-US" i="1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𝑣𝑘</m:t>
                        </m:r>
                        <m:r>
                          <a:rPr lang="en-US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mtClean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𝐴𝑐𝑐𝑒𝑝𝑡</m:t>
                    </m:r>
                    <m:r>
                      <a:rPr lang="en-US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𝑅𝑒𝑗𝑒𝑐𝑡</m:t>
                    </m:r>
                  </m:oMath>
                </a14:m>
                <a:endParaRPr lang="en-US" dirty="0">
                  <a:solidFill>
                    <a:srgbClr val="404040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BF0CE51-7F76-A848-8794-9C769972E4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873" y="3406435"/>
                <a:ext cx="3479548" cy="359181"/>
              </a:xfrm>
              <a:prstGeom prst="roundRect">
                <a:avLst>
                  <a:gd name="adj" fmla="val 505"/>
                </a:avLst>
              </a:prstGeom>
              <a:blipFill>
                <a:blip r:embed="rId6"/>
                <a:stretch>
                  <a:fillRect b="-8108"/>
                </a:stretch>
              </a:blipFill>
              <a:ln>
                <a:noFill/>
              </a:ln>
              <a:effectLst>
                <a:outerShdw blurRad="50800" sx="101000" sy="101000" algn="ctr" rotWithShape="0">
                  <a:prstClr val="black">
                    <a:alpha val="1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E9761CF-DC8C-F644-8B2D-B2FA90E9D80E}"/>
              </a:ext>
            </a:extLst>
          </p:cNvPr>
          <p:cNvSpPr/>
          <p:nvPr/>
        </p:nvSpPr>
        <p:spPr>
          <a:xfrm>
            <a:off x="1333177" y="2524259"/>
            <a:ext cx="1100186" cy="345794"/>
          </a:xfrm>
          <a:prstGeom prst="roundRect">
            <a:avLst>
              <a:gd name="adj" fmla="val 505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sx="101000" sy="101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404040"/>
                </a:solidFill>
                <a:latin typeface="Montserrat" pitchFamily="2" charset="77"/>
              </a:rPr>
              <a:t>Inputs: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A0AFD88-1A56-CB48-8BDF-116930B8F043}"/>
                  </a:ext>
                </a:extLst>
              </p:cNvPr>
              <p:cNvSpPr/>
              <p:nvPr/>
            </p:nvSpPr>
            <p:spPr>
              <a:xfrm>
                <a:off x="2513625" y="2522819"/>
                <a:ext cx="1226863" cy="305119"/>
              </a:xfrm>
              <a:prstGeom prst="roundRect">
                <a:avLst>
                  <a:gd name="adj" fmla="val 505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>
                              <a:solidFill>
                                <a:srgbClr val="40404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404040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6A0AFD88-1A56-CB48-8BDF-116930B8F0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625" y="2522819"/>
                <a:ext cx="1226863" cy="305119"/>
              </a:xfrm>
              <a:prstGeom prst="roundRect">
                <a:avLst>
                  <a:gd name="adj" fmla="val 505"/>
                </a:avLst>
              </a:prstGeom>
              <a:blipFill>
                <a:blip r:embed="rId7"/>
                <a:stretch>
                  <a:fillRect/>
                </a:stretch>
              </a:blipFill>
              <a:ln w="6350"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23F09EF-D825-AD46-A841-BBF28E404F28}"/>
                  </a:ext>
                </a:extLst>
              </p:cNvPr>
              <p:cNvSpPr/>
              <p:nvPr/>
            </p:nvSpPr>
            <p:spPr>
              <a:xfrm>
                <a:off x="7799785" y="2527112"/>
                <a:ext cx="997441" cy="305119"/>
              </a:xfrm>
              <a:prstGeom prst="roundRect">
                <a:avLst>
                  <a:gd name="adj" fmla="val 505"/>
                </a:avLst>
              </a:prstGeom>
              <a:solidFill>
                <a:schemeClr val="bg1">
                  <a:lumMod val="95000"/>
                </a:schemeClr>
              </a:solidFill>
              <a:ln w="6350"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accent6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D23F09EF-D825-AD46-A841-BBF28E404F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785" y="2527112"/>
                <a:ext cx="997441" cy="305119"/>
              </a:xfrm>
              <a:prstGeom prst="roundRect">
                <a:avLst>
                  <a:gd name="adj" fmla="val 505"/>
                </a:avLst>
              </a:prstGeom>
              <a:blipFill>
                <a:blip r:embed="rId8"/>
                <a:stretch>
                  <a:fillRect/>
                </a:stretch>
              </a:blipFill>
              <a:ln w="6350"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69F8074C-AD6C-A648-AD85-78C640B291E0}"/>
                  </a:ext>
                </a:extLst>
              </p:cNvPr>
              <p:cNvSpPr/>
              <p:nvPr/>
            </p:nvSpPr>
            <p:spPr>
              <a:xfrm>
                <a:off x="4507200" y="2870053"/>
                <a:ext cx="3177598" cy="305118"/>
              </a:xfrm>
              <a:prstGeom prst="roundRect">
                <a:avLst>
                  <a:gd name="adj" fmla="val 505"/>
                </a:avLst>
              </a:prstGeom>
              <a:noFill/>
              <a:ln w="6350">
                <a:solidFill>
                  <a:srgbClr val="404040"/>
                </a:solidFill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404040"/>
                    </a:solidFill>
                    <a:latin typeface="Montserrat" pitchFamily="2" charset="77"/>
                  </a:rPr>
                  <a:t> - circuit computing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endParaRPr lang="en-US" dirty="0">
                  <a:solidFill>
                    <a:srgbClr val="404040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id="{69F8074C-AD6C-A648-AD85-78C640B29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200" y="2870053"/>
                <a:ext cx="3177598" cy="305118"/>
              </a:xfrm>
              <a:prstGeom prst="roundRect">
                <a:avLst>
                  <a:gd name="adj" fmla="val 505"/>
                </a:avLst>
              </a:prstGeom>
              <a:blipFill>
                <a:blip r:embed="rId9"/>
                <a:stretch>
                  <a:fillRect b="-14706"/>
                </a:stretch>
              </a:blipFill>
              <a:ln w="6350">
                <a:solidFill>
                  <a:srgbClr val="404040"/>
                </a:solidFill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B692223-90A3-C845-B150-922E476A2AAC}"/>
              </a:ext>
            </a:extLst>
          </p:cNvPr>
          <p:cNvSpPr txBox="1"/>
          <p:nvPr/>
        </p:nvSpPr>
        <p:spPr>
          <a:xfrm>
            <a:off x="8403445" y="1435968"/>
            <a:ext cx="35266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dirty="0">
                <a:latin typeface="Montserrat Light" pitchFamily="2" charset="77"/>
              </a:rPr>
              <a:t>[GMR ’86,BFM ’88, ALMSS’92, Kilian’92, Micali’00, IKO’07, GGPR’13,…]</a:t>
            </a:r>
            <a:endParaRPr lang="en-US" sz="1200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30E3B2D-539C-4941-96EF-8E95F6F5B3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3245" y="1717059"/>
            <a:ext cx="997441" cy="1116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3384530-A590-9244-ABDB-AB4D25F0CA82}"/>
                  </a:ext>
                </a:extLst>
              </p:cNvPr>
              <p:cNvSpPr txBox="1"/>
              <p:nvPr/>
            </p:nvSpPr>
            <p:spPr>
              <a:xfrm>
                <a:off x="4982021" y="1326071"/>
                <a:ext cx="2227955" cy="344671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BD"/>
                </a:defPPr>
                <a:lvl1pPr algn="ctr">
                  <a:defRPr sz="2000" b="1">
                    <a:solidFill>
                      <a:schemeClr val="lt1"/>
                    </a:solidFill>
                    <a:latin typeface="Montserrat SemiBold" pitchFamily="2" charset="77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 sz="1800" b="0" dirty="0">
                    <a:latin typeface="Montserrat" pitchFamily="2" charset="77"/>
                  </a:rPr>
                  <a:t>Public instance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800" b="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3384530-A590-9244-ABDB-AB4D25F0C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021" y="1326071"/>
                <a:ext cx="2227955" cy="344671"/>
              </a:xfrm>
              <a:prstGeom prst="rect">
                <a:avLst/>
              </a:prstGeom>
              <a:blipFill>
                <a:blip r:embed="rId11"/>
                <a:stretch>
                  <a:fillRect b="-11111"/>
                </a:stretch>
              </a:blipFill>
              <a:ln>
                <a:noFill/>
              </a:ln>
              <a:effectLst>
                <a:outerShdw blurRad="50800" sx="101000" sy="101000" algn="ctr" rotWithShape="0">
                  <a:prstClr val="black">
                    <a:alpha val="5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139BB8E-6433-0944-9E7D-E7B0E3049E21}"/>
                  </a:ext>
                </a:extLst>
              </p:cNvPr>
              <p:cNvSpPr txBox="1"/>
              <p:nvPr/>
            </p:nvSpPr>
            <p:spPr>
              <a:xfrm>
                <a:off x="6609087" y="2005459"/>
                <a:ext cx="2393594" cy="379211"/>
              </a:xfrm>
              <a:prstGeom prst="rect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BD"/>
                </a:defPPr>
                <a:lvl1pPr algn="ctr">
                  <a:defRPr sz="2000" b="1">
                    <a:solidFill>
                      <a:schemeClr val="lt1"/>
                    </a:solidFill>
                    <a:latin typeface="Montserrat SemiBold" pitchFamily="2" charset="77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GB" sz="1800" b="0" dirty="0">
                    <a:latin typeface="Montserrat" pitchFamily="2" charset="77"/>
                  </a:rPr>
                  <a:t>Private witness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endParaRPr lang="en-GB" sz="1800" b="0" dirty="0"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E139BB8E-6433-0944-9E7D-E7B0E3049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087" y="2005459"/>
                <a:ext cx="2393594" cy="379211"/>
              </a:xfrm>
              <a:prstGeom prst="rect">
                <a:avLst/>
              </a:prstGeom>
              <a:blipFill>
                <a:blip r:embed="rId12"/>
                <a:stretch>
                  <a:fillRect t="-3125" b="-187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F1CEF985-454C-9A4B-ADF8-60056C745CDF}"/>
              </a:ext>
            </a:extLst>
          </p:cNvPr>
          <p:cNvSpPr/>
          <p:nvPr/>
        </p:nvSpPr>
        <p:spPr>
          <a:xfrm>
            <a:off x="409075" y="4494277"/>
            <a:ext cx="11373850" cy="1636171"/>
          </a:xfrm>
          <a:prstGeom prst="roundRect">
            <a:avLst>
              <a:gd name="adj" fmla="val 505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latin typeface="Montserrat" pitchFamily="2" charset="77"/>
            </a:endParaRPr>
          </a:p>
        </p:txBody>
      </p: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7849C83C-F587-8F40-9D6A-032FEE86DE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0414" y="4675142"/>
            <a:ext cx="318851" cy="318851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DFBC5B02-2A7E-3148-A6CC-F75199EF94A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88094" y="4675142"/>
            <a:ext cx="318851" cy="31885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821D5A9-6DE6-E949-8007-4F7894FDA55B}"/>
              </a:ext>
            </a:extLst>
          </p:cNvPr>
          <p:cNvSpPr txBox="1"/>
          <p:nvPr/>
        </p:nvSpPr>
        <p:spPr>
          <a:xfrm>
            <a:off x="496820" y="5220948"/>
            <a:ext cx="2701400" cy="8156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Montserrat" pitchFamily="2" charset="77"/>
              </a:rPr>
              <a:t>Knowledge Sound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latin typeface="Montserrat" pitchFamily="2" charset="77"/>
              </a:rPr>
              <a:t>infeasible to produce valid 𝝅 if prover doesn’t know </a:t>
            </a:r>
            <a:r>
              <a:rPr lang="en-US" sz="1600" b="1" dirty="0">
                <a:solidFill>
                  <a:schemeClr val="accent2"/>
                </a:solidFill>
                <a:latin typeface="Montserrat" pitchFamily="2" charset="77"/>
              </a:rPr>
              <a:t>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C8D447-B3C7-C54B-BFD0-5905D2F78610}"/>
              </a:ext>
            </a:extLst>
          </p:cNvPr>
          <p:cNvSpPr txBox="1"/>
          <p:nvPr/>
        </p:nvSpPr>
        <p:spPr>
          <a:xfrm>
            <a:off x="3329140" y="5220948"/>
            <a:ext cx="2701400" cy="8156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>
                <a:latin typeface="Montserrat" pitchFamily="2" charset="77"/>
              </a:rPr>
              <a:t>Zero knowledge</a:t>
            </a:r>
          </a:p>
          <a:p>
            <a:pPr algn="ctr">
              <a:spcAft>
                <a:spcPts val="600"/>
              </a:spcAft>
            </a:pPr>
            <a:r>
              <a:rPr lang="en-US" sz="1600" dirty="0">
                <a:latin typeface="Montserrat" pitchFamily="2" charset="77"/>
              </a:rPr>
              <a:t>the 𝝅 doesn’t reveal anything about </a:t>
            </a:r>
            <a:r>
              <a:rPr lang="en-US" sz="1600" b="1" dirty="0">
                <a:solidFill>
                  <a:schemeClr val="accent2"/>
                </a:solidFill>
                <a:latin typeface="Montserrat" pitchFamily="2" charset="77"/>
              </a:rPr>
              <a:t>w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0BFA50A-B6C1-E544-A0F6-6883F024EED2}"/>
              </a:ext>
            </a:extLst>
          </p:cNvPr>
          <p:cNvGrpSpPr/>
          <p:nvPr/>
        </p:nvGrpSpPr>
        <p:grpSpPr>
          <a:xfrm>
            <a:off x="6161461" y="4675142"/>
            <a:ext cx="2701400" cy="1192137"/>
            <a:chOff x="6161461" y="4675142"/>
            <a:chExt cx="2701400" cy="1192137"/>
          </a:xfrm>
        </p:grpSpPr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2623FC4B-58DA-4F4A-BFBB-21B4C7684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52735" y="4675142"/>
              <a:ext cx="318851" cy="31885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FE05A20-D5C1-454E-8BF5-E60A4AEDC848}"/>
                    </a:ext>
                  </a:extLst>
                </p:cNvPr>
                <p:cNvSpPr txBox="1"/>
                <p:nvPr/>
              </p:nvSpPr>
              <p:spPr>
                <a:xfrm>
                  <a:off x="6161461" y="5220948"/>
                  <a:ext cx="2701400" cy="6463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1600" b="1" dirty="0">
                      <a:latin typeface="Montserrat" pitchFamily="2" charset="77"/>
                    </a:rPr>
                    <a:t>Succinct</a:t>
                  </a:r>
                </a:p>
                <a:p>
                  <a:pPr algn="ctr"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|"/>
                            <m:ctrlPr>
                              <a:rPr lang="en-US" sz="16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𝒑𝒐𝒍𝒚𝒍𝒐𝒈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1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e>
                        </m:d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b="1" dirty="0">
                    <a:solidFill>
                      <a:schemeClr val="accent2"/>
                    </a:solidFill>
                    <a:latin typeface="Montserrat" pitchFamily="2" charset="77"/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FE05A20-D5C1-454E-8BF5-E60A4AEDC8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1461" y="5220948"/>
                  <a:ext cx="2701400" cy="646331"/>
                </a:xfrm>
                <a:prstGeom prst="rect">
                  <a:avLst/>
                </a:prstGeom>
                <a:blipFill>
                  <a:blip r:embed="rId16"/>
                  <a:stretch>
                    <a:fillRect t="-7692" b="-1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87C2B9-514E-B843-AFB2-33B83B8344E1}"/>
              </a:ext>
            </a:extLst>
          </p:cNvPr>
          <p:cNvGrpSpPr/>
          <p:nvPr/>
        </p:nvGrpSpPr>
        <p:grpSpPr>
          <a:xfrm>
            <a:off x="8993781" y="4675143"/>
            <a:ext cx="2701400" cy="1361413"/>
            <a:chOff x="8993781" y="4675143"/>
            <a:chExt cx="2701400" cy="13614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274630-1E51-664E-BED0-A377E4887BAF}"/>
                    </a:ext>
                  </a:extLst>
                </p:cNvPr>
                <p:cNvSpPr txBox="1"/>
                <p:nvPr/>
              </p:nvSpPr>
              <p:spPr>
                <a:xfrm>
                  <a:off x="8993781" y="5220948"/>
                  <a:ext cx="2701400" cy="81560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spcAft>
                      <a:spcPts val="600"/>
                    </a:spcAft>
                  </a:pPr>
                  <a:r>
                    <a:rPr lang="en-US" sz="1600" b="1" dirty="0">
                      <a:latin typeface="Montserrat" pitchFamily="2" charset="77"/>
                    </a:rPr>
                    <a:t>Verifiable Computation</a:t>
                  </a:r>
                </a:p>
                <a:p>
                  <a:pPr algn="ctr">
                    <a:spcAft>
                      <a:spcPts val="600"/>
                    </a:spcAft>
                  </a:pPr>
                  <a:r>
                    <a:rPr lang="en-US" sz="1600" dirty="0">
                      <a:latin typeface="Montserrat" pitchFamily="2" charset="77"/>
                    </a:rPr>
                    <a:t>V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erify</m:t>
                      </m:r>
                    </m:oMath>
                  </a14:m>
                  <a:r>
                    <a:rPr lang="en-US" sz="1600" dirty="0">
                      <a:latin typeface="Montserrat" pitchFamily="2" charset="77"/>
                    </a:rPr>
                    <a:t> runs in time </a:t>
                  </a:r>
                  <a14:m>
                    <m:oMath xmlns:m="http://schemas.openxmlformats.org/officeDocument/2006/math"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𝒑𝒐𝒍𝒚𝒍𝒐𝒈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1600" b="1" dirty="0">
                    <a:solidFill>
                      <a:schemeClr val="accent2"/>
                    </a:solidFill>
                    <a:latin typeface="Montserrat" pitchFamily="2" charset="77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C2274630-1E51-664E-BED0-A377E4887B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781" y="5220948"/>
                  <a:ext cx="2701400" cy="815608"/>
                </a:xfrm>
                <a:prstGeom prst="rect">
                  <a:avLst/>
                </a:prstGeom>
                <a:blipFill>
                  <a:blip r:embed="rId17"/>
                  <a:stretch>
                    <a:fillRect l="-935" t="-6061" r="-467"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334BF63A-72AC-BB4A-82C8-2139B61B1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174580" y="4675143"/>
              <a:ext cx="329326" cy="3293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86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FBC3D-A9D7-DD65-B820-CD470196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DAB96-DA58-C359-7722-4AF72106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Compressed Sigma Protocols for </a:t>
            </a:r>
            <a:r>
              <a:rPr lang="en-US" dirty="0">
                <a:solidFill>
                  <a:srgbClr val="78A2EF"/>
                </a:solidFill>
              </a:rPr>
              <a:t>Short</a:t>
            </a:r>
            <a:r>
              <a:rPr lang="en-US" dirty="0"/>
              <a:t> Openings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7571-9415-A1EA-BEA8-0D989882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958" y="2056238"/>
            <a:ext cx="1340700" cy="153588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0A786A-598F-487C-222B-FC795D0AD221}"/>
              </a:ext>
            </a:extLst>
          </p:cNvPr>
          <p:cNvCxnSpPr/>
          <p:nvPr/>
        </p:nvCxnSpPr>
        <p:spPr>
          <a:xfrm>
            <a:off x="4306957" y="2763079"/>
            <a:ext cx="36178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B0A07A-9398-5AEF-DF34-91A3AB92EEB3}"/>
              </a:ext>
            </a:extLst>
          </p:cNvPr>
          <p:cNvSpPr txBox="1"/>
          <p:nvPr/>
        </p:nvSpPr>
        <p:spPr>
          <a:xfrm>
            <a:off x="5009373" y="2305145"/>
            <a:ext cx="260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F0EF-7E73-31B4-F80D-CAD179DB0993}"/>
                  </a:ext>
                </a:extLst>
              </p:cNvPr>
              <p:cNvSpPr txBox="1"/>
              <p:nvPr/>
            </p:nvSpPr>
            <p:spPr>
              <a:xfrm>
                <a:off x="4165435" y="2913792"/>
                <a:ext cx="4293311" cy="47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Random challenge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F0EF-7E73-31B4-F80D-CAD179DB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435" y="2913792"/>
                <a:ext cx="4293311" cy="479490"/>
              </a:xfrm>
              <a:prstGeom prst="rect">
                <a:avLst/>
              </a:prstGeom>
              <a:blipFill>
                <a:blip r:embed="rId4"/>
                <a:stretch>
                  <a:fillRect l="-2059" t="-51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197C6C-4298-C78E-E173-70B445E05932}"/>
              </a:ext>
            </a:extLst>
          </p:cNvPr>
          <p:cNvCxnSpPr/>
          <p:nvPr/>
        </p:nvCxnSpPr>
        <p:spPr>
          <a:xfrm>
            <a:off x="4312797" y="4556636"/>
            <a:ext cx="3634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744474-FF9F-E648-490B-7141984ADA9A}"/>
              </a:ext>
            </a:extLst>
          </p:cNvPr>
          <p:cNvSpPr txBox="1"/>
          <p:nvPr/>
        </p:nvSpPr>
        <p:spPr>
          <a:xfrm>
            <a:off x="4111010" y="4036362"/>
            <a:ext cx="429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Final commitment opening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E281D-57AC-87DD-16E1-93D610E6500B}"/>
              </a:ext>
            </a:extLst>
          </p:cNvPr>
          <p:cNvSpPr txBox="1"/>
          <p:nvPr/>
        </p:nvSpPr>
        <p:spPr>
          <a:xfrm>
            <a:off x="7997349" y="3966811"/>
            <a:ext cx="421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Checks commitment/opening validity (small integer)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D5AFA-5592-27FD-C7D2-69D98FB89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068" y="2147255"/>
            <a:ext cx="1555099" cy="153588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F05FFE-6D58-9934-40C4-D357E3DCD931}"/>
              </a:ext>
            </a:extLst>
          </p:cNvPr>
          <p:cNvCxnSpPr/>
          <p:nvPr/>
        </p:nvCxnSpPr>
        <p:spPr>
          <a:xfrm flipH="1">
            <a:off x="4306958" y="3423932"/>
            <a:ext cx="38563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rved Left Arrow 15">
            <a:extLst>
              <a:ext uri="{FF2B5EF4-FFF2-40B4-BE49-F238E27FC236}">
                <a16:creationId xmlns:a16="http://schemas.microsoft.com/office/drawing/2014/main" id="{2AF57D85-4A30-4815-DC5B-E5877380CC49}"/>
              </a:ext>
            </a:extLst>
          </p:cNvPr>
          <p:cNvSpPr/>
          <p:nvPr/>
        </p:nvSpPr>
        <p:spPr>
          <a:xfrm>
            <a:off x="8163341" y="2438401"/>
            <a:ext cx="574260" cy="98553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6908FA-2D50-93F4-3C03-9CA937756DE3}"/>
              </a:ext>
            </a:extLst>
          </p:cNvPr>
          <p:cNvSpPr txBox="1"/>
          <p:nvPr/>
        </p:nvSpPr>
        <p:spPr>
          <a:xfrm>
            <a:off x="226022" y="3919362"/>
            <a:ext cx="347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DARK,</a:t>
            </a:r>
          </a:p>
          <a:p>
            <a:r>
              <a:rPr lang="en-US" sz="2400" dirty="0"/>
              <a:t>IPA (Bulletproofs)</a:t>
            </a:r>
          </a:p>
          <a:p>
            <a:r>
              <a:rPr lang="en-US" sz="2400" i="1" dirty="0"/>
              <a:t>Lattice-BP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B73ADC-C817-AD1C-05B4-EFBB5FEB61AD}"/>
                  </a:ext>
                </a:extLst>
              </p:cNvPr>
              <p:cNvSpPr/>
              <p:nvPr/>
            </p:nvSpPr>
            <p:spPr>
              <a:xfrm>
                <a:off x="3334480" y="1411357"/>
                <a:ext cx="5858568" cy="5168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);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B73ADC-C817-AD1C-05B4-EFBB5FEB6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480" y="1411357"/>
                <a:ext cx="5858568" cy="516835"/>
              </a:xfrm>
              <a:prstGeom prst="rect">
                <a:avLst/>
              </a:prstGeom>
              <a:blipFill>
                <a:blip r:embed="rId7"/>
                <a:stretch>
                  <a:fillRect t="-18605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1AFD4C-761A-8BC9-2350-F1B1C49F787A}"/>
                  </a:ext>
                </a:extLst>
              </p:cNvPr>
              <p:cNvSpPr txBox="1"/>
              <p:nvPr/>
            </p:nvSpPr>
            <p:spPr>
              <a:xfrm>
                <a:off x="8857061" y="2766943"/>
                <a:ext cx="1239570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67" dirty="0">
                    <a:cs typeface="Arial" panose="020B0604020202020204" pitchFamily="34" charset="0"/>
                  </a:rPr>
                  <a:t> rounds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1AFD4C-761A-8BC9-2350-F1B1C49F7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061" y="2766943"/>
                <a:ext cx="1239570" cy="410433"/>
              </a:xfrm>
              <a:prstGeom prst="rect">
                <a:avLst/>
              </a:prstGeom>
              <a:blipFill>
                <a:blip r:embed="rId8"/>
                <a:stretch>
                  <a:fillRect l="-9184" t="-23529" r="-16327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53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FF401-2B90-AB03-5EB1-D4DD754E1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Application: PCS from </a:t>
            </a:r>
            <a:r>
              <a:rPr lang="en-US" dirty="0">
                <a:solidFill>
                  <a:srgbClr val="78A2EF"/>
                </a:solidFill>
              </a:rPr>
              <a:t>Lattices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91AA6-D5D2-276F-5C6B-99B77561DBA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1065213" y="1600200"/>
                <a:ext cx="11126787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67" b="1" dirty="0"/>
                  <a:t>New SZ used to show soundness of generalized Bulletproofs for homomorphic commitment binding to “short” vectors:</a:t>
                </a:r>
              </a:p>
              <a:p>
                <a:r>
                  <a:rPr lang="en-US" sz="2667" dirty="0"/>
                  <a:t>Honest prover has </a:t>
                </a:r>
                <a14:m>
                  <m:oMath xmlns:m="http://schemas.openxmlformats.org/officeDocument/2006/math">
                    <m:r>
                      <a:rPr lang="en-US" sz="2667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667" b="1" dirty="0"/>
                  <a:t> </a:t>
                </a:r>
                <a:r>
                  <a:rPr lang="en-US" sz="2667" dirty="0" err="1"/>
                  <a:t>s.t.</a:t>
                </a:r>
                <a:r>
                  <a:rPr lang="en-US" sz="2667" dirty="0"/>
                  <a:t> com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67" b="1" dirty="0"/>
                  <a:t> </a:t>
                </a:r>
                <a:r>
                  <a:rPr lang="en-US" sz="2667" dirty="0"/>
                  <a:t>and </a:t>
                </a: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667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67" b="1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667" dirty="0"/>
                  <a:t> for group homomorphism com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sz="2667" dirty="0"/>
              </a:p>
              <a:p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𝜆</m:t>
                        </m:r>
                        <m:func>
                          <m:func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67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667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func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2667" dirty="0"/>
                  <a:t>is a </a:t>
                </a:r>
                <a:r>
                  <a:rPr lang="en-US" sz="2667" i="1" dirty="0"/>
                  <a:t>soundness slack </a:t>
                </a:r>
                <a:r>
                  <a:rPr lang="en-US" sz="2667" dirty="0"/>
                  <a:t>parameter</a:t>
                </a:r>
              </a:p>
              <a:p>
                <a:r>
                  <a:rPr lang="en-US" sz="2667" dirty="0"/>
                  <a:t>Prover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667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𝑐𝑜𝑚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667" dirty="0"/>
                  <a:t> to verifier, for a deterministic commitment scheme binding to integer vectors of L2 norm at most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667" dirty="0"/>
                  <a:t> and runs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667" dirty="0"/>
                  <a:t>round Bulletproofs protocol. </a:t>
                </a:r>
              </a:p>
              <a:p>
                <a:r>
                  <a:rPr lang="en-US" sz="2667" dirty="0"/>
                  <a:t>Verifier checks final prover message is integer of size bounded by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𝜆</m:t>
                        </m:r>
                        <m:func>
                          <m:func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667" dirty="0"/>
                  <a:t>.</a:t>
                </a:r>
              </a:p>
              <a:p>
                <a:r>
                  <a:rPr lang="en-US" sz="2667" dirty="0" err="1"/>
                  <a:t>AoK</a:t>
                </a:r>
                <a:r>
                  <a:rPr lang="en-US" sz="2667" dirty="0"/>
                  <a:t>: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667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667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/>
                  <a:t> </a:t>
                </a:r>
                <a:r>
                  <a:rPr lang="en-US" sz="2667" dirty="0" err="1"/>
                  <a:t>s.t.</a:t>
                </a:r>
                <a:r>
                  <a:rPr lang="en-US" sz="2667" dirty="0"/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67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67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667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⋅(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/>
                  <a:t> and </a:t>
                </a:r>
                <a14:m>
                  <m:oMath xmlns:m="http://schemas.openxmlformats.org/officeDocument/2006/math">
                    <m:r>
                      <a:rPr lang="en-US" sz="2667">
                        <a:latin typeface="Cambria Math" panose="02040503050406030204" pitchFamily="18" charset="0"/>
                      </a:rPr>
                      <m:t>||</m:t>
                    </m:r>
                    <m:sSup>
                      <m:sSupPr>
                        <m:ctrlPr>
                          <a:rPr lang="en-US" sz="2667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sz="2667" b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667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667" b="1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𝜆</m:t>
                        </m:r>
                        <m:func>
                          <m:func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667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  <m:rad>
                      <m:radPr>
                        <m:degHide m:val="on"/>
                        <m:ctrlPr>
                          <a:rPr lang="en-US" sz="2667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rad>
                    <m:r>
                      <a:rPr lang="en-US" sz="2667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667" dirty="0"/>
                  <a:t> 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667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</m:rad>
                      </m:num>
                      <m:den>
                        <m:sSup>
                          <m:sSup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func>
                              <m:funcPr>
                                <m:ctrlPr>
                                  <a:rPr lang="en-US" sz="2667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667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667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sup>
                        </m:sSup>
                      </m:den>
                    </m:f>
                  </m:oMath>
                </a14:m>
                <a:endParaRPr lang="en-US" sz="2667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A291AA6-D5D2-276F-5C6B-99B77561D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65213" y="1600200"/>
                <a:ext cx="11126787" cy="4525963"/>
              </a:xfrm>
              <a:blipFill>
                <a:blip r:embed="rId3"/>
                <a:stretch>
                  <a:fillRect l="-1140" t="-3081" r="-1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1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C99E-8FE4-4AF9-D552-A84A3B1C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“Bulletproofs” (</a:t>
            </a:r>
            <a:r>
              <a:rPr lang="en-US" dirty="0" err="1"/>
              <a:t>AoK</a:t>
            </a:r>
            <a:r>
              <a:rPr lang="en-US" dirty="0"/>
              <a:t> Preimage)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E3F13-A06C-3538-D5DF-7C765778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AA4469A1-391F-CDD0-E740-76ED13216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07127"/>
            <a:ext cx="7871415" cy="45304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0FDC98-2443-BBB0-F787-88183DA7677B}"/>
              </a:ext>
            </a:extLst>
          </p:cNvPr>
          <p:cNvSpPr txBox="1"/>
          <p:nvPr/>
        </p:nvSpPr>
        <p:spPr>
          <a:xfrm>
            <a:off x="7629236" y="2321004"/>
            <a:ext cx="4729019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2 Log n commitments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Implements PCS</a:t>
            </a:r>
          </a:p>
          <a:p>
            <a:pPr marL="1066773" lvl="1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Interactive</a:t>
            </a:r>
          </a:p>
          <a:p>
            <a:pPr marL="457189" indent="-457189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 GUOs log Verifier</a:t>
            </a:r>
          </a:p>
        </p:txBody>
      </p:sp>
    </p:spTree>
    <p:extLst>
      <p:ext uri="{BB962C8B-B14F-4D97-AF65-F5344CB8AC3E}">
        <p14:creationId xmlns:p14="http://schemas.microsoft.com/office/powerpoint/2010/main" val="17019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9CF72-01C3-EE82-7F43-921F442D6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C2E7F0-DB43-8DFC-BB26-686A3F68B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Rational </a:t>
            </a:r>
            <a:r>
              <a:rPr lang="en-US" dirty="0">
                <a:solidFill>
                  <a:srgbClr val="78A2EF"/>
                </a:solidFill>
              </a:rPr>
              <a:t>Openings</a:t>
            </a:r>
            <a:r>
              <a:rPr lang="en-US" dirty="0"/>
              <a:t> of 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FE44F-562A-C3AC-6BC9-3F9F84619566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</p:spPr>
            <p:txBody>
              <a:bodyPr/>
              <a:lstStyle/>
              <a:p>
                <a:r>
                  <a:rPr lang="en-US" sz="3200" dirty="0"/>
                  <a:t>Deterministic homomorphic commitment com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A “rational” opening for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dirty="0" err="1"/>
                  <a:t>s.t.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𝑜𝑚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200" dirty="0"/>
              </a:p>
              <a:p>
                <a:pPr lvl="2"/>
                <a:r>
                  <a:rPr lang="en-US" sz="2667" b="1" dirty="0"/>
                  <a:t>Honest party can always set z = 1, but the knowledge extractor may not obtain this (only reason for defining rational openings) </a:t>
                </a:r>
              </a:p>
              <a:p>
                <a:r>
                  <a:rPr lang="en-US" sz="3200" dirty="0"/>
                  <a:t>Set of “bounded norm” rational vectors: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={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=1,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3FE44F-562A-C3AC-6BC9-3F9F846195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  <a:blipFill>
                <a:blip r:embed="rId3"/>
                <a:stretch>
                  <a:fillRect l="-1448" t="-2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117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478D4-3E52-7021-F999-73E718CFD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C6F41-DD31-49F2-ADAD-8B4BD1749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8A2EF"/>
                </a:solidFill>
              </a:rPr>
              <a:t>Rational</a:t>
            </a:r>
            <a:r>
              <a:rPr lang="en-US" dirty="0"/>
              <a:t> binding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818AC-8DF3-D6C1-B4A8-E072C08A5F1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733" b="1" u="sng" dirty="0"/>
                  <a:t>Lemma </a:t>
                </a:r>
                <a:r>
                  <a:rPr lang="en-US" sz="3733" u="sng" dirty="0"/>
                  <a:t>(informal)</a:t>
                </a:r>
                <a:r>
                  <a:rPr lang="en-US" sz="3733" b="1" u="sng" dirty="0"/>
                  <a:t> </a:t>
                </a:r>
              </a:p>
              <a:p>
                <a:pPr marL="0" indent="0">
                  <a:buNone/>
                </a:pPr>
                <a:r>
                  <a:rPr lang="en-US" sz="3733" dirty="0"/>
                  <a:t>If </a:t>
                </a:r>
                <a:r>
                  <a:rPr lang="en-US" dirty="0"/>
                  <a:t>com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733" dirty="0"/>
                  <a:t>binding (CR) over vectors L2 norm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733" dirty="0"/>
                  <a:t> then binding under rational openings to </a:t>
                </a:r>
                <a14:m>
                  <m:oMath xmlns:m="http://schemas.openxmlformats.org/officeDocument/2006/math">
                    <m:r>
                      <a:rPr lang="en-US" sz="3733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7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7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733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733" i="1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7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3733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733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733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sz="3733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818AC-8DF3-D6C1-B4A8-E072C08A5F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  <a:blipFill>
                <a:blip r:embed="rId3"/>
                <a:stretch>
                  <a:fillRect l="-1930" t="-3488" r="-2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20F757-DEFF-B1CD-9823-64E07CADCFE1}"/>
                  </a:ext>
                </a:extLst>
              </p:cNvPr>
              <p:cNvSpPr txBox="1"/>
              <p:nvPr/>
            </p:nvSpPr>
            <p:spPr>
              <a:xfrm>
                <a:off x="681498" y="4236240"/>
                <a:ext cx="9834102" cy="17509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67" b="1" dirty="0"/>
                  <a:t>Examples:</a:t>
                </a: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sz="2667" dirty="0"/>
                  <a:t>Pedersen commitment (trivial) </a:t>
                </a: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sz="2667" dirty="0"/>
                  <a:t>DARK commitment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667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667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67" dirty="0"/>
                  <a:t>in GUO where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667" i="1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667" dirty="0"/>
                  <a:t> suff. large q</a:t>
                </a:r>
              </a:p>
              <a:p>
                <a:pPr marL="457189" indent="-457189">
                  <a:buFont typeface="Arial" panose="020B0604020202020204" pitchFamily="34" charset="0"/>
                  <a:buChar char="•"/>
                </a:pPr>
                <a:r>
                  <a:rPr lang="en-US" sz="2667" dirty="0"/>
                  <a:t>Ring/Integer SIS commitments </a:t>
                </a:r>
                <a14:m>
                  <m:oMath xmlns:m="http://schemas.openxmlformats.org/officeDocument/2006/math">
                    <m:r>
                      <a:rPr lang="en-US" sz="2667" b="1" i="1">
                        <a:latin typeface="Cambria Math" panose="02040503050406030204" pitchFamily="18" charset="0"/>
                      </a:rPr>
                      <m:t>𝑨𝒙</m:t>
                    </m:r>
                    <m:r>
                      <a:rPr lang="en-US" sz="2667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667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667" dirty="0"/>
                  <a:t> suff. large q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20F757-DEFF-B1CD-9823-64E07CADCF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98" y="4236240"/>
                <a:ext cx="9834102" cy="1750929"/>
              </a:xfrm>
              <a:prstGeom prst="rect">
                <a:avLst/>
              </a:prstGeom>
              <a:blipFill>
                <a:blip r:embed="rId4"/>
                <a:stretch>
                  <a:fillRect l="-1160" t="-3597" r="-129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487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6FDEA4-42E2-53EB-DA2E-ACCAEF290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C8197A-3834-0DFF-6AAD-6F65EFE80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8A2EF"/>
                </a:solidFill>
              </a:rPr>
              <a:t>Knowledge</a:t>
            </a:r>
            <a:r>
              <a:rPr lang="en-US" dirty="0"/>
              <a:t>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59FC0-2A2B-775B-76D5-10FFB4BF778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512888"/>
                <a:ext cx="10972800" cy="4524375"/>
              </a:xfrm>
            </p:spPr>
            <p:txBody>
              <a:bodyPr/>
              <a:lstStyle/>
              <a:p>
                <a:r>
                  <a:rPr lang="en-US" sz="3200" dirty="0"/>
                  <a:t>In proof system for binary relation R ,  prover/verifier have input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and prover has witness w </a:t>
                </a:r>
                <a:r>
                  <a:rPr lang="en-US" sz="3200" dirty="0" err="1"/>
                  <a:t>s.t.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200" dirty="0"/>
              </a:p>
              <a:p>
                <a:r>
                  <a:rPr lang="en-US" sz="3200" dirty="0"/>
                  <a:t>System is called a </a:t>
                </a:r>
                <a:r>
                  <a:rPr lang="en-US" sz="3200" b="1" dirty="0"/>
                  <a:t>proof of knowledge</a:t>
                </a:r>
                <a:r>
                  <a:rPr lang="en-US" sz="3200" dirty="0"/>
                  <a:t> for R if there exists a polynomial time </a:t>
                </a:r>
                <a:r>
                  <a:rPr lang="en-US" sz="3200" b="1" dirty="0"/>
                  <a:t>extractor E </a:t>
                </a:r>
                <a:r>
                  <a:rPr lang="en-US" sz="3200" dirty="0" err="1"/>
                  <a:t>s.t</a:t>
                </a:r>
                <a:r>
                  <a:rPr lang="en-US" sz="3200" dirty="0"/>
                  <a:t> on input x and black-box rewindable access to adversarial prover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it succeeds in expected time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3200" dirty="0"/>
                  <a:t> to </a:t>
                </a:r>
                <a:r>
                  <a:rPr lang="en-US" sz="3200" b="1" dirty="0"/>
                  <a:t>compute a witness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s.t.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whenever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succeeds to convince verifier with prob.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E59FC0-2A2B-775B-76D5-10FFB4BF77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512888"/>
                <a:ext cx="10972800" cy="4524375"/>
              </a:xfrm>
              <a:blipFill>
                <a:blip r:embed="rId2"/>
                <a:stretch>
                  <a:fillRect l="-138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860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AF274-B379-3A2F-78FF-E51006B8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783BD-FB2A-A97C-C55D-991EA4AB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8A2EF"/>
                </a:solidFill>
              </a:rPr>
              <a:t>Special</a:t>
            </a:r>
            <a:r>
              <a:rPr lang="en-US" dirty="0"/>
              <a:t>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93D84-E57D-F37D-D8AB-16116CC9688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435100"/>
                <a:ext cx="6599238" cy="4524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k-</a:t>
                </a:r>
                <a:r>
                  <a:rPr lang="en-US" dirty="0" err="1"/>
                  <a:t>ary</a:t>
                </a:r>
                <a:r>
                  <a:rPr lang="en-US" dirty="0"/>
                  <a:t> </a:t>
                </a:r>
                <a:r>
                  <a:rPr lang="en-US" b="1" dirty="0"/>
                  <a:t>special soundness</a:t>
                </a:r>
                <a:r>
                  <a:rPr lang="en-US" dirty="0"/>
                  <a:t>: Given k-</a:t>
                </a:r>
                <a:r>
                  <a:rPr lang="en-US" dirty="0" err="1"/>
                  <a:t>ary</a:t>
                </a:r>
                <a:r>
                  <a:rPr lang="en-US" dirty="0"/>
                  <a:t> </a:t>
                </a:r>
                <a:r>
                  <a:rPr lang="en-US" i="1" dirty="0"/>
                  <a:t>forking</a:t>
                </a:r>
                <a:r>
                  <a:rPr lang="en-US" dirty="0"/>
                  <a:t> tree of proof transcripts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, there is a polytime algorithm that extracts a witness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Theorem: </a:t>
                </a:r>
                <a:r>
                  <a:rPr lang="en-US" dirty="0"/>
                  <a:t>A k-</a:t>
                </a:r>
                <a:r>
                  <a:rPr lang="en-US" dirty="0" err="1"/>
                  <a:t>ary</a:t>
                </a:r>
                <a:r>
                  <a:rPr lang="en-US" dirty="0"/>
                  <a:t> special sound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-round protocol is knowledge sound (for constant k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|) </m:t>
                        </m:r>
                      </m:e>
                    </m:func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93D84-E57D-F37D-D8AB-16116CC96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435100"/>
                <a:ext cx="6599238" cy="4524375"/>
              </a:xfrm>
              <a:blipFill>
                <a:blip r:embed="rId3"/>
                <a:stretch>
                  <a:fillRect l="-1731" t="-2235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1DF814-31E0-32F5-9640-ADF9570E2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262" y="1556008"/>
            <a:ext cx="4487333" cy="3572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43A28E-C725-43DB-E384-D99907EF543F}"/>
                  </a:ext>
                </a:extLst>
              </p:cNvPr>
              <p:cNvSpPr txBox="1"/>
              <p:nvPr/>
            </p:nvSpPr>
            <p:spPr>
              <a:xfrm>
                <a:off x="9310976" y="100542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43A28E-C725-43DB-E384-D99907EF5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976" y="1005426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B2997E-F7A8-BF88-AE0C-0CF0B58A7932}"/>
                  </a:ext>
                </a:extLst>
              </p:cNvPr>
              <p:cNvSpPr txBox="1"/>
              <p:nvPr/>
            </p:nvSpPr>
            <p:spPr>
              <a:xfrm>
                <a:off x="8438411" y="1579363"/>
                <a:ext cx="625235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B2997E-F7A8-BF88-AE0C-0CF0B58A7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411" y="1579363"/>
                <a:ext cx="625235" cy="50276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D3379-3269-5FA5-BE5D-EA0B416F1E35}"/>
                  </a:ext>
                </a:extLst>
              </p:cNvPr>
              <p:cNvSpPr txBox="1"/>
              <p:nvPr/>
            </p:nvSpPr>
            <p:spPr>
              <a:xfrm>
                <a:off x="10011319" y="1606996"/>
                <a:ext cx="61734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D3379-3269-5FA5-BE5D-EA0B416F1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319" y="1606996"/>
                <a:ext cx="617348" cy="50276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7657D3-0356-7F98-C9BA-98588971C15D}"/>
                  </a:ext>
                </a:extLst>
              </p:cNvPr>
              <p:cNvSpPr txBox="1"/>
              <p:nvPr/>
            </p:nvSpPr>
            <p:spPr>
              <a:xfrm>
                <a:off x="7768069" y="2199193"/>
                <a:ext cx="69910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7657D3-0356-7F98-C9BA-98588971C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69" y="2199193"/>
                <a:ext cx="699102" cy="502766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FF67CC-2E4A-FF38-1C8E-A007664BEE3C}"/>
                  </a:ext>
                </a:extLst>
              </p:cNvPr>
              <p:cNvSpPr txBox="1"/>
              <p:nvPr/>
            </p:nvSpPr>
            <p:spPr>
              <a:xfrm>
                <a:off x="10556764" y="2218269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FF67CC-2E4A-FF38-1C8E-A007664BE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764" y="2218269"/>
                <a:ext cx="706988" cy="502766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079F5-11B9-043B-1FC4-39D0F0628E0F}"/>
                  </a:ext>
                </a:extLst>
              </p:cNvPr>
              <p:cNvSpPr txBox="1"/>
              <p:nvPr/>
            </p:nvSpPr>
            <p:spPr>
              <a:xfrm>
                <a:off x="7362262" y="2880533"/>
                <a:ext cx="812915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079F5-11B9-043B-1FC4-39D0F0628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262" y="2880533"/>
                <a:ext cx="812915" cy="5205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6B776-5678-7377-B552-2C60ABE23AAB}"/>
                  </a:ext>
                </a:extLst>
              </p:cNvPr>
              <p:cNvSpPr txBox="1"/>
              <p:nvPr/>
            </p:nvSpPr>
            <p:spPr>
              <a:xfrm>
                <a:off x="8584879" y="2880533"/>
                <a:ext cx="812915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6B776-5678-7377-B552-2C60ABE23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879" y="2880533"/>
                <a:ext cx="812915" cy="5205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E7F961-9D07-AF4E-89FA-C671F6933CB5}"/>
                  </a:ext>
                </a:extLst>
              </p:cNvPr>
              <p:cNvSpPr txBox="1"/>
              <p:nvPr/>
            </p:nvSpPr>
            <p:spPr>
              <a:xfrm>
                <a:off x="9730824" y="2893749"/>
                <a:ext cx="820802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E7F961-9D07-AF4E-89FA-C671F6933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824" y="2893749"/>
                <a:ext cx="820802" cy="5205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40D3FB-6F06-4339-EFB2-B463B7DF39AE}"/>
                  </a:ext>
                </a:extLst>
              </p:cNvPr>
              <p:cNvSpPr txBox="1"/>
              <p:nvPr/>
            </p:nvSpPr>
            <p:spPr>
              <a:xfrm>
                <a:off x="10989360" y="2893749"/>
                <a:ext cx="820802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40D3FB-6F06-4339-EFB2-B463B7DF3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360" y="2893749"/>
                <a:ext cx="820802" cy="5205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D040BA-1167-4F08-FE5C-E28155A9BB03}"/>
                  </a:ext>
                </a:extLst>
              </p:cNvPr>
              <p:cNvSpPr txBox="1"/>
              <p:nvPr/>
            </p:nvSpPr>
            <p:spPr>
              <a:xfrm>
                <a:off x="7078511" y="3502332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D040BA-1167-4F08-FE5C-E28155A9B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11" y="3502332"/>
                <a:ext cx="706988" cy="502766"/>
              </a:xfrm>
              <a:prstGeom prst="rect">
                <a:avLst/>
              </a:prstGeom>
              <a:blipFill>
                <a:blip r:embed="rId1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ACD33-9465-56E2-B176-78EFB1B5D35B}"/>
                  </a:ext>
                </a:extLst>
              </p:cNvPr>
              <p:cNvSpPr txBox="1"/>
              <p:nvPr/>
            </p:nvSpPr>
            <p:spPr>
              <a:xfrm>
                <a:off x="8365611" y="3632647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ACD33-9465-56E2-B176-78EFB1B5D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11" y="3632647"/>
                <a:ext cx="706988" cy="502766"/>
              </a:xfrm>
              <a:prstGeom prst="rect">
                <a:avLst/>
              </a:prstGeom>
              <a:blipFill>
                <a:blip r:embed="rId1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93DF70-7ABE-61B7-82AF-77DB159FD5C7}"/>
                  </a:ext>
                </a:extLst>
              </p:cNvPr>
              <p:cNvSpPr txBox="1"/>
              <p:nvPr/>
            </p:nvSpPr>
            <p:spPr>
              <a:xfrm>
                <a:off x="9478541" y="3485995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93DF70-7ABE-61B7-82AF-77DB159FD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541" y="3485995"/>
                <a:ext cx="706988" cy="502766"/>
              </a:xfrm>
              <a:prstGeom prst="rect">
                <a:avLst/>
              </a:prstGeom>
              <a:blipFill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FAC9CB-1BBD-487D-88C5-BBEFB679FE27}"/>
                  </a:ext>
                </a:extLst>
              </p:cNvPr>
              <p:cNvSpPr txBox="1"/>
              <p:nvPr/>
            </p:nvSpPr>
            <p:spPr>
              <a:xfrm>
                <a:off x="10739052" y="3593315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FAC9CB-1BBD-487D-88C5-BBEFB679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052" y="3593315"/>
                <a:ext cx="706988" cy="502766"/>
              </a:xfrm>
              <a:prstGeom prst="rect">
                <a:avLst/>
              </a:prstGeom>
              <a:blipFill>
                <a:blip r:embed="rId1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CD035D-BE79-927A-97A4-0A14E2E1F6FA}"/>
                  </a:ext>
                </a:extLst>
              </p:cNvPr>
              <p:cNvSpPr txBox="1"/>
              <p:nvPr/>
            </p:nvSpPr>
            <p:spPr>
              <a:xfrm>
                <a:off x="6834044" y="4337235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CD035D-BE79-927A-97A4-0A14E2E1F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044" y="4337235"/>
                <a:ext cx="756874" cy="4778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B83578-9E38-2224-29D0-F1AE28EB495A}"/>
                  </a:ext>
                </a:extLst>
              </p:cNvPr>
              <p:cNvSpPr txBox="1"/>
              <p:nvPr/>
            </p:nvSpPr>
            <p:spPr>
              <a:xfrm>
                <a:off x="7837904" y="4427597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B83578-9E38-2224-29D0-F1AE28EB4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904" y="4427597"/>
                <a:ext cx="756874" cy="4778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574C79-81B8-E766-057B-2AA0A38DC6F5}"/>
                  </a:ext>
                </a:extLst>
              </p:cNvPr>
              <p:cNvSpPr txBox="1"/>
              <p:nvPr/>
            </p:nvSpPr>
            <p:spPr>
              <a:xfrm>
                <a:off x="8307350" y="4053207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4,0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574C79-81B8-E766-057B-2AA0A38DC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350" y="4053207"/>
                <a:ext cx="756874" cy="47788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0C759F-4CD1-0428-19B8-E32293F4034E}"/>
                  </a:ext>
                </a:extLst>
              </p:cNvPr>
              <p:cNvSpPr txBox="1"/>
              <p:nvPr/>
            </p:nvSpPr>
            <p:spPr>
              <a:xfrm>
                <a:off x="9100774" y="4042669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0C759F-4CD1-0428-19B8-E32293F40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774" y="4042669"/>
                <a:ext cx="756874" cy="4778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F4B43B-1805-9BE3-0C27-74C44AB6D74A}"/>
                  </a:ext>
                </a:extLst>
              </p:cNvPr>
              <p:cNvSpPr txBox="1"/>
              <p:nvPr/>
            </p:nvSpPr>
            <p:spPr>
              <a:xfrm>
                <a:off x="9248088" y="4422893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5,0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F4B43B-1805-9BE3-0C27-74C44AB6D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088" y="4422893"/>
                <a:ext cx="756874" cy="4778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23BFC4-48AB-0E87-D02B-39E170C79BDE}"/>
                  </a:ext>
                </a:extLst>
              </p:cNvPr>
              <p:cNvSpPr txBox="1"/>
              <p:nvPr/>
            </p:nvSpPr>
            <p:spPr>
              <a:xfrm>
                <a:off x="10193170" y="4422893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23BFC4-48AB-0E87-D02B-39E170C79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170" y="4422893"/>
                <a:ext cx="756874" cy="4778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66B937-1D71-9E35-38D9-11AE3EF628E3}"/>
                  </a:ext>
                </a:extLst>
              </p:cNvPr>
              <p:cNvSpPr txBox="1"/>
              <p:nvPr/>
            </p:nvSpPr>
            <p:spPr>
              <a:xfrm>
                <a:off x="10679887" y="4181251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6,0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66B937-1D71-9E35-38D9-11AE3EF62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87" y="4181251"/>
                <a:ext cx="756874" cy="4778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26C195-74F0-DE78-EF5E-41F28AEB00B9}"/>
                  </a:ext>
                </a:extLst>
              </p:cNvPr>
              <p:cNvSpPr txBox="1"/>
              <p:nvPr/>
            </p:nvSpPr>
            <p:spPr>
              <a:xfrm>
                <a:off x="11505232" y="4207085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26C195-74F0-DE78-EF5E-41F28AEB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232" y="4207085"/>
                <a:ext cx="756874" cy="4778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FFB6AA-0B00-995E-0658-3D729E8F4C3B}"/>
                  </a:ext>
                </a:extLst>
              </p:cNvPr>
              <p:cNvSpPr txBox="1"/>
              <p:nvPr/>
            </p:nvSpPr>
            <p:spPr>
              <a:xfrm>
                <a:off x="6963819" y="4906036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FFB6AA-0B00-995E-0658-3D729E8F4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19" y="4906036"/>
                <a:ext cx="706988" cy="502766"/>
              </a:xfrm>
              <a:prstGeom prst="rect">
                <a:avLst/>
              </a:prstGeom>
              <a:blipFill>
                <a:blip r:embed="rId2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FFEF5-E6FB-AAD4-F11F-737A639D5E5C}"/>
                  </a:ext>
                </a:extLst>
              </p:cNvPr>
              <p:cNvSpPr txBox="1"/>
              <p:nvPr/>
            </p:nvSpPr>
            <p:spPr>
              <a:xfrm>
                <a:off x="7635211" y="4915825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FFEF5-E6FB-AAD4-F11F-737A639D5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211" y="4915825"/>
                <a:ext cx="706988" cy="502766"/>
              </a:xfrm>
              <a:prstGeom prst="rect">
                <a:avLst/>
              </a:prstGeom>
              <a:blipFill>
                <a:blip r:embed="rId2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1E1CA4-8CF3-7ACA-FCE0-28B18F7CF213}"/>
                  </a:ext>
                </a:extLst>
              </p:cNvPr>
              <p:cNvSpPr txBox="1"/>
              <p:nvPr/>
            </p:nvSpPr>
            <p:spPr>
              <a:xfrm>
                <a:off x="8361399" y="4906036"/>
                <a:ext cx="700576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1E1CA4-8CF3-7ACA-FCE0-28B18F7CF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399" y="4906036"/>
                <a:ext cx="700576" cy="502766"/>
              </a:xfrm>
              <a:prstGeom prst="rect">
                <a:avLst/>
              </a:prstGeom>
              <a:blipFill>
                <a:blip r:embed="rId2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0351DA-A7C5-7010-2EEF-0E772FC9AA1E}"/>
                  </a:ext>
                </a:extLst>
              </p:cNvPr>
              <p:cNvSpPr txBox="1"/>
              <p:nvPr/>
            </p:nvSpPr>
            <p:spPr>
              <a:xfrm>
                <a:off x="8944904" y="4915825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0351DA-A7C5-7010-2EEF-0E772FC9A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04" y="4915825"/>
                <a:ext cx="843372" cy="502766"/>
              </a:xfrm>
              <a:prstGeom prst="rect">
                <a:avLst/>
              </a:prstGeom>
              <a:blipFill>
                <a:blip r:embed="rId2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ACE836-4005-AA85-4D00-991F1048236A}"/>
                  </a:ext>
                </a:extLst>
              </p:cNvPr>
              <p:cNvSpPr txBox="1"/>
              <p:nvPr/>
            </p:nvSpPr>
            <p:spPr>
              <a:xfrm>
                <a:off x="9588303" y="4940575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ACE836-4005-AA85-4D00-991F10482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303" y="4940575"/>
                <a:ext cx="843372" cy="502766"/>
              </a:xfrm>
              <a:prstGeom prst="rect">
                <a:avLst/>
              </a:prstGeom>
              <a:blipFill>
                <a:blip r:embed="rId3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E9D12-14DA-4173-DFD0-F1EB64E78052}"/>
                  </a:ext>
                </a:extLst>
              </p:cNvPr>
              <p:cNvSpPr txBox="1"/>
              <p:nvPr/>
            </p:nvSpPr>
            <p:spPr>
              <a:xfrm>
                <a:off x="10207371" y="4967788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E9D12-14DA-4173-DFD0-F1EB64E78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71" y="4967788"/>
                <a:ext cx="843372" cy="502766"/>
              </a:xfrm>
              <a:prstGeom prst="rect">
                <a:avLst/>
              </a:prstGeom>
              <a:blipFill>
                <a:blip r:embed="rId3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80B54E-0802-E81E-FDAB-40BDD9F69D90}"/>
                  </a:ext>
                </a:extLst>
              </p:cNvPr>
              <p:cNvSpPr txBox="1"/>
              <p:nvPr/>
            </p:nvSpPr>
            <p:spPr>
              <a:xfrm>
                <a:off x="10823533" y="4957999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80B54E-0802-E81E-FDAB-40BDD9F69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533" y="4957999"/>
                <a:ext cx="843372" cy="502766"/>
              </a:xfrm>
              <a:prstGeom prst="rect">
                <a:avLst/>
              </a:prstGeom>
              <a:blipFill>
                <a:blip r:embed="rId3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B1C0F8-E1B5-4D99-64E0-577096DCB2D7}"/>
                  </a:ext>
                </a:extLst>
              </p:cNvPr>
              <p:cNvSpPr txBox="1"/>
              <p:nvPr/>
            </p:nvSpPr>
            <p:spPr>
              <a:xfrm>
                <a:off x="11469839" y="4985919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B1C0F8-E1B5-4D99-64E0-577096DCB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839" y="4985919"/>
                <a:ext cx="843372" cy="502766"/>
              </a:xfrm>
              <a:prstGeom prst="rect">
                <a:avLst/>
              </a:prstGeom>
              <a:blipFill>
                <a:blip r:embed="rId3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01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8B1CB-6F48-2A30-65A0-629312C37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89A19-6C41-210E-6378-9352AD79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Bulletproofs with GUO/</a:t>
            </a:r>
            <a:r>
              <a:rPr lang="en-US" dirty="0">
                <a:solidFill>
                  <a:srgbClr val="78A2EF"/>
                </a:solidFill>
              </a:rPr>
              <a:t>SIS</a:t>
            </a:r>
            <a:r>
              <a:rPr lang="en-US" dirty="0"/>
              <a:t> not Special Sound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ADD300-7DB6-A054-E04A-1D43FDACB61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Normal Bulletproofs is special-sound (linear algebra using </a:t>
                </a:r>
                <a:r>
                  <a:rPr lang="en-US" dirty="0" err="1"/>
                  <a:t>Vandermonde</a:t>
                </a:r>
                <a:r>
                  <a:rPr lang="en-US" dirty="0"/>
                  <a:t> matrix) </a:t>
                </a:r>
              </a:p>
              <a:p>
                <a:r>
                  <a:rPr lang="en-US" dirty="0"/>
                  <a:t>Over integers, </a:t>
                </a:r>
                <a:r>
                  <a:rPr lang="en-US" dirty="0" err="1"/>
                  <a:t>Vandermonde</a:t>
                </a:r>
                <a:r>
                  <a:rPr lang="en-US" dirty="0"/>
                  <a:t> is not invertible,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𝑎𝑑𝑗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 obtain rational opening of commitment with z = det(V)</a:t>
                </a:r>
              </a:p>
              <a:p>
                <a:r>
                  <a:rPr lang="en-US" dirty="0">
                    <a:sym typeface="Wingdings" pitchFamily="2" charset="2"/>
                  </a:rPr>
                  <a:t>This rational opening norm blows up exponentially with each round up the tree. Extracted rational opening too large (not binding anymore) </a:t>
                </a:r>
              </a:p>
              <a:p>
                <a:r>
                  <a:rPr lang="en-US" b="1" dirty="0">
                    <a:sym typeface="Wingdings" pitchFamily="2" charset="2"/>
                  </a:rPr>
                  <a:t>Composite Schwartz-Zippel not compatible with Special Soundness</a:t>
                </a:r>
              </a:p>
              <a:p>
                <a:pPr lvl="1"/>
                <a:r>
                  <a:rPr lang="en-US" dirty="0">
                    <a:sym typeface="Wingdings" pitchFamily="2" charset="2"/>
                  </a:rPr>
                  <a:t>Statement over witness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𝑁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and challenges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𝑟</m:t>
                        </m:r>
                      </m:e>
                    </m:acc>
                  </m:oMath>
                </a14:m>
                <a:endParaRPr lang="en-US" dirty="0">
                  <a:sym typeface="Wingdings" pitchFamily="2" charset="2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ADD300-7DB6-A054-E04A-1D43FDACB61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  <a:blipFill>
                <a:blip r:embed="rId3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11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F7466-7B74-085E-CA8B-DB8D3CC0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F3441F-29BC-8434-6A7D-7E6EFDB9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Analysis </a:t>
            </a:r>
            <a:r>
              <a:rPr lang="en-US" dirty="0">
                <a:solidFill>
                  <a:srgbClr val="78A2EF"/>
                </a:solidFill>
              </a:rPr>
              <a:t>Intuition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326E0-9914-54D8-F8D6-0168E70BED2D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Final message is a multilinear evaluation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,….,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f coefficients equal to </a:t>
                </a:r>
                <a:r>
                  <a:rPr lang="en-US" b="1" dirty="0"/>
                  <a:t>x </a:t>
                </a:r>
                <a:r>
                  <a:rPr lang="en-US" dirty="0"/>
                  <a:t>and round challenges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dirty="0"/>
                  <a:t>If prover starts with a “rational” </a:t>
                </a:r>
                <a:r>
                  <a:rPr lang="en-US" b="1" dirty="0"/>
                  <a:t>x</a:t>
                </a:r>
                <a:r>
                  <a:rPr lang="en-US" dirty="0"/>
                  <a:t>/z in their head of large norm then the final integer message is a rational multilinear evaluation with </a:t>
                </a:r>
                <a:r>
                  <a:rPr lang="en-US" dirty="0" err="1"/>
                  <a:t>coeff</a:t>
                </a:r>
                <a:r>
                  <a:rPr lang="en-US" dirty="0"/>
                  <a:t>. </a:t>
                </a:r>
                <a:r>
                  <a:rPr lang="en-US" b="1" dirty="0"/>
                  <a:t>x</a:t>
                </a:r>
                <a:r>
                  <a:rPr lang="en-US" dirty="0"/>
                  <a:t>/z</a:t>
                </a:r>
              </a:p>
              <a:p>
                <a:r>
                  <a:rPr lang="en-US" dirty="0"/>
                  <a:t>Apply new Schwartz-Zippel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5326E0-9914-54D8-F8D6-0168E70BED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  <a:blipFill>
                <a:blip r:embed="rId2"/>
                <a:stretch>
                  <a:fillRect l="-1086" t="-2035" r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356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6E1761-9E55-EBE5-71C1-8F5EEFD9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A531D-4423-62D9-EE49-CD6A53EF8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Security </a:t>
            </a:r>
            <a:r>
              <a:rPr lang="en-US" dirty="0">
                <a:solidFill>
                  <a:srgbClr val="78A2EF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639E8F-BB6B-C22D-6DCC-DD1716ABC5E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</p:spPr>
            <p:txBody>
              <a:bodyPr/>
              <a:lstStyle/>
              <a:p>
                <a:r>
                  <a:rPr lang="en-US" sz="2933" b="1" dirty="0"/>
                  <a:t>Intuition why this is ok </a:t>
                </a:r>
                <a:r>
                  <a:rPr lang="en-US" sz="2933" dirty="0"/>
                  <a:t>(i.e., factors must cancel during extraction and norm remains small)</a:t>
                </a:r>
              </a:p>
              <a:p>
                <a:r>
                  <a:rPr lang="en-US" sz="2933" dirty="0"/>
                  <a:t>Consider adversary starts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933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93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𝑓</m:t>
                        </m:r>
                      </m:num>
                      <m:den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sz="2933" dirty="0"/>
                  <a:t> </a:t>
                </a:r>
                <a:r>
                  <a:rPr lang="en-US" sz="2933" dirty="0" err="1"/>
                  <a:t>s.t.</a:t>
                </a:r>
                <a:r>
                  <a:rPr lang="en-US" sz="2933" dirty="0"/>
                  <a:t> </a:t>
                </a:r>
                <a:r>
                  <a:rPr lang="en-US" sz="2933" dirty="0" err="1"/>
                  <a:t>gcd</a:t>
                </a:r>
                <a:r>
                  <a:rPr lang="en-US" sz="2933" dirty="0"/>
                  <a:t>(</a:t>
                </a:r>
                <a:r>
                  <a:rPr lang="en-US" sz="2933" dirty="0" err="1"/>
                  <a:t>f,N</a:t>
                </a:r>
                <a:r>
                  <a:rPr lang="en-US" sz="2933" dirty="0"/>
                  <a:t>) = 1 for very large N and runs the protocol receiving challenges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33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933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9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33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933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639E8F-BB6B-C22D-6DCC-DD1716ABC5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825625"/>
                <a:ext cx="10515600" cy="4351338"/>
              </a:xfrm>
              <a:blipFill>
                <a:blip r:embed="rId3"/>
                <a:stretch>
                  <a:fillRect l="-1206" t="-2326" r="-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19265D-F7FF-880D-9B2D-7E58A89C019F}"/>
                  </a:ext>
                </a:extLst>
              </p:cNvPr>
              <p:cNvSpPr txBox="1"/>
              <p:nvPr/>
            </p:nvSpPr>
            <p:spPr>
              <a:xfrm>
                <a:off x="980388" y="4086813"/>
                <a:ext cx="3537956" cy="1615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…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−1, 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19265D-F7FF-880D-9B2D-7E58A89C0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88" y="4086813"/>
                <a:ext cx="3537956" cy="1615635"/>
              </a:xfrm>
              <a:prstGeom prst="rect">
                <a:avLst/>
              </a:prstGeom>
              <a:blipFill>
                <a:blip r:embed="rId4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21D3E-3EEA-6C62-489A-C851C64DED56}"/>
                  </a:ext>
                </a:extLst>
              </p:cNvPr>
              <p:cNvSpPr txBox="1"/>
              <p:nvPr/>
            </p:nvSpPr>
            <p:spPr>
              <a:xfrm>
                <a:off x="6581674" y="3856943"/>
                <a:ext cx="3692036" cy="613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C121D3E-3EEA-6C62-489A-C851C64DE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674" y="3856943"/>
                <a:ext cx="3692036" cy="613886"/>
              </a:xfrm>
              <a:prstGeom prst="rect">
                <a:avLst/>
              </a:prstGeom>
              <a:blipFill>
                <a:blip r:embed="rId5"/>
                <a:stretch>
                  <a:fillRect l="-687" r="-1718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349796-5D6C-AC80-E6E3-9A71F8144562}"/>
                  </a:ext>
                </a:extLst>
              </p:cNvPr>
              <p:cNvSpPr txBox="1"/>
              <p:nvPr/>
            </p:nvSpPr>
            <p:spPr>
              <a:xfrm>
                <a:off x="6096000" y="4544485"/>
                <a:ext cx="4612609" cy="1045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p>
                      </m:sub>
                      <m:sup/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∏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 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sup>
                        </m:sSubSup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,….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coeff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so </a:t>
                </a:r>
                <a:r>
                  <a:rPr lang="en-US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gcd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(g, N) = 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349796-5D6C-AC80-E6E3-9A71F81445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44485"/>
                <a:ext cx="4612609" cy="1045735"/>
              </a:xfrm>
              <a:prstGeom prst="rect">
                <a:avLst/>
              </a:prstGeom>
              <a:blipFill>
                <a:blip r:embed="rId6"/>
                <a:stretch>
                  <a:fillRect l="-1099" t="-45238" r="-1099" b="-3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AE157E-1113-246F-6718-32178D32533A}"/>
                  </a:ext>
                </a:extLst>
              </p:cNvPr>
              <p:cNvSpPr txBox="1"/>
              <p:nvPr/>
            </p:nvSpPr>
            <p:spPr>
              <a:xfrm>
                <a:off x="6717465" y="6047000"/>
                <a:ext cx="3960636" cy="461665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integer with bin. rep. b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9AE157E-1113-246F-6718-32178D325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7465" y="6047000"/>
                <a:ext cx="3960636" cy="461665"/>
              </a:xfrm>
              <a:prstGeom prst="rect">
                <a:avLst/>
              </a:prstGeom>
              <a:blipFill>
                <a:blip r:embed="rId7"/>
                <a:stretch>
                  <a:fillRect t="-8108" r="-1597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431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FAE7A-7263-C5DA-23FE-80F6A0EE6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variants of folding protocols (Bulletproofs)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B4BE2852-050E-AE89-346E-6EFCDB1FD3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4379" y="1093370"/>
            <a:ext cx="2743199" cy="15788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2A710E-A388-9463-AE4D-14385979770D}"/>
              </a:ext>
            </a:extLst>
          </p:cNvPr>
          <p:cNvSpPr txBox="1"/>
          <p:nvPr/>
        </p:nvSpPr>
        <p:spPr>
          <a:xfrm>
            <a:off x="409075" y="1147290"/>
            <a:ext cx="7252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Bulletproofs: Succinct proof in discrete logarithm groups.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secure against quantum computers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Linear verification time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435373-0057-BBBA-32FE-9E96BA9C8AFD}"/>
              </a:ext>
            </a:extLst>
          </p:cNvPr>
          <p:cNvSpPr/>
          <p:nvPr/>
        </p:nvSpPr>
        <p:spPr>
          <a:xfrm>
            <a:off x="409075" y="2672233"/>
            <a:ext cx="4731336" cy="478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Lattice BP [BLNS20;ACK21b;AL21]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6DC9E-9E18-A38E-9ADA-E91182F9509E}"/>
              </a:ext>
            </a:extLst>
          </p:cNvPr>
          <p:cNvSpPr txBox="1"/>
          <p:nvPr/>
        </p:nvSpPr>
        <p:spPr>
          <a:xfrm>
            <a:off x="409075" y="3327139"/>
            <a:ext cx="363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Secure against QC 👍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FAB33-DD28-F601-3573-037AF8E1CE64}"/>
              </a:ext>
            </a:extLst>
          </p:cNvPr>
          <p:cNvSpPr txBox="1"/>
          <p:nvPr/>
        </p:nvSpPr>
        <p:spPr>
          <a:xfrm>
            <a:off x="409075" y="4026526"/>
            <a:ext cx="6524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Low soundness (small challenge set)👎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Requires repetition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Larger proofs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Less compatible with Fiat-Shamir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1B55E5-CA04-4066-8340-F9D262426C6B}"/>
              </a:ext>
            </a:extLst>
          </p:cNvPr>
          <p:cNvSpPr/>
          <p:nvPr/>
        </p:nvSpPr>
        <p:spPr>
          <a:xfrm>
            <a:off x="6933443" y="2672233"/>
            <a:ext cx="4731336" cy="4787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DARK (GUO BP)[</a:t>
            </a:r>
            <a:r>
              <a:rPr lang="en-US" sz="2400" b="1" dirty="0"/>
              <a:t>BF</a:t>
            </a:r>
            <a:r>
              <a:rPr lang="en-US" sz="2400" dirty="0"/>
              <a:t>S20]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5F531F-7411-589B-01A3-04F510CA3A01}"/>
              </a:ext>
            </a:extLst>
          </p:cNvPr>
          <p:cNvSpPr txBox="1"/>
          <p:nvPr/>
        </p:nvSpPr>
        <p:spPr>
          <a:xfrm>
            <a:off x="6907320" y="3327139"/>
            <a:ext cx="4300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Logarithmic verification👍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25CFB4-3290-D918-8A0E-1458E1FCC95C}"/>
              </a:ext>
            </a:extLst>
          </p:cNvPr>
          <p:cNvSpPr txBox="1"/>
          <p:nvPr/>
        </p:nvSpPr>
        <p:spPr>
          <a:xfrm>
            <a:off x="6907320" y="3894828"/>
            <a:ext cx="6524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Broken👎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Gap in proof [BHRRS21]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Fix leads to larger proofs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Also uses small challenges</a:t>
            </a:r>
          </a:p>
        </p:txBody>
      </p:sp>
    </p:spTree>
    <p:extLst>
      <p:ext uri="{BB962C8B-B14F-4D97-AF65-F5344CB8AC3E}">
        <p14:creationId xmlns:p14="http://schemas.microsoft.com/office/powerpoint/2010/main" val="24997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52D22-075C-C07A-BABD-33D49608B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C6276-1CBD-B515-6724-E8BABD215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Analysis – New </a:t>
            </a:r>
            <a:r>
              <a:rPr lang="en-US" dirty="0">
                <a:solidFill>
                  <a:srgbClr val="78A2EF"/>
                </a:solidFill>
              </a:rPr>
              <a:t>Schwartz-Zippel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44B38-80A8-5F24-0C26-2A133C42D61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600200"/>
                <a:ext cx="10972800" cy="1114425"/>
              </a:xfrm>
            </p:spPr>
            <p:txBody>
              <a:bodyPr/>
              <a:lstStyle/>
              <a:p>
                <a:r>
                  <a:rPr lang="en-US" sz="2933" dirty="0"/>
                  <a:t>Verifier will reject if last message is not an integer. Probability adversary’s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933" dirty="0"/>
                  <a:t> is an integer is: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C44B38-80A8-5F24-0C26-2A133C42D6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600200"/>
                <a:ext cx="10972800" cy="1114425"/>
              </a:xfrm>
              <a:blipFill>
                <a:blip r:embed="rId2"/>
                <a:stretch>
                  <a:fillRect l="-1156" t="-10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D8EAAB-09E3-0189-44B7-4C4711EBF060}"/>
                  </a:ext>
                </a:extLst>
              </p:cNvPr>
              <p:cNvSpPr txBox="1"/>
              <p:nvPr/>
            </p:nvSpPr>
            <p:spPr>
              <a:xfrm>
                <a:off x="1034786" y="2813228"/>
                <a:ext cx="7593617" cy="7568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0,2</m:t>
                                          </m:r>
                                        </m:e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gcd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=1]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D8EAAB-09E3-0189-44B7-4C4711EBF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786" y="2813228"/>
                <a:ext cx="7593617" cy="756810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B10B9A5-AF87-A2EC-0E90-DB98E7E8D4D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4354923"/>
                <a:ext cx="10972800" cy="1114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ＭＳ Ｐゴシック" pitchFamily="-112" charset="-128"/>
                  </a:defRPr>
                </a:lvl1pPr>
                <a:lvl2pPr marL="742950" indent="-28575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2pPr>
                <a:lvl3pPr marL="11430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3pPr>
                <a:lvl4pPr marL="16002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4pPr>
                <a:lvl5pPr marL="2057400" indent="-228600" algn="l" defTabSz="457200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pitchFamily="-112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933" b="1" dirty="0"/>
                  <a:t>New “SZ” lemma for multilinear polynomials mod composite N:  </a:t>
                </a:r>
                <a:r>
                  <a:rPr lang="en-US" sz="2933" dirty="0"/>
                  <a:t>prob above is bounded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3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sSup>
                          <m:sSupPr>
                            <m:ctrlPr>
                              <a:rPr lang="en-US" sz="2933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9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2933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933" b="1" dirty="0"/>
                  <a:t> </a:t>
                </a:r>
                <a:r>
                  <a:rPr lang="en-US" sz="2933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33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933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sz="2933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933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933" i="1">
                        <a:latin typeface="Cambria Math" panose="02040503050406030204" pitchFamily="18" charset="0"/>
                      </a:rPr>
                      <m:t>≥8</m:t>
                    </m:r>
                    <m:sSup>
                      <m:sSupPr>
                        <m:ctrlPr>
                          <a:rPr lang="en-US" sz="2933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933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933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93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933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933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933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933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933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933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933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2933" i="1">
                            <a:latin typeface="Cambria Math" panose="02040503050406030204" pitchFamily="18" charset="0"/>
                          </a:rPr>
                          <m:t>+1)</m:t>
                        </m:r>
                      </m:e>
                    </m:func>
                  </m:oMath>
                </a14:m>
                <a:endParaRPr lang="en-US" sz="2933" b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EB10B9A5-AF87-A2EC-0E90-DB98E7E8D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354923"/>
                <a:ext cx="10972800" cy="1114720"/>
              </a:xfrm>
              <a:prstGeom prst="rect">
                <a:avLst/>
              </a:prstGeom>
              <a:blipFill>
                <a:blip r:embed="rId4"/>
                <a:stretch>
                  <a:fillRect l="-925" t="-4494" b="-146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12659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AF274-B379-3A2F-78FF-E51006B8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783BD-FB2A-A97C-C55D-991EA4AB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8A2EF"/>
                </a:solidFill>
              </a:rPr>
              <a:t>Almost</a:t>
            </a:r>
            <a:r>
              <a:rPr lang="en-US" dirty="0"/>
              <a:t> Special Soundness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93D84-E57D-F37D-D8AB-16116CC9688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182688"/>
                <a:ext cx="6599238" cy="410368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67" dirty="0"/>
                  <a:t>Informally two </a:t>
                </a:r>
                <a:r>
                  <a:rPr lang="en-US" sz="2667" dirty="0" err="1"/>
                  <a:t>algs</a:t>
                </a:r>
                <a:r>
                  <a:rPr lang="en-US" sz="2667" dirty="0"/>
                  <a:t> (</a:t>
                </a:r>
                <a:r>
                  <a:rPr lang="en-US" sz="2667" b="1" dirty="0"/>
                  <a:t>Extract, Extend )</a:t>
                </a:r>
                <a:r>
                  <a:rPr lang="en-US" sz="2667" dirty="0"/>
                  <a:t>:</a:t>
                </a:r>
              </a:p>
              <a:p>
                <a:r>
                  <a:rPr lang="en-US" sz="2667" dirty="0"/>
                  <a:t>(k+1)-</a:t>
                </a:r>
                <a:r>
                  <a:rPr lang="en-US" sz="2667" dirty="0" err="1"/>
                  <a:t>ary</a:t>
                </a:r>
                <a:r>
                  <a:rPr lang="en-US" sz="2667" dirty="0"/>
                  <a:t> tree, predicate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667" dirty="0"/>
                  <a:t> on witness</a:t>
                </a:r>
              </a:p>
              <a:p>
                <a:r>
                  <a:rPr lang="en-US" sz="2667" b="1" dirty="0"/>
                  <a:t>Extract: </a:t>
                </a:r>
                <a:r>
                  <a:rPr lang="en-US" sz="2667" dirty="0"/>
                  <a:t>Use k-</a:t>
                </a:r>
                <a:r>
                  <a:rPr lang="en-US" sz="2667" dirty="0" err="1"/>
                  <a:t>ary</a:t>
                </a:r>
                <a:r>
                  <a:rPr lang="en-US" sz="2667" dirty="0"/>
                  <a:t> sub-tree to compute opening of each nodes commitment</a:t>
                </a:r>
              </a:p>
              <a:p>
                <a:r>
                  <a:rPr lang="en-US" sz="2667" dirty="0"/>
                  <a:t>Right most path has challenges independent of sub-tree</a:t>
                </a:r>
              </a:p>
              <a:p>
                <a:r>
                  <a:rPr lang="en-US" sz="2667" b="1" dirty="0"/>
                  <a:t>Extend: </a:t>
                </a:r>
                <a:r>
                  <a:rPr lang="en-US" sz="2667" dirty="0"/>
                  <a:t>Simulate protocol with extracted opening</a:t>
                </a:r>
              </a:p>
              <a:p>
                <a:r>
                  <a:rPr lang="en-US" sz="2667" dirty="0"/>
                  <a:t>Level by level such that commitments are binding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93D84-E57D-F37D-D8AB-16116CC96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182688"/>
                <a:ext cx="6599238" cy="4103687"/>
              </a:xfrm>
              <a:blipFill>
                <a:blip r:embed="rId3"/>
                <a:stretch>
                  <a:fillRect l="-1923" t="-3395" r="-1346" b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1DF814-31E0-32F5-9640-ADF9570E2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702" y="1572186"/>
            <a:ext cx="4487333" cy="3572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43A28E-C725-43DB-E384-D99907EF543F}"/>
                  </a:ext>
                </a:extLst>
              </p:cNvPr>
              <p:cNvSpPr txBox="1"/>
              <p:nvPr/>
            </p:nvSpPr>
            <p:spPr>
              <a:xfrm>
                <a:off x="8812242" y="1021604"/>
                <a:ext cx="5899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43A28E-C725-43DB-E384-D99907EF5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2242" y="1021604"/>
                <a:ext cx="58990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B2997E-F7A8-BF88-AE0C-0CF0B58A7932}"/>
                  </a:ext>
                </a:extLst>
              </p:cNvPr>
              <p:cNvSpPr txBox="1"/>
              <p:nvPr/>
            </p:nvSpPr>
            <p:spPr>
              <a:xfrm>
                <a:off x="7910851" y="1595540"/>
                <a:ext cx="625235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B2997E-F7A8-BF88-AE0C-0CF0B58A7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51" y="1595540"/>
                <a:ext cx="625235" cy="50276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D3379-3269-5FA5-BE5D-EA0B416F1E35}"/>
                  </a:ext>
                </a:extLst>
              </p:cNvPr>
              <p:cNvSpPr txBox="1"/>
              <p:nvPr/>
            </p:nvSpPr>
            <p:spPr>
              <a:xfrm>
                <a:off x="9483759" y="1623173"/>
                <a:ext cx="61734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D3379-3269-5FA5-BE5D-EA0B416F1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759" y="1623173"/>
                <a:ext cx="617348" cy="50276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7657D3-0356-7F98-C9BA-98588971C15D}"/>
                  </a:ext>
                </a:extLst>
              </p:cNvPr>
              <p:cNvSpPr txBox="1"/>
              <p:nvPr/>
            </p:nvSpPr>
            <p:spPr>
              <a:xfrm>
                <a:off x="7240509" y="2215371"/>
                <a:ext cx="69910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7657D3-0356-7F98-C9BA-98588971C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509" y="2215371"/>
                <a:ext cx="699102" cy="502766"/>
              </a:xfrm>
              <a:prstGeom prst="rect">
                <a:avLst/>
              </a:prstGeom>
              <a:blipFill>
                <a:blip r:embed="rId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FF67CC-2E4A-FF38-1C8E-A007664BEE3C}"/>
                  </a:ext>
                </a:extLst>
              </p:cNvPr>
              <p:cNvSpPr txBox="1"/>
              <p:nvPr/>
            </p:nvSpPr>
            <p:spPr>
              <a:xfrm>
                <a:off x="10029204" y="2234447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FF67CC-2E4A-FF38-1C8E-A007664BE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204" y="2234447"/>
                <a:ext cx="706988" cy="502766"/>
              </a:xfrm>
              <a:prstGeom prst="rect">
                <a:avLst/>
              </a:prstGeom>
              <a:blipFill>
                <a:blip r:embed="rId9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079F5-11B9-043B-1FC4-39D0F0628E0F}"/>
                  </a:ext>
                </a:extLst>
              </p:cNvPr>
              <p:cNvSpPr txBox="1"/>
              <p:nvPr/>
            </p:nvSpPr>
            <p:spPr>
              <a:xfrm>
                <a:off x="6834702" y="2896710"/>
                <a:ext cx="812915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079F5-11B9-043B-1FC4-39D0F0628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702" y="2896710"/>
                <a:ext cx="812915" cy="5205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6B776-5678-7377-B552-2C60ABE23AAB}"/>
                  </a:ext>
                </a:extLst>
              </p:cNvPr>
              <p:cNvSpPr txBox="1"/>
              <p:nvPr/>
            </p:nvSpPr>
            <p:spPr>
              <a:xfrm>
                <a:off x="8057319" y="2896710"/>
                <a:ext cx="812915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6B776-5678-7377-B552-2C60ABE23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7319" y="2896710"/>
                <a:ext cx="812915" cy="5205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E7F961-9D07-AF4E-89FA-C671F6933CB5}"/>
                  </a:ext>
                </a:extLst>
              </p:cNvPr>
              <p:cNvSpPr txBox="1"/>
              <p:nvPr/>
            </p:nvSpPr>
            <p:spPr>
              <a:xfrm>
                <a:off x="9203264" y="2909926"/>
                <a:ext cx="820802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E7F961-9D07-AF4E-89FA-C671F6933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3264" y="2909926"/>
                <a:ext cx="820802" cy="5205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40D3FB-6F06-4339-EFB2-B463B7DF39AE}"/>
                  </a:ext>
                </a:extLst>
              </p:cNvPr>
              <p:cNvSpPr txBox="1"/>
              <p:nvPr/>
            </p:nvSpPr>
            <p:spPr>
              <a:xfrm>
                <a:off x="10461800" y="2909926"/>
                <a:ext cx="820802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40D3FB-6F06-4339-EFB2-B463B7DF3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1800" y="2909926"/>
                <a:ext cx="820802" cy="5205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D040BA-1167-4F08-FE5C-E28155A9BB03}"/>
                  </a:ext>
                </a:extLst>
              </p:cNvPr>
              <p:cNvSpPr txBox="1"/>
              <p:nvPr/>
            </p:nvSpPr>
            <p:spPr>
              <a:xfrm>
                <a:off x="6550951" y="3518509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D040BA-1167-4F08-FE5C-E28155A9B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951" y="3518509"/>
                <a:ext cx="706988" cy="502766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ACD33-9465-56E2-B176-78EFB1B5D35B}"/>
                  </a:ext>
                </a:extLst>
              </p:cNvPr>
              <p:cNvSpPr txBox="1"/>
              <p:nvPr/>
            </p:nvSpPr>
            <p:spPr>
              <a:xfrm>
                <a:off x="7838051" y="3648824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ACD33-9465-56E2-B176-78EFB1B5D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051" y="3648824"/>
                <a:ext cx="706988" cy="502766"/>
              </a:xfrm>
              <a:prstGeom prst="rect">
                <a:avLst/>
              </a:prstGeom>
              <a:blipFill>
                <a:blip r:embed="rId1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93DF70-7ABE-61B7-82AF-77DB159FD5C7}"/>
                  </a:ext>
                </a:extLst>
              </p:cNvPr>
              <p:cNvSpPr txBox="1"/>
              <p:nvPr/>
            </p:nvSpPr>
            <p:spPr>
              <a:xfrm>
                <a:off x="8950981" y="3502172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93DF70-7ABE-61B7-82AF-77DB159FD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0981" y="3502172"/>
                <a:ext cx="706988" cy="502766"/>
              </a:xfrm>
              <a:prstGeom prst="rect">
                <a:avLst/>
              </a:prstGeom>
              <a:blipFill>
                <a:blip r:embed="rId16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FAC9CB-1BBD-487D-88C5-BBEFB679FE27}"/>
                  </a:ext>
                </a:extLst>
              </p:cNvPr>
              <p:cNvSpPr txBox="1"/>
              <p:nvPr/>
            </p:nvSpPr>
            <p:spPr>
              <a:xfrm>
                <a:off x="10211492" y="3609492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FAC9CB-1BBD-487D-88C5-BBEFB679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1492" y="3609492"/>
                <a:ext cx="706988" cy="502766"/>
              </a:xfrm>
              <a:prstGeom prst="rect">
                <a:avLst/>
              </a:prstGeom>
              <a:blipFill>
                <a:blip r:embed="rId17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CD035D-BE79-927A-97A4-0A14E2E1F6FA}"/>
                  </a:ext>
                </a:extLst>
              </p:cNvPr>
              <p:cNvSpPr txBox="1"/>
              <p:nvPr/>
            </p:nvSpPr>
            <p:spPr>
              <a:xfrm>
                <a:off x="6306484" y="4353412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CD035D-BE79-927A-97A4-0A14E2E1F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484" y="4353412"/>
                <a:ext cx="756874" cy="4778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B83578-9E38-2224-29D0-F1AE28EB495A}"/>
                  </a:ext>
                </a:extLst>
              </p:cNvPr>
              <p:cNvSpPr txBox="1"/>
              <p:nvPr/>
            </p:nvSpPr>
            <p:spPr>
              <a:xfrm>
                <a:off x="7310344" y="4443775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B83578-9E38-2224-29D0-F1AE28EB4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344" y="4443775"/>
                <a:ext cx="756874" cy="4778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574C79-81B8-E766-057B-2AA0A38DC6F5}"/>
                  </a:ext>
                </a:extLst>
              </p:cNvPr>
              <p:cNvSpPr txBox="1"/>
              <p:nvPr/>
            </p:nvSpPr>
            <p:spPr>
              <a:xfrm>
                <a:off x="7779790" y="4069384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4,0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574C79-81B8-E766-057B-2AA0A38DC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790" y="4069384"/>
                <a:ext cx="756874" cy="47788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0C759F-4CD1-0428-19B8-E32293F4034E}"/>
                  </a:ext>
                </a:extLst>
              </p:cNvPr>
              <p:cNvSpPr txBox="1"/>
              <p:nvPr/>
            </p:nvSpPr>
            <p:spPr>
              <a:xfrm>
                <a:off x="8573214" y="4058847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0C759F-4CD1-0428-19B8-E32293F40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214" y="4058847"/>
                <a:ext cx="756874" cy="4778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F4B43B-1805-9BE3-0C27-74C44AB6D74A}"/>
                  </a:ext>
                </a:extLst>
              </p:cNvPr>
              <p:cNvSpPr txBox="1"/>
              <p:nvPr/>
            </p:nvSpPr>
            <p:spPr>
              <a:xfrm>
                <a:off x="8720528" y="4439071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5,0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F4B43B-1805-9BE3-0C27-74C44AB6D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528" y="4439071"/>
                <a:ext cx="756874" cy="4778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23BFC4-48AB-0E87-D02B-39E170C79BDE}"/>
                  </a:ext>
                </a:extLst>
              </p:cNvPr>
              <p:cNvSpPr txBox="1"/>
              <p:nvPr/>
            </p:nvSpPr>
            <p:spPr>
              <a:xfrm>
                <a:off x="9665610" y="4439071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5,1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23BFC4-48AB-0E87-D02B-39E170C79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5610" y="4439071"/>
                <a:ext cx="756874" cy="4778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66B937-1D71-9E35-38D9-11AE3EF628E3}"/>
                  </a:ext>
                </a:extLst>
              </p:cNvPr>
              <p:cNvSpPr txBox="1"/>
              <p:nvPr/>
            </p:nvSpPr>
            <p:spPr>
              <a:xfrm>
                <a:off x="10152327" y="4197428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6,0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66B937-1D71-9E35-38D9-11AE3EF62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2327" y="4197428"/>
                <a:ext cx="756874" cy="4778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26C195-74F0-DE78-EF5E-41F28AEB00B9}"/>
                  </a:ext>
                </a:extLst>
              </p:cNvPr>
              <p:cNvSpPr txBox="1"/>
              <p:nvPr/>
            </p:nvSpPr>
            <p:spPr>
              <a:xfrm>
                <a:off x="10977672" y="4223263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6,1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26C195-74F0-DE78-EF5E-41F28AEB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7672" y="4223263"/>
                <a:ext cx="756874" cy="4778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FFB6AA-0B00-995E-0658-3D729E8F4C3B}"/>
                  </a:ext>
                </a:extLst>
              </p:cNvPr>
              <p:cNvSpPr txBox="1"/>
              <p:nvPr/>
            </p:nvSpPr>
            <p:spPr>
              <a:xfrm>
                <a:off x="6436259" y="4922213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FFB6AA-0B00-995E-0658-3D729E8F4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259" y="4922213"/>
                <a:ext cx="706988" cy="502766"/>
              </a:xfrm>
              <a:prstGeom prst="rect">
                <a:avLst/>
              </a:prstGeom>
              <a:blipFill>
                <a:blip r:embed="rId2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FFEF5-E6FB-AAD4-F11F-737A639D5E5C}"/>
                  </a:ext>
                </a:extLst>
              </p:cNvPr>
              <p:cNvSpPr txBox="1"/>
              <p:nvPr/>
            </p:nvSpPr>
            <p:spPr>
              <a:xfrm>
                <a:off x="7107651" y="4932003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FFEF5-E6FB-AAD4-F11F-737A639D5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651" y="4932003"/>
                <a:ext cx="706988" cy="502766"/>
              </a:xfrm>
              <a:prstGeom prst="rect">
                <a:avLst/>
              </a:prstGeom>
              <a:blipFill>
                <a:blip r:embed="rId2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1E1CA4-8CF3-7ACA-FCE0-28B18F7CF213}"/>
                  </a:ext>
                </a:extLst>
              </p:cNvPr>
              <p:cNvSpPr txBox="1"/>
              <p:nvPr/>
            </p:nvSpPr>
            <p:spPr>
              <a:xfrm>
                <a:off x="7833839" y="4922213"/>
                <a:ext cx="700576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1E1CA4-8CF3-7ACA-FCE0-28B18F7CF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3839" y="4922213"/>
                <a:ext cx="700576" cy="502766"/>
              </a:xfrm>
              <a:prstGeom prst="rect">
                <a:avLst/>
              </a:prstGeom>
              <a:blipFill>
                <a:blip r:embed="rId28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0351DA-A7C5-7010-2EEF-0E772FC9AA1E}"/>
                  </a:ext>
                </a:extLst>
              </p:cNvPr>
              <p:cNvSpPr txBox="1"/>
              <p:nvPr/>
            </p:nvSpPr>
            <p:spPr>
              <a:xfrm>
                <a:off x="8417344" y="4932003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0351DA-A7C5-7010-2EEF-0E772FC9A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7344" y="4932003"/>
                <a:ext cx="843372" cy="502766"/>
              </a:xfrm>
              <a:prstGeom prst="rect">
                <a:avLst/>
              </a:prstGeom>
              <a:blipFill>
                <a:blip r:embed="rId2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ACE836-4005-AA85-4D00-991F1048236A}"/>
                  </a:ext>
                </a:extLst>
              </p:cNvPr>
              <p:cNvSpPr txBox="1"/>
              <p:nvPr/>
            </p:nvSpPr>
            <p:spPr>
              <a:xfrm>
                <a:off x="9060743" y="4956752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ACE836-4005-AA85-4D00-991F10482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743" y="4956752"/>
                <a:ext cx="843372" cy="502766"/>
              </a:xfrm>
              <a:prstGeom prst="rect">
                <a:avLst/>
              </a:prstGeom>
              <a:blipFill>
                <a:blip r:embed="rId3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E9D12-14DA-4173-DFD0-F1EB64E78052}"/>
                  </a:ext>
                </a:extLst>
              </p:cNvPr>
              <p:cNvSpPr txBox="1"/>
              <p:nvPr/>
            </p:nvSpPr>
            <p:spPr>
              <a:xfrm>
                <a:off x="9679811" y="4983965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E9D12-14DA-4173-DFD0-F1EB64E78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811" y="4983965"/>
                <a:ext cx="843372" cy="502766"/>
              </a:xfrm>
              <a:prstGeom prst="rect">
                <a:avLst/>
              </a:prstGeom>
              <a:blipFill>
                <a:blip r:embed="rId3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80B54E-0802-E81E-FDAB-40BDD9F69D90}"/>
                  </a:ext>
                </a:extLst>
              </p:cNvPr>
              <p:cNvSpPr txBox="1"/>
              <p:nvPr/>
            </p:nvSpPr>
            <p:spPr>
              <a:xfrm>
                <a:off x="10295973" y="4974176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80B54E-0802-E81E-FDAB-40BDD9F69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5973" y="4974176"/>
                <a:ext cx="843372" cy="502766"/>
              </a:xfrm>
              <a:prstGeom prst="rect">
                <a:avLst/>
              </a:prstGeom>
              <a:blipFill>
                <a:blip r:embed="rId3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B1C0F8-E1B5-4D99-64E0-577096DCB2D7}"/>
                  </a:ext>
                </a:extLst>
              </p:cNvPr>
              <p:cNvSpPr txBox="1"/>
              <p:nvPr/>
            </p:nvSpPr>
            <p:spPr>
              <a:xfrm>
                <a:off x="10942279" y="5002096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667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B1C0F8-E1B5-4D99-64E0-577096DCB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2279" y="5002096"/>
                <a:ext cx="843372" cy="502766"/>
              </a:xfrm>
              <a:prstGeom prst="rect">
                <a:avLst/>
              </a:prstGeom>
              <a:blipFill>
                <a:blip r:embed="rId33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8F2CEE-D9C2-5990-07DE-B66A89C76B5A}"/>
                  </a:ext>
                </a:extLst>
              </p:cNvPr>
              <p:cNvSpPr txBox="1"/>
              <p:nvPr/>
            </p:nvSpPr>
            <p:spPr>
              <a:xfrm>
                <a:off x="109519" y="5431905"/>
                <a:ext cx="5776000" cy="9131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667"/>
                  <a:t>Simulated transcript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667"/>
                  <a:t> actual transcript -&gt; Break Commitment Scheme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D8F2CEE-D9C2-5990-07DE-B66A89C76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19" y="5431905"/>
                <a:ext cx="5776000" cy="913199"/>
              </a:xfrm>
              <a:prstGeom prst="rect">
                <a:avLst/>
              </a:prstGeom>
              <a:blipFill>
                <a:blip r:embed="rId34"/>
                <a:stretch>
                  <a:fillRect l="-1974" t="-6757" r="-1974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D89ABB-CA17-8081-7716-1772EA9C011B}"/>
                  </a:ext>
                </a:extLst>
              </p:cNvPr>
              <p:cNvSpPr txBox="1"/>
              <p:nvPr/>
            </p:nvSpPr>
            <p:spPr>
              <a:xfrm>
                <a:off x="6306484" y="5783659"/>
                <a:ext cx="5308069" cy="5027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667"/>
                  <a:t>Or satisfies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667"/>
                  <a:t> with overwhelming p. 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D89ABB-CA17-8081-7716-1772EA9C01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484" y="5783659"/>
                <a:ext cx="5308069" cy="502766"/>
              </a:xfrm>
              <a:prstGeom prst="rect">
                <a:avLst/>
              </a:prstGeom>
              <a:blipFill>
                <a:blip r:embed="rId35"/>
                <a:stretch>
                  <a:fillRect l="-2148" t="-12195" b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40">
                <a:extLst>
                  <a:ext uri="{FF2B5EF4-FFF2-40B4-BE49-F238E27FC236}">
                    <a16:creationId xmlns:a16="http://schemas.microsoft.com/office/drawing/2014/main" id="{344FED54-26B7-2071-033A-585E449FF502}"/>
                  </a:ext>
                </a:extLst>
              </p14:cNvPr>
              <p14:cNvContentPartPr/>
              <p14:nvPr/>
            </p14:nvContentPartPr>
            <p14:xfrm>
              <a:off x="9338413" y="1606533"/>
              <a:ext cx="2847360" cy="3852960"/>
            </p14:xfrm>
          </p:contentPart>
        </mc:Choice>
        <mc:Fallback xmlns="">
          <p:pic>
            <p:nvPicPr>
              <p:cNvPr id="40" name="Ink 40">
                <a:extLst>
                  <a:ext uri="{FF2B5EF4-FFF2-40B4-BE49-F238E27FC236}">
                    <a16:creationId xmlns:a16="http://schemas.microsoft.com/office/drawing/2014/main" id="{344FED54-26B7-2071-033A-585E449FF50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317892" y="1586012"/>
                <a:ext cx="2888042" cy="3894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4" name="Ink 44">
                <a:extLst>
                  <a:ext uri="{FF2B5EF4-FFF2-40B4-BE49-F238E27FC236}">
                    <a16:creationId xmlns:a16="http://schemas.microsoft.com/office/drawing/2014/main" id="{610B8F77-ECF7-DB55-EAD5-8E84DC2A47ED}"/>
                  </a:ext>
                </a:extLst>
              </p14:cNvPr>
              <p14:cNvContentPartPr/>
              <p14:nvPr/>
            </p14:nvContentPartPr>
            <p14:xfrm>
              <a:off x="11155213" y="4146213"/>
              <a:ext cx="687360" cy="1048320"/>
            </p14:xfrm>
          </p:contentPart>
        </mc:Choice>
        <mc:Fallback xmlns="">
          <p:pic>
            <p:nvPicPr>
              <p:cNvPr id="44" name="Ink 44">
                <a:extLst>
                  <a:ext uri="{FF2B5EF4-FFF2-40B4-BE49-F238E27FC236}">
                    <a16:creationId xmlns:a16="http://schemas.microsoft.com/office/drawing/2014/main" id="{610B8F77-ECF7-DB55-EAD5-8E84DC2A47E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139738" y="4130733"/>
                <a:ext cx="717949" cy="10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Ink 52">
                <a:extLst>
                  <a:ext uri="{FF2B5EF4-FFF2-40B4-BE49-F238E27FC236}">
                    <a16:creationId xmlns:a16="http://schemas.microsoft.com/office/drawing/2014/main" id="{1315FE27-DA6F-468B-2FE7-6CEAF7DD94EA}"/>
                  </a:ext>
                </a:extLst>
              </p14:cNvPr>
              <p14:cNvContentPartPr/>
              <p14:nvPr/>
            </p14:nvContentPartPr>
            <p14:xfrm>
              <a:off x="11011693" y="2474373"/>
              <a:ext cx="95520" cy="201120"/>
            </p14:xfrm>
          </p:contentPart>
        </mc:Choice>
        <mc:Fallback xmlns="">
          <p:pic>
            <p:nvPicPr>
              <p:cNvPr id="52" name="Ink 52">
                <a:extLst>
                  <a:ext uri="{FF2B5EF4-FFF2-40B4-BE49-F238E27FC236}">
                    <a16:creationId xmlns:a16="http://schemas.microsoft.com/office/drawing/2014/main" id="{1315FE27-DA6F-468B-2FE7-6CEAF7DD94E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996194" y="2458875"/>
                <a:ext cx="126158" cy="231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9" name="Ink 59">
                <a:extLst>
                  <a:ext uri="{FF2B5EF4-FFF2-40B4-BE49-F238E27FC236}">
                    <a16:creationId xmlns:a16="http://schemas.microsoft.com/office/drawing/2014/main" id="{E2D7161D-C775-C669-8F9E-910D317CE29A}"/>
                  </a:ext>
                </a:extLst>
              </p14:cNvPr>
              <p14:cNvContentPartPr/>
              <p14:nvPr/>
            </p14:nvContentPartPr>
            <p14:xfrm>
              <a:off x="10858093" y="2611653"/>
              <a:ext cx="745920" cy="1641120"/>
            </p14:xfrm>
          </p:contentPart>
        </mc:Choice>
        <mc:Fallback xmlns="">
          <p:pic>
            <p:nvPicPr>
              <p:cNvPr id="59" name="Ink 59">
                <a:extLst>
                  <a:ext uri="{FF2B5EF4-FFF2-40B4-BE49-F238E27FC236}">
                    <a16:creationId xmlns:a16="http://schemas.microsoft.com/office/drawing/2014/main" id="{E2D7161D-C775-C669-8F9E-910D317CE29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842613" y="2596167"/>
                <a:ext cx="776160" cy="1671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BF7FAC4-C860-0158-7532-C232E1C71406}"/>
                  </a:ext>
                </a:extLst>
              </p14:cNvPr>
              <p14:cNvContentPartPr/>
              <p14:nvPr/>
            </p14:nvContentPartPr>
            <p14:xfrm>
              <a:off x="11032813" y="2511813"/>
              <a:ext cx="95520" cy="110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BF7FAC4-C860-0158-7532-C232E1C7140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012267" y="2491359"/>
                <a:ext cx="136251" cy="1514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4" name="Ink 64">
                <a:extLst>
                  <a:ext uri="{FF2B5EF4-FFF2-40B4-BE49-F238E27FC236}">
                    <a16:creationId xmlns:a16="http://schemas.microsoft.com/office/drawing/2014/main" id="{6832CE09-3697-47ED-8268-CF26E9CFBED0}"/>
                  </a:ext>
                </a:extLst>
              </p14:cNvPr>
              <p14:cNvContentPartPr/>
              <p14:nvPr/>
            </p14:nvContentPartPr>
            <p14:xfrm>
              <a:off x="10689133" y="1643493"/>
              <a:ext cx="365280" cy="396960"/>
            </p14:xfrm>
          </p:contentPart>
        </mc:Choice>
        <mc:Fallback xmlns="">
          <p:pic>
            <p:nvPicPr>
              <p:cNvPr id="64" name="Ink 64">
                <a:extLst>
                  <a:ext uri="{FF2B5EF4-FFF2-40B4-BE49-F238E27FC236}">
                    <a16:creationId xmlns:a16="http://schemas.microsoft.com/office/drawing/2014/main" id="{6832CE09-3697-47ED-8268-CF26E9CFBED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668640" y="1622998"/>
                <a:ext cx="405907" cy="437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8" name="Ink 68">
                <a:extLst>
                  <a:ext uri="{FF2B5EF4-FFF2-40B4-BE49-F238E27FC236}">
                    <a16:creationId xmlns:a16="http://schemas.microsoft.com/office/drawing/2014/main" id="{C4AE7333-2F09-C911-BD65-D6C8827FE4E6}"/>
                  </a:ext>
                </a:extLst>
              </p14:cNvPr>
              <p14:cNvContentPartPr/>
              <p14:nvPr/>
            </p14:nvContentPartPr>
            <p14:xfrm>
              <a:off x="11482573" y="2537733"/>
              <a:ext cx="339360" cy="328320"/>
            </p14:xfrm>
          </p:contentPart>
        </mc:Choice>
        <mc:Fallback xmlns="">
          <p:pic>
            <p:nvPicPr>
              <p:cNvPr id="68" name="Ink 68">
                <a:extLst>
                  <a:ext uri="{FF2B5EF4-FFF2-40B4-BE49-F238E27FC236}">
                    <a16:creationId xmlns:a16="http://schemas.microsoft.com/office/drawing/2014/main" id="{C4AE7333-2F09-C911-BD65-D6C8827FE4E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462017" y="2517235"/>
                <a:ext cx="380112" cy="3689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B12F433-C1EB-7835-759B-FFA99116150D}"/>
                  </a:ext>
                </a:extLst>
              </p14:cNvPr>
              <p14:cNvContentPartPr/>
              <p14:nvPr/>
            </p14:nvContentPartPr>
            <p14:xfrm>
              <a:off x="11895373" y="2616933"/>
              <a:ext cx="143520" cy="1752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B12F433-C1EB-7835-759B-FFA99116150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874767" y="2596342"/>
                <a:ext cx="184371" cy="216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4" name="Ink 74">
                <a:extLst>
                  <a:ext uri="{FF2B5EF4-FFF2-40B4-BE49-F238E27FC236}">
                    <a16:creationId xmlns:a16="http://schemas.microsoft.com/office/drawing/2014/main" id="{04A47D09-6A2F-B6A4-4715-B30E84789870}"/>
                  </a:ext>
                </a:extLst>
              </p14:cNvPr>
              <p14:cNvContentPartPr/>
              <p14:nvPr/>
            </p14:nvContentPartPr>
            <p14:xfrm>
              <a:off x="7328653" y="3976773"/>
              <a:ext cx="576960" cy="1260480"/>
            </p14:xfrm>
          </p:contentPart>
        </mc:Choice>
        <mc:Fallback xmlns="">
          <p:pic>
            <p:nvPicPr>
              <p:cNvPr id="74" name="Ink 74">
                <a:extLst>
                  <a:ext uri="{FF2B5EF4-FFF2-40B4-BE49-F238E27FC236}">
                    <a16:creationId xmlns:a16="http://schemas.microsoft.com/office/drawing/2014/main" id="{04A47D09-6A2F-B6A4-4715-B30E8478987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08124" y="3956245"/>
                <a:ext cx="612615" cy="1296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1F6ED806-AFD4-758A-DD4A-39D4CD0F5CAA}"/>
                  </a:ext>
                </a:extLst>
              </p14:cNvPr>
              <p14:cNvContentPartPr/>
              <p14:nvPr/>
            </p14:nvContentPartPr>
            <p14:xfrm>
              <a:off x="7921453" y="2844453"/>
              <a:ext cx="1111680" cy="1180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1F6ED806-AFD4-758A-DD4A-39D4CD0F5C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900933" y="2823929"/>
                <a:ext cx="1152360" cy="12213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93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D1AA8B-A745-7502-A969-8D9B0436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A68A4-7D20-CE92-B1CB-A3EB6B781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8A2EF"/>
                </a:solidFill>
              </a:rPr>
              <a:t>Almost </a:t>
            </a:r>
            <a:r>
              <a:rPr lang="en-US" dirty="0"/>
              <a:t>Special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F8E4FB-883D-7915-417F-0DCF44DF1DC2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166813"/>
                <a:ext cx="11934825" cy="4524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ym typeface="Wingdings" pitchFamily="2" charset="2"/>
                  </a:rPr>
                  <a:t>Special Soundness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⟹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 Almost-Special Soundness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itchFamily="2" charset="2"/>
                  </a:rPr>
                  <a:t>But</a:t>
                </a:r>
              </a:p>
              <a:p>
                <a:pPr marL="0" indent="0">
                  <a:buNone/>
                </a:pPr>
                <a:r>
                  <a:rPr lang="en-US" dirty="0">
                    <a:sym typeface="Wingdings" pitchFamily="2" charset="2"/>
                  </a:rPr>
                  <a:t>Almost Special Soundness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itchFamily="2" charset="2"/>
                      </a:rPr>
                      <m:t>⇏</m:t>
                    </m:r>
                  </m:oMath>
                </a14:m>
                <a:r>
                  <a:rPr lang="en-US" dirty="0">
                    <a:sym typeface="Wingdings" pitchFamily="2" charset="2"/>
                  </a:rPr>
                  <a:t>Special Soundness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Theorem: </a:t>
                </a:r>
                <a:r>
                  <a:rPr lang="en-US" dirty="0"/>
                  <a:t>Almost-special sound protocols are knowledge sound </a:t>
                </a:r>
                <a:r>
                  <a:rPr lang="en-US" dirty="0">
                    <a:sym typeface="Wingdings" pitchFamily="2" charset="2"/>
                  </a:rPr>
                  <a:t> </a:t>
                </a:r>
              </a:p>
              <a:p>
                <a:pPr marL="0" indent="0">
                  <a:buNone/>
                </a:pPr>
                <a:r>
                  <a:rPr lang="en-US" i="1" dirty="0">
                    <a:sym typeface="Wingdings" pitchFamily="2" charset="2"/>
                  </a:rPr>
                  <a:t>New path-predicate forking lemma showing transcript tree can be generated efficiently</a:t>
                </a:r>
              </a:p>
              <a:p>
                <a:pPr marL="0" indent="0">
                  <a:buNone/>
                </a:pPr>
                <a:r>
                  <a:rPr lang="en-US" b="1" i="1" dirty="0">
                    <a:sym typeface="Wingdings" pitchFamily="2" charset="2"/>
                  </a:rPr>
                  <a:t>Bonus: Fiat-Shamir works if commitment is ‘unique’</a:t>
                </a:r>
              </a:p>
              <a:p>
                <a:pPr marL="0" indent="0">
                  <a:buNone/>
                </a:pPr>
                <a:endParaRPr lang="en-US" b="1" dirty="0"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F8E4FB-883D-7915-417F-0DCF44DF1D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166813"/>
                <a:ext cx="11934825" cy="4524375"/>
              </a:xfrm>
              <a:blipFill>
                <a:blip r:embed="rId2"/>
                <a:stretch>
                  <a:fillRect l="-1170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618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63D1-1BAC-D792-24D3-E4186D6D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D8605-F7E7-49F9-260D-A47F87D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Bulletproofs </a:t>
            </a:r>
            <a:r>
              <a:rPr lang="en-US" dirty="0" err="1"/>
              <a:t>AoK</a:t>
            </a:r>
            <a:r>
              <a:rPr lang="en-US" dirty="0"/>
              <a:t> for Rational Binding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2CFCF-A79C-C183-58B6-C7FA16D425F3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76288" y="1166813"/>
                <a:ext cx="11415712" cy="45243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u="sng" dirty="0"/>
                  <a:t>Theorem</a:t>
                </a:r>
                <a:r>
                  <a:rPr lang="en-US" dirty="0"/>
                  <a:t>: </a:t>
                </a:r>
              </a:p>
              <a:p>
                <a:pPr marL="0" indent="0">
                  <a:buNone/>
                </a:pPr>
                <a:r>
                  <a:rPr lang="en-US" sz="3200" dirty="0"/>
                  <a:t>For parameter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3200" dirty="0"/>
                  <a:t> and any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𝒄𝒐𝒎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binding for rational openings to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b="1" dirty="0"/>
                  <a:t> </a:t>
                </a:r>
                <a:r>
                  <a:rPr lang="en-US" sz="3200" dirty="0"/>
                  <a:t>where: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𝜆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200" dirty="0"/>
                        <m:t>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𝜆</m:t>
                          </m:r>
                          <m:func>
                            <m:func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r>
                  <a:rPr lang="en-US" sz="3200" dirty="0"/>
                  <a:t>The Bulletproofs protocol on input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3200" dirty="0"/>
                  <a:t> with bound parameter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Almost Special Sound (</a:t>
                </a:r>
                <a:r>
                  <a:rPr lang="en-US" sz="3200" dirty="0" err="1"/>
                  <a:t>AoK</a:t>
                </a:r>
                <a:r>
                  <a:rPr lang="en-US" sz="3200" dirty="0"/>
                  <a:t>) for a rational opening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𝑊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/>
                  <a:t>. </a:t>
                </a:r>
              </a:p>
              <a:p>
                <a:pPr marL="0" indent="0">
                  <a:buNone/>
                </a:pPr>
                <a:r>
                  <a:rPr lang="en-US" sz="3200" i="1" dirty="0"/>
                  <a:t>Predicate is the Inverse Composite SZ statement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2CFCF-A79C-C183-58B6-C7FA16D42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76288" y="1166813"/>
                <a:ext cx="11415712" cy="4524375"/>
              </a:xfrm>
              <a:blipFill>
                <a:blip r:embed="rId3"/>
                <a:stretch>
                  <a:fillRect l="-1332" t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732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23654C-29AB-1940-91F8-1D898770C373}"/>
              </a:ext>
            </a:extLst>
          </p:cNvPr>
          <p:cNvSpPr txBox="1"/>
          <p:nvPr/>
        </p:nvSpPr>
        <p:spPr>
          <a:xfrm>
            <a:off x="722812" y="3059668"/>
            <a:ext cx="10746376" cy="73866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50000">
                      <a:srgbClr val="7AA3F0"/>
                    </a:gs>
                    <a:gs pos="0">
                      <a:srgbClr val="6679EC"/>
                    </a:gs>
                    <a:gs pos="100000">
                      <a:srgbClr val="759DE7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Questions?</a:t>
            </a:r>
            <a:endParaRPr kumimoji="0" lang="en-BD" sz="4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50000">
                    <a:srgbClr val="7AA3F0"/>
                  </a:gs>
                  <a:gs pos="0">
                    <a:srgbClr val="6679EC"/>
                  </a:gs>
                  <a:gs pos="100000">
                    <a:srgbClr val="759DE7"/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54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95440-65E6-5102-700F-4EDF81B35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DB8BCF-4714-D1A5-927A-AA374AE1D605}"/>
              </a:ext>
            </a:extLst>
          </p:cNvPr>
          <p:cNvSpPr txBox="1"/>
          <p:nvPr/>
        </p:nvSpPr>
        <p:spPr>
          <a:xfrm>
            <a:off x="1048265" y="2090172"/>
            <a:ext cx="10095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Show security of Lattice BP with exponential challenge sets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Negligible soundness error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Unified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New Schwartz-Zippel Lemma modulo composites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New soundness notion: Almost Special Soundness</a:t>
            </a:r>
          </a:p>
        </p:txBody>
      </p:sp>
    </p:spTree>
    <p:extLst>
      <p:ext uri="{BB962C8B-B14F-4D97-AF65-F5344CB8AC3E}">
        <p14:creationId xmlns:p14="http://schemas.microsoft.com/office/powerpoint/2010/main" val="172703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68" y="2147255"/>
            <a:ext cx="1555099" cy="1535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2234590" y="3488792"/>
            <a:ext cx="177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54" y="2147255"/>
            <a:ext cx="1340700" cy="1535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8818536" y="3683139"/>
            <a:ext cx="102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326480" y="1284428"/>
                <a:ext cx="5858568" cy="7743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,+)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80" y="1284428"/>
                <a:ext cx="5858568" cy="774352"/>
              </a:xfrm>
              <a:prstGeom prst="rect">
                <a:avLst/>
              </a:prstGeom>
              <a:blipFill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4306957" y="2763079"/>
            <a:ext cx="36178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/>
              <p:nvPr/>
            </p:nvSpPr>
            <p:spPr>
              <a:xfrm>
                <a:off x="5857463" y="2305880"/>
                <a:ext cx="5963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463" y="2305880"/>
                <a:ext cx="596347" cy="461665"/>
              </a:xfrm>
              <a:prstGeom prst="rect">
                <a:avLst/>
              </a:prstGeom>
              <a:blipFill>
                <a:blip r:embed="rId6"/>
                <a:stretch>
                  <a:fillRect l="-2083" r="-4375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4306958" y="3913971"/>
            <a:ext cx="38563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4109109" y="3320816"/>
                <a:ext cx="4293311" cy="47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Random challenge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09" y="3320816"/>
                <a:ext cx="4293311" cy="479490"/>
              </a:xfrm>
              <a:prstGeom prst="rect">
                <a:avLst/>
              </a:prstGeom>
              <a:blipFill>
                <a:blip r:embed="rId7"/>
                <a:stretch>
                  <a:fillRect l="-2360" t="-51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4290280" y="5049079"/>
            <a:ext cx="3634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4760957" y="4611758"/>
                <a:ext cx="2743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57" y="4611758"/>
                <a:ext cx="2743199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7974831" y="4103927"/>
                <a:ext cx="2743199" cy="123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31" y="4103927"/>
                <a:ext cx="2743199" cy="1238031"/>
              </a:xfrm>
              <a:prstGeom prst="rect">
                <a:avLst/>
              </a:prstGeom>
              <a:blipFill>
                <a:blip r:embed="rId9"/>
                <a:stretch>
                  <a:fillRect l="-3226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Bulletproofs/Folding </a:t>
            </a:r>
            <a:r>
              <a:rPr lang="en-US" dirty="0">
                <a:solidFill>
                  <a:srgbClr val="78A2EF"/>
                </a:solidFill>
              </a:rPr>
              <a:t>Compression</a:t>
            </a:r>
          </a:p>
        </p:txBody>
      </p:sp>
    </p:spTree>
    <p:extLst>
      <p:ext uri="{BB962C8B-B14F-4D97-AF65-F5344CB8AC3E}">
        <p14:creationId xmlns:p14="http://schemas.microsoft.com/office/powerpoint/2010/main" val="600273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DAF274-B379-3A2F-78FF-E51006B8D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783BD-FB2A-A97C-C55D-991EA4AB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8A2EF"/>
                </a:solidFill>
              </a:rPr>
              <a:t>Special</a:t>
            </a:r>
            <a:r>
              <a:rPr lang="en-US" dirty="0"/>
              <a:t> Soundness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93D84-E57D-F37D-D8AB-16116CC9688F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0" y="1435100"/>
                <a:ext cx="6599238" cy="45243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k-</a:t>
                </a:r>
                <a:r>
                  <a:rPr lang="en-US" dirty="0" err="1"/>
                  <a:t>ary</a:t>
                </a:r>
                <a:r>
                  <a:rPr lang="en-US" dirty="0"/>
                  <a:t> </a:t>
                </a:r>
                <a:r>
                  <a:rPr lang="en-US" b="1" dirty="0"/>
                  <a:t>special soundness</a:t>
                </a:r>
                <a:r>
                  <a:rPr lang="en-US" dirty="0"/>
                  <a:t>: Given k-</a:t>
                </a:r>
                <a:r>
                  <a:rPr lang="en-US" dirty="0" err="1"/>
                  <a:t>ary</a:t>
                </a:r>
                <a:r>
                  <a:rPr lang="en-US" dirty="0"/>
                  <a:t> </a:t>
                </a:r>
                <a:r>
                  <a:rPr lang="en-US" i="1" dirty="0"/>
                  <a:t>forking</a:t>
                </a:r>
                <a:r>
                  <a:rPr lang="en-US" dirty="0"/>
                  <a:t> tree of proof transcripts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, there is a polytime algorithm that extracts a witness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Theorem: </a:t>
                </a:r>
                <a:r>
                  <a:rPr lang="en-US" dirty="0"/>
                  <a:t>A k-</a:t>
                </a:r>
                <a:r>
                  <a:rPr lang="en-US" dirty="0" err="1"/>
                  <a:t>ary</a:t>
                </a:r>
                <a:r>
                  <a:rPr lang="en-US" dirty="0"/>
                  <a:t> special sound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-round protocol is knowledge sound (for constant k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|) </m:t>
                        </m:r>
                      </m:e>
                    </m:func>
                  </m:oMath>
                </a14:m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B93D84-E57D-F37D-D8AB-16116CC96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0" y="1435100"/>
                <a:ext cx="6599238" cy="4524375"/>
              </a:xfrm>
              <a:blipFill>
                <a:blip r:embed="rId3"/>
                <a:stretch>
                  <a:fillRect l="-1731" t="-2235"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41DF814-31E0-32F5-9640-ADF9570E2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262" y="1556008"/>
            <a:ext cx="4487333" cy="35729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43A28E-C725-43DB-E384-D99907EF543F}"/>
                  </a:ext>
                </a:extLst>
              </p:cNvPr>
              <p:cNvSpPr txBox="1"/>
              <p:nvPr/>
            </p:nvSpPr>
            <p:spPr>
              <a:xfrm>
                <a:off x="9310976" y="1005426"/>
                <a:ext cx="4263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43A28E-C725-43DB-E384-D99907EF5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0976" y="1005426"/>
                <a:ext cx="42639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B2997E-F7A8-BF88-AE0C-0CF0B58A7932}"/>
                  </a:ext>
                </a:extLst>
              </p:cNvPr>
              <p:cNvSpPr txBox="1"/>
              <p:nvPr/>
            </p:nvSpPr>
            <p:spPr>
              <a:xfrm>
                <a:off x="8438411" y="1579363"/>
                <a:ext cx="625235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B2997E-F7A8-BF88-AE0C-0CF0B58A7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411" y="1579363"/>
                <a:ext cx="625235" cy="502766"/>
              </a:xfrm>
              <a:prstGeom prst="rect">
                <a:avLst/>
              </a:prstGeom>
              <a:blipFill>
                <a:blip r:embed="rId6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D3379-3269-5FA5-BE5D-EA0B416F1E35}"/>
                  </a:ext>
                </a:extLst>
              </p:cNvPr>
              <p:cNvSpPr txBox="1"/>
              <p:nvPr/>
            </p:nvSpPr>
            <p:spPr>
              <a:xfrm>
                <a:off x="10011319" y="1606996"/>
                <a:ext cx="61734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38D3379-3269-5FA5-BE5D-EA0B416F1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319" y="1606996"/>
                <a:ext cx="617348" cy="502766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7657D3-0356-7F98-C9BA-98588971C15D}"/>
                  </a:ext>
                </a:extLst>
              </p:cNvPr>
              <p:cNvSpPr txBox="1"/>
              <p:nvPr/>
            </p:nvSpPr>
            <p:spPr>
              <a:xfrm>
                <a:off x="7768069" y="2199193"/>
                <a:ext cx="69910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7657D3-0356-7F98-C9BA-98588971C1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069" y="2199193"/>
                <a:ext cx="699102" cy="502766"/>
              </a:xfrm>
              <a:prstGeom prst="rect">
                <a:avLst/>
              </a:prstGeom>
              <a:blipFill>
                <a:blip r:embed="rId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FF67CC-2E4A-FF38-1C8E-A007664BEE3C}"/>
                  </a:ext>
                </a:extLst>
              </p:cNvPr>
              <p:cNvSpPr txBox="1"/>
              <p:nvPr/>
            </p:nvSpPr>
            <p:spPr>
              <a:xfrm>
                <a:off x="10556764" y="2218269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FF67CC-2E4A-FF38-1C8E-A007664BE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6764" y="2218269"/>
                <a:ext cx="706988" cy="502766"/>
              </a:xfrm>
              <a:prstGeom prst="rect">
                <a:avLst/>
              </a:prstGeom>
              <a:blipFill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079F5-11B9-043B-1FC4-39D0F0628E0F}"/>
                  </a:ext>
                </a:extLst>
              </p:cNvPr>
              <p:cNvSpPr txBox="1"/>
              <p:nvPr/>
            </p:nvSpPr>
            <p:spPr>
              <a:xfrm>
                <a:off x="7362262" y="2880533"/>
                <a:ext cx="812915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1,0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FC079F5-11B9-043B-1FC4-39D0F0628E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262" y="2880533"/>
                <a:ext cx="812915" cy="52052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6B776-5678-7377-B552-2C60ABE23AAB}"/>
                  </a:ext>
                </a:extLst>
              </p:cNvPr>
              <p:cNvSpPr txBox="1"/>
              <p:nvPr/>
            </p:nvSpPr>
            <p:spPr>
              <a:xfrm>
                <a:off x="8584879" y="2880533"/>
                <a:ext cx="812915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66B776-5678-7377-B552-2C60ABE23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879" y="2880533"/>
                <a:ext cx="812915" cy="5205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E7F961-9D07-AF4E-89FA-C671F6933CB5}"/>
                  </a:ext>
                </a:extLst>
              </p:cNvPr>
              <p:cNvSpPr txBox="1"/>
              <p:nvPr/>
            </p:nvSpPr>
            <p:spPr>
              <a:xfrm>
                <a:off x="9730824" y="2893749"/>
                <a:ext cx="820802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2,0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8E7F961-9D07-AF4E-89FA-C671F6933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824" y="2893749"/>
                <a:ext cx="820802" cy="5205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40D3FB-6F06-4339-EFB2-B463B7DF39AE}"/>
                  </a:ext>
                </a:extLst>
              </p:cNvPr>
              <p:cNvSpPr txBox="1"/>
              <p:nvPr/>
            </p:nvSpPr>
            <p:spPr>
              <a:xfrm>
                <a:off x="10989360" y="2893749"/>
                <a:ext cx="820802" cy="5205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340D3FB-6F06-4339-EFB2-B463B7DF3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9360" y="2893749"/>
                <a:ext cx="820802" cy="52052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D040BA-1167-4F08-FE5C-E28155A9BB03}"/>
                  </a:ext>
                </a:extLst>
              </p:cNvPr>
              <p:cNvSpPr txBox="1"/>
              <p:nvPr/>
            </p:nvSpPr>
            <p:spPr>
              <a:xfrm>
                <a:off x="7078511" y="3502332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D040BA-1167-4F08-FE5C-E28155A9B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511" y="3502332"/>
                <a:ext cx="706988" cy="502766"/>
              </a:xfrm>
              <a:prstGeom prst="rect">
                <a:avLst/>
              </a:prstGeom>
              <a:blipFill>
                <a:blip r:embed="rId14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ACD33-9465-56E2-B176-78EFB1B5D35B}"/>
                  </a:ext>
                </a:extLst>
              </p:cNvPr>
              <p:cNvSpPr txBox="1"/>
              <p:nvPr/>
            </p:nvSpPr>
            <p:spPr>
              <a:xfrm>
                <a:off x="8365611" y="3632647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4ACD33-9465-56E2-B176-78EFB1B5D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5611" y="3632647"/>
                <a:ext cx="706988" cy="502766"/>
              </a:xfrm>
              <a:prstGeom prst="rect">
                <a:avLst/>
              </a:prstGeom>
              <a:blipFill>
                <a:blip r:embed="rId15"/>
                <a:stretch>
                  <a:fillRect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93DF70-7ABE-61B7-82AF-77DB159FD5C7}"/>
                  </a:ext>
                </a:extLst>
              </p:cNvPr>
              <p:cNvSpPr txBox="1"/>
              <p:nvPr/>
            </p:nvSpPr>
            <p:spPr>
              <a:xfrm>
                <a:off x="9478541" y="3485995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93DF70-7ABE-61B7-82AF-77DB159FD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8541" y="3485995"/>
                <a:ext cx="706988" cy="502766"/>
              </a:xfrm>
              <a:prstGeom prst="rect">
                <a:avLst/>
              </a:prstGeom>
              <a:blipFill>
                <a:blip r:embed="rId1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FAC9CB-1BBD-487D-88C5-BBEFB679FE27}"/>
                  </a:ext>
                </a:extLst>
              </p:cNvPr>
              <p:cNvSpPr txBox="1"/>
              <p:nvPr/>
            </p:nvSpPr>
            <p:spPr>
              <a:xfrm>
                <a:off x="10739052" y="3593315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4FAC9CB-1BBD-487D-88C5-BBEFB679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052" y="3593315"/>
                <a:ext cx="706988" cy="502766"/>
              </a:xfrm>
              <a:prstGeom prst="rect">
                <a:avLst/>
              </a:prstGeom>
              <a:blipFill>
                <a:blip r:embed="rId1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CD035D-BE79-927A-97A4-0A14E2E1F6FA}"/>
                  </a:ext>
                </a:extLst>
              </p:cNvPr>
              <p:cNvSpPr txBox="1"/>
              <p:nvPr/>
            </p:nvSpPr>
            <p:spPr>
              <a:xfrm>
                <a:off x="6834044" y="4337235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3,0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CD035D-BE79-927A-97A4-0A14E2E1F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044" y="4337235"/>
                <a:ext cx="756874" cy="4778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B83578-9E38-2224-29D0-F1AE28EB495A}"/>
                  </a:ext>
                </a:extLst>
              </p:cNvPr>
              <p:cNvSpPr txBox="1"/>
              <p:nvPr/>
            </p:nvSpPr>
            <p:spPr>
              <a:xfrm>
                <a:off x="7837904" y="4427597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B83578-9E38-2224-29D0-F1AE28EB4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904" y="4427597"/>
                <a:ext cx="756874" cy="4778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574C79-81B8-E766-057B-2AA0A38DC6F5}"/>
                  </a:ext>
                </a:extLst>
              </p:cNvPr>
              <p:cNvSpPr txBox="1"/>
              <p:nvPr/>
            </p:nvSpPr>
            <p:spPr>
              <a:xfrm>
                <a:off x="8307350" y="4053207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4,0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574C79-81B8-E766-057B-2AA0A38DC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7350" y="4053207"/>
                <a:ext cx="756874" cy="47788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0C759F-4CD1-0428-19B8-E32293F4034E}"/>
                  </a:ext>
                </a:extLst>
              </p:cNvPr>
              <p:cNvSpPr txBox="1"/>
              <p:nvPr/>
            </p:nvSpPr>
            <p:spPr>
              <a:xfrm>
                <a:off x="9100774" y="4042669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30C759F-4CD1-0428-19B8-E32293F403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774" y="4042669"/>
                <a:ext cx="756874" cy="4778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F4B43B-1805-9BE3-0C27-74C44AB6D74A}"/>
                  </a:ext>
                </a:extLst>
              </p:cNvPr>
              <p:cNvSpPr txBox="1"/>
              <p:nvPr/>
            </p:nvSpPr>
            <p:spPr>
              <a:xfrm>
                <a:off x="9248088" y="4422893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5,0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F4B43B-1805-9BE3-0C27-74C44AB6D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8088" y="4422893"/>
                <a:ext cx="756874" cy="4778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23BFC4-48AB-0E87-D02B-39E170C79BDE}"/>
                  </a:ext>
                </a:extLst>
              </p:cNvPr>
              <p:cNvSpPr txBox="1"/>
              <p:nvPr/>
            </p:nvSpPr>
            <p:spPr>
              <a:xfrm>
                <a:off x="10193170" y="4422893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923BFC4-48AB-0E87-D02B-39E170C79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170" y="4422893"/>
                <a:ext cx="756874" cy="4778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66B937-1D71-9E35-38D9-11AE3EF628E3}"/>
                  </a:ext>
                </a:extLst>
              </p:cNvPr>
              <p:cNvSpPr txBox="1"/>
              <p:nvPr/>
            </p:nvSpPr>
            <p:spPr>
              <a:xfrm>
                <a:off x="10679887" y="4181251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6,0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766B937-1D71-9E35-38D9-11AE3EF62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887" y="4181251"/>
                <a:ext cx="756874" cy="4778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26C195-74F0-DE78-EF5E-41F28AEB00B9}"/>
                  </a:ext>
                </a:extLst>
              </p:cNvPr>
              <p:cNvSpPr txBox="1"/>
              <p:nvPr/>
            </p:nvSpPr>
            <p:spPr>
              <a:xfrm>
                <a:off x="11505232" y="4207085"/>
                <a:ext cx="75687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6,1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26C195-74F0-DE78-EF5E-41F28AEB0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232" y="4207085"/>
                <a:ext cx="756874" cy="4778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FFB6AA-0B00-995E-0658-3D729E8F4C3B}"/>
                  </a:ext>
                </a:extLst>
              </p:cNvPr>
              <p:cNvSpPr txBox="1"/>
              <p:nvPr/>
            </p:nvSpPr>
            <p:spPr>
              <a:xfrm>
                <a:off x="6963819" y="4906036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1FFB6AA-0B00-995E-0658-3D729E8F4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819" y="4906036"/>
                <a:ext cx="706988" cy="502766"/>
              </a:xfrm>
              <a:prstGeom prst="rect">
                <a:avLst/>
              </a:prstGeom>
              <a:blipFill>
                <a:blip r:embed="rId2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FFEF5-E6FB-AAD4-F11F-737A639D5E5C}"/>
                  </a:ext>
                </a:extLst>
              </p:cNvPr>
              <p:cNvSpPr txBox="1"/>
              <p:nvPr/>
            </p:nvSpPr>
            <p:spPr>
              <a:xfrm>
                <a:off x="7635211" y="4915825"/>
                <a:ext cx="706988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7FFEF5-E6FB-AAD4-F11F-737A639D5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211" y="4915825"/>
                <a:ext cx="706988" cy="502766"/>
              </a:xfrm>
              <a:prstGeom prst="rect">
                <a:avLst/>
              </a:prstGeom>
              <a:blipFill>
                <a:blip r:embed="rId2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1E1CA4-8CF3-7ACA-FCE0-28B18F7CF213}"/>
                  </a:ext>
                </a:extLst>
              </p:cNvPr>
              <p:cNvSpPr txBox="1"/>
              <p:nvPr/>
            </p:nvSpPr>
            <p:spPr>
              <a:xfrm>
                <a:off x="8361399" y="4906036"/>
                <a:ext cx="700576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31E1CA4-8CF3-7ACA-FCE0-28B18F7CF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399" y="4906036"/>
                <a:ext cx="700576" cy="502766"/>
              </a:xfrm>
              <a:prstGeom prst="rect">
                <a:avLst/>
              </a:prstGeom>
              <a:blipFill>
                <a:blip r:embed="rId28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0351DA-A7C5-7010-2EEF-0E772FC9AA1E}"/>
                  </a:ext>
                </a:extLst>
              </p:cNvPr>
              <p:cNvSpPr txBox="1"/>
              <p:nvPr/>
            </p:nvSpPr>
            <p:spPr>
              <a:xfrm>
                <a:off x="8944904" y="4915825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0351DA-A7C5-7010-2EEF-0E772FC9AA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04" y="4915825"/>
                <a:ext cx="843372" cy="502766"/>
              </a:xfrm>
              <a:prstGeom prst="rect">
                <a:avLst/>
              </a:prstGeom>
              <a:blipFill>
                <a:blip r:embed="rId2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ACE836-4005-AA85-4D00-991F1048236A}"/>
                  </a:ext>
                </a:extLst>
              </p:cNvPr>
              <p:cNvSpPr txBox="1"/>
              <p:nvPr/>
            </p:nvSpPr>
            <p:spPr>
              <a:xfrm>
                <a:off x="9588303" y="4940575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9ACE836-4005-AA85-4D00-991F10482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303" y="4940575"/>
                <a:ext cx="843372" cy="502766"/>
              </a:xfrm>
              <a:prstGeom prst="rect">
                <a:avLst/>
              </a:prstGeom>
              <a:blipFill>
                <a:blip r:embed="rId3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E9D12-14DA-4173-DFD0-F1EB64E78052}"/>
                  </a:ext>
                </a:extLst>
              </p:cNvPr>
              <p:cNvSpPr txBox="1"/>
              <p:nvPr/>
            </p:nvSpPr>
            <p:spPr>
              <a:xfrm>
                <a:off x="10207371" y="4967788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DE9D12-14DA-4173-DFD0-F1EB64E78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371" y="4967788"/>
                <a:ext cx="843372" cy="502766"/>
              </a:xfrm>
              <a:prstGeom prst="rect">
                <a:avLst/>
              </a:prstGeom>
              <a:blipFill>
                <a:blip r:embed="rId31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80B54E-0802-E81E-FDAB-40BDD9F69D90}"/>
                  </a:ext>
                </a:extLst>
              </p:cNvPr>
              <p:cNvSpPr txBox="1"/>
              <p:nvPr/>
            </p:nvSpPr>
            <p:spPr>
              <a:xfrm>
                <a:off x="10823533" y="4957999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80B54E-0802-E81E-FDAB-40BDD9F69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3533" y="4957999"/>
                <a:ext cx="843372" cy="502766"/>
              </a:xfrm>
              <a:prstGeom prst="rect">
                <a:avLst/>
              </a:prstGeom>
              <a:blipFill>
                <a:blip r:embed="rId3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B1C0F8-E1B5-4D99-64E0-577096DCB2D7}"/>
                  </a:ext>
                </a:extLst>
              </p:cNvPr>
              <p:cNvSpPr txBox="1"/>
              <p:nvPr/>
            </p:nvSpPr>
            <p:spPr>
              <a:xfrm>
                <a:off x="11469839" y="4985919"/>
                <a:ext cx="843372" cy="502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</m:oMath>
                  </m:oMathPara>
                </a14:m>
                <a:endParaRPr lang="en-US" sz="2667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7B1C0F8-E1B5-4D99-64E0-577096DCB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839" y="4985919"/>
                <a:ext cx="843372" cy="502766"/>
              </a:xfrm>
              <a:prstGeom prst="rect">
                <a:avLst/>
              </a:prstGeom>
              <a:blipFill>
                <a:blip r:embed="rId3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4177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68" y="2147255"/>
            <a:ext cx="1555099" cy="1535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2234590" y="3488792"/>
            <a:ext cx="177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54" y="2147255"/>
            <a:ext cx="1340700" cy="1535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8818536" y="3683139"/>
            <a:ext cx="102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326480" y="1284428"/>
                <a:ext cx="5858568" cy="7743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𝔾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,+)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80" y="1284428"/>
                <a:ext cx="5858568" cy="774352"/>
              </a:xfrm>
              <a:prstGeom prst="rect">
                <a:avLst/>
              </a:prstGeom>
              <a:blipFill>
                <a:blip r:embed="rId5"/>
                <a:stretch>
                  <a:fillRect b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4306957" y="2763079"/>
            <a:ext cx="36178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/>
              <p:nvPr/>
            </p:nvSpPr>
            <p:spPr>
              <a:xfrm>
                <a:off x="5857463" y="2305880"/>
                <a:ext cx="5963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463" y="2305880"/>
                <a:ext cx="596347" cy="461665"/>
              </a:xfrm>
              <a:prstGeom prst="rect">
                <a:avLst/>
              </a:prstGeom>
              <a:blipFill>
                <a:blip r:embed="rId6"/>
                <a:stretch>
                  <a:fillRect l="-2083" r="-4375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4306958" y="3913971"/>
            <a:ext cx="38563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4109109" y="3320816"/>
                <a:ext cx="4293311" cy="47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Random challenge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09" y="3320816"/>
                <a:ext cx="4293311" cy="479490"/>
              </a:xfrm>
              <a:prstGeom prst="rect">
                <a:avLst/>
              </a:prstGeom>
              <a:blipFill>
                <a:blip r:embed="rId7"/>
                <a:stretch>
                  <a:fillRect l="-2360" t="-51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4290280" y="5049079"/>
            <a:ext cx="3634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4760957" y="4611758"/>
                <a:ext cx="2743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57" y="4611758"/>
                <a:ext cx="2743199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7974831" y="4103927"/>
                <a:ext cx="2743199" cy="1238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31" y="4103927"/>
                <a:ext cx="2743199" cy="1238031"/>
              </a:xfrm>
              <a:prstGeom prst="rect">
                <a:avLst/>
              </a:prstGeom>
              <a:blipFill>
                <a:blip r:embed="rId9"/>
                <a:stretch>
                  <a:fillRect l="-3226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Bulletproofs/Folding </a:t>
            </a:r>
            <a:r>
              <a:rPr lang="en-US" dirty="0">
                <a:solidFill>
                  <a:srgbClr val="78A2EF"/>
                </a:solidFill>
              </a:rPr>
              <a:t>Compression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969F161-EE81-9F4F-88D1-8F66149FE3C5}"/>
                  </a:ext>
                </a:extLst>
              </p:cNvPr>
              <p:cNvSpPr/>
              <p:nvPr/>
            </p:nvSpPr>
            <p:spPr>
              <a:xfrm>
                <a:off x="90075" y="5113151"/>
                <a:ext cx="7225260" cy="161426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Extraction (Special Soundness)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|</a:t>
                </a:r>
                <a:r>
                  <a:rPr lang="en-US" sz="2400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|=p, Two transcripts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</m:sSubSup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/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969F161-EE81-9F4F-88D1-8F66149FE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5" y="5113151"/>
                <a:ext cx="7225260" cy="1614263"/>
              </a:xfrm>
              <a:prstGeom prst="rect">
                <a:avLst/>
              </a:prstGeom>
              <a:blipFill>
                <a:blip r:embed="rId10"/>
                <a:stretch>
                  <a:fillRect t="-6202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34A228-F91A-3573-12F3-BE59C075F39F}"/>
                  </a:ext>
                </a:extLst>
              </p:cNvPr>
              <p:cNvSpPr txBox="1"/>
              <p:nvPr/>
            </p:nvSpPr>
            <p:spPr>
              <a:xfrm>
                <a:off x="7876948" y="5219023"/>
                <a:ext cx="3163069" cy="127573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sz="24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/>
                      </m:sSubSup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934A228-F91A-3573-12F3-BE59C075F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948" y="5219023"/>
                <a:ext cx="3163069" cy="127573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53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068" y="2147255"/>
            <a:ext cx="1555099" cy="15358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2234590" y="3488792"/>
            <a:ext cx="1773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54" y="2147255"/>
            <a:ext cx="1340700" cy="1535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8818536" y="3683139"/>
            <a:ext cx="102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2959100" y="1411357"/>
                <a:ext cx="6553200" cy="5168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𝔽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100" y="1411357"/>
                <a:ext cx="6553200" cy="516835"/>
              </a:xfrm>
              <a:prstGeom prst="rect">
                <a:avLst/>
              </a:prstGeom>
              <a:blipFill>
                <a:blip r:embed="rId5"/>
                <a:stretch>
                  <a:fillRect t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4306957" y="2763079"/>
            <a:ext cx="36178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/>
              <p:nvPr/>
            </p:nvSpPr>
            <p:spPr>
              <a:xfrm>
                <a:off x="5857463" y="2305880"/>
                <a:ext cx="5963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463" y="2305880"/>
                <a:ext cx="596347" cy="461665"/>
              </a:xfrm>
              <a:prstGeom prst="rect">
                <a:avLst/>
              </a:prstGeom>
              <a:blipFill>
                <a:blip r:embed="rId6"/>
                <a:stretch>
                  <a:fillRect l="-2083" r="-4375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4306958" y="3913971"/>
            <a:ext cx="38563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4109109" y="3320816"/>
                <a:ext cx="4293311" cy="47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Random challenge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109" y="3320816"/>
                <a:ext cx="4293311" cy="479490"/>
              </a:xfrm>
              <a:prstGeom prst="rect">
                <a:avLst/>
              </a:prstGeom>
              <a:blipFill>
                <a:blip r:embed="rId7"/>
                <a:stretch>
                  <a:fillRect l="-2360" t="-51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4290280" y="5049079"/>
            <a:ext cx="3634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4760957" y="4611758"/>
                <a:ext cx="27431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957" y="4611758"/>
                <a:ext cx="2743199" cy="461665"/>
              </a:xfrm>
              <a:prstGeom prst="rect">
                <a:avLst/>
              </a:prstGeom>
              <a:blipFill>
                <a:blip r:embed="rId8"/>
                <a:stretch>
                  <a:fillRect t="-21622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7974831" y="4103927"/>
                <a:ext cx="2743199" cy="1245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831" y="4103927"/>
                <a:ext cx="2743199" cy="1245406"/>
              </a:xfrm>
              <a:prstGeom prst="rect">
                <a:avLst/>
              </a:prstGeom>
              <a:blipFill>
                <a:blip r:embed="rId9"/>
                <a:stretch>
                  <a:fillRect l="-3226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78A2EF"/>
                </a:solidFill>
              </a:rPr>
              <a:t>Lattice</a:t>
            </a:r>
            <a:r>
              <a:rPr lang="en-US" dirty="0"/>
              <a:t> Bulletproofs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969F161-EE81-9F4F-88D1-8F66149FE3C5}"/>
                  </a:ext>
                </a:extLst>
              </p:cNvPr>
              <p:cNvSpPr/>
              <p:nvPr/>
            </p:nvSpPr>
            <p:spPr>
              <a:xfrm>
                <a:off x="35537" y="5159881"/>
                <a:ext cx="7225260" cy="161426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Extraction (Special Soundness)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Two transcripts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/>
                        </m:sSubSup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/>
                        </m:sSub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969F161-EE81-9F4F-88D1-8F66149FE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7" y="5159881"/>
                <a:ext cx="7225260" cy="1614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66393C-42FF-0474-6557-61D3E8CB8764}"/>
                  </a:ext>
                </a:extLst>
              </p:cNvPr>
              <p:cNvSpPr/>
              <p:nvPr/>
            </p:nvSpPr>
            <p:spPr>
              <a:xfrm>
                <a:off x="7342523" y="5114050"/>
                <a:ext cx="4764950" cy="175494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Lattice Extraction</a:t>
                </a: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Cannot invert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FF0000"/>
                    </a:solidFill>
                  </a:rPr>
                  <a:t>. 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Can compute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866393C-42FF-0474-6557-61D3E8CB8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523" y="5114050"/>
                <a:ext cx="4764950" cy="1754945"/>
              </a:xfrm>
              <a:prstGeom prst="rect">
                <a:avLst/>
              </a:prstGeom>
              <a:blipFill>
                <a:blip r:embed="rId11"/>
                <a:stretch>
                  <a:fillRect t="-785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0016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FBC3D-A9D7-DD65-B820-CD470196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B6EAE-7DA0-5441-8ADB-5B0F1FF3A0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9DAB96-DA58-C359-7722-4AF72106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Compressed Sigma Protocols for </a:t>
            </a:r>
            <a:r>
              <a:rPr lang="en-US" dirty="0">
                <a:solidFill>
                  <a:srgbClr val="78A2EF"/>
                </a:solidFill>
              </a:rPr>
              <a:t>Short</a:t>
            </a:r>
            <a:r>
              <a:rPr lang="en-US" dirty="0"/>
              <a:t> Openings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847571-9415-A1EA-BEA8-0D989882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958" y="2056238"/>
            <a:ext cx="1340700" cy="153588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50A786A-598F-487C-222B-FC795D0AD221}"/>
              </a:ext>
            </a:extLst>
          </p:cNvPr>
          <p:cNvCxnSpPr/>
          <p:nvPr/>
        </p:nvCxnSpPr>
        <p:spPr>
          <a:xfrm>
            <a:off x="4306957" y="2763079"/>
            <a:ext cx="361784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AB0A07A-9398-5AEF-DF34-91A3AB92EEB3}"/>
              </a:ext>
            </a:extLst>
          </p:cNvPr>
          <p:cNvSpPr txBox="1"/>
          <p:nvPr/>
        </p:nvSpPr>
        <p:spPr>
          <a:xfrm>
            <a:off x="5009373" y="2305145"/>
            <a:ext cx="260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Commitments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F0EF-7E73-31B4-F80D-CAD179DB0993}"/>
                  </a:ext>
                </a:extLst>
              </p:cNvPr>
              <p:cNvSpPr txBox="1"/>
              <p:nvPr/>
            </p:nvSpPr>
            <p:spPr>
              <a:xfrm>
                <a:off x="4165435" y="2913792"/>
                <a:ext cx="4293311" cy="479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Random challenge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F06F0EF-7E73-31B4-F80D-CAD179DB0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435" y="2913792"/>
                <a:ext cx="4293311" cy="479490"/>
              </a:xfrm>
              <a:prstGeom prst="rect">
                <a:avLst/>
              </a:prstGeom>
              <a:blipFill>
                <a:blip r:embed="rId4"/>
                <a:stretch>
                  <a:fillRect l="-2059" t="-5128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197C6C-4298-C78E-E173-70B445E05932}"/>
              </a:ext>
            </a:extLst>
          </p:cNvPr>
          <p:cNvCxnSpPr/>
          <p:nvPr/>
        </p:nvCxnSpPr>
        <p:spPr>
          <a:xfrm>
            <a:off x="4312797" y="4556636"/>
            <a:ext cx="363452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0744474-FF9F-E648-490B-7141984ADA9A}"/>
              </a:ext>
            </a:extLst>
          </p:cNvPr>
          <p:cNvSpPr txBox="1"/>
          <p:nvPr/>
        </p:nvSpPr>
        <p:spPr>
          <a:xfrm>
            <a:off x="4111010" y="4036362"/>
            <a:ext cx="4293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Final commitment opening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E281D-57AC-87DD-16E1-93D610E6500B}"/>
              </a:ext>
            </a:extLst>
          </p:cNvPr>
          <p:cNvSpPr txBox="1"/>
          <p:nvPr/>
        </p:nvSpPr>
        <p:spPr>
          <a:xfrm>
            <a:off x="7997349" y="3966811"/>
            <a:ext cx="4217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Checks commitment/opening validity (small integer)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BD5AFA-5592-27FD-C7D2-69D98FB89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068" y="2147255"/>
            <a:ext cx="1555099" cy="153588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F05FFE-6D58-9934-40C4-D357E3DCD931}"/>
              </a:ext>
            </a:extLst>
          </p:cNvPr>
          <p:cNvCxnSpPr/>
          <p:nvPr/>
        </p:nvCxnSpPr>
        <p:spPr>
          <a:xfrm flipH="1">
            <a:off x="4306958" y="3423932"/>
            <a:ext cx="385638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rved Left Arrow 15">
            <a:extLst>
              <a:ext uri="{FF2B5EF4-FFF2-40B4-BE49-F238E27FC236}">
                <a16:creationId xmlns:a16="http://schemas.microsoft.com/office/drawing/2014/main" id="{2AF57D85-4A30-4815-DC5B-E5877380CC49}"/>
              </a:ext>
            </a:extLst>
          </p:cNvPr>
          <p:cNvSpPr/>
          <p:nvPr/>
        </p:nvSpPr>
        <p:spPr>
          <a:xfrm>
            <a:off x="8163341" y="2438401"/>
            <a:ext cx="574260" cy="98553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6908FA-2D50-93F4-3C03-9CA937756DE3}"/>
              </a:ext>
            </a:extLst>
          </p:cNvPr>
          <p:cNvSpPr txBox="1"/>
          <p:nvPr/>
        </p:nvSpPr>
        <p:spPr>
          <a:xfrm>
            <a:off x="226022" y="3919362"/>
            <a:ext cx="3478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DARK,</a:t>
            </a:r>
          </a:p>
          <a:p>
            <a:r>
              <a:rPr lang="en-US" sz="2400" dirty="0"/>
              <a:t>IPA (Bulletproofs)</a:t>
            </a:r>
          </a:p>
          <a:p>
            <a:r>
              <a:rPr lang="en-US" sz="2400" i="1" dirty="0"/>
              <a:t>Lattice-BP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D668A01-1BA8-C67F-335F-9FFA2F7E62F7}"/>
                  </a:ext>
                </a:extLst>
              </p:cNvPr>
              <p:cNvSpPr/>
              <p:nvPr/>
            </p:nvSpPr>
            <p:spPr>
              <a:xfrm>
                <a:off x="3576991" y="4828585"/>
                <a:ext cx="7826787" cy="2007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</a:rPr>
                  <a:t>Extraction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-Special Soundness):</a:t>
                </a:r>
              </a:p>
              <a:p>
                <a:pPr algn="ctr"/>
                <a:r>
                  <a:rPr lang="en-US" sz="2400" dirty="0"/>
                  <a:t>Extract from a tree of transcripts.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ℤ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𝐶𝑜𝑚𝑚𝑖𝑡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func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AD668A01-1BA8-C67F-335F-9FFA2F7E62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991" y="4828585"/>
                <a:ext cx="7826787" cy="2007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B73ADC-C817-AD1C-05B4-EFBB5FEB61AD}"/>
                  </a:ext>
                </a:extLst>
              </p:cNvPr>
              <p:cNvSpPr/>
              <p:nvPr/>
            </p:nvSpPr>
            <p:spPr>
              <a:xfrm>
                <a:off x="3334480" y="1411357"/>
                <a:ext cx="5858568" cy="51683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𝐶𝑜𝑚𝑚𝑖𝑡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);</m:t>
                    </m:r>
                    <m:acc>
                      <m:accPr>
                        <m:chr m:val="⃗"/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B73ADC-C817-AD1C-05B4-EFBB5FEB61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4480" y="1411357"/>
                <a:ext cx="5858568" cy="516835"/>
              </a:xfrm>
              <a:prstGeom prst="rect">
                <a:avLst/>
              </a:prstGeom>
              <a:blipFill>
                <a:blip r:embed="rId7"/>
                <a:stretch>
                  <a:fillRect t="-18605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1AFD4C-761A-8BC9-2350-F1B1C49F787A}"/>
                  </a:ext>
                </a:extLst>
              </p:cNvPr>
              <p:cNvSpPr txBox="1"/>
              <p:nvPr/>
            </p:nvSpPr>
            <p:spPr>
              <a:xfrm>
                <a:off x="8857061" y="2766943"/>
                <a:ext cx="1239570" cy="410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667" dirty="0">
                    <a:cs typeface="Arial" panose="020B0604020202020204" pitchFamily="34" charset="0"/>
                  </a:rPr>
                  <a:t> rounds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61AFD4C-761A-8BC9-2350-F1B1C49F7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061" y="2766943"/>
                <a:ext cx="1239570" cy="410433"/>
              </a:xfrm>
              <a:prstGeom prst="rect">
                <a:avLst/>
              </a:prstGeom>
              <a:blipFill>
                <a:blip r:embed="rId8"/>
                <a:stretch>
                  <a:fillRect l="-9184" t="-23529" r="-16327" b="-4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72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17150</TotalTime>
  <Words>2479</Words>
  <Application>Microsoft Macintosh PowerPoint</Application>
  <PresentationFormat>Widescreen</PresentationFormat>
  <Paragraphs>413</Paragraphs>
  <Slides>34</Slides>
  <Notes>23</Notes>
  <HiddenSlides>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Montserrat</vt:lpstr>
      <vt:lpstr>Calibri</vt:lpstr>
      <vt:lpstr>Cambria Math</vt:lpstr>
      <vt:lpstr>Montserrat SemiBold</vt:lpstr>
      <vt:lpstr>Montserrat Light</vt:lpstr>
      <vt:lpstr>Montserrat Medium</vt:lpstr>
      <vt:lpstr>Calibri Light</vt:lpstr>
      <vt:lpstr>Arial</vt:lpstr>
      <vt:lpstr>Office Theme</vt:lpstr>
      <vt:lpstr>1_Office Theme</vt:lpstr>
      <vt:lpstr>PowerPoint Presentation</vt:lpstr>
      <vt:lpstr>Zero Knowledge Succinct Non-Interactive   Argument of Knowledge</vt:lpstr>
      <vt:lpstr>Two variants of folding protocols (Bulletproofs)</vt:lpstr>
      <vt:lpstr>Results</vt:lpstr>
      <vt:lpstr>Bulletproofs/Folding Compression</vt:lpstr>
      <vt:lpstr>Special Soundness</vt:lpstr>
      <vt:lpstr>Bulletproofs/Folding Compression</vt:lpstr>
      <vt:lpstr>Lattice Bulletproofs</vt:lpstr>
      <vt:lpstr>Compressed Sigma Protocols for Short Openings</vt:lpstr>
      <vt:lpstr>Lattice Bulletproofs</vt:lpstr>
      <vt:lpstr>Adversarial/Attack Perspective</vt:lpstr>
      <vt:lpstr>Adversarial/Attack Perspective</vt:lpstr>
      <vt:lpstr>From Attack Perspective to Proof</vt:lpstr>
      <vt:lpstr>Adversarial/Attack Perspective</vt:lpstr>
      <vt:lpstr>Classical Schwartz-Zippel</vt:lpstr>
      <vt:lpstr>SZ for multilinear mod N</vt:lpstr>
      <vt:lpstr>SZ for multilinear mod N</vt:lpstr>
      <vt:lpstr>Inverse SZ for multilinear mod N</vt:lpstr>
      <vt:lpstr>Computational Bound</vt:lpstr>
      <vt:lpstr>Compressed Sigma Protocols for Short Openings</vt:lpstr>
      <vt:lpstr>Application: PCS from Lattices</vt:lpstr>
      <vt:lpstr>“Bulletproofs” (AoK Preimage)</vt:lpstr>
      <vt:lpstr>Rational Openings of Commitments</vt:lpstr>
      <vt:lpstr>Rational binding</vt:lpstr>
      <vt:lpstr>Knowledge Soundness</vt:lpstr>
      <vt:lpstr>Special Soundness</vt:lpstr>
      <vt:lpstr>Bulletproofs with GUO/SIS not Special Sound</vt:lpstr>
      <vt:lpstr>New Analysis Intuition</vt:lpstr>
      <vt:lpstr> Security Analysis</vt:lpstr>
      <vt:lpstr>Analysis – New Schwartz-Zippel</vt:lpstr>
      <vt:lpstr>Almost Special Soundness</vt:lpstr>
      <vt:lpstr>Almost Special Soundness</vt:lpstr>
      <vt:lpstr>Bulletproofs AoK for Rational Binding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Benedikt Buenz</dc:creator>
  <cp:lastModifiedBy>Benedikt Buenz</cp:lastModifiedBy>
  <cp:revision>24</cp:revision>
  <dcterms:created xsi:type="dcterms:W3CDTF">2022-02-08T01:47:27Z</dcterms:created>
  <dcterms:modified xsi:type="dcterms:W3CDTF">2023-12-01T04:25:41Z</dcterms:modified>
</cp:coreProperties>
</file>