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98" r:id="rId3"/>
    <p:sldId id="313" r:id="rId4"/>
    <p:sldId id="326" r:id="rId5"/>
    <p:sldId id="281" r:id="rId6"/>
    <p:sldId id="327" r:id="rId7"/>
    <p:sldId id="330" r:id="rId8"/>
    <p:sldId id="261" r:id="rId9"/>
    <p:sldId id="322" r:id="rId10"/>
    <p:sldId id="315" r:id="rId11"/>
    <p:sldId id="331" r:id="rId12"/>
    <p:sldId id="328" r:id="rId13"/>
    <p:sldId id="314" r:id="rId14"/>
    <p:sldId id="321" r:id="rId15"/>
    <p:sldId id="260" r:id="rId16"/>
    <p:sldId id="323" r:id="rId17"/>
    <p:sldId id="329" r:id="rId18"/>
    <p:sldId id="316" r:id="rId19"/>
    <p:sldId id="324" r:id="rId20"/>
    <p:sldId id="317" r:id="rId21"/>
    <p:sldId id="318" r:id="rId22"/>
    <p:sldId id="325" r:id="rId23"/>
    <p:sldId id="332" r:id="rId24"/>
    <p:sldId id="320" r:id="rId25"/>
    <p:sldId id="283" r:id="rId26"/>
    <p:sldId id="312" r:id="rId27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62C634-DC3C-4060-9E17-D5A4381FEB0E}">
          <p14:sldIdLst>
            <p14:sldId id="257"/>
            <p14:sldId id="298"/>
            <p14:sldId id="313"/>
            <p14:sldId id="326"/>
            <p14:sldId id="281"/>
            <p14:sldId id="327"/>
            <p14:sldId id="330"/>
            <p14:sldId id="261"/>
            <p14:sldId id="322"/>
            <p14:sldId id="315"/>
            <p14:sldId id="331"/>
            <p14:sldId id="328"/>
            <p14:sldId id="314"/>
            <p14:sldId id="321"/>
            <p14:sldId id="260"/>
            <p14:sldId id="323"/>
            <p14:sldId id="329"/>
            <p14:sldId id="316"/>
            <p14:sldId id="324"/>
            <p14:sldId id="317"/>
            <p14:sldId id="318"/>
            <p14:sldId id="325"/>
            <p14:sldId id="332"/>
            <p14:sldId id="320"/>
            <p14:sldId id="283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/>
  </p:normalViewPr>
  <p:slideViewPr>
    <p:cSldViewPr snapToGrid="0" snapToObjects="1">
      <p:cViewPr varScale="1">
        <p:scale>
          <a:sx n="67" d="100"/>
          <a:sy n="67" d="100"/>
        </p:scale>
        <p:origin x="8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3A734-8743-DD45-A7A7-A46F33DA69CD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A6816-842C-BF41-9A1C-33D6206FEDD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3084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F347F-1F90-2D46-A921-9854FAA8E9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C04F-FB31-FA46-93F3-4F0948616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C25E4-42A0-5846-AA7E-173FAA940C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17D61-F8A6-FF4B-B9B1-D56342B39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99D-BFAE-9C4C-B78C-7DDFEF0FE678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8CFA8-F172-664B-98CB-56B866B3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33292-047C-1F45-9EE7-FC54C6BE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0D1-32F2-424D-92A1-26CBB6B1FC0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2385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D436-6E87-6F4F-B420-6D912B63C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A8B24-99C5-EA4A-91BE-7CCD43E32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BAE99-06C0-864A-AEEC-C5CBE7A70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99D-BFAE-9C4C-B78C-7DDFEF0FE678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D7179-801D-E641-AC71-9B46ED6CA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216B1-72D9-8E43-9ED4-B4B381E5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0D1-32F2-424D-92A1-26CBB6B1FC0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2685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F1DC05-4DA2-464A-A706-A4AC3B7C3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3588C-8E9A-EA43-8EF8-43A14248B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3F0F0-D0AD-B343-91D9-C98EB67BE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99D-BFAE-9C4C-B78C-7DDFEF0FE678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D8B15-49E8-FB49-84BC-4ECE01F5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9679E-F290-594F-BE2A-033CFE5AF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0D1-32F2-424D-92A1-26CBB6B1FC0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734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CFE0-1CC0-7A45-B16D-2AD11CBD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7E9B8-ACFB-8841-B5CA-D0E64B8E3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2A582-01C0-F14F-A7A9-6BE77C9A2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99D-BFAE-9C4C-B78C-7DDFEF0FE678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01034-A326-9A40-B019-08E28164C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89ADC-A970-344A-987F-3EEB857D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0D1-32F2-424D-92A1-26CBB6B1FC0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4383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5881-479E-774D-ACFE-FB7BBBA1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4BA11-376F-074B-9C60-8F9728B61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F514C-D2C3-F945-B0AC-7A7E475D1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99D-BFAE-9C4C-B78C-7DDFEF0FE678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10423-2C9F-5C4B-B4D0-BBC3BAB4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BBB01-A89D-244F-B6C7-9A791757F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0D1-32F2-424D-92A1-26CBB6B1FC0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6516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A81A-A8C0-DD43-A2B0-4A5738AE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37AD5-3546-224A-B517-8D1339F4D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48CF5-2C70-CD40-B280-A48475BC0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ACC1D-A7D5-534D-83D4-6D201888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99D-BFAE-9C4C-B78C-7DDFEF0FE678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7E4BA-5644-174C-8F87-AFB327DE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F0CDD-E5A7-0647-85E9-201B0993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0D1-32F2-424D-92A1-26CBB6B1FC0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78254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A9CC5-B554-4D4A-AB21-D5201F963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0C4FE-F072-C140-9C6C-FE3C212B3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C6B68-7D10-8145-B47F-F8E9C475E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EF5D21-1BD9-444D-853F-8032CD2A7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322BC-422F-D244-98E3-0C9ABC149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CDC74C-0715-A440-87C6-F931CF9D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99D-BFAE-9C4C-B78C-7DDFEF0FE678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444CF6-ECF9-EC4F-B212-EAC039FE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D3DD98-8636-414E-9E54-82D18837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0D1-32F2-424D-92A1-26CBB6B1FC0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0150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068A-AB92-2941-A106-99C8CBC50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C0F98-DBCC-6746-9FB5-C0E858860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99D-BFAE-9C4C-B78C-7DDFEF0FE678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78C5E-06B9-2545-9B51-4A96FD3E4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1B076-DF33-1D41-80FE-1C70314E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0D1-32F2-424D-92A1-26CBB6B1FC0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8063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DDFDAF-4DA0-D14A-9680-8D715700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99D-BFAE-9C4C-B78C-7DDFEF0FE678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D5856C-1D54-3049-AC88-17089E50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14AA5F-2A87-2843-82F7-14BAF894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0D1-32F2-424D-92A1-26CBB6B1FC0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0032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1D02-19E8-5249-86A2-0DEE6CE6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645B4-4CF7-B443-8062-7B82CC5FA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502D7B-F403-274C-984C-6C79D8C0C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ECADC9-30CE-6F44-8D35-2F9628E0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99D-BFAE-9C4C-B78C-7DDFEF0FE678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33366-7DA1-3D4A-B6C5-86CC39E1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260C1-5240-504D-8CFD-38C4B02A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0D1-32F2-424D-92A1-26CBB6B1FC0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2693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15C55-61F3-A54A-9D83-CB6EBF12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648AFB-676B-D445-88A1-64C34E8BF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B8D2D-5847-4F4D-B09B-195E1067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D8FAC-75EF-8A45-9C68-D2DF1C7E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3D99D-BFAE-9C4C-B78C-7DDFEF0FE678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8C658-A374-4142-B008-8C2FB660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C5C84-D498-904B-9CF3-325A4B7B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80D1-32F2-424D-92A1-26CBB6B1FC0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7124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8F4914-B0F8-7647-9154-BD3A26D8E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79B38-22CB-7744-901A-B2B778241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761E0-9D47-0A48-816F-A024BAE45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3D99D-BFAE-9C4C-B78C-7DDFEF0FE678}" type="datetimeFigureOut">
              <a:rPr lang="en-IL" smtClean="0"/>
              <a:t>11/26/2023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B3410-ED58-F14F-856E-C053BD834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5AAF8-D096-C442-AE18-A6E05693D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F80D1-32F2-424D-92A1-26CBB6B1FC0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1205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4.png"/><Relationship Id="rId7" Type="http://schemas.microsoft.com/office/2007/relationships/hdphoto" Target="../media/hdphoto5.wdp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36.png"/><Relationship Id="rId3" Type="http://schemas.microsoft.com/office/2007/relationships/hdphoto" Target="../media/hdphoto1.wdp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11" Type="http://schemas.microsoft.com/office/2007/relationships/hdphoto" Target="../media/hdphoto4.wdp"/><Relationship Id="rId5" Type="http://schemas.microsoft.com/office/2007/relationships/hdphoto" Target="../media/hdphoto6.wdp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5.png"/><Relationship Id="rId3" Type="http://schemas.microsoft.com/office/2007/relationships/hdphoto" Target="../media/hdphoto11.wdp"/><Relationship Id="rId7" Type="http://schemas.microsoft.com/office/2007/relationships/hdphoto" Target="../media/hdphoto4.wdp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10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43.png"/><Relationship Id="rId5" Type="http://schemas.microsoft.com/office/2007/relationships/hdphoto" Target="../media/hdphoto1.wdp"/><Relationship Id="rId15" Type="http://schemas.openxmlformats.org/officeDocument/2006/relationships/image" Target="../media/image47.png"/><Relationship Id="rId10" Type="http://schemas.openxmlformats.org/officeDocument/2006/relationships/image" Target="../media/image420.png"/><Relationship Id="rId4" Type="http://schemas.openxmlformats.org/officeDocument/2006/relationships/image" Target="../media/image1.png"/><Relationship Id="rId9" Type="http://schemas.microsoft.com/office/2007/relationships/hdphoto" Target="../media/hdphoto6.wdp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4.wdp"/><Relationship Id="rId18" Type="http://schemas.openxmlformats.org/officeDocument/2006/relationships/image" Target="../media/image18.png"/><Relationship Id="rId3" Type="http://schemas.openxmlformats.org/officeDocument/2006/relationships/image" Target="../media/image14.png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4.png"/><Relationship Id="rId17" Type="http://schemas.microsoft.com/office/2007/relationships/hdphoto" Target="../media/hdphoto6.wdp"/><Relationship Id="rId2" Type="http://schemas.openxmlformats.org/officeDocument/2006/relationships/image" Target="../media/image13.png"/><Relationship Id="rId16" Type="http://schemas.openxmlformats.org/officeDocument/2006/relationships/image" Target="../media/image6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microsoft.com/office/2007/relationships/hdphoto" Target="../media/hdphoto3.wdp"/><Relationship Id="rId19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image" Target="../media/image5.png"/><Relationship Id="rId22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0.png"/><Relationship Id="rId18" Type="http://schemas.microsoft.com/office/2007/relationships/hdphoto" Target="../media/hdphoto11.wdp"/><Relationship Id="rId26" Type="http://schemas.openxmlformats.org/officeDocument/2006/relationships/image" Target="../media/image50.png"/><Relationship Id="rId21" Type="http://schemas.openxmlformats.org/officeDocument/2006/relationships/image" Target="../media/image4.png"/><Relationship Id="rId17" Type="http://schemas.openxmlformats.org/officeDocument/2006/relationships/image" Target="../media/image10.png"/><Relationship Id="rId25" Type="http://schemas.openxmlformats.org/officeDocument/2006/relationships/image" Target="../media/image420.png"/><Relationship Id="rId2" Type="http://schemas.openxmlformats.org/officeDocument/2006/relationships/image" Target="../media/image492.png"/><Relationship Id="rId16" Type="http://schemas.openxmlformats.org/officeDocument/2006/relationships/image" Target="../media/image48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4" Type="http://schemas.microsoft.com/office/2007/relationships/hdphoto" Target="../media/hdphoto6.wdp"/><Relationship Id="rId23" Type="http://schemas.openxmlformats.org/officeDocument/2006/relationships/image" Target="../media/image6.png"/><Relationship Id="rId19" Type="http://schemas.openxmlformats.org/officeDocument/2006/relationships/image" Target="../media/image1.png"/><Relationship Id="rId14" Type="http://schemas.openxmlformats.org/officeDocument/2006/relationships/image" Target="../media/image440.png"/><Relationship Id="rId22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50.png"/><Relationship Id="rId3" Type="http://schemas.microsoft.com/office/2007/relationships/hdphoto" Target="../media/hdphoto5.wdp"/><Relationship Id="rId7" Type="http://schemas.microsoft.com/office/2007/relationships/hdphoto" Target="../media/hdphoto1.wdp"/><Relationship Id="rId12" Type="http://schemas.openxmlformats.org/officeDocument/2006/relationships/image" Target="../media/image390.png"/><Relationship Id="rId2" Type="http://schemas.openxmlformats.org/officeDocument/2006/relationships/image" Target="../media/image5.png"/><Relationship Id="rId16" Type="http://schemas.openxmlformats.org/officeDocument/2006/relationships/image" Target="../media/image4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380.png"/><Relationship Id="rId5" Type="http://schemas.microsoft.com/office/2007/relationships/hdphoto" Target="../media/hdphoto12.wdp"/><Relationship Id="rId15" Type="http://schemas.openxmlformats.org/officeDocument/2006/relationships/image" Target="../media/image48.png"/><Relationship Id="rId10" Type="http://schemas.openxmlformats.org/officeDocument/2006/relationships/image" Target="../media/image370.png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460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54.png"/><Relationship Id="rId18" Type="http://schemas.openxmlformats.org/officeDocument/2006/relationships/image" Target="../media/image492.png"/><Relationship Id="rId3" Type="http://schemas.microsoft.com/office/2007/relationships/hdphoto" Target="../media/hdphoto5.wdp"/><Relationship Id="rId21" Type="http://schemas.microsoft.com/office/2007/relationships/hdphoto" Target="../media/hdphoto11.wdp"/><Relationship Id="rId7" Type="http://schemas.openxmlformats.org/officeDocument/2006/relationships/image" Target="../media/image4.png"/><Relationship Id="rId12" Type="http://schemas.openxmlformats.org/officeDocument/2006/relationships/image" Target="../media/image53.png"/><Relationship Id="rId2" Type="http://schemas.openxmlformats.org/officeDocument/2006/relationships/image" Target="../media/image5.png"/><Relationship Id="rId16" Type="http://schemas.openxmlformats.org/officeDocument/2006/relationships/image" Target="../media/image6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44.png"/><Relationship Id="rId5" Type="http://schemas.openxmlformats.org/officeDocument/2006/relationships/image" Target="../media/image1.png"/><Relationship Id="rId15" Type="http://schemas.openxmlformats.org/officeDocument/2006/relationships/image" Target="../media/image55.png"/><Relationship Id="rId10" Type="http://schemas.openxmlformats.org/officeDocument/2006/relationships/image" Target="../media/image43.png"/><Relationship Id="rId19" Type="http://schemas.openxmlformats.org/officeDocument/2006/relationships/image" Target="../media/image65.png"/><Relationship Id="rId4" Type="http://schemas.openxmlformats.org/officeDocument/2006/relationships/image" Target="../media/image52.png"/><Relationship Id="rId9" Type="http://schemas.openxmlformats.org/officeDocument/2006/relationships/image" Target="../media/image420.png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1.wdp"/><Relationship Id="rId18" Type="http://schemas.openxmlformats.org/officeDocument/2006/relationships/image" Target="../media/image68.png"/><Relationship Id="rId3" Type="http://schemas.microsoft.com/office/2007/relationships/hdphoto" Target="../media/hdphoto5.wdp"/><Relationship Id="rId21" Type="http://schemas.openxmlformats.org/officeDocument/2006/relationships/image" Target="../media/image540.png"/><Relationship Id="rId7" Type="http://schemas.microsoft.com/office/2007/relationships/hdphoto" Target="../media/hdphoto4.wdp"/><Relationship Id="rId12" Type="http://schemas.openxmlformats.org/officeDocument/2006/relationships/image" Target="../media/image10.png"/><Relationship Id="rId17" Type="http://schemas.openxmlformats.org/officeDocument/2006/relationships/image" Target="../media/image67.png"/><Relationship Id="rId2" Type="http://schemas.openxmlformats.org/officeDocument/2006/relationships/image" Target="../media/image5.png"/><Relationship Id="rId16" Type="http://schemas.openxmlformats.org/officeDocument/2006/relationships/image" Target="../media/image66.png"/><Relationship Id="rId20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microsoft.com/office/2007/relationships/hdphoto" Target="../media/hdphoto1.wdp"/><Relationship Id="rId15" Type="http://schemas.openxmlformats.org/officeDocument/2006/relationships/image" Target="../media/image51.png"/><Relationship Id="rId10" Type="http://schemas.openxmlformats.org/officeDocument/2006/relationships/image" Target="../media/image20.png"/><Relationship Id="rId19" Type="http://schemas.openxmlformats.org/officeDocument/2006/relationships/image" Target="../media/image69.png"/><Relationship Id="rId4" Type="http://schemas.openxmlformats.org/officeDocument/2006/relationships/image" Target="../media/image1.png"/><Relationship Id="rId9" Type="http://schemas.openxmlformats.org/officeDocument/2006/relationships/image" Target="../media/image15.png"/><Relationship Id="rId14" Type="http://schemas.openxmlformats.org/officeDocument/2006/relationships/image" Target="../media/image42.png"/><Relationship Id="rId22" Type="http://schemas.openxmlformats.org/officeDocument/2006/relationships/image" Target="../media/image55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00.png"/><Relationship Id="rId18" Type="http://schemas.openxmlformats.org/officeDocument/2006/relationships/image" Target="../media/image550.pn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12" Type="http://schemas.openxmlformats.org/officeDocument/2006/relationships/image" Target="../media/image490.png"/><Relationship Id="rId17" Type="http://schemas.openxmlformats.org/officeDocument/2006/relationships/image" Target="../media/image540.png"/><Relationship Id="rId2" Type="http://schemas.openxmlformats.org/officeDocument/2006/relationships/image" Target="../media/image470.png"/><Relationship Id="rId16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openxmlformats.org/officeDocument/2006/relationships/image" Target="../media/image480.png"/><Relationship Id="rId5" Type="http://schemas.openxmlformats.org/officeDocument/2006/relationships/image" Target="../media/image11.png"/><Relationship Id="rId15" Type="http://schemas.openxmlformats.org/officeDocument/2006/relationships/image" Target="../media/image520.png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4.png"/><Relationship Id="rId14" Type="http://schemas.openxmlformats.org/officeDocument/2006/relationships/image" Target="../media/image5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microsoft.com/office/2007/relationships/hdphoto" Target="../media/hdphoto2.wdp"/><Relationship Id="rId9" Type="http://schemas.openxmlformats.org/officeDocument/2006/relationships/image" Target="../media/image27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280.png"/><Relationship Id="rId3" Type="http://schemas.openxmlformats.org/officeDocument/2006/relationships/image" Target="../media/image180.png"/><Relationship Id="rId7" Type="http://schemas.microsoft.com/office/2007/relationships/hdphoto" Target="../media/hdphoto9.wdp"/><Relationship Id="rId12" Type="http://schemas.openxmlformats.org/officeDocument/2006/relationships/image" Target="../media/image27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260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7D5A4-7A68-1143-AFF2-A3ADD01BA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456" y="1890711"/>
            <a:ext cx="10229088" cy="1049792"/>
          </a:xfrm>
        </p:spPr>
        <p:txBody>
          <a:bodyPr>
            <a:noAutofit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</a:rPr>
              <a:t>Three Party Secure Computation with Friends and Foes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0ED5FC2-D454-3C8B-4178-E4B48EA51F76}"/>
              </a:ext>
            </a:extLst>
          </p:cNvPr>
          <p:cNvSpPr txBox="1">
            <a:spLocks/>
          </p:cNvSpPr>
          <p:nvPr/>
        </p:nvSpPr>
        <p:spPr>
          <a:xfrm>
            <a:off x="2329543" y="3720646"/>
            <a:ext cx="3374137" cy="75224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</a:rPr>
              <a:t>Bar Alon</a:t>
            </a:r>
            <a:br>
              <a:rPr lang="en-US" sz="2800" b="1" dirty="0"/>
            </a:br>
            <a:r>
              <a:rPr lang="en-US" sz="2800" dirty="0"/>
              <a:t>Ben Gurion University</a:t>
            </a:r>
            <a:endParaRPr lang="en-IL" sz="28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1F4FC90-DA01-1702-1BE7-466748A8E26A}"/>
              </a:ext>
            </a:extLst>
          </p:cNvPr>
          <p:cNvSpPr txBox="1">
            <a:spLocks/>
          </p:cNvSpPr>
          <p:nvPr/>
        </p:nvSpPr>
        <p:spPr>
          <a:xfrm>
            <a:off x="6265817" y="3720646"/>
            <a:ext cx="3733800" cy="75224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Amos </a:t>
            </a:r>
            <a:r>
              <a:rPr lang="en-US" sz="2800" dirty="0" err="1"/>
              <a:t>Beimel</a:t>
            </a:r>
            <a:br>
              <a:rPr lang="en-US" sz="2800" dirty="0"/>
            </a:br>
            <a:r>
              <a:rPr lang="en-US" sz="2800" dirty="0"/>
              <a:t>Ben Gurion University</a:t>
            </a:r>
            <a:endParaRPr lang="en-IL" sz="2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94B7A19-AA5E-ABC1-266D-EF95735C63EF}"/>
              </a:ext>
            </a:extLst>
          </p:cNvPr>
          <p:cNvSpPr txBox="1">
            <a:spLocks/>
          </p:cNvSpPr>
          <p:nvPr/>
        </p:nvSpPr>
        <p:spPr>
          <a:xfrm>
            <a:off x="4860471" y="4876913"/>
            <a:ext cx="2471057" cy="752248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Eran </a:t>
            </a:r>
            <a:r>
              <a:rPr lang="en-US" sz="2800" dirty="0" err="1"/>
              <a:t>Omri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Ariel University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172085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Computation With Friends and Foes</a:t>
            </a:r>
            <a:endParaRPr lang="en-IL" dirty="0"/>
          </a:p>
        </p:txBody>
      </p:sp>
      <p:sp>
        <p:nvSpPr>
          <p:cNvPr id="9" name="צורה חופשית 16">
            <a:extLst>
              <a:ext uri="{FF2B5EF4-FFF2-40B4-BE49-F238E27FC236}">
                <a16:creationId xmlns:a16="http://schemas.microsoft.com/office/drawing/2014/main" id="{6D4B8D42-A429-255F-1492-419F03142767}"/>
              </a:ext>
            </a:extLst>
          </p:cNvPr>
          <p:cNvSpPr/>
          <p:nvPr/>
        </p:nvSpPr>
        <p:spPr>
          <a:xfrm>
            <a:off x="982494" y="2114686"/>
            <a:ext cx="10695156" cy="562205"/>
          </a:xfrm>
          <a:custGeom>
            <a:avLst/>
            <a:gdLst>
              <a:gd name="connsiteX0" fmla="*/ 119064 w 6619877"/>
              <a:gd name="connsiteY0" fmla="*/ 0 h 818960"/>
              <a:gd name="connsiteX1" fmla="*/ 6500814 w 6619877"/>
              <a:gd name="connsiteY1" fmla="*/ 0 h 818960"/>
              <a:gd name="connsiteX2" fmla="*/ 6619877 w 6619877"/>
              <a:gd name="connsiteY2" fmla="*/ 119063 h 818960"/>
              <a:gd name="connsiteX3" fmla="*/ 6619877 w 6619877"/>
              <a:gd name="connsiteY3" fmla="*/ 166497 h 818960"/>
              <a:gd name="connsiteX4" fmla="*/ 6619877 w 6619877"/>
              <a:gd name="connsiteY4" fmla="*/ 166498 h 818960"/>
              <a:gd name="connsiteX5" fmla="*/ 6619876 w 6619877"/>
              <a:gd name="connsiteY5" fmla="*/ 642748 h 818960"/>
              <a:gd name="connsiteX6" fmla="*/ 6619875 w 6619877"/>
              <a:gd name="connsiteY6" fmla="*/ 642753 h 818960"/>
              <a:gd name="connsiteX7" fmla="*/ 6619875 w 6619877"/>
              <a:gd name="connsiteY7" fmla="*/ 771525 h 818960"/>
              <a:gd name="connsiteX8" fmla="*/ 6619875 w 6619877"/>
              <a:gd name="connsiteY8" fmla="*/ 818960 h 818960"/>
              <a:gd name="connsiteX9" fmla="*/ 0 w 6619877"/>
              <a:gd name="connsiteY9" fmla="*/ 818960 h 818960"/>
              <a:gd name="connsiteX10" fmla="*/ 0 w 6619877"/>
              <a:gd name="connsiteY10" fmla="*/ 399860 h 818960"/>
              <a:gd name="connsiteX11" fmla="*/ 0 w 6619877"/>
              <a:gd name="connsiteY11" fmla="*/ 399860 h 818960"/>
              <a:gd name="connsiteX12" fmla="*/ 0 w 6619877"/>
              <a:gd name="connsiteY12" fmla="*/ 352425 h 818960"/>
              <a:gd name="connsiteX13" fmla="*/ 1 w 6619877"/>
              <a:gd name="connsiteY13" fmla="*/ 352425 h 818960"/>
              <a:gd name="connsiteX14" fmla="*/ 1 w 6619877"/>
              <a:gd name="connsiteY14" fmla="*/ 119063 h 818960"/>
              <a:gd name="connsiteX15" fmla="*/ 119064 w 6619877"/>
              <a:gd name="connsiteY15" fmla="*/ 0 h 8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9877" h="818960">
                <a:moveTo>
                  <a:pt x="119064" y="0"/>
                </a:moveTo>
                <a:lnTo>
                  <a:pt x="6500814" y="0"/>
                </a:lnTo>
                <a:cubicBezTo>
                  <a:pt x="6566571" y="0"/>
                  <a:pt x="6619877" y="53306"/>
                  <a:pt x="6619877" y="119063"/>
                </a:cubicBezTo>
                <a:lnTo>
                  <a:pt x="6619877" y="166497"/>
                </a:lnTo>
                <a:lnTo>
                  <a:pt x="6619877" y="166498"/>
                </a:lnTo>
                <a:cubicBezTo>
                  <a:pt x="6619877" y="325248"/>
                  <a:pt x="6619876" y="483998"/>
                  <a:pt x="6619876" y="642748"/>
                </a:cubicBezTo>
                <a:lnTo>
                  <a:pt x="6619875" y="642753"/>
                </a:lnTo>
                <a:lnTo>
                  <a:pt x="6619875" y="771525"/>
                </a:lnTo>
                <a:lnTo>
                  <a:pt x="6619875" y="818960"/>
                </a:lnTo>
                <a:lnTo>
                  <a:pt x="0" y="818960"/>
                </a:lnTo>
                <a:lnTo>
                  <a:pt x="0" y="399860"/>
                </a:lnTo>
                <a:lnTo>
                  <a:pt x="0" y="399860"/>
                </a:lnTo>
                <a:lnTo>
                  <a:pt x="0" y="352425"/>
                </a:lnTo>
                <a:lnTo>
                  <a:pt x="1" y="352425"/>
                </a:lnTo>
                <a:lnTo>
                  <a:pt x="1" y="119063"/>
                </a:lnTo>
                <a:cubicBezTo>
                  <a:pt x="1" y="53306"/>
                  <a:pt x="53307" y="0"/>
                  <a:pt x="119064" y="0"/>
                </a:cubicBezTo>
                <a:close/>
              </a:path>
            </a:pathLst>
          </a:custGeom>
          <a:solidFill>
            <a:srgbClr val="0070C0"/>
          </a:solidFill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/>
              <a:t>[</a:t>
            </a:r>
            <a:r>
              <a:rPr lang="en-US" sz="3200" b="1" dirty="0"/>
              <a:t>A</a:t>
            </a:r>
            <a:r>
              <a:rPr lang="en-US" sz="3200" dirty="0"/>
              <a:t>OP ’20]: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מלבן 8">
                <a:extLst>
                  <a:ext uri="{FF2B5EF4-FFF2-40B4-BE49-F238E27FC236}">
                    <a16:creationId xmlns:a16="http://schemas.microsoft.com/office/drawing/2014/main" id="{09B49BDF-2BEA-2623-92FF-8DCFBB55D187}"/>
                  </a:ext>
                </a:extLst>
              </p:cNvPr>
              <p:cNvSpPr/>
              <p:nvPr/>
            </p:nvSpPr>
            <p:spPr>
              <a:xfrm>
                <a:off x="982494" y="2651112"/>
                <a:ext cx="10695156" cy="29495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Under standard assumptions the following hold:</a:t>
                </a:r>
              </a:p>
              <a:p>
                <a:pPr marL="514350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then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any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-party functionality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can be computed</a:t>
                </a:r>
                <a:r>
                  <a:rPr lang="en-US" sz="280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FaF</a:t>
                </a:r>
                <a:r>
                  <a:rPr lang="en-US" sz="2800" dirty="0">
                    <a:solidFill>
                      <a:schemeClr val="tx1"/>
                    </a:solidFill>
                  </a:rPr>
                  <a:t> security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then </a:t>
                </a:r>
                <a:r>
                  <a:rPr lang="en-US" sz="2800" dirty="0">
                    <a:solidFill>
                      <a:srgbClr val="0070C0"/>
                    </a:solidFill>
                  </a:rPr>
                  <a:t>there exists </a:t>
                </a:r>
                <a:r>
                  <a:rPr lang="en-US" sz="2800" dirty="0">
                    <a:solidFill>
                      <a:schemeClr val="tx1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-party functionality that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cannot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be computed </a:t>
                </a:r>
                <a:r>
                  <a:rPr lang="en-US" sz="2800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FaF</a:t>
                </a:r>
                <a:r>
                  <a:rPr lang="en-US" sz="2800" dirty="0">
                    <a:solidFill>
                      <a:schemeClr val="tx1"/>
                    </a:solidFill>
                  </a:rPr>
                  <a:t> security (even 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971550" lvl="1" indent="-5143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/>
                    </a:solidFill>
                  </a:rPr>
                  <a:t>Also holds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FaF</a:t>
                </a:r>
                <a:r>
                  <a:rPr lang="en-US" sz="2800" dirty="0">
                    <a:solidFill>
                      <a:schemeClr val="tx1"/>
                    </a:solidFill>
                  </a:rPr>
                  <a:t> security in the 3-party setting</a:t>
                </a:r>
              </a:p>
            </p:txBody>
          </p:sp>
        </mc:Choice>
        <mc:Fallback xmlns="">
          <p:sp>
            <p:nvSpPr>
              <p:cNvPr id="10" name="מלבן 8">
                <a:extLst>
                  <a:ext uri="{FF2B5EF4-FFF2-40B4-BE49-F238E27FC236}">
                    <a16:creationId xmlns:a16="http://schemas.microsoft.com/office/drawing/2014/main" id="{09B49BDF-2BEA-2623-92FF-8DCFBB55D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94" y="2651112"/>
                <a:ext cx="10695156" cy="2949588"/>
              </a:xfrm>
              <a:prstGeom prst="rect">
                <a:avLst/>
              </a:prstGeom>
              <a:blipFill>
                <a:blip r:embed="rId2"/>
                <a:stretch>
                  <a:fillRect l="-223"/>
                </a:stretch>
              </a:blip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36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Computation With Friends and Foes</a:t>
            </a:r>
            <a:endParaRPr lang="en-IL" dirty="0"/>
          </a:p>
        </p:txBody>
      </p:sp>
      <p:sp>
        <p:nvSpPr>
          <p:cNvPr id="9" name="צורה חופשית 16">
            <a:extLst>
              <a:ext uri="{FF2B5EF4-FFF2-40B4-BE49-F238E27FC236}">
                <a16:creationId xmlns:a16="http://schemas.microsoft.com/office/drawing/2014/main" id="{6D4B8D42-A429-255F-1492-419F03142767}"/>
              </a:ext>
            </a:extLst>
          </p:cNvPr>
          <p:cNvSpPr/>
          <p:nvPr/>
        </p:nvSpPr>
        <p:spPr>
          <a:xfrm>
            <a:off x="982494" y="2114686"/>
            <a:ext cx="10695156" cy="562205"/>
          </a:xfrm>
          <a:custGeom>
            <a:avLst/>
            <a:gdLst>
              <a:gd name="connsiteX0" fmla="*/ 119064 w 6619877"/>
              <a:gd name="connsiteY0" fmla="*/ 0 h 818960"/>
              <a:gd name="connsiteX1" fmla="*/ 6500814 w 6619877"/>
              <a:gd name="connsiteY1" fmla="*/ 0 h 818960"/>
              <a:gd name="connsiteX2" fmla="*/ 6619877 w 6619877"/>
              <a:gd name="connsiteY2" fmla="*/ 119063 h 818960"/>
              <a:gd name="connsiteX3" fmla="*/ 6619877 w 6619877"/>
              <a:gd name="connsiteY3" fmla="*/ 166497 h 818960"/>
              <a:gd name="connsiteX4" fmla="*/ 6619877 w 6619877"/>
              <a:gd name="connsiteY4" fmla="*/ 166498 h 818960"/>
              <a:gd name="connsiteX5" fmla="*/ 6619876 w 6619877"/>
              <a:gd name="connsiteY5" fmla="*/ 642748 h 818960"/>
              <a:gd name="connsiteX6" fmla="*/ 6619875 w 6619877"/>
              <a:gd name="connsiteY6" fmla="*/ 642753 h 818960"/>
              <a:gd name="connsiteX7" fmla="*/ 6619875 w 6619877"/>
              <a:gd name="connsiteY7" fmla="*/ 771525 h 818960"/>
              <a:gd name="connsiteX8" fmla="*/ 6619875 w 6619877"/>
              <a:gd name="connsiteY8" fmla="*/ 818960 h 818960"/>
              <a:gd name="connsiteX9" fmla="*/ 0 w 6619877"/>
              <a:gd name="connsiteY9" fmla="*/ 818960 h 818960"/>
              <a:gd name="connsiteX10" fmla="*/ 0 w 6619877"/>
              <a:gd name="connsiteY10" fmla="*/ 399860 h 818960"/>
              <a:gd name="connsiteX11" fmla="*/ 0 w 6619877"/>
              <a:gd name="connsiteY11" fmla="*/ 399860 h 818960"/>
              <a:gd name="connsiteX12" fmla="*/ 0 w 6619877"/>
              <a:gd name="connsiteY12" fmla="*/ 352425 h 818960"/>
              <a:gd name="connsiteX13" fmla="*/ 1 w 6619877"/>
              <a:gd name="connsiteY13" fmla="*/ 352425 h 818960"/>
              <a:gd name="connsiteX14" fmla="*/ 1 w 6619877"/>
              <a:gd name="connsiteY14" fmla="*/ 119063 h 818960"/>
              <a:gd name="connsiteX15" fmla="*/ 119064 w 6619877"/>
              <a:gd name="connsiteY15" fmla="*/ 0 h 8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9877" h="818960">
                <a:moveTo>
                  <a:pt x="119064" y="0"/>
                </a:moveTo>
                <a:lnTo>
                  <a:pt x="6500814" y="0"/>
                </a:lnTo>
                <a:cubicBezTo>
                  <a:pt x="6566571" y="0"/>
                  <a:pt x="6619877" y="53306"/>
                  <a:pt x="6619877" y="119063"/>
                </a:cubicBezTo>
                <a:lnTo>
                  <a:pt x="6619877" y="166497"/>
                </a:lnTo>
                <a:lnTo>
                  <a:pt x="6619877" y="166498"/>
                </a:lnTo>
                <a:cubicBezTo>
                  <a:pt x="6619877" y="325248"/>
                  <a:pt x="6619876" y="483998"/>
                  <a:pt x="6619876" y="642748"/>
                </a:cubicBezTo>
                <a:lnTo>
                  <a:pt x="6619875" y="642753"/>
                </a:lnTo>
                <a:lnTo>
                  <a:pt x="6619875" y="771525"/>
                </a:lnTo>
                <a:lnTo>
                  <a:pt x="6619875" y="818960"/>
                </a:lnTo>
                <a:lnTo>
                  <a:pt x="0" y="818960"/>
                </a:lnTo>
                <a:lnTo>
                  <a:pt x="0" y="399860"/>
                </a:lnTo>
                <a:lnTo>
                  <a:pt x="0" y="399860"/>
                </a:lnTo>
                <a:lnTo>
                  <a:pt x="0" y="352425"/>
                </a:lnTo>
                <a:lnTo>
                  <a:pt x="1" y="352425"/>
                </a:lnTo>
                <a:lnTo>
                  <a:pt x="1" y="119063"/>
                </a:lnTo>
                <a:cubicBezTo>
                  <a:pt x="1" y="53306"/>
                  <a:pt x="53307" y="0"/>
                  <a:pt x="119064" y="0"/>
                </a:cubicBezTo>
                <a:close/>
              </a:path>
            </a:pathLst>
          </a:custGeom>
          <a:solidFill>
            <a:srgbClr val="0070C0"/>
          </a:solidFill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/>
              <a:t>[</a:t>
            </a:r>
            <a:r>
              <a:rPr lang="en-US" sz="3200" b="1" dirty="0"/>
              <a:t>A</a:t>
            </a:r>
            <a:r>
              <a:rPr lang="en-US" sz="3200" dirty="0"/>
              <a:t>OP ’20]: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מלבן 8">
                <a:extLst>
                  <a:ext uri="{FF2B5EF4-FFF2-40B4-BE49-F238E27FC236}">
                    <a16:creationId xmlns:a16="http://schemas.microsoft.com/office/drawing/2014/main" id="{09B49BDF-2BEA-2623-92FF-8DCFBB55D187}"/>
                  </a:ext>
                </a:extLst>
              </p:cNvPr>
              <p:cNvSpPr/>
              <p:nvPr/>
            </p:nvSpPr>
            <p:spPr>
              <a:xfrm>
                <a:off x="982494" y="2651111"/>
                <a:ext cx="10695156" cy="332106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Under standard assumptions the following hold:</a:t>
                </a:r>
              </a:p>
              <a:p>
                <a:pPr marL="514350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then </a:t>
                </a:r>
                <a:r>
                  <a:rPr lang="en-US" sz="2800" dirty="0">
                    <a:solidFill>
                      <a:srgbClr val="0070C0"/>
                    </a:solidFill>
                  </a:rPr>
                  <a:t>any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-party functionality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can be computed</a:t>
                </a:r>
                <a:r>
                  <a:rPr lang="en-US" sz="2800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FaF</a:t>
                </a:r>
                <a:r>
                  <a:rPr lang="en-US" sz="2800" dirty="0">
                    <a:solidFill>
                      <a:schemeClr val="tx1"/>
                    </a:solidFill>
                  </a:rPr>
                  <a:t> security</a:t>
                </a:r>
              </a:p>
              <a:p>
                <a:pPr marL="514350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then </a:t>
                </a:r>
                <a:r>
                  <a:rPr lang="en-US" sz="2800" dirty="0">
                    <a:solidFill>
                      <a:srgbClr val="0070C0"/>
                    </a:solidFill>
                  </a:rPr>
                  <a:t>there exists </a:t>
                </a:r>
                <a:r>
                  <a:rPr lang="en-US" sz="2800" dirty="0">
                    <a:solidFill>
                      <a:schemeClr val="tx1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-party functionality that </a:t>
                </a:r>
                <a:r>
                  <a:rPr lang="en-US" sz="2800" dirty="0">
                    <a:solidFill>
                      <a:srgbClr val="FF0000"/>
                    </a:solidFill>
                  </a:rPr>
                  <a:t>cannot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be computed </a:t>
                </a:r>
                <a:r>
                  <a:rPr lang="en-US" sz="2800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FaF</a:t>
                </a:r>
                <a:r>
                  <a:rPr lang="en-US" sz="2800" dirty="0">
                    <a:solidFill>
                      <a:schemeClr val="tx1"/>
                    </a:solidFill>
                  </a:rPr>
                  <a:t> security (even 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514350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then coin tossing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can be computed </a:t>
                </a:r>
                <a:r>
                  <a:rPr lang="en-US" sz="2800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FaF</a:t>
                </a:r>
                <a:r>
                  <a:rPr lang="en-US" sz="2800" dirty="0">
                    <a:solidFill>
                      <a:schemeClr val="tx1"/>
                    </a:solidFill>
                  </a:rPr>
                  <a:t> security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 3-party XOR </a:t>
                </a:r>
                <a:r>
                  <a:rPr lang="en-US" sz="2800" dirty="0">
                    <a:solidFill>
                      <a:schemeClr val="accent6"/>
                    </a:solidFill>
                  </a:rPr>
                  <a:t>can be computed </a:t>
                </a:r>
                <a:r>
                  <a:rPr lang="en-US" sz="2800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FaF</a:t>
                </a:r>
                <a:r>
                  <a:rPr lang="en-US" sz="2800" dirty="0">
                    <a:solidFill>
                      <a:schemeClr val="tx1"/>
                    </a:solidFill>
                  </a:rPr>
                  <a:t> security</a:t>
                </a:r>
              </a:p>
            </p:txBody>
          </p:sp>
        </mc:Choice>
        <mc:Fallback xmlns="">
          <p:sp>
            <p:nvSpPr>
              <p:cNvPr id="10" name="מלבן 8">
                <a:extLst>
                  <a:ext uri="{FF2B5EF4-FFF2-40B4-BE49-F238E27FC236}">
                    <a16:creationId xmlns:a16="http://schemas.microsoft.com/office/drawing/2014/main" id="{09B49BDF-2BEA-2623-92FF-8DCFBB55D1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94" y="2651111"/>
                <a:ext cx="10695156" cy="3321063"/>
              </a:xfrm>
              <a:prstGeom prst="rect">
                <a:avLst/>
              </a:prstGeom>
              <a:blipFill>
                <a:blip r:embed="rId2"/>
                <a:stretch>
                  <a:fillRect l="-219" t="-656"/>
                </a:stretch>
              </a:blip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51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Main Question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2227DA-2E09-3066-7ECE-79364E97A8C1}"/>
                  </a:ext>
                </a:extLst>
              </p:cNvPr>
              <p:cNvSpPr txBox="1"/>
              <p:nvPr/>
            </p:nvSpPr>
            <p:spPr>
              <a:xfrm>
                <a:off x="2495108" y="2901345"/>
                <a:ext cx="720178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i="1" dirty="0"/>
                  <a:t>Which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i="1" dirty="0"/>
                  <a:t>-party functionalities can be computed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i="1" dirty="0"/>
                  <a:t>-</a:t>
                </a:r>
                <a:r>
                  <a:rPr lang="en-US" sz="3200" i="1" dirty="0" err="1"/>
                  <a:t>FaF</a:t>
                </a:r>
                <a:r>
                  <a:rPr lang="en-US" sz="3200" i="1" dirty="0"/>
                  <a:t> security assuming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i="1" dirty="0"/>
                  <a:t>?</a:t>
                </a:r>
                <a:endParaRPr lang="LID4096" sz="3200" i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2227DA-2E09-3066-7ECE-79364E97A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108" y="2901345"/>
                <a:ext cx="7201784" cy="1569660"/>
              </a:xfrm>
              <a:prstGeom prst="rect">
                <a:avLst/>
              </a:prstGeom>
              <a:blipFill>
                <a:blip r:embed="rId2"/>
                <a:stretch>
                  <a:fillRect t="-4669" b="-1245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6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Main Question</a:t>
            </a:r>
            <a:endParaRPr lang="en-IL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1CC479-A3B4-D7DE-6280-CE52CE9D9882}"/>
              </a:ext>
            </a:extLst>
          </p:cNvPr>
          <p:cNvGrpSpPr/>
          <p:nvPr/>
        </p:nvGrpSpPr>
        <p:grpSpPr>
          <a:xfrm>
            <a:off x="6091660" y="1501844"/>
            <a:ext cx="5657174" cy="4930291"/>
            <a:chOff x="3366748" y="1501844"/>
            <a:chExt cx="5657174" cy="493029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01A68F6-C133-FF36-EDDD-78ED532F117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4134853" y="2509843"/>
              <a:ext cx="3922292" cy="3922291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197C9B8-527F-3846-8355-026A0744128F}"/>
                    </a:ext>
                  </a:extLst>
                </p:cNvPr>
                <p:cNvSpPr txBox="1"/>
                <p:nvPr/>
              </p:nvSpPr>
              <p:spPr>
                <a:xfrm>
                  <a:off x="3366748" y="4982076"/>
                  <a:ext cx="4680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197C9B8-527F-3846-8355-026A074412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6748" y="4982076"/>
                  <a:ext cx="468077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5E56209-66D4-DD4F-A169-7C78759E7FDB}"/>
                    </a:ext>
                  </a:extLst>
                </p:cNvPr>
                <p:cNvSpPr txBox="1"/>
                <p:nvPr/>
              </p:nvSpPr>
              <p:spPr>
                <a:xfrm>
                  <a:off x="8550972" y="4982076"/>
                  <a:ext cx="4729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5E56209-66D4-DD4F-A169-7C78759E7F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0972" y="4982076"/>
                  <a:ext cx="472950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16F9417-5240-9E4C-BC7F-09C29984C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770" b="91309" l="35287" r="67033">
                          <a14:foregroundMark x1="44200" y1="21484" x2="44200" y2="21484"/>
                          <a14:foregroundMark x1="42369" y1="16504" x2="42369" y2="16504"/>
                          <a14:foregroundMark x1="50183" y1="24805" x2="50183" y2="24805"/>
                          <a14:foregroundMark x1="44200" y1="20703" x2="47131" y2="59277"/>
                          <a14:foregroundMark x1="46886" y1="19434" x2="47131" y2="53320"/>
                          <a14:foregroundMark x1="50183" y1="47070" x2="52625" y2="63965"/>
                          <a14:foregroundMark x1="52625" y1="63965" x2="49817" y2="68848"/>
                          <a14:foregroundMark x1="57143" y1="57324" x2="57143" y2="57324"/>
                          <a14:foregroundMark x1="62027" y1="57617" x2="62027" y2="57617"/>
                          <a14:foregroundMark x1="53846" y1="55762" x2="53846" y2="55762"/>
                          <a14:foregroundMark x1="55556" y1="55762" x2="49573" y2="61035"/>
                          <a14:foregroundMark x1="49573" y1="61035" x2="58852" y2="58496"/>
                          <a14:foregroundMark x1="38706" y1="13867" x2="38706" y2="13867"/>
                          <a14:foregroundMark x1="37241" y1="14453" x2="37241" y2="14453"/>
                          <a14:foregroundMark x1="36386" y1="15430" x2="36386" y2="15430"/>
                          <a14:foregroundMark x1="50061" y1="22852" x2="51404" y2="25293"/>
                          <a14:foregroundMark x1="52259" y1="23730" x2="52259" y2="23730"/>
                          <a14:foregroundMark x1="52381" y1="22754" x2="52381" y2="22754"/>
                          <a14:foregroundMark x1="53480" y1="23633" x2="53480" y2="23633"/>
                          <a14:foregroundMark x1="50916" y1="41992" x2="50916" y2="41992"/>
                          <a14:foregroundMark x1="53846" y1="42188" x2="53846" y2="42188"/>
                          <a14:foregroundMark x1="42002" y1="40039" x2="51893" y2="41895"/>
                          <a14:foregroundMark x1="55678" y1="40039" x2="59585" y2="44141"/>
                          <a14:foregroundMark x1="39316" y1="43066" x2="40415" y2="48340"/>
                          <a14:foregroundMark x1="40537" y1="43457" x2="35531" y2="47461"/>
                          <a14:foregroundMark x1="36142" y1="44727" x2="43101" y2="44531"/>
                          <a14:foregroundMark x1="40659" y1="56738" x2="49451" y2="56836"/>
                          <a14:foregroundMark x1="49451" y1="56836" x2="59707" y2="56152"/>
                          <a14:foregroundMark x1="59707" y1="56152" x2="63492" y2="56348"/>
                          <a14:foregroundMark x1="65079" y1="56738" x2="55922" y2="58887"/>
                          <a14:foregroundMark x1="55922" y1="58887" x2="55189" y2="58789"/>
                          <a14:foregroundMark x1="59463" y1="51465" x2="59463" y2="51465"/>
                          <a14:foregroundMark x1="64957" y1="57813" x2="64957" y2="57813"/>
                          <a14:foregroundMark x1="38095" y1="59473" x2="38095" y2="59473"/>
                          <a14:foregroundMark x1="37729" y1="56641" x2="37729" y2="56641"/>
                          <a14:foregroundMark x1="38339" y1="55371" x2="38339" y2="55371"/>
                          <a14:foregroundMark x1="41392" y1="54102" x2="41392" y2="54102"/>
                          <a14:foregroundMark x1="36752" y1="53418" x2="40781" y2="61035"/>
                          <a14:foregroundMark x1="40781" y1="61035" x2="41636" y2="61816"/>
                          <a14:foregroundMark x1="41636" y1="86230" x2="56777" y2="87207"/>
                          <a14:foregroundMark x1="46642" y1="89160" x2="56654" y2="89258"/>
                          <a14:foregroundMark x1="56654" y1="89258" x2="59341" y2="89160"/>
                          <a14:foregroundMark x1="43834" y1="90527" x2="54457" y2="90625"/>
                          <a14:foregroundMark x1="54457" y1="90625" x2="60928" y2="89941"/>
                          <a14:foregroundMark x1="44200" y1="91309" x2="44200" y2="91309"/>
                          <a14:foregroundMark x1="53358" y1="26563" x2="53358" y2="26563"/>
                          <a14:foregroundMark x1="53968" y1="26758" x2="53968" y2="26758"/>
                          <a14:foregroundMark x1="38217" y1="28223" x2="38217" y2="28223"/>
                          <a14:foregroundMark x1="39072" y1="15723" x2="39072" y2="15723"/>
                          <a14:foregroundMark x1="41880" y1="14648" x2="41880" y2="14648"/>
                          <a14:foregroundMark x1="37485" y1="16211" x2="37485" y2="16211"/>
                          <a14:foregroundMark x1="35409" y1="20313" x2="35409" y2="20313"/>
                          <a14:foregroundMark x1="36508" y1="19043" x2="36508" y2="19043"/>
                          <a14:foregroundMark x1="35897" y1="18945" x2="35897" y2="18945"/>
                          <a14:foregroundMark x1="37363" y1="28516" x2="37363" y2="28516"/>
                          <a14:foregroundMark x1="36996" y1="27246" x2="36996" y2="27246"/>
                          <a14:backgroundMark x1="37607" y1="28223" x2="37607" y2="28223"/>
                          <a14:backgroundMark x1="37729" y1="28027" x2="37729" y2="28027"/>
                          <a14:backgroundMark x1="37729" y1="28320" x2="37729" y2="28320"/>
                          <a14:backgroundMark x1="38095" y1="28516" x2="38095" y2="28516"/>
                          <a14:backgroundMark x1="36386" y1="28320" x2="36386" y2="28320"/>
                          <a14:backgroundMark x1="36508" y1="28516" x2="36508" y2="28516"/>
                          <a14:backgroundMark x1="36508" y1="28320" x2="36508" y2="28320"/>
                          <a14:backgroundMark x1="36630" y1="28418" x2="36630" y2="28418"/>
                          <a14:backgroundMark x1="36630" y1="28516" x2="36630" y2="28516"/>
                          <a14:backgroundMark x1="36752" y1="28320" x2="36752" y2="28320"/>
                          <a14:backgroundMark x1="36317" y1="28516" x2="36020" y2="29785"/>
                          <a14:backgroundMark x1="36386" y1="28223" x2="36317" y2="28516"/>
                          <a14:backgroundMark x1="36142" y1="27441" x2="36142" y2="27441"/>
                          <a14:backgroundMark x1="36264" y1="27344" x2="36264" y2="27344"/>
                          <a14:backgroundMark x1="36386" y1="27441" x2="36386" y2="27441"/>
                          <a14:backgroundMark x1="36508" y1="27441" x2="36508" y2="27441"/>
                          <a14:backgroundMark x1="36630" y1="27441" x2="36630" y2="27441"/>
                          <a14:backgroundMark x1="36630" y1="27441" x2="36630" y2="27441"/>
                          <a14:backgroundMark x1="36142" y1="27344" x2="36142" y2="27344"/>
                          <a14:backgroundMark x1="36142" y1="27344" x2="36142" y2="27344"/>
                          <a14:backgroundMark x1="37851" y1="28418" x2="37851" y2="28418"/>
                          <a14:backgroundMark x1="37851" y1="28320" x2="37851" y2="28320"/>
                          <a14:backgroundMark x1="37851" y1="28223" x2="37851" y2="28223"/>
                          <a14:backgroundMark x1="37851" y1="28516" x2="37851" y2="28516"/>
                          <a14:backgroundMark x1="37851" y1="28320" x2="37851" y2="28320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729" y1="28320" x2="37729" y2="28320"/>
                          <a14:backgroundMark x1="37729" y1="28516" x2="37729" y2="28418"/>
                        </a14:backgroundRemoval>
                      </a14:imgEffect>
                    </a14:imgLayer>
                  </a14:imgProps>
                </a:ext>
              </a:extLst>
            </a:blip>
            <a:srcRect l="31955" t="12108" r="28264" b="5324"/>
            <a:stretch/>
          </p:blipFill>
          <p:spPr>
            <a:xfrm>
              <a:off x="5701511" y="1501844"/>
              <a:ext cx="788970" cy="2047465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5515818-8695-E747-9D1E-0529AE5EB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864" b="90681" l="9606" r="89409">
                          <a14:foregroundMark x1="82020" y1="90785" x2="82020" y2="90785"/>
                          <a14:foregroundMark x1="39286" y1="27644" x2="39286" y2="27644"/>
                          <a14:foregroundMark x1="39286" y1="26178" x2="39286" y2="26178"/>
                          <a14:foregroundMark x1="39286" y1="26178" x2="39286" y2="26178"/>
                          <a14:foregroundMark x1="39532" y1="25131" x2="40271" y2="28901"/>
                          <a14:foregroundMark x1="40887" y1="24817" x2="37562" y2="27958"/>
                          <a14:foregroundMark x1="47167" y1="26492" x2="50246" y2="26597"/>
                          <a14:foregroundMark x1="50246" y1="24921" x2="50246" y2="24921"/>
                          <a14:foregroundMark x1="49261" y1="25131" x2="51232" y2="25131"/>
                          <a14:foregroundMark x1="49261" y1="24503" x2="50000" y2="26597"/>
                          <a14:foregroundMark x1="49261" y1="24817" x2="47537" y2="23141"/>
                          <a14:foregroundMark x1="50862" y1="21675" x2="44581" y2="33717"/>
                          <a14:foregroundMark x1="41256" y1="25759" x2="45567" y2="27435"/>
                          <a14:foregroundMark x1="51847" y1="26492" x2="51847" y2="26492"/>
                          <a14:foregroundMark x1="50862" y1="8377" x2="50862" y2="8377"/>
                          <a14:foregroundMark x1="27586" y1="7225" x2="27586" y2="7225"/>
                          <a14:foregroundMark x1="50862" y1="6597" x2="50862" y2="6597"/>
                          <a14:foregroundMark x1="27463" y1="5864" x2="27463" y2="5864"/>
                        </a14:backgroundRemoval>
                      </a14:imgEffect>
                    </a14:imgLayer>
                  </a14:imgProps>
                </a:ext>
              </a:extLst>
            </a:blip>
            <a:srcRect l="11654" r="12048" b="6247"/>
            <a:stretch/>
          </p:blipFill>
          <p:spPr>
            <a:xfrm>
              <a:off x="3793554" y="4135414"/>
              <a:ext cx="1243466" cy="1796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22112A0-4089-100A-AA7A-BFA43E923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307" b="92701" l="10000" r="90000">
                          <a14:foregroundMark x1="55909" y1="83942" x2="55909" y2="83942"/>
                          <a14:foregroundMark x1="33068" y1="90876" x2="33068" y2="90876"/>
                          <a14:foregroundMark x1="32159" y1="90876" x2="32159" y2="90876"/>
                          <a14:foregroundMark x1="56136" y1="88321" x2="56136" y2="88321"/>
                          <a14:foregroundMark x1="56136" y1="88321" x2="56136" y2="88321"/>
                          <a14:foregroundMark x1="56818" y1="86861" x2="56818" y2="86861"/>
                          <a14:foregroundMark x1="58409" y1="87226" x2="58409" y2="87226"/>
                          <a14:foregroundMark x1="58977" y1="89964" x2="58977" y2="89964"/>
                          <a14:foregroundMark x1="42727" y1="92153" x2="42727" y2="92153"/>
                          <a14:foregroundMark x1="33636" y1="92701" x2="33636" y2="92701"/>
                          <a14:foregroundMark x1="31364" y1="92336" x2="31364" y2="92336"/>
                          <a14:foregroundMark x1="42614" y1="10036" x2="42614" y2="10036"/>
                          <a14:foregroundMark x1="45455" y1="9307" x2="45455" y2="9307"/>
                          <a14:foregroundMark x1="47727" y1="11131" x2="47727" y2="11131"/>
                          <a14:backgroundMark x1="57273" y1="42518" x2="57273" y2="42518"/>
                          <a14:backgroundMark x1="56136" y1="42336" x2="56136" y2="42336"/>
                        </a14:backgroundRemoval>
                      </a14:imgEffect>
                    </a14:imgLayer>
                  </a14:imgProps>
                </a:ext>
              </a:extLst>
            </a:blip>
            <a:srcRect l="29826" t="6175" r="29298" b="4862"/>
            <a:stretch/>
          </p:blipFill>
          <p:spPr>
            <a:xfrm>
              <a:off x="7262364" y="4191214"/>
              <a:ext cx="1243119" cy="16848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931513-9DB9-4FD4-3FFE-DB96DA16C1E7}"/>
                  </a:ext>
                </a:extLst>
              </p:cNvPr>
              <p:cNvSpPr txBox="1"/>
              <p:nvPr/>
            </p:nvSpPr>
            <p:spPr>
              <a:xfrm>
                <a:off x="838199" y="2090116"/>
                <a:ext cx="5030973" cy="3508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3200" b="0" i="1" dirty="0">
                    <a:latin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/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/>
                  <a:t>Mostly two inputs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/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All parties output the same value</a:t>
                </a:r>
                <a:br>
                  <a:rPr lang="en-US" sz="3200" dirty="0"/>
                </a:br>
                <a:endParaRPr lang="en-US" sz="3200" dirty="0"/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/>
                  <a:t>Broadcast channel</a:t>
                </a:r>
                <a:endParaRPr lang="LID4096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931513-9DB9-4FD4-3FFE-DB96DA16C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090116"/>
                <a:ext cx="5030973" cy="3508653"/>
              </a:xfrm>
              <a:prstGeom prst="rect">
                <a:avLst/>
              </a:prstGeom>
              <a:blipFill>
                <a:blip r:embed="rId10"/>
                <a:stretch>
                  <a:fillRect l="-2663" t="-2609" b="-487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FCC9D16-64D3-E91D-CED0-571DB598BF5B}"/>
              </a:ext>
            </a:extLst>
          </p:cNvPr>
          <p:cNvSpPr txBox="1"/>
          <p:nvPr/>
        </p:nvSpPr>
        <p:spPr>
          <a:xfrm>
            <a:off x="5240866" y="64318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– Special case</a:t>
            </a:r>
            <a:endParaRPr lang="LID4096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7380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CEAF-D80D-3A74-0EB5-EEE130E7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 – Compiler From 2-Party </a:t>
            </a:r>
            <a:endParaRPr lang="LID4096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6B11FB-FB5F-876E-A540-04E6BCA577B3}"/>
              </a:ext>
            </a:extLst>
          </p:cNvPr>
          <p:cNvGrpSpPr>
            <a:grpSpLocks noChangeAspect="1"/>
          </p:cNvGrpSpPr>
          <p:nvPr/>
        </p:nvGrpSpPr>
        <p:grpSpPr>
          <a:xfrm>
            <a:off x="402265" y="3007809"/>
            <a:ext cx="4410579" cy="2466333"/>
            <a:chOff x="1123864" y="2744764"/>
            <a:chExt cx="4215882" cy="235746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987BD6B-C936-9C78-9378-FCC9F16E21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855" b="98843" l="9983" r="89974">
                          <a14:foregroundMark x1="37674" y1="19213" x2="48264" y2="20910"/>
                          <a14:foregroundMark x1="46962" y1="32562" x2="46962" y2="32562"/>
                          <a14:foregroundMark x1="47439" y1="31867" x2="43403" y2="35725"/>
                          <a14:foregroundMark x1="44227" y1="30864" x2="43056" y2="49383"/>
                          <a14:foregroundMark x1="43056" y1="49383" x2="42925" y2="49691"/>
                          <a14:foregroundMark x1="48090" y1="29244" x2="53255" y2="31559"/>
                          <a14:foregroundMark x1="55122" y1="31713" x2="55122" y2="31713"/>
                          <a14:foregroundMark x1="53819" y1="29707" x2="54557" y2="34877"/>
                          <a14:foregroundMark x1="41623" y1="38194" x2="41059" y2="56790"/>
                          <a14:foregroundMark x1="41059" y1="56790" x2="40668" y2="58719"/>
                          <a14:foregroundMark x1="45356" y1="35340" x2="46398" y2="34568"/>
                          <a14:foregroundMark x1="71398" y1="55864" x2="68576" y2="73380"/>
                          <a14:foregroundMark x1="68576" y1="73380" x2="61849" y2="85494"/>
                          <a14:foregroundMark x1="61849" y1="85494" x2="57248" y2="84491"/>
                          <a14:foregroundMark x1="47786" y1="86343" x2="38108" y2="98843"/>
                          <a14:foregroundMark x1="38108" y1="98843" x2="38151" y2="89198"/>
                          <a14:foregroundMark x1="46224" y1="70833" x2="50608" y2="89198"/>
                          <a14:foregroundMark x1="37760" y1="84877" x2="37760" y2="84877"/>
                          <a14:foregroundMark x1="42925" y1="82870" x2="57248" y2="84877"/>
                          <a14:foregroundMark x1="59332" y1="74151" x2="59332" y2="74151"/>
                          <a14:foregroundMark x1="70486" y1="48380" x2="70486" y2="48380"/>
                          <a14:foregroundMark x1="70399" y1="46528" x2="72526" y2="51698"/>
                          <a14:foregroundMark x1="67578" y1="54012" x2="67752" y2="58025"/>
                          <a14:foregroundMark x1="43967" y1="9414" x2="43967" y2="9414"/>
                          <a14:foregroundMark x1="40755" y1="5556" x2="40755" y2="5556"/>
                          <a14:foregroundMark x1="42448" y1="3241" x2="42448" y2="3241"/>
                          <a14:foregroundMark x1="36936" y1="7562" x2="36936" y2="7562"/>
                          <a14:foregroundMark x1="39280" y1="3704" x2="39280" y2="3704"/>
                          <a14:foregroundMark x1="39280" y1="2855" x2="39280" y2="2855"/>
                          <a14:foregroundMark x1="38411" y1="83873" x2="50260" y2="91204"/>
                          <a14:foregroundMark x1="51259" y1="89198" x2="54731" y2="95370"/>
                        </a14:backgroundRemoval>
                      </a14:imgEffect>
                    </a14:imgLayer>
                  </a14:imgProps>
                </a:ext>
              </a:extLst>
            </a:blip>
            <a:srcRect l="27831" r="22175"/>
            <a:stretch/>
          </p:blipFill>
          <p:spPr>
            <a:xfrm>
              <a:off x="3842349" y="2744764"/>
              <a:ext cx="1497397" cy="1684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73A3BCA-9C08-3980-B487-7C13DF75B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95" b="95954" l="11957" r="88913">
                          <a14:foregroundMark x1="40978" y1="13511" x2="46087" y2="20534"/>
                          <a14:foregroundMark x1="46087" y1="20534" x2="47826" y2="21603"/>
                          <a14:foregroundMark x1="42174" y1="10840" x2="42174" y2="10840"/>
                          <a14:foregroundMark x1="50326" y1="16412" x2="52826" y2="34046"/>
                          <a14:foregroundMark x1="52826" y1="34046" x2="55435" y2="38168"/>
                          <a14:foregroundMark x1="53804" y1="18931" x2="53152" y2="21832"/>
                          <a14:foregroundMark x1="70217" y1="9695" x2="70217" y2="9695"/>
                          <a14:foregroundMark x1="17283" y1="17634" x2="17283" y2="17634"/>
                          <a14:foregroundMark x1="12065" y1="19084" x2="12065" y2="19084"/>
                          <a14:foregroundMark x1="42065" y1="37405" x2="42065" y2="37405"/>
                          <a14:foregroundMark x1="56304" y1="43053" x2="56304" y2="43053"/>
                          <a14:foregroundMark x1="58478" y1="40840" x2="58478" y2="40840"/>
                          <a14:foregroundMark x1="53804" y1="40000" x2="53804" y2="40000"/>
                          <a14:foregroundMark x1="46957" y1="39313" x2="55217" y2="45267"/>
                          <a14:foregroundMark x1="55217" y1="45267" x2="61087" y2="47710"/>
                          <a14:foregroundMark x1="59565" y1="34504" x2="54239" y2="52595"/>
                          <a14:foregroundMark x1="64674" y1="36489" x2="64674" y2="36489"/>
                          <a14:foregroundMark x1="61413" y1="40305" x2="62391" y2="47405"/>
                          <a14:foregroundMark x1="62391" y1="47405" x2="63152" y2="48626"/>
                          <a14:foregroundMark x1="63261" y1="48550" x2="74022" y2="52901"/>
                          <a14:foregroundMark x1="73043" y1="88550" x2="73043" y2="88550"/>
                          <a14:foregroundMark x1="74239" y1="90534" x2="79891" y2="93511"/>
                          <a14:foregroundMark x1="81739" y1="93588" x2="81739" y2="93588"/>
                          <a14:foregroundMark x1="84130" y1="94046" x2="84457" y2="94580"/>
                          <a14:foregroundMark x1="86522" y1="94580" x2="88913" y2="95954"/>
                          <a14:foregroundMark x1="43152" y1="92824" x2="25326" y2="94198"/>
                          <a14:foregroundMark x1="62826" y1="92824" x2="62826" y2="92824"/>
                          <a14:foregroundMark x1="22283" y1="21679" x2="32500" y2="31603"/>
                        </a14:backgroundRemoval>
                      </a14:imgEffect>
                    </a14:imgLayer>
                  </a14:imgProps>
                </a:ext>
              </a:extLst>
            </a:blip>
            <a:srcRect l="10953" t="6400" r="5131" b="1200"/>
            <a:stretch/>
          </p:blipFill>
          <p:spPr>
            <a:xfrm>
              <a:off x="1123864" y="2744764"/>
              <a:ext cx="1145756" cy="1796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F85E9FE-61F4-554D-BB97-5C3508B7D768}"/>
                    </a:ext>
                  </a:extLst>
                </p:cNvPr>
                <p:cNvSpPr txBox="1"/>
                <p:nvPr/>
              </p:nvSpPr>
              <p:spPr>
                <a:xfrm>
                  <a:off x="1519437" y="4579005"/>
                  <a:ext cx="4680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F85E9FE-61F4-554D-BB97-5C3508B7D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9437" y="4579005"/>
                  <a:ext cx="46807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B33F71F-40FC-56D7-1874-987F19145E5D}"/>
                    </a:ext>
                  </a:extLst>
                </p:cNvPr>
                <p:cNvSpPr txBox="1"/>
                <p:nvPr/>
              </p:nvSpPr>
              <p:spPr>
                <a:xfrm>
                  <a:off x="4354572" y="4579005"/>
                  <a:ext cx="4729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B33F71F-40FC-56D7-1874-987F19145E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4572" y="4579005"/>
                  <a:ext cx="47295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1AB2CBD-E884-117F-79CF-FE897CF914A6}"/>
                </a:ext>
              </a:extLst>
            </p:cNvPr>
            <p:cNvGrpSpPr/>
            <p:nvPr/>
          </p:nvGrpSpPr>
          <p:grpSpPr>
            <a:xfrm>
              <a:off x="2269619" y="2879967"/>
              <a:ext cx="1572731" cy="1595437"/>
              <a:chOff x="2269619" y="2879967"/>
              <a:chExt cx="1572731" cy="1595437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6E94D20-476F-E9FE-A198-9E70F304CEE9}"/>
                  </a:ext>
                </a:extLst>
              </p:cNvPr>
              <p:cNvGrpSpPr/>
              <p:nvPr/>
            </p:nvGrpSpPr>
            <p:grpSpPr>
              <a:xfrm>
                <a:off x="2269619" y="2879967"/>
                <a:ext cx="1572730" cy="1362075"/>
                <a:chOff x="2269619" y="2879967"/>
                <a:chExt cx="1572730" cy="1362075"/>
              </a:xfrm>
            </p:grpSpPr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0F7AB13F-CCA9-277F-D792-19100B5674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69620" y="2879967"/>
                  <a:ext cx="157272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E2F1AD51-6177-1D78-C236-E53CA59B33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69620" y="3337167"/>
                  <a:ext cx="157272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97E718A6-199F-D8D1-E5EA-2532AD9E25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69620" y="3794367"/>
                  <a:ext cx="157272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2C244D72-50FE-393A-FD10-EED8671054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69619" y="4242042"/>
                  <a:ext cx="157272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D8E3BB6-A5FC-3911-1DA4-D859BAE8C242}"/>
                  </a:ext>
                </a:extLst>
              </p:cNvPr>
              <p:cNvGrpSpPr/>
              <p:nvPr/>
            </p:nvGrpSpPr>
            <p:grpSpPr>
              <a:xfrm>
                <a:off x="2269620" y="3113329"/>
                <a:ext cx="1572730" cy="1362075"/>
                <a:chOff x="2269620" y="3113329"/>
                <a:chExt cx="1572730" cy="1362075"/>
              </a:xfrm>
            </p:grpSpPr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21D3E081-47E2-898F-517C-66D04599C5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69621" y="3113329"/>
                  <a:ext cx="157272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803DA56C-26C3-88BE-F305-3C3AF49706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69621" y="3570529"/>
                  <a:ext cx="157272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D7C5527B-4533-7CE1-D1B5-2A70B731DE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69621" y="4027729"/>
                  <a:ext cx="157272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6B7E654B-6EA9-E11A-2E25-547A230BB9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69620" y="4475404"/>
                  <a:ext cx="1572729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41A154B-E8F9-A019-4642-B61797DCF883}"/>
              </a:ext>
            </a:extLst>
          </p:cNvPr>
          <p:cNvSpPr txBox="1"/>
          <p:nvPr/>
        </p:nvSpPr>
        <p:spPr>
          <a:xfrm>
            <a:off x="710019" y="5514741"/>
            <a:ext cx="3427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Secure against </a:t>
            </a:r>
            <a:r>
              <a:rPr lang="en-US" sz="2400" dirty="0">
                <a:solidFill>
                  <a:srgbClr val="7030A0"/>
                </a:solidFill>
              </a:rPr>
              <a:t>malicious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92D050"/>
                </a:solidFill>
              </a:rPr>
              <a:t>semi-honest</a:t>
            </a:r>
            <a:r>
              <a:rPr lang="en-US" sz="2400" dirty="0"/>
              <a:t> adv.</a:t>
            </a:r>
            <a:endParaRPr lang="LID4096" sz="2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6AD6B7-F148-4D08-B3BB-9AFE15F0018B}"/>
              </a:ext>
            </a:extLst>
          </p:cNvPr>
          <p:cNvGrpSpPr/>
          <p:nvPr/>
        </p:nvGrpSpPr>
        <p:grpSpPr>
          <a:xfrm>
            <a:off x="4931594" y="1388577"/>
            <a:ext cx="6727113" cy="4772494"/>
            <a:chOff x="4931594" y="1388577"/>
            <a:chExt cx="6727113" cy="477249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CEB044A-6615-94A9-A6F1-1A6F75D073BF}"/>
                </a:ext>
              </a:extLst>
            </p:cNvPr>
            <p:cNvGrpSpPr/>
            <p:nvPr/>
          </p:nvGrpSpPr>
          <p:grpSpPr>
            <a:xfrm>
              <a:off x="4931594" y="1388577"/>
              <a:ext cx="6727113" cy="4333670"/>
              <a:chOff x="4931594" y="1388577"/>
              <a:chExt cx="6727113" cy="4333670"/>
            </a:xfrm>
          </p:grpSpPr>
          <p:sp>
            <p:nvSpPr>
              <p:cNvPr id="21" name="Right Arrow 69">
                <a:extLst>
                  <a:ext uri="{FF2B5EF4-FFF2-40B4-BE49-F238E27FC236}">
                    <a16:creationId xmlns:a16="http://schemas.microsoft.com/office/drawing/2014/main" id="{6C62E4FF-71C3-BA4D-73AE-0E121571F9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31594" y="3514562"/>
                <a:ext cx="1748043" cy="865853"/>
              </a:xfrm>
              <a:prstGeom prst="rightArrow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28C2B41-4CA6-EAF3-31BD-DACD8325BBD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559476" y="1388577"/>
                <a:ext cx="5099231" cy="4333670"/>
                <a:chOff x="3300759" y="1501844"/>
                <a:chExt cx="5801248" cy="4930291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86116CE-EC91-CE24-486A-A6EC165948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134853" y="2509843"/>
                  <a:ext cx="3922292" cy="39222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71BD8BC0-8152-77B3-C14E-B4DB9758E5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2855" b="98843" l="9983" r="89974">
                              <a14:foregroundMark x1="37674" y1="19213" x2="48264" y2="20910"/>
                              <a14:foregroundMark x1="46962" y1="32562" x2="46962" y2="32562"/>
                              <a14:foregroundMark x1="47439" y1="31867" x2="43403" y2="35725"/>
                              <a14:foregroundMark x1="44227" y1="30864" x2="43056" y2="49383"/>
                              <a14:foregroundMark x1="43056" y1="49383" x2="42925" y2="49691"/>
                              <a14:foregroundMark x1="48090" y1="29244" x2="53255" y2="31559"/>
                              <a14:foregroundMark x1="55122" y1="31713" x2="55122" y2="31713"/>
                              <a14:foregroundMark x1="53819" y1="29707" x2="54557" y2="34877"/>
                              <a14:foregroundMark x1="41623" y1="38194" x2="41059" y2="56790"/>
                              <a14:foregroundMark x1="41059" y1="56790" x2="40668" y2="58719"/>
                              <a14:foregroundMark x1="45356" y1="35340" x2="46398" y2="34568"/>
                              <a14:foregroundMark x1="71398" y1="55864" x2="68576" y2="73380"/>
                              <a14:foregroundMark x1="68576" y1="73380" x2="61849" y2="85494"/>
                              <a14:foregroundMark x1="61849" y1="85494" x2="57248" y2="84491"/>
                              <a14:foregroundMark x1="47786" y1="86343" x2="38108" y2="98843"/>
                              <a14:foregroundMark x1="38108" y1="98843" x2="38151" y2="89198"/>
                              <a14:foregroundMark x1="46224" y1="70833" x2="50608" y2="89198"/>
                              <a14:foregroundMark x1="37760" y1="84877" x2="37760" y2="84877"/>
                              <a14:foregroundMark x1="42925" y1="82870" x2="57248" y2="84877"/>
                              <a14:foregroundMark x1="59332" y1="74151" x2="59332" y2="74151"/>
                              <a14:foregroundMark x1="70486" y1="48380" x2="70486" y2="48380"/>
                              <a14:foregroundMark x1="70399" y1="46528" x2="72526" y2="51698"/>
                              <a14:foregroundMark x1="67578" y1="54012" x2="67752" y2="58025"/>
                              <a14:foregroundMark x1="43967" y1="9414" x2="43967" y2="9414"/>
                              <a14:foregroundMark x1="40755" y1="5556" x2="40755" y2="5556"/>
                              <a14:foregroundMark x1="42448" y1="3241" x2="42448" y2="3241"/>
                              <a14:foregroundMark x1="36936" y1="7562" x2="36936" y2="7562"/>
                              <a14:foregroundMark x1="39280" y1="3704" x2="39280" y2="3704"/>
                              <a14:foregroundMark x1="39280" y1="2855" x2="39280" y2="2855"/>
                              <a14:foregroundMark x1="38411" y1="83873" x2="50260" y2="91204"/>
                              <a14:foregroundMark x1="51259" y1="89198" x2="54731" y2="95370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27831" r="22175"/>
                <a:stretch/>
              </p:blipFill>
              <p:spPr>
                <a:xfrm>
                  <a:off x="7244656" y="4150714"/>
                  <a:ext cx="1497397" cy="168480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025E3F9C-B903-2672-3E77-934F7982BED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00759" y="4982076"/>
                      <a:ext cx="47295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IL" sz="2800" dirty="0"/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025E3F9C-B903-2672-3E77-934F7982BED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00759" y="4982076"/>
                      <a:ext cx="472950" cy="52322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8EC3B793-CC34-F62C-8B14-E0A1F62D721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29057" y="4982076"/>
                      <a:ext cx="47295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IL" sz="2800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8EC3B793-CC34-F62C-8B14-E0A1F62D721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29057" y="4982076"/>
                      <a:ext cx="472950" cy="52322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080691D-E921-F8C7-EA80-4792297E40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13770" b="91309" l="35287" r="67033">
                              <a14:foregroundMark x1="44200" y1="21484" x2="44200" y2="21484"/>
                              <a14:foregroundMark x1="42369" y1="16504" x2="42369" y2="16504"/>
                              <a14:foregroundMark x1="50183" y1="24805" x2="50183" y2="24805"/>
                              <a14:foregroundMark x1="44200" y1="20703" x2="47131" y2="59277"/>
                              <a14:foregroundMark x1="46886" y1="19434" x2="47131" y2="53320"/>
                              <a14:foregroundMark x1="50183" y1="47070" x2="52625" y2="63965"/>
                              <a14:foregroundMark x1="52625" y1="63965" x2="49817" y2="68848"/>
                              <a14:foregroundMark x1="57143" y1="57324" x2="57143" y2="57324"/>
                              <a14:foregroundMark x1="62027" y1="57617" x2="62027" y2="57617"/>
                              <a14:foregroundMark x1="53846" y1="55762" x2="53846" y2="55762"/>
                              <a14:foregroundMark x1="55556" y1="55762" x2="49573" y2="61035"/>
                              <a14:foregroundMark x1="49573" y1="61035" x2="58852" y2="58496"/>
                              <a14:foregroundMark x1="38706" y1="13867" x2="38706" y2="13867"/>
                              <a14:foregroundMark x1="37241" y1="14453" x2="37241" y2="14453"/>
                              <a14:foregroundMark x1="36386" y1="15430" x2="36386" y2="15430"/>
                              <a14:foregroundMark x1="50061" y1="22852" x2="51404" y2="25293"/>
                              <a14:foregroundMark x1="52259" y1="23730" x2="52259" y2="23730"/>
                              <a14:foregroundMark x1="52381" y1="22754" x2="52381" y2="22754"/>
                              <a14:foregroundMark x1="53480" y1="23633" x2="53480" y2="23633"/>
                              <a14:foregroundMark x1="50916" y1="41992" x2="50916" y2="41992"/>
                              <a14:foregroundMark x1="53846" y1="42188" x2="53846" y2="42188"/>
                              <a14:foregroundMark x1="42002" y1="40039" x2="51893" y2="41895"/>
                              <a14:foregroundMark x1="55678" y1="40039" x2="59585" y2="44141"/>
                              <a14:foregroundMark x1="39316" y1="43066" x2="40415" y2="48340"/>
                              <a14:foregroundMark x1="40537" y1="43457" x2="35531" y2="47461"/>
                              <a14:foregroundMark x1="36142" y1="44727" x2="43101" y2="44531"/>
                              <a14:foregroundMark x1="40659" y1="56738" x2="49451" y2="56836"/>
                              <a14:foregroundMark x1="49451" y1="56836" x2="59707" y2="56152"/>
                              <a14:foregroundMark x1="59707" y1="56152" x2="63492" y2="56348"/>
                              <a14:foregroundMark x1="65079" y1="56738" x2="55922" y2="58887"/>
                              <a14:foregroundMark x1="55922" y1="58887" x2="55189" y2="58789"/>
                              <a14:foregroundMark x1="59463" y1="51465" x2="59463" y2="51465"/>
                              <a14:foregroundMark x1="64957" y1="57813" x2="64957" y2="57813"/>
                              <a14:foregroundMark x1="38095" y1="59473" x2="38095" y2="59473"/>
                              <a14:foregroundMark x1="37729" y1="56641" x2="37729" y2="56641"/>
                              <a14:foregroundMark x1="38339" y1="55371" x2="38339" y2="55371"/>
                              <a14:foregroundMark x1="41392" y1="54102" x2="41392" y2="54102"/>
                              <a14:foregroundMark x1="36752" y1="53418" x2="40781" y2="61035"/>
                              <a14:foregroundMark x1="40781" y1="61035" x2="41636" y2="61816"/>
                              <a14:foregroundMark x1="41636" y1="86230" x2="56777" y2="87207"/>
                              <a14:foregroundMark x1="46642" y1="89160" x2="56654" y2="89258"/>
                              <a14:foregroundMark x1="56654" y1="89258" x2="59341" y2="89160"/>
                              <a14:foregroundMark x1="43834" y1="90527" x2="54457" y2="90625"/>
                              <a14:foregroundMark x1="54457" y1="90625" x2="60928" y2="89941"/>
                              <a14:foregroundMark x1="44200" y1="91309" x2="44200" y2="91309"/>
                              <a14:foregroundMark x1="53358" y1="26563" x2="53358" y2="26563"/>
                              <a14:foregroundMark x1="53968" y1="26758" x2="53968" y2="26758"/>
                              <a14:foregroundMark x1="38217" y1="28223" x2="38217" y2="28223"/>
                              <a14:foregroundMark x1="39072" y1="15723" x2="39072" y2="15723"/>
                              <a14:foregroundMark x1="41880" y1="14648" x2="41880" y2="14648"/>
                              <a14:foregroundMark x1="37485" y1="16211" x2="37485" y2="16211"/>
                              <a14:foregroundMark x1="35409" y1="20313" x2="35409" y2="20313"/>
                              <a14:foregroundMark x1="36508" y1="19043" x2="36508" y2="19043"/>
                              <a14:foregroundMark x1="35897" y1="18945" x2="35897" y2="18945"/>
                              <a14:foregroundMark x1="37363" y1="28516" x2="37363" y2="28516"/>
                              <a14:foregroundMark x1="36996" y1="27246" x2="36996" y2="27246"/>
                              <a14:backgroundMark x1="37607" y1="28223" x2="37607" y2="28223"/>
                              <a14:backgroundMark x1="37729" y1="28027" x2="37729" y2="28027"/>
                              <a14:backgroundMark x1="37729" y1="28320" x2="37729" y2="28320"/>
                              <a14:backgroundMark x1="38095" y1="28516" x2="38095" y2="28516"/>
                              <a14:backgroundMark x1="36386" y1="28320" x2="36386" y2="28320"/>
                              <a14:backgroundMark x1="36508" y1="28516" x2="36508" y2="28516"/>
                              <a14:backgroundMark x1="36508" y1="28320" x2="36508" y2="28320"/>
                              <a14:backgroundMark x1="36630" y1="28418" x2="36630" y2="28418"/>
                              <a14:backgroundMark x1="36630" y1="28516" x2="36630" y2="28516"/>
                              <a14:backgroundMark x1="36752" y1="28320" x2="36752" y2="28320"/>
                              <a14:backgroundMark x1="36317" y1="28516" x2="36020" y2="29785"/>
                              <a14:backgroundMark x1="36386" y1="28223" x2="36317" y2="28516"/>
                              <a14:backgroundMark x1="36142" y1="27441" x2="36142" y2="27441"/>
                              <a14:backgroundMark x1="36264" y1="27344" x2="36264" y2="27344"/>
                              <a14:backgroundMark x1="36386" y1="27441" x2="36386" y2="27441"/>
                              <a14:backgroundMark x1="36508" y1="27441" x2="36508" y2="27441"/>
                              <a14:backgroundMark x1="36630" y1="27441" x2="36630" y2="27441"/>
                              <a14:backgroundMark x1="36630" y1="27441" x2="36630" y2="27441"/>
                              <a14:backgroundMark x1="36142" y1="27344" x2="36142" y2="27344"/>
                              <a14:backgroundMark x1="36142" y1="27344" x2="36142" y2="27344"/>
                              <a14:backgroundMark x1="37851" y1="28418" x2="37851" y2="28418"/>
                              <a14:backgroundMark x1="37851" y1="28320" x2="37851" y2="28320"/>
                              <a14:backgroundMark x1="37851" y1="28223" x2="37851" y2="28223"/>
                              <a14:backgroundMark x1="37851" y1="28516" x2="37851" y2="28516"/>
                              <a14:backgroundMark x1="37851" y1="28320" x2="37851" y2="28320"/>
                              <a14:backgroundMark x1="37851" y1="28418" x2="37851" y2="28418"/>
                              <a14:backgroundMark x1="37851" y1="28418" x2="37851" y2="28418"/>
                              <a14:backgroundMark x1="37851" y1="28418" x2="37851" y2="28418"/>
                              <a14:backgroundMark x1="37851" y1="28418" x2="37851" y2="28418"/>
                              <a14:backgroundMark x1="37851" y1="28418" x2="37851" y2="28418"/>
                              <a14:backgroundMark x1="37851" y1="28418" x2="37851" y2="28418"/>
                              <a14:backgroundMark x1="37851" y1="28418" x2="37851" y2="28418"/>
                              <a14:backgroundMark x1="37729" y1="28320" x2="37729" y2="28320"/>
                              <a14:backgroundMark x1="37729" y1="28516" x2="37729" y2="28418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31955" t="12108" r="28264" b="5324"/>
                <a:stretch/>
              </p:blipFill>
              <p:spPr>
                <a:xfrm>
                  <a:off x="5701511" y="1501844"/>
                  <a:ext cx="788970" cy="2047465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9361D303-3FFF-9C86-7E23-10FC62A6D5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695" b="95954" l="11957" r="88913">
                              <a14:foregroundMark x1="40978" y1="13511" x2="46087" y2="20534"/>
                              <a14:foregroundMark x1="46087" y1="20534" x2="47826" y2="21603"/>
                              <a14:foregroundMark x1="42174" y1="10840" x2="42174" y2="10840"/>
                              <a14:foregroundMark x1="50326" y1="16412" x2="52826" y2="34046"/>
                              <a14:foregroundMark x1="52826" y1="34046" x2="55435" y2="38168"/>
                              <a14:foregroundMark x1="53804" y1="18931" x2="53152" y2="21832"/>
                              <a14:foregroundMark x1="70217" y1="9695" x2="70217" y2="9695"/>
                              <a14:foregroundMark x1="17283" y1="17634" x2="17283" y2="17634"/>
                              <a14:foregroundMark x1="12065" y1="19084" x2="12065" y2="19084"/>
                              <a14:foregroundMark x1="42065" y1="37405" x2="42065" y2="37405"/>
                              <a14:foregroundMark x1="56304" y1="43053" x2="56304" y2="43053"/>
                              <a14:foregroundMark x1="58478" y1="40840" x2="58478" y2="40840"/>
                              <a14:foregroundMark x1="53804" y1="40000" x2="53804" y2="40000"/>
                              <a14:foregroundMark x1="46957" y1="39313" x2="55217" y2="45267"/>
                              <a14:foregroundMark x1="55217" y1="45267" x2="61087" y2="47710"/>
                              <a14:foregroundMark x1="59565" y1="34504" x2="54239" y2="52595"/>
                              <a14:foregroundMark x1="64674" y1="36489" x2="64674" y2="36489"/>
                              <a14:foregroundMark x1="61413" y1="40305" x2="62391" y2="47405"/>
                              <a14:foregroundMark x1="62391" y1="47405" x2="63152" y2="48626"/>
                              <a14:foregroundMark x1="63261" y1="48550" x2="74022" y2="52901"/>
                              <a14:foregroundMark x1="73043" y1="88550" x2="73043" y2="88550"/>
                              <a14:foregroundMark x1="74239" y1="90534" x2="79891" y2="93511"/>
                              <a14:foregroundMark x1="81739" y1="93588" x2="81739" y2="93588"/>
                              <a14:foregroundMark x1="84130" y1="94046" x2="84457" y2="94580"/>
                              <a14:foregroundMark x1="86522" y1="94580" x2="88913" y2="95954"/>
                              <a14:foregroundMark x1="43152" y1="92824" x2="25326" y2="94198"/>
                              <a14:foregroundMark x1="62826" y1="92824" x2="62826" y2="92824"/>
                              <a14:foregroundMark x1="22283" y1="21679" x2="32500" y2="31603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0953" t="6400" r="5131" b="1200"/>
                <a:stretch/>
              </p:blipFill>
              <p:spPr>
                <a:xfrm>
                  <a:off x="3712550" y="4135414"/>
                  <a:ext cx="1145756" cy="1796400"/>
                </a:xfrm>
                <a:prstGeom prst="rect">
                  <a:avLst/>
                </a:prstGeom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5183C88-08EF-C30B-6AA8-43391A0A3B70}"/>
                    </a:ext>
                  </a:extLst>
                </p:cNvPr>
                <p:cNvSpPr txBox="1"/>
                <p:nvPr/>
              </p:nvSpPr>
              <p:spPr>
                <a:xfrm>
                  <a:off x="7313098" y="5699406"/>
                  <a:ext cx="34271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(1,1)</m:t>
                      </m:r>
                    </m:oMath>
                  </a14:m>
                  <a:r>
                    <a:rPr lang="en-US" sz="2400" dirty="0"/>
                    <a:t>-</a:t>
                  </a:r>
                  <a:r>
                    <a:rPr lang="en-US" sz="2400" dirty="0" err="1"/>
                    <a:t>FaF</a:t>
                  </a:r>
                  <a:r>
                    <a:rPr lang="en-US" sz="2400" dirty="0"/>
                    <a:t> secure</a:t>
                  </a:r>
                  <a:endParaRPr lang="LID4096" sz="24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5183C88-08EF-C30B-6AA8-43391A0A3B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3098" y="5699406"/>
                  <a:ext cx="3427187" cy="461665"/>
                </a:xfrm>
                <a:prstGeom prst="rect">
                  <a:avLst/>
                </a:prstGeom>
                <a:blipFill>
                  <a:blip r:embed="rId12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F35B9D2-5421-CCB3-1726-54C448C375A3}"/>
                  </a:ext>
                </a:extLst>
              </p:cNvPr>
              <p:cNvSpPr/>
              <p:nvPr/>
            </p:nvSpPr>
            <p:spPr>
              <a:xfrm>
                <a:off x="2993457" y="1690688"/>
                <a:ext cx="5496025" cy="439247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latin typeface="Cambria Math" panose="02040503050406030204" pitchFamily="18" charset="0"/>
                  </a:rPr>
                  <a:t>Yao’s millionaires’ problem:</a:t>
                </a:r>
                <a:br>
                  <a:rPr lang="en-US" sz="3200" i="1" dirty="0">
                    <a:latin typeface="Cambria Math" panose="02040503050406030204" pitchFamily="18" charset="0"/>
                  </a:rPr>
                </a:br>
                <a:r>
                  <a:rPr lang="en-US" sz="3200" dirty="0">
                    <a:latin typeface="Cambria Math" panose="02040503050406030204" pitchFamily="18" charset="0"/>
                  </a:rPr>
                  <a:t>compute 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Can be securely computed </a:t>
                </a:r>
                <a:r>
                  <a:rPr lang="en-US" sz="2800" dirty="0"/>
                  <a:t>[Gordon, </a:t>
                </a:r>
                <a:r>
                  <a:rPr lang="en-US" sz="2800" dirty="0" err="1"/>
                  <a:t>Hazay</a:t>
                </a:r>
                <a:r>
                  <a:rPr lang="en-US" sz="2800" dirty="0"/>
                  <a:t>, Katz, Lindell ’08]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F35B9D2-5421-CCB3-1726-54C448C37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457" y="1690688"/>
                <a:ext cx="5496025" cy="4392475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5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Results</a:t>
            </a:r>
            <a:r>
              <a:rPr lang="en-US" dirty="0"/>
              <a:t> – Additional Results</a:t>
            </a:r>
            <a:endParaRPr lang="en-IL" dirty="0"/>
          </a:p>
        </p:txBody>
      </p:sp>
      <p:sp>
        <p:nvSpPr>
          <p:cNvPr id="6" name="צורה חופשית 16">
            <a:extLst>
              <a:ext uri="{FF2B5EF4-FFF2-40B4-BE49-F238E27FC236}">
                <a16:creationId xmlns:a16="http://schemas.microsoft.com/office/drawing/2014/main" id="{E54746B8-7E34-8F4F-9710-E68DFC9DF44C}"/>
              </a:ext>
            </a:extLst>
          </p:cNvPr>
          <p:cNvSpPr/>
          <p:nvPr/>
        </p:nvSpPr>
        <p:spPr>
          <a:xfrm>
            <a:off x="838200" y="1543922"/>
            <a:ext cx="10515600" cy="536427"/>
          </a:xfrm>
          <a:custGeom>
            <a:avLst/>
            <a:gdLst>
              <a:gd name="connsiteX0" fmla="*/ 119064 w 6619877"/>
              <a:gd name="connsiteY0" fmla="*/ 0 h 818960"/>
              <a:gd name="connsiteX1" fmla="*/ 6500814 w 6619877"/>
              <a:gd name="connsiteY1" fmla="*/ 0 h 818960"/>
              <a:gd name="connsiteX2" fmla="*/ 6619877 w 6619877"/>
              <a:gd name="connsiteY2" fmla="*/ 119063 h 818960"/>
              <a:gd name="connsiteX3" fmla="*/ 6619877 w 6619877"/>
              <a:gd name="connsiteY3" fmla="*/ 166497 h 818960"/>
              <a:gd name="connsiteX4" fmla="*/ 6619877 w 6619877"/>
              <a:gd name="connsiteY4" fmla="*/ 166498 h 818960"/>
              <a:gd name="connsiteX5" fmla="*/ 6619876 w 6619877"/>
              <a:gd name="connsiteY5" fmla="*/ 642748 h 818960"/>
              <a:gd name="connsiteX6" fmla="*/ 6619875 w 6619877"/>
              <a:gd name="connsiteY6" fmla="*/ 642753 h 818960"/>
              <a:gd name="connsiteX7" fmla="*/ 6619875 w 6619877"/>
              <a:gd name="connsiteY7" fmla="*/ 771525 h 818960"/>
              <a:gd name="connsiteX8" fmla="*/ 6619875 w 6619877"/>
              <a:gd name="connsiteY8" fmla="*/ 818960 h 818960"/>
              <a:gd name="connsiteX9" fmla="*/ 0 w 6619877"/>
              <a:gd name="connsiteY9" fmla="*/ 818960 h 818960"/>
              <a:gd name="connsiteX10" fmla="*/ 0 w 6619877"/>
              <a:gd name="connsiteY10" fmla="*/ 399860 h 818960"/>
              <a:gd name="connsiteX11" fmla="*/ 0 w 6619877"/>
              <a:gd name="connsiteY11" fmla="*/ 399860 h 818960"/>
              <a:gd name="connsiteX12" fmla="*/ 0 w 6619877"/>
              <a:gd name="connsiteY12" fmla="*/ 352425 h 818960"/>
              <a:gd name="connsiteX13" fmla="*/ 1 w 6619877"/>
              <a:gd name="connsiteY13" fmla="*/ 352425 h 818960"/>
              <a:gd name="connsiteX14" fmla="*/ 1 w 6619877"/>
              <a:gd name="connsiteY14" fmla="*/ 119063 h 818960"/>
              <a:gd name="connsiteX15" fmla="*/ 119064 w 6619877"/>
              <a:gd name="connsiteY15" fmla="*/ 0 h 8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9877" h="818960">
                <a:moveTo>
                  <a:pt x="119064" y="0"/>
                </a:moveTo>
                <a:lnTo>
                  <a:pt x="6500814" y="0"/>
                </a:lnTo>
                <a:cubicBezTo>
                  <a:pt x="6566571" y="0"/>
                  <a:pt x="6619877" y="53306"/>
                  <a:pt x="6619877" y="119063"/>
                </a:cubicBezTo>
                <a:lnTo>
                  <a:pt x="6619877" y="166497"/>
                </a:lnTo>
                <a:lnTo>
                  <a:pt x="6619877" y="166498"/>
                </a:lnTo>
                <a:cubicBezTo>
                  <a:pt x="6619877" y="325248"/>
                  <a:pt x="6619876" y="483998"/>
                  <a:pt x="6619876" y="642748"/>
                </a:cubicBezTo>
                <a:lnTo>
                  <a:pt x="6619875" y="642753"/>
                </a:lnTo>
                <a:lnTo>
                  <a:pt x="6619875" y="771525"/>
                </a:lnTo>
                <a:lnTo>
                  <a:pt x="6619875" y="818960"/>
                </a:lnTo>
                <a:lnTo>
                  <a:pt x="0" y="818960"/>
                </a:lnTo>
                <a:lnTo>
                  <a:pt x="0" y="399860"/>
                </a:lnTo>
                <a:lnTo>
                  <a:pt x="0" y="399860"/>
                </a:lnTo>
                <a:lnTo>
                  <a:pt x="0" y="352425"/>
                </a:lnTo>
                <a:lnTo>
                  <a:pt x="1" y="352425"/>
                </a:lnTo>
                <a:lnTo>
                  <a:pt x="1" y="119063"/>
                </a:lnTo>
                <a:cubicBezTo>
                  <a:pt x="1" y="53306"/>
                  <a:pt x="53307" y="0"/>
                  <a:pt x="119064" y="0"/>
                </a:cubicBezTo>
                <a:close/>
              </a:path>
            </a:pathLst>
          </a:custGeom>
          <a:solidFill>
            <a:srgbClr val="0070C0"/>
          </a:solidFill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/>
              <a:t>Additional positive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8">
                <a:extLst>
                  <a:ext uri="{FF2B5EF4-FFF2-40B4-BE49-F238E27FC236}">
                    <a16:creationId xmlns:a16="http://schemas.microsoft.com/office/drawing/2014/main" id="{A2C2086C-622E-594B-A925-52AEB69FF82A}"/>
                  </a:ext>
                </a:extLst>
              </p:cNvPr>
              <p:cNvSpPr/>
              <p:nvPr/>
            </p:nvSpPr>
            <p:spPr>
              <a:xfrm>
                <a:off x="838200" y="2080349"/>
                <a:ext cx="10515600" cy="9035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Provide several sufficient conditions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FaF</a:t>
                </a:r>
                <a:r>
                  <a:rPr lang="en-US" sz="2800" dirty="0">
                    <a:solidFill>
                      <a:schemeClr val="tx1"/>
                    </a:solidFill>
                  </a:rPr>
                  <a:t> security of Boolean functionalities</a:t>
                </a:r>
              </a:p>
            </p:txBody>
          </p:sp>
        </mc:Choice>
        <mc:Fallback xmlns="">
          <p:sp>
            <p:nvSpPr>
              <p:cNvPr id="7" name="מלבן 8">
                <a:extLst>
                  <a:ext uri="{FF2B5EF4-FFF2-40B4-BE49-F238E27FC236}">
                    <a16:creationId xmlns:a16="http://schemas.microsoft.com/office/drawing/2014/main" id="{A2C2086C-622E-594B-A925-52AEB69FF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80349"/>
                <a:ext cx="10515600" cy="903573"/>
              </a:xfrm>
              <a:prstGeom prst="rect">
                <a:avLst/>
              </a:prstGeom>
              <a:blipFill>
                <a:blip r:embed="rId2"/>
                <a:stretch>
                  <a:fillRect l="-170" t="-1905"/>
                </a:stretch>
              </a:blip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צורה חופשית 16">
            <a:extLst>
              <a:ext uri="{FF2B5EF4-FFF2-40B4-BE49-F238E27FC236}">
                <a16:creationId xmlns:a16="http://schemas.microsoft.com/office/drawing/2014/main" id="{593F8211-DB85-0D43-8386-18DBEF30029C}"/>
              </a:ext>
            </a:extLst>
          </p:cNvPr>
          <p:cNvSpPr/>
          <p:nvPr/>
        </p:nvSpPr>
        <p:spPr>
          <a:xfrm>
            <a:off x="838200" y="3373583"/>
            <a:ext cx="10515600" cy="536427"/>
          </a:xfrm>
          <a:custGeom>
            <a:avLst/>
            <a:gdLst>
              <a:gd name="connsiteX0" fmla="*/ 119064 w 6619877"/>
              <a:gd name="connsiteY0" fmla="*/ 0 h 818960"/>
              <a:gd name="connsiteX1" fmla="*/ 6500814 w 6619877"/>
              <a:gd name="connsiteY1" fmla="*/ 0 h 818960"/>
              <a:gd name="connsiteX2" fmla="*/ 6619877 w 6619877"/>
              <a:gd name="connsiteY2" fmla="*/ 119063 h 818960"/>
              <a:gd name="connsiteX3" fmla="*/ 6619877 w 6619877"/>
              <a:gd name="connsiteY3" fmla="*/ 166497 h 818960"/>
              <a:gd name="connsiteX4" fmla="*/ 6619877 w 6619877"/>
              <a:gd name="connsiteY4" fmla="*/ 166498 h 818960"/>
              <a:gd name="connsiteX5" fmla="*/ 6619876 w 6619877"/>
              <a:gd name="connsiteY5" fmla="*/ 642748 h 818960"/>
              <a:gd name="connsiteX6" fmla="*/ 6619875 w 6619877"/>
              <a:gd name="connsiteY6" fmla="*/ 642753 h 818960"/>
              <a:gd name="connsiteX7" fmla="*/ 6619875 w 6619877"/>
              <a:gd name="connsiteY7" fmla="*/ 771525 h 818960"/>
              <a:gd name="connsiteX8" fmla="*/ 6619875 w 6619877"/>
              <a:gd name="connsiteY8" fmla="*/ 818960 h 818960"/>
              <a:gd name="connsiteX9" fmla="*/ 0 w 6619877"/>
              <a:gd name="connsiteY9" fmla="*/ 818960 h 818960"/>
              <a:gd name="connsiteX10" fmla="*/ 0 w 6619877"/>
              <a:gd name="connsiteY10" fmla="*/ 399860 h 818960"/>
              <a:gd name="connsiteX11" fmla="*/ 0 w 6619877"/>
              <a:gd name="connsiteY11" fmla="*/ 399860 h 818960"/>
              <a:gd name="connsiteX12" fmla="*/ 0 w 6619877"/>
              <a:gd name="connsiteY12" fmla="*/ 352425 h 818960"/>
              <a:gd name="connsiteX13" fmla="*/ 1 w 6619877"/>
              <a:gd name="connsiteY13" fmla="*/ 352425 h 818960"/>
              <a:gd name="connsiteX14" fmla="*/ 1 w 6619877"/>
              <a:gd name="connsiteY14" fmla="*/ 119063 h 818960"/>
              <a:gd name="connsiteX15" fmla="*/ 119064 w 6619877"/>
              <a:gd name="connsiteY15" fmla="*/ 0 h 8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9877" h="818960">
                <a:moveTo>
                  <a:pt x="119064" y="0"/>
                </a:moveTo>
                <a:lnTo>
                  <a:pt x="6500814" y="0"/>
                </a:lnTo>
                <a:cubicBezTo>
                  <a:pt x="6566571" y="0"/>
                  <a:pt x="6619877" y="53306"/>
                  <a:pt x="6619877" y="119063"/>
                </a:cubicBezTo>
                <a:lnTo>
                  <a:pt x="6619877" y="166497"/>
                </a:lnTo>
                <a:lnTo>
                  <a:pt x="6619877" y="166498"/>
                </a:lnTo>
                <a:cubicBezTo>
                  <a:pt x="6619877" y="325248"/>
                  <a:pt x="6619876" y="483998"/>
                  <a:pt x="6619876" y="642748"/>
                </a:cubicBezTo>
                <a:lnTo>
                  <a:pt x="6619875" y="642753"/>
                </a:lnTo>
                <a:lnTo>
                  <a:pt x="6619875" y="771525"/>
                </a:lnTo>
                <a:lnTo>
                  <a:pt x="6619875" y="818960"/>
                </a:lnTo>
                <a:lnTo>
                  <a:pt x="0" y="818960"/>
                </a:lnTo>
                <a:lnTo>
                  <a:pt x="0" y="399860"/>
                </a:lnTo>
                <a:lnTo>
                  <a:pt x="0" y="399860"/>
                </a:lnTo>
                <a:lnTo>
                  <a:pt x="0" y="352425"/>
                </a:lnTo>
                <a:lnTo>
                  <a:pt x="1" y="352425"/>
                </a:lnTo>
                <a:lnTo>
                  <a:pt x="1" y="119063"/>
                </a:lnTo>
                <a:cubicBezTo>
                  <a:pt x="1" y="53306"/>
                  <a:pt x="53307" y="0"/>
                  <a:pt x="119064" y="0"/>
                </a:cubicBezTo>
                <a:close/>
              </a:path>
            </a:pathLst>
          </a:custGeom>
          <a:solidFill>
            <a:srgbClr val="0070C0"/>
          </a:solidFill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/>
              <a:t>Round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8">
                <a:extLst>
                  <a:ext uri="{FF2B5EF4-FFF2-40B4-BE49-F238E27FC236}">
                    <a16:creationId xmlns:a16="http://schemas.microsoft.com/office/drawing/2014/main" id="{2C388A1F-DE24-BC40-8850-D6346B829E7F}"/>
                  </a:ext>
                </a:extLst>
              </p:cNvPr>
              <p:cNvSpPr/>
              <p:nvPr/>
            </p:nvSpPr>
            <p:spPr>
              <a:xfrm>
                <a:off x="838200" y="3910010"/>
                <a:ext cx="10515600" cy="90964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-FaF security generally requires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rounds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the security parameter)</a:t>
                </a:r>
              </a:p>
            </p:txBody>
          </p:sp>
        </mc:Choice>
        <mc:Fallback xmlns="">
          <p:sp>
            <p:nvSpPr>
              <p:cNvPr id="11" name="מלבן 8">
                <a:extLst>
                  <a:ext uri="{FF2B5EF4-FFF2-40B4-BE49-F238E27FC236}">
                    <a16:creationId xmlns:a16="http://schemas.microsoft.com/office/drawing/2014/main" id="{2C388A1F-DE24-BC40-8850-D6346B829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10010"/>
                <a:ext cx="10515600" cy="909640"/>
              </a:xfrm>
              <a:prstGeom prst="rect">
                <a:avLst/>
              </a:prstGeom>
              <a:blipFill>
                <a:blip r:embed="rId3"/>
                <a:stretch>
                  <a:fillRect l="-170" t="-1422"/>
                </a:stretch>
              </a:blip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צורה חופשית 16">
            <a:extLst>
              <a:ext uri="{FF2B5EF4-FFF2-40B4-BE49-F238E27FC236}">
                <a16:creationId xmlns:a16="http://schemas.microsoft.com/office/drawing/2014/main" id="{A551569C-2B9C-F349-A183-A46FE52015A3}"/>
              </a:ext>
            </a:extLst>
          </p:cNvPr>
          <p:cNvSpPr/>
          <p:nvPr/>
        </p:nvSpPr>
        <p:spPr>
          <a:xfrm>
            <a:off x="838200" y="5169726"/>
            <a:ext cx="10515600" cy="536427"/>
          </a:xfrm>
          <a:custGeom>
            <a:avLst/>
            <a:gdLst>
              <a:gd name="connsiteX0" fmla="*/ 119064 w 6619877"/>
              <a:gd name="connsiteY0" fmla="*/ 0 h 818960"/>
              <a:gd name="connsiteX1" fmla="*/ 6500814 w 6619877"/>
              <a:gd name="connsiteY1" fmla="*/ 0 h 818960"/>
              <a:gd name="connsiteX2" fmla="*/ 6619877 w 6619877"/>
              <a:gd name="connsiteY2" fmla="*/ 119063 h 818960"/>
              <a:gd name="connsiteX3" fmla="*/ 6619877 w 6619877"/>
              <a:gd name="connsiteY3" fmla="*/ 166497 h 818960"/>
              <a:gd name="connsiteX4" fmla="*/ 6619877 w 6619877"/>
              <a:gd name="connsiteY4" fmla="*/ 166498 h 818960"/>
              <a:gd name="connsiteX5" fmla="*/ 6619876 w 6619877"/>
              <a:gd name="connsiteY5" fmla="*/ 642748 h 818960"/>
              <a:gd name="connsiteX6" fmla="*/ 6619875 w 6619877"/>
              <a:gd name="connsiteY6" fmla="*/ 642753 h 818960"/>
              <a:gd name="connsiteX7" fmla="*/ 6619875 w 6619877"/>
              <a:gd name="connsiteY7" fmla="*/ 771525 h 818960"/>
              <a:gd name="connsiteX8" fmla="*/ 6619875 w 6619877"/>
              <a:gd name="connsiteY8" fmla="*/ 818960 h 818960"/>
              <a:gd name="connsiteX9" fmla="*/ 0 w 6619877"/>
              <a:gd name="connsiteY9" fmla="*/ 818960 h 818960"/>
              <a:gd name="connsiteX10" fmla="*/ 0 w 6619877"/>
              <a:gd name="connsiteY10" fmla="*/ 399860 h 818960"/>
              <a:gd name="connsiteX11" fmla="*/ 0 w 6619877"/>
              <a:gd name="connsiteY11" fmla="*/ 399860 h 818960"/>
              <a:gd name="connsiteX12" fmla="*/ 0 w 6619877"/>
              <a:gd name="connsiteY12" fmla="*/ 352425 h 818960"/>
              <a:gd name="connsiteX13" fmla="*/ 1 w 6619877"/>
              <a:gd name="connsiteY13" fmla="*/ 352425 h 818960"/>
              <a:gd name="connsiteX14" fmla="*/ 1 w 6619877"/>
              <a:gd name="connsiteY14" fmla="*/ 119063 h 818960"/>
              <a:gd name="connsiteX15" fmla="*/ 119064 w 6619877"/>
              <a:gd name="connsiteY15" fmla="*/ 0 h 8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9877" h="818960">
                <a:moveTo>
                  <a:pt x="119064" y="0"/>
                </a:moveTo>
                <a:lnTo>
                  <a:pt x="6500814" y="0"/>
                </a:lnTo>
                <a:cubicBezTo>
                  <a:pt x="6566571" y="0"/>
                  <a:pt x="6619877" y="53306"/>
                  <a:pt x="6619877" y="119063"/>
                </a:cubicBezTo>
                <a:lnTo>
                  <a:pt x="6619877" y="166497"/>
                </a:lnTo>
                <a:lnTo>
                  <a:pt x="6619877" y="166498"/>
                </a:lnTo>
                <a:cubicBezTo>
                  <a:pt x="6619877" y="325248"/>
                  <a:pt x="6619876" y="483998"/>
                  <a:pt x="6619876" y="642748"/>
                </a:cubicBezTo>
                <a:lnTo>
                  <a:pt x="6619875" y="642753"/>
                </a:lnTo>
                <a:lnTo>
                  <a:pt x="6619875" y="771525"/>
                </a:lnTo>
                <a:lnTo>
                  <a:pt x="6619875" y="818960"/>
                </a:lnTo>
                <a:lnTo>
                  <a:pt x="0" y="818960"/>
                </a:lnTo>
                <a:lnTo>
                  <a:pt x="0" y="399860"/>
                </a:lnTo>
                <a:lnTo>
                  <a:pt x="0" y="399860"/>
                </a:lnTo>
                <a:lnTo>
                  <a:pt x="0" y="352425"/>
                </a:lnTo>
                <a:lnTo>
                  <a:pt x="1" y="352425"/>
                </a:lnTo>
                <a:lnTo>
                  <a:pt x="1" y="119063"/>
                </a:lnTo>
                <a:cubicBezTo>
                  <a:pt x="1" y="53306"/>
                  <a:pt x="53307" y="0"/>
                  <a:pt x="119064" y="0"/>
                </a:cubicBezTo>
                <a:close/>
              </a:path>
            </a:pathLst>
          </a:custGeom>
          <a:solidFill>
            <a:srgbClr val="0070C0"/>
          </a:solidFill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/>
              <a:t>Impossibility result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מלבן 8">
                <a:extLst>
                  <a:ext uri="{FF2B5EF4-FFF2-40B4-BE49-F238E27FC236}">
                    <a16:creationId xmlns:a16="http://schemas.microsoft.com/office/drawing/2014/main" id="{D9CCC755-A213-C645-9D1D-B8DD04E5193A}"/>
                  </a:ext>
                </a:extLst>
              </p:cNvPr>
              <p:cNvSpPr/>
              <p:nvPr/>
            </p:nvSpPr>
            <p:spPr>
              <a:xfrm>
                <a:off x="838200" y="5706153"/>
                <a:ext cx="10515600" cy="9035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There exists two-input (non-Boolean) functionality that cannot be computed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FaF</a:t>
                </a:r>
                <a:r>
                  <a:rPr lang="en-US" sz="2800" dirty="0">
                    <a:solidFill>
                      <a:schemeClr val="tx1"/>
                    </a:solidFill>
                  </a:rPr>
                  <a:t> security</a:t>
                </a:r>
              </a:p>
            </p:txBody>
          </p:sp>
        </mc:Choice>
        <mc:Fallback xmlns="">
          <p:sp>
            <p:nvSpPr>
              <p:cNvPr id="14" name="מלבן 8">
                <a:extLst>
                  <a:ext uri="{FF2B5EF4-FFF2-40B4-BE49-F238E27FC236}">
                    <a16:creationId xmlns:a16="http://schemas.microsoft.com/office/drawing/2014/main" id="{D9CCC755-A213-C645-9D1D-B8DD04E519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706153"/>
                <a:ext cx="10515600" cy="903573"/>
              </a:xfrm>
              <a:prstGeom prst="rect">
                <a:avLst/>
              </a:prstGeom>
              <a:blipFill>
                <a:blip r:embed="rId4"/>
                <a:stretch>
                  <a:fillRect l="-170" t="-1905"/>
                </a:stretch>
              </a:blip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1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 animBg="1"/>
      <p:bldP spid="10" grpId="0" animBg="1"/>
      <p:bldP spid="11" grpId="0" build="allAtOnce" animBg="1"/>
      <p:bldP spid="13" grpId="0" animBg="1"/>
      <p:bldP spid="14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82ACFF-AD99-2C9A-A34C-53C14E5BD158}"/>
                  </a:ext>
                </a:extLst>
              </p:cNvPr>
              <p:cNvSpPr txBox="1"/>
              <p:nvPr/>
            </p:nvSpPr>
            <p:spPr>
              <a:xfrm>
                <a:off x="838200" y="5172119"/>
                <a:ext cx="10515600" cy="1055608"/>
              </a:xfrm>
              <a:prstGeom prst="round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EQ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0,1,2</m:t>
                            </m:r>
                          </m:e>
                        </m:d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EQ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:r>
                  <a:rPr lang="en-US" sz="2800" dirty="0"/>
                  <a:t>can be computed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err="1"/>
                  <a:t>FaF</a:t>
                </a:r>
                <a:r>
                  <a:rPr lang="en-US" sz="2800" dirty="0"/>
                  <a:t> security</a:t>
                </a:r>
                <a:endParaRPr lang="LID4096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82ACFF-AD99-2C9A-A34C-53C14E5BD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172119"/>
                <a:ext cx="10515600" cy="1055608"/>
              </a:xfrm>
              <a:prstGeom prst="roundRect">
                <a:avLst/>
              </a:prstGeom>
              <a:blipFill>
                <a:blip r:embed="rId2"/>
                <a:stretch>
                  <a:fillRect b="-9605"/>
                </a:stretch>
              </a:blipFill>
              <a:ln w="19050"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Results</a:t>
            </a:r>
            <a:r>
              <a:rPr lang="en-US" dirty="0"/>
              <a:t> – Additional Positive Results</a:t>
            </a:r>
            <a:endParaRPr lang="en-IL" dirty="0"/>
          </a:p>
        </p:txBody>
      </p:sp>
      <p:sp>
        <p:nvSpPr>
          <p:cNvPr id="6" name="צורה חופשית 16">
            <a:extLst>
              <a:ext uri="{FF2B5EF4-FFF2-40B4-BE49-F238E27FC236}">
                <a16:creationId xmlns:a16="http://schemas.microsoft.com/office/drawing/2014/main" id="{E54746B8-7E34-8F4F-9710-E68DFC9DF44C}"/>
              </a:ext>
            </a:extLst>
          </p:cNvPr>
          <p:cNvSpPr/>
          <p:nvPr/>
        </p:nvSpPr>
        <p:spPr>
          <a:xfrm>
            <a:off x="838200" y="1543922"/>
            <a:ext cx="10515600" cy="536427"/>
          </a:xfrm>
          <a:custGeom>
            <a:avLst/>
            <a:gdLst>
              <a:gd name="connsiteX0" fmla="*/ 119064 w 6619877"/>
              <a:gd name="connsiteY0" fmla="*/ 0 h 818960"/>
              <a:gd name="connsiteX1" fmla="*/ 6500814 w 6619877"/>
              <a:gd name="connsiteY1" fmla="*/ 0 h 818960"/>
              <a:gd name="connsiteX2" fmla="*/ 6619877 w 6619877"/>
              <a:gd name="connsiteY2" fmla="*/ 119063 h 818960"/>
              <a:gd name="connsiteX3" fmla="*/ 6619877 w 6619877"/>
              <a:gd name="connsiteY3" fmla="*/ 166497 h 818960"/>
              <a:gd name="connsiteX4" fmla="*/ 6619877 w 6619877"/>
              <a:gd name="connsiteY4" fmla="*/ 166498 h 818960"/>
              <a:gd name="connsiteX5" fmla="*/ 6619876 w 6619877"/>
              <a:gd name="connsiteY5" fmla="*/ 642748 h 818960"/>
              <a:gd name="connsiteX6" fmla="*/ 6619875 w 6619877"/>
              <a:gd name="connsiteY6" fmla="*/ 642753 h 818960"/>
              <a:gd name="connsiteX7" fmla="*/ 6619875 w 6619877"/>
              <a:gd name="connsiteY7" fmla="*/ 771525 h 818960"/>
              <a:gd name="connsiteX8" fmla="*/ 6619875 w 6619877"/>
              <a:gd name="connsiteY8" fmla="*/ 818960 h 818960"/>
              <a:gd name="connsiteX9" fmla="*/ 0 w 6619877"/>
              <a:gd name="connsiteY9" fmla="*/ 818960 h 818960"/>
              <a:gd name="connsiteX10" fmla="*/ 0 w 6619877"/>
              <a:gd name="connsiteY10" fmla="*/ 399860 h 818960"/>
              <a:gd name="connsiteX11" fmla="*/ 0 w 6619877"/>
              <a:gd name="connsiteY11" fmla="*/ 399860 h 818960"/>
              <a:gd name="connsiteX12" fmla="*/ 0 w 6619877"/>
              <a:gd name="connsiteY12" fmla="*/ 352425 h 818960"/>
              <a:gd name="connsiteX13" fmla="*/ 1 w 6619877"/>
              <a:gd name="connsiteY13" fmla="*/ 352425 h 818960"/>
              <a:gd name="connsiteX14" fmla="*/ 1 w 6619877"/>
              <a:gd name="connsiteY14" fmla="*/ 119063 h 818960"/>
              <a:gd name="connsiteX15" fmla="*/ 119064 w 6619877"/>
              <a:gd name="connsiteY15" fmla="*/ 0 h 8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9877" h="818960">
                <a:moveTo>
                  <a:pt x="119064" y="0"/>
                </a:moveTo>
                <a:lnTo>
                  <a:pt x="6500814" y="0"/>
                </a:lnTo>
                <a:cubicBezTo>
                  <a:pt x="6566571" y="0"/>
                  <a:pt x="6619877" y="53306"/>
                  <a:pt x="6619877" y="119063"/>
                </a:cubicBezTo>
                <a:lnTo>
                  <a:pt x="6619877" y="166497"/>
                </a:lnTo>
                <a:lnTo>
                  <a:pt x="6619877" y="166498"/>
                </a:lnTo>
                <a:cubicBezTo>
                  <a:pt x="6619877" y="325248"/>
                  <a:pt x="6619876" y="483998"/>
                  <a:pt x="6619876" y="642748"/>
                </a:cubicBezTo>
                <a:lnTo>
                  <a:pt x="6619875" y="642753"/>
                </a:lnTo>
                <a:lnTo>
                  <a:pt x="6619875" y="771525"/>
                </a:lnTo>
                <a:lnTo>
                  <a:pt x="6619875" y="818960"/>
                </a:lnTo>
                <a:lnTo>
                  <a:pt x="0" y="818960"/>
                </a:lnTo>
                <a:lnTo>
                  <a:pt x="0" y="399860"/>
                </a:lnTo>
                <a:lnTo>
                  <a:pt x="0" y="399860"/>
                </a:lnTo>
                <a:lnTo>
                  <a:pt x="0" y="352425"/>
                </a:lnTo>
                <a:lnTo>
                  <a:pt x="1" y="352425"/>
                </a:lnTo>
                <a:lnTo>
                  <a:pt x="1" y="119063"/>
                </a:lnTo>
                <a:cubicBezTo>
                  <a:pt x="1" y="53306"/>
                  <a:pt x="53307" y="0"/>
                  <a:pt x="119064" y="0"/>
                </a:cubicBezTo>
                <a:close/>
              </a:path>
            </a:pathLst>
          </a:custGeom>
          <a:solidFill>
            <a:srgbClr val="0070C0"/>
          </a:solidFill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/>
              <a:t>Compiler from the 2-party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8">
                <a:extLst>
                  <a:ext uri="{FF2B5EF4-FFF2-40B4-BE49-F238E27FC236}">
                    <a16:creationId xmlns:a16="http://schemas.microsoft.com/office/drawing/2014/main" id="{A2C2086C-622E-594B-A925-52AEB69FF82A}"/>
                  </a:ext>
                </a:extLst>
              </p:cNvPr>
              <p:cNvSpPr/>
              <p:nvPr/>
            </p:nvSpPr>
            <p:spPr>
              <a:xfrm>
                <a:off x="838200" y="2080349"/>
                <a:ext cx="10515600" cy="9035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Malicious and semi-honest security for symmetric 2-party case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FaF</a:t>
                </a:r>
                <a:r>
                  <a:rPr lang="en-US" sz="2800" dirty="0">
                    <a:solidFill>
                      <a:schemeClr val="tx1"/>
                    </a:solidFill>
                  </a:rPr>
                  <a:t> security for symmetric 3-party case</a:t>
                </a:r>
              </a:p>
            </p:txBody>
          </p:sp>
        </mc:Choice>
        <mc:Fallback xmlns="">
          <p:sp>
            <p:nvSpPr>
              <p:cNvPr id="7" name="מלבן 8">
                <a:extLst>
                  <a:ext uri="{FF2B5EF4-FFF2-40B4-BE49-F238E27FC236}">
                    <a16:creationId xmlns:a16="http://schemas.microsoft.com/office/drawing/2014/main" id="{A2C2086C-622E-594B-A925-52AEB69FF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80349"/>
                <a:ext cx="10515600" cy="903573"/>
              </a:xfrm>
              <a:prstGeom prst="rect">
                <a:avLst/>
              </a:prstGeom>
              <a:blipFill>
                <a:blip r:embed="rId3"/>
                <a:stretch>
                  <a:fillRect l="-170" t="-1905"/>
                </a:stretch>
              </a:blip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צורה חופשית 16">
            <a:extLst>
              <a:ext uri="{FF2B5EF4-FFF2-40B4-BE49-F238E27FC236}">
                <a16:creationId xmlns:a16="http://schemas.microsoft.com/office/drawing/2014/main" id="{593F8211-DB85-0D43-8386-18DBEF30029C}"/>
              </a:ext>
            </a:extLst>
          </p:cNvPr>
          <p:cNvSpPr/>
          <p:nvPr/>
        </p:nvSpPr>
        <p:spPr>
          <a:xfrm>
            <a:off x="838200" y="3373583"/>
            <a:ext cx="10515600" cy="536427"/>
          </a:xfrm>
          <a:custGeom>
            <a:avLst/>
            <a:gdLst>
              <a:gd name="connsiteX0" fmla="*/ 119064 w 6619877"/>
              <a:gd name="connsiteY0" fmla="*/ 0 h 818960"/>
              <a:gd name="connsiteX1" fmla="*/ 6500814 w 6619877"/>
              <a:gd name="connsiteY1" fmla="*/ 0 h 818960"/>
              <a:gd name="connsiteX2" fmla="*/ 6619877 w 6619877"/>
              <a:gd name="connsiteY2" fmla="*/ 119063 h 818960"/>
              <a:gd name="connsiteX3" fmla="*/ 6619877 w 6619877"/>
              <a:gd name="connsiteY3" fmla="*/ 166497 h 818960"/>
              <a:gd name="connsiteX4" fmla="*/ 6619877 w 6619877"/>
              <a:gd name="connsiteY4" fmla="*/ 166498 h 818960"/>
              <a:gd name="connsiteX5" fmla="*/ 6619876 w 6619877"/>
              <a:gd name="connsiteY5" fmla="*/ 642748 h 818960"/>
              <a:gd name="connsiteX6" fmla="*/ 6619875 w 6619877"/>
              <a:gd name="connsiteY6" fmla="*/ 642753 h 818960"/>
              <a:gd name="connsiteX7" fmla="*/ 6619875 w 6619877"/>
              <a:gd name="connsiteY7" fmla="*/ 771525 h 818960"/>
              <a:gd name="connsiteX8" fmla="*/ 6619875 w 6619877"/>
              <a:gd name="connsiteY8" fmla="*/ 818960 h 818960"/>
              <a:gd name="connsiteX9" fmla="*/ 0 w 6619877"/>
              <a:gd name="connsiteY9" fmla="*/ 818960 h 818960"/>
              <a:gd name="connsiteX10" fmla="*/ 0 w 6619877"/>
              <a:gd name="connsiteY10" fmla="*/ 399860 h 818960"/>
              <a:gd name="connsiteX11" fmla="*/ 0 w 6619877"/>
              <a:gd name="connsiteY11" fmla="*/ 399860 h 818960"/>
              <a:gd name="connsiteX12" fmla="*/ 0 w 6619877"/>
              <a:gd name="connsiteY12" fmla="*/ 352425 h 818960"/>
              <a:gd name="connsiteX13" fmla="*/ 1 w 6619877"/>
              <a:gd name="connsiteY13" fmla="*/ 352425 h 818960"/>
              <a:gd name="connsiteX14" fmla="*/ 1 w 6619877"/>
              <a:gd name="connsiteY14" fmla="*/ 119063 h 818960"/>
              <a:gd name="connsiteX15" fmla="*/ 119064 w 6619877"/>
              <a:gd name="connsiteY15" fmla="*/ 0 h 8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9877" h="818960">
                <a:moveTo>
                  <a:pt x="119064" y="0"/>
                </a:moveTo>
                <a:lnTo>
                  <a:pt x="6500814" y="0"/>
                </a:lnTo>
                <a:cubicBezTo>
                  <a:pt x="6566571" y="0"/>
                  <a:pt x="6619877" y="53306"/>
                  <a:pt x="6619877" y="119063"/>
                </a:cubicBezTo>
                <a:lnTo>
                  <a:pt x="6619877" y="166497"/>
                </a:lnTo>
                <a:lnTo>
                  <a:pt x="6619877" y="166498"/>
                </a:lnTo>
                <a:cubicBezTo>
                  <a:pt x="6619877" y="325248"/>
                  <a:pt x="6619876" y="483998"/>
                  <a:pt x="6619876" y="642748"/>
                </a:cubicBezTo>
                <a:lnTo>
                  <a:pt x="6619875" y="642753"/>
                </a:lnTo>
                <a:lnTo>
                  <a:pt x="6619875" y="771525"/>
                </a:lnTo>
                <a:lnTo>
                  <a:pt x="6619875" y="818960"/>
                </a:lnTo>
                <a:lnTo>
                  <a:pt x="0" y="818960"/>
                </a:lnTo>
                <a:lnTo>
                  <a:pt x="0" y="399860"/>
                </a:lnTo>
                <a:lnTo>
                  <a:pt x="0" y="399860"/>
                </a:lnTo>
                <a:lnTo>
                  <a:pt x="0" y="352425"/>
                </a:lnTo>
                <a:lnTo>
                  <a:pt x="1" y="352425"/>
                </a:lnTo>
                <a:lnTo>
                  <a:pt x="1" y="119063"/>
                </a:lnTo>
                <a:cubicBezTo>
                  <a:pt x="1" y="53306"/>
                  <a:pt x="53307" y="0"/>
                  <a:pt x="119064" y="0"/>
                </a:cubicBezTo>
                <a:close/>
              </a:path>
            </a:pathLst>
          </a:custGeom>
          <a:solidFill>
            <a:srgbClr val="0070C0"/>
          </a:solidFill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/>
              <a:t>Additional positive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8">
                <a:extLst>
                  <a:ext uri="{FF2B5EF4-FFF2-40B4-BE49-F238E27FC236}">
                    <a16:creationId xmlns:a16="http://schemas.microsoft.com/office/drawing/2014/main" id="{2C388A1F-DE24-BC40-8850-D6346B829E7F}"/>
                  </a:ext>
                </a:extLst>
              </p:cNvPr>
              <p:cNvSpPr/>
              <p:nvPr/>
            </p:nvSpPr>
            <p:spPr>
              <a:xfrm>
                <a:off x="838200" y="3910010"/>
                <a:ext cx="10515600" cy="90964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Provide several sufficient conditions for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FaF</a:t>
                </a:r>
                <a:r>
                  <a:rPr lang="en-US" sz="2800" dirty="0">
                    <a:solidFill>
                      <a:schemeClr val="tx1"/>
                    </a:solidFill>
                  </a:rPr>
                  <a:t> security of additional Boolean functionalities</a:t>
                </a:r>
              </a:p>
            </p:txBody>
          </p:sp>
        </mc:Choice>
        <mc:Fallback xmlns="">
          <p:sp>
            <p:nvSpPr>
              <p:cNvPr id="11" name="מלבן 8">
                <a:extLst>
                  <a:ext uri="{FF2B5EF4-FFF2-40B4-BE49-F238E27FC236}">
                    <a16:creationId xmlns:a16="http://schemas.microsoft.com/office/drawing/2014/main" id="{2C388A1F-DE24-BC40-8850-D6346B829E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10010"/>
                <a:ext cx="10515600" cy="909640"/>
              </a:xfrm>
              <a:prstGeom prst="rect">
                <a:avLst/>
              </a:prstGeom>
              <a:blipFill>
                <a:blip r:embed="rId4"/>
                <a:stretch>
                  <a:fillRect l="-168" t="-1422"/>
                </a:stretch>
              </a:blip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19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82ACFF-AD99-2C9A-A34C-53C14E5BD158}"/>
                  </a:ext>
                </a:extLst>
              </p:cNvPr>
              <p:cNvSpPr txBox="1"/>
              <p:nvPr/>
            </p:nvSpPr>
            <p:spPr>
              <a:xfrm>
                <a:off x="838200" y="3679452"/>
                <a:ext cx="10515600" cy="578882"/>
              </a:xfrm>
              <a:prstGeom prst="round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 rounds are necessary and sufficient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EQ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0,1,2</m:t>
                            </m:r>
                          </m:e>
                        </m:d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LID4096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82ACFF-AD99-2C9A-A34C-53C14E5BD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79452"/>
                <a:ext cx="10515600" cy="578882"/>
              </a:xfrm>
              <a:prstGeom prst="roundRect">
                <a:avLst/>
              </a:prstGeom>
              <a:blipFill>
                <a:blip r:embed="rId2"/>
                <a:stretch>
                  <a:fillRect t="-4082" b="-21429"/>
                </a:stretch>
              </a:blipFill>
              <a:ln w="19050"/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Our Results</a:t>
            </a:r>
            <a:r>
              <a:rPr lang="en-US" dirty="0"/>
              <a:t> – Additional Negative Results</a:t>
            </a:r>
            <a:endParaRPr lang="en-IL" dirty="0"/>
          </a:p>
        </p:txBody>
      </p:sp>
      <p:sp>
        <p:nvSpPr>
          <p:cNvPr id="6" name="צורה חופשית 16">
            <a:extLst>
              <a:ext uri="{FF2B5EF4-FFF2-40B4-BE49-F238E27FC236}">
                <a16:creationId xmlns:a16="http://schemas.microsoft.com/office/drawing/2014/main" id="{E54746B8-7E34-8F4F-9710-E68DFC9DF44C}"/>
              </a:ext>
            </a:extLst>
          </p:cNvPr>
          <p:cNvSpPr/>
          <p:nvPr/>
        </p:nvSpPr>
        <p:spPr>
          <a:xfrm>
            <a:off x="838200" y="1543922"/>
            <a:ext cx="10515600" cy="536427"/>
          </a:xfrm>
          <a:custGeom>
            <a:avLst/>
            <a:gdLst>
              <a:gd name="connsiteX0" fmla="*/ 119064 w 6619877"/>
              <a:gd name="connsiteY0" fmla="*/ 0 h 818960"/>
              <a:gd name="connsiteX1" fmla="*/ 6500814 w 6619877"/>
              <a:gd name="connsiteY1" fmla="*/ 0 h 818960"/>
              <a:gd name="connsiteX2" fmla="*/ 6619877 w 6619877"/>
              <a:gd name="connsiteY2" fmla="*/ 119063 h 818960"/>
              <a:gd name="connsiteX3" fmla="*/ 6619877 w 6619877"/>
              <a:gd name="connsiteY3" fmla="*/ 166497 h 818960"/>
              <a:gd name="connsiteX4" fmla="*/ 6619877 w 6619877"/>
              <a:gd name="connsiteY4" fmla="*/ 166498 h 818960"/>
              <a:gd name="connsiteX5" fmla="*/ 6619876 w 6619877"/>
              <a:gd name="connsiteY5" fmla="*/ 642748 h 818960"/>
              <a:gd name="connsiteX6" fmla="*/ 6619875 w 6619877"/>
              <a:gd name="connsiteY6" fmla="*/ 642753 h 818960"/>
              <a:gd name="connsiteX7" fmla="*/ 6619875 w 6619877"/>
              <a:gd name="connsiteY7" fmla="*/ 771525 h 818960"/>
              <a:gd name="connsiteX8" fmla="*/ 6619875 w 6619877"/>
              <a:gd name="connsiteY8" fmla="*/ 818960 h 818960"/>
              <a:gd name="connsiteX9" fmla="*/ 0 w 6619877"/>
              <a:gd name="connsiteY9" fmla="*/ 818960 h 818960"/>
              <a:gd name="connsiteX10" fmla="*/ 0 w 6619877"/>
              <a:gd name="connsiteY10" fmla="*/ 399860 h 818960"/>
              <a:gd name="connsiteX11" fmla="*/ 0 w 6619877"/>
              <a:gd name="connsiteY11" fmla="*/ 399860 h 818960"/>
              <a:gd name="connsiteX12" fmla="*/ 0 w 6619877"/>
              <a:gd name="connsiteY12" fmla="*/ 352425 h 818960"/>
              <a:gd name="connsiteX13" fmla="*/ 1 w 6619877"/>
              <a:gd name="connsiteY13" fmla="*/ 352425 h 818960"/>
              <a:gd name="connsiteX14" fmla="*/ 1 w 6619877"/>
              <a:gd name="connsiteY14" fmla="*/ 119063 h 818960"/>
              <a:gd name="connsiteX15" fmla="*/ 119064 w 6619877"/>
              <a:gd name="connsiteY15" fmla="*/ 0 h 8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9877" h="818960">
                <a:moveTo>
                  <a:pt x="119064" y="0"/>
                </a:moveTo>
                <a:lnTo>
                  <a:pt x="6500814" y="0"/>
                </a:lnTo>
                <a:cubicBezTo>
                  <a:pt x="6566571" y="0"/>
                  <a:pt x="6619877" y="53306"/>
                  <a:pt x="6619877" y="119063"/>
                </a:cubicBezTo>
                <a:lnTo>
                  <a:pt x="6619877" y="166497"/>
                </a:lnTo>
                <a:lnTo>
                  <a:pt x="6619877" y="166498"/>
                </a:lnTo>
                <a:cubicBezTo>
                  <a:pt x="6619877" y="325248"/>
                  <a:pt x="6619876" y="483998"/>
                  <a:pt x="6619876" y="642748"/>
                </a:cubicBezTo>
                <a:lnTo>
                  <a:pt x="6619875" y="642753"/>
                </a:lnTo>
                <a:lnTo>
                  <a:pt x="6619875" y="771525"/>
                </a:lnTo>
                <a:lnTo>
                  <a:pt x="6619875" y="818960"/>
                </a:lnTo>
                <a:lnTo>
                  <a:pt x="0" y="818960"/>
                </a:lnTo>
                <a:lnTo>
                  <a:pt x="0" y="399860"/>
                </a:lnTo>
                <a:lnTo>
                  <a:pt x="0" y="399860"/>
                </a:lnTo>
                <a:lnTo>
                  <a:pt x="0" y="352425"/>
                </a:lnTo>
                <a:lnTo>
                  <a:pt x="1" y="352425"/>
                </a:lnTo>
                <a:lnTo>
                  <a:pt x="1" y="119063"/>
                </a:lnTo>
                <a:cubicBezTo>
                  <a:pt x="1" y="53306"/>
                  <a:pt x="53307" y="0"/>
                  <a:pt x="119064" y="0"/>
                </a:cubicBezTo>
                <a:close/>
              </a:path>
            </a:pathLst>
          </a:custGeom>
          <a:solidFill>
            <a:srgbClr val="0070C0"/>
          </a:solidFill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/>
              <a:t>Round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מלבן 8">
                <a:extLst>
                  <a:ext uri="{FF2B5EF4-FFF2-40B4-BE49-F238E27FC236}">
                    <a16:creationId xmlns:a16="http://schemas.microsoft.com/office/drawing/2014/main" id="{A2C2086C-622E-594B-A925-52AEB69FF82A}"/>
                  </a:ext>
                </a:extLst>
              </p:cNvPr>
              <p:cNvSpPr/>
              <p:nvPr/>
            </p:nvSpPr>
            <p:spPr>
              <a:xfrm>
                <a:off x="838200" y="2080349"/>
                <a:ext cx="10515600" cy="9035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-FaF security generally requires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rounds (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the security parameter)</a:t>
                </a:r>
              </a:p>
            </p:txBody>
          </p:sp>
        </mc:Choice>
        <mc:Fallback xmlns="">
          <p:sp>
            <p:nvSpPr>
              <p:cNvPr id="7" name="מלבן 8">
                <a:extLst>
                  <a:ext uri="{FF2B5EF4-FFF2-40B4-BE49-F238E27FC236}">
                    <a16:creationId xmlns:a16="http://schemas.microsoft.com/office/drawing/2014/main" id="{A2C2086C-622E-594B-A925-52AEB69FF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80349"/>
                <a:ext cx="10515600" cy="903573"/>
              </a:xfrm>
              <a:prstGeom prst="rect">
                <a:avLst/>
              </a:prstGeom>
              <a:blipFill>
                <a:blip r:embed="rId3"/>
                <a:stretch>
                  <a:fillRect l="-170" t="-1905"/>
                </a:stretch>
              </a:blip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צורה חופשית 16">
            <a:extLst>
              <a:ext uri="{FF2B5EF4-FFF2-40B4-BE49-F238E27FC236}">
                <a16:creationId xmlns:a16="http://schemas.microsoft.com/office/drawing/2014/main" id="{593F8211-DB85-0D43-8386-18DBEF30029C}"/>
              </a:ext>
            </a:extLst>
          </p:cNvPr>
          <p:cNvSpPr/>
          <p:nvPr/>
        </p:nvSpPr>
        <p:spPr>
          <a:xfrm>
            <a:off x="838200" y="4878533"/>
            <a:ext cx="10515600" cy="536427"/>
          </a:xfrm>
          <a:custGeom>
            <a:avLst/>
            <a:gdLst>
              <a:gd name="connsiteX0" fmla="*/ 119064 w 6619877"/>
              <a:gd name="connsiteY0" fmla="*/ 0 h 818960"/>
              <a:gd name="connsiteX1" fmla="*/ 6500814 w 6619877"/>
              <a:gd name="connsiteY1" fmla="*/ 0 h 818960"/>
              <a:gd name="connsiteX2" fmla="*/ 6619877 w 6619877"/>
              <a:gd name="connsiteY2" fmla="*/ 119063 h 818960"/>
              <a:gd name="connsiteX3" fmla="*/ 6619877 w 6619877"/>
              <a:gd name="connsiteY3" fmla="*/ 166497 h 818960"/>
              <a:gd name="connsiteX4" fmla="*/ 6619877 w 6619877"/>
              <a:gd name="connsiteY4" fmla="*/ 166498 h 818960"/>
              <a:gd name="connsiteX5" fmla="*/ 6619876 w 6619877"/>
              <a:gd name="connsiteY5" fmla="*/ 642748 h 818960"/>
              <a:gd name="connsiteX6" fmla="*/ 6619875 w 6619877"/>
              <a:gd name="connsiteY6" fmla="*/ 642753 h 818960"/>
              <a:gd name="connsiteX7" fmla="*/ 6619875 w 6619877"/>
              <a:gd name="connsiteY7" fmla="*/ 771525 h 818960"/>
              <a:gd name="connsiteX8" fmla="*/ 6619875 w 6619877"/>
              <a:gd name="connsiteY8" fmla="*/ 818960 h 818960"/>
              <a:gd name="connsiteX9" fmla="*/ 0 w 6619877"/>
              <a:gd name="connsiteY9" fmla="*/ 818960 h 818960"/>
              <a:gd name="connsiteX10" fmla="*/ 0 w 6619877"/>
              <a:gd name="connsiteY10" fmla="*/ 399860 h 818960"/>
              <a:gd name="connsiteX11" fmla="*/ 0 w 6619877"/>
              <a:gd name="connsiteY11" fmla="*/ 399860 h 818960"/>
              <a:gd name="connsiteX12" fmla="*/ 0 w 6619877"/>
              <a:gd name="connsiteY12" fmla="*/ 352425 h 818960"/>
              <a:gd name="connsiteX13" fmla="*/ 1 w 6619877"/>
              <a:gd name="connsiteY13" fmla="*/ 352425 h 818960"/>
              <a:gd name="connsiteX14" fmla="*/ 1 w 6619877"/>
              <a:gd name="connsiteY14" fmla="*/ 119063 h 818960"/>
              <a:gd name="connsiteX15" fmla="*/ 119064 w 6619877"/>
              <a:gd name="connsiteY15" fmla="*/ 0 h 8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9877" h="818960">
                <a:moveTo>
                  <a:pt x="119064" y="0"/>
                </a:moveTo>
                <a:lnTo>
                  <a:pt x="6500814" y="0"/>
                </a:lnTo>
                <a:cubicBezTo>
                  <a:pt x="6566571" y="0"/>
                  <a:pt x="6619877" y="53306"/>
                  <a:pt x="6619877" y="119063"/>
                </a:cubicBezTo>
                <a:lnTo>
                  <a:pt x="6619877" y="166497"/>
                </a:lnTo>
                <a:lnTo>
                  <a:pt x="6619877" y="166498"/>
                </a:lnTo>
                <a:cubicBezTo>
                  <a:pt x="6619877" y="325248"/>
                  <a:pt x="6619876" y="483998"/>
                  <a:pt x="6619876" y="642748"/>
                </a:cubicBezTo>
                <a:lnTo>
                  <a:pt x="6619875" y="642753"/>
                </a:lnTo>
                <a:lnTo>
                  <a:pt x="6619875" y="771525"/>
                </a:lnTo>
                <a:lnTo>
                  <a:pt x="6619875" y="818960"/>
                </a:lnTo>
                <a:lnTo>
                  <a:pt x="0" y="818960"/>
                </a:lnTo>
                <a:lnTo>
                  <a:pt x="0" y="399860"/>
                </a:lnTo>
                <a:lnTo>
                  <a:pt x="0" y="399860"/>
                </a:lnTo>
                <a:lnTo>
                  <a:pt x="0" y="352425"/>
                </a:lnTo>
                <a:lnTo>
                  <a:pt x="1" y="352425"/>
                </a:lnTo>
                <a:lnTo>
                  <a:pt x="1" y="119063"/>
                </a:lnTo>
                <a:cubicBezTo>
                  <a:pt x="1" y="53306"/>
                  <a:pt x="53307" y="0"/>
                  <a:pt x="119064" y="0"/>
                </a:cubicBezTo>
                <a:close/>
              </a:path>
            </a:pathLst>
          </a:custGeom>
          <a:solidFill>
            <a:srgbClr val="0070C0"/>
          </a:solidFill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dirty="0"/>
              <a:t>Impossibility result</a:t>
            </a:r>
          </a:p>
        </p:txBody>
      </p:sp>
      <p:sp>
        <p:nvSpPr>
          <p:cNvPr id="11" name="מלבן 8">
            <a:extLst>
              <a:ext uri="{FF2B5EF4-FFF2-40B4-BE49-F238E27FC236}">
                <a16:creationId xmlns:a16="http://schemas.microsoft.com/office/drawing/2014/main" id="{2C388A1F-DE24-BC40-8850-D6346B829E7F}"/>
              </a:ext>
            </a:extLst>
          </p:cNvPr>
          <p:cNvSpPr/>
          <p:nvPr/>
        </p:nvSpPr>
        <p:spPr>
          <a:xfrm>
            <a:off x="838200" y="5414960"/>
            <a:ext cx="10515600" cy="909640"/>
          </a:xfrm>
          <a:prstGeom prst="rect">
            <a:avLst/>
          </a:prstGeom>
          <a:solidFill>
            <a:schemeClr val="bg1"/>
          </a:solidFill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Assuming OWP, there exists a two-input functionality that cannot be computed with </a:t>
            </a:r>
            <a:r>
              <a:rPr 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(1,1)</a:t>
            </a:r>
            <a:r>
              <a:rPr lang="en-US" sz="2800" dirty="0">
                <a:solidFill>
                  <a:schemeClr val="tx1"/>
                </a:solidFill>
              </a:rPr>
              <a:t>-</a:t>
            </a:r>
            <a:r>
              <a:rPr lang="en-US" sz="2800" dirty="0" err="1">
                <a:solidFill>
                  <a:schemeClr val="tx1"/>
                </a:solidFill>
              </a:rPr>
              <a:t>FaF</a:t>
            </a:r>
            <a:r>
              <a:rPr lang="en-US" sz="2800" dirty="0">
                <a:solidFill>
                  <a:schemeClr val="tx1"/>
                </a:solidFill>
              </a:rPr>
              <a:t> security</a:t>
            </a:r>
          </a:p>
        </p:txBody>
      </p:sp>
    </p:spTree>
    <p:extLst>
      <p:ext uri="{BB962C8B-B14F-4D97-AF65-F5344CB8AC3E}">
        <p14:creationId xmlns:p14="http://schemas.microsoft.com/office/powerpoint/2010/main" val="21463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build="allAtOnce" animBg="1"/>
      <p:bldP spid="10" grpId="0" animBg="1"/>
      <p:bldP spid="11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Contribution: The Dealer Model</a:t>
            </a:r>
            <a:endParaRPr lang="en-I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AED1A-3BE4-8053-5441-7D2F09EB5993}"/>
              </a:ext>
            </a:extLst>
          </p:cNvPr>
          <p:cNvSpPr txBox="1"/>
          <p:nvPr/>
        </p:nvSpPr>
        <p:spPr>
          <a:xfrm>
            <a:off x="776468" y="1541826"/>
            <a:ext cx="1105988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We define a simple model that is </a:t>
            </a:r>
            <a:r>
              <a:rPr lang="en-US" sz="3200" dirty="0">
                <a:solidFill>
                  <a:schemeClr val="accent1"/>
                </a:solidFill>
              </a:rPr>
              <a:t>equivalent</a:t>
            </a:r>
            <a:r>
              <a:rPr lang="en-US" sz="3200" dirty="0"/>
              <a:t> to the real model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/>
              <a:t>The parties interact via a </a:t>
            </a:r>
            <a:r>
              <a:rPr lang="en-US" sz="3200" dirty="0">
                <a:solidFill>
                  <a:schemeClr val="accent1"/>
                </a:solidFill>
              </a:rPr>
              <a:t>trusted dealer</a:t>
            </a:r>
          </a:p>
          <a:p>
            <a:pPr marL="971550" lvl="1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Interaction is limited</a:t>
            </a:r>
          </a:p>
          <a:p>
            <a:pPr marL="971550" lvl="1" indent="-5143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Malicious adversary</a:t>
            </a:r>
            <a:r>
              <a:rPr lang="en-US" sz="2800" dirty="0">
                <a:solidFill>
                  <a:srgbClr val="92D050"/>
                </a:solidFill>
              </a:rPr>
              <a:t> </a:t>
            </a:r>
            <a:r>
              <a:rPr lang="en-US" sz="2800" dirty="0"/>
              <a:t>is fail-stop: acts honestly but may abort prematurely (may also change its input)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200" dirty="0"/>
              <a:t>Much </a:t>
            </a:r>
            <a:r>
              <a:rPr lang="en-US" sz="3200" dirty="0">
                <a:solidFill>
                  <a:schemeClr val="accent1"/>
                </a:solidFill>
              </a:rPr>
              <a:t>simpler to analyze </a:t>
            </a:r>
            <a:r>
              <a:rPr lang="en-US" sz="3200" dirty="0"/>
              <a:t>than protocols in the real model</a:t>
            </a:r>
          </a:p>
          <a:p>
            <a:pPr marL="971550" lvl="1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Avoids implementation of cryptographic primitives</a:t>
            </a:r>
          </a:p>
          <a:p>
            <a:pPr marL="971550" lvl="1" indent="-51435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Malicious adversary </a:t>
            </a:r>
            <a:r>
              <a:rPr lang="en-US" sz="2800" dirty="0"/>
              <a:t>receives no messages</a:t>
            </a:r>
          </a:p>
          <a:p>
            <a:pPr marL="514350" indent="-5143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 similar model was considered for </a:t>
            </a:r>
            <a:r>
              <a:rPr lang="en-US" sz="3200" dirty="0">
                <a:solidFill>
                  <a:srgbClr val="0070C0"/>
                </a:solidFill>
              </a:rPr>
              <a:t>standard security</a:t>
            </a:r>
          </a:p>
        </p:txBody>
      </p:sp>
      <p:sp>
        <p:nvSpPr>
          <p:cNvPr id="4" name="Rounded Rectangular Callout 64">
            <a:extLst>
              <a:ext uri="{FF2B5EF4-FFF2-40B4-BE49-F238E27FC236}">
                <a16:creationId xmlns:a16="http://schemas.microsoft.com/office/drawing/2014/main" id="{50ED25E7-8321-927E-62C6-3CAC19937CDF}"/>
              </a:ext>
            </a:extLst>
          </p:cNvPr>
          <p:cNvSpPr>
            <a:spLocks noChangeAspect="1"/>
          </p:cNvSpPr>
          <p:nvPr/>
        </p:nvSpPr>
        <p:spPr>
          <a:xfrm>
            <a:off x="8009795" y="1916934"/>
            <a:ext cx="4067837" cy="1325562"/>
          </a:xfrm>
          <a:prstGeom prst="wedgeRoundRectCallout">
            <a:avLst>
              <a:gd name="adj1" fmla="val -64008"/>
              <a:gd name="adj2" fmla="val 259735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Dishonest majority: Adversary receives messages from the dealer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Dealer Model</a:t>
            </a:r>
            <a:endParaRPr lang="en-IL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860253-ADD1-B5C6-9C31-47D768D33C8C}"/>
              </a:ext>
            </a:extLst>
          </p:cNvPr>
          <p:cNvGrpSpPr/>
          <p:nvPr/>
        </p:nvGrpSpPr>
        <p:grpSpPr>
          <a:xfrm>
            <a:off x="3009814" y="1091439"/>
            <a:ext cx="6097693" cy="5401436"/>
            <a:chOff x="3009814" y="1091439"/>
            <a:chExt cx="6097693" cy="5401436"/>
          </a:xfrm>
        </p:grpSpPr>
        <p:pic>
          <p:nvPicPr>
            <p:cNvPr id="21" name="Picture 20" descr="Cartoon a cartoon character with arms outstretched&#10;&#10;Description automatically generated">
              <a:extLst>
                <a:ext uri="{FF2B5EF4-FFF2-40B4-BE49-F238E27FC236}">
                  <a16:creationId xmlns:a16="http://schemas.microsoft.com/office/drawing/2014/main" id="{B66788A2-B683-B451-4690-CD01FF177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170" b="98246" l="2817" r="97653">
                          <a14:foregroundMark x1="8920" y1="33918" x2="8920" y2="33918"/>
                          <a14:foregroundMark x1="4695" y1="31579" x2="4695" y2="31579"/>
                          <a14:foregroundMark x1="13615" y1="29825" x2="13615" y2="29825"/>
                          <a14:foregroundMark x1="4695" y1="26901" x2="4695" y2="26901"/>
                          <a14:foregroundMark x1="3286" y1="33333" x2="3286" y2="33333"/>
                          <a14:foregroundMark x1="12676" y1="42105" x2="12676" y2="42105"/>
                          <a14:foregroundMark x1="13615" y1="42105" x2="13615" y2="42105"/>
                          <a14:foregroundMark x1="16432" y1="38596" x2="16432" y2="38596"/>
                          <a14:foregroundMark x1="2817" y1="28655" x2="2817" y2="28655"/>
                          <a14:foregroundMark x1="29108" y1="93567" x2="13615" y2="95322"/>
                          <a14:foregroundMark x1="13615" y1="95322" x2="92958" y2="92982"/>
                          <a14:foregroundMark x1="92958" y1="92982" x2="54460" y2="94152"/>
                          <a14:foregroundMark x1="73709" y1="91813" x2="92019" y2="91813"/>
                          <a14:foregroundMark x1="92019" y1="91813" x2="77465" y2="97661"/>
                          <a14:foregroundMark x1="77465" y1="97661" x2="56808" y2="99415"/>
                          <a14:foregroundMark x1="56808" y1="99415" x2="56808" y2="99415"/>
                          <a14:foregroundMark x1="90141" y1="87719" x2="90141" y2="87719"/>
                          <a14:foregroundMark x1="95775" y1="88304" x2="95775" y2="88304"/>
                          <a14:foregroundMark x1="97653" y1="94152" x2="97653" y2="94152"/>
                          <a14:foregroundMark x1="79343" y1="86550" x2="79343" y2="86550"/>
                          <a14:foregroundMark x1="16432" y1="92398" x2="16432" y2="92398"/>
                          <a14:foregroundMark x1="11737" y1="91813" x2="11737" y2="91813"/>
                          <a14:foregroundMark x1="53052" y1="55556" x2="53052" y2="55556"/>
                          <a14:foregroundMark x1="54460" y1="9357" x2="54460" y2="9357"/>
                          <a14:foregroundMark x1="53521" y1="4094" x2="53521" y2="4094"/>
                          <a14:foregroundMark x1="52113" y1="3509" x2="52113" y2="3509"/>
                          <a14:foregroundMark x1="51643" y1="1170" x2="51643" y2="1170"/>
                          <a14:foregroundMark x1="48357" y1="5848" x2="48357" y2="5848"/>
                          <a14:foregroundMark x1="59624" y1="5848" x2="59624" y2="5848"/>
                          <a14:foregroundMark x1="53991" y1="44444" x2="53991" y2="44444"/>
                          <a14:foregroundMark x1="55399" y1="46199" x2="55399" y2="46199"/>
                          <a14:foregroundMark x1="11268" y1="43860" x2="11268" y2="43860"/>
                          <a14:backgroundMark x1="1408" y1="38596" x2="1408" y2="385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66649" y="1091439"/>
              <a:ext cx="2029125" cy="1629016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585A989-5EA1-CBA9-3474-733E3358CA68}"/>
                </a:ext>
              </a:extLst>
            </p:cNvPr>
            <p:cNvGrpSpPr/>
            <p:nvPr/>
          </p:nvGrpSpPr>
          <p:grpSpPr>
            <a:xfrm>
              <a:off x="3009814" y="3969381"/>
              <a:ext cx="6097693" cy="2523494"/>
              <a:chOff x="3009814" y="3969381"/>
              <a:chExt cx="6097693" cy="252349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7DBA7FA-A8E5-F681-C3E4-7E122BC627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855" b="98843" l="9983" r="89974">
                            <a14:foregroundMark x1="37674" y1="19213" x2="48264" y2="20910"/>
                            <a14:foregroundMark x1="46962" y1="32562" x2="46962" y2="32562"/>
                            <a14:foregroundMark x1="47439" y1="31867" x2="43403" y2="35725"/>
                            <a14:foregroundMark x1="44227" y1="30864" x2="43056" y2="49383"/>
                            <a14:foregroundMark x1="43056" y1="49383" x2="42925" y2="49691"/>
                            <a14:foregroundMark x1="48090" y1="29244" x2="53255" y2="31559"/>
                            <a14:foregroundMark x1="55122" y1="31713" x2="55122" y2="31713"/>
                            <a14:foregroundMark x1="53819" y1="29707" x2="54557" y2="34877"/>
                            <a14:foregroundMark x1="41623" y1="38194" x2="41059" y2="56790"/>
                            <a14:foregroundMark x1="41059" y1="56790" x2="40668" y2="58719"/>
                            <a14:foregroundMark x1="45356" y1="35340" x2="46398" y2="34568"/>
                            <a14:foregroundMark x1="71398" y1="55864" x2="68576" y2="73380"/>
                            <a14:foregroundMark x1="68576" y1="73380" x2="61849" y2="85494"/>
                            <a14:foregroundMark x1="61849" y1="85494" x2="57248" y2="84491"/>
                            <a14:foregroundMark x1="47786" y1="86343" x2="38108" y2="98843"/>
                            <a14:foregroundMark x1="38108" y1="98843" x2="38151" y2="89198"/>
                            <a14:foregroundMark x1="46224" y1="70833" x2="50608" y2="89198"/>
                            <a14:foregroundMark x1="37760" y1="84877" x2="37760" y2="84877"/>
                            <a14:foregroundMark x1="42925" y1="82870" x2="57248" y2="84877"/>
                            <a14:foregroundMark x1="59332" y1="74151" x2="59332" y2="74151"/>
                            <a14:foregroundMark x1="70486" y1="48380" x2="70486" y2="48380"/>
                            <a14:foregroundMark x1="70399" y1="46528" x2="72526" y2="51698"/>
                            <a14:foregroundMark x1="67578" y1="54012" x2="67752" y2="58025"/>
                            <a14:foregroundMark x1="43967" y1="9414" x2="43967" y2="9414"/>
                            <a14:foregroundMark x1="40755" y1="5556" x2="40755" y2="5556"/>
                            <a14:foregroundMark x1="42448" y1="3241" x2="42448" y2="3241"/>
                            <a14:foregroundMark x1="36936" y1="7562" x2="36936" y2="7562"/>
                            <a14:foregroundMark x1="39280" y1="3704" x2="39280" y2="3704"/>
                            <a14:foregroundMark x1="39280" y1="2855" x2="39280" y2="2855"/>
                            <a14:foregroundMark x1="38411" y1="83873" x2="50260" y2="91204"/>
                            <a14:foregroundMark x1="51259" y1="89198" x2="54731" y2="95370"/>
                          </a14:backgroundRemoval>
                        </a14:imgEffect>
                      </a14:imgLayer>
                    </a14:imgProps>
                  </a:ext>
                </a:extLst>
              </a:blip>
              <a:srcRect l="27831" r="22175"/>
              <a:stretch/>
            </p:blipFill>
            <p:spPr>
              <a:xfrm>
                <a:off x="5347299" y="4135414"/>
                <a:ext cx="1497397" cy="16848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4B7D604-F07C-8223-F061-27E4D8508B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3770" b="91309" l="35287" r="67033">
                            <a14:foregroundMark x1="44200" y1="21484" x2="44200" y2="21484"/>
                            <a14:foregroundMark x1="42369" y1="16504" x2="42369" y2="16504"/>
                            <a14:foregroundMark x1="50183" y1="24805" x2="50183" y2="24805"/>
                            <a14:foregroundMark x1="44200" y1="20703" x2="47131" y2="59277"/>
                            <a14:foregroundMark x1="46886" y1="19434" x2="47131" y2="53320"/>
                            <a14:foregroundMark x1="50183" y1="47070" x2="52625" y2="63965"/>
                            <a14:foregroundMark x1="52625" y1="63965" x2="49817" y2="68848"/>
                            <a14:foregroundMark x1="57143" y1="57324" x2="57143" y2="57324"/>
                            <a14:foregroundMark x1="62027" y1="57617" x2="62027" y2="57617"/>
                            <a14:foregroundMark x1="53846" y1="55762" x2="53846" y2="55762"/>
                            <a14:foregroundMark x1="55556" y1="55762" x2="49573" y2="61035"/>
                            <a14:foregroundMark x1="49573" y1="61035" x2="58852" y2="58496"/>
                            <a14:foregroundMark x1="38706" y1="13867" x2="38706" y2="13867"/>
                            <a14:foregroundMark x1="37241" y1="14453" x2="37241" y2="14453"/>
                            <a14:foregroundMark x1="36386" y1="15430" x2="36386" y2="15430"/>
                            <a14:foregroundMark x1="50061" y1="22852" x2="51404" y2="25293"/>
                            <a14:foregroundMark x1="52259" y1="23730" x2="52259" y2="23730"/>
                            <a14:foregroundMark x1="52381" y1="22754" x2="52381" y2="22754"/>
                            <a14:foregroundMark x1="53480" y1="23633" x2="53480" y2="23633"/>
                            <a14:foregroundMark x1="50916" y1="41992" x2="50916" y2="41992"/>
                            <a14:foregroundMark x1="53846" y1="42188" x2="53846" y2="42188"/>
                            <a14:foregroundMark x1="42002" y1="40039" x2="51893" y2="41895"/>
                            <a14:foregroundMark x1="55678" y1="40039" x2="59585" y2="44141"/>
                            <a14:foregroundMark x1="39316" y1="43066" x2="40415" y2="48340"/>
                            <a14:foregroundMark x1="40537" y1="43457" x2="35531" y2="47461"/>
                            <a14:foregroundMark x1="36142" y1="44727" x2="43101" y2="44531"/>
                            <a14:foregroundMark x1="40659" y1="56738" x2="49451" y2="56836"/>
                            <a14:foregroundMark x1="49451" y1="56836" x2="59707" y2="56152"/>
                            <a14:foregroundMark x1="59707" y1="56152" x2="63492" y2="56348"/>
                            <a14:foregroundMark x1="65079" y1="56738" x2="55922" y2="58887"/>
                            <a14:foregroundMark x1="55922" y1="58887" x2="55189" y2="58789"/>
                            <a14:foregroundMark x1="59463" y1="51465" x2="59463" y2="51465"/>
                            <a14:foregroundMark x1="64957" y1="57813" x2="64957" y2="57813"/>
                            <a14:foregroundMark x1="38095" y1="59473" x2="38095" y2="59473"/>
                            <a14:foregroundMark x1="37729" y1="56641" x2="37729" y2="56641"/>
                            <a14:foregroundMark x1="38339" y1="55371" x2="38339" y2="55371"/>
                            <a14:foregroundMark x1="41392" y1="54102" x2="41392" y2="54102"/>
                            <a14:foregroundMark x1="36752" y1="53418" x2="40781" y2="61035"/>
                            <a14:foregroundMark x1="40781" y1="61035" x2="41636" y2="61816"/>
                            <a14:foregroundMark x1="41636" y1="86230" x2="56777" y2="87207"/>
                            <a14:foregroundMark x1="46642" y1="89160" x2="56654" y2="89258"/>
                            <a14:foregroundMark x1="56654" y1="89258" x2="59341" y2="89160"/>
                            <a14:foregroundMark x1="43834" y1="90527" x2="54457" y2="90625"/>
                            <a14:foregroundMark x1="54457" y1="90625" x2="60928" y2="89941"/>
                            <a14:foregroundMark x1="44200" y1="91309" x2="44200" y2="91309"/>
                            <a14:foregroundMark x1="53358" y1="26563" x2="53358" y2="26563"/>
                            <a14:foregroundMark x1="53968" y1="26758" x2="53968" y2="26758"/>
                            <a14:foregroundMark x1="38217" y1="28223" x2="38217" y2="28223"/>
                            <a14:foregroundMark x1="39072" y1="15723" x2="39072" y2="15723"/>
                            <a14:foregroundMark x1="41880" y1="14648" x2="41880" y2="14648"/>
                            <a14:foregroundMark x1="37485" y1="16211" x2="37485" y2="16211"/>
                            <a14:foregroundMark x1="35409" y1="20313" x2="35409" y2="20313"/>
                            <a14:foregroundMark x1="36508" y1="19043" x2="36508" y2="19043"/>
                            <a14:foregroundMark x1="35897" y1="18945" x2="35897" y2="18945"/>
                            <a14:foregroundMark x1="37363" y1="28516" x2="37363" y2="28516"/>
                            <a14:foregroundMark x1="36996" y1="27246" x2="36996" y2="27246"/>
                            <a14:backgroundMark x1="37607" y1="28223" x2="37607" y2="28223"/>
                            <a14:backgroundMark x1="37729" y1="28027" x2="37729" y2="28027"/>
                            <a14:backgroundMark x1="37729" y1="28320" x2="37729" y2="28320"/>
                            <a14:backgroundMark x1="38095" y1="28516" x2="38095" y2="28516"/>
                            <a14:backgroundMark x1="36386" y1="28320" x2="36386" y2="28320"/>
                            <a14:backgroundMark x1="36508" y1="28516" x2="36508" y2="28516"/>
                            <a14:backgroundMark x1="36508" y1="28320" x2="36508" y2="28320"/>
                            <a14:backgroundMark x1="36630" y1="28418" x2="36630" y2="28418"/>
                            <a14:backgroundMark x1="36630" y1="28516" x2="36630" y2="28516"/>
                            <a14:backgroundMark x1="36752" y1="28320" x2="36752" y2="28320"/>
                            <a14:backgroundMark x1="36317" y1="28516" x2="36020" y2="29785"/>
                            <a14:backgroundMark x1="36386" y1="28223" x2="36317" y2="28516"/>
                            <a14:backgroundMark x1="36142" y1="27441" x2="36142" y2="27441"/>
                            <a14:backgroundMark x1="36264" y1="27344" x2="36264" y2="27344"/>
                            <a14:backgroundMark x1="36386" y1="27441" x2="36386" y2="27441"/>
                            <a14:backgroundMark x1="36508" y1="27441" x2="36508" y2="27441"/>
                            <a14:backgroundMark x1="36630" y1="27441" x2="36630" y2="27441"/>
                            <a14:backgroundMark x1="36630" y1="27441" x2="36630" y2="27441"/>
                            <a14:backgroundMark x1="36142" y1="27344" x2="36142" y2="27344"/>
                            <a14:backgroundMark x1="36142" y1="27344" x2="36142" y2="27344"/>
                            <a14:backgroundMark x1="37851" y1="28418" x2="37851" y2="28418"/>
                            <a14:backgroundMark x1="37851" y1="28320" x2="37851" y2="28320"/>
                            <a14:backgroundMark x1="37851" y1="28223" x2="37851" y2="28223"/>
                            <a14:backgroundMark x1="37851" y1="28516" x2="37851" y2="28516"/>
                            <a14:backgroundMark x1="37851" y1="28320" x2="37851" y2="28320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729" y1="28320" x2="37729" y2="28320"/>
                            <a14:backgroundMark x1="37729" y1="28516" x2="37729" y2="28418"/>
                          </a14:backgroundRemoval>
                        </a14:imgEffect>
                      </a14:imgLayer>
                    </a14:imgProps>
                  </a:ext>
                </a:extLst>
              </a:blip>
              <a:srcRect l="31955" t="12108" r="28264" b="5324"/>
              <a:stretch/>
            </p:blipFill>
            <p:spPr>
              <a:xfrm>
                <a:off x="8318537" y="3969381"/>
                <a:ext cx="788970" cy="204746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68ACC33-AD61-D491-6AFA-DB6DD4EEB3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9695" b="95954" l="11957" r="88913">
                            <a14:foregroundMark x1="40978" y1="13511" x2="46087" y2="20534"/>
                            <a14:foregroundMark x1="46087" y1="20534" x2="47826" y2="21603"/>
                            <a14:foregroundMark x1="42174" y1="10840" x2="42174" y2="10840"/>
                            <a14:foregroundMark x1="50326" y1="16412" x2="52826" y2="34046"/>
                            <a14:foregroundMark x1="52826" y1="34046" x2="55435" y2="38168"/>
                            <a14:foregroundMark x1="53804" y1="18931" x2="53152" y2="21832"/>
                            <a14:foregroundMark x1="70217" y1="9695" x2="70217" y2="9695"/>
                            <a14:foregroundMark x1="17283" y1="17634" x2="17283" y2="17634"/>
                            <a14:foregroundMark x1="12065" y1="19084" x2="12065" y2="19084"/>
                            <a14:foregroundMark x1="42065" y1="37405" x2="42065" y2="37405"/>
                            <a14:foregroundMark x1="56304" y1="43053" x2="56304" y2="43053"/>
                            <a14:foregroundMark x1="58478" y1="40840" x2="58478" y2="40840"/>
                            <a14:foregroundMark x1="53804" y1="40000" x2="53804" y2="40000"/>
                            <a14:foregroundMark x1="46957" y1="39313" x2="55217" y2="45267"/>
                            <a14:foregroundMark x1="55217" y1="45267" x2="61087" y2="47710"/>
                            <a14:foregroundMark x1="59565" y1="34504" x2="54239" y2="52595"/>
                            <a14:foregroundMark x1="64674" y1="36489" x2="64674" y2="36489"/>
                            <a14:foregroundMark x1="61413" y1="40305" x2="62391" y2="47405"/>
                            <a14:foregroundMark x1="62391" y1="47405" x2="63152" y2="48626"/>
                            <a14:foregroundMark x1="63261" y1="48550" x2="74022" y2="52901"/>
                            <a14:foregroundMark x1="73043" y1="88550" x2="73043" y2="88550"/>
                            <a14:foregroundMark x1="74239" y1="90534" x2="79891" y2="93511"/>
                            <a14:foregroundMark x1="81739" y1="93588" x2="81739" y2="93588"/>
                            <a14:foregroundMark x1="84130" y1="94046" x2="84457" y2="94580"/>
                            <a14:foregroundMark x1="86522" y1="94580" x2="88913" y2="95954"/>
                            <a14:foregroundMark x1="43152" y1="92824" x2="25326" y2="94198"/>
                            <a14:foregroundMark x1="62826" y1="92824" x2="62826" y2="92824"/>
                            <a14:foregroundMark x1="22283" y1="21679" x2="32500" y2="31603"/>
                          </a14:backgroundRemoval>
                        </a14:imgEffect>
                      </a14:imgLayer>
                    </a14:imgProps>
                  </a:ext>
                </a:extLst>
              </a:blip>
              <a:srcRect l="10953" t="6400" r="5131" b="1200"/>
              <a:stretch/>
            </p:blipFill>
            <p:spPr>
              <a:xfrm>
                <a:off x="3009814" y="4135414"/>
                <a:ext cx="1145756" cy="17964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5AF4C26-7F4F-1E38-C3A2-5D4C22AD2311}"/>
                      </a:ext>
                    </a:extLst>
                  </p:cNvPr>
                  <p:cNvSpPr txBox="1"/>
                  <p:nvPr/>
                </p:nvSpPr>
                <p:spPr>
                  <a:xfrm>
                    <a:off x="3405387" y="5969655"/>
                    <a:ext cx="46807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75AF4C26-7F4F-1E38-C3A2-5D4C22AD23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5387" y="5969655"/>
                    <a:ext cx="468077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A81322B-61D4-C375-E58E-15846543EA3C}"/>
                      </a:ext>
                    </a:extLst>
                  </p:cNvPr>
                  <p:cNvSpPr txBox="1"/>
                  <p:nvPr/>
                </p:nvSpPr>
                <p:spPr>
                  <a:xfrm>
                    <a:off x="8521878" y="5969655"/>
                    <a:ext cx="44569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A81322B-61D4-C375-E58E-15846543EA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1878" y="5969655"/>
                    <a:ext cx="445698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21E56A9-8F66-0DFC-0995-2442AB7BA46B}"/>
                      </a:ext>
                    </a:extLst>
                  </p:cNvPr>
                  <p:cNvSpPr txBox="1"/>
                  <p:nvPr/>
                </p:nvSpPr>
                <p:spPr>
                  <a:xfrm>
                    <a:off x="5859522" y="5969655"/>
                    <a:ext cx="4729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21E56A9-8F66-0DFC-0995-2442AB7BA4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9522" y="5969655"/>
                    <a:ext cx="472950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CF86A8F-8CCF-D6A9-7C74-E9857C51C68C}"/>
              </a:ext>
            </a:extLst>
          </p:cNvPr>
          <p:cNvGrpSpPr/>
          <p:nvPr/>
        </p:nvGrpSpPr>
        <p:grpSpPr>
          <a:xfrm>
            <a:off x="3582692" y="2810933"/>
            <a:ext cx="4763364" cy="1324481"/>
            <a:chOff x="3582692" y="2810933"/>
            <a:chExt cx="4763364" cy="1324481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44D93E0-AC7A-B23B-060B-5BCBE9829404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3582692" y="2810933"/>
              <a:ext cx="1835975" cy="13244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42937F1-84BA-B60E-0159-7F84F98E0793}"/>
                    </a:ext>
                  </a:extLst>
                </p:cNvPr>
                <p:cNvSpPr txBox="1"/>
                <p:nvPr/>
              </p:nvSpPr>
              <p:spPr>
                <a:xfrm>
                  <a:off x="4155570" y="3015169"/>
                  <a:ext cx="4680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42937F1-84BA-B60E-0159-7F84F98E07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5570" y="3015169"/>
                  <a:ext cx="468077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7E7B280-7D99-B429-DFCE-7B3DF49E92DF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 flipV="1">
              <a:off x="6081211" y="2810933"/>
              <a:ext cx="14787" cy="13244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197B0CF-6E0B-A1E0-1B04-F1EE92E41A1C}"/>
                    </a:ext>
                  </a:extLst>
                </p:cNvPr>
                <p:cNvSpPr txBox="1"/>
                <p:nvPr/>
              </p:nvSpPr>
              <p:spPr>
                <a:xfrm>
                  <a:off x="5615819" y="3275864"/>
                  <a:ext cx="4680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197B0CF-6E0B-A1E0-1B04-F1EE92E41A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5819" y="3275864"/>
                  <a:ext cx="468077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3DC1C4C-9923-0EC7-23D3-7300AA7E56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5719" y="2810933"/>
              <a:ext cx="1770337" cy="1175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8BF4036-18CD-68A9-5E43-1A55329701D8}"/>
                    </a:ext>
                  </a:extLst>
                </p:cNvPr>
                <p:cNvSpPr txBox="1"/>
                <p:nvPr/>
              </p:nvSpPr>
              <p:spPr>
                <a:xfrm>
                  <a:off x="7491419" y="3015169"/>
                  <a:ext cx="46807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A8BF4036-18CD-68A9-5E43-1A55329701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1419" y="3015169"/>
                  <a:ext cx="46807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140D8E-4641-9946-00C3-332EACFC76D4}"/>
                  </a:ext>
                </a:extLst>
              </p:cNvPr>
              <p:cNvSpPr txBox="1"/>
              <p:nvPr/>
            </p:nvSpPr>
            <p:spPr>
              <a:xfrm>
                <a:off x="838200" y="1287576"/>
                <a:ext cx="27444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-round protocol:</a:t>
                </a:r>
                <a:endParaRPr lang="LID4096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140D8E-4641-9946-00C3-332EACFC7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7576"/>
                <a:ext cx="2744492" cy="523220"/>
              </a:xfrm>
              <a:prstGeom prst="rect">
                <a:avLst/>
              </a:prstGeom>
              <a:blipFill>
                <a:blip r:embed="rId16"/>
                <a:stretch>
                  <a:fillRect t="-10465" r="-3778" b="-325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A55291-BF9C-625F-F1EB-D26994E4211C}"/>
                  </a:ext>
                </a:extLst>
              </p:cNvPr>
              <p:cNvSpPr txBox="1"/>
              <p:nvPr/>
            </p:nvSpPr>
            <p:spPr>
              <a:xfrm>
                <a:off x="834530" y="2875233"/>
                <a:ext cx="1606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:</a:t>
                </a:r>
                <a:endParaRPr lang="LID4096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A55291-BF9C-625F-F1EB-D26994E42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0" y="2875233"/>
                <a:ext cx="1606331" cy="523220"/>
              </a:xfrm>
              <a:prstGeom prst="rect">
                <a:avLst/>
              </a:prstGeom>
              <a:blipFill>
                <a:blip r:embed="rId17"/>
                <a:stretch>
                  <a:fillRect l="-7985" t="-11765" r="-760" b="-3411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46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97C9B8-527F-3846-8355-026A0744128F}"/>
                  </a:ext>
                </a:extLst>
              </p:cNvPr>
              <p:cNvSpPr txBox="1"/>
              <p:nvPr/>
            </p:nvSpPr>
            <p:spPr>
              <a:xfrm>
                <a:off x="6256442" y="1415918"/>
                <a:ext cx="4456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97C9B8-527F-3846-8355-026A07441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42" y="1415918"/>
                <a:ext cx="44569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8746E1-6616-6B40-990D-F6996FF8B150}"/>
                  </a:ext>
                </a:extLst>
              </p:cNvPr>
              <p:cNvSpPr txBox="1"/>
              <p:nvPr/>
            </p:nvSpPr>
            <p:spPr>
              <a:xfrm>
                <a:off x="8703488" y="4982076"/>
                <a:ext cx="4729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8746E1-6616-6B40-990D-F6996FF8B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488" y="4982076"/>
                <a:ext cx="4729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901A68F6-C133-FF36-EDDD-78ED532F117D}"/>
              </a:ext>
            </a:extLst>
          </p:cNvPr>
          <p:cNvSpPr>
            <a:spLocks noChangeAspect="1"/>
          </p:cNvSpPr>
          <p:nvPr/>
        </p:nvSpPr>
        <p:spPr>
          <a:xfrm rot="16200000">
            <a:off x="4134853" y="2509843"/>
            <a:ext cx="3922292" cy="392229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0C65B6-FE5C-0843-89E2-84323D6BDA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5" b="98843" l="9983" r="89974">
                        <a14:foregroundMark x1="37674" y1="19213" x2="48264" y2="20910"/>
                        <a14:foregroundMark x1="46962" y1="32562" x2="46962" y2="32562"/>
                        <a14:foregroundMark x1="47439" y1="31867" x2="43403" y2="35725"/>
                        <a14:foregroundMark x1="44227" y1="30864" x2="43056" y2="49383"/>
                        <a14:foregroundMark x1="43056" y1="49383" x2="42925" y2="49691"/>
                        <a14:foregroundMark x1="48090" y1="29244" x2="53255" y2="31559"/>
                        <a14:foregroundMark x1="55122" y1="31713" x2="55122" y2="31713"/>
                        <a14:foregroundMark x1="53819" y1="29707" x2="54557" y2="34877"/>
                        <a14:foregroundMark x1="41623" y1="38194" x2="41059" y2="56790"/>
                        <a14:foregroundMark x1="41059" y1="56790" x2="40668" y2="58719"/>
                        <a14:foregroundMark x1="45356" y1="35340" x2="46398" y2="34568"/>
                        <a14:foregroundMark x1="71398" y1="55864" x2="68576" y2="73380"/>
                        <a14:foregroundMark x1="68576" y1="73380" x2="61849" y2="85494"/>
                        <a14:foregroundMark x1="61849" y1="85494" x2="57248" y2="84491"/>
                        <a14:foregroundMark x1="47786" y1="86343" x2="38108" y2="98843"/>
                        <a14:foregroundMark x1="38108" y1="98843" x2="38151" y2="89198"/>
                        <a14:foregroundMark x1="46224" y1="70833" x2="50608" y2="89198"/>
                        <a14:foregroundMark x1="37760" y1="84877" x2="37760" y2="84877"/>
                        <a14:foregroundMark x1="42925" y1="82870" x2="57248" y2="84877"/>
                        <a14:foregroundMark x1="59332" y1="74151" x2="59332" y2="74151"/>
                        <a14:foregroundMark x1="70486" y1="48380" x2="70486" y2="48380"/>
                        <a14:foregroundMark x1="70399" y1="46528" x2="72526" y2="51698"/>
                        <a14:foregroundMark x1="67578" y1="54012" x2="67752" y2="58025"/>
                        <a14:foregroundMark x1="43967" y1="9414" x2="43967" y2="9414"/>
                        <a14:foregroundMark x1="40755" y1="5556" x2="40755" y2="5556"/>
                        <a14:foregroundMark x1="42448" y1="3241" x2="42448" y2="3241"/>
                        <a14:foregroundMark x1="36936" y1="7562" x2="36936" y2="7562"/>
                        <a14:foregroundMark x1="39280" y1="3704" x2="39280" y2="3704"/>
                        <a14:foregroundMark x1="39280" y1="2855" x2="39280" y2="2855"/>
                        <a14:foregroundMark x1="38411" y1="83873" x2="50260" y2="91204"/>
                        <a14:foregroundMark x1="51259" y1="89198" x2="54731" y2="95370"/>
                      </a14:backgroundRemoval>
                    </a14:imgEffect>
                  </a14:imgLayer>
                </a14:imgProps>
              </a:ext>
            </a:extLst>
          </a:blip>
          <a:srcRect l="27831" r="22175"/>
          <a:stretch/>
        </p:blipFill>
        <p:spPr>
          <a:xfrm>
            <a:off x="7244656" y="4150714"/>
            <a:ext cx="1497397" cy="1684800"/>
          </a:xfrm>
          <a:prstGeom prst="rect">
            <a:avLst/>
          </a:prstGeom>
        </p:spPr>
      </p:pic>
      <p:pic>
        <p:nvPicPr>
          <p:cNvPr id="10" name="Picture 9" descr="A cartoon of a person holding money&#10;&#10;Description automatically generated">
            <a:extLst>
              <a:ext uri="{FF2B5EF4-FFF2-40B4-BE49-F238E27FC236}">
                <a16:creationId xmlns:a16="http://schemas.microsoft.com/office/drawing/2014/main" id="{2117161A-7C5C-DC2C-26B4-CBF9E33258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31" b="95276" l="8543" r="92965">
                        <a14:foregroundMark x1="8543" y1="76378" x2="8543" y2="76378"/>
                        <a14:foregroundMark x1="10553" y1="72835" x2="35678" y2="87795"/>
                        <a14:foregroundMark x1="35678" y1="87795" x2="65829" y2="94882"/>
                        <a14:foregroundMark x1="65829" y1="94882" x2="80905" y2="91732"/>
                        <a14:foregroundMark x1="59799" y1="9055" x2="59799" y2="9055"/>
                        <a14:foregroundMark x1="59799" y1="4331" x2="59799" y2="4331"/>
                        <a14:foregroundMark x1="70854" y1="5512" x2="70854" y2="5512"/>
                        <a14:foregroundMark x1="67337" y1="7480" x2="67337" y2="7480"/>
                        <a14:foregroundMark x1="92965" y1="95276" x2="92965" y2="952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8989" y="3986198"/>
            <a:ext cx="1607728" cy="2052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02D4A7-F146-7E41-8417-4D821EEBF3F0}"/>
                  </a:ext>
                </a:extLst>
              </p:cNvPr>
              <p:cNvSpPr txBox="1"/>
              <p:nvPr/>
            </p:nvSpPr>
            <p:spPr>
              <a:xfrm>
                <a:off x="6256442" y="1411228"/>
                <a:ext cx="589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02D4A7-F146-7E41-8417-4D821EEBF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42" y="1411228"/>
                <a:ext cx="58964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49F9E7C0-8488-814C-8824-CDB9D0B93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307" b="92701" l="10000" r="90000">
                        <a14:foregroundMark x1="55909" y1="83942" x2="55909" y2="83942"/>
                        <a14:foregroundMark x1="33068" y1="90876" x2="33068" y2="90876"/>
                        <a14:foregroundMark x1="32159" y1="90876" x2="32159" y2="90876"/>
                        <a14:foregroundMark x1="56136" y1="88321" x2="56136" y2="88321"/>
                        <a14:foregroundMark x1="56136" y1="88321" x2="56136" y2="88321"/>
                        <a14:foregroundMark x1="56818" y1="86861" x2="56818" y2="86861"/>
                        <a14:foregroundMark x1="58409" y1="87226" x2="58409" y2="87226"/>
                        <a14:foregroundMark x1="58977" y1="89964" x2="58977" y2="89964"/>
                        <a14:foregroundMark x1="42727" y1="92153" x2="42727" y2="92153"/>
                        <a14:foregroundMark x1="33636" y1="92701" x2="33636" y2="92701"/>
                        <a14:foregroundMark x1="31364" y1="92336" x2="31364" y2="92336"/>
                        <a14:foregroundMark x1="42614" y1="10036" x2="42614" y2="10036"/>
                        <a14:foregroundMark x1="45455" y1="9307" x2="45455" y2="9307"/>
                        <a14:foregroundMark x1="47727" y1="11131" x2="47727" y2="11131"/>
                        <a14:backgroundMark x1="57273" y1="42518" x2="57273" y2="42518"/>
                        <a14:backgroundMark x1="56136" y1="42336" x2="56136" y2="42336"/>
                      </a14:backgroundRemoval>
                    </a14:imgEffect>
                  </a14:imgLayer>
                </a14:imgProps>
              </a:ext>
            </a:extLst>
          </a:blip>
          <a:srcRect l="29826" t="6175" r="29298" b="4862"/>
          <a:stretch/>
        </p:blipFill>
        <p:spPr>
          <a:xfrm>
            <a:off x="7223864" y="4191214"/>
            <a:ext cx="1243119" cy="168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Story of Three Homers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E56209-66D4-DD4F-A169-7C78759E7FDB}"/>
                  </a:ext>
                </a:extLst>
              </p:cNvPr>
              <p:cNvSpPr txBox="1"/>
              <p:nvPr/>
            </p:nvSpPr>
            <p:spPr>
              <a:xfrm>
                <a:off x="3300759" y="4982076"/>
                <a:ext cx="4729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E56209-66D4-DD4F-A169-7C78759E7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759" y="4982076"/>
                <a:ext cx="47295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716F9417-5240-9E4C-BC7F-09C29984C5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0" b="91309" l="35287" r="67033">
                        <a14:foregroundMark x1="44200" y1="21484" x2="44200" y2="21484"/>
                        <a14:foregroundMark x1="42369" y1="16504" x2="42369" y2="16504"/>
                        <a14:foregroundMark x1="50183" y1="24805" x2="50183" y2="24805"/>
                        <a14:foregroundMark x1="44200" y1="20703" x2="47131" y2="59277"/>
                        <a14:foregroundMark x1="46886" y1="19434" x2="47131" y2="53320"/>
                        <a14:foregroundMark x1="50183" y1="47070" x2="52625" y2="63965"/>
                        <a14:foregroundMark x1="52625" y1="63965" x2="49817" y2="68848"/>
                        <a14:foregroundMark x1="57143" y1="57324" x2="57143" y2="57324"/>
                        <a14:foregroundMark x1="62027" y1="57617" x2="62027" y2="57617"/>
                        <a14:foregroundMark x1="53846" y1="55762" x2="53846" y2="55762"/>
                        <a14:foregroundMark x1="55556" y1="55762" x2="49573" y2="61035"/>
                        <a14:foregroundMark x1="49573" y1="61035" x2="58852" y2="58496"/>
                        <a14:foregroundMark x1="38706" y1="13867" x2="38706" y2="13867"/>
                        <a14:foregroundMark x1="37241" y1="14453" x2="37241" y2="14453"/>
                        <a14:foregroundMark x1="36386" y1="15430" x2="36386" y2="15430"/>
                        <a14:foregroundMark x1="50061" y1="22852" x2="51404" y2="25293"/>
                        <a14:foregroundMark x1="52259" y1="23730" x2="52259" y2="23730"/>
                        <a14:foregroundMark x1="52381" y1="22754" x2="52381" y2="22754"/>
                        <a14:foregroundMark x1="53480" y1="23633" x2="53480" y2="23633"/>
                        <a14:foregroundMark x1="50916" y1="41992" x2="50916" y2="41992"/>
                        <a14:foregroundMark x1="53846" y1="42188" x2="53846" y2="42188"/>
                        <a14:foregroundMark x1="42002" y1="40039" x2="51893" y2="41895"/>
                        <a14:foregroundMark x1="55678" y1="40039" x2="59585" y2="44141"/>
                        <a14:foregroundMark x1="39316" y1="43066" x2="40415" y2="48340"/>
                        <a14:foregroundMark x1="40537" y1="43457" x2="35531" y2="47461"/>
                        <a14:foregroundMark x1="36142" y1="44727" x2="43101" y2="44531"/>
                        <a14:foregroundMark x1="40659" y1="56738" x2="49451" y2="56836"/>
                        <a14:foregroundMark x1="49451" y1="56836" x2="59707" y2="56152"/>
                        <a14:foregroundMark x1="59707" y1="56152" x2="63492" y2="56348"/>
                        <a14:foregroundMark x1="65079" y1="56738" x2="55922" y2="58887"/>
                        <a14:foregroundMark x1="55922" y1="58887" x2="55189" y2="58789"/>
                        <a14:foregroundMark x1="59463" y1="51465" x2="59463" y2="51465"/>
                        <a14:foregroundMark x1="64957" y1="57813" x2="64957" y2="57813"/>
                        <a14:foregroundMark x1="38095" y1="59473" x2="38095" y2="59473"/>
                        <a14:foregroundMark x1="37729" y1="56641" x2="37729" y2="56641"/>
                        <a14:foregroundMark x1="38339" y1="55371" x2="38339" y2="55371"/>
                        <a14:foregroundMark x1="41392" y1="54102" x2="41392" y2="54102"/>
                        <a14:foregroundMark x1="36752" y1="53418" x2="40781" y2="61035"/>
                        <a14:foregroundMark x1="40781" y1="61035" x2="41636" y2="61816"/>
                        <a14:foregroundMark x1="41636" y1="86230" x2="56777" y2="87207"/>
                        <a14:foregroundMark x1="46642" y1="89160" x2="56654" y2="89258"/>
                        <a14:foregroundMark x1="56654" y1="89258" x2="59341" y2="89160"/>
                        <a14:foregroundMark x1="43834" y1="90527" x2="54457" y2="90625"/>
                        <a14:foregroundMark x1="54457" y1="90625" x2="60928" y2="89941"/>
                        <a14:foregroundMark x1="44200" y1="91309" x2="44200" y2="91309"/>
                        <a14:foregroundMark x1="53358" y1="26563" x2="53358" y2="26563"/>
                        <a14:foregroundMark x1="53968" y1="26758" x2="53968" y2="26758"/>
                        <a14:foregroundMark x1="38217" y1="28223" x2="38217" y2="28223"/>
                        <a14:foregroundMark x1="39072" y1="15723" x2="39072" y2="15723"/>
                        <a14:foregroundMark x1="41880" y1="14648" x2="41880" y2="14648"/>
                        <a14:foregroundMark x1="37485" y1="16211" x2="37485" y2="16211"/>
                        <a14:foregroundMark x1="35409" y1="20313" x2="35409" y2="20313"/>
                        <a14:foregroundMark x1="36508" y1="19043" x2="36508" y2="19043"/>
                        <a14:foregroundMark x1="35897" y1="18945" x2="35897" y2="18945"/>
                        <a14:foregroundMark x1="37363" y1="28516" x2="37363" y2="28516"/>
                        <a14:foregroundMark x1="36996" y1="27246" x2="36996" y2="27246"/>
                        <a14:backgroundMark x1="37607" y1="28223" x2="37607" y2="28223"/>
                        <a14:backgroundMark x1="37729" y1="28027" x2="37729" y2="28027"/>
                        <a14:backgroundMark x1="37729" y1="28320" x2="37729" y2="28320"/>
                        <a14:backgroundMark x1="38095" y1="28516" x2="38095" y2="28516"/>
                        <a14:backgroundMark x1="36386" y1="28320" x2="36386" y2="28320"/>
                        <a14:backgroundMark x1="36508" y1="28516" x2="36508" y2="28516"/>
                        <a14:backgroundMark x1="36508" y1="28320" x2="36508" y2="28320"/>
                        <a14:backgroundMark x1="36630" y1="28418" x2="36630" y2="28418"/>
                        <a14:backgroundMark x1="36630" y1="28516" x2="36630" y2="28516"/>
                        <a14:backgroundMark x1="36752" y1="28320" x2="36752" y2="28320"/>
                        <a14:backgroundMark x1="36317" y1="28516" x2="36020" y2="29785"/>
                        <a14:backgroundMark x1="36386" y1="28223" x2="36317" y2="28516"/>
                        <a14:backgroundMark x1="36142" y1="27441" x2="36142" y2="27441"/>
                        <a14:backgroundMark x1="36264" y1="27344" x2="36264" y2="27344"/>
                        <a14:backgroundMark x1="36386" y1="27441" x2="36386" y2="27441"/>
                        <a14:backgroundMark x1="36508" y1="27441" x2="36508" y2="27441"/>
                        <a14:backgroundMark x1="36630" y1="27441" x2="36630" y2="27441"/>
                        <a14:backgroundMark x1="36630" y1="27441" x2="36630" y2="27441"/>
                        <a14:backgroundMark x1="36142" y1="27344" x2="36142" y2="27344"/>
                        <a14:backgroundMark x1="36142" y1="27344" x2="36142" y2="27344"/>
                        <a14:backgroundMark x1="37851" y1="28418" x2="37851" y2="28418"/>
                        <a14:backgroundMark x1="37851" y1="28320" x2="37851" y2="28320"/>
                        <a14:backgroundMark x1="37851" y1="28223" x2="37851" y2="28223"/>
                        <a14:backgroundMark x1="37851" y1="28516" x2="37851" y2="28516"/>
                        <a14:backgroundMark x1="37851" y1="28320" x2="37851" y2="28320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729" y1="28320" x2="37729" y2="28320"/>
                        <a14:backgroundMark x1="37729" y1="28516" x2="37729" y2="28418"/>
                      </a14:backgroundRemoval>
                    </a14:imgEffect>
                  </a14:imgLayer>
                </a14:imgProps>
              </a:ext>
            </a:extLst>
          </a:blip>
          <a:srcRect l="31955" t="12108" r="28264" b="5324"/>
          <a:stretch/>
        </p:blipFill>
        <p:spPr>
          <a:xfrm>
            <a:off x="5701511" y="1501844"/>
            <a:ext cx="788970" cy="20474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5515818-8695-E747-9D1E-0529AE5EB0F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864" b="90681" l="9606" r="89409">
                        <a14:foregroundMark x1="82020" y1="90785" x2="82020" y2="90785"/>
                        <a14:foregroundMark x1="39286" y1="27644" x2="39286" y2="27644"/>
                        <a14:foregroundMark x1="39286" y1="26178" x2="39286" y2="26178"/>
                        <a14:foregroundMark x1="39286" y1="26178" x2="39286" y2="26178"/>
                        <a14:foregroundMark x1="39532" y1="25131" x2="40271" y2="28901"/>
                        <a14:foregroundMark x1="40887" y1="24817" x2="37562" y2="27958"/>
                        <a14:foregroundMark x1="47167" y1="26492" x2="50246" y2="26597"/>
                        <a14:foregroundMark x1="50246" y1="24921" x2="50246" y2="24921"/>
                        <a14:foregroundMark x1="49261" y1="25131" x2="51232" y2="25131"/>
                        <a14:foregroundMark x1="49261" y1="24503" x2="50000" y2="26597"/>
                        <a14:foregroundMark x1="49261" y1="24817" x2="47537" y2="23141"/>
                        <a14:foregroundMark x1="50862" y1="21675" x2="44581" y2="33717"/>
                        <a14:foregroundMark x1="41256" y1="25759" x2="45567" y2="27435"/>
                        <a14:foregroundMark x1="51847" y1="26492" x2="51847" y2="26492"/>
                        <a14:foregroundMark x1="50862" y1="8377" x2="50862" y2="8377"/>
                        <a14:foregroundMark x1="27586" y1="7225" x2="27586" y2="7225"/>
                        <a14:foregroundMark x1="50862" y1="6597" x2="50862" y2="6597"/>
                        <a14:foregroundMark x1="27463" y1="5864" x2="27463" y2="5864"/>
                      </a14:backgroundRemoval>
                    </a14:imgEffect>
                  </a14:imgLayer>
                </a14:imgProps>
              </a:ext>
            </a:extLst>
          </a:blip>
          <a:srcRect l="11654" r="12048" b="6247"/>
          <a:stretch/>
        </p:blipFill>
        <p:spPr>
          <a:xfrm>
            <a:off x="3793554" y="4135414"/>
            <a:ext cx="1243466" cy="179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80E1A3-41F8-F349-892B-9493382C038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95" b="95954" l="11957" r="88913">
                        <a14:foregroundMark x1="40978" y1="13511" x2="46087" y2="20534"/>
                        <a14:foregroundMark x1="46087" y1="20534" x2="47826" y2="21603"/>
                        <a14:foregroundMark x1="42174" y1="10840" x2="42174" y2="10840"/>
                        <a14:foregroundMark x1="50326" y1="16412" x2="52826" y2="34046"/>
                        <a14:foregroundMark x1="52826" y1="34046" x2="55435" y2="38168"/>
                        <a14:foregroundMark x1="53804" y1="18931" x2="53152" y2="21832"/>
                        <a14:foregroundMark x1="70217" y1="9695" x2="70217" y2="9695"/>
                        <a14:foregroundMark x1="17283" y1="17634" x2="17283" y2="17634"/>
                        <a14:foregroundMark x1="12065" y1="19084" x2="12065" y2="19084"/>
                        <a14:foregroundMark x1="42065" y1="37405" x2="42065" y2="37405"/>
                        <a14:foregroundMark x1="56304" y1="43053" x2="56304" y2="43053"/>
                        <a14:foregroundMark x1="58478" y1="40840" x2="58478" y2="40840"/>
                        <a14:foregroundMark x1="53804" y1="40000" x2="53804" y2="40000"/>
                        <a14:foregroundMark x1="46957" y1="39313" x2="55217" y2="45267"/>
                        <a14:foregroundMark x1="55217" y1="45267" x2="61087" y2="47710"/>
                        <a14:foregroundMark x1="59565" y1="34504" x2="54239" y2="52595"/>
                        <a14:foregroundMark x1="64674" y1="36489" x2="64674" y2="36489"/>
                        <a14:foregroundMark x1="61413" y1="40305" x2="62391" y2="47405"/>
                        <a14:foregroundMark x1="62391" y1="47405" x2="63152" y2="48626"/>
                        <a14:foregroundMark x1="63261" y1="48550" x2="74022" y2="52901"/>
                        <a14:foregroundMark x1="73043" y1="88550" x2="73043" y2="88550"/>
                        <a14:foregroundMark x1="74239" y1="90534" x2="79891" y2="93511"/>
                        <a14:foregroundMark x1="81739" y1="93588" x2="81739" y2="93588"/>
                        <a14:foregroundMark x1="84130" y1="94046" x2="84457" y2="94580"/>
                        <a14:foregroundMark x1="86522" y1="94580" x2="88913" y2="95954"/>
                        <a14:foregroundMark x1="43152" y1="92824" x2="25326" y2="94198"/>
                        <a14:foregroundMark x1="62826" y1="92824" x2="62826" y2="92824"/>
                        <a14:foregroundMark x1="22283" y1="21679" x2="32500" y2="31603"/>
                      </a14:backgroundRemoval>
                    </a14:imgEffect>
                  </a14:imgLayer>
                </a14:imgProps>
              </a:ext>
            </a:extLst>
          </a:blip>
          <a:srcRect l="10953" t="6400" r="5131" b="1200"/>
          <a:stretch/>
        </p:blipFill>
        <p:spPr>
          <a:xfrm>
            <a:off x="3712550" y="4135414"/>
            <a:ext cx="1145756" cy="1796400"/>
          </a:xfrm>
          <a:prstGeom prst="rect">
            <a:avLst/>
          </a:prstGeom>
        </p:spPr>
      </p:pic>
      <p:sp>
        <p:nvSpPr>
          <p:cNvPr id="16" name="Rounded Rectangular Callout 64">
            <a:extLst>
              <a:ext uri="{FF2B5EF4-FFF2-40B4-BE49-F238E27FC236}">
                <a16:creationId xmlns:a16="http://schemas.microsoft.com/office/drawing/2014/main" id="{EFF8E371-F84B-07FA-81A6-65DE18A2A8CA}"/>
              </a:ext>
            </a:extLst>
          </p:cNvPr>
          <p:cNvSpPr>
            <a:spLocks noChangeAspect="1"/>
          </p:cNvSpPr>
          <p:nvPr/>
        </p:nvSpPr>
        <p:spPr>
          <a:xfrm>
            <a:off x="8317291" y="2453111"/>
            <a:ext cx="2871015" cy="1182518"/>
          </a:xfrm>
          <a:prstGeom prst="wedgeRoundRectCallout">
            <a:avLst>
              <a:gd name="adj1" fmla="val -106445"/>
              <a:gd name="adj2" fmla="val -104710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Password to bank account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9A63A4-CAD3-0FBC-19AD-26E085CD96E7}"/>
                  </a:ext>
                </a:extLst>
              </p:cNvPr>
              <p:cNvSpPr txBox="1"/>
              <p:nvPr/>
            </p:nvSpPr>
            <p:spPr>
              <a:xfrm>
                <a:off x="6256442" y="1420608"/>
                <a:ext cx="5979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9A63A4-CAD3-0FBC-19AD-26E085CD9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42" y="1420608"/>
                <a:ext cx="59792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6B2B879-4836-0F58-E435-C83A7BB93AA0}"/>
              </a:ext>
            </a:extLst>
          </p:cNvPr>
          <p:cNvGrpSpPr/>
          <p:nvPr/>
        </p:nvGrpSpPr>
        <p:grpSpPr>
          <a:xfrm>
            <a:off x="5280614" y="4626755"/>
            <a:ext cx="1600241" cy="467255"/>
            <a:chOff x="5366690" y="5142491"/>
            <a:chExt cx="1359018" cy="56392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1A93395-9C7F-584B-7F29-CCE4A49D7A61}"/>
                </a:ext>
              </a:extLst>
            </p:cNvPr>
            <p:cNvCxnSpPr>
              <a:cxnSpLocks/>
            </p:cNvCxnSpPr>
            <p:nvPr/>
          </p:nvCxnSpPr>
          <p:spPr>
            <a:xfrm>
              <a:off x="5366690" y="5706415"/>
              <a:ext cx="13590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5F5F676-CD8E-09DF-825B-1488BF06DCF1}"/>
                    </a:ext>
                  </a:extLst>
                </p:cNvPr>
                <p:cNvSpPr txBox="1"/>
                <p:nvPr/>
              </p:nvSpPr>
              <p:spPr>
                <a:xfrm>
                  <a:off x="5397079" y="5142491"/>
                  <a:ext cx="1308144" cy="557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LID4096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5F5F676-CD8E-09DF-825B-1488BF06D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079" y="5142491"/>
                  <a:ext cx="1308144" cy="55717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ounded Rectangular Callout 64">
            <a:extLst>
              <a:ext uri="{FF2B5EF4-FFF2-40B4-BE49-F238E27FC236}">
                <a16:creationId xmlns:a16="http://schemas.microsoft.com/office/drawing/2014/main" id="{2DF9F159-4760-6D56-77E7-CD556FEE2B8E}"/>
              </a:ext>
            </a:extLst>
          </p:cNvPr>
          <p:cNvSpPr>
            <a:spLocks noChangeAspect="1"/>
          </p:cNvSpPr>
          <p:nvPr/>
        </p:nvSpPr>
        <p:spPr>
          <a:xfrm>
            <a:off x="1093188" y="2837741"/>
            <a:ext cx="2871015" cy="1182518"/>
          </a:xfrm>
          <a:prstGeom prst="cloudCallout">
            <a:avLst>
              <a:gd name="adj1" fmla="val 45520"/>
              <a:gd name="adj2" fmla="val 65364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I’m getting tired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64D61C-2DA7-5855-507D-6823EF3B934A}"/>
              </a:ext>
            </a:extLst>
          </p:cNvPr>
          <p:cNvCxnSpPr>
            <a:cxnSpLocks/>
          </p:cNvCxnSpPr>
          <p:nvPr/>
        </p:nvCxnSpPr>
        <p:spPr>
          <a:xfrm>
            <a:off x="6479291" y="2871802"/>
            <a:ext cx="1092788" cy="1238412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6" name="Picture 25" descr="Cartoon duck sleeping in bed&#10;&#10;Description automatically generated">
            <a:extLst>
              <a:ext uri="{FF2B5EF4-FFF2-40B4-BE49-F238E27FC236}">
                <a16:creationId xmlns:a16="http://schemas.microsoft.com/office/drawing/2014/main" id="{4245D153-B4A2-4BAA-617F-36552806DB7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7883" b="99023" l="1220" r="98780">
                        <a14:foregroundMark x1="7317" y1="66450" x2="19512" y2="88599"/>
                        <a14:foregroundMark x1="19512" y1="88599" x2="68902" y2="93811"/>
                        <a14:foregroundMark x1="68902" y1="93811" x2="37805" y2="79153"/>
                        <a14:foregroundMark x1="14634" y1="83062" x2="57927" y2="98371"/>
                        <a14:foregroundMark x1="57927" y1="98371" x2="85976" y2="98697"/>
                        <a14:foregroundMark x1="84756" y1="95765" x2="84756" y2="95765"/>
                        <a14:foregroundMark x1="84756" y1="90879" x2="70732" y2="73616"/>
                        <a14:foregroundMark x1="70732" y1="73616" x2="87805" y2="89251"/>
                        <a14:foregroundMark x1="87805" y1="89251" x2="83537" y2="95765"/>
                        <a14:foregroundMark x1="91463" y1="65798" x2="91463" y2="65798"/>
                        <a14:foregroundMark x1="90244" y1="78176" x2="92683" y2="85342"/>
                        <a14:foregroundMark x1="7927" y1="77850" x2="7927" y2="77850"/>
                        <a14:foregroundMark x1="7927" y1="77199" x2="5488" y2="91857"/>
                        <a14:foregroundMark x1="5488" y1="91857" x2="9756" y2="99023"/>
                        <a14:foregroundMark x1="1829" y1="80782" x2="15854" y2="98697"/>
                        <a14:foregroundMark x1="93293" y1="88599" x2="93293" y2="88599"/>
                        <a14:foregroundMark x1="93902" y1="93485" x2="93902" y2="93485"/>
                        <a14:foregroundMark x1="94512" y1="95440" x2="94512" y2="95440"/>
                        <a14:foregroundMark x1="95732" y1="96743" x2="95732" y2="96743"/>
                        <a14:foregroundMark x1="98780" y1="95765" x2="98780" y2="95765"/>
                      </a14:backgroundRemoval>
                    </a14:imgEffect>
                  </a14:imgLayer>
                </a14:imgProps>
              </a:ext>
            </a:extLst>
          </a:blip>
          <a:srcRect t="42514"/>
          <a:stretch/>
        </p:blipFill>
        <p:spPr>
          <a:xfrm>
            <a:off x="3373204" y="4043689"/>
            <a:ext cx="1732041" cy="1863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ular Callout 64">
                <a:extLst>
                  <a:ext uri="{FF2B5EF4-FFF2-40B4-BE49-F238E27FC236}">
                    <a16:creationId xmlns:a16="http://schemas.microsoft.com/office/drawing/2014/main" id="{760913F9-8D3C-9BDE-6C73-90602A3B50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99254" y="2763180"/>
                <a:ext cx="3087780" cy="1182518"/>
              </a:xfrm>
              <a:prstGeom prst="cloudCallout">
                <a:avLst>
                  <a:gd name="adj1" fmla="val -33724"/>
                  <a:gd name="adj2" fmla="val 73956"/>
                </a:avLst>
              </a:prstGeom>
              <a:solidFill>
                <a:schemeClr val="bg1">
                  <a:alpha val="67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IL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7" name="Rounded Rectangular Callout 64">
                <a:extLst>
                  <a:ext uri="{FF2B5EF4-FFF2-40B4-BE49-F238E27FC236}">
                    <a16:creationId xmlns:a16="http://schemas.microsoft.com/office/drawing/2014/main" id="{760913F9-8D3C-9BDE-6C73-90602A3B5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254" y="2763180"/>
                <a:ext cx="3087780" cy="1182518"/>
              </a:xfrm>
              <a:prstGeom prst="cloudCallout">
                <a:avLst>
                  <a:gd name="adj1" fmla="val -33724"/>
                  <a:gd name="adj2" fmla="val 73956"/>
                </a:avLst>
              </a:prstGeom>
              <a:blipFill>
                <a:blip r:embed="rId2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ular Callout 64">
            <a:extLst>
              <a:ext uri="{FF2B5EF4-FFF2-40B4-BE49-F238E27FC236}">
                <a16:creationId xmlns:a16="http://schemas.microsoft.com/office/drawing/2014/main" id="{4BB5CFFA-CEEF-E764-3DBA-63FACF12F53C}"/>
              </a:ext>
            </a:extLst>
          </p:cNvPr>
          <p:cNvSpPr>
            <a:spLocks noChangeAspect="1"/>
          </p:cNvSpPr>
          <p:nvPr/>
        </p:nvSpPr>
        <p:spPr>
          <a:xfrm>
            <a:off x="7699254" y="2404467"/>
            <a:ext cx="3267022" cy="1456529"/>
          </a:xfrm>
          <a:prstGeom prst="cloudCallout">
            <a:avLst>
              <a:gd name="adj1" fmla="val -33724"/>
              <a:gd name="adj2" fmla="val 73956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I can buy so many donuts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84BF06-8D05-FF06-C3B5-F2E848E331D6}"/>
              </a:ext>
            </a:extLst>
          </p:cNvPr>
          <p:cNvSpPr txBox="1"/>
          <p:nvPr/>
        </p:nvSpPr>
        <p:spPr>
          <a:xfrm>
            <a:off x="5241111" y="3869151"/>
            <a:ext cx="1933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1-secure MPC protocol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6538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28984 0.5208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604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0.2457 0.5222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9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11" grpId="0" animBg="1"/>
      <p:bldP spid="11" grpId="1" animBg="1"/>
      <p:bldP spid="20" grpId="0"/>
      <p:bldP spid="20" grpId="1"/>
      <p:bldP spid="41" grpId="0"/>
      <p:bldP spid="16" grpId="0" animBg="1"/>
      <p:bldP spid="16" grpId="1" animBg="1"/>
      <p:bldP spid="3" grpId="0"/>
      <p:bldP spid="3" grpId="1"/>
      <p:bldP spid="12" grpId="0" animBg="1"/>
      <p:bldP spid="12" grpId="1" animBg="1"/>
      <p:bldP spid="27" grpId="0" animBg="1"/>
      <p:bldP spid="27" grpId="1" animBg="1"/>
      <p:bldP spid="28" grpId="0" animBg="1"/>
      <p:bldP spid="30" grpId="0"/>
      <p:bldP spid="3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DB7D90-6EA2-6451-E53D-044007F1E0B1}"/>
                  </a:ext>
                </a:extLst>
              </p:cNvPr>
              <p:cNvSpPr txBox="1"/>
              <p:nvPr/>
            </p:nvSpPr>
            <p:spPr>
              <a:xfrm>
                <a:off x="837011" y="2880674"/>
                <a:ext cx="22817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:</a:t>
                </a:r>
                <a:endParaRPr lang="LID4096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DB7D90-6EA2-6451-E53D-044007F1E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11" y="2880674"/>
                <a:ext cx="2281742" cy="523220"/>
              </a:xfrm>
              <a:prstGeom prst="rect">
                <a:avLst/>
              </a:prstGeom>
              <a:blipFill>
                <a:blip r:embed="rId2"/>
                <a:stretch>
                  <a:fillRect l="-5333" t="-11765" b="-3411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Dealer Model</a:t>
            </a:r>
            <a:endParaRPr lang="en-IL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59443A-5FFB-3948-3BF9-B4A92DC476C2}"/>
              </a:ext>
            </a:extLst>
          </p:cNvPr>
          <p:cNvGrpSpPr/>
          <p:nvPr/>
        </p:nvGrpSpPr>
        <p:grpSpPr>
          <a:xfrm>
            <a:off x="3008574" y="2810933"/>
            <a:ext cx="2410093" cy="1324481"/>
            <a:chOff x="3008574" y="2810933"/>
            <a:chExt cx="2410093" cy="132448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B9B585B-C0A8-E7BD-CAD3-12AA381DDE89}"/>
                </a:ext>
              </a:extLst>
            </p:cNvPr>
            <p:cNvCxnSpPr/>
            <p:nvPr/>
          </p:nvCxnSpPr>
          <p:spPr>
            <a:xfrm flipV="1">
              <a:off x="3582692" y="2810933"/>
              <a:ext cx="1835975" cy="132448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28E819-E7BC-7ED3-86A1-36E0454AB835}"/>
                </a:ext>
              </a:extLst>
            </p:cNvPr>
            <p:cNvSpPr txBox="1"/>
            <p:nvPr/>
          </p:nvSpPr>
          <p:spPr>
            <a:xfrm>
              <a:off x="3008574" y="3011508"/>
              <a:ext cx="16724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cont</a:t>
              </a:r>
              <a:r>
                <a:rPr lang="en-US" sz="2400" dirty="0"/>
                <a:t>/abort?</a:t>
              </a:r>
              <a:endParaRPr lang="en-IL" sz="2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125D26-5D49-3BCC-47DC-C982A0521ADF}"/>
              </a:ext>
            </a:extLst>
          </p:cNvPr>
          <p:cNvGrpSpPr/>
          <p:nvPr/>
        </p:nvGrpSpPr>
        <p:grpSpPr>
          <a:xfrm>
            <a:off x="4500679" y="2888620"/>
            <a:ext cx="1595320" cy="1246794"/>
            <a:chOff x="4500679" y="2888620"/>
            <a:chExt cx="1595320" cy="1246794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D0DED7A-5FCD-404D-B1FB-0A8A06500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2888620"/>
              <a:ext cx="1" cy="124679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AAAB7BA-8136-CF23-768F-C760C333A573}"/>
                    </a:ext>
                  </a:extLst>
                </p:cNvPr>
                <p:cNvSpPr txBox="1"/>
                <p:nvPr/>
              </p:nvSpPr>
              <p:spPr>
                <a:xfrm>
                  <a:off x="4500679" y="3307556"/>
                  <a:ext cx="46807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/>
                          <m:t>cont</m:t>
                        </m:r>
                        <m:r>
                          <m:rPr>
                            <m:nor/>
                          </m:rPr>
                          <a:rPr lang="en-US" sz="2400" dirty="0"/>
                          <m:t>/</m:t>
                        </m:r>
                        <m:r>
                          <m:rPr>
                            <m:nor/>
                          </m:rPr>
                          <a:rPr lang="en-US" sz="2400" dirty="0"/>
                          <m:t>abort</m:t>
                        </m:r>
                        <m:r>
                          <m:rPr>
                            <m:nor/>
                          </m:rPr>
                          <a:rPr lang="en-US" sz="2400" dirty="0"/>
                          <m:t>?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AAAB7BA-8136-CF23-768F-C760C333A5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0679" y="3307556"/>
                  <a:ext cx="468077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9091" r="-263636" b="-10667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83E789-8627-2E40-3507-F7C757EEB3F1}"/>
              </a:ext>
            </a:extLst>
          </p:cNvPr>
          <p:cNvGrpSpPr/>
          <p:nvPr/>
        </p:nvGrpSpPr>
        <p:grpSpPr>
          <a:xfrm>
            <a:off x="6575719" y="2810933"/>
            <a:ext cx="1770337" cy="1175040"/>
            <a:chOff x="6575719" y="2810933"/>
            <a:chExt cx="1770337" cy="117504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E2714A5-8DDF-EB1C-4A44-1231D41843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5719" y="2810933"/>
              <a:ext cx="1770337" cy="11750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A142FC4-E9C6-118C-E294-C7C4600EC888}"/>
                    </a:ext>
                  </a:extLst>
                </p:cNvPr>
                <p:cNvSpPr txBox="1"/>
                <p:nvPr/>
              </p:nvSpPr>
              <p:spPr>
                <a:xfrm>
                  <a:off x="7563959" y="3011862"/>
                  <a:ext cx="46807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dirty="0"/>
                          <m:t>cont</m:t>
                        </m:r>
                        <m:r>
                          <m:rPr>
                            <m:nor/>
                          </m:rPr>
                          <a:rPr lang="en-US" sz="2400" dirty="0"/>
                          <m:t>/</m:t>
                        </m:r>
                        <m:r>
                          <m:rPr>
                            <m:nor/>
                          </m:rPr>
                          <a:rPr lang="en-US" sz="2400" dirty="0"/>
                          <m:t>abort</m:t>
                        </m:r>
                        <m:r>
                          <m:rPr>
                            <m:nor/>
                          </m:rPr>
                          <a:rPr lang="en-US" sz="2400" dirty="0"/>
                          <m:t>?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A142FC4-E9C6-118C-E294-C7C4600EC8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3959" y="3011862"/>
                  <a:ext cx="468077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9091" r="-263636" b="-1052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7F7D9-E86B-3DBA-BC34-0DB04FDF4FD7}"/>
              </a:ext>
            </a:extLst>
          </p:cNvPr>
          <p:cNvGrpSpPr/>
          <p:nvPr/>
        </p:nvGrpSpPr>
        <p:grpSpPr>
          <a:xfrm>
            <a:off x="3376814" y="2810933"/>
            <a:ext cx="2041853" cy="1324481"/>
            <a:chOff x="3376814" y="2810933"/>
            <a:chExt cx="2041853" cy="132448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EE36365-7A1C-7268-F432-0588D1A6D9F9}"/>
                </a:ext>
              </a:extLst>
            </p:cNvPr>
            <p:cNvCxnSpPr/>
            <p:nvPr/>
          </p:nvCxnSpPr>
          <p:spPr>
            <a:xfrm flipV="1">
              <a:off x="3582692" y="2810933"/>
              <a:ext cx="1835975" cy="13244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34C4E0-3C0F-B4A7-C929-1A67F1725C3D}"/>
                </a:ext>
              </a:extLst>
            </p:cNvPr>
            <p:cNvSpPr txBox="1"/>
            <p:nvPr/>
          </p:nvSpPr>
          <p:spPr>
            <a:xfrm>
              <a:off x="3376814" y="3011507"/>
              <a:ext cx="1283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continue</a:t>
              </a:r>
              <a:endParaRPr lang="en-IL" sz="24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751E27-CFE0-6CB7-522D-FFFA4950557D}"/>
              </a:ext>
            </a:extLst>
          </p:cNvPr>
          <p:cNvGrpSpPr/>
          <p:nvPr/>
        </p:nvGrpSpPr>
        <p:grpSpPr>
          <a:xfrm>
            <a:off x="4847950" y="2810933"/>
            <a:ext cx="1497396" cy="1324481"/>
            <a:chOff x="4847950" y="2810933"/>
            <a:chExt cx="1497396" cy="1324481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AF41C08-260E-ABAF-3BC2-B575DBD4D5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2810933"/>
              <a:ext cx="1" cy="13244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325C59E-A304-5C6D-48E5-473CFC8C091E}"/>
                </a:ext>
              </a:extLst>
            </p:cNvPr>
            <p:cNvSpPr txBox="1"/>
            <p:nvPr/>
          </p:nvSpPr>
          <p:spPr>
            <a:xfrm>
              <a:off x="4847950" y="3307556"/>
              <a:ext cx="1497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continue</a:t>
              </a:r>
              <a:endParaRPr lang="en-IL" sz="24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9D4AE8-92D2-B573-91CA-6625AA385910}"/>
              </a:ext>
            </a:extLst>
          </p:cNvPr>
          <p:cNvGrpSpPr/>
          <p:nvPr/>
        </p:nvGrpSpPr>
        <p:grpSpPr>
          <a:xfrm>
            <a:off x="6575719" y="2810933"/>
            <a:ext cx="2317792" cy="1175040"/>
            <a:chOff x="6575719" y="2810933"/>
            <a:chExt cx="2317792" cy="117504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DA3D4A5-4556-453A-F478-B2EEE38D9E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5719" y="2810933"/>
              <a:ext cx="1770337" cy="1175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BA12BF4-0FC4-C225-61F6-5FB1423D0170}"/>
                </a:ext>
              </a:extLst>
            </p:cNvPr>
            <p:cNvSpPr txBox="1"/>
            <p:nvPr/>
          </p:nvSpPr>
          <p:spPr>
            <a:xfrm>
              <a:off x="7559154" y="3006702"/>
              <a:ext cx="13343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continue</a:t>
              </a:r>
              <a:endParaRPr lang="en-IL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CA2455-34B7-6163-65F1-449AEE67BCE1}"/>
                  </a:ext>
                </a:extLst>
              </p:cNvPr>
              <p:cNvSpPr txBox="1"/>
              <p:nvPr/>
            </p:nvSpPr>
            <p:spPr>
              <a:xfrm>
                <a:off x="838200" y="1287576"/>
                <a:ext cx="27444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-round protocol:</a:t>
                </a:r>
                <a:endParaRPr lang="LID4096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CA2455-34B7-6163-65F1-449AEE67B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7576"/>
                <a:ext cx="2744492" cy="523220"/>
              </a:xfrm>
              <a:prstGeom prst="rect">
                <a:avLst/>
              </a:prstGeom>
              <a:blipFill>
                <a:blip r:embed="rId16"/>
                <a:stretch>
                  <a:fillRect t="-10465" r="-3778" b="-325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621113E9-C600-2CE2-75CA-7A35814270E6}"/>
              </a:ext>
            </a:extLst>
          </p:cNvPr>
          <p:cNvGrpSpPr/>
          <p:nvPr/>
        </p:nvGrpSpPr>
        <p:grpSpPr>
          <a:xfrm>
            <a:off x="3009814" y="1091439"/>
            <a:ext cx="6097693" cy="5401436"/>
            <a:chOff x="3009814" y="1091439"/>
            <a:chExt cx="6097693" cy="5401436"/>
          </a:xfrm>
        </p:grpSpPr>
        <p:pic>
          <p:nvPicPr>
            <p:cNvPr id="28" name="Picture 27" descr="Cartoon a cartoon character with arms outstretched&#10;&#10;Description automatically generated">
              <a:extLst>
                <a:ext uri="{FF2B5EF4-FFF2-40B4-BE49-F238E27FC236}">
                  <a16:creationId xmlns:a16="http://schemas.microsoft.com/office/drawing/2014/main" id="{6C4D030B-88B5-3EAA-C402-81402ACB1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170" b="98246" l="2817" r="97653">
                          <a14:foregroundMark x1="8920" y1="33918" x2="8920" y2="33918"/>
                          <a14:foregroundMark x1="4695" y1="31579" x2="4695" y2="31579"/>
                          <a14:foregroundMark x1="13615" y1="29825" x2="13615" y2="29825"/>
                          <a14:foregroundMark x1="4695" y1="26901" x2="4695" y2="26901"/>
                          <a14:foregroundMark x1="3286" y1="33333" x2="3286" y2="33333"/>
                          <a14:foregroundMark x1="12676" y1="42105" x2="12676" y2="42105"/>
                          <a14:foregroundMark x1="13615" y1="42105" x2="13615" y2="42105"/>
                          <a14:foregroundMark x1="16432" y1="38596" x2="16432" y2="38596"/>
                          <a14:foregroundMark x1="2817" y1="28655" x2="2817" y2="28655"/>
                          <a14:foregroundMark x1="29108" y1="93567" x2="13615" y2="95322"/>
                          <a14:foregroundMark x1="13615" y1="95322" x2="92958" y2="92982"/>
                          <a14:foregroundMark x1="92958" y1="92982" x2="54460" y2="94152"/>
                          <a14:foregroundMark x1="73709" y1="91813" x2="92019" y2="91813"/>
                          <a14:foregroundMark x1="92019" y1="91813" x2="77465" y2="97661"/>
                          <a14:foregroundMark x1="77465" y1="97661" x2="56808" y2="99415"/>
                          <a14:foregroundMark x1="56808" y1="99415" x2="56808" y2="99415"/>
                          <a14:foregroundMark x1="90141" y1="87719" x2="90141" y2="87719"/>
                          <a14:foregroundMark x1="95775" y1="88304" x2="95775" y2="88304"/>
                          <a14:foregroundMark x1="97653" y1="94152" x2="97653" y2="94152"/>
                          <a14:foregroundMark x1="79343" y1="86550" x2="79343" y2="86550"/>
                          <a14:foregroundMark x1="16432" y1="92398" x2="16432" y2="92398"/>
                          <a14:foregroundMark x1="11737" y1="91813" x2="11737" y2="91813"/>
                          <a14:foregroundMark x1="53052" y1="55556" x2="53052" y2="55556"/>
                          <a14:foregroundMark x1="54460" y1="9357" x2="54460" y2="9357"/>
                          <a14:foregroundMark x1="53521" y1="4094" x2="53521" y2="4094"/>
                          <a14:foregroundMark x1="52113" y1="3509" x2="52113" y2="3509"/>
                          <a14:foregroundMark x1="51643" y1="1170" x2="51643" y2="1170"/>
                          <a14:foregroundMark x1="48357" y1="5848" x2="48357" y2="5848"/>
                          <a14:foregroundMark x1="59624" y1="5848" x2="59624" y2="5848"/>
                          <a14:foregroundMark x1="53991" y1="44444" x2="53991" y2="44444"/>
                          <a14:foregroundMark x1="55399" y1="46199" x2="55399" y2="46199"/>
                          <a14:foregroundMark x1="11268" y1="43860" x2="11268" y2="43860"/>
                          <a14:backgroundMark x1="1408" y1="38596" x2="1408" y2="385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66649" y="1091439"/>
              <a:ext cx="2029125" cy="1629016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5E0F83F-A1C5-A5B0-38A2-647DB5169F43}"/>
                </a:ext>
              </a:extLst>
            </p:cNvPr>
            <p:cNvGrpSpPr/>
            <p:nvPr/>
          </p:nvGrpSpPr>
          <p:grpSpPr>
            <a:xfrm>
              <a:off x="3009814" y="3969381"/>
              <a:ext cx="6097693" cy="2523494"/>
              <a:chOff x="3009814" y="3969381"/>
              <a:chExt cx="6097693" cy="2523494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D52C8AC-AB6E-D8C1-7255-B289897393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2855" b="98843" l="9983" r="89974">
                            <a14:foregroundMark x1="37674" y1="19213" x2="48264" y2="20910"/>
                            <a14:foregroundMark x1="46962" y1="32562" x2="46962" y2="32562"/>
                            <a14:foregroundMark x1="47439" y1="31867" x2="43403" y2="35725"/>
                            <a14:foregroundMark x1="44227" y1="30864" x2="43056" y2="49383"/>
                            <a14:foregroundMark x1="43056" y1="49383" x2="42925" y2="49691"/>
                            <a14:foregroundMark x1="48090" y1="29244" x2="53255" y2="31559"/>
                            <a14:foregroundMark x1="55122" y1="31713" x2="55122" y2="31713"/>
                            <a14:foregroundMark x1="53819" y1="29707" x2="54557" y2="34877"/>
                            <a14:foregroundMark x1="41623" y1="38194" x2="41059" y2="56790"/>
                            <a14:foregroundMark x1="41059" y1="56790" x2="40668" y2="58719"/>
                            <a14:foregroundMark x1="45356" y1="35340" x2="46398" y2="34568"/>
                            <a14:foregroundMark x1="71398" y1="55864" x2="68576" y2="73380"/>
                            <a14:foregroundMark x1="68576" y1="73380" x2="61849" y2="85494"/>
                            <a14:foregroundMark x1="61849" y1="85494" x2="57248" y2="84491"/>
                            <a14:foregroundMark x1="47786" y1="86343" x2="38108" y2="98843"/>
                            <a14:foregroundMark x1="38108" y1="98843" x2="38151" y2="89198"/>
                            <a14:foregroundMark x1="46224" y1="70833" x2="50608" y2="89198"/>
                            <a14:foregroundMark x1="37760" y1="84877" x2="37760" y2="84877"/>
                            <a14:foregroundMark x1="42925" y1="82870" x2="57248" y2="84877"/>
                            <a14:foregroundMark x1="59332" y1="74151" x2="59332" y2="74151"/>
                            <a14:foregroundMark x1="70486" y1="48380" x2="70486" y2="48380"/>
                            <a14:foregroundMark x1="70399" y1="46528" x2="72526" y2="51698"/>
                            <a14:foregroundMark x1="67578" y1="54012" x2="67752" y2="58025"/>
                            <a14:foregroundMark x1="43967" y1="9414" x2="43967" y2="9414"/>
                            <a14:foregroundMark x1="40755" y1="5556" x2="40755" y2="5556"/>
                            <a14:foregroundMark x1="42448" y1="3241" x2="42448" y2="3241"/>
                            <a14:foregroundMark x1="36936" y1="7562" x2="36936" y2="7562"/>
                            <a14:foregroundMark x1="39280" y1="3704" x2="39280" y2="3704"/>
                            <a14:foregroundMark x1="39280" y1="2855" x2="39280" y2="2855"/>
                            <a14:foregroundMark x1="38411" y1="83873" x2="50260" y2="91204"/>
                            <a14:foregroundMark x1="51259" y1="89198" x2="54731" y2="95370"/>
                          </a14:backgroundRemoval>
                        </a14:imgEffect>
                      </a14:imgLayer>
                    </a14:imgProps>
                  </a:ext>
                </a:extLst>
              </a:blip>
              <a:srcRect l="27831" r="22175"/>
              <a:stretch/>
            </p:blipFill>
            <p:spPr>
              <a:xfrm>
                <a:off x="5347299" y="4135414"/>
                <a:ext cx="1497397" cy="16848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E378D92-25CA-5DA8-15FF-560B88034C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3770" b="91309" l="35287" r="67033">
                            <a14:foregroundMark x1="44200" y1="21484" x2="44200" y2="21484"/>
                            <a14:foregroundMark x1="42369" y1="16504" x2="42369" y2="16504"/>
                            <a14:foregroundMark x1="50183" y1="24805" x2="50183" y2="24805"/>
                            <a14:foregroundMark x1="44200" y1="20703" x2="47131" y2="59277"/>
                            <a14:foregroundMark x1="46886" y1="19434" x2="47131" y2="53320"/>
                            <a14:foregroundMark x1="50183" y1="47070" x2="52625" y2="63965"/>
                            <a14:foregroundMark x1="52625" y1="63965" x2="49817" y2="68848"/>
                            <a14:foregroundMark x1="57143" y1="57324" x2="57143" y2="57324"/>
                            <a14:foregroundMark x1="62027" y1="57617" x2="62027" y2="57617"/>
                            <a14:foregroundMark x1="53846" y1="55762" x2="53846" y2="55762"/>
                            <a14:foregroundMark x1="55556" y1="55762" x2="49573" y2="61035"/>
                            <a14:foregroundMark x1="49573" y1="61035" x2="58852" y2="58496"/>
                            <a14:foregroundMark x1="38706" y1="13867" x2="38706" y2="13867"/>
                            <a14:foregroundMark x1="37241" y1="14453" x2="37241" y2="14453"/>
                            <a14:foregroundMark x1="36386" y1="15430" x2="36386" y2="15430"/>
                            <a14:foregroundMark x1="50061" y1="22852" x2="51404" y2="25293"/>
                            <a14:foregroundMark x1="52259" y1="23730" x2="52259" y2="23730"/>
                            <a14:foregroundMark x1="52381" y1="22754" x2="52381" y2="22754"/>
                            <a14:foregroundMark x1="53480" y1="23633" x2="53480" y2="23633"/>
                            <a14:foregroundMark x1="50916" y1="41992" x2="50916" y2="41992"/>
                            <a14:foregroundMark x1="53846" y1="42188" x2="53846" y2="42188"/>
                            <a14:foregroundMark x1="42002" y1="40039" x2="51893" y2="41895"/>
                            <a14:foregroundMark x1="55678" y1="40039" x2="59585" y2="44141"/>
                            <a14:foregroundMark x1="39316" y1="43066" x2="40415" y2="48340"/>
                            <a14:foregroundMark x1="40537" y1="43457" x2="35531" y2="47461"/>
                            <a14:foregroundMark x1="36142" y1="44727" x2="43101" y2="44531"/>
                            <a14:foregroundMark x1="40659" y1="56738" x2="49451" y2="56836"/>
                            <a14:foregroundMark x1="49451" y1="56836" x2="59707" y2="56152"/>
                            <a14:foregroundMark x1="59707" y1="56152" x2="63492" y2="56348"/>
                            <a14:foregroundMark x1="65079" y1="56738" x2="55922" y2="58887"/>
                            <a14:foregroundMark x1="55922" y1="58887" x2="55189" y2="58789"/>
                            <a14:foregroundMark x1="59463" y1="51465" x2="59463" y2="51465"/>
                            <a14:foregroundMark x1="64957" y1="57813" x2="64957" y2="57813"/>
                            <a14:foregroundMark x1="38095" y1="59473" x2="38095" y2="59473"/>
                            <a14:foregroundMark x1="37729" y1="56641" x2="37729" y2="56641"/>
                            <a14:foregroundMark x1="38339" y1="55371" x2="38339" y2="55371"/>
                            <a14:foregroundMark x1="41392" y1="54102" x2="41392" y2="54102"/>
                            <a14:foregroundMark x1="36752" y1="53418" x2="40781" y2="61035"/>
                            <a14:foregroundMark x1="40781" y1="61035" x2="41636" y2="61816"/>
                            <a14:foregroundMark x1="41636" y1="86230" x2="56777" y2="87207"/>
                            <a14:foregroundMark x1="46642" y1="89160" x2="56654" y2="89258"/>
                            <a14:foregroundMark x1="56654" y1="89258" x2="59341" y2="89160"/>
                            <a14:foregroundMark x1="43834" y1="90527" x2="54457" y2="90625"/>
                            <a14:foregroundMark x1="54457" y1="90625" x2="60928" y2="89941"/>
                            <a14:foregroundMark x1="44200" y1="91309" x2="44200" y2="91309"/>
                            <a14:foregroundMark x1="53358" y1="26563" x2="53358" y2="26563"/>
                            <a14:foregroundMark x1="53968" y1="26758" x2="53968" y2="26758"/>
                            <a14:foregroundMark x1="38217" y1="28223" x2="38217" y2="28223"/>
                            <a14:foregroundMark x1="39072" y1="15723" x2="39072" y2="15723"/>
                            <a14:foregroundMark x1="41880" y1="14648" x2="41880" y2="14648"/>
                            <a14:foregroundMark x1="37485" y1="16211" x2="37485" y2="16211"/>
                            <a14:foregroundMark x1="35409" y1="20313" x2="35409" y2="20313"/>
                            <a14:foregroundMark x1="36508" y1="19043" x2="36508" y2="19043"/>
                            <a14:foregroundMark x1="35897" y1="18945" x2="35897" y2="18945"/>
                            <a14:foregroundMark x1="37363" y1="28516" x2="37363" y2="28516"/>
                            <a14:foregroundMark x1="36996" y1="27246" x2="36996" y2="27246"/>
                            <a14:backgroundMark x1="37607" y1="28223" x2="37607" y2="28223"/>
                            <a14:backgroundMark x1="37729" y1="28027" x2="37729" y2="28027"/>
                            <a14:backgroundMark x1="37729" y1="28320" x2="37729" y2="28320"/>
                            <a14:backgroundMark x1="38095" y1="28516" x2="38095" y2="28516"/>
                            <a14:backgroundMark x1="36386" y1="28320" x2="36386" y2="28320"/>
                            <a14:backgroundMark x1="36508" y1="28516" x2="36508" y2="28516"/>
                            <a14:backgroundMark x1="36508" y1="28320" x2="36508" y2="28320"/>
                            <a14:backgroundMark x1="36630" y1="28418" x2="36630" y2="28418"/>
                            <a14:backgroundMark x1="36630" y1="28516" x2="36630" y2="28516"/>
                            <a14:backgroundMark x1="36752" y1="28320" x2="36752" y2="28320"/>
                            <a14:backgroundMark x1="36317" y1="28516" x2="36020" y2="29785"/>
                            <a14:backgroundMark x1="36386" y1="28223" x2="36317" y2="28516"/>
                            <a14:backgroundMark x1="36142" y1="27441" x2="36142" y2="27441"/>
                            <a14:backgroundMark x1="36264" y1="27344" x2="36264" y2="27344"/>
                            <a14:backgroundMark x1="36386" y1="27441" x2="36386" y2="27441"/>
                            <a14:backgroundMark x1="36508" y1="27441" x2="36508" y2="27441"/>
                            <a14:backgroundMark x1="36630" y1="27441" x2="36630" y2="27441"/>
                            <a14:backgroundMark x1="36630" y1="27441" x2="36630" y2="27441"/>
                            <a14:backgroundMark x1="36142" y1="27344" x2="36142" y2="27344"/>
                            <a14:backgroundMark x1="36142" y1="27344" x2="36142" y2="27344"/>
                            <a14:backgroundMark x1="37851" y1="28418" x2="37851" y2="28418"/>
                            <a14:backgroundMark x1="37851" y1="28320" x2="37851" y2="28320"/>
                            <a14:backgroundMark x1="37851" y1="28223" x2="37851" y2="28223"/>
                            <a14:backgroundMark x1="37851" y1="28516" x2="37851" y2="28516"/>
                            <a14:backgroundMark x1="37851" y1="28320" x2="37851" y2="28320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851" y1="28418" x2="37851" y2="28418"/>
                            <a14:backgroundMark x1="37729" y1="28320" x2="37729" y2="28320"/>
                            <a14:backgroundMark x1="37729" y1="28516" x2="37729" y2="28418"/>
                          </a14:backgroundRemoval>
                        </a14:imgEffect>
                      </a14:imgLayer>
                    </a14:imgProps>
                  </a:ext>
                </a:extLst>
              </a:blip>
              <a:srcRect l="31955" t="12108" r="28264" b="5324"/>
              <a:stretch/>
            </p:blipFill>
            <p:spPr>
              <a:xfrm>
                <a:off x="8318537" y="3969381"/>
                <a:ext cx="788970" cy="204746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00F70F1-39A8-01ED-A4E0-9E75AC8EE4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95" b="95954" l="11957" r="88913">
                            <a14:foregroundMark x1="40978" y1="13511" x2="46087" y2="20534"/>
                            <a14:foregroundMark x1="46087" y1="20534" x2="47826" y2="21603"/>
                            <a14:foregroundMark x1="42174" y1="10840" x2="42174" y2="10840"/>
                            <a14:foregroundMark x1="50326" y1="16412" x2="52826" y2="34046"/>
                            <a14:foregroundMark x1="52826" y1="34046" x2="55435" y2="38168"/>
                            <a14:foregroundMark x1="53804" y1="18931" x2="53152" y2="21832"/>
                            <a14:foregroundMark x1="70217" y1="9695" x2="70217" y2="9695"/>
                            <a14:foregroundMark x1="17283" y1="17634" x2="17283" y2="17634"/>
                            <a14:foregroundMark x1="12065" y1="19084" x2="12065" y2="19084"/>
                            <a14:foregroundMark x1="42065" y1="37405" x2="42065" y2="37405"/>
                            <a14:foregroundMark x1="56304" y1="43053" x2="56304" y2="43053"/>
                            <a14:foregroundMark x1="58478" y1="40840" x2="58478" y2="40840"/>
                            <a14:foregroundMark x1="53804" y1="40000" x2="53804" y2="40000"/>
                            <a14:foregroundMark x1="46957" y1="39313" x2="55217" y2="45267"/>
                            <a14:foregroundMark x1="55217" y1="45267" x2="61087" y2="47710"/>
                            <a14:foregroundMark x1="59565" y1="34504" x2="54239" y2="52595"/>
                            <a14:foregroundMark x1="64674" y1="36489" x2="64674" y2="36489"/>
                            <a14:foregroundMark x1="61413" y1="40305" x2="62391" y2="47405"/>
                            <a14:foregroundMark x1="62391" y1="47405" x2="63152" y2="48626"/>
                            <a14:foregroundMark x1="63261" y1="48550" x2="74022" y2="52901"/>
                            <a14:foregroundMark x1="73043" y1="88550" x2="73043" y2="88550"/>
                            <a14:foregroundMark x1="74239" y1="90534" x2="79891" y2="93511"/>
                            <a14:foregroundMark x1="81739" y1="93588" x2="81739" y2="93588"/>
                            <a14:foregroundMark x1="84130" y1="94046" x2="84457" y2="94580"/>
                            <a14:foregroundMark x1="86522" y1="94580" x2="88913" y2="95954"/>
                            <a14:foregroundMark x1="43152" y1="92824" x2="25326" y2="94198"/>
                            <a14:foregroundMark x1="62826" y1="92824" x2="62826" y2="92824"/>
                            <a14:foregroundMark x1="22283" y1="21679" x2="32500" y2="31603"/>
                          </a14:backgroundRemoval>
                        </a14:imgEffect>
                      </a14:imgLayer>
                    </a14:imgProps>
                  </a:ext>
                </a:extLst>
              </a:blip>
              <a:srcRect l="10953" t="6400" r="5131" b="1200"/>
              <a:stretch/>
            </p:blipFill>
            <p:spPr>
              <a:xfrm>
                <a:off x="3009814" y="4135414"/>
                <a:ext cx="1145756" cy="179640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2B07A9D-B622-247D-6017-58C6F166E2ED}"/>
                      </a:ext>
                    </a:extLst>
                  </p:cNvPr>
                  <p:cNvSpPr txBox="1"/>
                  <p:nvPr/>
                </p:nvSpPr>
                <p:spPr>
                  <a:xfrm>
                    <a:off x="3405387" y="5969655"/>
                    <a:ext cx="46807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2B07A9D-B622-247D-6017-58C6F166E2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5387" y="5969655"/>
                    <a:ext cx="468077" cy="52322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3450DA4-905C-CB52-BEC9-897EAD2120CB}"/>
                      </a:ext>
                    </a:extLst>
                  </p:cNvPr>
                  <p:cNvSpPr txBox="1"/>
                  <p:nvPr/>
                </p:nvSpPr>
                <p:spPr>
                  <a:xfrm>
                    <a:off x="8521878" y="5969655"/>
                    <a:ext cx="44569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53450DA4-905C-CB52-BEC9-897EAD2120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21878" y="5969655"/>
                    <a:ext cx="445698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1E42A8E-92B7-76AA-2749-A52AFB784381}"/>
                      </a:ext>
                    </a:extLst>
                  </p:cNvPr>
                  <p:cNvSpPr txBox="1"/>
                  <p:nvPr/>
                </p:nvSpPr>
                <p:spPr>
                  <a:xfrm>
                    <a:off x="5859522" y="5969655"/>
                    <a:ext cx="47295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11E42A8E-92B7-76AA-2749-A52AFB7843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9522" y="5969655"/>
                    <a:ext cx="472950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LID4096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D0AAE2-B155-28F7-7491-995FB818E3A1}"/>
                  </a:ext>
                </a:extLst>
              </p:cNvPr>
              <p:cNvSpPr txBox="1"/>
              <p:nvPr/>
            </p:nvSpPr>
            <p:spPr>
              <a:xfrm>
                <a:off x="834530" y="2875233"/>
                <a:ext cx="1606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:</a:t>
                </a:r>
                <a:endParaRPr lang="LID4096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D0AAE2-B155-28F7-7491-995FB818E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30" y="2875233"/>
                <a:ext cx="1606331" cy="523220"/>
              </a:xfrm>
              <a:prstGeom prst="rect">
                <a:avLst/>
              </a:prstGeom>
              <a:blipFill>
                <a:blip r:embed="rId26"/>
                <a:stretch>
                  <a:fillRect l="-7985" t="-11765" b="-3411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996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0F9D4-8537-8AE4-D8A1-C8A46977D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4" b="90681" l="9606" r="89409">
                        <a14:foregroundMark x1="82020" y1="90785" x2="82020" y2="90785"/>
                        <a14:foregroundMark x1="39286" y1="27644" x2="39286" y2="27644"/>
                        <a14:foregroundMark x1="39286" y1="26178" x2="39286" y2="26178"/>
                        <a14:foregroundMark x1="39286" y1="26178" x2="39286" y2="26178"/>
                        <a14:foregroundMark x1="39532" y1="25131" x2="40271" y2="28901"/>
                        <a14:foregroundMark x1="40887" y1="24817" x2="37562" y2="27958"/>
                        <a14:foregroundMark x1="47167" y1="26492" x2="50246" y2="26597"/>
                        <a14:foregroundMark x1="50246" y1="24921" x2="50246" y2="24921"/>
                        <a14:foregroundMark x1="49261" y1="25131" x2="51232" y2="25131"/>
                        <a14:foregroundMark x1="49261" y1="24503" x2="50000" y2="26597"/>
                        <a14:foregroundMark x1="49261" y1="24817" x2="47537" y2="23141"/>
                        <a14:foregroundMark x1="50862" y1="21675" x2="44581" y2="33717"/>
                        <a14:foregroundMark x1="41256" y1="25759" x2="45567" y2="27435"/>
                        <a14:foregroundMark x1="51847" y1="26492" x2="51847" y2="26492"/>
                        <a14:foregroundMark x1="50862" y1="8377" x2="50862" y2="8377"/>
                        <a14:foregroundMark x1="27586" y1="7225" x2="27586" y2="7225"/>
                        <a14:foregroundMark x1="50862" y1="6597" x2="50862" y2="6597"/>
                        <a14:foregroundMark x1="27463" y1="5864" x2="27463" y2="5864"/>
                      </a14:backgroundRemoval>
                    </a14:imgEffect>
                  </a14:imgLayer>
                </a14:imgProps>
              </a:ext>
            </a:extLst>
          </a:blip>
          <a:srcRect l="11654" r="12048" b="6247"/>
          <a:stretch/>
        </p:blipFill>
        <p:spPr>
          <a:xfrm>
            <a:off x="3060689" y="4079614"/>
            <a:ext cx="1243466" cy="17964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7F7D9-E86B-3DBA-BC34-0DB04FDF4FD7}"/>
              </a:ext>
            </a:extLst>
          </p:cNvPr>
          <p:cNvGrpSpPr/>
          <p:nvPr/>
        </p:nvGrpSpPr>
        <p:grpSpPr>
          <a:xfrm>
            <a:off x="3582692" y="2810933"/>
            <a:ext cx="1835975" cy="1324481"/>
            <a:chOff x="3582692" y="2810933"/>
            <a:chExt cx="1835975" cy="132448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EE36365-7A1C-7268-F432-0588D1A6D9F9}"/>
                </a:ext>
              </a:extLst>
            </p:cNvPr>
            <p:cNvCxnSpPr/>
            <p:nvPr/>
          </p:nvCxnSpPr>
          <p:spPr>
            <a:xfrm flipV="1">
              <a:off x="3582692" y="2810933"/>
              <a:ext cx="1835975" cy="13244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34C4E0-3C0F-B4A7-C929-1A67F1725C3D}"/>
                </a:ext>
              </a:extLst>
            </p:cNvPr>
            <p:cNvSpPr txBox="1"/>
            <p:nvPr/>
          </p:nvSpPr>
          <p:spPr>
            <a:xfrm>
              <a:off x="3749355" y="3011507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abort</a:t>
              </a:r>
              <a:endParaRPr lang="en-IL" sz="24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Dealer model</a:t>
            </a:r>
            <a:endParaRPr lang="en-IL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85A989-5EA1-CBA9-3474-733E3358CA68}"/>
              </a:ext>
            </a:extLst>
          </p:cNvPr>
          <p:cNvGrpSpPr/>
          <p:nvPr/>
        </p:nvGrpSpPr>
        <p:grpSpPr>
          <a:xfrm>
            <a:off x="3405387" y="1301222"/>
            <a:ext cx="5702120" cy="5191653"/>
            <a:chOff x="3405387" y="1301222"/>
            <a:chExt cx="5702120" cy="5191653"/>
          </a:xfrm>
        </p:grpSpPr>
        <p:pic>
          <p:nvPicPr>
            <p:cNvPr id="10" name="Picture 9" descr="Cartoon character with arms up&#10;&#10;Description automatically generated">
              <a:extLst>
                <a:ext uri="{FF2B5EF4-FFF2-40B4-BE49-F238E27FC236}">
                  <a16:creationId xmlns:a16="http://schemas.microsoft.com/office/drawing/2014/main" id="{7B04EA32-B6E8-F0C0-4315-217300DDF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727" b="96916" l="2703" r="94595">
                          <a14:foregroundMark x1="54054" y1="10132" x2="54054" y2="10132"/>
                          <a14:foregroundMark x1="19022" y1="15419" x2="31532" y2="68722"/>
                          <a14:foregroundMark x1="18919" y1="14978" x2="19022" y2="15419"/>
                          <a14:foregroundMark x1="31532" y1="68722" x2="35586" y2="73128"/>
                          <a14:foregroundMark x1="6306" y1="14097" x2="6306" y2="14097"/>
                          <a14:foregroundMark x1="2703" y1="19383" x2="2703" y2="19383"/>
                          <a14:foregroundMark x1="81081" y1="9692" x2="81081" y2="9692"/>
                          <a14:foregroundMark x1="79730" y1="5727" x2="79730" y2="5727"/>
                          <a14:foregroundMark x1="89640" y1="8370" x2="89640" y2="8370"/>
                          <a14:foregroundMark x1="95045" y1="14978" x2="95045" y2="14978"/>
                          <a14:foregroundMark x1="90090" y1="6167" x2="90090" y2="6167"/>
                          <a14:foregroundMark x1="54505" y1="53744" x2="54505" y2="53744"/>
                          <a14:foregroundMark x1="54505" y1="53744" x2="54505" y2="53744"/>
                          <a14:foregroundMark x1="53604" y1="53744" x2="53604" y2="53744"/>
                          <a14:foregroundMark x1="53153" y1="54185" x2="50901" y2="56828"/>
                          <a14:foregroundMark x1="19820" y1="93392" x2="54505" y2="90308"/>
                          <a14:foregroundMark x1="54505" y1="90308" x2="67568" y2="92511"/>
                          <a14:foregroundMark x1="35586" y1="73568" x2="60811" y2="96916"/>
                          <a14:foregroundMark x1="60811" y1="96916" x2="63964" y2="96476"/>
                          <a14:foregroundMark x1="26577" y1="76211" x2="26577" y2="76211"/>
                          <a14:foregroundMark x1="27027" y1="73568" x2="27027" y2="73568"/>
                          <a14:foregroundMark x1="21171" y1="15419" x2="21171" y2="15419"/>
                          <a14:backgroundMark x1="19820" y1="15419" x2="19820" y2="15419"/>
                          <a14:backgroundMark x1="4955" y1="14097" x2="4955" y2="14097"/>
                          <a14:backgroundMark x1="6306" y1="14978" x2="6306" y2="14978"/>
                          <a14:backgroundMark x1="1802" y1="99119" x2="1802" y2="99119"/>
                          <a14:backgroundMark x1="17117" y1="99559" x2="17117" y2="99559"/>
                          <a14:backgroundMark x1="22973" y1="99559" x2="22973" y2="99559"/>
                          <a14:backgroundMark x1="26126" y1="99559" x2="26126" y2="99559"/>
                          <a14:backgroundMark x1="29279" y1="99119" x2="29279" y2="99119"/>
                          <a14:backgroundMark x1="32432" y1="99119" x2="32432" y2="99119"/>
                          <a14:backgroundMark x1="37387" y1="99119" x2="37387" y2="991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9782" y="1301222"/>
              <a:ext cx="1552433" cy="158739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DBA7FA-A8E5-F681-C3E4-7E122BC62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855" b="98843" l="9983" r="89974">
                          <a14:foregroundMark x1="37674" y1="19213" x2="48264" y2="20910"/>
                          <a14:foregroundMark x1="46962" y1="32562" x2="46962" y2="32562"/>
                          <a14:foregroundMark x1="47439" y1="31867" x2="43403" y2="35725"/>
                          <a14:foregroundMark x1="44227" y1="30864" x2="43056" y2="49383"/>
                          <a14:foregroundMark x1="43056" y1="49383" x2="42925" y2="49691"/>
                          <a14:foregroundMark x1="48090" y1="29244" x2="53255" y2="31559"/>
                          <a14:foregroundMark x1="55122" y1="31713" x2="55122" y2="31713"/>
                          <a14:foregroundMark x1="53819" y1="29707" x2="54557" y2="34877"/>
                          <a14:foregroundMark x1="41623" y1="38194" x2="41059" y2="56790"/>
                          <a14:foregroundMark x1="41059" y1="56790" x2="40668" y2="58719"/>
                          <a14:foregroundMark x1="45356" y1="35340" x2="46398" y2="34568"/>
                          <a14:foregroundMark x1="71398" y1="55864" x2="68576" y2="73380"/>
                          <a14:foregroundMark x1="68576" y1="73380" x2="61849" y2="85494"/>
                          <a14:foregroundMark x1="61849" y1="85494" x2="57248" y2="84491"/>
                          <a14:foregroundMark x1="47786" y1="86343" x2="38108" y2="98843"/>
                          <a14:foregroundMark x1="38108" y1="98843" x2="38151" y2="89198"/>
                          <a14:foregroundMark x1="46224" y1="70833" x2="50608" y2="89198"/>
                          <a14:foregroundMark x1="37760" y1="84877" x2="37760" y2="84877"/>
                          <a14:foregroundMark x1="42925" y1="82870" x2="57248" y2="84877"/>
                          <a14:foregroundMark x1="59332" y1="74151" x2="59332" y2="74151"/>
                          <a14:foregroundMark x1="70486" y1="48380" x2="70486" y2="48380"/>
                          <a14:foregroundMark x1="70399" y1="46528" x2="72526" y2="51698"/>
                          <a14:foregroundMark x1="67578" y1="54012" x2="67752" y2="58025"/>
                          <a14:foregroundMark x1="43967" y1="9414" x2="43967" y2="9414"/>
                          <a14:foregroundMark x1="40755" y1="5556" x2="40755" y2="5556"/>
                          <a14:foregroundMark x1="42448" y1="3241" x2="42448" y2="3241"/>
                          <a14:foregroundMark x1="36936" y1="7562" x2="36936" y2="7562"/>
                          <a14:foregroundMark x1="39280" y1="3704" x2="39280" y2="3704"/>
                          <a14:foregroundMark x1="39280" y1="2855" x2="39280" y2="2855"/>
                          <a14:foregroundMark x1="38411" y1="83873" x2="50260" y2="91204"/>
                          <a14:foregroundMark x1="51259" y1="89198" x2="54731" y2="95370"/>
                        </a14:backgroundRemoval>
                      </a14:imgEffect>
                    </a14:imgLayer>
                  </a14:imgProps>
                </a:ext>
              </a:extLst>
            </a:blip>
            <a:srcRect l="27831" r="22175"/>
            <a:stretch/>
          </p:blipFill>
          <p:spPr>
            <a:xfrm>
              <a:off x="5347299" y="4135414"/>
              <a:ext cx="1497397" cy="1684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B7D604-F07C-8223-F061-27E4D8508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770" b="91309" l="35287" r="67033">
                          <a14:foregroundMark x1="44200" y1="21484" x2="44200" y2="21484"/>
                          <a14:foregroundMark x1="42369" y1="16504" x2="42369" y2="16504"/>
                          <a14:foregroundMark x1="50183" y1="24805" x2="50183" y2="24805"/>
                          <a14:foregroundMark x1="44200" y1="20703" x2="47131" y2="59277"/>
                          <a14:foregroundMark x1="46886" y1="19434" x2="47131" y2="53320"/>
                          <a14:foregroundMark x1="50183" y1="47070" x2="52625" y2="63965"/>
                          <a14:foregroundMark x1="52625" y1="63965" x2="49817" y2="68848"/>
                          <a14:foregroundMark x1="57143" y1="57324" x2="57143" y2="57324"/>
                          <a14:foregroundMark x1="62027" y1="57617" x2="62027" y2="57617"/>
                          <a14:foregroundMark x1="53846" y1="55762" x2="53846" y2="55762"/>
                          <a14:foregroundMark x1="55556" y1="55762" x2="49573" y2="61035"/>
                          <a14:foregroundMark x1="49573" y1="61035" x2="58852" y2="58496"/>
                          <a14:foregroundMark x1="38706" y1="13867" x2="38706" y2="13867"/>
                          <a14:foregroundMark x1="37241" y1="14453" x2="37241" y2="14453"/>
                          <a14:foregroundMark x1="36386" y1="15430" x2="36386" y2="15430"/>
                          <a14:foregroundMark x1="50061" y1="22852" x2="51404" y2="25293"/>
                          <a14:foregroundMark x1="52259" y1="23730" x2="52259" y2="23730"/>
                          <a14:foregroundMark x1="52381" y1="22754" x2="52381" y2="22754"/>
                          <a14:foregroundMark x1="53480" y1="23633" x2="53480" y2="23633"/>
                          <a14:foregroundMark x1="50916" y1="41992" x2="50916" y2="41992"/>
                          <a14:foregroundMark x1="53846" y1="42188" x2="53846" y2="42188"/>
                          <a14:foregroundMark x1="42002" y1="40039" x2="51893" y2="41895"/>
                          <a14:foregroundMark x1="55678" y1="40039" x2="59585" y2="44141"/>
                          <a14:foregroundMark x1="39316" y1="43066" x2="40415" y2="48340"/>
                          <a14:foregroundMark x1="40537" y1="43457" x2="35531" y2="47461"/>
                          <a14:foregroundMark x1="36142" y1="44727" x2="43101" y2="44531"/>
                          <a14:foregroundMark x1="40659" y1="56738" x2="49451" y2="56836"/>
                          <a14:foregroundMark x1="49451" y1="56836" x2="59707" y2="56152"/>
                          <a14:foregroundMark x1="59707" y1="56152" x2="63492" y2="56348"/>
                          <a14:foregroundMark x1="65079" y1="56738" x2="55922" y2="58887"/>
                          <a14:foregroundMark x1="55922" y1="58887" x2="55189" y2="58789"/>
                          <a14:foregroundMark x1="59463" y1="51465" x2="59463" y2="51465"/>
                          <a14:foregroundMark x1="64957" y1="57813" x2="64957" y2="57813"/>
                          <a14:foregroundMark x1="38095" y1="59473" x2="38095" y2="59473"/>
                          <a14:foregroundMark x1="37729" y1="56641" x2="37729" y2="56641"/>
                          <a14:foregroundMark x1="38339" y1="55371" x2="38339" y2="55371"/>
                          <a14:foregroundMark x1="41392" y1="54102" x2="41392" y2="54102"/>
                          <a14:foregroundMark x1="36752" y1="53418" x2="40781" y2="61035"/>
                          <a14:foregroundMark x1="40781" y1="61035" x2="41636" y2="61816"/>
                          <a14:foregroundMark x1="41636" y1="86230" x2="56777" y2="87207"/>
                          <a14:foregroundMark x1="46642" y1="89160" x2="56654" y2="89258"/>
                          <a14:foregroundMark x1="56654" y1="89258" x2="59341" y2="89160"/>
                          <a14:foregroundMark x1="43834" y1="90527" x2="54457" y2="90625"/>
                          <a14:foregroundMark x1="54457" y1="90625" x2="60928" y2="89941"/>
                          <a14:foregroundMark x1="44200" y1="91309" x2="44200" y2="91309"/>
                          <a14:foregroundMark x1="53358" y1="26563" x2="53358" y2="26563"/>
                          <a14:foregroundMark x1="53968" y1="26758" x2="53968" y2="26758"/>
                          <a14:foregroundMark x1="38217" y1="28223" x2="38217" y2="28223"/>
                          <a14:foregroundMark x1="39072" y1="15723" x2="39072" y2="15723"/>
                          <a14:foregroundMark x1="41880" y1="14648" x2="41880" y2="14648"/>
                          <a14:foregroundMark x1="37485" y1="16211" x2="37485" y2="16211"/>
                          <a14:foregroundMark x1="35409" y1="20313" x2="35409" y2="20313"/>
                          <a14:foregroundMark x1="36508" y1="19043" x2="36508" y2="19043"/>
                          <a14:foregroundMark x1="35897" y1="18945" x2="35897" y2="18945"/>
                          <a14:foregroundMark x1="37363" y1="28516" x2="37363" y2="28516"/>
                          <a14:foregroundMark x1="36996" y1="27246" x2="36996" y2="27246"/>
                          <a14:backgroundMark x1="37607" y1="28223" x2="37607" y2="28223"/>
                          <a14:backgroundMark x1="37729" y1="28027" x2="37729" y2="28027"/>
                          <a14:backgroundMark x1="37729" y1="28320" x2="37729" y2="28320"/>
                          <a14:backgroundMark x1="38095" y1="28516" x2="38095" y2="28516"/>
                          <a14:backgroundMark x1="36386" y1="28320" x2="36386" y2="28320"/>
                          <a14:backgroundMark x1="36508" y1="28516" x2="36508" y2="28516"/>
                          <a14:backgroundMark x1="36508" y1="28320" x2="36508" y2="28320"/>
                          <a14:backgroundMark x1="36630" y1="28418" x2="36630" y2="28418"/>
                          <a14:backgroundMark x1="36630" y1="28516" x2="36630" y2="28516"/>
                          <a14:backgroundMark x1="36752" y1="28320" x2="36752" y2="28320"/>
                          <a14:backgroundMark x1="36317" y1="28516" x2="36020" y2="29785"/>
                          <a14:backgroundMark x1="36386" y1="28223" x2="36317" y2="28516"/>
                          <a14:backgroundMark x1="36142" y1="27441" x2="36142" y2="27441"/>
                          <a14:backgroundMark x1="36264" y1="27344" x2="36264" y2="27344"/>
                          <a14:backgroundMark x1="36386" y1="27441" x2="36386" y2="27441"/>
                          <a14:backgroundMark x1="36508" y1="27441" x2="36508" y2="27441"/>
                          <a14:backgroundMark x1="36630" y1="27441" x2="36630" y2="27441"/>
                          <a14:backgroundMark x1="36630" y1="27441" x2="36630" y2="27441"/>
                          <a14:backgroundMark x1="36142" y1="27344" x2="36142" y2="27344"/>
                          <a14:backgroundMark x1="36142" y1="27344" x2="36142" y2="27344"/>
                          <a14:backgroundMark x1="37851" y1="28418" x2="37851" y2="28418"/>
                          <a14:backgroundMark x1="37851" y1="28320" x2="37851" y2="28320"/>
                          <a14:backgroundMark x1="37851" y1="28223" x2="37851" y2="28223"/>
                          <a14:backgroundMark x1="37851" y1="28516" x2="37851" y2="28516"/>
                          <a14:backgroundMark x1="37851" y1="28320" x2="37851" y2="28320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729" y1="28320" x2="37729" y2="28320"/>
                          <a14:backgroundMark x1="37729" y1="28516" x2="37729" y2="28418"/>
                        </a14:backgroundRemoval>
                      </a14:imgEffect>
                    </a14:imgLayer>
                  </a14:imgProps>
                </a:ext>
              </a:extLst>
            </a:blip>
            <a:srcRect l="31955" t="12108" r="28264" b="5324"/>
            <a:stretch/>
          </p:blipFill>
          <p:spPr>
            <a:xfrm>
              <a:off x="8318537" y="3969381"/>
              <a:ext cx="788970" cy="20474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5AF4C26-7F4F-1E38-C3A2-5D4C22AD2311}"/>
                    </a:ext>
                  </a:extLst>
                </p:cNvPr>
                <p:cNvSpPr txBox="1"/>
                <p:nvPr/>
              </p:nvSpPr>
              <p:spPr>
                <a:xfrm>
                  <a:off x="3405387" y="5969655"/>
                  <a:ext cx="4680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5AF4C26-7F4F-1E38-C3A2-5D4C22AD23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387" y="5969655"/>
                  <a:ext cx="468077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A81322B-61D4-C375-E58E-15846543EA3C}"/>
                    </a:ext>
                  </a:extLst>
                </p:cNvPr>
                <p:cNvSpPr txBox="1"/>
                <p:nvPr/>
              </p:nvSpPr>
              <p:spPr>
                <a:xfrm>
                  <a:off x="8521878" y="5969655"/>
                  <a:ext cx="4456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A81322B-61D4-C375-E58E-15846543EA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878" y="5969655"/>
                  <a:ext cx="445698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21E56A9-8F66-0DFC-0995-2442AB7BA46B}"/>
                    </a:ext>
                  </a:extLst>
                </p:cNvPr>
                <p:cNvSpPr txBox="1"/>
                <p:nvPr/>
              </p:nvSpPr>
              <p:spPr>
                <a:xfrm>
                  <a:off x="5859522" y="5969655"/>
                  <a:ext cx="4729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21E56A9-8F66-0DFC-0995-2442AB7BA4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522" y="5969655"/>
                  <a:ext cx="472950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125D26-5D49-3BCC-47DC-C982A0521ADF}"/>
              </a:ext>
            </a:extLst>
          </p:cNvPr>
          <p:cNvGrpSpPr/>
          <p:nvPr/>
        </p:nvGrpSpPr>
        <p:grpSpPr>
          <a:xfrm>
            <a:off x="5025618" y="2888620"/>
            <a:ext cx="1188558" cy="1249933"/>
            <a:chOff x="5025618" y="2888620"/>
            <a:chExt cx="1188558" cy="124993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D0DED7A-5FCD-404D-B1FB-0A8A06500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2888620"/>
              <a:ext cx="1" cy="124679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AAAB7BA-8136-CF23-768F-C760C333A573}"/>
                    </a:ext>
                  </a:extLst>
                </p:cNvPr>
                <p:cNvSpPr txBox="1"/>
                <p:nvPr/>
              </p:nvSpPr>
              <p:spPr>
                <a:xfrm>
                  <a:off x="5025618" y="3307556"/>
                  <a:ext cx="11885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output, vie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AAAB7BA-8136-CF23-768F-C760C333A5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5618" y="3307556"/>
                  <a:ext cx="1188558" cy="830997"/>
                </a:xfrm>
                <a:prstGeom prst="rect">
                  <a:avLst/>
                </a:prstGeom>
                <a:blipFill>
                  <a:blip r:embed="rId13"/>
                  <a:stretch>
                    <a:fillRect l="-7692" t="-5882" r="-6667" b="-16176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83E789-8627-2E40-3507-F7C757EEB3F1}"/>
              </a:ext>
            </a:extLst>
          </p:cNvPr>
          <p:cNvGrpSpPr/>
          <p:nvPr/>
        </p:nvGrpSpPr>
        <p:grpSpPr>
          <a:xfrm>
            <a:off x="6575719" y="2810933"/>
            <a:ext cx="2771481" cy="1175040"/>
            <a:chOff x="6575719" y="2810933"/>
            <a:chExt cx="2771481" cy="117504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E2714A5-8DDF-EB1C-4A44-1231D41843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5719" y="2810933"/>
              <a:ext cx="1770337" cy="11750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A142FC4-E9C6-118C-E294-C7C4600EC888}"/>
                    </a:ext>
                  </a:extLst>
                </p:cNvPr>
                <p:cNvSpPr txBox="1"/>
                <p:nvPr/>
              </p:nvSpPr>
              <p:spPr>
                <a:xfrm>
                  <a:off x="7405100" y="3011862"/>
                  <a:ext cx="19421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output, vie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A142FC4-E9C6-118C-E294-C7C4600EC8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5100" y="3011862"/>
                  <a:ext cx="1942100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5031" t="-10526" b="-28947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ounded Rectangular Callout 64">
            <a:extLst>
              <a:ext uri="{FF2B5EF4-FFF2-40B4-BE49-F238E27FC236}">
                <a16:creationId xmlns:a16="http://schemas.microsoft.com/office/drawing/2014/main" id="{7ADE1471-1690-473A-5705-8DEEA78EFD73}"/>
              </a:ext>
            </a:extLst>
          </p:cNvPr>
          <p:cNvSpPr>
            <a:spLocks noChangeAspect="1"/>
          </p:cNvSpPr>
          <p:nvPr/>
        </p:nvSpPr>
        <p:spPr>
          <a:xfrm>
            <a:off x="9020996" y="750897"/>
            <a:ext cx="2691649" cy="1325562"/>
          </a:xfrm>
          <a:prstGeom prst="wedgeRoundRectCallout">
            <a:avLst>
              <a:gd name="adj1" fmla="val -74380"/>
              <a:gd name="adj2" fmla="val 127586"/>
              <a:gd name="adj3" fmla="val 16667"/>
            </a:avLst>
          </a:prstGeom>
          <a:solidFill>
            <a:schemeClr val="bg1">
              <a:alpha val="67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Depends on inputs and round of abort</a:t>
            </a:r>
            <a:endParaRPr lang="en-IL" sz="28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5C22F0-18AF-7A6A-00B6-D54CBC6E7F5F}"/>
                  </a:ext>
                </a:extLst>
              </p:cNvPr>
              <p:cNvSpPr txBox="1"/>
              <p:nvPr/>
            </p:nvSpPr>
            <p:spPr>
              <a:xfrm>
                <a:off x="838200" y="1287576"/>
                <a:ext cx="27444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-round protocol:</a:t>
                </a:r>
                <a:endParaRPr lang="LID4096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5C22F0-18AF-7A6A-00B6-D54CBC6E7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7576"/>
                <a:ext cx="2744492" cy="523220"/>
              </a:xfrm>
              <a:prstGeom prst="rect">
                <a:avLst/>
              </a:prstGeom>
              <a:blipFill>
                <a:blip r:embed="rId15"/>
                <a:stretch>
                  <a:fillRect t="-10465" r="-3778" b="-325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DD2391-4C69-4E40-4A08-7AF7F84E0B32}"/>
                  </a:ext>
                </a:extLst>
              </p:cNvPr>
              <p:cNvSpPr txBox="1"/>
              <p:nvPr/>
            </p:nvSpPr>
            <p:spPr>
              <a:xfrm>
                <a:off x="7095774" y="1549186"/>
                <a:ext cx="400461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endParaRPr lang="LID4096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DD2391-4C69-4E40-4A08-7AF7F84E0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74" y="1549186"/>
                <a:ext cx="4004617" cy="138499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17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0F9D4-8537-8AE4-D8A1-C8A46977D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4" b="90681" l="9606" r="89409">
                        <a14:foregroundMark x1="82020" y1="90785" x2="82020" y2="90785"/>
                        <a14:foregroundMark x1="39286" y1="27644" x2="39286" y2="27644"/>
                        <a14:foregroundMark x1="39286" y1="26178" x2="39286" y2="26178"/>
                        <a14:foregroundMark x1="39286" y1="26178" x2="39286" y2="26178"/>
                        <a14:foregroundMark x1="39532" y1="25131" x2="40271" y2="28901"/>
                        <a14:foregroundMark x1="40887" y1="24817" x2="37562" y2="27958"/>
                        <a14:foregroundMark x1="47167" y1="26492" x2="50246" y2="26597"/>
                        <a14:foregroundMark x1="50246" y1="24921" x2="50246" y2="24921"/>
                        <a14:foregroundMark x1="49261" y1="25131" x2="51232" y2="25131"/>
                        <a14:foregroundMark x1="49261" y1="24503" x2="50000" y2="26597"/>
                        <a14:foregroundMark x1="49261" y1="24817" x2="47537" y2="23141"/>
                        <a14:foregroundMark x1="50862" y1="21675" x2="44581" y2="33717"/>
                        <a14:foregroundMark x1="41256" y1="25759" x2="45567" y2="27435"/>
                        <a14:foregroundMark x1="51847" y1="26492" x2="51847" y2="26492"/>
                        <a14:foregroundMark x1="50862" y1="8377" x2="50862" y2="8377"/>
                        <a14:foregroundMark x1="27586" y1="7225" x2="27586" y2="7225"/>
                        <a14:foregroundMark x1="50862" y1="6597" x2="50862" y2="6597"/>
                        <a14:foregroundMark x1="27463" y1="5864" x2="27463" y2="5864"/>
                      </a14:backgroundRemoval>
                    </a14:imgEffect>
                  </a14:imgLayer>
                </a14:imgProps>
              </a:ext>
            </a:extLst>
          </a:blip>
          <a:srcRect l="11654" r="12048" b="6247"/>
          <a:stretch/>
        </p:blipFill>
        <p:spPr>
          <a:xfrm>
            <a:off x="3060689" y="4079614"/>
            <a:ext cx="1243466" cy="17964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7F7D9-E86B-3DBA-BC34-0DB04FDF4FD7}"/>
              </a:ext>
            </a:extLst>
          </p:cNvPr>
          <p:cNvGrpSpPr/>
          <p:nvPr/>
        </p:nvGrpSpPr>
        <p:grpSpPr>
          <a:xfrm>
            <a:off x="3582692" y="2810933"/>
            <a:ext cx="1835975" cy="1324481"/>
            <a:chOff x="3582692" y="2810933"/>
            <a:chExt cx="1835975" cy="132448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EE36365-7A1C-7268-F432-0588D1A6D9F9}"/>
                </a:ext>
              </a:extLst>
            </p:cNvPr>
            <p:cNvCxnSpPr/>
            <p:nvPr/>
          </p:nvCxnSpPr>
          <p:spPr>
            <a:xfrm flipV="1">
              <a:off x="3582692" y="2810933"/>
              <a:ext cx="1835975" cy="13244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434C4E0-3C0F-B4A7-C929-1A67F1725C3D}"/>
                    </a:ext>
                  </a:extLst>
                </p:cNvPr>
                <p:cNvSpPr txBox="1"/>
                <p:nvPr/>
              </p:nvSpPr>
              <p:spPr>
                <a:xfrm>
                  <a:off x="3734862" y="3011507"/>
                  <a:ext cx="9669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abort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434C4E0-3C0F-B4A7-C929-1A67F1725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4862" y="3011507"/>
                  <a:ext cx="96693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Dealer Model</a:t>
            </a:r>
            <a:endParaRPr lang="en-IL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85A989-5EA1-CBA9-3474-733E3358CA68}"/>
              </a:ext>
            </a:extLst>
          </p:cNvPr>
          <p:cNvGrpSpPr/>
          <p:nvPr/>
        </p:nvGrpSpPr>
        <p:grpSpPr>
          <a:xfrm>
            <a:off x="3405387" y="3969381"/>
            <a:ext cx="5702120" cy="2523494"/>
            <a:chOff x="3405387" y="3969381"/>
            <a:chExt cx="5702120" cy="25234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DBA7FA-A8E5-F681-C3E4-7E122BC62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55" b="98843" l="9983" r="89974">
                          <a14:foregroundMark x1="37674" y1="19213" x2="48264" y2="20910"/>
                          <a14:foregroundMark x1="46962" y1="32562" x2="46962" y2="32562"/>
                          <a14:foregroundMark x1="47439" y1="31867" x2="43403" y2="35725"/>
                          <a14:foregroundMark x1="44227" y1="30864" x2="43056" y2="49383"/>
                          <a14:foregroundMark x1="43056" y1="49383" x2="42925" y2="49691"/>
                          <a14:foregroundMark x1="48090" y1="29244" x2="53255" y2="31559"/>
                          <a14:foregroundMark x1="55122" y1="31713" x2="55122" y2="31713"/>
                          <a14:foregroundMark x1="53819" y1="29707" x2="54557" y2="34877"/>
                          <a14:foregroundMark x1="41623" y1="38194" x2="41059" y2="56790"/>
                          <a14:foregroundMark x1="41059" y1="56790" x2="40668" y2="58719"/>
                          <a14:foregroundMark x1="45356" y1="35340" x2="46398" y2="34568"/>
                          <a14:foregroundMark x1="71398" y1="55864" x2="68576" y2="73380"/>
                          <a14:foregroundMark x1="68576" y1="73380" x2="61849" y2="85494"/>
                          <a14:foregroundMark x1="61849" y1="85494" x2="57248" y2="84491"/>
                          <a14:foregroundMark x1="47786" y1="86343" x2="38108" y2="98843"/>
                          <a14:foregroundMark x1="38108" y1="98843" x2="38151" y2="89198"/>
                          <a14:foregroundMark x1="46224" y1="70833" x2="50608" y2="89198"/>
                          <a14:foregroundMark x1="37760" y1="84877" x2="37760" y2="84877"/>
                          <a14:foregroundMark x1="42925" y1="82870" x2="57248" y2="84877"/>
                          <a14:foregroundMark x1="59332" y1="74151" x2="59332" y2="74151"/>
                          <a14:foregroundMark x1="70486" y1="48380" x2="70486" y2="48380"/>
                          <a14:foregroundMark x1="70399" y1="46528" x2="72526" y2="51698"/>
                          <a14:foregroundMark x1="67578" y1="54012" x2="67752" y2="58025"/>
                          <a14:foregroundMark x1="43967" y1="9414" x2="43967" y2="9414"/>
                          <a14:foregroundMark x1="40755" y1="5556" x2="40755" y2="5556"/>
                          <a14:foregroundMark x1="42448" y1="3241" x2="42448" y2="3241"/>
                          <a14:foregroundMark x1="36936" y1="7562" x2="36936" y2="7562"/>
                          <a14:foregroundMark x1="39280" y1="3704" x2="39280" y2="3704"/>
                          <a14:foregroundMark x1="39280" y1="2855" x2="39280" y2="2855"/>
                          <a14:foregroundMark x1="38411" y1="83873" x2="50260" y2="91204"/>
                          <a14:foregroundMark x1="51259" y1="89198" x2="54731" y2="95370"/>
                        </a14:backgroundRemoval>
                      </a14:imgEffect>
                    </a14:imgLayer>
                  </a14:imgProps>
                </a:ext>
              </a:extLst>
            </a:blip>
            <a:srcRect l="27831" r="22175"/>
            <a:stretch/>
          </p:blipFill>
          <p:spPr>
            <a:xfrm>
              <a:off x="5347299" y="4135414"/>
              <a:ext cx="1497397" cy="1684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B7D604-F07C-8223-F061-27E4D8508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770" b="91309" l="35287" r="67033">
                          <a14:foregroundMark x1="44200" y1="21484" x2="44200" y2="21484"/>
                          <a14:foregroundMark x1="42369" y1="16504" x2="42369" y2="16504"/>
                          <a14:foregroundMark x1="50183" y1="24805" x2="50183" y2="24805"/>
                          <a14:foregroundMark x1="44200" y1="20703" x2="47131" y2="59277"/>
                          <a14:foregroundMark x1="46886" y1="19434" x2="47131" y2="53320"/>
                          <a14:foregroundMark x1="50183" y1="47070" x2="52625" y2="63965"/>
                          <a14:foregroundMark x1="52625" y1="63965" x2="49817" y2="68848"/>
                          <a14:foregroundMark x1="57143" y1="57324" x2="57143" y2="57324"/>
                          <a14:foregroundMark x1="62027" y1="57617" x2="62027" y2="57617"/>
                          <a14:foregroundMark x1="53846" y1="55762" x2="53846" y2="55762"/>
                          <a14:foregroundMark x1="55556" y1="55762" x2="49573" y2="61035"/>
                          <a14:foregroundMark x1="49573" y1="61035" x2="58852" y2="58496"/>
                          <a14:foregroundMark x1="38706" y1="13867" x2="38706" y2="13867"/>
                          <a14:foregroundMark x1="37241" y1="14453" x2="37241" y2="14453"/>
                          <a14:foregroundMark x1="36386" y1="15430" x2="36386" y2="15430"/>
                          <a14:foregroundMark x1="50061" y1="22852" x2="51404" y2="25293"/>
                          <a14:foregroundMark x1="52259" y1="23730" x2="52259" y2="23730"/>
                          <a14:foregroundMark x1="52381" y1="22754" x2="52381" y2="22754"/>
                          <a14:foregroundMark x1="53480" y1="23633" x2="53480" y2="23633"/>
                          <a14:foregroundMark x1="50916" y1="41992" x2="50916" y2="41992"/>
                          <a14:foregroundMark x1="53846" y1="42188" x2="53846" y2="42188"/>
                          <a14:foregroundMark x1="42002" y1="40039" x2="51893" y2="41895"/>
                          <a14:foregroundMark x1="55678" y1="40039" x2="59585" y2="44141"/>
                          <a14:foregroundMark x1="39316" y1="43066" x2="40415" y2="48340"/>
                          <a14:foregroundMark x1="40537" y1="43457" x2="35531" y2="47461"/>
                          <a14:foregroundMark x1="36142" y1="44727" x2="43101" y2="44531"/>
                          <a14:foregroundMark x1="40659" y1="56738" x2="49451" y2="56836"/>
                          <a14:foregroundMark x1="49451" y1="56836" x2="59707" y2="56152"/>
                          <a14:foregroundMark x1="59707" y1="56152" x2="63492" y2="56348"/>
                          <a14:foregroundMark x1="65079" y1="56738" x2="55922" y2="58887"/>
                          <a14:foregroundMark x1="55922" y1="58887" x2="55189" y2="58789"/>
                          <a14:foregroundMark x1="59463" y1="51465" x2="59463" y2="51465"/>
                          <a14:foregroundMark x1="64957" y1="57813" x2="64957" y2="57813"/>
                          <a14:foregroundMark x1="38095" y1="59473" x2="38095" y2="59473"/>
                          <a14:foregroundMark x1="37729" y1="56641" x2="37729" y2="56641"/>
                          <a14:foregroundMark x1="38339" y1="55371" x2="38339" y2="55371"/>
                          <a14:foregroundMark x1="41392" y1="54102" x2="41392" y2="54102"/>
                          <a14:foregroundMark x1="36752" y1="53418" x2="40781" y2="61035"/>
                          <a14:foregroundMark x1="40781" y1="61035" x2="41636" y2="61816"/>
                          <a14:foregroundMark x1="41636" y1="86230" x2="56777" y2="87207"/>
                          <a14:foregroundMark x1="46642" y1="89160" x2="56654" y2="89258"/>
                          <a14:foregroundMark x1="56654" y1="89258" x2="59341" y2="89160"/>
                          <a14:foregroundMark x1="43834" y1="90527" x2="54457" y2="90625"/>
                          <a14:foregroundMark x1="54457" y1="90625" x2="60928" y2="89941"/>
                          <a14:foregroundMark x1="44200" y1="91309" x2="44200" y2="91309"/>
                          <a14:foregroundMark x1="53358" y1="26563" x2="53358" y2="26563"/>
                          <a14:foregroundMark x1="53968" y1="26758" x2="53968" y2="26758"/>
                          <a14:foregroundMark x1="38217" y1="28223" x2="38217" y2="28223"/>
                          <a14:foregroundMark x1="39072" y1="15723" x2="39072" y2="15723"/>
                          <a14:foregroundMark x1="41880" y1="14648" x2="41880" y2="14648"/>
                          <a14:foregroundMark x1="37485" y1="16211" x2="37485" y2="16211"/>
                          <a14:foregroundMark x1="35409" y1="20313" x2="35409" y2="20313"/>
                          <a14:foregroundMark x1="36508" y1="19043" x2="36508" y2="19043"/>
                          <a14:foregroundMark x1="35897" y1="18945" x2="35897" y2="18945"/>
                          <a14:foregroundMark x1="37363" y1="28516" x2="37363" y2="28516"/>
                          <a14:foregroundMark x1="36996" y1="27246" x2="36996" y2="27246"/>
                          <a14:backgroundMark x1="37607" y1="28223" x2="37607" y2="28223"/>
                          <a14:backgroundMark x1="37729" y1="28027" x2="37729" y2="28027"/>
                          <a14:backgroundMark x1="37729" y1="28320" x2="37729" y2="28320"/>
                          <a14:backgroundMark x1="38095" y1="28516" x2="38095" y2="28516"/>
                          <a14:backgroundMark x1="36386" y1="28320" x2="36386" y2="28320"/>
                          <a14:backgroundMark x1="36508" y1="28516" x2="36508" y2="28516"/>
                          <a14:backgroundMark x1="36508" y1="28320" x2="36508" y2="28320"/>
                          <a14:backgroundMark x1="36630" y1="28418" x2="36630" y2="28418"/>
                          <a14:backgroundMark x1="36630" y1="28516" x2="36630" y2="28516"/>
                          <a14:backgroundMark x1="36752" y1="28320" x2="36752" y2="28320"/>
                          <a14:backgroundMark x1="36317" y1="28516" x2="36020" y2="29785"/>
                          <a14:backgroundMark x1="36386" y1="28223" x2="36317" y2="28516"/>
                          <a14:backgroundMark x1="36142" y1="27441" x2="36142" y2="27441"/>
                          <a14:backgroundMark x1="36264" y1="27344" x2="36264" y2="27344"/>
                          <a14:backgroundMark x1="36386" y1="27441" x2="36386" y2="27441"/>
                          <a14:backgroundMark x1="36508" y1="27441" x2="36508" y2="27441"/>
                          <a14:backgroundMark x1="36630" y1="27441" x2="36630" y2="27441"/>
                          <a14:backgroundMark x1="36630" y1="27441" x2="36630" y2="27441"/>
                          <a14:backgroundMark x1="36142" y1="27344" x2="36142" y2="27344"/>
                          <a14:backgroundMark x1="36142" y1="27344" x2="36142" y2="27344"/>
                          <a14:backgroundMark x1="37851" y1="28418" x2="37851" y2="28418"/>
                          <a14:backgroundMark x1="37851" y1="28320" x2="37851" y2="28320"/>
                          <a14:backgroundMark x1="37851" y1="28223" x2="37851" y2="28223"/>
                          <a14:backgroundMark x1="37851" y1="28516" x2="37851" y2="28516"/>
                          <a14:backgroundMark x1="37851" y1="28320" x2="37851" y2="28320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729" y1="28320" x2="37729" y2="28320"/>
                          <a14:backgroundMark x1="37729" y1="28516" x2="37729" y2="28418"/>
                        </a14:backgroundRemoval>
                      </a14:imgEffect>
                    </a14:imgLayer>
                  </a14:imgProps>
                </a:ext>
              </a:extLst>
            </a:blip>
            <a:srcRect l="31955" t="12108" r="28264" b="5324"/>
            <a:stretch/>
          </p:blipFill>
          <p:spPr>
            <a:xfrm>
              <a:off x="8318537" y="3969381"/>
              <a:ext cx="788970" cy="20474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5AF4C26-7F4F-1E38-C3A2-5D4C22AD2311}"/>
                    </a:ext>
                  </a:extLst>
                </p:cNvPr>
                <p:cNvSpPr txBox="1"/>
                <p:nvPr/>
              </p:nvSpPr>
              <p:spPr>
                <a:xfrm>
                  <a:off x="3405387" y="5969655"/>
                  <a:ext cx="4680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5AF4C26-7F4F-1E38-C3A2-5D4C22AD23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387" y="5969655"/>
                  <a:ext cx="468077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A81322B-61D4-C375-E58E-15846543EA3C}"/>
                    </a:ext>
                  </a:extLst>
                </p:cNvPr>
                <p:cNvSpPr txBox="1"/>
                <p:nvPr/>
              </p:nvSpPr>
              <p:spPr>
                <a:xfrm>
                  <a:off x="8521878" y="5969655"/>
                  <a:ext cx="4456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A81322B-61D4-C375-E58E-15846543EA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878" y="5969655"/>
                  <a:ext cx="44569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21E56A9-8F66-0DFC-0995-2442AB7BA46B}"/>
                    </a:ext>
                  </a:extLst>
                </p:cNvPr>
                <p:cNvSpPr txBox="1"/>
                <p:nvPr/>
              </p:nvSpPr>
              <p:spPr>
                <a:xfrm>
                  <a:off x="5859522" y="5969655"/>
                  <a:ext cx="4729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21E56A9-8F66-0DFC-0995-2442AB7BA4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522" y="5969655"/>
                  <a:ext cx="472950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125D26-5D49-3BCC-47DC-C982A0521ADF}"/>
              </a:ext>
            </a:extLst>
          </p:cNvPr>
          <p:cNvGrpSpPr/>
          <p:nvPr/>
        </p:nvGrpSpPr>
        <p:grpSpPr>
          <a:xfrm>
            <a:off x="5130393" y="2810933"/>
            <a:ext cx="1188558" cy="1324481"/>
            <a:chOff x="5130393" y="2810933"/>
            <a:chExt cx="1188558" cy="132448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D0DED7A-5FCD-404D-B1FB-0A8A06500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2810933"/>
              <a:ext cx="2" cy="132448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AAAB7BA-8136-CF23-768F-C760C333A573}"/>
                    </a:ext>
                  </a:extLst>
                </p:cNvPr>
                <p:cNvSpPr txBox="1"/>
                <p:nvPr/>
              </p:nvSpPr>
              <p:spPr>
                <a:xfrm>
                  <a:off x="5130393" y="3307556"/>
                  <a:ext cx="11885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Out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AAAB7BA-8136-CF23-768F-C760C333A5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0393" y="3307556"/>
                  <a:ext cx="1188558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83E789-8627-2E40-3507-F7C757EEB3F1}"/>
              </a:ext>
            </a:extLst>
          </p:cNvPr>
          <p:cNvGrpSpPr/>
          <p:nvPr/>
        </p:nvGrpSpPr>
        <p:grpSpPr>
          <a:xfrm>
            <a:off x="6575719" y="2810933"/>
            <a:ext cx="2224828" cy="1175040"/>
            <a:chOff x="6575719" y="2810933"/>
            <a:chExt cx="2224828" cy="117504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E2714A5-8DDF-EB1C-4A44-1231D41843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5719" y="2810933"/>
              <a:ext cx="1770337" cy="11750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A142FC4-E9C6-118C-E294-C7C4600EC888}"/>
                    </a:ext>
                  </a:extLst>
                </p:cNvPr>
                <p:cNvSpPr txBox="1"/>
                <p:nvPr/>
              </p:nvSpPr>
              <p:spPr>
                <a:xfrm>
                  <a:off x="6858447" y="3011862"/>
                  <a:ext cx="19421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oMath>
                    </m:oMathPara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A142FC4-E9C6-118C-E294-C7C4600EC8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447" y="3011862"/>
                  <a:ext cx="1942100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5C22F0-18AF-7A6A-00B6-D54CBC6E7F5F}"/>
                  </a:ext>
                </a:extLst>
              </p:cNvPr>
              <p:cNvSpPr txBox="1"/>
              <p:nvPr/>
            </p:nvSpPr>
            <p:spPr>
              <a:xfrm>
                <a:off x="838200" y="1287576"/>
                <a:ext cx="27444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-round protocol:</a:t>
                </a:r>
                <a:endParaRPr lang="LID4096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5C22F0-18AF-7A6A-00B6-D54CBC6E7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7576"/>
                <a:ext cx="2744492" cy="523220"/>
              </a:xfrm>
              <a:prstGeom prst="rect">
                <a:avLst/>
              </a:prstGeom>
              <a:blipFill>
                <a:blip r:embed="rId14"/>
                <a:stretch>
                  <a:fillRect t="-10465" r="-3778" b="-325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93B9EE-D7AC-2FDD-0F83-9E5127D1EFD3}"/>
                  </a:ext>
                </a:extLst>
              </p:cNvPr>
              <p:cNvSpPr txBox="1"/>
              <p:nvPr/>
            </p:nvSpPr>
            <p:spPr>
              <a:xfrm>
                <a:off x="2440861" y="3662392"/>
                <a:ext cx="601079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/>
                        <m:t>“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Vie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dirty="0"/>
                        <m:t>”</m:t>
                      </m:r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93B9EE-D7AC-2FDD-0F83-9E5127D1E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61" y="3662392"/>
                <a:ext cx="601079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0B938F-2C13-5F74-3977-1E82E4F6A44F}"/>
                  </a:ext>
                </a:extLst>
              </p:cNvPr>
              <p:cNvSpPr txBox="1"/>
              <p:nvPr/>
            </p:nvSpPr>
            <p:spPr>
              <a:xfrm>
                <a:off x="8008865" y="3000505"/>
                <a:ext cx="22208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,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Vie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/>
                  <a:t>”</a:t>
                </a:r>
                <a:endParaRPr lang="LID4096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0B938F-2C13-5F74-3977-1E82E4F6A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865" y="3000505"/>
                <a:ext cx="2220880" cy="461665"/>
              </a:xfrm>
              <a:prstGeom prst="rect">
                <a:avLst/>
              </a:prstGeom>
              <a:blipFill>
                <a:blip r:embed="rId16"/>
                <a:stretch>
                  <a:fillRect l="-4396" t="-10526" b="-2894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F58CD5-D720-0E47-9A60-A710E106689A}"/>
                  </a:ext>
                </a:extLst>
              </p:cNvPr>
              <p:cNvSpPr txBox="1"/>
              <p:nvPr/>
            </p:nvSpPr>
            <p:spPr>
              <a:xfrm>
                <a:off x="837011" y="2880674"/>
                <a:ext cx="22817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Round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/>
                  <a:t>:</a:t>
                </a:r>
                <a:endParaRPr lang="LID4096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F58CD5-D720-0E47-9A60-A710E1066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11" y="2880674"/>
                <a:ext cx="2281742" cy="523220"/>
              </a:xfrm>
              <a:prstGeom prst="rect">
                <a:avLst/>
              </a:prstGeom>
              <a:blipFill>
                <a:blip r:embed="rId18"/>
                <a:stretch>
                  <a:fillRect l="-5333" t="-11765" b="-3411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ular Callout 64">
                <a:extLst>
                  <a:ext uri="{FF2B5EF4-FFF2-40B4-BE49-F238E27FC236}">
                    <a16:creationId xmlns:a16="http://schemas.microsoft.com/office/drawing/2014/main" id="{4ECFBB8C-3D0E-EBAC-DC91-8B936A679E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3095" y="485234"/>
                <a:ext cx="4067837" cy="991141"/>
              </a:xfrm>
              <a:prstGeom prst="wedgeRoundRectCallout">
                <a:avLst>
                  <a:gd name="adj1" fmla="val -38485"/>
                  <a:gd name="adj2" fmla="val 200152"/>
                  <a:gd name="adj3" fmla="val 16667"/>
                </a:avLst>
              </a:prstGeom>
              <a:solidFill>
                <a:schemeClr val="bg1">
                  <a:alpha val="67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ysClr val="windowText" lastClr="000000"/>
                    </a:solidFill>
                  </a:rPr>
                  <a:t>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IL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3" name="Rounded Rectangular Callout 64">
                <a:extLst>
                  <a:ext uri="{FF2B5EF4-FFF2-40B4-BE49-F238E27FC236}">
                    <a16:creationId xmlns:a16="http://schemas.microsoft.com/office/drawing/2014/main" id="{4ECFBB8C-3D0E-EBAC-DC91-8B936A679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3095" y="485234"/>
                <a:ext cx="4067837" cy="991141"/>
              </a:xfrm>
              <a:prstGeom prst="wedgeRoundRectCallout">
                <a:avLst>
                  <a:gd name="adj1" fmla="val -38485"/>
                  <a:gd name="adj2" fmla="val 200152"/>
                  <a:gd name="adj3" fmla="val 16667"/>
                </a:avLst>
              </a:prstGeom>
              <a:blipFill>
                <a:blip r:embed="rId1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artoon a cartoon character with arms outstretched&#10;&#10;Description automatically generated">
            <a:extLst>
              <a:ext uri="{FF2B5EF4-FFF2-40B4-BE49-F238E27FC236}">
                <a16:creationId xmlns:a16="http://schemas.microsoft.com/office/drawing/2014/main" id="{BB4E4501-969C-B8D2-C191-F3882399A82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170" b="98246" l="2817" r="97653">
                        <a14:foregroundMark x1="8920" y1="33918" x2="8920" y2="33918"/>
                        <a14:foregroundMark x1="4695" y1="31579" x2="4695" y2="31579"/>
                        <a14:foregroundMark x1="13615" y1="29825" x2="13615" y2="29825"/>
                        <a14:foregroundMark x1="4695" y1="26901" x2="4695" y2="26901"/>
                        <a14:foregroundMark x1="3286" y1="33333" x2="3286" y2="33333"/>
                        <a14:foregroundMark x1="12676" y1="42105" x2="12676" y2="42105"/>
                        <a14:foregroundMark x1="13615" y1="42105" x2="13615" y2="42105"/>
                        <a14:foregroundMark x1="16432" y1="38596" x2="16432" y2="38596"/>
                        <a14:foregroundMark x1="2817" y1="28655" x2="2817" y2="28655"/>
                        <a14:foregroundMark x1="29108" y1="93567" x2="13615" y2="95322"/>
                        <a14:foregroundMark x1="13615" y1="95322" x2="92958" y2="92982"/>
                        <a14:foregroundMark x1="92958" y1="92982" x2="54460" y2="94152"/>
                        <a14:foregroundMark x1="73709" y1="91813" x2="92019" y2="91813"/>
                        <a14:foregroundMark x1="92019" y1="91813" x2="77465" y2="97661"/>
                        <a14:foregroundMark x1="77465" y1="97661" x2="56808" y2="99415"/>
                        <a14:foregroundMark x1="56808" y1="99415" x2="56808" y2="99415"/>
                        <a14:foregroundMark x1="90141" y1="87719" x2="90141" y2="87719"/>
                        <a14:foregroundMark x1="95775" y1="88304" x2="95775" y2="88304"/>
                        <a14:foregroundMark x1="97653" y1="94152" x2="97653" y2="94152"/>
                        <a14:foregroundMark x1="79343" y1="86550" x2="79343" y2="86550"/>
                        <a14:foregroundMark x1="16432" y1="92398" x2="16432" y2="92398"/>
                        <a14:foregroundMark x1="11737" y1="91813" x2="11737" y2="91813"/>
                        <a14:foregroundMark x1="53052" y1="55556" x2="53052" y2="55556"/>
                        <a14:foregroundMark x1="54460" y1="9357" x2="54460" y2="9357"/>
                        <a14:foregroundMark x1="53521" y1="4094" x2="53521" y2="4094"/>
                        <a14:foregroundMark x1="52113" y1="3509" x2="52113" y2="3509"/>
                        <a14:foregroundMark x1="51643" y1="1170" x2="51643" y2="1170"/>
                        <a14:foregroundMark x1="48357" y1="5848" x2="48357" y2="5848"/>
                        <a14:foregroundMark x1="59624" y1="5848" x2="59624" y2="5848"/>
                        <a14:foregroundMark x1="53991" y1="44444" x2="53991" y2="44444"/>
                        <a14:foregroundMark x1="55399" y1="46199" x2="55399" y2="46199"/>
                        <a14:foregroundMark x1="11268" y1="43860" x2="11268" y2="43860"/>
                        <a14:backgroundMark x1="1408" y1="38596" x2="1408" y2="385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6649" y="1091439"/>
            <a:ext cx="2029125" cy="16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5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0F9D4-8537-8AE4-D8A1-C8A46977D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4" b="90681" l="9606" r="89409">
                        <a14:foregroundMark x1="82020" y1="90785" x2="82020" y2="90785"/>
                        <a14:foregroundMark x1="39286" y1="27644" x2="39286" y2="27644"/>
                        <a14:foregroundMark x1="39286" y1="26178" x2="39286" y2="26178"/>
                        <a14:foregroundMark x1="39286" y1="26178" x2="39286" y2="26178"/>
                        <a14:foregroundMark x1="39532" y1="25131" x2="40271" y2="28901"/>
                        <a14:foregroundMark x1="40887" y1="24817" x2="37562" y2="27958"/>
                        <a14:foregroundMark x1="47167" y1="26492" x2="50246" y2="26597"/>
                        <a14:foregroundMark x1="50246" y1="24921" x2="50246" y2="24921"/>
                        <a14:foregroundMark x1="49261" y1="25131" x2="51232" y2="25131"/>
                        <a14:foregroundMark x1="49261" y1="24503" x2="50000" y2="26597"/>
                        <a14:foregroundMark x1="49261" y1="24817" x2="47537" y2="23141"/>
                        <a14:foregroundMark x1="50862" y1="21675" x2="44581" y2="33717"/>
                        <a14:foregroundMark x1="41256" y1="25759" x2="45567" y2="27435"/>
                        <a14:foregroundMark x1="51847" y1="26492" x2="51847" y2="26492"/>
                        <a14:foregroundMark x1="50862" y1="8377" x2="50862" y2="8377"/>
                        <a14:foregroundMark x1="27586" y1="7225" x2="27586" y2="7225"/>
                        <a14:foregroundMark x1="50862" y1="6597" x2="50862" y2="6597"/>
                        <a14:foregroundMark x1="27463" y1="5864" x2="27463" y2="5864"/>
                      </a14:backgroundRemoval>
                    </a14:imgEffect>
                  </a14:imgLayer>
                </a14:imgProps>
              </a:ext>
            </a:extLst>
          </a:blip>
          <a:srcRect l="11654" r="12048" b="6247"/>
          <a:stretch/>
        </p:blipFill>
        <p:spPr>
          <a:xfrm>
            <a:off x="838200" y="4407048"/>
            <a:ext cx="1016816" cy="1468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Dealer Model</a:t>
            </a:r>
            <a:endParaRPr lang="en-IL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85A989-5EA1-CBA9-3474-733E3358CA68}"/>
              </a:ext>
            </a:extLst>
          </p:cNvPr>
          <p:cNvGrpSpPr>
            <a:grpSpLocks noChangeAspect="1"/>
          </p:cNvGrpSpPr>
          <p:nvPr/>
        </p:nvGrpSpPr>
        <p:grpSpPr>
          <a:xfrm>
            <a:off x="1182898" y="4429345"/>
            <a:ext cx="4662779" cy="2063530"/>
            <a:chOff x="3405387" y="3969381"/>
            <a:chExt cx="5702120" cy="252349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DBA7FA-A8E5-F681-C3E4-7E122BC62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55" b="98843" l="9983" r="89974">
                          <a14:foregroundMark x1="37674" y1="19213" x2="48264" y2="20910"/>
                          <a14:foregroundMark x1="46962" y1="32562" x2="46962" y2="32562"/>
                          <a14:foregroundMark x1="47439" y1="31867" x2="43403" y2="35725"/>
                          <a14:foregroundMark x1="44227" y1="30864" x2="43056" y2="49383"/>
                          <a14:foregroundMark x1="43056" y1="49383" x2="42925" y2="49691"/>
                          <a14:foregroundMark x1="48090" y1="29244" x2="53255" y2="31559"/>
                          <a14:foregroundMark x1="55122" y1="31713" x2="55122" y2="31713"/>
                          <a14:foregroundMark x1="53819" y1="29707" x2="54557" y2="34877"/>
                          <a14:foregroundMark x1="41623" y1="38194" x2="41059" y2="56790"/>
                          <a14:foregroundMark x1="41059" y1="56790" x2="40668" y2="58719"/>
                          <a14:foregroundMark x1="45356" y1="35340" x2="46398" y2="34568"/>
                          <a14:foregroundMark x1="71398" y1="55864" x2="68576" y2="73380"/>
                          <a14:foregroundMark x1="68576" y1="73380" x2="61849" y2="85494"/>
                          <a14:foregroundMark x1="61849" y1="85494" x2="57248" y2="84491"/>
                          <a14:foregroundMark x1="47786" y1="86343" x2="38108" y2="98843"/>
                          <a14:foregroundMark x1="38108" y1="98843" x2="38151" y2="89198"/>
                          <a14:foregroundMark x1="46224" y1="70833" x2="50608" y2="89198"/>
                          <a14:foregroundMark x1="37760" y1="84877" x2="37760" y2="84877"/>
                          <a14:foregroundMark x1="42925" y1="82870" x2="57248" y2="84877"/>
                          <a14:foregroundMark x1="59332" y1="74151" x2="59332" y2="74151"/>
                          <a14:foregroundMark x1="70486" y1="48380" x2="70486" y2="48380"/>
                          <a14:foregroundMark x1="70399" y1="46528" x2="72526" y2="51698"/>
                          <a14:foregroundMark x1="67578" y1="54012" x2="67752" y2="58025"/>
                          <a14:foregroundMark x1="43967" y1="9414" x2="43967" y2="9414"/>
                          <a14:foregroundMark x1="40755" y1="5556" x2="40755" y2="5556"/>
                          <a14:foregroundMark x1="42448" y1="3241" x2="42448" y2="3241"/>
                          <a14:foregroundMark x1="36936" y1="7562" x2="36936" y2="7562"/>
                          <a14:foregroundMark x1="39280" y1="3704" x2="39280" y2="3704"/>
                          <a14:foregroundMark x1="39280" y1="2855" x2="39280" y2="2855"/>
                          <a14:foregroundMark x1="38411" y1="83873" x2="50260" y2="91204"/>
                          <a14:foregroundMark x1="51259" y1="89198" x2="54731" y2="95370"/>
                        </a14:backgroundRemoval>
                      </a14:imgEffect>
                    </a14:imgLayer>
                  </a14:imgProps>
                </a:ext>
              </a:extLst>
            </a:blip>
            <a:srcRect l="27831" r="22175"/>
            <a:stretch/>
          </p:blipFill>
          <p:spPr>
            <a:xfrm>
              <a:off x="5347299" y="4135414"/>
              <a:ext cx="1497397" cy="1684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B7D604-F07C-8223-F061-27E4D8508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770" b="91309" l="35287" r="67033">
                          <a14:foregroundMark x1="44200" y1="21484" x2="44200" y2="21484"/>
                          <a14:foregroundMark x1="42369" y1="16504" x2="42369" y2="16504"/>
                          <a14:foregroundMark x1="50183" y1="24805" x2="50183" y2="24805"/>
                          <a14:foregroundMark x1="44200" y1="20703" x2="47131" y2="59277"/>
                          <a14:foregroundMark x1="46886" y1="19434" x2="47131" y2="53320"/>
                          <a14:foregroundMark x1="50183" y1="47070" x2="52625" y2="63965"/>
                          <a14:foregroundMark x1="52625" y1="63965" x2="49817" y2="68848"/>
                          <a14:foregroundMark x1="57143" y1="57324" x2="57143" y2="57324"/>
                          <a14:foregroundMark x1="62027" y1="57617" x2="62027" y2="57617"/>
                          <a14:foregroundMark x1="53846" y1="55762" x2="53846" y2="55762"/>
                          <a14:foregroundMark x1="55556" y1="55762" x2="49573" y2="61035"/>
                          <a14:foregroundMark x1="49573" y1="61035" x2="58852" y2="58496"/>
                          <a14:foregroundMark x1="38706" y1="13867" x2="38706" y2="13867"/>
                          <a14:foregroundMark x1="37241" y1="14453" x2="37241" y2="14453"/>
                          <a14:foregroundMark x1="36386" y1="15430" x2="36386" y2="15430"/>
                          <a14:foregroundMark x1="50061" y1="22852" x2="51404" y2="25293"/>
                          <a14:foregroundMark x1="52259" y1="23730" x2="52259" y2="23730"/>
                          <a14:foregroundMark x1="52381" y1="22754" x2="52381" y2="22754"/>
                          <a14:foregroundMark x1="53480" y1="23633" x2="53480" y2="23633"/>
                          <a14:foregroundMark x1="50916" y1="41992" x2="50916" y2="41992"/>
                          <a14:foregroundMark x1="53846" y1="42188" x2="53846" y2="42188"/>
                          <a14:foregroundMark x1="42002" y1="40039" x2="51893" y2="41895"/>
                          <a14:foregroundMark x1="55678" y1="40039" x2="59585" y2="44141"/>
                          <a14:foregroundMark x1="39316" y1="43066" x2="40415" y2="48340"/>
                          <a14:foregroundMark x1="40537" y1="43457" x2="35531" y2="47461"/>
                          <a14:foregroundMark x1="36142" y1="44727" x2="43101" y2="44531"/>
                          <a14:foregroundMark x1="40659" y1="56738" x2="49451" y2="56836"/>
                          <a14:foregroundMark x1="49451" y1="56836" x2="59707" y2="56152"/>
                          <a14:foregroundMark x1="59707" y1="56152" x2="63492" y2="56348"/>
                          <a14:foregroundMark x1="65079" y1="56738" x2="55922" y2="58887"/>
                          <a14:foregroundMark x1="55922" y1="58887" x2="55189" y2="58789"/>
                          <a14:foregroundMark x1="59463" y1="51465" x2="59463" y2="51465"/>
                          <a14:foregroundMark x1="64957" y1="57813" x2="64957" y2="57813"/>
                          <a14:foregroundMark x1="38095" y1="59473" x2="38095" y2="59473"/>
                          <a14:foregroundMark x1="37729" y1="56641" x2="37729" y2="56641"/>
                          <a14:foregroundMark x1="38339" y1="55371" x2="38339" y2="55371"/>
                          <a14:foregroundMark x1="41392" y1="54102" x2="41392" y2="54102"/>
                          <a14:foregroundMark x1="36752" y1="53418" x2="40781" y2="61035"/>
                          <a14:foregroundMark x1="40781" y1="61035" x2="41636" y2="61816"/>
                          <a14:foregroundMark x1="41636" y1="86230" x2="56777" y2="87207"/>
                          <a14:foregroundMark x1="46642" y1="89160" x2="56654" y2="89258"/>
                          <a14:foregroundMark x1="56654" y1="89258" x2="59341" y2="89160"/>
                          <a14:foregroundMark x1="43834" y1="90527" x2="54457" y2="90625"/>
                          <a14:foregroundMark x1="54457" y1="90625" x2="60928" y2="89941"/>
                          <a14:foregroundMark x1="44200" y1="91309" x2="44200" y2="91309"/>
                          <a14:foregroundMark x1="53358" y1="26563" x2="53358" y2="26563"/>
                          <a14:foregroundMark x1="53968" y1="26758" x2="53968" y2="26758"/>
                          <a14:foregroundMark x1="38217" y1="28223" x2="38217" y2="28223"/>
                          <a14:foregroundMark x1="39072" y1="15723" x2="39072" y2="15723"/>
                          <a14:foregroundMark x1="41880" y1="14648" x2="41880" y2="14648"/>
                          <a14:foregroundMark x1="37485" y1="16211" x2="37485" y2="16211"/>
                          <a14:foregroundMark x1="35409" y1="20313" x2="35409" y2="20313"/>
                          <a14:foregroundMark x1="36508" y1="19043" x2="36508" y2="19043"/>
                          <a14:foregroundMark x1="35897" y1="18945" x2="35897" y2="18945"/>
                          <a14:foregroundMark x1="37363" y1="28516" x2="37363" y2="28516"/>
                          <a14:foregroundMark x1="36996" y1="27246" x2="36996" y2="27246"/>
                          <a14:backgroundMark x1="37607" y1="28223" x2="37607" y2="28223"/>
                          <a14:backgroundMark x1="37729" y1="28027" x2="37729" y2="28027"/>
                          <a14:backgroundMark x1="37729" y1="28320" x2="37729" y2="28320"/>
                          <a14:backgroundMark x1="38095" y1="28516" x2="38095" y2="28516"/>
                          <a14:backgroundMark x1="36386" y1="28320" x2="36386" y2="28320"/>
                          <a14:backgroundMark x1="36508" y1="28516" x2="36508" y2="28516"/>
                          <a14:backgroundMark x1="36508" y1="28320" x2="36508" y2="28320"/>
                          <a14:backgroundMark x1="36630" y1="28418" x2="36630" y2="28418"/>
                          <a14:backgroundMark x1="36630" y1="28516" x2="36630" y2="28516"/>
                          <a14:backgroundMark x1="36752" y1="28320" x2="36752" y2="28320"/>
                          <a14:backgroundMark x1="36317" y1="28516" x2="36020" y2="29785"/>
                          <a14:backgroundMark x1="36386" y1="28223" x2="36317" y2="28516"/>
                          <a14:backgroundMark x1="36142" y1="27441" x2="36142" y2="27441"/>
                          <a14:backgroundMark x1="36264" y1="27344" x2="36264" y2="27344"/>
                          <a14:backgroundMark x1="36386" y1="27441" x2="36386" y2="27441"/>
                          <a14:backgroundMark x1="36508" y1="27441" x2="36508" y2="27441"/>
                          <a14:backgroundMark x1="36630" y1="27441" x2="36630" y2="27441"/>
                          <a14:backgroundMark x1="36630" y1="27441" x2="36630" y2="27441"/>
                          <a14:backgroundMark x1="36142" y1="27344" x2="36142" y2="27344"/>
                          <a14:backgroundMark x1="36142" y1="27344" x2="36142" y2="27344"/>
                          <a14:backgroundMark x1="37851" y1="28418" x2="37851" y2="28418"/>
                          <a14:backgroundMark x1="37851" y1="28320" x2="37851" y2="28320"/>
                          <a14:backgroundMark x1="37851" y1="28223" x2="37851" y2="28223"/>
                          <a14:backgroundMark x1="37851" y1="28516" x2="37851" y2="28516"/>
                          <a14:backgroundMark x1="37851" y1="28320" x2="37851" y2="28320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729" y1="28320" x2="37729" y2="28320"/>
                          <a14:backgroundMark x1="37729" y1="28516" x2="37729" y2="28418"/>
                        </a14:backgroundRemoval>
                      </a14:imgEffect>
                    </a14:imgLayer>
                  </a14:imgProps>
                </a:ext>
              </a:extLst>
            </a:blip>
            <a:srcRect l="31955" t="12108" r="28264" b="5324"/>
            <a:stretch/>
          </p:blipFill>
          <p:spPr>
            <a:xfrm>
              <a:off x="8318537" y="3969381"/>
              <a:ext cx="788970" cy="204746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5AF4C26-7F4F-1E38-C3A2-5D4C22AD2311}"/>
                    </a:ext>
                  </a:extLst>
                </p:cNvPr>
                <p:cNvSpPr txBox="1"/>
                <p:nvPr/>
              </p:nvSpPr>
              <p:spPr>
                <a:xfrm>
                  <a:off x="3405387" y="5969655"/>
                  <a:ext cx="4680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5AF4C26-7F4F-1E38-C3A2-5D4C22AD23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387" y="5969655"/>
                  <a:ext cx="468077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A81322B-61D4-C375-E58E-15846543EA3C}"/>
                    </a:ext>
                  </a:extLst>
                </p:cNvPr>
                <p:cNvSpPr txBox="1"/>
                <p:nvPr/>
              </p:nvSpPr>
              <p:spPr>
                <a:xfrm>
                  <a:off x="8521878" y="5969655"/>
                  <a:ext cx="4456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A81322B-61D4-C375-E58E-15846543EA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878" y="5969655"/>
                  <a:ext cx="44569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21E56A9-8F66-0DFC-0995-2442AB7BA46B}"/>
                    </a:ext>
                  </a:extLst>
                </p:cNvPr>
                <p:cNvSpPr txBox="1"/>
                <p:nvPr/>
              </p:nvSpPr>
              <p:spPr>
                <a:xfrm>
                  <a:off x="5859522" y="5969655"/>
                  <a:ext cx="4729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21E56A9-8F66-0DFC-0995-2442AB7BA4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522" y="5969655"/>
                  <a:ext cx="472950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5C22F0-18AF-7A6A-00B6-D54CBC6E7F5F}"/>
                  </a:ext>
                </a:extLst>
              </p:cNvPr>
              <p:cNvSpPr txBox="1"/>
              <p:nvPr/>
            </p:nvSpPr>
            <p:spPr>
              <a:xfrm>
                <a:off x="838200" y="1287576"/>
                <a:ext cx="27444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-round protocol:</a:t>
                </a:r>
                <a:endParaRPr lang="LID4096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5C22F0-18AF-7A6A-00B6-D54CBC6E7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87576"/>
                <a:ext cx="2744492" cy="523220"/>
              </a:xfrm>
              <a:prstGeom prst="rect">
                <a:avLst/>
              </a:prstGeom>
              <a:blipFill>
                <a:blip r:embed="rId11"/>
                <a:stretch>
                  <a:fillRect t="-10465" r="-3778" b="-325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artoon a cartoon character with arms outstretched&#10;&#10;Description automatically generated">
            <a:extLst>
              <a:ext uri="{FF2B5EF4-FFF2-40B4-BE49-F238E27FC236}">
                <a16:creationId xmlns:a16="http://schemas.microsoft.com/office/drawing/2014/main" id="{BB4E4501-969C-B8D2-C191-F3882399A8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70" b="98246" l="2817" r="97653">
                        <a14:foregroundMark x1="8920" y1="33918" x2="8920" y2="33918"/>
                        <a14:foregroundMark x1="4695" y1="31579" x2="4695" y2="31579"/>
                        <a14:foregroundMark x1="13615" y1="29825" x2="13615" y2="29825"/>
                        <a14:foregroundMark x1="4695" y1="26901" x2="4695" y2="26901"/>
                        <a14:foregroundMark x1="3286" y1="33333" x2="3286" y2="33333"/>
                        <a14:foregroundMark x1="12676" y1="42105" x2="12676" y2="42105"/>
                        <a14:foregroundMark x1="13615" y1="42105" x2="13615" y2="42105"/>
                        <a14:foregroundMark x1="16432" y1="38596" x2="16432" y2="38596"/>
                        <a14:foregroundMark x1="2817" y1="28655" x2="2817" y2="28655"/>
                        <a14:foregroundMark x1="29108" y1="93567" x2="13615" y2="95322"/>
                        <a14:foregroundMark x1="13615" y1="95322" x2="92958" y2="92982"/>
                        <a14:foregroundMark x1="92958" y1="92982" x2="54460" y2="94152"/>
                        <a14:foregroundMark x1="73709" y1="91813" x2="92019" y2="91813"/>
                        <a14:foregroundMark x1="92019" y1="91813" x2="77465" y2="97661"/>
                        <a14:foregroundMark x1="77465" y1="97661" x2="56808" y2="99415"/>
                        <a14:foregroundMark x1="56808" y1="99415" x2="56808" y2="99415"/>
                        <a14:foregroundMark x1="90141" y1="87719" x2="90141" y2="87719"/>
                        <a14:foregroundMark x1="95775" y1="88304" x2="95775" y2="88304"/>
                        <a14:foregroundMark x1="97653" y1="94152" x2="97653" y2="94152"/>
                        <a14:foregroundMark x1="79343" y1="86550" x2="79343" y2="86550"/>
                        <a14:foregroundMark x1="16432" y1="92398" x2="16432" y2="92398"/>
                        <a14:foregroundMark x1="11737" y1="91813" x2="11737" y2="91813"/>
                        <a14:foregroundMark x1="53052" y1="55556" x2="53052" y2="55556"/>
                        <a14:foregroundMark x1="54460" y1="9357" x2="54460" y2="9357"/>
                        <a14:foregroundMark x1="53521" y1="4094" x2="53521" y2="4094"/>
                        <a14:foregroundMark x1="52113" y1="3509" x2="52113" y2="3509"/>
                        <a14:foregroundMark x1="51643" y1="1170" x2="51643" y2="1170"/>
                        <a14:foregroundMark x1="48357" y1="5848" x2="48357" y2="5848"/>
                        <a14:foregroundMark x1="59624" y1="5848" x2="59624" y2="5848"/>
                        <a14:foregroundMark x1="53991" y1="44444" x2="53991" y2="44444"/>
                        <a14:foregroundMark x1="55399" y1="46199" x2="55399" y2="46199"/>
                        <a14:foregroundMark x1="11268" y1="43860" x2="11268" y2="43860"/>
                        <a14:backgroundMark x1="1408" y1="38596" x2="1408" y2="385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3200" y="1829162"/>
            <a:ext cx="1659271" cy="13320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FAA84B6-966A-FCB4-A799-861AD35F4F91}"/>
              </a:ext>
            </a:extLst>
          </p:cNvPr>
          <p:cNvGrpSpPr/>
          <p:nvPr/>
        </p:nvGrpSpPr>
        <p:grpSpPr>
          <a:xfrm>
            <a:off x="1457064" y="3215810"/>
            <a:ext cx="1521747" cy="1213535"/>
            <a:chOff x="3582692" y="2810933"/>
            <a:chExt cx="1835975" cy="132448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3864167-AE4A-5F68-AB44-7085AC592752}"/>
                </a:ext>
              </a:extLst>
            </p:cNvPr>
            <p:cNvCxnSpPr/>
            <p:nvPr/>
          </p:nvCxnSpPr>
          <p:spPr>
            <a:xfrm flipV="1">
              <a:off x="3582692" y="2810933"/>
              <a:ext cx="1835975" cy="13244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41349E1-E74D-82AC-D471-56AAE187C252}"/>
                    </a:ext>
                  </a:extLst>
                </p:cNvPr>
                <p:cNvSpPr txBox="1"/>
                <p:nvPr/>
              </p:nvSpPr>
              <p:spPr>
                <a:xfrm>
                  <a:off x="3687413" y="3011507"/>
                  <a:ext cx="1009940" cy="4366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abort</m:t>
                        </m:r>
                      </m:oMath>
                    </m:oMathPara>
                  </a14:m>
                  <a:endParaRPr lang="en-IL" sz="2000" dirty="0"/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41349E1-E74D-82AC-D471-56AAE187C2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7413" y="3011507"/>
                  <a:ext cx="1009940" cy="43669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024F93-028B-DBF6-83E1-05BDE264D27C}"/>
              </a:ext>
            </a:extLst>
          </p:cNvPr>
          <p:cNvGrpSpPr/>
          <p:nvPr/>
        </p:nvGrpSpPr>
        <p:grpSpPr>
          <a:xfrm>
            <a:off x="2398857" y="3260575"/>
            <a:ext cx="1188558" cy="1324481"/>
            <a:chOff x="5130393" y="2810933"/>
            <a:chExt cx="1188558" cy="1324481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D55D2F5-2254-6B3F-330B-10EAE77F9C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2810933"/>
              <a:ext cx="2" cy="132448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A87DD1-6921-72E6-13F6-CD908D842F96}"/>
                    </a:ext>
                  </a:extLst>
                </p:cNvPr>
                <p:cNvSpPr txBox="1"/>
                <p:nvPr/>
              </p:nvSpPr>
              <p:spPr>
                <a:xfrm>
                  <a:off x="5130393" y="3307556"/>
                  <a:ext cx="118855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Out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4A87DD1-6921-72E6-13F6-CD908D842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0393" y="3307556"/>
                  <a:ext cx="1188558" cy="40011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A60AA3-44B5-5186-A317-ACA590CE30D7}"/>
              </a:ext>
            </a:extLst>
          </p:cNvPr>
          <p:cNvGrpSpPr/>
          <p:nvPr/>
        </p:nvGrpSpPr>
        <p:grpSpPr>
          <a:xfrm>
            <a:off x="3643518" y="3215810"/>
            <a:ext cx="2038019" cy="1175040"/>
            <a:chOff x="6575719" y="2810933"/>
            <a:chExt cx="2038019" cy="117504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7EE58C1-24D8-9922-5D69-997F15DC33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5719" y="2810933"/>
              <a:ext cx="1770337" cy="11750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C91F04F-1E3C-1E2A-EE04-EE2782E0E898}"/>
                    </a:ext>
                  </a:extLst>
                </p:cNvPr>
                <p:cNvSpPr txBox="1"/>
                <p:nvPr/>
              </p:nvSpPr>
              <p:spPr>
                <a:xfrm>
                  <a:off x="6671638" y="3011862"/>
                  <a:ext cx="19421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oMath>
                    </m:oMathPara>
                  </a14:m>
                  <a:endParaRPr lang="en-IL" sz="2000" dirty="0"/>
                </a:p>
              </p:txBody>
            </p:sp>
          </mc:Choice>
          <mc:Fallback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C91F04F-1E3C-1E2A-EE04-EE2782E0E8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1638" y="3011862"/>
                  <a:ext cx="1942100" cy="40011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75B5C9-CB6A-F85E-7849-16D60C4E5033}"/>
                  </a:ext>
                </a:extLst>
              </p:cNvPr>
              <p:cNvSpPr txBox="1"/>
              <p:nvPr/>
            </p:nvSpPr>
            <p:spPr>
              <a:xfrm>
                <a:off x="-96291" y="4141990"/>
                <a:ext cx="60107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dirty="0"/>
                        <m:t>“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Vie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dirty="0"/>
                        <m:t>”</m:t>
                      </m:r>
                    </m:oMath>
                  </m:oMathPara>
                </a14:m>
                <a:endParaRPr lang="LID4096" sz="20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75B5C9-CB6A-F85E-7849-16D60C4E5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6291" y="4141990"/>
                <a:ext cx="601079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899393-CCCC-9059-83E8-54EC17A96EC5}"/>
                  </a:ext>
                </a:extLst>
              </p:cNvPr>
              <p:cNvSpPr txBox="1"/>
              <p:nvPr/>
            </p:nvSpPr>
            <p:spPr>
              <a:xfrm>
                <a:off x="4817943" y="3419470"/>
                <a:ext cx="22208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0" dirty="0"/>
                  <a:t>, 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Vie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/>
                  <a:t>”</a:t>
                </a:r>
                <a:endParaRPr lang="LID4096" sz="20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9899393-CCCC-9059-83E8-54EC17A96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943" y="3419470"/>
                <a:ext cx="2220880" cy="400110"/>
              </a:xfrm>
              <a:prstGeom prst="rect">
                <a:avLst/>
              </a:prstGeom>
              <a:blipFill>
                <a:blip r:embed="rId18"/>
                <a:stretch>
                  <a:fillRect l="-2740" t="-9091" b="-2575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B7F5C11-EBF7-5046-AF69-33ED37FDDA2F}"/>
                  </a:ext>
                </a:extLst>
              </p:cNvPr>
              <p:cNvSpPr txBox="1"/>
              <p:nvPr/>
            </p:nvSpPr>
            <p:spPr>
              <a:xfrm>
                <a:off x="4659942" y="2602395"/>
                <a:ext cx="3886200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0" b="1" i="1" dirty="0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15000" b="1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B7F5C11-EBF7-5046-AF69-33ED37FDD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942" y="2602395"/>
                <a:ext cx="3886200" cy="240065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13C6058B-8481-7355-4A15-755E5D779E9B}"/>
              </a:ext>
            </a:extLst>
          </p:cNvPr>
          <p:cNvGrpSpPr/>
          <p:nvPr/>
        </p:nvGrpSpPr>
        <p:grpSpPr>
          <a:xfrm>
            <a:off x="6817752" y="1921110"/>
            <a:ext cx="5083090" cy="4429970"/>
            <a:chOff x="6817752" y="1921110"/>
            <a:chExt cx="5083090" cy="442997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0892780-1C10-F410-8250-1D0D2EA5F7E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17752" y="1921110"/>
              <a:ext cx="5083090" cy="4429970"/>
              <a:chOff x="6518466" y="1301222"/>
              <a:chExt cx="5657174" cy="4930291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DA2C9B5-6F33-608B-3B46-C675844155A1}"/>
                  </a:ext>
                </a:extLst>
              </p:cNvPr>
              <p:cNvGrpSpPr/>
              <p:nvPr/>
            </p:nvGrpSpPr>
            <p:grpSpPr>
              <a:xfrm>
                <a:off x="6518466" y="1301222"/>
                <a:ext cx="5657174" cy="4930291"/>
                <a:chOff x="3366748" y="1501844"/>
                <a:chExt cx="5657174" cy="4930291"/>
              </a:xfrm>
            </p:grpSpPr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990E9660-2956-9795-D6C6-53B0D84CD5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134853" y="2509843"/>
                  <a:ext cx="3922292" cy="39222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0567BB5E-BF92-24D6-7944-5F8D6D8C832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66748" y="4982076"/>
                      <a:ext cx="468077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IL" sz="2800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4C7CD058-E387-A8A0-24B4-03E408A80FF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66748" y="4982076"/>
                      <a:ext cx="468077" cy="523220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D4D6478D-0366-8244-CD4F-337732D98D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50972" y="4982076"/>
                      <a:ext cx="47295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IL" sz="2800" dirty="0"/>
                    </a:p>
                  </p:txBody>
                </p:sp>
              </mc:Choice>
              <mc:Fallback xmlns="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17AB5851-97C2-4B68-39D7-816A6C2268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50972" y="4982076"/>
                      <a:ext cx="472950" cy="523220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EEF89799-19F5-AE44-EE5B-820551DF5D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3770" b="91309" l="35287" r="67033">
                              <a14:foregroundMark x1="44200" y1="21484" x2="44200" y2="21484"/>
                              <a14:foregroundMark x1="42369" y1="16504" x2="42369" y2="16504"/>
                              <a14:foregroundMark x1="50183" y1="24805" x2="50183" y2="24805"/>
                              <a14:foregroundMark x1="44200" y1="20703" x2="47131" y2="59277"/>
                              <a14:foregroundMark x1="46886" y1="19434" x2="47131" y2="53320"/>
                              <a14:foregroundMark x1="50183" y1="47070" x2="52625" y2="63965"/>
                              <a14:foregroundMark x1="52625" y1="63965" x2="49817" y2="68848"/>
                              <a14:foregroundMark x1="57143" y1="57324" x2="57143" y2="57324"/>
                              <a14:foregroundMark x1="62027" y1="57617" x2="62027" y2="57617"/>
                              <a14:foregroundMark x1="53846" y1="55762" x2="53846" y2="55762"/>
                              <a14:foregroundMark x1="55556" y1="55762" x2="49573" y2="61035"/>
                              <a14:foregroundMark x1="49573" y1="61035" x2="58852" y2="58496"/>
                              <a14:foregroundMark x1="38706" y1="13867" x2="38706" y2="13867"/>
                              <a14:foregroundMark x1="37241" y1="14453" x2="37241" y2="14453"/>
                              <a14:foregroundMark x1="36386" y1="15430" x2="36386" y2="15430"/>
                              <a14:foregroundMark x1="50061" y1="22852" x2="51404" y2="25293"/>
                              <a14:foregroundMark x1="52259" y1="23730" x2="52259" y2="23730"/>
                              <a14:foregroundMark x1="52381" y1="22754" x2="52381" y2="22754"/>
                              <a14:foregroundMark x1="53480" y1="23633" x2="53480" y2="23633"/>
                              <a14:foregroundMark x1="50916" y1="41992" x2="50916" y2="41992"/>
                              <a14:foregroundMark x1="53846" y1="42188" x2="53846" y2="42188"/>
                              <a14:foregroundMark x1="42002" y1="40039" x2="51893" y2="41895"/>
                              <a14:foregroundMark x1="55678" y1="40039" x2="59585" y2="44141"/>
                              <a14:foregroundMark x1="39316" y1="43066" x2="40415" y2="48340"/>
                              <a14:foregroundMark x1="40537" y1="43457" x2="35531" y2="47461"/>
                              <a14:foregroundMark x1="36142" y1="44727" x2="43101" y2="44531"/>
                              <a14:foregroundMark x1="40659" y1="56738" x2="49451" y2="56836"/>
                              <a14:foregroundMark x1="49451" y1="56836" x2="59707" y2="56152"/>
                              <a14:foregroundMark x1="59707" y1="56152" x2="63492" y2="56348"/>
                              <a14:foregroundMark x1="65079" y1="56738" x2="55922" y2="58887"/>
                              <a14:foregroundMark x1="55922" y1="58887" x2="55189" y2="58789"/>
                              <a14:foregroundMark x1="59463" y1="51465" x2="59463" y2="51465"/>
                              <a14:foregroundMark x1="64957" y1="57813" x2="64957" y2="57813"/>
                              <a14:foregroundMark x1="38095" y1="59473" x2="38095" y2="59473"/>
                              <a14:foregroundMark x1="37729" y1="56641" x2="37729" y2="56641"/>
                              <a14:foregroundMark x1="38339" y1="55371" x2="38339" y2="55371"/>
                              <a14:foregroundMark x1="41392" y1="54102" x2="41392" y2="54102"/>
                              <a14:foregroundMark x1="36752" y1="53418" x2="40781" y2="61035"/>
                              <a14:foregroundMark x1="40781" y1="61035" x2="41636" y2="61816"/>
                              <a14:foregroundMark x1="41636" y1="86230" x2="56777" y2="87207"/>
                              <a14:foregroundMark x1="46642" y1="89160" x2="56654" y2="89258"/>
                              <a14:foregroundMark x1="56654" y1="89258" x2="59341" y2="89160"/>
                              <a14:foregroundMark x1="43834" y1="90527" x2="54457" y2="90625"/>
                              <a14:foregroundMark x1="54457" y1="90625" x2="60928" y2="89941"/>
                              <a14:foregroundMark x1="44200" y1="91309" x2="44200" y2="91309"/>
                              <a14:foregroundMark x1="53358" y1="26563" x2="53358" y2="26563"/>
                              <a14:foregroundMark x1="53968" y1="26758" x2="53968" y2="26758"/>
                              <a14:foregroundMark x1="38217" y1="28223" x2="38217" y2="28223"/>
                              <a14:foregroundMark x1="39072" y1="15723" x2="39072" y2="15723"/>
                              <a14:foregroundMark x1="41880" y1="14648" x2="41880" y2="14648"/>
                              <a14:foregroundMark x1="37485" y1="16211" x2="37485" y2="16211"/>
                              <a14:foregroundMark x1="35409" y1="20313" x2="35409" y2="20313"/>
                              <a14:foregroundMark x1="36508" y1="19043" x2="36508" y2="19043"/>
                              <a14:foregroundMark x1="35897" y1="18945" x2="35897" y2="18945"/>
                              <a14:foregroundMark x1="37363" y1="28516" x2="37363" y2="28516"/>
                              <a14:foregroundMark x1="36996" y1="27246" x2="36996" y2="27246"/>
                              <a14:backgroundMark x1="37607" y1="28223" x2="37607" y2="28223"/>
                              <a14:backgroundMark x1="37729" y1="28027" x2="37729" y2="28027"/>
                              <a14:backgroundMark x1="37729" y1="28320" x2="37729" y2="28320"/>
                              <a14:backgroundMark x1="38095" y1="28516" x2="38095" y2="28516"/>
                              <a14:backgroundMark x1="36386" y1="28320" x2="36386" y2="28320"/>
                              <a14:backgroundMark x1="36508" y1="28516" x2="36508" y2="28516"/>
                              <a14:backgroundMark x1="36508" y1="28320" x2="36508" y2="28320"/>
                              <a14:backgroundMark x1="36630" y1="28418" x2="36630" y2="28418"/>
                              <a14:backgroundMark x1="36630" y1="28516" x2="36630" y2="28516"/>
                              <a14:backgroundMark x1="36752" y1="28320" x2="36752" y2="28320"/>
                              <a14:backgroundMark x1="36317" y1="28516" x2="36020" y2="29785"/>
                              <a14:backgroundMark x1="36386" y1="28223" x2="36317" y2="28516"/>
                              <a14:backgroundMark x1="36142" y1="27441" x2="36142" y2="27441"/>
                              <a14:backgroundMark x1="36264" y1="27344" x2="36264" y2="27344"/>
                              <a14:backgroundMark x1="36386" y1="27441" x2="36386" y2="27441"/>
                              <a14:backgroundMark x1="36508" y1="27441" x2="36508" y2="27441"/>
                              <a14:backgroundMark x1="36630" y1="27441" x2="36630" y2="27441"/>
                              <a14:backgroundMark x1="36630" y1="27441" x2="36630" y2="27441"/>
                              <a14:backgroundMark x1="36142" y1="27344" x2="36142" y2="27344"/>
                              <a14:backgroundMark x1="36142" y1="27344" x2="36142" y2="27344"/>
                              <a14:backgroundMark x1="37851" y1="28418" x2="37851" y2="28418"/>
                              <a14:backgroundMark x1="37851" y1="28320" x2="37851" y2="28320"/>
                              <a14:backgroundMark x1="37851" y1="28223" x2="37851" y2="28223"/>
                              <a14:backgroundMark x1="37851" y1="28516" x2="37851" y2="28516"/>
                              <a14:backgroundMark x1="37851" y1="28320" x2="37851" y2="28320"/>
                              <a14:backgroundMark x1="37851" y1="28418" x2="37851" y2="28418"/>
                              <a14:backgroundMark x1="37851" y1="28418" x2="37851" y2="28418"/>
                              <a14:backgroundMark x1="37851" y1="28418" x2="37851" y2="28418"/>
                              <a14:backgroundMark x1="37851" y1="28418" x2="37851" y2="28418"/>
                              <a14:backgroundMark x1="37851" y1="28418" x2="37851" y2="28418"/>
                              <a14:backgroundMark x1="37851" y1="28418" x2="37851" y2="28418"/>
                              <a14:backgroundMark x1="37851" y1="28418" x2="37851" y2="28418"/>
                              <a14:backgroundMark x1="37729" y1="28320" x2="37729" y2="28320"/>
                              <a14:backgroundMark x1="37729" y1="28516" x2="37729" y2="28418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31955" t="12108" r="28264" b="5324"/>
                <a:stretch/>
              </p:blipFill>
              <p:spPr>
                <a:xfrm>
                  <a:off x="5701511" y="1501844"/>
                  <a:ext cx="788970" cy="2047465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DA570767-2F6A-4FC6-4D92-16996FBB50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5864" b="90681" l="9606" r="89409">
                              <a14:foregroundMark x1="82020" y1="90785" x2="82020" y2="90785"/>
                              <a14:foregroundMark x1="39286" y1="27644" x2="39286" y2="27644"/>
                              <a14:foregroundMark x1="39286" y1="26178" x2="39286" y2="26178"/>
                              <a14:foregroundMark x1="39286" y1="26178" x2="39286" y2="26178"/>
                              <a14:foregroundMark x1="39532" y1="25131" x2="40271" y2="28901"/>
                              <a14:foregroundMark x1="40887" y1="24817" x2="37562" y2="27958"/>
                              <a14:foregroundMark x1="47167" y1="26492" x2="50246" y2="26597"/>
                              <a14:foregroundMark x1="50246" y1="24921" x2="50246" y2="24921"/>
                              <a14:foregroundMark x1="49261" y1="25131" x2="51232" y2="25131"/>
                              <a14:foregroundMark x1="49261" y1="24503" x2="50000" y2="26597"/>
                              <a14:foregroundMark x1="49261" y1="24817" x2="47537" y2="23141"/>
                              <a14:foregroundMark x1="50862" y1="21675" x2="44581" y2="33717"/>
                              <a14:foregroundMark x1="41256" y1="25759" x2="45567" y2="27435"/>
                              <a14:foregroundMark x1="51847" y1="26492" x2="51847" y2="26492"/>
                              <a14:foregroundMark x1="50862" y1="8377" x2="50862" y2="8377"/>
                              <a14:foregroundMark x1="27586" y1="7225" x2="27586" y2="7225"/>
                              <a14:foregroundMark x1="50862" y1="6597" x2="50862" y2="6597"/>
                              <a14:foregroundMark x1="27463" y1="5864" x2="27463" y2="5864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1654" r="12048" b="6247"/>
                <a:stretch/>
              </p:blipFill>
              <p:spPr>
                <a:xfrm>
                  <a:off x="3793554" y="4135414"/>
                  <a:ext cx="1243466" cy="1796400"/>
                </a:xfrm>
                <a:prstGeom prst="rect">
                  <a:avLst/>
                </a:prstGeom>
              </p:spPr>
            </p:pic>
          </p:grp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06EC3828-E569-7F97-8CD2-342D6E8482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855" b="98843" l="9983" r="89974">
                            <a14:foregroundMark x1="37674" y1="19213" x2="48264" y2="20910"/>
                            <a14:foregroundMark x1="46962" y1="32562" x2="46962" y2="32562"/>
                            <a14:foregroundMark x1="47439" y1="31867" x2="43403" y2="35725"/>
                            <a14:foregroundMark x1="44227" y1="30864" x2="43056" y2="49383"/>
                            <a14:foregroundMark x1="43056" y1="49383" x2="42925" y2="49691"/>
                            <a14:foregroundMark x1="48090" y1="29244" x2="53255" y2="31559"/>
                            <a14:foregroundMark x1="55122" y1="31713" x2="55122" y2="31713"/>
                            <a14:foregroundMark x1="53819" y1="29707" x2="54557" y2="34877"/>
                            <a14:foregroundMark x1="41623" y1="38194" x2="41059" y2="56790"/>
                            <a14:foregroundMark x1="41059" y1="56790" x2="40668" y2="58719"/>
                            <a14:foregroundMark x1="45356" y1="35340" x2="46398" y2="34568"/>
                            <a14:foregroundMark x1="71398" y1="55864" x2="68576" y2="73380"/>
                            <a14:foregroundMark x1="68576" y1="73380" x2="61849" y2="85494"/>
                            <a14:foregroundMark x1="61849" y1="85494" x2="57248" y2="84491"/>
                            <a14:foregroundMark x1="47786" y1="86343" x2="38108" y2="98843"/>
                            <a14:foregroundMark x1="38108" y1="98843" x2="38151" y2="89198"/>
                            <a14:foregroundMark x1="46224" y1="70833" x2="50608" y2="89198"/>
                            <a14:foregroundMark x1="37760" y1="84877" x2="37760" y2="84877"/>
                            <a14:foregroundMark x1="42925" y1="82870" x2="57248" y2="84877"/>
                            <a14:foregroundMark x1="59332" y1="74151" x2="59332" y2="74151"/>
                            <a14:foregroundMark x1="70486" y1="48380" x2="70486" y2="48380"/>
                            <a14:foregroundMark x1="70399" y1="46528" x2="72526" y2="51698"/>
                            <a14:foregroundMark x1="67578" y1="54012" x2="67752" y2="58025"/>
                            <a14:foregroundMark x1="43967" y1="9414" x2="43967" y2="9414"/>
                            <a14:foregroundMark x1="40755" y1="5556" x2="40755" y2="5556"/>
                            <a14:foregroundMark x1="42448" y1="3241" x2="42448" y2="3241"/>
                            <a14:foregroundMark x1="36936" y1="7562" x2="36936" y2="7562"/>
                            <a14:foregroundMark x1="39280" y1="3704" x2="39280" y2="3704"/>
                            <a14:foregroundMark x1="39280" y1="2855" x2="39280" y2="2855"/>
                            <a14:foregroundMark x1="38411" y1="83873" x2="50260" y2="91204"/>
                            <a14:foregroundMark x1="51259" y1="89198" x2="54731" y2="95370"/>
                          </a14:backgroundRemoval>
                        </a14:imgEffect>
                      </a14:imgLayer>
                    </a14:imgProps>
                  </a:ext>
                </a:extLst>
              </a:blip>
              <a:srcRect l="27831" r="22175"/>
              <a:stretch/>
            </p:blipFill>
            <p:spPr>
              <a:xfrm>
                <a:off x="10451563" y="4039637"/>
                <a:ext cx="1318607" cy="148363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B54DCB3C-AEEA-2DF3-AA0B-A1054C0F6245}"/>
                    </a:ext>
                  </a:extLst>
                </p:cNvPr>
                <p:cNvSpPr txBox="1"/>
                <p:nvPr/>
              </p:nvSpPr>
              <p:spPr>
                <a:xfrm>
                  <a:off x="9627575" y="2097199"/>
                  <a:ext cx="392481" cy="460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4CED40D-8FDB-5C49-5986-1C505D9312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7575" y="2097199"/>
                  <a:ext cx="392481" cy="46074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2299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FF125D26-5D49-3BCC-47DC-C982A0521ADF}"/>
              </a:ext>
            </a:extLst>
          </p:cNvPr>
          <p:cNvGrpSpPr/>
          <p:nvPr/>
        </p:nvGrpSpPr>
        <p:grpSpPr>
          <a:xfrm>
            <a:off x="1833043" y="3179327"/>
            <a:ext cx="1188558" cy="1249933"/>
            <a:chOff x="5025618" y="2888620"/>
            <a:chExt cx="1188558" cy="124993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D0DED7A-5FCD-404D-B1FB-0A8A06500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8" y="2888620"/>
              <a:ext cx="1" cy="124679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AAAB7BA-8136-CF23-768F-C760C333A573}"/>
                    </a:ext>
                  </a:extLst>
                </p:cNvPr>
                <p:cNvSpPr txBox="1"/>
                <p:nvPr/>
              </p:nvSpPr>
              <p:spPr>
                <a:xfrm>
                  <a:off x="5025618" y="3307556"/>
                  <a:ext cx="118855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output, vie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AAAB7BA-8136-CF23-768F-C760C333A5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5618" y="3307556"/>
                  <a:ext cx="1188558" cy="830997"/>
                </a:xfrm>
                <a:prstGeom prst="rect">
                  <a:avLst/>
                </a:prstGeom>
                <a:blipFill>
                  <a:blip r:embed="rId2"/>
                  <a:stretch>
                    <a:fillRect l="-8205" t="-5839" r="-6154" b="-15328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9A0F9D4-8537-8AE4-D8A1-C8A46977D2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4" b="90681" l="9606" r="89409">
                        <a14:foregroundMark x1="82020" y1="90785" x2="82020" y2="90785"/>
                        <a14:foregroundMark x1="39286" y1="27644" x2="39286" y2="27644"/>
                        <a14:foregroundMark x1="39286" y1="26178" x2="39286" y2="26178"/>
                        <a14:foregroundMark x1="39286" y1="26178" x2="39286" y2="26178"/>
                        <a14:foregroundMark x1="39532" y1="25131" x2="40271" y2="28901"/>
                        <a14:foregroundMark x1="40887" y1="24817" x2="37562" y2="27958"/>
                        <a14:foregroundMark x1="47167" y1="26492" x2="50246" y2="26597"/>
                        <a14:foregroundMark x1="50246" y1="24921" x2="50246" y2="24921"/>
                        <a14:foregroundMark x1="49261" y1="25131" x2="51232" y2="25131"/>
                        <a14:foregroundMark x1="49261" y1="24503" x2="50000" y2="26597"/>
                        <a14:foregroundMark x1="49261" y1="24817" x2="47537" y2="23141"/>
                        <a14:foregroundMark x1="50862" y1="21675" x2="44581" y2="33717"/>
                        <a14:foregroundMark x1="41256" y1="25759" x2="45567" y2="27435"/>
                        <a14:foregroundMark x1="51847" y1="26492" x2="51847" y2="26492"/>
                        <a14:foregroundMark x1="50862" y1="8377" x2="50862" y2="8377"/>
                        <a14:foregroundMark x1="27586" y1="7225" x2="27586" y2="7225"/>
                        <a14:foregroundMark x1="50862" y1="6597" x2="50862" y2="6597"/>
                        <a14:foregroundMark x1="27463" y1="5864" x2="27463" y2="5864"/>
                      </a14:backgroundRemoval>
                    </a14:imgEffect>
                  </a14:imgLayer>
                </a14:imgProps>
              </a:ext>
            </a:extLst>
          </a:blip>
          <a:srcRect l="11654" r="12048" b="6247"/>
          <a:stretch/>
        </p:blipFill>
        <p:spPr>
          <a:xfrm>
            <a:off x="307555" y="4294106"/>
            <a:ext cx="1094995" cy="158190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E27F7D9-E86B-3DBA-BC34-0DB04FDF4FD7}"/>
              </a:ext>
            </a:extLst>
          </p:cNvPr>
          <p:cNvGrpSpPr/>
          <p:nvPr/>
        </p:nvGrpSpPr>
        <p:grpSpPr>
          <a:xfrm>
            <a:off x="597884" y="3012910"/>
            <a:ext cx="1835975" cy="1324481"/>
            <a:chOff x="3582692" y="2810933"/>
            <a:chExt cx="1835975" cy="132448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EE36365-7A1C-7268-F432-0588D1A6D9F9}"/>
                </a:ext>
              </a:extLst>
            </p:cNvPr>
            <p:cNvCxnSpPr/>
            <p:nvPr/>
          </p:nvCxnSpPr>
          <p:spPr>
            <a:xfrm flipV="1">
              <a:off x="3582692" y="2810933"/>
              <a:ext cx="1835975" cy="132448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34C4E0-3C0F-B4A7-C929-1A67F1725C3D}"/>
                </a:ext>
              </a:extLst>
            </p:cNvPr>
            <p:cNvSpPr txBox="1"/>
            <p:nvPr/>
          </p:nvSpPr>
          <p:spPr>
            <a:xfrm>
              <a:off x="3749355" y="3011507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abort</a:t>
              </a:r>
              <a:endParaRPr lang="en-IL" sz="24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Dealer model</a:t>
            </a:r>
            <a:endParaRPr lang="en-IL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585A989-5EA1-CBA9-3474-733E3358CA68}"/>
              </a:ext>
            </a:extLst>
          </p:cNvPr>
          <p:cNvGrpSpPr>
            <a:grpSpLocks noChangeAspect="1"/>
          </p:cNvGrpSpPr>
          <p:nvPr/>
        </p:nvGrpSpPr>
        <p:grpSpPr>
          <a:xfrm>
            <a:off x="652253" y="1921110"/>
            <a:ext cx="5021282" cy="4571765"/>
            <a:chOff x="3405387" y="1301222"/>
            <a:chExt cx="5702120" cy="5191653"/>
          </a:xfrm>
        </p:grpSpPr>
        <p:pic>
          <p:nvPicPr>
            <p:cNvPr id="10" name="Picture 9" descr="Cartoon character with arms up&#10;&#10;Description automatically generated">
              <a:extLst>
                <a:ext uri="{FF2B5EF4-FFF2-40B4-BE49-F238E27FC236}">
                  <a16:creationId xmlns:a16="http://schemas.microsoft.com/office/drawing/2014/main" id="{7B04EA32-B6E8-F0C0-4315-217300DDF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27" b="96916" l="2703" r="94595">
                          <a14:foregroundMark x1="54054" y1="10132" x2="54054" y2="10132"/>
                          <a14:foregroundMark x1="19022" y1="15419" x2="31532" y2="68722"/>
                          <a14:foregroundMark x1="18919" y1="14978" x2="19022" y2="15419"/>
                          <a14:foregroundMark x1="31532" y1="68722" x2="35586" y2="73128"/>
                          <a14:foregroundMark x1="6306" y1="14097" x2="6306" y2="14097"/>
                          <a14:foregroundMark x1="2703" y1="19383" x2="2703" y2="19383"/>
                          <a14:foregroundMark x1="81081" y1="9692" x2="81081" y2="9692"/>
                          <a14:foregroundMark x1="79730" y1="5727" x2="79730" y2="5727"/>
                          <a14:foregroundMark x1="89640" y1="8370" x2="89640" y2="8370"/>
                          <a14:foregroundMark x1="95045" y1="14978" x2="95045" y2="14978"/>
                          <a14:foregroundMark x1="90090" y1="6167" x2="90090" y2="6167"/>
                          <a14:foregroundMark x1="54505" y1="53744" x2="54505" y2="53744"/>
                          <a14:foregroundMark x1="54505" y1="53744" x2="54505" y2="53744"/>
                          <a14:foregroundMark x1="53604" y1="53744" x2="53604" y2="53744"/>
                          <a14:foregroundMark x1="53153" y1="54185" x2="50901" y2="56828"/>
                          <a14:foregroundMark x1="19820" y1="93392" x2="54505" y2="90308"/>
                          <a14:foregroundMark x1="54505" y1="90308" x2="67568" y2="92511"/>
                          <a14:foregroundMark x1="35586" y1="73568" x2="60811" y2="96916"/>
                          <a14:foregroundMark x1="60811" y1="96916" x2="63964" y2="96476"/>
                          <a14:foregroundMark x1="26577" y1="76211" x2="26577" y2="76211"/>
                          <a14:foregroundMark x1="27027" y1="73568" x2="27027" y2="73568"/>
                          <a14:foregroundMark x1="21171" y1="15419" x2="21171" y2="15419"/>
                          <a14:backgroundMark x1="19820" y1="15419" x2="19820" y2="15419"/>
                          <a14:backgroundMark x1="4955" y1="14097" x2="4955" y2="14097"/>
                          <a14:backgroundMark x1="6306" y1="14978" x2="6306" y2="14978"/>
                          <a14:backgroundMark x1="1802" y1="99119" x2="1802" y2="99119"/>
                          <a14:backgroundMark x1="17117" y1="99559" x2="17117" y2="99559"/>
                          <a14:backgroundMark x1="22973" y1="99559" x2="22973" y2="99559"/>
                          <a14:backgroundMark x1="26126" y1="99559" x2="26126" y2="99559"/>
                          <a14:backgroundMark x1="29279" y1="99119" x2="29279" y2="99119"/>
                          <a14:backgroundMark x1="32432" y1="99119" x2="32432" y2="99119"/>
                          <a14:backgroundMark x1="37387" y1="99119" x2="37387" y2="991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9782" y="1301222"/>
              <a:ext cx="1552433" cy="158739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DBA7FA-A8E5-F681-C3E4-7E122BC62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855" b="98843" l="9983" r="89974">
                          <a14:foregroundMark x1="37674" y1="19213" x2="48264" y2="20910"/>
                          <a14:foregroundMark x1="46962" y1="32562" x2="46962" y2="32562"/>
                          <a14:foregroundMark x1="47439" y1="31867" x2="43403" y2="35725"/>
                          <a14:foregroundMark x1="44227" y1="30864" x2="43056" y2="49383"/>
                          <a14:foregroundMark x1="43056" y1="49383" x2="42925" y2="49691"/>
                          <a14:foregroundMark x1="48090" y1="29244" x2="53255" y2="31559"/>
                          <a14:foregroundMark x1="55122" y1="31713" x2="55122" y2="31713"/>
                          <a14:foregroundMark x1="53819" y1="29707" x2="54557" y2="34877"/>
                          <a14:foregroundMark x1="41623" y1="38194" x2="41059" y2="56790"/>
                          <a14:foregroundMark x1="41059" y1="56790" x2="40668" y2="58719"/>
                          <a14:foregroundMark x1="45356" y1="35340" x2="46398" y2="34568"/>
                          <a14:foregroundMark x1="71398" y1="55864" x2="68576" y2="73380"/>
                          <a14:foregroundMark x1="68576" y1="73380" x2="61849" y2="85494"/>
                          <a14:foregroundMark x1="61849" y1="85494" x2="57248" y2="84491"/>
                          <a14:foregroundMark x1="47786" y1="86343" x2="38108" y2="98843"/>
                          <a14:foregroundMark x1="38108" y1="98843" x2="38151" y2="89198"/>
                          <a14:foregroundMark x1="46224" y1="70833" x2="50608" y2="89198"/>
                          <a14:foregroundMark x1="37760" y1="84877" x2="37760" y2="84877"/>
                          <a14:foregroundMark x1="42925" y1="82870" x2="57248" y2="84877"/>
                          <a14:foregroundMark x1="59332" y1="74151" x2="59332" y2="74151"/>
                          <a14:foregroundMark x1="70486" y1="48380" x2="70486" y2="48380"/>
                          <a14:foregroundMark x1="70399" y1="46528" x2="72526" y2="51698"/>
                          <a14:foregroundMark x1="67578" y1="54012" x2="67752" y2="58025"/>
                          <a14:foregroundMark x1="43967" y1="9414" x2="43967" y2="9414"/>
                          <a14:foregroundMark x1="40755" y1="5556" x2="40755" y2="5556"/>
                          <a14:foregroundMark x1="42448" y1="3241" x2="42448" y2="3241"/>
                          <a14:foregroundMark x1="36936" y1="7562" x2="36936" y2="7562"/>
                          <a14:foregroundMark x1="39280" y1="3704" x2="39280" y2="3704"/>
                          <a14:foregroundMark x1="39280" y1="2855" x2="39280" y2="2855"/>
                          <a14:foregroundMark x1="38411" y1="83873" x2="50260" y2="91204"/>
                          <a14:foregroundMark x1="51259" y1="89198" x2="54731" y2="95370"/>
                        </a14:backgroundRemoval>
                      </a14:imgEffect>
                    </a14:imgLayer>
                  </a14:imgProps>
                </a:ext>
              </a:extLst>
            </a:blip>
            <a:srcRect l="27831" r="22175"/>
            <a:stretch/>
          </p:blipFill>
          <p:spPr>
            <a:xfrm>
              <a:off x="5347299" y="4135414"/>
              <a:ext cx="1497397" cy="1684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B7D604-F07C-8223-F061-27E4D8508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3770" b="91309" l="35287" r="67033">
                          <a14:foregroundMark x1="44200" y1="21484" x2="44200" y2="21484"/>
                          <a14:foregroundMark x1="42369" y1="16504" x2="42369" y2="16504"/>
                          <a14:foregroundMark x1="50183" y1="24805" x2="50183" y2="24805"/>
                          <a14:foregroundMark x1="44200" y1="20703" x2="47131" y2="59277"/>
                          <a14:foregroundMark x1="46886" y1="19434" x2="47131" y2="53320"/>
                          <a14:foregroundMark x1="50183" y1="47070" x2="52625" y2="63965"/>
                          <a14:foregroundMark x1="52625" y1="63965" x2="49817" y2="68848"/>
                          <a14:foregroundMark x1="57143" y1="57324" x2="57143" y2="57324"/>
                          <a14:foregroundMark x1="62027" y1="57617" x2="62027" y2="57617"/>
                          <a14:foregroundMark x1="53846" y1="55762" x2="53846" y2="55762"/>
                          <a14:foregroundMark x1="55556" y1="55762" x2="49573" y2="61035"/>
                          <a14:foregroundMark x1="49573" y1="61035" x2="58852" y2="58496"/>
                          <a14:foregroundMark x1="38706" y1="13867" x2="38706" y2="13867"/>
                          <a14:foregroundMark x1="37241" y1="14453" x2="37241" y2="14453"/>
                          <a14:foregroundMark x1="36386" y1="15430" x2="36386" y2="15430"/>
                          <a14:foregroundMark x1="50061" y1="22852" x2="51404" y2="25293"/>
                          <a14:foregroundMark x1="52259" y1="23730" x2="52259" y2="23730"/>
                          <a14:foregroundMark x1="52381" y1="22754" x2="52381" y2="22754"/>
                          <a14:foregroundMark x1="53480" y1="23633" x2="53480" y2="23633"/>
                          <a14:foregroundMark x1="50916" y1="41992" x2="50916" y2="41992"/>
                          <a14:foregroundMark x1="53846" y1="42188" x2="53846" y2="42188"/>
                          <a14:foregroundMark x1="42002" y1="40039" x2="51893" y2="41895"/>
                          <a14:foregroundMark x1="55678" y1="40039" x2="59585" y2="44141"/>
                          <a14:foregroundMark x1="39316" y1="43066" x2="40415" y2="48340"/>
                          <a14:foregroundMark x1="40537" y1="43457" x2="35531" y2="47461"/>
                          <a14:foregroundMark x1="36142" y1="44727" x2="43101" y2="44531"/>
                          <a14:foregroundMark x1="40659" y1="56738" x2="49451" y2="56836"/>
                          <a14:foregroundMark x1="49451" y1="56836" x2="59707" y2="56152"/>
                          <a14:foregroundMark x1="59707" y1="56152" x2="63492" y2="56348"/>
                          <a14:foregroundMark x1="65079" y1="56738" x2="55922" y2="58887"/>
                          <a14:foregroundMark x1="55922" y1="58887" x2="55189" y2="58789"/>
                          <a14:foregroundMark x1="59463" y1="51465" x2="59463" y2="51465"/>
                          <a14:foregroundMark x1="64957" y1="57813" x2="64957" y2="57813"/>
                          <a14:foregroundMark x1="38095" y1="59473" x2="38095" y2="59473"/>
                          <a14:foregroundMark x1="37729" y1="56641" x2="37729" y2="56641"/>
                          <a14:foregroundMark x1="38339" y1="55371" x2="38339" y2="55371"/>
                          <a14:foregroundMark x1="41392" y1="54102" x2="41392" y2="54102"/>
                          <a14:foregroundMark x1="36752" y1="53418" x2="40781" y2="61035"/>
                          <a14:foregroundMark x1="40781" y1="61035" x2="41636" y2="61816"/>
                          <a14:foregroundMark x1="41636" y1="86230" x2="56777" y2="87207"/>
                          <a14:foregroundMark x1="46642" y1="89160" x2="56654" y2="89258"/>
                          <a14:foregroundMark x1="56654" y1="89258" x2="59341" y2="89160"/>
                          <a14:foregroundMark x1="43834" y1="90527" x2="54457" y2="90625"/>
                          <a14:foregroundMark x1="54457" y1="90625" x2="60928" y2="89941"/>
                          <a14:foregroundMark x1="44200" y1="91309" x2="44200" y2="91309"/>
                          <a14:foregroundMark x1="53358" y1="26563" x2="53358" y2="26563"/>
                          <a14:foregroundMark x1="53968" y1="26758" x2="53968" y2="26758"/>
                          <a14:foregroundMark x1="38217" y1="28223" x2="38217" y2="28223"/>
                          <a14:foregroundMark x1="39072" y1="15723" x2="39072" y2="15723"/>
                          <a14:foregroundMark x1="41880" y1="14648" x2="41880" y2="14648"/>
                          <a14:foregroundMark x1="37485" y1="16211" x2="37485" y2="16211"/>
                          <a14:foregroundMark x1="35409" y1="20313" x2="35409" y2="20313"/>
                          <a14:foregroundMark x1="36508" y1="19043" x2="36508" y2="19043"/>
                          <a14:foregroundMark x1="35897" y1="18945" x2="35897" y2="18945"/>
                          <a14:foregroundMark x1="37363" y1="28516" x2="37363" y2="28516"/>
                          <a14:foregroundMark x1="36996" y1="27246" x2="36996" y2="27246"/>
                          <a14:backgroundMark x1="37607" y1="28223" x2="37607" y2="28223"/>
                          <a14:backgroundMark x1="37729" y1="28027" x2="37729" y2="28027"/>
                          <a14:backgroundMark x1="37729" y1="28320" x2="37729" y2="28320"/>
                          <a14:backgroundMark x1="38095" y1="28516" x2="38095" y2="28516"/>
                          <a14:backgroundMark x1="36386" y1="28320" x2="36386" y2="28320"/>
                          <a14:backgroundMark x1="36508" y1="28516" x2="36508" y2="28516"/>
                          <a14:backgroundMark x1="36508" y1="28320" x2="36508" y2="28320"/>
                          <a14:backgroundMark x1="36630" y1="28418" x2="36630" y2="28418"/>
                          <a14:backgroundMark x1="36630" y1="28516" x2="36630" y2="28516"/>
                          <a14:backgroundMark x1="36752" y1="28320" x2="36752" y2="28320"/>
                          <a14:backgroundMark x1="36317" y1="28516" x2="36020" y2="29785"/>
                          <a14:backgroundMark x1="36386" y1="28223" x2="36317" y2="28516"/>
                          <a14:backgroundMark x1="36142" y1="27441" x2="36142" y2="27441"/>
                          <a14:backgroundMark x1="36264" y1="27344" x2="36264" y2="27344"/>
                          <a14:backgroundMark x1="36386" y1="27441" x2="36386" y2="27441"/>
                          <a14:backgroundMark x1="36508" y1="27441" x2="36508" y2="27441"/>
                          <a14:backgroundMark x1="36630" y1="27441" x2="36630" y2="27441"/>
                          <a14:backgroundMark x1="36630" y1="27441" x2="36630" y2="27441"/>
                          <a14:backgroundMark x1="36142" y1="27344" x2="36142" y2="27344"/>
                          <a14:backgroundMark x1="36142" y1="27344" x2="36142" y2="27344"/>
                          <a14:backgroundMark x1="37851" y1="28418" x2="37851" y2="28418"/>
                          <a14:backgroundMark x1="37851" y1="28320" x2="37851" y2="28320"/>
                          <a14:backgroundMark x1="37851" y1="28223" x2="37851" y2="28223"/>
                          <a14:backgroundMark x1="37851" y1="28516" x2="37851" y2="28516"/>
                          <a14:backgroundMark x1="37851" y1="28320" x2="37851" y2="28320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851" y1="28418" x2="37851" y2="28418"/>
                          <a14:backgroundMark x1="37729" y1="28320" x2="37729" y2="28320"/>
                          <a14:backgroundMark x1="37729" y1="28516" x2="37729" y2="28418"/>
                        </a14:backgroundRemoval>
                      </a14:imgEffect>
                    </a14:imgLayer>
                  </a14:imgProps>
                </a:ext>
              </a:extLst>
            </a:blip>
            <a:srcRect l="31955" t="12108" r="28264" b="5324"/>
            <a:stretch/>
          </p:blipFill>
          <p:spPr>
            <a:xfrm>
              <a:off x="8318537" y="3969381"/>
              <a:ext cx="788970" cy="20474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5AF4C26-7F4F-1E38-C3A2-5D4C22AD2311}"/>
                    </a:ext>
                  </a:extLst>
                </p:cNvPr>
                <p:cNvSpPr txBox="1"/>
                <p:nvPr/>
              </p:nvSpPr>
              <p:spPr>
                <a:xfrm>
                  <a:off x="3405387" y="5969655"/>
                  <a:ext cx="46807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5AF4C26-7F4F-1E38-C3A2-5D4C22AD23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387" y="5969655"/>
                  <a:ext cx="468077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A81322B-61D4-C375-E58E-15846543EA3C}"/>
                    </a:ext>
                  </a:extLst>
                </p:cNvPr>
                <p:cNvSpPr txBox="1"/>
                <p:nvPr/>
              </p:nvSpPr>
              <p:spPr>
                <a:xfrm>
                  <a:off x="8521878" y="5969655"/>
                  <a:ext cx="4456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A81322B-61D4-C375-E58E-15846543EA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878" y="5969655"/>
                  <a:ext cx="44569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21E56A9-8F66-0DFC-0995-2442AB7BA46B}"/>
                    </a:ext>
                  </a:extLst>
                </p:cNvPr>
                <p:cNvSpPr txBox="1"/>
                <p:nvPr/>
              </p:nvSpPr>
              <p:spPr>
                <a:xfrm>
                  <a:off x="5859522" y="5969655"/>
                  <a:ext cx="47295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21E56A9-8F66-0DFC-0995-2442AB7BA4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522" y="5969655"/>
                  <a:ext cx="472950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383E789-8627-2E40-3507-F7C757EEB3F1}"/>
              </a:ext>
            </a:extLst>
          </p:cNvPr>
          <p:cNvGrpSpPr/>
          <p:nvPr/>
        </p:nvGrpSpPr>
        <p:grpSpPr>
          <a:xfrm>
            <a:off x="3322353" y="3011507"/>
            <a:ext cx="2648049" cy="1175040"/>
            <a:chOff x="6575719" y="2810933"/>
            <a:chExt cx="2648049" cy="117504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E2714A5-8DDF-EB1C-4A44-1231D41843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5719" y="2810933"/>
              <a:ext cx="1770337" cy="11750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A142FC4-E9C6-118C-E294-C7C4600EC888}"/>
                    </a:ext>
                  </a:extLst>
                </p:cNvPr>
                <p:cNvSpPr txBox="1"/>
                <p:nvPr/>
              </p:nvSpPr>
              <p:spPr>
                <a:xfrm>
                  <a:off x="7281668" y="3011862"/>
                  <a:ext cx="19421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output, vie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IL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A142FC4-E9C6-118C-E294-C7C4600EC8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1668" y="3011862"/>
                  <a:ext cx="1942100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5031" t="-10526" b="-28947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6E1393-EFC6-563E-2AF1-7FF0BD0C86E7}"/>
                  </a:ext>
                </a:extLst>
              </p:cNvPr>
              <p:cNvSpPr txBox="1"/>
              <p:nvPr/>
            </p:nvSpPr>
            <p:spPr>
              <a:xfrm>
                <a:off x="4659942" y="2602395"/>
                <a:ext cx="3886200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0" b="1" i="1" dirty="0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15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6E1393-EFC6-563E-2AF1-7FF0BD0C86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942" y="2602395"/>
                <a:ext cx="3886200" cy="240065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E7DB03B2-1B3F-CFE2-02E0-D8BEE41B682E}"/>
              </a:ext>
            </a:extLst>
          </p:cNvPr>
          <p:cNvGrpSpPr/>
          <p:nvPr/>
        </p:nvGrpSpPr>
        <p:grpSpPr>
          <a:xfrm>
            <a:off x="6817752" y="1921110"/>
            <a:ext cx="5083090" cy="4429970"/>
            <a:chOff x="6817752" y="1921110"/>
            <a:chExt cx="5083090" cy="442997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451AE40-3668-6C86-E6A6-DD275178F6F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17752" y="1921110"/>
              <a:ext cx="5083090" cy="4429970"/>
              <a:chOff x="6518466" y="1301222"/>
              <a:chExt cx="5657174" cy="493029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7DCA17E-9023-D492-40A8-64C8951E0530}"/>
                  </a:ext>
                </a:extLst>
              </p:cNvPr>
              <p:cNvGrpSpPr/>
              <p:nvPr/>
            </p:nvGrpSpPr>
            <p:grpSpPr>
              <a:xfrm>
                <a:off x="6518466" y="1301222"/>
                <a:ext cx="5657174" cy="4930291"/>
                <a:chOff x="3366748" y="1501844"/>
                <a:chExt cx="5657174" cy="4930291"/>
              </a:xfrm>
            </p:grpSpPr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971BAF8F-6B4B-A784-CF8F-55DAA1B44E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4134853" y="2509843"/>
                  <a:ext cx="3922292" cy="3922291"/>
                </a:xfrm>
                <a:prstGeom prst="ellipse">
                  <a:avLst/>
                </a:prstGeom>
                <a:noFill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4C7CD058-E387-A8A0-24B4-03E408A80F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66748" y="4982076"/>
                      <a:ext cx="468077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IL" sz="2800" dirty="0"/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4C7CD058-E387-A8A0-24B4-03E408A80FF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66748" y="4982076"/>
                      <a:ext cx="468077" cy="523220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17AB5851-97C2-4B68-39D7-816A6C2268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550972" y="4982076"/>
                      <a:ext cx="47295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en-IL" sz="2800" dirty="0"/>
                    </a:p>
                  </p:txBody>
                </p:sp>
              </mc:Choice>
              <mc:Fallback xmlns="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17AB5851-97C2-4B68-39D7-816A6C22683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50972" y="4982076"/>
                      <a:ext cx="472950" cy="523220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LID4096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F41E51F5-6DB6-4D5F-B298-8A741C14CB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13770" b="91309" l="35287" r="67033">
                              <a14:foregroundMark x1="44200" y1="21484" x2="44200" y2="21484"/>
                              <a14:foregroundMark x1="42369" y1="16504" x2="42369" y2="16504"/>
                              <a14:foregroundMark x1="50183" y1="24805" x2="50183" y2="24805"/>
                              <a14:foregroundMark x1="44200" y1="20703" x2="47131" y2="59277"/>
                              <a14:foregroundMark x1="46886" y1="19434" x2="47131" y2="53320"/>
                              <a14:foregroundMark x1="50183" y1="47070" x2="52625" y2="63965"/>
                              <a14:foregroundMark x1="52625" y1="63965" x2="49817" y2="68848"/>
                              <a14:foregroundMark x1="57143" y1="57324" x2="57143" y2="57324"/>
                              <a14:foregroundMark x1="62027" y1="57617" x2="62027" y2="57617"/>
                              <a14:foregroundMark x1="53846" y1="55762" x2="53846" y2="55762"/>
                              <a14:foregroundMark x1="55556" y1="55762" x2="49573" y2="61035"/>
                              <a14:foregroundMark x1="49573" y1="61035" x2="58852" y2="58496"/>
                              <a14:foregroundMark x1="38706" y1="13867" x2="38706" y2="13867"/>
                              <a14:foregroundMark x1="37241" y1="14453" x2="37241" y2="14453"/>
                              <a14:foregroundMark x1="36386" y1="15430" x2="36386" y2="15430"/>
                              <a14:foregroundMark x1="50061" y1="22852" x2="51404" y2="25293"/>
                              <a14:foregroundMark x1="52259" y1="23730" x2="52259" y2="23730"/>
                              <a14:foregroundMark x1="52381" y1="22754" x2="52381" y2="22754"/>
                              <a14:foregroundMark x1="53480" y1="23633" x2="53480" y2="23633"/>
                              <a14:foregroundMark x1="50916" y1="41992" x2="50916" y2="41992"/>
                              <a14:foregroundMark x1="53846" y1="42188" x2="53846" y2="42188"/>
                              <a14:foregroundMark x1="42002" y1="40039" x2="51893" y2="41895"/>
                              <a14:foregroundMark x1="55678" y1="40039" x2="59585" y2="44141"/>
                              <a14:foregroundMark x1="39316" y1="43066" x2="40415" y2="48340"/>
                              <a14:foregroundMark x1="40537" y1="43457" x2="35531" y2="47461"/>
                              <a14:foregroundMark x1="36142" y1="44727" x2="43101" y2="44531"/>
                              <a14:foregroundMark x1="40659" y1="56738" x2="49451" y2="56836"/>
                              <a14:foregroundMark x1="49451" y1="56836" x2="59707" y2="56152"/>
                              <a14:foregroundMark x1="59707" y1="56152" x2="63492" y2="56348"/>
                              <a14:foregroundMark x1="65079" y1="56738" x2="55922" y2="58887"/>
                              <a14:foregroundMark x1="55922" y1="58887" x2="55189" y2="58789"/>
                              <a14:foregroundMark x1="59463" y1="51465" x2="59463" y2="51465"/>
                              <a14:foregroundMark x1="64957" y1="57813" x2="64957" y2="57813"/>
                              <a14:foregroundMark x1="38095" y1="59473" x2="38095" y2="59473"/>
                              <a14:foregroundMark x1="37729" y1="56641" x2="37729" y2="56641"/>
                              <a14:foregroundMark x1="38339" y1="55371" x2="38339" y2="55371"/>
                              <a14:foregroundMark x1="41392" y1="54102" x2="41392" y2="54102"/>
                              <a14:foregroundMark x1="36752" y1="53418" x2="40781" y2="61035"/>
                              <a14:foregroundMark x1="40781" y1="61035" x2="41636" y2="61816"/>
                              <a14:foregroundMark x1="41636" y1="86230" x2="56777" y2="87207"/>
                              <a14:foregroundMark x1="46642" y1="89160" x2="56654" y2="89258"/>
                              <a14:foregroundMark x1="56654" y1="89258" x2="59341" y2="89160"/>
                              <a14:foregroundMark x1="43834" y1="90527" x2="54457" y2="90625"/>
                              <a14:foregroundMark x1="54457" y1="90625" x2="60928" y2="89941"/>
                              <a14:foregroundMark x1="44200" y1="91309" x2="44200" y2="91309"/>
                              <a14:foregroundMark x1="53358" y1="26563" x2="53358" y2="26563"/>
                              <a14:foregroundMark x1="53968" y1="26758" x2="53968" y2="26758"/>
                              <a14:foregroundMark x1="38217" y1="28223" x2="38217" y2="28223"/>
                              <a14:foregroundMark x1="39072" y1="15723" x2="39072" y2="15723"/>
                              <a14:foregroundMark x1="41880" y1="14648" x2="41880" y2="14648"/>
                              <a14:foregroundMark x1="37485" y1="16211" x2="37485" y2="16211"/>
                              <a14:foregroundMark x1="35409" y1="20313" x2="35409" y2="20313"/>
                              <a14:foregroundMark x1="36508" y1="19043" x2="36508" y2="19043"/>
                              <a14:foregroundMark x1="35897" y1="18945" x2="35897" y2="18945"/>
                              <a14:foregroundMark x1="37363" y1="28516" x2="37363" y2="28516"/>
                              <a14:foregroundMark x1="36996" y1="27246" x2="36996" y2="27246"/>
                              <a14:backgroundMark x1="37607" y1="28223" x2="37607" y2="28223"/>
                              <a14:backgroundMark x1="37729" y1="28027" x2="37729" y2="28027"/>
                              <a14:backgroundMark x1="37729" y1="28320" x2="37729" y2="28320"/>
                              <a14:backgroundMark x1="38095" y1="28516" x2="38095" y2="28516"/>
                              <a14:backgroundMark x1="36386" y1="28320" x2="36386" y2="28320"/>
                              <a14:backgroundMark x1="36508" y1="28516" x2="36508" y2="28516"/>
                              <a14:backgroundMark x1="36508" y1="28320" x2="36508" y2="28320"/>
                              <a14:backgroundMark x1="36630" y1="28418" x2="36630" y2="28418"/>
                              <a14:backgroundMark x1="36630" y1="28516" x2="36630" y2="28516"/>
                              <a14:backgroundMark x1="36752" y1="28320" x2="36752" y2="28320"/>
                              <a14:backgroundMark x1="36317" y1="28516" x2="36020" y2="29785"/>
                              <a14:backgroundMark x1="36386" y1="28223" x2="36317" y2="28516"/>
                              <a14:backgroundMark x1="36142" y1="27441" x2="36142" y2="27441"/>
                              <a14:backgroundMark x1="36264" y1="27344" x2="36264" y2="27344"/>
                              <a14:backgroundMark x1="36386" y1="27441" x2="36386" y2="27441"/>
                              <a14:backgroundMark x1="36508" y1="27441" x2="36508" y2="27441"/>
                              <a14:backgroundMark x1="36630" y1="27441" x2="36630" y2="27441"/>
                              <a14:backgroundMark x1="36630" y1="27441" x2="36630" y2="27441"/>
                              <a14:backgroundMark x1="36142" y1="27344" x2="36142" y2="27344"/>
                              <a14:backgroundMark x1="36142" y1="27344" x2="36142" y2="27344"/>
                              <a14:backgroundMark x1="37851" y1="28418" x2="37851" y2="28418"/>
                              <a14:backgroundMark x1="37851" y1="28320" x2="37851" y2="28320"/>
                              <a14:backgroundMark x1="37851" y1="28223" x2="37851" y2="28223"/>
                              <a14:backgroundMark x1="37851" y1="28516" x2="37851" y2="28516"/>
                              <a14:backgroundMark x1="37851" y1="28320" x2="37851" y2="28320"/>
                              <a14:backgroundMark x1="37851" y1="28418" x2="37851" y2="28418"/>
                              <a14:backgroundMark x1="37851" y1="28418" x2="37851" y2="28418"/>
                              <a14:backgroundMark x1="37851" y1="28418" x2="37851" y2="28418"/>
                              <a14:backgroundMark x1="37851" y1="28418" x2="37851" y2="28418"/>
                              <a14:backgroundMark x1="37851" y1="28418" x2="37851" y2="28418"/>
                              <a14:backgroundMark x1="37851" y1="28418" x2="37851" y2="28418"/>
                              <a14:backgroundMark x1="37851" y1="28418" x2="37851" y2="28418"/>
                              <a14:backgroundMark x1="37729" y1="28320" x2="37729" y2="28320"/>
                              <a14:backgroundMark x1="37729" y1="28516" x2="37729" y2="28418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31955" t="12108" r="28264" b="5324"/>
                <a:stretch/>
              </p:blipFill>
              <p:spPr>
                <a:xfrm>
                  <a:off x="5701511" y="1501844"/>
                  <a:ext cx="788970" cy="2047465"/>
                </a:xfrm>
                <a:prstGeom prst="rect">
                  <a:avLst/>
                </a:prstGeom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AF239EBC-12C9-DF97-C73C-F1525BB876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5864" b="90681" l="9606" r="89409">
                              <a14:foregroundMark x1="82020" y1="90785" x2="82020" y2="90785"/>
                              <a14:foregroundMark x1="39286" y1="27644" x2="39286" y2="27644"/>
                              <a14:foregroundMark x1="39286" y1="26178" x2="39286" y2="26178"/>
                              <a14:foregroundMark x1="39286" y1="26178" x2="39286" y2="26178"/>
                              <a14:foregroundMark x1="39532" y1="25131" x2="40271" y2="28901"/>
                              <a14:foregroundMark x1="40887" y1="24817" x2="37562" y2="27958"/>
                              <a14:foregroundMark x1="47167" y1="26492" x2="50246" y2="26597"/>
                              <a14:foregroundMark x1="50246" y1="24921" x2="50246" y2="24921"/>
                              <a14:foregroundMark x1="49261" y1="25131" x2="51232" y2="25131"/>
                              <a14:foregroundMark x1="49261" y1="24503" x2="50000" y2="26597"/>
                              <a14:foregroundMark x1="49261" y1="24817" x2="47537" y2="23141"/>
                              <a14:foregroundMark x1="50862" y1="21675" x2="44581" y2="33717"/>
                              <a14:foregroundMark x1="41256" y1="25759" x2="45567" y2="27435"/>
                              <a14:foregroundMark x1="51847" y1="26492" x2="51847" y2="26492"/>
                              <a14:foregroundMark x1="50862" y1="8377" x2="50862" y2="8377"/>
                              <a14:foregroundMark x1="27586" y1="7225" x2="27586" y2="7225"/>
                              <a14:foregroundMark x1="50862" y1="6597" x2="50862" y2="6597"/>
                              <a14:foregroundMark x1="27463" y1="5864" x2="27463" y2="5864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11654" r="12048" b="6247"/>
                <a:stretch/>
              </p:blipFill>
              <p:spPr>
                <a:xfrm>
                  <a:off x="3793554" y="4135414"/>
                  <a:ext cx="1243466" cy="1796400"/>
                </a:xfrm>
                <a:prstGeom prst="rect">
                  <a:avLst/>
                </a:prstGeom>
              </p:spPr>
            </p:pic>
          </p:grp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20D29D9-6017-667F-C2C0-3D9C995C50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855" b="98843" l="9983" r="89974">
                            <a14:foregroundMark x1="37674" y1="19213" x2="48264" y2="20910"/>
                            <a14:foregroundMark x1="46962" y1="32562" x2="46962" y2="32562"/>
                            <a14:foregroundMark x1="47439" y1="31867" x2="43403" y2="35725"/>
                            <a14:foregroundMark x1="44227" y1="30864" x2="43056" y2="49383"/>
                            <a14:foregroundMark x1="43056" y1="49383" x2="42925" y2="49691"/>
                            <a14:foregroundMark x1="48090" y1="29244" x2="53255" y2="31559"/>
                            <a14:foregroundMark x1="55122" y1="31713" x2="55122" y2="31713"/>
                            <a14:foregroundMark x1="53819" y1="29707" x2="54557" y2="34877"/>
                            <a14:foregroundMark x1="41623" y1="38194" x2="41059" y2="56790"/>
                            <a14:foregroundMark x1="41059" y1="56790" x2="40668" y2="58719"/>
                            <a14:foregroundMark x1="45356" y1="35340" x2="46398" y2="34568"/>
                            <a14:foregroundMark x1="71398" y1="55864" x2="68576" y2="73380"/>
                            <a14:foregroundMark x1="68576" y1="73380" x2="61849" y2="85494"/>
                            <a14:foregroundMark x1="61849" y1="85494" x2="57248" y2="84491"/>
                            <a14:foregroundMark x1="47786" y1="86343" x2="38108" y2="98843"/>
                            <a14:foregroundMark x1="38108" y1="98843" x2="38151" y2="89198"/>
                            <a14:foregroundMark x1="46224" y1="70833" x2="50608" y2="89198"/>
                            <a14:foregroundMark x1="37760" y1="84877" x2="37760" y2="84877"/>
                            <a14:foregroundMark x1="42925" y1="82870" x2="57248" y2="84877"/>
                            <a14:foregroundMark x1="59332" y1="74151" x2="59332" y2="74151"/>
                            <a14:foregroundMark x1="70486" y1="48380" x2="70486" y2="48380"/>
                            <a14:foregroundMark x1="70399" y1="46528" x2="72526" y2="51698"/>
                            <a14:foregroundMark x1="67578" y1="54012" x2="67752" y2="58025"/>
                            <a14:foregroundMark x1="43967" y1="9414" x2="43967" y2="9414"/>
                            <a14:foregroundMark x1="40755" y1="5556" x2="40755" y2="5556"/>
                            <a14:foregroundMark x1="42448" y1="3241" x2="42448" y2="3241"/>
                            <a14:foregroundMark x1="36936" y1="7562" x2="36936" y2="7562"/>
                            <a14:foregroundMark x1="39280" y1="3704" x2="39280" y2="3704"/>
                            <a14:foregroundMark x1="39280" y1="2855" x2="39280" y2="2855"/>
                            <a14:foregroundMark x1="38411" y1="83873" x2="50260" y2="91204"/>
                            <a14:foregroundMark x1="51259" y1="89198" x2="54731" y2="95370"/>
                          </a14:backgroundRemoval>
                        </a14:imgEffect>
                      </a14:imgLayer>
                    </a14:imgProps>
                  </a:ext>
                </a:extLst>
              </a:blip>
              <a:srcRect l="27831" r="22175"/>
              <a:stretch/>
            </p:blipFill>
            <p:spPr>
              <a:xfrm>
                <a:off x="10451563" y="4039637"/>
                <a:ext cx="1318607" cy="1483633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4CED40D-8FDB-5C49-5986-1C505D9312A0}"/>
                    </a:ext>
                  </a:extLst>
                </p:cNvPr>
                <p:cNvSpPr txBox="1"/>
                <p:nvPr/>
              </p:nvSpPr>
              <p:spPr>
                <a:xfrm>
                  <a:off x="9627575" y="2097199"/>
                  <a:ext cx="392481" cy="4607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4CED40D-8FDB-5C49-5986-1C505D9312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7575" y="2097199"/>
                  <a:ext cx="392481" cy="46074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8104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1B3517-146D-1A43-BA0A-831985681F58}"/>
                  </a:ext>
                </a:extLst>
              </p:cNvPr>
              <p:cNvSpPr txBox="1"/>
              <p:nvPr/>
            </p:nvSpPr>
            <p:spPr>
              <a:xfrm>
                <a:off x="776468" y="1690688"/>
                <a:ext cx="11059887" cy="4770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sz="3200" dirty="0"/>
                  <a:t>We considered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</a:t>
                </a:r>
                <a:r>
                  <a:rPr lang="en-US" sz="3200" dirty="0" err="1"/>
                  <a:t>FaF</a:t>
                </a:r>
                <a:r>
                  <a:rPr lang="en-US" sz="3200" dirty="0"/>
                  <a:t> security in the 3-party setting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Positive results:</a:t>
                </a:r>
              </a:p>
              <a:p>
                <a:pPr marL="971550" lvl="1" indent="-5143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2-party security implies 3-party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err="1"/>
                  <a:t>FaF</a:t>
                </a:r>
                <a:r>
                  <a:rPr lang="en-US" sz="2800" dirty="0"/>
                  <a:t> security</a:t>
                </a:r>
              </a:p>
              <a:p>
                <a:pPr marL="971550" lvl="1" indent="-5143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Identified a new class of Boolean functionalities that can be computed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err="1"/>
                  <a:t>FaF</a:t>
                </a:r>
                <a:r>
                  <a:rPr lang="en-US" sz="2800" dirty="0"/>
                  <a:t> security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dirty="0"/>
                  <a:t>Negative results:</a:t>
                </a:r>
              </a:p>
              <a:p>
                <a:pPr marL="971550" lvl="1" indent="-5143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lower bound on round complexity</a:t>
                </a:r>
              </a:p>
              <a:p>
                <a:pPr marL="971550" lvl="1" indent="-5143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There exists a 2-ary functionality that cannot be computed with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err="1"/>
                  <a:t>FaF</a:t>
                </a:r>
                <a:r>
                  <a:rPr lang="en-US" sz="2800" dirty="0"/>
                  <a:t> security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1B3517-146D-1A43-BA0A-831985681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468" y="1690688"/>
                <a:ext cx="11059887" cy="4770537"/>
              </a:xfrm>
              <a:prstGeom prst="rect">
                <a:avLst/>
              </a:prstGeom>
              <a:blipFill>
                <a:blip r:embed="rId2"/>
                <a:stretch>
                  <a:fillRect l="-1433" t="-1788" b="-26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2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EF816F-5974-6147-9A0E-B4473645C8F4}"/>
              </a:ext>
            </a:extLst>
          </p:cNvPr>
          <p:cNvSpPr txBox="1"/>
          <p:nvPr/>
        </p:nvSpPr>
        <p:spPr>
          <a:xfrm>
            <a:off x="4080095" y="2828835"/>
            <a:ext cx="4031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2755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A4D392-1BBD-801C-3F2D-77DF10873EAC}"/>
              </a:ext>
            </a:extLst>
          </p:cNvPr>
          <p:cNvSpPr txBox="1"/>
          <p:nvPr/>
        </p:nvSpPr>
        <p:spPr>
          <a:xfrm>
            <a:off x="838200" y="1696927"/>
            <a:ext cx="1003838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Security states the </a:t>
            </a:r>
            <a:r>
              <a:rPr lang="en-US" sz="2800" dirty="0">
                <a:solidFill>
                  <a:srgbClr val="FF0000"/>
                </a:solidFill>
              </a:rPr>
              <a:t>adversary</a:t>
            </a:r>
            <a:r>
              <a:rPr lang="en-US" sz="2800" dirty="0"/>
              <a:t> doesn’t gain additional information</a:t>
            </a:r>
          </a:p>
          <a:p>
            <a:pPr marL="457200" indent="-457200"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IL" sz="2800" dirty="0"/>
              <a:t>No restrictions are imposed on the view of </a:t>
            </a:r>
            <a:r>
              <a:rPr lang="en-IL" sz="2800" dirty="0">
                <a:solidFill>
                  <a:schemeClr val="accent6"/>
                </a:solidFill>
              </a:rPr>
              <a:t>honest parties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Adv. may send </a:t>
            </a:r>
            <a:r>
              <a:rPr lang="en-US" sz="2800" dirty="0">
                <a:solidFill>
                  <a:schemeClr val="accent1"/>
                </a:solidFill>
              </a:rPr>
              <a:t>non-prescribed messages</a:t>
            </a:r>
            <a:endParaRPr lang="en-IL" sz="2800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Allowed?</a:t>
            </a:r>
            <a:endParaRPr lang="en-IL" dirty="0"/>
          </a:p>
        </p:txBody>
      </p:sp>
      <p:pic>
        <p:nvPicPr>
          <p:cNvPr id="14" name="Picture 13" descr="A cartoon of a person holding money&#10;&#10;Description automatically generated">
            <a:extLst>
              <a:ext uri="{FF2B5EF4-FFF2-40B4-BE49-F238E27FC236}">
                <a16:creationId xmlns:a16="http://schemas.microsoft.com/office/drawing/2014/main" id="{3539638E-8478-F4E9-C545-388824239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1" b="95276" l="8543" r="92965">
                        <a14:foregroundMark x1="8543" y1="76378" x2="8543" y2="76378"/>
                        <a14:foregroundMark x1="10553" y1="72835" x2="35678" y2="87795"/>
                        <a14:foregroundMark x1="35678" y1="87795" x2="65829" y2="94882"/>
                        <a14:foregroundMark x1="65829" y1="94882" x2="80905" y2="91732"/>
                        <a14:foregroundMark x1="59799" y1="9055" x2="59799" y2="9055"/>
                        <a14:foregroundMark x1="59799" y1="4331" x2="59799" y2="4331"/>
                        <a14:foregroundMark x1="70854" y1="5512" x2="70854" y2="5512"/>
                        <a14:foregroundMark x1="67337" y1="7480" x2="67337" y2="7480"/>
                        <a14:foregroundMark x1="92965" y1="95276" x2="92965" y2="952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8989" y="3986198"/>
            <a:ext cx="1607728" cy="2052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A0D226-003C-3295-0361-B444D2439F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4" b="90681" l="9606" r="89409">
                        <a14:foregroundMark x1="82020" y1="90785" x2="82020" y2="90785"/>
                        <a14:foregroundMark x1="39286" y1="27644" x2="39286" y2="27644"/>
                        <a14:foregroundMark x1="39286" y1="26178" x2="39286" y2="26178"/>
                        <a14:foregroundMark x1="39286" y1="26178" x2="39286" y2="26178"/>
                        <a14:foregroundMark x1="39532" y1="25131" x2="40271" y2="28901"/>
                        <a14:foregroundMark x1="40887" y1="24817" x2="37562" y2="27958"/>
                        <a14:foregroundMark x1="47167" y1="26492" x2="50246" y2="26597"/>
                        <a14:foregroundMark x1="50246" y1="24921" x2="50246" y2="24921"/>
                        <a14:foregroundMark x1="49261" y1="25131" x2="51232" y2="25131"/>
                        <a14:foregroundMark x1="49261" y1="24503" x2="50000" y2="26597"/>
                        <a14:foregroundMark x1="49261" y1="24817" x2="47537" y2="23141"/>
                        <a14:foregroundMark x1="50862" y1="21675" x2="44581" y2="33717"/>
                        <a14:foregroundMark x1="41256" y1="25759" x2="45567" y2="27435"/>
                        <a14:foregroundMark x1="51847" y1="26492" x2="51847" y2="26492"/>
                        <a14:foregroundMark x1="50862" y1="8377" x2="50862" y2="8377"/>
                        <a14:foregroundMark x1="27586" y1="7225" x2="27586" y2="7225"/>
                        <a14:foregroundMark x1="50862" y1="6597" x2="50862" y2="6597"/>
                        <a14:foregroundMark x1="27463" y1="5864" x2="27463" y2="5864"/>
                      </a14:backgroundRemoval>
                    </a14:imgEffect>
                  </a14:imgLayer>
                </a14:imgProps>
              </a:ext>
            </a:extLst>
          </a:blip>
          <a:srcRect l="11654" r="12048" b="6247"/>
          <a:stretch/>
        </p:blipFill>
        <p:spPr>
          <a:xfrm>
            <a:off x="3793554" y="4135414"/>
            <a:ext cx="1243466" cy="1796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F31178C-F349-EAE3-8749-BA3B990E2A4B}"/>
              </a:ext>
            </a:extLst>
          </p:cNvPr>
          <p:cNvGrpSpPr/>
          <p:nvPr/>
        </p:nvGrpSpPr>
        <p:grpSpPr>
          <a:xfrm>
            <a:off x="5280614" y="4626755"/>
            <a:ext cx="1600241" cy="467255"/>
            <a:chOff x="5366690" y="5142491"/>
            <a:chExt cx="1359018" cy="56392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6AFBF32-8757-8EE9-AB0E-9B5939B0DAD5}"/>
                </a:ext>
              </a:extLst>
            </p:cNvPr>
            <p:cNvCxnSpPr>
              <a:cxnSpLocks/>
            </p:cNvCxnSpPr>
            <p:nvPr/>
          </p:nvCxnSpPr>
          <p:spPr>
            <a:xfrm>
              <a:off x="5366690" y="5706415"/>
              <a:ext cx="13590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AACD417-542F-06A5-997E-1159FE243A34}"/>
                    </a:ext>
                  </a:extLst>
                </p:cNvPr>
                <p:cNvSpPr txBox="1"/>
                <p:nvPr/>
              </p:nvSpPr>
              <p:spPr>
                <a:xfrm>
                  <a:off x="5397079" y="5142491"/>
                  <a:ext cx="1308144" cy="5571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LID4096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AACD417-542F-06A5-997E-1159FE243A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7079" y="5142491"/>
                  <a:ext cx="1308144" cy="55717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5222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A4D392-1BBD-801C-3F2D-77DF10873EAC}"/>
                  </a:ext>
                </a:extLst>
              </p:cNvPr>
              <p:cNvSpPr txBox="1"/>
              <p:nvPr/>
            </p:nvSpPr>
            <p:spPr>
              <a:xfrm>
                <a:off x="838200" y="1696927"/>
                <a:ext cx="10717870" cy="2215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IL" sz="2800" dirty="0"/>
                  <a:t>No restrictions are imposed on the view of </a:t>
                </a:r>
                <a:r>
                  <a:rPr lang="en-IL" sz="2800" dirty="0">
                    <a:solidFill>
                      <a:srgbClr val="00B050"/>
                    </a:solidFill>
                  </a:rPr>
                  <a:t>honest parties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800" dirty="0"/>
                  <a:t>Exists protocol where </a:t>
                </a:r>
                <a:r>
                  <a:rPr lang="en-IL" sz="2800" dirty="0">
                    <a:solidFill>
                      <a:srgbClr val="00B050"/>
                    </a:solidFill>
                  </a:rPr>
                  <a:t>honest parties</a:t>
                </a:r>
                <a:r>
                  <a:rPr lang="en-IL" sz="2800" dirty="0"/>
                  <a:t> reveal their inputs to each other</a:t>
                </a:r>
              </a:p>
              <a:p>
                <a:pPr marL="914400" lvl="1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L" sz="2400" dirty="0"/>
                  <a:t>-round protocol of Ishai, Kushilevitz, and Paskin-Cherniavsky </a:t>
                </a:r>
                <a:r>
                  <a:rPr lang="en-US" sz="2400" dirty="0"/>
                  <a:t>[</a:t>
                </a:r>
                <a:r>
                  <a:rPr lang="en-IL" sz="2400" dirty="0"/>
                  <a:t>Crypto 2010</a:t>
                </a:r>
                <a:r>
                  <a:rPr lang="en-US" sz="2400" dirty="0"/>
                  <a:t>]</a:t>
                </a:r>
              </a:p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Adv. may send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non-prescribed messages</a:t>
                </a:r>
                <a:endParaRPr lang="en-IL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A4D392-1BBD-801C-3F2D-77DF10873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6927"/>
                <a:ext cx="10717870" cy="2215991"/>
              </a:xfrm>
              <a:prstGeom prst="rect">
                <a:avLst/>
              </a:prstGeom>
              <a:blipFill>
                <a:blip r:embed="rId2"/>
                <a:stretch>
                  <a:fillRect l="-1024" t="-2473" r="-114" b="-686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901A68F6-C133-FF36-EDDD-78ED532F117D}"/>
              </a:ext>
            </a:extLst>
          </p:cNvPr>
          <p:cNvSpPr>
            <a:spLocks noChangeAspect="1"/>
          </p:cNvSpPr>
          <p:nvPr/>
        </p:nvSpPr>
        <p:spPr>
          <a:xfrm rot="16200000">
            <a:off x="7774802" y="4005763"/>
            <a:ext cx="2715122" cy="2715121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cartoon of a person holding money&#10;&#10;Description automatically generated">
            <a:extLst>
              <a:ext uri="{FF2B5EF4-FFF2-40B4-BE49-F238E27FC236}">
                <a16:creationId xmlns:a16="http://schemas.microsoft.com/office/drawing/2014/main" id="{2117161A-7C5C-DC2C-26B4-CBF9E3325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31" b="95276" l="8543" r="92965">
                        <a14:foregroundMark x1="8543" y1="76378" x2="8543" y2="76378"/>
                        <a14:foregroundMark x1="10553" y1="72835" x2="35678" y2="87795"/>
                        <a14:foregroundMark x1="35678" y1="87795" x2="65829" y2="94882"/>
                        <a14:foregroundMark x1="65829" y1="94882" x2="80905" y2="91732"/>
                        <a14:foregroundMark x1="59799" y1="9055" x2="59799" y2="9055"/>
                        <a14:foregroundMark x1="59799" y1="4331" x2="59799" y2="4331"/>
                        <a14:foregroundMark x1="70854" y1="5512" x2="70854" y2="5512"/>
                        <a14:foregroundMark x1="67337" y1="7480" x2="67337" y2="7480"/>
                        <a14:foregroundMark x1="92965" y1="95276" x2="92965" y2="952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8638" y="4909148"/>
            <a:ext cx="1110855" cy="141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6EE62B-1E93-D34D-90B2-1DC3805F3312}"/>
                  </a:ext>
                </a:extLst>
              </p:cNvPr>
              <p:cNvSpPr txBox="1"/>
              <p:nvPr/>
            </p:nvSpPr>
            <p:spPr>
              <a:xfrm>
                <a:off x="9680099" y="3199871"/>
                <a:ext cx="44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6EE62B-1E93-D34D-90B2-1DC3805F3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099" y="3199871"/>
                <a:ext cx="44569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02D4A7-F146-7E41-8417-4D821EEBF3F0}"/>
                  </a:ext>
                </a:extLst>
              </p:cNvPr>
              <p:cNvSpPr txBox="1"/>
              <p:nvPr/>
            </p:nvSpPr>
            <p:spPr>
              <a:xfrm>
                <a:off x="9265801" y="3199871"/>
                <a:ext cx="4680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202D4A7-F146-7E41-8417-4D821EEBF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5801" y="3199871"/>
                <a:ext cx="4680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Multiparty Computation – An Issue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97C9B8-527F-3846-8355-026A0744128F}"/>
                  </a:ext>
                </a:extLst>
              </p:cNvPr>
              <p:cNvSpPr txBox="1"/>
              <p:nvPr/>
            </p:nvSpPr>
            <p:spPr>
              <a:xfrm>
                <a:off x="11168508" y="5444804"/>
                <a:ext cx="4680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97C9B8-527F-3846-8355-026A07441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8508" y="5444804"/>
                <a:ext cx="4680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E56209-66D4-DD4F-A169-7C78759E7FDB}"/>
                  </a:ext>
                </a:extLst>
              </p:cNvPr>
              <p:cNvSpPr txBox="1"/>
              <p:nvPr/>
            </p:nvSpPr>
            <p:spPr>
              <a:xfrm>
                <a:off x="6926549" y="5444804"/>
                <a:ext cx="472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E56209-66D4-DD4F-A169-7C78759E7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549" y="5444804"/>
                <a:ext cx="47295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8746E1-6616-6B40-990D-F6996FF8B150}"/>
                  </a:ext>
                </a:extLst>
              </p:cNvPr>
              <p:cNvSpPr txBox="1"/>
              <p:nvPr/>
            </p:nvSpPr>
            <p:spPr>
              <a:xfrm>
                <a:off x="10794930" y="5444804"/>
                <a:ext cx="44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48746E1-6616-6B40-990D-F6996FF8B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930" y="5444804"/>
                <a:ext cx="44569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>
            <a:extLst>
              <a:ext uri="{FF2B5EF4-FFF2-40B4-BE49-F238E27FC236}">
                <a16:creationId xmlns:a16="http://schemas.microsoft.com/office/drawing/2014/main" id="{716F9417-5240-9E4C-BC7F-09C29984C51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770" b="91309" l="35287" r="67033">
                        <a14:foregroundMark x1="44200" y1="21484" x2="44200" y2="21484"/>
                        <a14:foregroundMark x1="42369" y1="16504" x2="42369" y2="16504"/>
                        <a14:foregroundMark x1="50183" y1="24805" x2="50183" y2="24805"/>
                        <a14:foregroundMark x1="44200" y1="20703" x2="47131" y2="59277"/>
                        <a14:foregroundMark x1="46886" y1="19434" x2="47131" y2="53320"/>
                        <a14:foregroundMark x1="50183" y1="47070" x2="52625" y2="63965"/>
                        <a14:foregroundMark x1="52625" y1="63965" x2="49817" y2="68848"/>
                        <a14:foregroundMark x1="57143" y1="57324" x2="57143" y2="57324"/>
                        <a14:foregroundMark x1="62027" y1="57617" x2="62027" y2="57617"/>
                        <a14:foregroundMark x1="53846" y1="55762" x2="53846" y2="55762"/>
                        <a14:foregroundMark x1="55556" y1="55762" x2="49573" y2="61035"/>
                        <a14:foregroundMark x1="49573" y1="61035" x2="58852" y2="58496"/>
                        <a14:foregroundMark x1="38706" y1="13867" x2="38706" y2="13867"/>
                        <a14:foregroundMark x1="37241" y1="14453" x2="37241" y2="14453"/>
                        <a14:foregroundMark x1="36386" y1="15430" x2="36386" y2="15430"/>
                        <a14:foregroundMark x1="50061" y1="22852" x2="51404" y2="25293"/>
                        <a14:foregroundMark x1="52259" y1="23730" x2="52259" y2="23730"/>
                        <a14:foregroundMark x1="52381" y1="22754" x2="52381" y2="22754"/>
                        <a14:foregroundMark x1="53480" y1="23633" x2="53480" y2="23633"/>
                        <a14:foregroundMark x1="50916" y1="41992" x2="50916" y2="41992"/>
                        <a14:foregroundMark x1="53846" y1="42188" x2="53846" y2="42188"/>
                        <a14:foregroundMark x1="42002" y1="40039" x2="51893" y2="41895"/>
                        <a14:foregroundMark x1="55678" y1="40039" x2="59585" y2="44141"/>
                        <a14:foregroundMark x1="39316" y1="43066" x2="40415" y2="48340"/>
                        <a14:foregroundMark x1="40537" y1="43457" x2="35531" y2="47461"/>
                        <a14:foregroundMark x1="36142" y1="44727" x2="43101" y2="44531"/>
                        <a14:foregroundMark x1="40659" y1="56738" x2="49451" y2="56836"/>
                        <a14:foregroundMark x1="49451" y1="56836" x2="59707" y2="56152"/>
                        <a14:foregroundMark x1="59707" y1="56152" x2="63492" y2="56348"/>
                        <a14:foregroundMark x1="65079" y1="56738" x2="55922" y2="58887"/>
                        <a14:foregroundMark x1="55922" y1="58887" x2="55189" y2="58789"/>
                        <a14:foregroundMark x1="59463" y1="51465" x2="59463" y2="51465"/>
                        <a14:foregroundMark x1="64957" y1="57813" x2="64957" y2="57813"/>
                        <a14:foregroundMark x1="38095" y1="59473" x2="38095" y2="59473"/>
                        <a14:foregroundMark x1="37729" y1="56641" x2="37729" y2="56641"/>
                        <a14:foregroundMark x1="38339" y1="55371" x2="38339" y2="55371"/>
                        <a14:foregroundMark x1="41392" y1="54102" x2="41392" y2="54102"/>
                        <a14:foregroundMark x1="36752" y1="53418" x2="40781" y2="61035"/>
                        <a14:foregroundMark x1="40781" y1="61035" x2="41636" y2="61816"/>
                        <a14:foregroundMark x1="41636" y1="86230" x2="56777" y2="87207"/>
                        <a14:foregroundMark x1="46642" y1="89160" x2="56654" y2="89258"/>
                        <a14:foregroundMark x1="56654" y1="89258" x2="59341" y2="89160"/>
                        <a14:foregroundMark x1="43834" y1="90527" x2="54457" y2="90625"/>
                        <a14:foregroundMark x1="54457" y1="90625" x2="60928" y2="89941"/>
                        <a14:foregroundMark x1="44200" y1="91309" x2="44200" y2="91309"/>
                        <a14:foregroundMark x1="53358" y1="26563" x2="53358" y2="26563"/>
                        <a14:foregroundMark x1="53968" y1="26758" x2="53968" y2="26758"/>
                        <a14:foregroundMark x1="38217" y1="28223" x2="38217" y2="28223"/>
                        <a14:foregroundMark x1="39072" y1="15723" x2="39072" y2="15723"/>
                        <a14:foregroundMark x1="41880" y1="14648" x2="41880" y2="14648"/>
                        <a14:foregroundMark x1="37485" y1="16211" x2="37485" y2="16211"/>
                        <a14:foregroundMark x1="35409" y1="20313" x2="35409" y2="20313"/>
                        <a14:foregroundMark x1="36508" y1="19043" x2="36508" y2="19043"/>
                        <a14:foregroundMark x1="35897" y1="18945" x2="35897" y2="18945"/>
                        <a14:foregroundMark x1="37363" y1="28516" x2="37363" y2="28516"/>
                        <a14:foregroundMark x1="36996" y1="27246" x2="36996" y2="27246"/>
                        <a14:backgroundMark x1="37607" y1="28223" x2="37607" y2="28223"/>
                        <a14:backgroundMark x1="37729" y1="28027" x2="37729" y2="28027"/>
                        <a14:backgroundMark x1="37729" y1="28320" x2="37729" y2="28320"/>
                        <a14:backgroundMark x1="38095" y1="28516" x2="38095" y2="28516"/>
                        <a14:backgroundMark x1="36386" y1="28320" x2="36386" y2="28320"/>
                        <a14:backgroundMark x1="36508" y1="28516" x2="36508" y2="28516"/>
                        <a14:backgroundMark x1="36508" y1="28320" x2="36508" y2="28320"/>
                        <a14:backgroundMark x1="36630" y1="28418" x2="36630" y2="28418"/>
                        <a14:backgroundMark x1="36630" y1="28516" x2="36630" y2="28516"/>
                        <a14:backgroundMark x1="36752" y1="28320" x2="36752" y2="28320"/>
                        <a14:backgroundMark x1="36317" y1="28516" x2="36020" y2="29785"/>
                        <a14:backgroundMark x1="36386" y1="28223" x2="36317" y2="28516"/>
                        <a14:backgroundMark x1="36142" y1="27441" x2="36142" y2="27441"/>
                        <a14:backgroundMark x1="36264" y1="27344" x2="36264" y2="27344"/>
                        <a14:backgroundMark x1="36386" y1="27441" x2="36386" y2="27441"/>
                        <a14:backgroundMark x1="36508" y1="27441" x2="36508" y2="27441"/>
                        <a14:backgroundMark x1="36630" y1="27441" x2="36630" y2="27441"/>
                        <a14:backgroundMark x1="36630" y1="27441" x2="36630" y2="27441"/>
                        <a14:backgroundMark x1="36142" y1="27344" x2="36142" y2="27344"/>
                        <a14:backgroundMark x1="36142" y1="27344" x2="36142" y2="27344"/>
                        <a14:backgroundMark x1="37851" y1="28418" x2="37851" y2="28418"/>
                        <a14:backgroundMark x1="37851" y1="28320" x2="37851" y2="28320"/>
                        <a14:backgroundMark x1="37851" y1="28223" x2="37851" y2="28223"/>
                        <a14:backgroundMark x1="37851" y1="28516" x2="37851" y2="28516"/>
                        <a14:backgroundMark x1="37851" y1="28320" x2="37851" y2="28320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729" y1="28320" x2="37729" y2="28320"/>
                        <a14:backgroundMark x1="37729" y1="28516" x2="37729" y2="28418"/>
                      </a14:backgroundRemoval>
                    </a14:imgEffect>
                  </a14:imgLayer>
                </a14:imgProps>
              </a:ext>
            </a:extLst>
          </a:blip>
          <a:srcRect l="31955" t="12108" r="28264" b="5324"/>
          <a:stretch/>
        </p:blipFill>
        <p:spPr>
          <a:xfrm>
            <a:off x="8884728" y="3269301"/>
            <a:ext cx="545136" cy="141468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5515818-8695-E747-9D1E-0529AE5EB0F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64" b="90681" l="9606" r="89409">
                        <a14:foregroundMark x1="82020" y1="90785" x2="82020" y2="90785"/>
                        <a14:foregroundMark x1="39286" y1="27644" x2="39286" y2="27644"/>
                        <a14:foregroundMark x1="39286" y1="26178" x2="39286" y2="26178"/>
                        <a14:foregroundMark x1="39286" y1="26178" x2="39286" y2="26178"/>
                        <a14:foregroundMark x1="39532" y1="25131" x2="40271" y2="28901"/>
                        <a14:foregroundMark x1="40887" y1="24817" x2="37562" y2="27958"/>
                        <a14:foregroundMark x1="47167" y1="26492" x2="50246" y2="26597"/>
                        <a14:foregroundMark x1="50246" y1="24921" x2="50246" y2="24921"/>
                        <a14:foregroundMark x1="49261" y1="25131" x2="51232" y2="25131"/>
                        <a14:foregroundMark x1="49261" y1="24503" x2="50000" y2="26597"/>
                        <a14:foregroundMark x1="49261" y1="24817" x2="47537" y2="23141"/>
                        <a14:foregroundMark x1="50862" y1="21675" x2="44581" y2="33717"/>
                        <a14:foregroundMark x1="41256" y1="25759" x2="45567" y2="27435"/>
                        <a14:foregroundMark x1="51847" y1="26492" x2="51847" y2="26492"/>
                        <a14:foregroundMark x1="50862" y1="8377" x2="50862" y2="8377"/>
                        <a14:foregroundMark x1="27586" y1="7225" x2="27586" y2="7225"/>
                        <a14:foregroundMark x1="50862" y1="6597" x2="50862" y2="6597"/>
                        <a14:foregroundMark x1="27463" y1="5864" x2="27463" y2="5864"/>
                      </a14:backgroundRemoval>
                    </a14:imgEffect>
                  </a14:imgLayer>
                </a14:imgProps>
              </a:ext>
            </a:extLst>
          </a:blip>
          <a:srcRect l="11654" r="12048" b="6247"/>
          <a:stretch/>
        </p:blipFill>
        <p:spPr>
          <a:xfrm>
            <a:off x="7469796" y="5085806"/>
            <a:ext cx="859169" cy="1241217"/>
          </a:xfrm>
          <a:prstGeom prst="rect">
            <a:avLst/>
          </a:prstGeom>
        </p:spPr>
      </p:pic>
      <p:pic>
        <p:nvPicPr>
          <p:cNvPr id="3" name="Picture 2" descr="A cartoon of a person holding money&#10;&#10;Description automatically generated">
            <a:extLst>
              <a:ext uri="{FF2B5EF4-FFF2-40B4-BE49-F238E27FC236}">
                <a16:creationId xmlns:a16="http://schemas.microsoft.com/office/drawing/2014/main" id="{14CF3995-D3E7-6D61-8C7B-4EF8CA85E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31" b="95276" l="8543" r="92965">
                        <a14:foregroundMark x1="8543" y1="76378" x2="8543" y2="76378"/>
                        <a14:foregroundMark x1="10553" y1="72835" x2="35678" y2="87795"/>
                        <a14:foregroundMark x1="35678" y1="87795" x2="65829" y2="94882"/>
                        <a14:foregroundMark x1="65829" y1="94882" x2="80905" y2="91732"/>
                        <a14:foregroundMark x1="59799" y1="9055" x2="59799" y2="9055"/>
                        <a14:foregroundMark x1="59799" y1="4331" x2="59799" y2="4331"/>
                        <a14:foregroundMark x1="70854" y1="5512" x2="70854" y2="5512"/>
                        <a14:foregroundMark x1="67337" y1="7480" x2="67337" y2="7480"/>
                        <a14:foregroundMark x1="92965" y1="95276" x2="92965" y2="952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6021" y="4189271"/>
            <a:ext cx="1308029" cy="1669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E470AC-6D3E-22A0-BEE9-86A9F6B6F17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64" b="90681" l="9606" r="89409">
                        <a14:foregroundMark x1="82020" y1="90785" x2="82020" y2="90785"/>
                        <a14:foregroundMark x1="39286" y1="27644" x2="39286" y2="27644"/>
                        <a14:foregroundMark x1="39286" y1="26178" x2="39286" y2="26178"/>
                        <a14:foregroundMark x1="39286" y1="26178" x2="39286" y2="26178"/>
                        <a14:foregroundMark x1="39532" y1="25131" x2="40271" y2="28901"/>
                        <a14:foregroundMark x1="40887" y1="24817" x2="37562" y2="27958"/>
                        <a14:foregroundMark x1="47167" y1="26492" x2="50246" y2="26597"/>
                        <a14:foregroundMark x1="50246" y1="24921" x2="50246" y2="24921"/>
                        <a14:foregroundMark x1="49261" y1="25131" x2="51232" y2="25131"/>
                        <a14:foregroundMark x1="49261" y1="24503" x2="50000" y2="26597"/>
                        <a14:foregroundMark x1="49261" y1="24817" x2="47537" y2="23141"/>
                        <a14:foregroundMark x1="50862" y1="21675" x2="44581" y2="33717"/>
                        <a14:foregroundMark x1="41256" y1="25759" x2="45567" y2="27435"/>
                        <a14:foregroundMark x1="51847" y1="26492" x2="51847" y2="26492"/>
                        <a14:foregroundMark x1="50862" y1="8377" x2="50862" y2="8377"/>
                        <a14:foregroundMark x1="27586" y1="7225" x2="27586" y2="7225"/>
                        <a14:foregroundMark x1="50862" y1="6597" x2="50862" y2="6597"/>
                        <a14:foregroundMark x1="27463" y1="5864" x2="27463" y2="5864"/>
                      </a14:backgroundRemoval>
                    </a14:imgEffect>
                  </a14:imgLayer>
                </a14:imgProps>
              </a:ext>
            </a:extLst>
          </a:blip>
          <a:srcRect l="11654" r="12048" b="6247"/>
          <a:stretch/>
        </p:blipFill>
        <p:spPr>
          <a:xfrm>
            <a:off x="1830052" y="4430308"/>
            <a:ext cx="1011669" cy="14615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ABDA067-844B-054F-7800-D62FE9FB1E54}"/>
              </a:ext>
            </a:extLst>
          </p:cNvPr>
          <p:cNvGrpSpPr/>
          <p:nvPr/>
        </p:nvGrpSpPr>
        <p:grpSpPr>
          <a:xfrm>
            <a:off x="2790632" y="4823417"/>
            <a:ext cx="1635388" cy="461665"/>
            <a:chOff x="5366690" y="5214024"/>
            <a:chExt cx="1388868" cy="55717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F849851-021B-6A0E-72C1-8A1AC47CF96C}"/>
                </a:ext>
              </a:extLst>
            </p:cNvPr>
            <p:cNvCxnSpPr>
              <a:cxnSpLocks/>
            </p:cNvCxnSpPr>
            <p:nvPr/>
          </p:nvCxnSpPr>
          <p:spPr>
            <a:xfrm>
              <a:off x="5366690" y="5706415"/>
              <a:ext cx="13590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731BD96-14B5-8198-B1E9-2B26600973C1}"/>
                    </a:ext>
                  </a:extLst>
                </p:cNvPr>
                <p:cNvSpPr txBox="1"/>
                <p:nvPr/>
              </p:nvSpPr>
              <p:spPr>
                <a:xfrm>
                  <a:off x="5447414" y="5214024"/>
                  <a:ext cx="1308144" cy="557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Share of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endParaRPr lang="LID4096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731BD96-14B5-8198-B1E9-2B26600973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7414" y="5214024"/>
                  <a:ext cx="1308144" cy="557177"/>
                </a:xfrm>
                <a:prstGeom prst="rect">
                  <a:avLst/>
                </a:prstGeom>
                <a:blipFill>
                  <a:blip r:embed="rId14"/>
                  <a:stretch>
                    <a:fillRect l="-5929" t="-10526" b="-28947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16706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F4CA0D8-84C4-F17D-F82D-50BB2D5EE381}"/>
              </a:ext>
            </a:extLst>
          </p:cNvPr>
          <p:cNvSpPr>
            <a:spLocks noChangeAspect="1"/>
          </p:cNvSpPr>
          <p:nvPr/>
        </p:nvSpPr>
        <p:spPr>
          <a:xfrm rot="16200000">
            <a:off x="6756753" y="4216248"/>
            <a:ext cx="2447278" cy="2447277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Secure Multiparty Computation</a:t>
            </a:r>
            <a:r>
              <a:rPr lang="en-US" dirty="0"/>
              <a:t> – An issue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765984-738C-8844-B1BC-76BD06BB0A56}"/>
                  </a:ext>
                </a:extLst>
              </p:cNvPr>
              <p:cNvSpPr txBox="1"/>
              <p:nvPr/>
            </p:nvSpPr>
            <p:spPr>
              <a:xfrm>
                <a:off x="838200" y="1696927"/>
                <a:ext cx="10717870" cy="264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spcAft>
                    <a:spcPts val="18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IL" sz="2800" dirty="0">
                    <a:solidFill>
                      <a:srgbClr val="FF0000"/>
                    </a:solidFill>
                  </a:rPr>
                  <a:t>No</a:t>
                </a:r>
                <a:r>
                  <a:rPr lang="en-IL" sz="2800" dirty="0"/>
                  <a:t> restrictions are imposed on the view of </a:t>
                </a:r>
                <a:r>
                  <a:rPr lang="en-IL" sz="2800" dirty="0">
                    <a:solidFill>
                      <a:srgbClr val="00B050"/>
                    </a:solidFill>
                  </a:rPr>
                  <a:t>honest parties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IL" sz="2800" dirty="0"/>
                  <a:t>Exists protocol where </a:t>
                </a:r>
                <a:r>
                  <a:rPr lang="en-IL" sz="2800" dirty="0">
                    <a:solidFill>
                      <a:srgbClr val="00B050"/>
                    </a:solidFill>
                  </a:rPr>
                  <a:t>honest parties</a:t>
                </a:r>
                <a:r>
                  <a:rPr lang="en-IL" sz="2800" dirty="0"/>
                  <a:t> reveal their inputs to each other</a:t>
                </a:r>
              </a:p>
              <a:p>
                <a:pPr marL="914400" lvl="1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IL" sz="2400" dirty="0"/>
                  <a:t>-round protocol of Ishai, Kushilevitz, and Paskin-Cherniavsky (Crypto 2010)</a:t>
                </a:r>
              </a:p>
              <a:p>
                <a:pPr marL="457200" indent="-457200"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IL" sz="2800" dirty="0"/>
                  <a:t>Issues with, say, secret sharing</a:t>
                </a:r>
                <a:br>
                  <a:rPr lang="en-IL" sz="2800" dirty="0"/>
                </a:br>
                <a:r>
                  <a:rPr lang="en-IL" sz="2800" dirty="0"/>
                  <a:t>of the inputs (e.g., GMW, BGW)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7765984-738C-8844-B1BC-76BD06BB0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6927"/>
                <a:ext cx="10717870" cy="2646878"/>
              </a:xfrm>
              <a:prstGeom prst="rect">
                <a:avLst/>
              </a:prstGeom>
              <a:blipFill>
                <a:blip r:embed="rId3"/>
                <a:stretch>
                  <a:fillRect l="-1065" t="-2381" r="-237" b="-523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5976775-32E7-5B49-9868-18BB2DFB09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07" b="92701" l="10000" r="90000">
                        <a14:foregroundMark x1="55909" y1="83942" x2="55909" y2="83942"/>
                        <a14:foregroundMark x1="33068" y1="90876" x2="33068" y2="90876"/>
                        <a14:foregroundMark x1="32159" y1="90876" x2="32159" y2="90876"/>
                        <a14:foregroundMark x1="56136" y1="88321" x2="56136" y2="88321"/>
                        <a14:foregroundMark x1="56136" y1="88321" x2="56136" y2="88321"/>
                        <a14:foregroundMark x1="56818" y1="86861" x2="56818" y2="86861"/>
                        <a14:foregroundMark x1="58409" y1="87226" x2="58409" y2="87226"/>
                        <a14:foregroundMark x1="58977" y1="89964" x2="58977" y2="89964"/>
                        <a14:foregroundMark x1="42727" y1="92153" x2="42727" y2="92153"/>
                        <a14:foregroundMark x1="33636" y1="92701" x2="33636" y2="92701"/>
                        <a14:foregroundMark x1="31364" y1="92336" x2="31364" y2="92336"/>
                        <a14:foregroundMark x1="42614" y1="10036" x2="42614" y2="10036"/>
                        <a14:foregroundMark x1="45455" y1="9307" x2="45455" y2="9307"/>
                        <a14:foregroundMark x1="47727" y1="11131" x2="47727" y2="11131"/>
                        <a14:backgroundMark x1="57273" y1="42518" x2="57273" y2="42518"/>
                        <a14:backgroundMark x1="56136" y1="42336" x2="56136" y2="42336"/>
                      </a14:backgroundRemoval>
                    </a14:imgEffect>
                  </a14:imgLayer>
                </a14:imgProps>
              </a:ext>
            </a:extLst>
          </a:blip>
          <a:srcRect l="29826" t="6175" r="29298" b="4862"/>
          <a:stretch/>
        </p:blipFill>
        <p:spPr>
          <a:xfrm>
            <a:off x="8545324" y="5459918"/>
            <a:ext cx="841554" cy="1140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5A751-6786-A248-B517-252079CE11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4" b="90681" l="9606" r="89409">
                        <a14:foregroundMark x1="82020" y1="90785" x2="82020" y2="90785"/>
                        <a14:foregroundMark x1="39286" y1="27644" x2="39286" y2="27644"/>
                        <a14:foregroundMark x1="39286" y1="26178" x2="39286" y2="26178"/>
                        <a14:foregroundMark x1="39286" y1="26178" x2="39286" y2="26178"/>
                        <a14:foregroundMark x1="39532" y1="25131" x2="40271" y2="28901"/>
                        <a14:foregroundMark x1="40887" y1="24817" x2="37562" y2="27958"/>
                        <a14:foregroundMark x1="47167" y1="26492" x2="50246" y2="26597"/>
                        <a14:foregroundMark x1="50246" y1="24921" x2="50246" y2="24921"/>
                        <a14:foregroundMark x1="49261" y1="25131" x2="51232" y2="25131"/>
                        <a14:foregroundMark x1="49261" y1="24503" x2="50000" y2="26597"/>
                        <a14:foregroundMark x1="49261" y1="24817" x2="47537" y2="23141"/>
                        <a14:foregroundMark x1="50862" y1="21675" x2="44581" y2="33717"/>
                        <a14:foregroundMark x1="41256" y1="25759" x2="45567" y2="27435"/>
                        <a14:foregroundMark x1="51847" y1="26492" x2="51847" y2="26492"/>
                        <a14:foregroundMark x1="50862" y1="8377" x2="50862" y2="8377"/>
                        <a14:foregroundMark x1="27586" y1="7225" x2="27586" y2="7225"/>
                        <a14:foregroundMark x1="50862" y1="6597" x2="50862" y2="6597"/>
                        <a14:foregroundMark x1="27463" y1="5864" x2="27463" y2="5864"/>
                      </a14:backgroundRemoval>
                    </a14:imgEffect>
                  </a14:imgLayer>
                </a14:imgProps>
              </a:ext>
            </a:extLst>
          </a:blip>
          <a:srcRect l="11654" r="12048" b="6247"/>
          <a:stretch/>
        </p:blipFill>
        <p:spPr>
          <a:xfrm>
            <a:off x="6590934" y="5422143"/>
            <a:ext cx="841789" cy="12161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914106-5006-E242-9A47-55103107244B}"/>
                  </a:ext>
                </a:extLst>
              </p:cNvPr>
              <p:cNvSpPr txBox="1"/>
              <p:nvPr/>
            </p:nvSpPr>
            <p:spPr>
              <a:xfrm>
                <a:off x="6096000" y="5760105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914106-5006-E242-9A47-551031072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760105"/>
                <a:ext cx="430374" cy="461665"/>
              </a:xfrm>
              <a:prstGeom prst="rect">
                <a:avLst/>
              </a:prstGeom>
              <a:blipFill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A773AE2-6D72-574F-B72A-D19EB562B1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770" b="91309" l="35287" r="67033">
                        <a14:foregroundMark x1="44200" y1="21484" x2="44200" y2="21484"/>
                        <a14:foregroundMark x1="42369" y1="16504" x2="42369" y2="16504"/>
                        <a14:foregroundMark x1="50183" y1="24805" x2="50183" y2="24805"/>
                        <a14:foregroundMark x1="44200" y1="20703" x2="47131" y2="59277"/>
                        <a14:foregroundMark x1="46886" y1="19434" x2="47131" y2="53320"/>
                        <a14:foregroundMark x1="50183" y1="47070" x2="52625" y2="63965"/>
                        <a14:foregroundMark x1="52625" y1="63965" x2="49817" y2="68848"/>
                        <a14:foregroundMark x1="57143" y1="57324" x2="57143" y2="57324"/>
                        <a14:foregroundMark x1="62027" y1="57617" x2="62027" y2="57617"/>
                        <a14:foregroundMark x1="53846" y1="55762" x2="53846" y2="55762"/>
                        <a14:foregroundMark x1="55556" y1="55762" x2="49573" y2="61035"/>
                        <a14:foregroundMark x1="49573" y1="61035" x2="58852" y2="58496"/>
                        <a14:foregroundMark x1="38706" y1="13867" x2="38706" y2="13867"/>
                        <a14:foregroundMark x1="37241" y1="14453" x2="37241" y2="14453"/>
                        <a14:foregroundMark x1="36386" y1="15430" x2="36386" y2="15430"/>
                        <a14:foregroundMark x1="50061" y1="22852" x2="51404" y2="25293"/>
                        <a14:foregroundMark x1="52259" y1="23730" x2="52259" y2="23730"/>
                        <a14:foregroundMark x1="52381" y1="22754" x2="52381" y2="22754"/>
                        <a14:foregroundMark x1="53480" y1="23633" x2="53480" y2="23633"/>
                        <a14:foregroundMark x1="50916" y1="41992" x2="50916" y2="41992"/>
                        <a14:foregroundMark x1="53846" y1="42188" x2="53846" y2="42188"/>
                        <a14:foregroundMark x1="42002" y1="40039" x2="51893" y2="41895"/>
                        <a14:foregroundMark x1="55678" y1="40039" x2="59585" y2="44141"/>
                        <a14:foregroundMark x1="39316" y1="43066" x2="40415" y2="48340"/>
                        <a14:foregroundMark x1="40537" y1="43457" x2="35531" y2="47461"/>
                        <a14:foregroundMark x1="36142" y1="44727" x2="43101" y2="44531"/>
                        <a14:foregroundMark x1="40659" y1="56738" x2="49451" y2="56836"/>
                        <a14:foregroundMark x1="49451" y1="56836" x2="59707" y2="56152"/>
                        <a14:foregroundMark x1="59707" y1="56152" x2="63492" y2="56348"/>
                        <a14:foregroundMark x1="65079" y1="56738" x2="55922" y2="58887"/>
                        <a14:foregroundMark x1="55922" y1="58887" x2="55189" y2="58789"/>
                        <a14:foregroundMark x1="59463" y1="51465" x2="59463" y2="51465"/>
                        <a14:foregroundMark x1="64957" y1="57813" x2="64957" y2="57813"/>
                        <a14:foregroundMark x1="38095" y1="59473" x2="38095" y2="59473"/>
                        <a14:foregroundMark x1="37729" y1="56641" x2="37729" y2="56641"/>
                        <a14:foregroundMark x1="38339" y1="55371" x2="38339" y2="55371"/>
                        <a14:foregroundMark x1="41392" y1="54102" x2="41392" y2="54102"/>
                        <a14:foregroundMark x1="36752" y1="53418" x2="40781" y2="61035"/>
                        <a14:foregroundMark x1="40781" y1="61035" x2="41636" y2="61816"/>
                        <a14:foregroundMark x1="41636" y1="86230" x2="56777" y2="87207"/>
                        <a14:foregroundMark x1="46642" y1="89160" x2="56654" y2="89258"/>
                        <a14:foregroundMark x1="56654" y1="89258" x2="59341" y2="89160"/>
                        <a14:foregroundMark x1="43834" y1="90527" x2="54457" y2="90625"/>
                        <a14:foregroundMark x1="54457" y1="90625" x2="60928" y2="89941"/>
                        <a14:foregroundMark x1="44200" y1="91309" x2="44200" y2="91309"/>
                        <a14:foregroundMark x1="53358" y1="26563" x2="53358" y2="26563"/>
                        <a14:foregroundMark x1="53968" y1="26758" x2="53968" y2="26758"/>
                        <a14:foregroundMark x1="38217" y1="28223" x2="38217" y2="28223"/>
                        <a14:foregroundMark x1="39072" y1="15723" x2="39072" y2="15723"/>
                        <a14:foregroundMark x1="41880" y1="14648" x2="41880" y2="14648"/>
                        <a14:foregroundMark x1="37485" y1="16211" x2="37485" y2="16211"/>
                        <a14:foregroundMark x1="35409" y1="20313" x2="35409" y2="20313"/>
                        <a14:foregroundMark x1="36508" y1="19043" x2="36508" y2="19043"/>
                        <a14:foregroundMark x1="35897" y1="18945" x2="35897" y2="18945"/>
                        <a14:foregroundMark x1="37363" y1="28516" x2="37363" y2="28516"/>
                        <a14:foregroundMark x1="36996" y1="27246" x2="36996" y2="27246"/>
                        <a14:backgroundMark x1="37607" y1="28223" x2="37607" y2="28223"/>
                        <a14:backgroundMark x1="37729" y1="28027" x2="37729" y2="28027"/>
                        <a14:backgroundMark x1="37729" y1="28320" x2="37729" y2="28320"/>
                        <a14:backgroundMark x1="38095" y1="28516" x2="38095" y2="28516"/>
                        <a14:backgroundMark x1="36386" y1="28320" x2="36386" y2="28320"/>
                        <a14:backgroundMark x1="36508" y1="28516" x2="36508" y2="28516"/>
                        <a14:backgroundMark x1="36508" y1="28320" x2="36508" y2="28320"/>
                        <a14:backgroundMark x1="36630" y1="28418" x2="36630" y2="28418"/>
                        <a14:backgroundMark x1="36630" y1="28516" x2="36630" y2="28516"/>
                        <a14:backgroundMark x1="36752" y1="28320" x2="36752" y2="28320"/>
                        <a14:backgroundMark x1="36317" y1="28516" x2="36020" y2="29785"/>
                        <a14:backgroundMark x1="36386" y1="28223" x2="36317" y2="28516"/>
                        <a14:backgroundMark x1="36142" y1="27441" x2="36142" y2="27441"/>
                        <a14:backgroundMark x1="36264" y1="27344" x2="36264" y2="27344"/>
                        <a14:backgroundMark x1="36386" y1="27441" x2="36386" y2="27441"/>
                        <a14:backgroundMark x1="36508" y1="27441" x2="36508" y2="27441"/>
                        <a14:backgroundMark x1="36630" y1="27441" x2="36630" y2="27441"/>
                        <a14:backgroundMark x1="36630" y1="27441" x2="36630" y2="27441"/>
                        <a14:backgroundMark x1="36142" y1="27344" x2="36142" y2="27344"/>
                        <a14:backgroundMark x1="36142" y1="27344" x2="36142" y2="27344"/>
                        <a14:backgroundMark x1="37851" y1="28418" x2="37851" y2="28418"/>
                        <a14:backgroundMark x1="37851" y1="28320" x2="37851" y2="28320"/>
                        <a14:backgroundMark x1="37851" y1="28223" x2="37851" y2="28223"/>
                        <a14:backgroundMark x1="37851" y1="28516" x2="37851" y2="28516"/>
                        <a14:backgroundMark x1="37851" y1="28320" x2="37851" y2="28320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851" y1="28418" x2="37851" y2="28418"/>
                        <a14:backgroundMark x1="37729" y1="28320" x2="37729" y2="28320"/>
                        <a14:backgroundMark x1="37729" y1="28516" x2="37729" y2="28418"/>
                      </a14:backgroundRemoval>
                    </a14:imgEffect>
                  </a14:imgLayer>
                </a14:imgProps>
              </a:ext>
            </a:extLst>
          </a:blip>
          <a:srcRect l="31955" t="12108" r="28264" b="5324"/>
          <a:stretch/>
        </p:blipFill>
        <p:spPr>
          <a:xfrm>
            <a:off x="7696857" y="3639294"/>
            <a:ext cx="534109" cy="13860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59503F-BCE1-F54B-A6B7-A2ABA75513FE}"/>
                  </a:ext>
                </a:extLst>
              </p:cNvPr>
              <p:cNvSpPr txBox="1"/>
              <p:nvPr/>
            </p:nvSpPr>
            <p:spPr>
              <a:xfrm>
                <a:off x="7642390" y="3168779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59503F-BCE1-F54B-A6B7-A2ABA7551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390" y="3168779"/>
                <a:ext cx="42639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61094A-F9CF-544E-B269-9E71D40BAA2D}"/>
                  </a:ext>
                </a:extLst>
              </p:cNvPr>
              <p:cNvSpPr txBox="1"/>
              <p:nvPr/>
            </p:nvSpPr>
            <p:spPr>
              <a:xfrm>
                <a:off x="9386879" y="5760103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61094A-F9CF-544E-B269-9E71D40BA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79" y="5760103"/>
                <a:ext cx="40793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1D95FC-37C5-BE47-B8E1-47B2B5FDA2BC}"/>
              </a:ext>
            </a:extLst>
          </p:cNvPr>
          <p:cNvCxnSpPr>
            <a:cxnSpLocks noChangeAspect="1"/>
            <a:stCxn id="5" idx="0"/>
            <a:endCxn id="8" idx="3"/>
          </p:cNvCxnSpPr>
          <p:nvPr/>
        </p:nvCxnSpPr>
        <p:spPr>
          <a:xfrm flipH="1" flipV="1">
            <a:off x="8230966" y="4332331"/>
            <a:ext cx="735134" cy="1127587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F295C7-2E30-3C44-84F4-CF5F628F91E5}"/>
                  </a:ext>
                </a:extLst>
              </p:cNvPr>
              <p:cNvSpPr txBox="1"/>
              <p:nvPr/>
            </p:nvSpPr>
            <p:spPr>
              <a:xfrm>
                <a:off x="8545324" y="4485184"/>
                <a:ext cx="6945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F295C7-2E30-3C44-84F4-CF5F628F9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324" y="4485184"/>
                <a:ext cx="694549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78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Why Not Increase Security Threshold?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7D5344-A1E9-434B-AE16-6CB1DDB5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4275"/>
            <a:ext cx="10915650" cy="2813050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IL" sz="3200" dirty="0"/>
              <a:t>Lose efficiency</a:t>
            </a:r>
            <a:endParaRPr lang="en-US" sz="3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May require more rounds or longer messages</a:t>
            </a:r>
            <a:br>
              <a:rPr lang="en-US" sz="2800" dirty="0"/>
            </a:br>
            <a:endParaRPr lang="en-IL" sz="28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IL" sz="3200" dirty="0"/>
              <a:t>Might be impossible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[Cleve ’86]: </a:t>
            </a:r>
            <a:r>
              <a:rPr lang="en-IL" sz="2800" dirty="0"/>
              <a:t>3-party coin</a:t>
            </a:r>
            <a:r>
              <a:rPr lang="en-US" sz="2800" dirty="0"/>
              <a:t> </a:t>
            </a:r>
            <a:r>
              <a:rPr lang="en-IL" sz="2800" dirty="0"/>
              <a:t>tossing </a:t>
            </a:r>
            <a:r>
              <a:rPr lang="en-US" sz="2800" dirty="0"/>
              <a:t>is impossible against two corruptions</a:t>
            </a:r>
            <a:endParaRPr lang="en-IL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0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Why Not Increase Security Threshold?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C97D5344-A1E9-434B-AE16-6CB1DDB5C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59894" cy="3958726"/>
              </a:xfrm>
            </p:spPr>
            <p:txBody>
              <a:bodyPr>
                <a:no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L" dirty="0"/>
                  <a:t>Lose efficiency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L" dirty="0"/>
                  <a:t>Might be impossible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[Cleve ’86]: </a:t>
                </a:r>
                <a:r>
                  <a:rPr lang="en-IL" dirty="0"/>
                  <a:t>3-party coin</a:t>
                </a:r>
                <a:r>
                  <a:rPr lang="en-US" dirty="0"/>
                  <a:t> </a:t>
                </a:r>
                <a:r>
                  <a:rPr lang="en-IL" dirty="0"/>
                  <a:t>tossing </a:t>
                </a:r>
                <a:r>
                  <a:rPr lang="en-US" dirty="0"/>
                  <a:t>is impossible against two corruptions</a:t>
                </a:r>
                <a:endParaRPr lang="en-IL" dirty="0">
                  <a:solidFill>
                    <a:schemeClr val="accent6"/>
                  </a:solidFill>
                </a:endParaRP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IL" dirty="0"/>
                  <a:t>Does not work in general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tx1"/>
                  </a:buClr>
                </a:pPr>
                <a:r>
                  <a:rPr lang="en-US" dirty="0">
                    <a:solidFill>
                      <a:srgbClr val="7030A0"/>
                    </a:solidFill>
                  </a:rPr>
                  <a:t>Malicious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dirty="0"/>
                  <a:t> (non-colluding) “</a:t>
                </a:r>
                <a:r>
                  <a:rPr lang="en-US" dirty="0">
                    <a:solidFill>
                      <a:schemeClr val="accent6"/>
                    </a:solidFill>
                  </a:rPr>
                  <a:t>semi-honest</a:t>
                </a:r>
                <a:r>
                  <a:rPr lang="en-US" dirty="0"/>
                  <a:t>” could compromise security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buClr>
                    <a:schemeClr val="tx1"/>
                  </a:buClr>
                </a:pPr>
                <a:r>
                  <a:rPr lang="en-IL" dirty="0"/>
                  <a:t>Intuitively, </a:t>
                </a:r>
                <a:r>
                  <a:rPr lang="en-US" dirty="0"/>
                  <a:t>although</a:t>
                </a:r>
                <a:r>
                  <a:rPr lang="en-IL" dirty="0"/>
                  <a:t> the adversary is stronger, its simulator is also stronger</a:t>
                </a: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C97D5344-A1E9-434B-AE16-6CB1DDB5C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59894" cy="3958726"/>
              </a:xfrm>
              <a:blipFill>
                <a:blip r:embed="rId2"/>
                <a:stretch>
                  <a:fillRect l="-120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02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Computation With Friends and Foes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C97D5344-A1E9-434B-AE16-6CB1DDB5C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8170"/>
                <a:ext cx="10815084" cy="4636937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b="1" dirty="0"/>
                  <a:t>Alon</a:t>
                </a:r>
                <a:r>
                  <a:rPr lang="en-US" dirty="0"/>
                  <a:t>, </a:t>
                </a:r>
                <a:r>
                  <a:rPr lang="en-US" dirty="0" err="1"/>
                  <a:t>Omri</a:t>
                </a:r>
                <a:r>
                  <a:rPr lang="en-US" dirty="0"/>
                  <a:t>, and Paskin-</a:t>
                </a:r>
                <a:r>
                  <a:rPr lang="en-US" dirty="0" err="1"/>
                  <a:t>Cherniavsky</a:t>
                </a:r>
                <a:r>
                  <a:rPr lang="en-US" dirty="0"/>
                  <a:t> [CRYPTO 2020] introduced a new security notion which addresses this issue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Called security with </a:t>
                </a:r>
                <a:r>
                  <a:rPr lang="en-US" dirty="0">
                    <a:solidFill>
                      <a:schemeClr val="accent1"/>
                    </a:solidFill>
                  </a:rPr>
                  <a:t>friends and foes </a:t>
                </a:r>
                <a:r>
                  <a:rPr lang="en-US" dirty="0"/>
                  <a:t>(</a:t>
                </a:r>
                <a:r>
                  <a:rPr lang="en-US" dirty="0" err="1"/>
                  <a:t>FaF</a:t>
                </a:r>
                <a:r>
                  <a:rPr lang="en-US" dirty="0"/>
                  <a:t> security)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FaF</a:t>
                </a:r>
                <a:r>
                  <a:rPr lang="en-US" dirty="0"/>
                  <a:t> security requires:</a:t>
                </a:r>
              </a:p>
              <a:p>
                <a:pPr marL="914400" lvl="1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dirty="0"/>
                  <a:t>Standard security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malicious </a:t>
                </a:r>
                <a:r>
                  <a:rPr lang="en-US" dirty="0"/>
                  <a:t>parties</a:t>
                </a:r>
              </a:p>
              <a:p>
                <a:pPr marL="914400" lvl="1" indent="-457200">
                  <a:lnSpc>
                    <a:spcPct val="100000"/>
                  </a:lnSpc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dirty="0"/>
                  <a:t>Every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(semi-)honest</a:t>
                </a:r>
                <a:r>
                  <a:rPr lang="en-US" dirty="0"/>
                  <a:t> parties shouldn’t learn additional information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Should hold even if:</a:t>
                </a:r>
              </a:p>
              <a:p>
                <a:pPr marL="914400" lvl="1" indent="-4572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+mj-lt"/>
                  <a:buAutoNum type="arabicPeriod"/>
                </a:pPr>
                <a:r>
                  <a:rPr lang="en-US" dirty="0"/>
                  <a:t>The adversary sends </a:t>
                </a:r>
                <a:r>
                  <a:rPr lang="en-US" dirty="0">
                    <a:solidFill>
                      <a:schemeClr val="accent1"/>
                    </a:solidFill>
                  </a:rPr>
                  <a:t>non-prescribed messages</a:t>
                </a:r>
              </a:p>
              <a:p>
                <a:pPr marL="914400" lvl="1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dirty="0"/>
                  <a:t>The adversary sends messages </a:t>
                </a:r>
                <a:r>
                  <a:rPr lang="en-US" dirty="0">
                    <a:solidFill>
                      <a:schemeClr val="accent1"/>
                    </a:solidFill>
                  </a:rPr>
                  <a:t>after the termination </a:t>
                </a:r>
                <a:r>
                  <a:rPr lang="en-US" dirty="0"/>
                  <a:t>of the protocol</a:t>
                </a:r>
                <a:endParaRPr lang="en-IL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C97D5344-A1E9-434B-AE16-6CB1DDB5C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8170"/>
                <a:ext cx="10815084" cy="4636937"/>
              </a:xfrm>
              <a:blipFill>
                <a:blip r:embed="rId2"/>
                <a:stretch>
                  <a:fillRect l="-1015" t="-1316" b="-723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58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6D6ED-CC40-D742-929A-3991C717B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Computation With Friends and Foes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C97D5344-A1E9-434B-AE16-6CB1DDB5CC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8170"/>
                <a:ext cx="10659894" cy="3958726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b="1" dirty="0"/>
                  <a:t>Alon</a:t>
                </a:r>
                <a:r>
                  <a:rPr lang="en-US" dirty="0"/>
                  <a:t>, </a:t>
                </a:r>
                <a:r>
                  <a:rPr lang="en-US" dirty="0" err="1"/>
                  <a:t>Omri</a:t>
                </a:r>
                <a:r>
                  <a:rPr lang="en-US" dirty="0"/>
                  <a:t>, and Paskin-</a:t>
                </a:r>
                <a:r>
                  <a:rPr lang="en-US" dirty="0" err="1"/>
                  <a:t>Cherniavsky</a:t>
                </a:r>
                <a:r>
                  <a:rPr lang="en-US" dirty="0"/>
                  <a:t> [CRYPTO 2020] introduced a new security notion which addresses this issue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Called security with </a:t>
                </a:r>
                <a:r>
                  <a:rPr lang="en-US" dirty="0">
                    <a:solidFill>
                      <a:schemeClr val="accent1"/>
                    </a:solidFill>
                  </a:rPr>
                  <a:t>friends and foes </a:t>
                </a:r>
                <a:r>
                  <a:rPr lang="en-US" dirty="0"/>
                  <a:t>(</a:t>
                </a:r>
                <a:r>
                  <a:rPr lang="en-US" dirty="0" err="1"/>
                  <a:t>FaF</a:t>
                </a:r>
                <a:r>
                  <a:rPr lang="en-US" dirty="0"/>
                  <a:t> security)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FaF</a:t>
                </a:r>
                <a:r>
                  <a:rPr lang="en-US" dirty="0"/>
                  <a:t> security requires:</a:t>
                </a:r>
              </a:p>
              <a:p>
                <a:pPr marL="914400" lvl="1" indent="-457200">
                  <a:lnSpc>
                    <a:spcPct val="15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Standard security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corrupted</a:t>
                </a:r>
                <a:r>
                  <a:rPr lang="en-US" dirty="0"/>
                  <a:t> parties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Every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(semi-)honest</a:t>
                </a:r>
                <a:r>
                  <a:rPr lang="en-US" dirty="0"/>
                  <a:t> parties can be simulated</a:t>
                </a:r>
                <a:endParaRPr lang="en-IL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C97D5344-A1E9-434B-AE16-6CB1DDB5CC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8170"/>
                <a:ext cx="10659894" cy="3958726"/>
              </a:xfrm>
              <a:blipFill>
                <a:blip r:embed="rId2"/>
                <a:stretch>
                  <a:fillRect l="-1030" t="-154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צורה חופשית 16">
            <a:extLst>
              <a:ext uri="{FF2B5EF4-FFF2-40B4-BE49-F238E27FC236}">
                <a16:creationId xmlns:a16="http://schemas.microsoft.com/office/drawing/2014/main" id="{85C85BAF-5318-22C9-57E0-5206E248609E}"/>
              </a:ext>
            </a:extLst>
          </p:cNvPr>
          <p:cNvSpPr/>
          <p:nvPr/>
        </p:nvSpPr>
        <p:spPr>
          <a:xfrm>
            <a:off x="982494" y="5247924"/>
            <a:ext cx="10515600" cy="536427"/>
          </a:xfrm>
          <a:custGeom>
            <a:avLst/>
            <a:gdLst>
              <a:gd name="connsiteX0" fmla="*/ 119064 w 6619877"/>
              <a:gd name="connsiteY0" fmla="*/ 0 h 818960"/>
              <a:gd name="connsiteX1" fmla="*/ 6500814 w 6619877"/>
              <a:gd name="connsiteY1" fmla="*/ 0 h 818960"/>
              <a:gd name="connsiteX2" fmla="*/ 6619877 w 6619877"/>
              <a:gd name="connsiteY2" fmla="*/ 119063 h 818960"/>
              <a:gd name="connsiteX3" fmla="*/ 6619877 w 6619877"/>
              <a:gd name="connsiteY3" fmla="*/ 166497 h 818960"/>
              <a:gd name="connsiteX4" fmla="*/ 6619877 w 6619877"/>
              <a:gd name="connsiteY4" fmla="*/ 166498 h 818960"/>
              <a:gd name="connsiteX5" fmla="*/ 6619876 w 6619877"/>
              <a:gd name="connsiteY5" fmla="*/ 642748 h 818960"/>
              <a:gd name="connsiteX6" fmla="*/ 6619875 w 6619877"/>
              <a:gd name="connsiteY6" fmla="*/ 642753 h 818960"/>
              <a:gd name="connsiteX7" fmla="*/ 6619875 w 6619877"/>
              <a:gd name="connsiteY7" fmla="*/ 771525 h 818960"/>
              <a:gd name="connsiteX8" fmla="*/ 6619875 w 6619877"/>
              <a:gd name="connsiteY8" fmla="*/ 818960 h 818960"/>
              <a:gd name="connsiteX9" fmla="*/ 0 w 6619877"/>
              <a:gd name="connsiteY9" fmla="*/ 818960 h 818960"/>
              <a:gd name="connsiteX10" fmla="*/ 0 w 6619877"/>
              <a:gd name="connsiteY10" fmla="*/ 399860 h 818960"/>
              <a:gd name="connsiteX11" fmla="*/ 0 w 6619877"/>
              <a:gd name="connsiteY11" fmla="*/ 399860 h 818960"/>
              <a:gd name="connsiteX12" fmla="*/ 0 w 6619877"/>
              <a:gd name="connsiteY12" fmla="*/ 352425 h 818960"/>
              <a:gd name="connsiteX13" fmla="*/ 1 w 6619877"/>
              <a:gd name="connsiteY13" fmla="*/ 352425 h 818960"/>
              <a:gd name="connsiteX14" fmla="*/ 1 w 6619877"/>
              <a:gd name="connsiteY14" fmla="*/ 119063 h 818960"/>
              <a:gd name="connsiteX15" fmla="*/ 119064 w 6619877"/>
              <a:gd name="connsiteY15" fmla="*/ 0 h 81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19877" h="818960">
                <a:moveTo>
                  <a:pt x="119064" y="0"/>
                </a:moveTo>
                <a:lnTo>
                  <a:pt x="6500814" y="0"/>
                </a:lnTo>
                <a:cubicBezTo>
                  <a:pt x="6566571" y="0"/>
                  <a:pt x="6619877" y="53306"/>
                  <a:pt x="6619877" y="119063"/>
                </a:cubicBezTo>
                <a:lnTo>
                  <a:pt x="6619877" y="166497"/>
                </a:lnTo>
                <a:lnTo>
                  <a:pt x="6619877" y="166498"/>
                </a:lnTo>
                <a:cubicBezTo>
                  <a:pt x="6619877" y="325248"/>
                  <a:pt x="6619876" y="483998"/>
                  <a:pt x="6619876" y="642748"/>
                </a:cubicBezTo>
                <a:lnTo>
                  <a:pt x="6619875" y="642753"/>
                </a:lnTo>
                <a:lnTo>
                  <a:pt x="6619875" y="771525"/>
                </a:lnTo>
                <a:lnTo>
                  <a:pt x="6619875" y="818960"/>
                </a:lnTo>
                <a:lnTo>
                  <a:pt x="0" y="818960"/>
                </a:lnTo>
                <a:lnTo>
                  <a:pt x="0" y="399860"/>
                </a:lnTo>
                <a:lnTo>
                  <a:pt x="0" y="399860"/>
                </a:lnTo>
                <a:lnTo>
                  <a:pt x="0" y="352425"/>
                </a:lnTo>
                <a:lnTo>
                  <a:pt x="1" y="352425"/>
                </a:lnTo>
                <a:lnTo>
                  <a:pt x="1" y="119063"/>
                </a:lnTo>
                <a:cubicBezTo>
                  <a:pt x="1" y="53306"/>
                  <a:pt x="53307" y="0"/>
                  <a:pt x="119064" y="0"/>
                </a:cubicBezTo>
                <a:close/>
              </a:path>
            </a:pathLst>
          </a:custGeom>
          <a:solidFill>
            <a:srgbClr val="0070C0"/>
          </a:solidFill>
          <a:effectLst>
            <a:outerShdw blurRad="50800" dist="101600" dir="2700000" algn="l" rotWithShape="0">
              <a:prstClr val="black">
                <a:alpha val="40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/>
              <a:t>Theorem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מלבן 8">
                <a:extLst>
                  <a:ext uri="{FF2B5EF4-FFF2-40B4-BE49-F238E27FC236}">
                    <a16:creationId xmlns:a16="http://schemas.microsoft.com/office/drawing/2014/main" id="{F89DB59B-F464-0BC7-A69A-9A041C169B49}"/>
                  </a:ext>
                </a:extLst>
              </p:cNvPr>
              <p:cNvSpPr/>
              <p:nvPr/>
            </p:nvSpPr>
            <p:spPr>
              <a:xfrm>
                <a:off x="982494" y="5784351"/>
                <a:ext cx="10515600" cy="9035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Assuming OT and OWP,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-party functionality can be computed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-FaF security if and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" name="מלבן 8">
                <a:extLst>
                  <a:ext uri="{FF2B5EF4-FFF2-40B4-BE49-F238E27FC236}">
                    <a16:creationId xmlns:a16="http://schemas.microsoft.com/office/drawing/2014/main" id="{F89DB59B-F464-0BC7-A69A-9A041C169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94" y="5784351"/>
                <a:ext cx="10515600" cy="903573"/>
              </a:xfrm>
              <a:prstGeom prst="rect">
                <a:avLst/>
              </a:prstGeom>
              <a:blipFill>
                <a:blip r:embed="rId3"/>
                <a:stretch>
                  <a:fillRect l="-167" t="-1422"/>
                </a:stretch>
              </a:blipFill>
              <a:effectLst>
                <a:outerShdw blurRad="50800" dist="101600" dir="2700000" algn="l" rotWithShape="0">
                  <a:prstClr val="black">
                    <a:alpha val="40000"/>
                  </a:prstClr>
                </a:outerShdw>
                <a:softEdge rad="0"/>
              </a:effectLst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56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bldLvl="2"/>
      <p:bldP spid="21" grpId="0" animBg="1"/>
      <p:bldP spid="22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{AC1BCA1D-9BB6-304A-8EAB-F4B0AE385391}tf10001072</Template>
  <TotalTime>75052</TotalTime>
  <Words>1305</Words>
  <Application>Microsoft Office PowerPoint</Application>
  <PresentationFormat>Widescreen</PresentationFormat>
  <Paragraphs>211</Paragraphs>
  <Slides>26</Slides>
  <Notes>1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Three Party Secure Computation with Friends and Foes</vt:lpstr>
      <vt:lpstr>A Story of Three Homers</vt:lpstr>
      <vt:lpstr>Why is This Allowed?</vt:lpstr>
      <vt:lpstr>Secure Multiparty Computation – An Issue</vt:lpstr>
      <vt:lpstr>Secure Multiparty Computation – An issue</vt:lpstr>
      <vt:lpstr>Why Not Increase Security Threshold?</vt:lpstr>
      <vt:lpstr>Why Not Increase Security Threshold?</vt:lpstr>
      <vt:lpstr>Secure Computation With Friends and Foes</vt:lpstr>
      <vt:lpstr>Secure Computation With Friends and Foes</vt:lpstr>
      <vt:lpstr>Secure Computation With Friends and Foes</vt:lpstr>
      <vt:lpstr>Secure Computation With Friends and Foes</vt:lpstr>
      <vt:lpstr>Our Main Question</vt:lpstr>
      <vt:lpstr>Our Main Question</vt:lpstr>
      <vt:lpstr>Our Results – Compiler From 2-Party </vt:lpstr>
      <vt:lpstr>Our Results – Additional Results</vt:lpstr>
      <vt:lpstr>Our Results – Additional Positive Results</vt:lpstr>
      <vt:lpstr>Our Results – Additional Negative Results</vt:lpstr>
      <vt:lpstr>Conceptual Contribution: The Dealer Model</vt:lpstr>
      <vt:lpstr>The Dealer Model</vt:lpstr>
      <vt:lpstr>The Dealer Model</vt:lpstr>
      <vt:lpstr>The Dealer model</vt:lpstr>
      <vt:lpstr>The Dealer Model</vt:lpstr>
      <vt:lpstr>The Dealer Model</vt:lpstr>
      <vt:lpstr>The Dealer model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בר אלון</dc:creator>
  <cp:lastModifiedBy>Bar Alon</cp:lastModifiedBy>
  <cp:revision>376</cp:revision>
  <dcterms:created xsi:type="dcterms:W3CDTF">2020-07-17T09:36:24Z</dcterms:created>
  <dcterms:modified xsi:type="dcterms:W3CDTF">2023-11-26T16:54:22Z</dcterms:modified>
</cp:coreProperties>
</file>