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9" r:id="rId4"/>
    <p:sldId id="266" r:id="rId5"/>
    <p:sldId id="306" r:id="rId6"/>
    <p:sldId id="304" r:id="rId7"/>
    <p:sldId id="307" r:id="rId8"/>
    <p:sldId id="305" r:id="rId9"/>
    <p:sldId id="301" r:id="rId10"/>
    <p:sldId id="308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258" r:id="rId19"/>
    <p:sldId id="272" r:id="rId20"/>
    <p:sldId id="275" r:id="rId21"/>
    <p:sldId id="274" r:id="rId22"/>
    <p:sldId id="320" r:id="rId23"/>
    <p:sldId id="309" r:id="rId24"/>
    <p:sldId id="321" r:id="rId25"/>
    <p:sldId id="322" r:id="rId26"/>
    <p:sldId id="273" r:id="rId27"/>
    <p:sldId id="260" r:id="rId28"/>
    <p:sldId id="281" r:id="rId29"/>
    <p:sldId id="296" r:id="rId30"/>
    <p:sldId id="276" r:id="rId31"/>
    <p:sldId id="297" r:id="rId32"/>
    <p:sldId id="282" r:id="rId33"/>
    <p:sldId id="283" r:id="rId34"/>
    <p:sldId id="284" r:id="rId35"/>
    <p:sldId id="285" r:id="rId36"/>
    <p:sldId id="286" r:id="rId37"/>
    <p:sldId id="288" r:id="rId38"/>
    <p:sldId id="287" r:id="rId39"/>
    <p:sldId id="290" r:id="rId40"/>
    <p:sldId id="280" r:id="rId41"/>
    <p:sldId id="291" r:id="rId42"/>
    <p:sldId id="293" r:id="rId43"/>
    <p:sldId id="295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354C-E98D-125C-67E3-E576623CD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504170" cy="356616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5F01F-000F-61C2-B43B-C32051AD4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5911" y="4455621"/>
            <a:ext cx="2818806" cy="114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Paul Bunn</a:t>
            </a:r>
          </a:p>
          <a:p>
            <a:r>
              <a:rPr lang="en-US" dirty="0" err="1">
                <a:solidFill>
                  <a:srgbClr val="002060"/>
                </a:solidFill>
              </a:rPr>
              <a:t>Eyal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kushilevitz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Rafail</a:t>
            </a:r>
            <a:r>
              <a:rPr lang="en-US" dirty="0">
                <a:solidFill>
                  <a:srgbClr val="002060"/>
                </a:solidFill>
              </a:rPr>
              <a:t> Ostrovsky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205014-A150-5BD3-F684-4C7E0FA18A64}"/>
              </a:ext>
            </a:extLst>
          </p:cNvPr>
          <p:cNvSpPr txBox="1"/>
          <p:nvPr/>
        </p:nvSpPr>
        <p:spPr>
          <a:xfrm>
            <a:off x="6600631" y="4334077"/>
            <a:ext cx="4491318" cy="106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dirty="0"/>
              <a:t>Theory of Cryptography Conference (TCC) </a:t>
            </a:r>
          </a:p>
          <a:p>
            <a:pPr algn="r">
              <a:lnSpc>
                <a:spcPct val="120000"/>
              </a:lnSpc>
            </a:pPr>
            <a:r>
              <a:rPr lang="en-US" dirty="0"/>
              <a:t>December 1, 2023</a:t>
            </a:r>
          </a:p>
          <a:p>
            <a:pPr algn="r">
              <a:lnSpc>
                <a:spcPct val="120000"/>
              </a:lnSpc>
            </a:pPr>
            <a:r>
              <a:rPr lang="en-US" dirty="0"/>
              <a:t>Taipei, Taiwan</a:t>
            </a:r>
          </a:p>
        </p:txBody>
      </p:sp>
    </p:spTree>
    <p:extLst>
      <p:ext uri="{BB962C8B-B14F-4D97-AF65-F5344CB8AC3E}">
        <p14:creationId xmlns:p14="http://schemas.microsoft.com/office/powerpoint/2010/main" val="2608037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AFA72D-2996-B3C6-6581-58356A31349D}"/>
              </a:ext>
            </a:extLst>
          </p:cNvPr>
          <p:cNvGrpSpPr/>
          <p:nvPr/>
        </p:nvGrpSpPr>
        <p:grpSpPr>
          <a:xfrm>
            <a:off x="7181425" y="2280969"/>
            <a:ext cx="548640" cy="3896416"/>
            <a:chOff x="6662057" y="2090057"/>
            <a:chExt cx="548640" cy="389641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558D4F8-F5C9-00A5-FFFE-C603210BD6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F51547-8C0F-2784-3527-C1F5CD340E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E049D7F-871C-861A-AD30-C22AC84314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CE5EF2D-914B-3853-E158-9D3684CECE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CD138A8-AE93-AE99-5ADF-EACCA160C6C0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2503D34-15E7-2C2E-8FE2-9FE3D5ADB5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6037A52-93E0-A0AE-823E-21BFDB3FEB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8A43F37-539D-8662-BEDB-35A252CEAE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0ECCDF-8BDB-85EE-599F-4BE86A47B89E}"/>
              </a:ext>
            </a:extLst>
          </p:cNvPr>
          <p:cNvGrpSpPr/>
          <p:nvPr/>
        </p:nvGrpSpPr>
        <p:grpSpPr>
          <a:xfrm>
            <a:off x="11239960" y="2235915"/>
            <a:ext cx="548640" cy="3896416"/>
            <a:chOff x="6662057" y="2090057"/>
            <a:chExt cx="548640" cy="389641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221E101-CF1E-AC87-A97B-F02221AF77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FB79387-5CB1-85A3-F091-98094D5C0F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167A95A-82B8-3C48-47E8-B937E42ACE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22BBC02-6B6C-F5C9-08C2-EDB048CA8E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3EE2109-7F99-0010-FCE3-76BE9439B4A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87BA770-1682-C451-410B-1F945303B4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E986DEB-B61A-EFCE-E037-52A358E4F3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4DD9EB6-1D33-F916-878E-424D03431A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67516AB-1C75-F189-5B4C-A966C9218489}"/>
              </a:ext>
            </a:extLst>
          </p:cNvPr>
          <p:cNvSpPr txBox="1"/>
          <p:nvPr/>
        </p:nvSpPr>
        <p:spPr>
          <a:xfrm>
            <a:off x="7020917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C5851B-4FD1-5FF6-785F-78AF4D3F87B9}"/>
              </a:ext>
            </a:extLst>
          </p:cNvPr>
          <p:cNvSpPr txBox="1"/>
          <p:nvPr/>
        </p:nvSpPr>
        <p:spPr>
          <a:xfrm>
            <a:off x="10995681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5A0C9F-CF6E-8D4B-F8FC-93EC81662AEA}"/>
              </a:ext>
            </a:extLst>
          </p:cNvPr>
          <p:cNvGrpSpPr/>
          <p:nvPr/>
        </p:nvGrpSpPr>
        <p:grpSpPr>
          <a:xfrm>
            <a:off x="7530001" y="2572731"/>
            <a:ext cx="551553" cy="3724170"/>
            <a:chOff x="7010633" y="2572731"/>
            <a:chExt cx="551553" cy="372417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5C04DF-3053-20AC-E529-602CB1EDFB5F}"/>
                </a:ext>
              </a:extLst>
            </p:cNvPr>
            <p:cNvSpPr txBox="1"/>
            <p:nvPr/>
          </p:nvSpPr>
          <p:spPr>
            <a:xfrm>
              <a:off x="7010633" y="2572731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A18133E-625B-63FB-7120-54ECA19E5337}"/>
                </a:ext>
              </a:extLst>
            </p:cNvPr>
            <p:cNvSpPr txBox="1"/>
            <p:nvPr/>
          </p:nvSpPr>
          <p:spPr>
            <a:xfrm>
              <a:off x="7010633" y="324941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83BD0A-63E4-2164-3E65-6B9664959630}"/>
                </a:ext>
              </a:extLst>
            </p:cNvPr>
            <p:cNvSpPr txBox="1"/>
            <p:nvPr/>
          </p:nvSpPr>
          <p:spPr>
            <a:xfrm>
              <a:off x="7010633" y="391713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FD5DE93-CDE9-E2BF-86E0-C30BA5F91E53}"/>
                </a:ext>
              </a:extLst>
            </p:cNvPr>
            <p:cNvSpPr txBox="1"/>
            <p:nvPr/>
          </p:nvSpPr>
          <p:spPr>
            <a:xfrm>
              <a:off x="7013546" y="5927569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</a:t>
              </a:r>
              <a:r>
                <a:rPr lang="en-US" baseline="-25000" dirty="0" err="1"/>
                <a:t>N</a:t>
              </a:r>
              <a:endParaRPr lang="en-US" baseline="-25000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1B60B18-8E4F-4DD5-3981-746FA5CB284D}"/>
              </a:ext>
            </a:extLst>
          </p:cNvPr>
          <p:cNvGrpSpPr/>
          <p:nvPr/>
        </p:nvGrpSpPr>
        <p:grpSpPr>
          <a:xfrm>
            <a:off x="7867631" y="2629322"/>
            <a:ext cx="3372329" cy="3494245"/>
            <a:chOff x="7509031" y="2629322"/>
            <a:chExt cx="3372329" cy="349424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C650B9C-10F4-978F-BC84-B9EBEF71FE45}"/>
                </a:ext>
              </a:extLst>
            </p:cNvPr>
            <p:cNvSpPr/>
            <p:nvPr/>
          </p:nvSpPr>
          <p:spPr>
            <a:xfrm>
              <a:off x="8470762" y="3243932"/>
              <a:ext cx="1527349" cy="123201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4" name="Connector: Curved 33">
              <a:extLst>
                <a:ext uri="{FF2B5EF4-FFF2-40B4-BE49-F238E27FC236}">
                  <a16:creationId xmlns:a16="http://schemas.microsoft.com/office/drawing/2014/main" id="{769B237C-7583-904C-B705-7EFA7F4713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88419" y="4203327"/>
              <a:ext cx="804672" cy="19202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466C46AF-1A85-21FB-6316-FFED27D044AA}"/>
                </a:ext>
              </a:extLst>
            </p:cNvPr>
            <p:cNvCxnSpPr>
              <a:cxnSpLocks/>
            </p:cNvCxnSpPr>
            <p:nvPr/>
          </p:nvCxnSpPr>
          <p:spPr>
            <a:xfrm>
              <a:off x="7509031" y="2744768"/>
              <a:ext cx="885763" cy="762098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or: Curved 37">
              <a:extLst>
                <a:ext uri="{FF2B5EF4-FFF2-40B4-BE49-F238E27FC236}">
                  <a16:creationId xmlns:a16="http://schemas.microsoft.com/office/drawing/2014/main" id="{78D7C76A-7B94-9742-332B-9BB430CA871D}"/>
                </a:ext>
              </a:extLst>
            </p:cNvPr>
            <p:cNvCxnSpPr>
              <a:cxnSpLocks/>
            </p:cNvCxnSpPr>
            <p:nvPr/>
          </p:nvCxnSpPr>
          <p:spPr>
            <a:xfrm>
              <a:off x="7509031" y="3356875"/>
              <a:ext cx="885763" cy="4316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or: Curved 39">
              <a:extLst>
                <a:ext uri="{FF2B5EF4-FFF2-40B4-BE49-F238E27FC236}">
                  <a16:creationId xmlns:a16="http://schemas.microsoft.com/office/drawing/2014/main" id="{C7D85B94-A78A-C712-2465-09D671F33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47015" y="3949471"/>
              <a:ext cx="847779" cy="14440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Curved 49">
              <a:extLst>
                <a:ext uri="{FF2B5EF4-FFF2-40B4-BE49-F238E27FC236}">
                  <a16:creationId xmlns:a16="http://schemas.microsoft.com/office/drawing/2014/main" id="{D99C7299-521C-40F6-BE9C-E708923707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96854" y="2629322"/>
              <a:ext cx="884506" cy="782229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DDC3CED2-F1BF-6B10-B309-34034ACC27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95597" y="3255798"/>
              <a:ext cx="885763" cy="4316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or: Curved 52">
              <a:extLst>
                <a:ext uri="{FF2B5EF4-FFF2-40B4-BE49-F238E27FC236}">
                  <a16:creationId xmlns:a16="http://schemas.microsoft.com/office/drawing/2014/main" id="{C7B75D99-5AD4-BD42-A572-B1CAEE040E29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9998111" y="3859938"/>
              <a:ext cx="822960" cy="8953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or: Curved 58">
              <a:extLst>
                <a:ext uri="{FF2B5EF4-FFF2-40B4-BE49-F238E27FC236}">
                  <a16:creationId xmlns:a16="http://schemas.microsoft.com/office/drawing/2014/main" id="{DC0C09D9-92F1-B5D6-960E-E92F82C08FFA}"/>
                </a:ext>
              </a:extLst>
            </p:cNvPr>
            <p:cNvCxnSpPr>
              <a:cxnSpLocks/>
            </p:cNvCxnSpPr>
            <p:nvPr/>
          </p:nvCxnSpPr>
          <p:spPr>
            <a:xfrm>
              <a:off x="9995597" y="4103156"/>
              <a:ext cx="822960" cy="173736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FD45371-AE57-22FB-6EFF-6A1517504BFD}"/>
                </a:ext>
              </a:extLst>
            </p:cNvPr>
            <p:cNvSpPr txBox="1"/>
            <p:nvPr/>
          </p:nvSpPr>
          <p:spPr>
            <a:xfrm>
              <a:off x="9000182" y="2650557"/>
              <a:ext cx="6631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π</a:t>
              </a:r>
              <a:endParaRPr lang="en-US" dirty="0"/>
            </a:p>
          </p:txBody>
        </p: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74CB85F6-2583-C201-E9EF-9056295FE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22" y="1800680"/>
            <a:ext cx="5975861" cy="4770717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Shi Wu ’21: Non-Interactive Anonymous Router</a:t>
            </a:r>
            <a:r>
              <a:rPr lang="en-US" dirty="0">
                <a:solidFill>
                  <a:schemeClr val="tx1"/>
                </a:solidFill>
              </a:rPr>
              <a:t>]</a:t>
            </a:r>
            <a:endParaRPr lang="en-US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 Senders, N Receivers,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messages</a:t>
            </a:r>
            <a:r>
              <a:rPr lang="en-US" dirty="0"/>
              <a:t> {m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Central Router “C”</a:t>
            </a:r>
          </a:p>
          <a:p>
            <a:pPr marL="3429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Protect: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Message contents {m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Unknown to all (2N + 1) parties</a:t>
            </a:r>
          </a:p>
          <a:p>
            <a:pPr marL="3429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Adversary: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HBC, Static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dirty="0"/>
              <a:t>“Basic”: Up to </a:t>
            </a:r>
            <a:r>
              <a:rPr lang="en-US" sz="1400" dirty="0"/>
              <a:t>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400" dirty="0"/>
              <a:t>“Sender Collusion”: All Senders, Up to (N-2) Receivers</a:t>
            </a:r>
            <a:endParaRPr lang="en-US" dirty="0"/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400" dirty="0"/>
              <a:t>“Receiver Collusion”: All Receivers, Up to (N-2) Senders</a:t>
            </a:r>
            <a:br>
              <a:rPr lang="en-US" dirty="0"/>
            </a:b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351601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</a:t>
            </a:r>
            <a:r>
              <a:rPr lang="en-US" sz="4800" dirty="0"/>
              <a:t>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7" y="1881095"/>
            <a:ext cx="5655908" cy="4406815"/>
          </a:xfrm>
        </p:spPr>
        <p:txBody>
          <a:bodyPr>
            <a:noAutofit/>
          </a:bodyPr>
          <a:lstStyle/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“Basic”: Up to 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“Sender Collusion”: All Senders, Up to (N-2) Receivers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“Receiver Collusion”: All Receivers, Up to (N-2) Senders</a:t>
            </a:r>
          </a:p>
        </p:txBody>
      </p:sp>
    </p:spTree>
    <p:extLst>
      <p:ext uri="{BB962C8B-B14F-4D97-AF65-F5344CB8AC3E}">
        <p14:creationId xmlns:p14="http://schemas.microsoft.com/office/powerpoint/2010/main" val="315321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</a:t>
            </a:r>
            <a:r>
              <a:rPr lang="en-US" sz="4800" dirty="0"/>
              <a:t>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7" y="1881095"/>
            <a:ext cx="5655908" cy="4406815"/>
          </a:xfrm>
        </p:spPr>
        <p:txBody>
          <a:bodyPr>
            <a:noAutofit/>
          </a:bodyPr>
          <a:lstStyle/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“Basic”: Up to 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“Sender Collusion”: All Senders, Up to (N-2) Receivers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“Receiver Collusion”: All Receivers, Up to (N-2) Senders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F9CA1-F1A4-353C-15E6-EF07AA4A5170}"/>
              </a:ext>
            </a:extLst>
          </p:cNvPr>
          <p:cNvSpPr txBox="1"/>
          <p:nvPr/>
        </p:nvSpPr>
        <p:spPr>
          <a:xfrm>
            <a:off x="6560344" y="1881096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0F3AE0-AAD3-9996-E6B9-E7F5B1D05DFF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42082-4C66-0DCB-737C-B5B3D0C8375F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8E4B7-5228-9540-7261-285CBF6A1CDC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CBDD0D-13E0-BC8D-5825-8F2EC3F605F7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9841EA-54FB-F543-8C25-14B079EBBC3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05DFF0F-D0FD-509F-0D34-FA7859A1D57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E4044268-3B7C-E2DE-298C-5D7D45FA33C4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9FD1141-1945-A2D7-AE82-7D64D3D0AF57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4A9936-A7D7-684B-FD71-14178BF640D0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C42908-A897-4086-C318-934C63C88C83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92ECA10-50D6-59D2-592B-9F874B7A2BC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511FF1BC-6ED4-6C6B-0360-E617B095AA17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C7FDFF-E5E7-D2BF-8854-6692B7D9ACC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880243-A859-29C9-2791-54842C5AAF56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39C6CC-DD06-9328-8A6F-DB490B42B6E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7CE076-02D2-9EFC-C7E5-77813C6A22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A111CF40-6862-7D0B-E22A-63F7B48252E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46CDE0-4ACD-C947-09F1-84BF292CC9F9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68504D7-161B-B6AD-2FB6-32EFC2A279B7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A1589-2DB4-70E3-E62D-E4DC8E07C97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77ABC34-12D5-B33F-B0A6-6F7EBAE29B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F21B17D3-74E4-18CC-9226-31B589EFEB2E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E3EF3CE-E8B6-1910-F182-EC681881D5E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1480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</a:t>
            </a:r>
            <a:r>
              <a:rPr lang="en-US" sz="4800" dirty="0"/>
              <a:t>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7" y="1881095"/>
            <a:ext cx="5655908" cy="4406815"/>
          </a:xfrm>
        </p:spPr>
        <p:txBody>
          <a:bodyPr>
            <a:noAutofit/>
          </a:bodyPr>
          <a:lstStyle/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“Basic”: Up to 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“Sender Collusion”: All Senders, Up to (N-2) Receivers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“Receiver Collusion”: All Receivers, Up to (N-2) Senders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Basic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P2P Messaging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F9CA1-F1A4-353C-15E6-EF07AA4A5170}"/>
              </a:ext>
            </a:extLst>
          </p:cNvPr>
          <p:cNvSpPr txBox="1"/>
          <p:nvPr/>
        </p:nvSpPr>
        <p:spPr>
          <a:xfrm>
            <a:off x="6560344" y="1881096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0F3AE0-AAD3-9996-E6B9-E7F5B1D05DFF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42082-4C66-0DCB-737C-B5B3D0C8375F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8E4B7-5228-9540-7261-285CBF6A1CDC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CBDD0D-13E0-BC8D-5825-8F2EC3F605F7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9841EA-54FB-F543-8C25-14B079EBBC3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05DFF0F-D0FD-509F-0D34-FA7859A1D57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E4044268-3B7C-E2DE-298C-5D7D45FA33C4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9FD1141-1945-A2D7-AE82-7D64D3D0AF57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4A9936-A7D7-684B-FD71-14178BF640D0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C42908-A897-4086-C318-934C63C88C83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92ECA10-50D6-59D2-592B-9F874B7A2BC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511FF1BC-6ED4-6C6B-0360-E617B095AA17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C7FDFF-E5E7-D2BF-8854-6692B7D9ACC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880243-A859-29C9-2791-54842C5AAF56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39C6CC-DD06-9328-8A6F-DB490B42B6E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7CE076-02D2-9EFC-C7E5-77813C6A22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A111CF40-6862-7D0B-E22A-63F7B48252E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46CDE0-4ACD-C947-09F1-84BF292CC9F9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68504D7-161B-B6AD-2FB6-32EFC2A279B7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A1589-2DB4-70E3-E62D-E4DC8E07C97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77ABC34-12D5-B33F-B0A6-6F7EBAE29B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F21B17D3-74E4-18CC-9226-31B589EFEB2E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E3EF3CE-E8B6-1910-F182-EC681881D5E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589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</a:t>
            </a:r>
            <a:r>
              <a:rPr lang="en-US" sz="4800" dirty="0"/>
              <a:t>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7" y="1881095"/>
            <a:ext cx="5655908" cy="4406815"/>
          </a:xfrm>
        </p:spPr>
        <p:txBody>
          <a:bodyPr>
            <a:noAutofit/>
          </a:bodyPr>
          <a:lstStyle/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“Basic”: Up to 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“Sender Collusion”: All Senders, Up to (N-2) Receivers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“Receiver Collusion”: All Receivers, Up to (N-2) Senders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Basic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P2P Messaging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Sender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Pub/Sub with Privacy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Multi-Client PIR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F9CA1-F1A4-353C-15E6-EF07AA4A5170}"/>
              </a:ext>
            </a:extLst>
          </p:cNvPr>
          <p:cNvSpPr txBox="1"/>
          <p:nvPr/>
        </p:nvSpPr>
        <p:spPr>
          <a:xfrm>
            <a:off x="6560344" y="1881096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0F3AE0-AAD3-9996-E6B9-E7F5B1D05DFF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42082-4C66-0DCB-737C-B5B3D0C8375F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8E4B7-5228-9540-7261-285CBF6A1CDC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CBDD0D-13E0-BC8D-5825-8F2EC3F605F7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9841EA-54FB-F543-8C25-14B079EBBC3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05DFF0F-D0FD-509F-0D34-FA7859A1D57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E4044268-3B7C-E2DE-298C-5D7D45FA33C4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9FD1141-1945-A2D7-AE82-7D64D3D0AF57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4A9936-A7D7-684B-FD71-14178BF640D0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C42908-A897-4086-C318-934C63C88C83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92ECA10-50D6-59D2-592B-9F874B7A2BC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511FF1BC-6ED4-6C6B-0360-E617B095AA17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C7FDFF-E5E7-D2BF-8854-6692B7D9ACC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880243-A859-29C9-2791-54842C5AAF56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39C6CC-DD06-9328-8A6F-DB490B42B6E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7CE076-02D2-9EFC-C7E5-77813C6A22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A111CF40-6862-7D0B-E22A-63F7B48252E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46CDE0-4ACD-C947-09F1-84BF292CC9F9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68504D7-161B-B6AD-2FB6-32EFC2A279B7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A1589-2DB4-70E3-E62D-E4DC8E07C97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77ABC34-12D5-B33F-B0A6-6F7EBAE29B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F21B17D3-74E4-18CC-9226-31B589EFEB2E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E3EF3CE-E8B6-1910-F182-EC681881D5E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6393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</a:t>
            </a:r>
            <a:r>
              <a:rPr lang="en-US" sz="4800" dirty="0"/>
              <a:t>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7" y="1881095"/>
            <a:ext cx="5655908" cy="4406815"/>
          </a:xfrm>
        </p:spPr>
        <p:txBody>
          <a:bodyPr>
            <a:noAutofit/>
          </a:bodyPr>
          <a:lstStyle/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“Basic”: Up to 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“Sender Collusion”: All Senders, Up to (N-2) Receivers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“Receiver Collusion”: All Receivers, Up to (N-2) Senders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Basic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P2P Messaging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Sender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Pub/Sub with Privacy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Multi-Client PIR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Receiver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NIAS [Shi Wu 21]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Multi-Client PIW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F9CA1-F1A4-353C-15E6-EF07AA4A5170}"/>
              </a:ext>
            </a:extLst>
          </p:cNvPr>
          <p:cNvSpPr txBox="1"/>
          <p:nvPr/>
        </p:nvSpPr>
        <p:spPr>
          <a:xfrm>
            <a:off x="6560344" y="1881096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0F3AE0-AAD3-9996-E6B9-E7F5B1D05DFF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42082-4C66-0DCB-737C-B5B3D0C8375F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8E4B7-5228-9540-7261-285CBF6A1CDC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CBDD0D-13E0-BC8D-5825-8F2EC3F605F7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9841EA-54FB-F543-8C25-14B079EBBC3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05DFF0F-D0FD-509F-0D34-FA7859A1D57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E4044268-3B7C-E2DE-298C-5D7D45FA33C4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9FD1141-1945-A2D7-AE82-7D64D3D0AF57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4A9936-A7D7-684B-FD71-14178BF640D0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C42908-A897-4086-C318-934C63C88C83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92ECA10-50D6-59D2-592B-9F874B7A2BC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511FF1BC-6ED4-6C6B-0360-E617B095AA17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C7FDFF-E5E7-D2BF-8854-6692B7D9ACC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880243-A859-29C9-2791-54842C5AAF56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39C6CC-DD06-9328-8A6F-DB490B42B6E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7CE076-02D2-9EFC-C7E5-77813C6A22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A111CF40-6862-7D0B-E22A-63F7B48252E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46CDE0-4ACD-C947-09F1-84BF292CC9F9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68504D7-161B-B6AD-2FB6-32EFC2A279B7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A1589-2DB4-70E3-E62D-E4DC8E07C97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77ABC34-12D5-B33F-B0A6-6F7EBAE29B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F21B17D3-74E4-18CC-9226-31B589EFEB2E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E3EF3CE-E8B6-1910-F182-EC681881D5E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3128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</a:t>
            </a:r>
            <a:r>
              <a:rPr lang="en-US" sz="4800" dirty="0"/>
              <a:t>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7" y="1881095"/>
            <a:ext cx="5655908" cy="4406815"/>
          </a:xfrm>
        </p:spPr>
        <p:txBody>
          <a:bodyPr>
            <a:noAutofit/>
          </a:bodyPr>
          <a:lstStyle/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“Basic”: Up to 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“Sender Collusion”: All Senders, Up to (N-2) Receivers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“Receiver Collusion”: All Receivers, Up to (N-2) Senders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Basic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P2P Messaging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Sender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Pub/Sub with Privacy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Multi-Client PIR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Receiver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NIAS [Shi Wu 21]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Multi-Client PIW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Non-corrupt Router C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Oblivious Shuffle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F9CA1-F1A4-353C-15E6-EF07AA4A5170}"/>
              </a:ext>
            </a:extLst>
          </p:cNvPr>
          <p:cNvSpPr txBox="1"/>
          <p:nvPr/>
        </p:nvSpPr>
        <p:spPr>
          <a:xfrm>
            <a:off x="6560344" y="1881096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0F3AE0-AAD3-9996-E6B9-E7F5B1D05DFF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42082-4C66-0DCB-737C-B5B3D0C8375F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8E4B7-5228-9540-7261-285CBF6A1CDC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CBDD0D-13E0-BC8D-5825-8F2EC3F605F7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9841EA-54FB-F543-8C25-14B079EBBC3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05DFF0F-D0FD-509F-0D34-FA7859A1D57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E4044268-3B7C-E2DE-298C-5D7D45FA33C4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9FD1141-1945-A2D7-AE82-7D64D3D0AF57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4A9936-A7D7-684B-FD71-14178BF640D0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C42908-A897-4086-C318-934C63C88C83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92ECA10-50D6-59D2-592B-9F874B7A2BC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511FF1BC-6ED4-6C6B-0360-E617B095AA17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C7FDFF-E5E7-D2BF-8854-6692B7D9ACC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880243-A859-29C9-2791-54842C5AAF56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39C6CC-DD06-9328-8A6F-DB490B42B6E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7CE076-02D2-9EFC-C7E5-77813C6A22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A111CF40-6862-7D0B-E22A-63F7B48252E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46CDE0-4ACD-C947-09F1-84BF292CC9F9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68504D7-161B-B6AD-2FB6-32EFC2A279B7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A1589-2DB4-70E3-E62D-E4DC8E07C97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77ABC34-12D5-B33F-B0A6-6F7EBAE29B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F21B17D3-74E4-18CC-9226-31B589EFEB2E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E3EF3CE-E8B6-1910-F182-EC681881D5E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695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442F5EF-D29C-D558-D9D6-20D371C135CE}"/>
              </a:ext>
            </a:extLst>
          </p:cNvPr>
          <p:cNvSpPr/>
          <p:nvPr/>
        </p:nvSpPr>
        <p:spPr>
          <a:xfrm rot="20310573">
            <a:off x="4961887" y="1736676"/>
            <a:ext cx="5496495" cy="202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</a:t>
            </a:r>
            <a:r>
              <a:rPr lang="en-US" sz="4800" dirty="0"/>
              <a:t>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7" y="1881095"/>
            <a:ext cx="5655908" cy="4406815"/>
          </a:xfrm>
        </p:spPr>
        <p:txBody>
          <a:bodyPr>
            <a:noAutofit/>
          </a:bodyPr>
          <a:lstStyle/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Collusion: Router C, plus: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“Basic”: Up to (N-2) Sender-Receiver pairs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“Sender Collusion”: All Senders, Up to (N-2) Receivers</a:t>
            </a:r>
          </a:p>
          <a:p>
            <a:pPr marL="1028700" lvl="2" indent="-228600">
              <a:buFont typeface="Arial" panose="020B0604020202020204" pitchFamily="34" charset="0"/>
              <a:buChar char="•"/>
            </a:pPr>
            <a:r>
              <a:rPr lang="en-US" sz="1600" dirty="0"/>
              <a:t>“Receiver Collusion”: All Receivers, Up to (N-2) Senders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Basic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P2P Messaging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Sender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Pub/Sub with Privacy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Multi-Client PIR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Receiver Collusion: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NIAS [Shi Wu 21]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Multi-Client PIW</a:t>
            </a:r>
          </a:p>
          <a:p>
            <a:pPr marL="631825" lvl="1" indent="-236538">
              <a:buFont typeface="Arial" panose="020B0604020202020204" pitchFamily="34" charset="0"/>
              <a:buChar char="•"/>
            </a:pPr>
            <a:r>
              <a:rPr lang="en-US" sz="2000" dirty="0"/>
              <a:t>Non-corrupt Router C</a:t>
            </a:r>
          </a:p>
          <a:p>
            <a:pPr marL="1027113" lvl="2" indent="-282575">
              <a:buFont typeface="Arial" panose="020B0604020202020204" pitchFamily="34" charset="0"/>
              <a:buChar char="•"/>
            </a:pPr>
            <a:r>
              <a:rPr lang="en-US" sz="1600" dirty="0"/>
              <a:t>Oblivious Shuffle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F9CA1-F1A4-353C-15E6-EF07AA4A5170}"/>
              </a:ext>
            </a:extLst>
          </p:cNvPr>
          <p:cNvSpPr txBox="1"/>
          <p:nvPr/>
        </p:nvSpPr>
        <p:spPr>
          <a:xfrm>
            <a:off x="6560344" y="1881096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0F3AE0-AAD3-9996-E6B9-E7F5B1D05DFF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42082-4C66-0DCB-737C-B5B3D0C8375F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8E4B7-5228-9540-7261-285CBF6A1CDC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CBDD0D-13E0-BC8D-5825-8F2EC3F605F7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9841EA-54FB-F543-8C25-14B079EBBC3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05DFF0F-D0FD-509F-0D34-FA7859A1D57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E4044268-3B7C-E2DE-298C-5D7D45FA33C4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9FD1141-1945-A2D7-AE82-7D64D3D0AF57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4A9936-A7D7-684B-FD71-14178BF640D0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C42908-A897-4086-C318-934C63C88C83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92ECA10-50D6-59D2-592B-9F874B7A2BC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511FF1BC-6ED4-6C6B-0360-E617B095AA17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C7FDFF-E5E7-D2BF-8854-6692B7D9ACC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0880243-A859-29C9-2791-54842C5AAF56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E39C6CC-DD06-9328-8A6F-DB490B42B6E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7CE076-02D2-9EFC-C7E5-77813C6A22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A111CF40-6862-7D0B-E22A-63F7B48252E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46CDE0-4ACD-C947-09F1-84BF292CC9F9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68504D7-161B-B6AD-2FB6-32EFC2A279B7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A1589-2DB4-70E3-E62D-E4DC8E07C97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77ABC34-12D5-B33F-B0A6-6F7EBAE29BB0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F21B17D3-74E4-18CC-9226-31B589EFEB2E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E3EF3CE-E8B6-1910-F182-EC681881D5E2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tar: 10 Points 8">
            <a:extLst>
              <a:ext uri="{FF2B5EF4-FFF2-40B4-BE49-F238E27FC236}">
                <a16:creationId xmlns:a16="http://schemas.microsoft.com/office/drawing/2014/main" id="{AAB87867-CDE0-564F-1528-AF5C24EDD293}"/>
              </a:ext>
            </a:extLst>
          </p:cNvPr>
          <p:cNvSpPr/>
          <p:nvPr/>
        </p:nvSpPr>
        <p:spPr>
          <a:xfrm>
            <a:off x="8444776" y="464182"/>
            <a:ext cx="2156735" cy="1090517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Our Work</a:t>
            </a:r>
          </a:p>
        </p:txBody>
      </p:sp>
    </p:spTree>
    <p:extLst>
      <p:ext uri="{BB962C8B-B14F-4D97-AF65-F5344CB8AC3E}">
        <p14:creationId xmlns:p14="http://schemas.microsoft.com/office/powerpoint/2010/main" val="505119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Problem Statement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Threat Model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Existing Solutions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Our Result</a:t>
            </a:r>
            <a:br>
              <a:rPr lang="en-US" dirty="0"/>
            </a:br>
            <a:endParaRPr lang="en-US" sz="5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Theorem Statement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Intuition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Overview Of Techniques</a:t>
            </a:r>
          </a:p>
        </p:txBody>
      </p:sp>
    </p:spTree>
    <p:extLst>
      <p:ext uri="{BB962C8B-B14F-4D97-AF65-F5344CB8AC3E}">
        <p14:creationId xmlns:p14="http://schemas.microsoft.com/office/powerpoint/2010/main" val="411054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20" y="1865977"/>
            <a:ext cx="10058400" cy="4430924"/>
          </a:xfrm>
        </p:spPr>
        <p:txBody>
          <a:bodyPr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Naïve Solution 1: Flooding (+ Encryption)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(total) </a:t>
            </a:r>
            <a:r>
              <a:rPr lang="en-US" dirty="0" err="1"/>
              <a:t>Communication</a:t>
            </a:r>
            <a:r>
              <a:rPr lang="en-US" sz="1800" baseline="30000" dirty="0" err="1"/>
              <a:t>Ɨ</a:t>
            </a:r>
            <a:endParaRPr lang="en-US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Computation</a:t>
            </a:r>
            <a:r>
              <a:rPr lang="en-US" sz="1800" baseline="30000" dirty="0" err="1"/>
              <a:t>Ɨ</a:t>
            </a:r>
            <a:r>
              <a:rPr lang="en-US" dirty="0"/>
              <a:t> (at C)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Non-Interactive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B70B38B-6BD7-F08F-AF9D-6D24C517E41C}"/>
              </a:ext>
            </a:extLst>
          </p:cNvPr>
          <p:cNvGrpSpPr/>
          <p:nvPr/>
        </p:nvGrpSpPr>
        <p:grpSpPr>
          <a:xfrm>
            <a:off x="6662317" y="1865977"/>
            <a:ext cx="5260953" cy="4430924"/>
            <a:chOff x="6662317" y="1865977"/>
            <a:chExt cx="5260953" cy="4430924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F1CFF2B4-5380-C854-502A-41102154A897}"/>
                </a:ext>
              </a:extLst>
            </p:cNvPr>
            <p:cNvGrpSpPr/>
            <p:nvPr/>
          </p:nvGrpSpPr>
          <p:grpSpPr>
            <a:xfrm>
              <a:off x="6662317" y="1865977"/>
              <a:ext cx="5260953" cy="4311408"/>
              <a:chOff x="6662317" y="1865977"/>
              <a:chExt cx="5260953" cy="4311408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7A0A6935-3291-9658-C2A3-CA52D34510F0}"/>
                  </a:ext>
                </a:extLst>
              </p:cNvPr>
              <p:cNvGrpSpPr/>
              <p:nvPr/>
            </p:nvGrpSpPr>
            <p:grpSpPr>
              <a:xfrm>
                <a:off x="6822825" y="2280969"/>
                <a:ext cx="548640" cy="3896416"/>
                <a:chOff x="6662057" y="2090057"/>
                <a:chExt cx="548640" cy="3896416"/>
              </a:xfrm>
            </p:grpSpPr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FEFEB73A-D479-CD68-8D58-DA8285637D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481118F-B426-109C-DD22-084F9CB4C2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15944A07-9174-EB17-9A14-F20623989B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AF79DDB0-9C53-26A5-CE3F-19E4FDED4F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0" name="Group 139">
                  <a:extLst>
                    <a:ext uri="{FF2B5EF4-FFF2-40B4-BE49-F238E27FC236}">
                      <a16:creationId xmlns:a16="http://schemas.microsoft.com/office/drawing/2014/main" id="{6CFD9A23-C9FC-F6DB-9290-DBA95420E613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DE0EEC55-2736-444D-0D6B-DA147D2ADDE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>
                    <a:extLst>
                      <a:ext uri="{FF2B5EF4-FFF2-40B4-BE49-F238E27FC236}">
                        <a16:creationId xmlns:a16="http://schemas.microsoft.com/office/drawing/2014/main" id="{F6FFEE7C-D7AA-19DB-02C2-4D3F9B86F8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Oval 142">
                    <a:extLst>
                      <a:ext uri="{FF2B5EF4-FFF2-40B4-BE49-F238E27FC236}">
                        <a16:creationId xmlns:a16="http://schemas.microsoft.com/office/drawing/2014/main" id="{15898AC4-5763-3B5B-1914-B25702EE3B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E85C4432-77B2-132B-20CF-BB700E0DCBE0}"/>
                  </a:ext>
                </a:extLst>
              </p:cNvPr>
              <p:cNvGrpSpPr/>
              <p:nvPr/>
            </p:nvGrpSpPr>
            <p:grpSpPr>
              <a:xfrm>
                <a:off x="10881360" y="2235915"/>
                <a:ext cx="548640" cy="3896416"/>
                <a:chOff x="6662057" y="2090057"/>
                <a:chExt cx="548640" cy="3896416"/>
              </a:xfrm>
            </p:grpSpPr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F83ABEEE-0978-19FD-4A68-4180036AB1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D82BDC95-1ECA-8E40-52B9-D8C21A1D31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6FFCDFCE-AF33-0FFF-7467-0747211249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D5B27BA1-6235-ABC0-B014-E5169E50C91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50BC0D3B-4AFE-FE97-CD91-2DE0636FB229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39868CC3-8747-2CBB-3641-909BA389105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D2121541-B8A0-5E65-B20C-04F8411A905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>
                    <a:extLst>
                      <a:ext uri="{FF2B5EF4-FFF2-40B4-BE49-F238E27FC236}">
                        <a16:creationId xmlns:a16="http://schemas.microsoft.com/office/drawing/2014/main" id="{1759B967-6858-BED6-05ED-F82218257A9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57E0D2D-C587-21CD-5134-2852A9DFBE6A}"/>
                  </a:ext>
                </a:extLst>
              </p:cNvPr>
              <p:cNvSpPr txBox="1"/>
              <p:nvPr/>
            </p:nvSpPr>
            <p:spPr>
              <a:xfrm>
                <a:off x="6662317" y="1865977"/>
                <a:ext cx="1286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Senders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B6EF02DA-B8A6-EB39-C0EA-9A02E3DDCD22}"/>
                  </a:ext>
                </a:extLst>
              </p:cNvPr>
              <p:cNvSpPr txBox="1"/>
              <p:nvPr/>
            </p:nvSpPr>
            <p:spPr>
              <a:xfrm>
                <a:off x="10637081" y="1865977"/>
                <a:ext cx="1286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Receivers</a:t>
                </a:r>
              </a:p>
            </p:txBody>
          </p: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C77E71CD-75DB-EF27-AA36-B6A312D3B37A}"/>
                  </a:ext>
                </a:extLst>
              </p:cNvPr>
              <p:cNvGrpSpPr/>
              <p:nvPr/>
            </p:nvGrpSpPr>
            <p:grpSpPr>
              <a:xfrm>
                <a:off x="7509031" y="2629322"/>
                <a:ext cx="3372329" cy="3494245"/>
                <a:chOff x="7509031" y="2629322"/>
                <a:chExt cx="3372329" cy="3494245"/>
              </a:xfrm>
            </p:grpSpPr>
            <p:sp>
              <p:nvSpPr>
                <p:cNvPr id="118" name="Rectangle: Rounded Corners 117">
                  <a:extLst>
                    <a:ext uri="{FF2B5EF4-FFF2-40B4-BE49-F238E27FC236}">
                      <a16:creationId xmlns:a16="http://schemas.microsoft.com/office/drawing/2014/main" id="{FFE281CD-D1FB-A2B4-6943-0BA18845FD58}"/>
                    </a:ext>
                  </a:extLst>
                </p:cNvPr>
                <p:cNvSpPr/>
                <p:nvPr/>
              </p:nvSpPr>
              <p:spPr>
                <a:xfrm>
                  <a:off x="8470762" y="3243932"/>
                  <a:ext cx="1527349" cy="123201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cxnSp>
              <p:nvCxnSpPr>
                <p:cNvPr id="119" name="Connector: Curved 118">
                  <a:extLst>
                    <a:ext uri="{FF2B5EF4-FFF2-40B4-BE49-F238E27FC236}">
                      <a16:creationId xmlns:a16="http://schemas.microsoft.com/office/drawing/2014/main" id="{D1F1AEEB-1C08-BA68-3655-27771BDFCF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88419" y="4203327"/>
                  <a:ext cx="804672" cy="19202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ctor: Curved 119">
                  <a:extLst>
                    <a:ext uri="{FF2B5EF4-FFF2-40B4-BE49-F238E27FC236}">
                      <a16:creationId xmlns:a16="http://schemas.microsoft.com/office/drawing/2014/main" id="{BA0E6813-0849-20A0-1594-15FBBA707F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9031" y="2744768"/>
                  <a:ext cx="885763" cy="762098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nector: Curved 120">
                  <a:extLst>
                    <a:ext uri="{FF2B5EF4-FFF2-40B4-BE49-F238E27FC236}">
                      <a16:creationId xmlns:a16="http://schemas.microsoft.com/office/drawing/2014/main" id="{6E377A86-756C-ED0A-594F-D165CE1C92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9031" y="3356875"/>
                  <a:ext cx="885763" cy="4316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ctor: Curved 121">
                  <a:extLst>
                    <a:ext uri="{FF2B5EF4-FFF2-40B4-BE49-F238E27FC236}">
                      <a16:creationId xmlns:a16="http://schemas.microsoft.com/office/drawing/2014/main" id="{A35B938C-C149-7AF5-B5D2-65DCEB9322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47015" y="3949471"/>
                  <a:ext cx="847779" cy="144403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ctor: Curved 122">
                  <a:extLst>
                    <a:ext uri="{FF2B5EF4-FFF2-40B4-BE49-F238E27FC236}">
                      <a16:creationId xmlns:a16="http://schemas.microsoft.com/office/drawing/2014/main" id="{0F6F908D-EB65-BEAC-7C54-81ABD4604A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96854" y="2629322"/>
                  <a:ext cx="884506" cy="782229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onnector: Curved 123">
                  <a:extLst>
                    <a:ext uri="{FF2B5EF4-FFF2-40B4-BE49-F238E27FC236}">
                      <a16:creationId xmlns:a16="http://schemas.microsoft.com/office/drawing/2014/main" id="{F4693E2F-800D-A57D-0292-10B7D1254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95597" y="3255798"/>
                  <a:ext cx="885763" cy="4316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ctor: Curved 124">
                  <a:extLst>
                    <a:ext uri="{FF2B5EF4-FFF2-40B4-BE49-F238E27FC236}">
                      <a16:creationId xmlns:a16="http://schemas.microsoft.com/office/drawing/2014/main" id="{DD4C0E45-CE3C-95DD-5711-086113EBF6C8}"/>
                    </a:ext>
                  </a:extLst>
                </p:cNvPr>
                <p:cNvCxnSpPr>
                  <a:cxnSpLocks/>
                  <a:stCxn id="118" idx="3"/>
                </p:cNvCxnSpPr>
                <p:nvPr/>
              </p:nvCxnSpPr>
              <p:spPr>
                <a:xfrm>
                  <a:off x="9998111" y="3859938"/>
                  <a:ext cx="822960" cy="89533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nector: Curved 125">
                  <a:extLst>
                    <a:ext uri="{FF2B5EF4-FFF2-40B4-BE49-F238E27FC236}">
                      <a16:creationId xmlns:a16="http://schemas.microsoft.com/office/drawing/2014/main" id="{5F4A27BC-4CE6-4D86-7647-E4131A6351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95597" y="4103156"/>
                  <a:ext cx="822960" cy="173736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ED9287A7-403C-0CCA-F02D-2303C7DB1271}"/>
                    </a:ext>
                  </a:extLst>
                </p:cNvPr>
                <p:cNvSpPr txBox="1"/>
                <p:nvPr/>
              </p:nvSpPr>
              <p:spPr>
                <a:xfrm>
                  <a:off x="9000182" y="2650557"/>
                  <a:ext cx="663191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</a:t>
                  </a:r>
                  <a:endParaRPr lang="en-US" dirty="0"/>
                </a:p>
              </p:txBody>
            </p: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90463C4-035B-3CDB-8FCD-E5C424EC6C72}"/>
              </a:ext>
            </a:extLst>
          </p:cNvPr>
          <p:cNvSpPr txBox="1"/>
          <p:nvPr/>
        </p:nvSpPr>
        <p:spPr>
          <a:xfrm>
            <a:off x="75977" y="6093574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2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Problem Statement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Threat Model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Existing Solutions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Our Result</a:t>
            </a:r>
            <a:br>
              <a:rPr lang="en-US" dirty="0"/>
            </a:br>
            <a:endParaRPr lang="en-US" sz="5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Theorem Statement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Intuition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Overview Of Techniques</a:t>
            </a:r>
          </a:p>
        </p:txBody>
      </p:sp>
    </p:spTree>
    <p:extLst>
      <p:ext uri="{BB962C8B-B14F-4D97-AF65-F5344CB8AC3E}">
        <p14:creationId xmlns:p14="http://schemas.microsoft.com/office/powerpoint/2010/main" val="402388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20" y="1865977"/>
            <a:ext cx="10058400" cy="4430924"/>
          </a:xfrm>
        </p:spPr>
        <p:txBody>
          <a:bodyPr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Naïve Solution 1: Flooding (+ Encryption)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(total) </a:t>
            </a:r>
            <a:r>
              <a:rPr lang="en-US" dirty="0" err="1"/>
              <a:t>Communication</a:t>
            </a:r>
            <a:r>
              <a:rPr lang="en-US" sz="1800" baseline="30000" dirty="0" err="1"/>
              <a:t>Ɨ</a:t>
            </a:r>
            <a:endParaRPr lang="en-US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Computation</a:t>
            </a:r>
            <a:r>
              <a:rPr lang="en-US" sz="1800" baseline="30000" dirty="0" err="1"/>
              <a:t>Ɨ</a:t>
            </a:r>
            <a:r>
              <a:rPr lang="en-US" dirty="0"/>
              <a:t> (at C)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Non-Interactive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Naïve Solution 2: [Single-Server] PIR (+ Encryption)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 </a:t>
            </a:r>
            <a:r>
              <a:rPr lang="en-US" i="1" dirty="0"/>
              <a:t>polylog </a:t>
            </a:r>
            <a:r>
              <a:rPr lang="en-US" dirty="0"/>
              <a:t>N) (total) </a:t>
            </a:r>
            <a:r>
              <a:rPr lang="en-US" dirty="0" err="1"/>
              <a:t>Communication</a:t>
            </a:r>
            <a:r>
              <a:rPr lang="en-US" sz="1800" baseline="30000" dirty="0" err="1"/>
              <a:t>Ɨ</a:t>
            </a:r>
            <a:endParaRPr lang="en-US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Computation</a:t>
            </a:r>
            <a:r>
              <a:rPr lang="en-US" sz="1800" baseline="30000" dirty="0" err="1"/>
              <a:t>Ɨ</a:t>
            </a:r>
            <a:r>
              <a:rPr lang="en-US" dirty="0"/>
              <a:t> (at C)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Non-Interactive (after 1-time Setup)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B70B38B-6BD7-F08F-AF9D-6D24C517E41C}"/>
              </a:ext>
            </a:extLst>
          </p:cNvPr>
          <p:cNvGrpSpPr/>
          <p:nvPr/>
        </p:nvGrpSpPr>
        <p:grpSpPr>
          <a:xfrm>
            <a:off x="6662317" y="1865977"/>
            <a:ext cx="5260953" cy="4430924"/>
            <a:chOff x="6662317" y="1865977"/>
            <a:chExt cx="5260953" cy="4430924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F1CFF2B4-5380-C854-502A-41102154A897}"/>
                </a:ext>
              </a:extLst>
            </p:cNvPr>
            <p:cNvGrpSpPr/>
            <p:nvPr/>
          </p:nvGrpSpPr>
          <p:grpSpPr>
            <a:xfrm>
              <a:off x="6662317" y="1865977"/>
              <a:ext cx="5260953" cy="4311408"/>
              <a:chOff x="6662317" y="1865977"/>
              <a:chExt cx="5260953" cy="4311408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7A0A6935-3291-9658-C2A3-CA52D34510F0}"/>
                  </a:ext>
                </a:extLst>
              </p:cNvPr>
              <p:cNvGrpSpPr/>
              <p:nvPr/>
            </p:nvGrpSpPr>
            <p:grpSpPr>
              <a:xfrm>
                <a:off x="6822825" y="2280969"/>
                <a:ext cx="548640" cy="3896416"/>
                <a:chOff x="6662057" y="2090057"/>
                <a:chExt cx="548640" cy="3896416"/>
              </a:xfrm>
            </p:grpSpPr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FEFEB73A-D479-CD68-8D58-DA8285637D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481118F-B426-109C-DD22-084F9CB4C2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15944A07-9174-EB17-9A14-F20623989B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AF79DDB0-9C53-26A5-CE3F-19E4FDED4F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0" name="Group 139">
                  <a:extLst>
                    <a:ext uri="{FF2B5EF4-FFF2-40B4-BE49-F238E27FC236}">
                      <a16:creationId xmlns:a16="http://schemas.microsoft.com/office/drawing/2014/main" id="{6CFD9A23-C9FC-F6DB-9290-DBA95420E613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DE0EEC55-2736-444D-0D6B-DA147D2ADDE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>
                    <a:extLst>
                      <a:ext uri="{FF2B5EF4-FFF2-40B4-BE49-F238E27FC236}">
                        <a16:creationId xmlns:a16="http://schemas.microsoft.com/office/drawing/2014/main" id="{F6FFEE7C-D7AA-19DB-02C2-4D3F9B86F8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Oval 142">
                    <a:extLst>
                      <a:ext uri="{FF2B5EF4-FFF2-40B4-BE49-F238E27FC236}">
                        <a16:creationId xmlns:a16="http://schemas.microsoft.com/office/drawing/2014/main" id="{15898AC4-5763-3B5B-1914-B25702EE3B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E85C4432-77B2-132B-20CF-BB700E0DCBE0}"/>
                  </a:ext>
                </a:extLst>
              </p:cNvPr>
              <p:cNvGrpSpPr/>
              <p:nvPr/>
            </p:nvGrpSpPr>
            <p:grpSpPr>
              <a:xfrm>
                <a:off x="10881360" y="2235915"/>
                <a:ext cx="548640" cy="3896416"/>
                <a:chOff x="6662057" y="2090057"/>
                <a:chExt cx="548640" cy="3896416"/>
              </a:xfrm>
            </p:grpSpPr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F83ABEEE-0978-19FD-4A68-4180036AB1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D82BDC95-1ECA-8E40-52B9-D8C21A1D31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6FFCDFCE-AF33-0FFF-7467-0747211249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D5B27BA1-6235-ABC0-B014-E5169E50C91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50BC0D3B-4AFE-FE97-CD91-2DE0636FB229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39868CC3-8747-2CBB-3641-909BA389105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D2121541-B8A0-5E65-B20C-04F8411A905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>
                    <a:extLst>
                      <a:ext uri="{FF2B5EF4-FFF2-40B4-BE49-F238E27FC236}">
                        <a16:creationId xmlns:a16="http://schemas.microsoft.com/office/drawing/2014/main" id="{1759B967-6858-BED6-05ED-F82218257A9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57E0D2D-C587-21CD-5134-2852A9DFBE6A}"/>
                  </a:ext>
                </a:extLst>
              </p:cNvPr>
              <p:cNvSpPr txBox="1"/>
              <p:nvPr/>
            </p:nvSpPr>
            <p:spPr>
              <a:xfrm>
                <a:off x="6662317" y="1865977"/>
                <a:ext cx="1286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Senders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B6EF02DA-B8A6-EB39-C0EA-9A02E3DDCD22}"/>
                  </a:ext>
                </a:extLst>
              </p:cNvPr>
              <p:cNvSpPr txBox="1"/>
              <p:nvPr/>
            </p:nvSpPr>
            <p:spPr>
              <a:xfrm>
                <a:off x="10637081" y="1865977"/>
                <a:ext cx="1286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Receivers</a:t>
                </a:r>
              </a:p>
            </p:txBody>
          </p: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C77E71CD-75DB-EF27-AA36-B6A312D3B37A}"/>
                  </a:ext>
                </a:extLst>
              </p:cNvPr>
              <p:cNvGrpSpPr/>
              <p:nvPr/>
            </p:nvGrpSpPr>
            <p:grpSpPr>
              <a:xfrm>
                <a:off x="7509031" y="2629322"/>
                <a:ext cx="3372329" cy="3494245"/>
                <a:chOff x="7509031" y="2629322"/>
                <a:chExt cx="3372329" cy="3494245"/>
              </a:xfrm>
            </p:grpSpPr>
            <p:sp>
              <p:nvSpPr>
                <p:cNvPr id="118" name="Rectangle: Rounded Corners 117">
                  <a:extLst>
                    <a:ext uri="{FF2B5EF4-FFF2-40B4-BE49-F238E27FC236}">
                      <a16:creationId xmlns:a16="http://schemas.microsoft.com/office/drawing/2014/main" id="{FFE281CD-D1FB-A2B4-6943-0BA18845FD58}"/>
                    </a:ext>
                  </a:extLst>
                </p:cNvPr>
                <p:cNvSpPr/>
                <p:nvPr/>
              </p:nvSpPr>
              <p:spPr>
                <a:xfrm>
                  <a:off x="8470762" y="3243932"/>
                  <a:ext cx="1527349" cy="123201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cxnSp>
              <p:nvCxnSpPr>
                <p:cNvPr id="119" name="Connector: Curved 118">
                  <a:extLst>
                    <a:ext uri="{FF2B5EF4-FFF2-40B4-BE49-F238E27FC236}">
                      <a16:creationId xmlns:a16="http://schemas.microsoft.com/office/drawing/2014/main" id="{D1F1AEEB-1C08-BA68-3655-27771BDFCF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88419" y="4203327"/>
                  <a:ext cx="804672" cy="19202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ctor: Curved 119">
                  <a:extLst>
                    <a:ext uri="{FF2B5EF4-FFF2-40B4-BE49-F238E27FC236}">
                      <a16:creationId xmlns:a16="http://schemas.microsoft.com/office/drawing/2014/main" id="{BA0E6813-0849-20A0-1594-15FBBA707F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9031" y="2744768"/>
                  <a:ext cx="885763" cy="762098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nector: Curved 120">
                  <a:extLst>
                    <a:ext uri="{FF2B5EF4-FFF2-40B4-BE49-F238E27FC236}">
                      <a16:creationId xmlns:a16="http://schemas.microsoft.com/office/drawing/2014/main" id="{6E377A86-756C-ED0A-594F-D165CE1C92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9031" y="3356875"/>
                  <a:ext cx="885763" cy="4316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ctor: Curved 121">
                  <a:extLst>
                    <a:ext uri="{FF2B5EF4-FFF2-40B4-BE49-F238E27FC236}">
                      <a16:creationId xmlns:a16="http://schemas.microsoft.com/office/drawing/2014/main" id="{A35B938C-C149-7AF5-B5D2-65DCEB9322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47015" y="3949471"/>
                  <a:ext cx="847779" cy="144403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ctor: Curved 122">
                  <a:extLst>
                    <a:ext uri="{FF2B5EF4-FFF2-40B4-BE49-F238E27FC236}">
                      <a16:creationId xmlns:a16="http://schemas.microsoft.com/office/drawing/2014/main" id="{0F6F908D-EB65-BEAC-7C54-81ABD4604A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96854" y="2629322"/>
                  <a:ext cx="884506" cy="782229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onnector: Curved 123">
                  <a:extLst>
                    <a:ext uri="{FF2B5EF4-FFF2-40B4-BE49-F238E27FC236}">
                      <a16:creationId xmlns:a16="http://schemas.microsoft.com/office/drawing/2014/main" id="{F4693E2F-800D-A57D-0292-10B7D1254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95597" y="3255798"/>
                  <a:ext cx="885763" cy="4316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ctor: Curved 124">
                  <a:extLst>
                    <a:ext uri="{FF2B5EF4-FFF2-40B4-BE49-F238E27FC236}">
                      <a16:creationId xmlns:a16="http://schemas.microsoft.com/office/drawing/2014/main" id="{DD4C0E45-CE3C-95DD-5711-086113EBF6C8}"/>
                    </a:ext>
                  </a:extLst>
                </p:cNvPr>
                <p:cNvCxnSpPr>
                  <a:cxnSpLocks/>
                  <a:stCxn id="118" idx="3"/>
                </p:cNvCxnSpPr>
                <p:nvPr/>
              </p:nvCxnSpPr>
              <p:spPr>
                <a:xfrm>
                  <a:off x="9998111" y="3859938"/>
                  <a:ext cx="822960" cy="89533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nector: Curved 125">
                  <a:extLst>
                    <a:ext uri="{FF2B5EF4-FFF2-40B4-BE49-F238E27FC236}">
                      <a16:creationId xmlns:a16="http://schemas.microsoft.com/office/drawing/2014/main" id="{5F4A27BC-4CE6-4D86-7647-E4131A6351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95597" y="4103156"/>
                  <a:ext cx="822960" cy="173736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ED9287A7-403C-0CCA-F02D-2303C7DB1271}"/>
                    </a:ext>
                  </a:extLst>
                </p:cNvPr>
                <p:cNvSpPr txBox="1"/>
                <p:nvPr/>
              </p:nvSpPr>
              <p:spPr>
                <a:xfrm>
                  <a:off x="9000182" y="2650557"/>
                  <a:ext cx="663191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</a:t>
                  </a:r>
                  <a:endParaRPr lang="en-US" dirty="0"/>
                </a:p>
              </p:txBody>
            </p: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6E21BF4-0541-06A4-7D90-A1332E94919D}"/>
              </a:ext>
            </a:extLst>
          </p:cNvPr>
          <p:cNvSpPr txBox="1"/>
          <p:nvPr/>
        </p:nvSpPr>
        <p:spPr>
          <a:xfrm>
            <a:off x="75977" y="6093574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52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20" y="1865977"/>
            <a:ext cx="10058400" cy="4430924"/>
          </a:xfrm>
        </p:spPr>
        <p:txBody>
          <a:bodyPr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Naïve Solution 1: Flooding (+ Encryption)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(total) </a:t>
            </a:r>
            <a:r>
              <a:rPr lang="en-US" dirty="0" err="1"/>
              <a:t>Communication</a:t>
            </a:r>
            <a:r>
              <a:rPr lang="en-US" sz="2000" baseline="30000" dirty="0" err="1"/>
              <a:t>Ɨ</a:t>
            </a:r>
            <a:endParaRPr lang="en-US" baseline="300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Computation</a:t>
            </a:r>
            <a:r>
              <a:rPr lang="en-US" sz="1800" baseline="30000" dirty="0" err="1"/>
              <a:t>Ɨ</a:t>
            </a:r>
            <a:r>
              <a:rPr lang="en-US" dirty="0"/>
              <a:t> (at C)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Non-Interactive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Naïve Solution 2: [Single-Server] PIR (+ Encryption)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 </a:t>
            </a:r>
            <a:r>
              <a:rPr lang="en-US" i="1" dirty="0"/>
              <a:t>polylog </a:t>
            </a:r>
            <a:r>
              <a:rPr lang="en-US" dirty="0"/>
              <a:t>N) (total) </a:t>
            </a:r>
            <a:r>
              <a:rPr lang="en-US" dirty="0" err="1"/>
              <a:t>Communication</a:t>
            </a:r>
            <a:r>
              <a:rPr lang="en-US" sz="1800" baseline="30000" dirty="0" err="1"/>
              <a:t>Ɨ</a:t>
            </a:r>
            <a:endParaRPr lang="en-US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Computation</a:t>
            </a:r>
            <a:r>
              <a:rPr lang="en-US" sz="1800" baseline="30000" dirty="0" err="1"/>
              <a:t>Ɨ</a:t>
            </a:r>
            <a:r>
              <a:rPr lang="en-US" dirty="0"/>
              <a:t> (at C)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Non-Interactive (after 1-time Setup)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Solution 3: [Shi Wu ’21] Non-Interactive Anonymous Router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 </a:t>
            </a:r>
            <a:r>
              <a:rPr lang="en-US" i="1" dirty="0"/>
              <a:t>polylog </a:t>
            </a:r>
            <a:r>
              <a:rPr lang="en-US" dirty="0"/>
              <a:t>N) (total) </a:t>
            </a:r>
            <a:r>
              <a:rPr lang="en-US" dirty="0" err="1"/>
              <a:t>Communication</a:t>
            </a:r>
            <a:r>
              <a:rPr lang="en-US" sz="1800" baseline="30000" dirty="0" err="1"/>
              <a:t>Ɨ</a:t>
            </a:r>
            <a:endParaRPr lang="en-US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Computation</a:t>
            </a:r>
            <a:r>
              <a:rPr lang="en-US" sz="1800" baseline="30000" dirty="0" err="1"/>
              <a:t>Ɨ</a:t>
            </a:r>
            <a:r>
              <a:rPr lang="en-US" dirty="0"/>
              <a:t> (at C)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Non-Interactive (after 1-time Setup)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B70B38B-6BD7-F08F-AF9D-6D24C517E41C}"/>
              </a:ext>
            </a:extLst>
          </p:cNvPr>
          <p:cNvGrpSpPr/>
          <p:nvPr/>
        </p:nvGrpSpPr>
        <p:grpSpPr>
          <a:xfrm>
            <a:off x="6662317" y="1865977"/>
            <a:ext cx="5260953" cy="4430924"/>
            <a:chOff x="6662317" y="1865977"/>
            <a:chExt cx="5260953" cy="4430924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F1CFF2B4-5380-C854-502A-41102154A897}"/>
                </a:ext>
              </a:extLst>
            </p:cNvPr>
            <p:cNvGrpSpPr/>
            <p:nvPr/>
          </p:nvGrpSpPr>
          <p:grpSpPr>
            <a:xfrm>
              <a:off x="6662317" y="1865977"/>
              <a:ext cx="5260953" cy="4311408"/>
              <a:chOff x="6662317" y="1865977"/>
              <a:chExt cx="5260953" cy="4311408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7A0A6935-3291-9658-C2A3-CA52D34510F0}"/>
                  </a:ext>
                </a:extLst>
              </p:cNvPr>
              <p:cNvGrpSpPr/>
              <p:nvPr/>
            </p:nvGrpSpPr>
            <p:grpSpPr>
              <a:xfrm>
                <a:off x="6822825" y="2280969"/>
                <a:ext cx="548640" cy="3896416"/>
                <a:chOff x="6662057" y="2090057"/>
                <a:chExt cx="548640" cy="3896416"/>
              </a:xfrm>
            </p:grpSpPr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FEFEB73A-D479-CD68-8D58-DA8285637D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481118F-B426-109C-DD22-084F9CB4C2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15944A07-9174-EB17-9A14-F20623989B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AF79DDB0-9C53-26A5-CE3F-19E4FDED4F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0" name="Group 139">
                  <a:extLst>
                    <a:ext uri="{FF2B5EF4-FFF2-40B4-BE49-F238E27FC236}">
                      <a16:creationId xmlns:a16="http://schemas.microsoft.com/office/drawing/2014/main" id="{6CFD9A23-C9FC-F6DB-9290-DBA95420E613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DE0EEC55-2736-444D-0D6B-DA147D2ADDE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>
                    <a:extLst>
                      <a:ext uri="{FF2B5EF4-FFF2-40B4-BE49-F238E27FC236}">
                        <a16:creationId xmlns:a16="http://schemas.microsoft.com/office/drawing/2014/main" id="{F6FFEE7C-D7AA-19DB-02C2-4D3F9B86F8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Oval 142">
                    <a:extLst>
                      <a:ext uri="{FF2B5EF4-FFF2-40B4-BE49-F238E27FC236}">
                        <a16:creationId xmlns:a16="http://schemas.microsoft.com/office/drawing/2014/main" id="{15898AC4-5763-3B5B-1914-B25702EE3B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E85C4432-77B2-132B-20CF-BB700E0DCBE0}"/>
                  </a:ext>
                </a:extLst>
              </p:cNvPr>
              <p:cNvGrpSpPr/>
              <p:nvPr/>
            </p:nvGrpSpPr>
            <p:grpSpPr>
              <a:xfrm>
                <a:off x="10881360" y="2235915"/>
                <a:ext cx="548640" cy="3896416"/>
                <a:chOff x="6662057" y="2090057"/>
                <a:chExt cx="548640" cy="3896416"/>
              </a:xfrm>
            </p:grpSpPr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F83ABEEE-0978-19FD-4A68-4180036AB1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D82BDC95-1ECA-8E40-52B9-D8C21A1D31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6FFCDFCE-AF33-0FFF-7467-0747211249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D5B27BA1-6235-ABC0-B014-E5169E50C91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50BC0D3B-4AFE-FE97-CD91-2DE0636FB229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39868CC3-8747-2CBB-3641-909BA389105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D2121541-B8A0-5E65-B20C-04F8411A905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>
                    <a:extLst>
                      <a:ext uri="{FF2B5EF4-FFF2-40B4-BE49-F238E27FC236}">
                        <a16:creationId xmlns:a16="http://schemas.microsoft.com/office/drawing/2014/main" id="{1759B967-6858-BED6-05ED-F82218257A9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57E0D2D-C587-21CD-5134-2852A9DFBE6A}"/>
                  </a:ext>
                </a:extLst>
              </p:cNvPr>
              <p:cNvSpPr txBox="1"/>
              <p:nvPr/>
            </p:nvSpPr>
            <p:spPr>
              <a:xfrm>
                <a:off x="6662317" y="1865977"/>
                <a:ext cx="1286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Senders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B6EF02DA-B8A6-EB39-C0EA-9A02E3DDCD22}"/>
                  </a:ext>
                </a:extLst>
              </p:cNvPr>
              <p:cNvSpPr txBox="1"/>
              <p:nvPr/>
            </p:nvSpPr>
            <p:spPr>
              <a:xfrm>
                <a:off x="10637081" y="1865977"/>
                <a:ext cx="1286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Receivers</a:t>
                </a:r>
              </a:p>
            </p:txBody>
          </p: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C77E71CD-75DB-EF27-AA36-B6A312D3B37A}"/>
                  </a:ext>
                </a:extLst>
              </p:cNvPr>
              <p:cNvGrpSpPr/>
              <p:nvPr/>
            </p:nvGrpSpPr>
            <p:grpSpPr>
              <a:xfrm>
                <a:off x="7509031" y="2629322"/>
                <a:ext cx="3372329" cy="3494245"/>
                <a:chOff x="7509031" y="2629322"/>
                <a:chExt cx="3372329" cy="3494245"/>
              </a:xfrm>
            </p:grpSpPr>
            <p:sp>
              <p:nvSpPr>
                <p:cNvPr id="118" name="Rectangle: Rounded Corners 117">
                  <a:extLst>
                    <a:ext uri="{FF2B5EF4-FFF2-40B4-BE49-F238E27FC236}">
                      <a16:creationId xmlns:a16="http://schemas.microsoft.com/office/drawing/2014/main" id="{FFE281CD-D1FB-A2B4-6943-0BA18845FD58}"/>
                    </a:ext>
                  </a:extLst>
                </p:cNvPr>
                <p:cNvSpPr/>
                <p:nvPr/>
              </p:nvSpPr>
              <p:spPr>
                <a:xfrm>
                  <a:off x="8470762" y="3243932"/>
                  <a:ext cx="1527349" cy="123201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cxnSp>
              <p:nvCxnSpPr>
                <p:cNvPr id="119" name="Connector: Curved 118">
                  <a:extLst>
                    <a:ext uri="{FF2B5EF4-FFF2-40B4-BE49-F238E27FC236}">
                      <a16:creationId xmlns:a16="http://schemas.microsoft.com/office/drawing/2014/main" id="{D1F1AEEB-1C08-BA68-3655-27771BDFCF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88419" y="4203327"/>
                  <a:ext cx="804672" cy="19202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ctor: Curved 119">
                  <a:extLst>
                    <a:ext uri="{FF2B5EF4-FFF2-40B4-BE49-F238E27FC236}">
                      <a16:creationId xmlns:a16="http://schemas.microsoft.com/office/drawing/2014/main" id="{BA0E6813-0849-20A0-1594-15FBBA707F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9031" y="2744768"/>
                  <a:ext cx="885763" cy="762098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nector: Curved 120">
                  <a:extLst>
                    <a:ext uri="{FF2B5EF4-FFF2-40B4-BE49-F238E27FC236}">
                      <a16:creationId xmlns:a16="http://schemas.microsoft.com/office/drawing/2014/main" id="{6E377A86-756C-ED0A-594F-D165CE1C92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9031" y="3356875"/>
                  <a:ext cx="885763" cy="4316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ctor: Curved 121">
                  <a:extLst>
                    <a:ext uri="{FF2B5EF4-FFF2-40B4-BE49-F238E27FC236}">
                      <a16:creationId xmlns:a16="http://schemas.microsoft.com/office/drawing/2014/main" id="{A35B938C-C149-7AF5-B5D2-65DCEB9322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47015" y="3949471"/>
                  <a:ext cx="847779" cy="144403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ctor: Curved 122">
                  <a:extLst>
                    <a:ext uri="{FF2B5EF4-FFF2-40B4-BE49-F238E27FC236}">
                      <a16:creationId xmlns:a16="http://schemas.microsoft.com/office/drawing/2014/main" id="{0F6F908D-EB65-BEAC-7C54-81ABD4604A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96854" y="2629322"/>
                  <a:ext cx="884506" cy="782229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onnector: Curved 123">
                  <a:extLst>
                    <a:ext uri="{FF2B5EF4-FFF2-40B4-BE49-F238E27FC236}">
                      <a16:creationId xmlns:a16="http://schemas.microsoft.com/office/drawing/2014/main" id="{F4693E2F-800D-A57D-0292-10B7D1254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95597" y="3255798"/>
                  <a:ext cx="885763" cy="43164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ctor: Curved 124">
                  <a:extLst>
                    <a:ext uri="{FF2B5EF4-FFF2-40B4-BE49-F238E27FC236}">
                      <a16:creationId xmlns:a16="http://schemas.microsoft.com/office/drawing/2014/main" id="{DD4C0E45-CE3C-95DD-5711-086113EBF6C8}"/>
                    </a:ext>
                  </a:extLst>
                </p:cNvPr>
                <p:cNvCxnSpPr>
                  <a:cxnSpLocks/>
                  <a:stCxn id="118" idx="3"/>
                </p:cNvCxnSpPr>
                <p:nvPr/>
              </p:nvCxnSpPr>
              <p:spPr>
                <a:xfrm>
                  <a:off x="9998111" y="3859938"/>
                  <a:ext cx="822960" cy="89533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nector: Curved 125">
                  <a:extLst>
                    <a:ext uri="{FF2B5EF4-FFF2-40B4-BE49-F238E27FC236}">
                      <a16:creationId xmlns:a16="http://schemas.microsoft.com/office/drawing/2014/main" id="{5F4A27BC-4CE6-4D86-7647-E4131A6351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95597" y="4103156"/>
                  <a:ext cx="822960" cy="1737360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tailEnd type="triangle" w="lg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ED9287A7-403C-0CCA-F02D-2303C7DB1271}"/>
                    </a:ext>
                  </a:extLst>
                </p:cNvPr>
                <p:cNvSpPr txBox="1"/>
                <p:nvPr/>
              </p:nvSpPr>
              <p:spPr>
                <a:xfrm>
                  <a:off x="9000182" y="2650557"/>
                  <a:ext cx="663191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</a:t>
                  </a:r>
                  <a:endParaRPr lang="en-US" dirty="0"/>
                </a:p>
              </p:txBody>
            </p: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366BA46-13BE-22D8-D445-5187F59B3B6B}"/>
              </a:ext>
            </a:extLst>
          </p:cNvPr>
          <p:cNvSpPr txBox="1"/>
          <p:nvPr/>
        </p:nvSpPr>
        <p:spPr>
          <a:xfrm>
            <a:off x="75977" y="6093574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43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20" y="1865977"/>
            <a:ext cx="10058400" cy="4430924"/>
          </a:xfrm>
        </p:spPr>
        <p:txBody>
          <a:bodyPr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[Fernando, Shi, Soni, </a:t>
            </a:r>
            <a:r>
              <a:rPr lang="en-US" dirty="0" err="1"/>
              <a:t>Vanjani</a:t>
            </a:r>
            <a:r>
              <a:rPr lang="en-US" dirty="0"/>
              <a:t>, Waters ’23 – Next Talk]: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Collusion tolerance: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57721-4C18-BA58-C386-E19ED4CDAEEF}"/>
              </a:ext>
            </a:extLst>
          </p:cNvPr>
          <p:cNvSpPr txBox="1"/>
          <p:nvPr/>
        </p:nvSpPr>
        <p:spPr>
          <a:xfrm>
            <a:off x="75977" y="6093574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8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20" y="1865977"/>
            <a:ext cx="10058400" cy="4430924"/>
          </a:xfrm>
        </p:spPr>
        <p:txBody>
          <a:bodyPr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[Fernando, Shi, Soni, </a:t>
            </a:r>
            <a:r>
              <a:rPr lang="en-US" dirty="0" err="1"/>
              <a:t>Vanjani</a:t>
            </a:r>
            <a:r>
              <a:rPr lang="en-US" dirty="0"/>
              <a:t>, Waters ’23 – Next Talk]: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Collusion tolerance: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57721-4C18-BA58-C386-E19ED4CDAEEF}"/>
              </a:ext>
            </a:extLst>
          </p:cNvPr>
          <p:cNvSpPr txBox="1"/>
          <p:nvPr/>
        </p:nvSpPr>
        <p:spPr>
          <a:xfrm>
            <a:off x="75977" y="6093574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BB47AB-6EBF-0CD4-FFDA-FE943B568EB7}"/>
              </a:ext>
            </a:extLst>
          </p:cNvPr>
          <p:cNvSpPr/>
          <p:nvPr/>
        </p:nvSpPr>
        <p:spPr>
          <a:xfrm rot="20310573">
            <a:off x="4961887" y="1736676"/>
            <a:ext cx="5496495" cy="202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442CC1-15E3-5B2D-76BC-7C997F12A0A5}"/>
              </a:ext>
            </a:extLst>
          </p:cNvPr>
          <p:cNvSpPr txBox="1"/>
          <p:nvPr/>
        </p:nvSpPr>
        <p:spPr>
          <a:xfrm>
            <a:off x="6560344" y="1881096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FF9AD-C109-7AC1-7E18-03793B5B5D58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89DAA4-3AAC-4E84-B65A-2FF159E4014D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7FBA0E-700F-65EE-0E51-81E071D8D60E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3BF7DD-A0E8-527D-A785-FA1106925673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06CF6CD-B7BB-6DBA-CCA1-08D2516FA406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3FB4252-BAB6-DD46-572B-AF016D3C584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330CCC34-A213-3CA9-7F73-430840A7D730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351051-5B22-7F93-6A18-B92F2A7FEB2B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B9B6CF7-126B-5870-51A9-21C78DB88038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77A12BF-A649-DC0B-A914-1011FA43849F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026E0BC-D2D9-210B-9021-076DBC0673FD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26BBFAA1-1B5A-D486-4AC6-2C2A0AA87E5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56E867-A00C-CBC0-879E-58853DE742F4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39C1A6-B147-BD63-A519-D795BEA8CC31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94707BB-3B96-52D1-742C-50CE351AA329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2616A8F-1EEC-212D-2A68-27E1E80B34A8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Half Frame 23">
              <a:extLst>
                <a:ext uri="{FF2B5EF4-FFF2-40B4-BE49-F238E27FC236}">
                  <a16:creationId xmlns:a16="http://schemas.microsoft.com/office/drawing/2014/main" id="{BE23D5DA-DC84-D9CD-00CE-1E7E38A9DB25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9021D0-BF06-2D41-4B40-610AE82E59DD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993E16-B224-3FAE-AD71-5A0C8344B1FF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ED66074-6845-A934-8E22-5BA31F32C7E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2EE292A-A752-C052-FC14-9812150774C5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6B7BA3CF-C840-21A1-8EA7-93A79F93A4BB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70AC83-FF1F-7547-875A-8336C81EC920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tar: 10 Points 32">
            <a:extLst>
              <a:ext uri="{FF2B5EF4-FFF2-40B4-BE49-F238E27FC236}">
                <a16:creationId xmlns:a16="http://schemas.microsoft.com/office/drawing/2014/main" id="{5E43B7BB-8DF3-23BF-20E9-DF8312EA9A59}"/>
              </a:ext>
            </a:extLst>
          </p:cNvPr>
          <p:cNvSpPr/>
          <p:nvPr/>
        </p:nvSpPr>
        <p:spPr>
          <a:xfrm>
            <a:off x="8444776" y="464182"/>
            <a:ext cx="2156735" cy="1090517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Our Work</a:t>
            </a:r>
          </a:p>
        </p:txBody>
      </p:sp>
    </p:spTree>
    <p:extLst>
      <p:ext uri="{BB962C8B-B14F-4D97-AF65-F5344CB8AC3E}">
        <p14:creationId xmlns:p14="http://schemas.microsoft.com/office/powerpoint/2010/main" val="1100942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820BC156-9488-0CDE-7B27-5893CBEFC6E0}"/>
              </a:ext>
            </a:extLst>
          </p:cNvPr>
          <p:cNvSpPr/>
          <p:nvPr/>
        </p:nvSpPr>
        <p:spPr>
          <a:xfrm rot="16200000">
            <a:off x="7467843" y="1351854"/>
            <a:ext cx="3822421" cy="39409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20" y="1865977"/>
            <a:ext cx="10058400" cy="4430924"/>
          </a:xfrm>
        </p:spPr>
        <p:txBody>
          <a:bodyPr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[Fernando, Shi, Soni, </a:t>
            </a:r>
            <a:r>
              <a:rPr lang="en-US" dirty="0" err="1"/>
              <a:t>Vanjani</a:t>
            </a:r>
            <a:r>
              <a:rPr lang="en-US" dirty="0"/>
              <a:t>, Waters ’23 – Next Talk]: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Collusion tolerance: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57721-4C18-BA58-C386-E19ED4CDAEEF}"/>
              </a:ext>
            </a:extLst>
          </p:cNvPr>
          <p:cNvSpPr txBox="1"/>
          <p:nvPr/>
        </p:nvSpPr>
        <p:spPr>
          <a:xfrm>
            <a:off x="75977" y="6093574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442CC1-15E3-5B2D-76BC-7C997F12A0A5}"/>
              </a:ext>
            </a:extLst>
          </p:cNvPr>
          <p:cNvSpPr txBox="1"/>
          <p:nvPr/>
        </p:nvSpPr>
        <p:spPr>
          <a:xfrm>
            <a:off x="6561908" y="1880299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FF9AD-C109-7AC1-7E18-03793B5B5D58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89DAA4-3AAC-4E84-B65A-2FF159E4014D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7FBA0E-700F-65EE-0E51-81E071D8D60E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3BF7DD-A0E8-527D-A785-FA1106925673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06CF6CD-B7BB-6DBA-CCA1-08D2516FA406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3FB4252-BAB6-DD46-572B-AF016D3C584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330CCC34-A213-3CA9-7F73-430840A7D730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351051-5B22-7F93-6A18-B92F2A7FEB2B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B9B6CF7-126B-5870-51A9-21C78DB88038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77A12BF-A649-DC0B-A914-1011FA43849F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026E0BC-D2D9-210B-9021-076DBC0673FD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26BBFAA1-1B5A-D486-4AC6-2C2A0AA87E5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56E867-A00C-CBC0-879E-58853DE742F4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39C1A6-B147-BD63-A519-D795BEA8CC31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94707BB-3B96-52D1-742C-50CE351AA329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2616A8F-1EEC-212D-2A68-27E1E80B34A8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Half Frame 23">
              <a:extLst>
                <a:ext uri="{FF2B5EF4-FFF2-40B4-BE49-F238E27FC236}">
                  <a16:creationId xmlns:a16="http://schemas.microsoft.com/office/drawing/2014/main" id="{BE23D5DA-DC84-D9CD-00CE-1E7E38A9DB25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9021D0-BF06-2D41-4B40-610AE82E59DD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993E16-B224-3FAE-AD71-5A0C8344B1FF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ED66074-6845-A934-8E22-5BA31F32C7E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2EE292A-A752-C052-FC14-9812150774C5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6B7BA3CF-C840-21A1-8EA7-93A79F93A4BB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70AC83-FF1F-7547-875A-8336C81EC920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DCFAA793-06ED-E5D3-EF3F-C249031CE722}"/>
              </a:ext>
            </a:extLst>
          </p:cNvPr>
          <p:cNvSpPr/>
          <p:nvPr/>
        </p:nvSpPr>
        <p:spPr>
          <a:xfrm>
            <a:off x="8444776" y="464182"/>
            <a:ext cx="2156735" cy="1090517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[FSSVW]</a:t>
            </a:r>
          </a:p>
        </p:txBody>
      </p:sp>
    </p:spTree>
    <p:extLst>
      <p:ext uri="{BB962C8B-B14F-4D97-AF65-F5344CB8AC3E}">
        <p14:creationId xmlns:p14="http://schemas.microsoft.com/office/powerpoint/2010/main" val="1211925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820BC156-9488-0CDE-7B27-5893CBEFC6E0}"/>
              </a:ext>
            </a:extLst>
          </p:cNvPr>
          <p:cNvSpPr/>
          <p:nvPr/>
        </p:nvSpPr>
        <p:spPr>
          <a:xfrm rot="16200000">
            <a:off x="7467843" y="1351854"/>
            <a:ext cx="3822421" cy="39409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20" y="1865977"/>
            <a:ext cx="10058400" cy="4430924"/>
          </a:xfrm>
        </p:spPr>
        <p:txBody>
          <a:bodyPr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[Fernando, Shi, Soni, </a:t>
            </a:r>
            <a:r>
              <a:rPr lang="en-US" dirty="0" err="1"/>
              <a:t>Vanjani</a:t>
            </a:r>
            <a:r>
              <a:rPr lang="en-US" dirty="0"/>
              <a:t>, Waters ’23 – Next Talk]: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Collusion tolerance:</a:t>
            </a:r>
          </a:p>
          <a:p>
            <a:pPr marL="635508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Improves upon original NIAR [Shi, Wu ’21]: </a:t>
            </a:r>
            <a:br>
              <a:rPr lang="en-US" dirty="0"/>
            </a:br>
            <a:r>
              <a:rPr lang="en-US" dirty="0"/>
              <a:t>Achieves quasi-linear overall performance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Requires obfuscation: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iO</a:t>
            </a:r>
            <a:r>
              <a:rPr lang="en-US" dirty="0"/>
              <a:t> vs. Rate-1 OT (DDH, QR,LWE)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57721-4C18-BA58-C386-E19ED4CDAEEF}"/>
              </a:ext>
            </a:extLst>
          </p:cNvPr>
          <p:cNvSpPr txBox="1"/>
          <p:nvPr/>
        </p:nvSpPr>
        <p:spPr>
          <a:xfrm>
            <a:off x="75977" y="6093574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442CC1-15E3-5B2D-76BC-7C997F12A0A5}"/>
              </a:ext>
            </a:extLst>
          </p:cNvPr>
          <p:cNvSpPr txBox="1"/>
          <p:nvPr/>
        </p:nvSpPr>
        <p:spPr>
          <a:xfrm>
            <a:off x="6561908" y="1880299"/>
            <a:ext cx="433582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Basic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N-2 Sender-Receiver pairs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FF9AD-C109-7AC1-7E18-03793B5B5D58}"/>
              </a:ext>
            </a:extLst>
          </p:cNvPr>
          <p:cNvSpPr txBox="1"/>
          <p:nvPr/>
        </p:nvSpPr>
        <p:spPr>
          <a:xfrm>
            <a:off x="5038008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Sender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Senders + (up to) N-2 Receivers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89DAA4-3AAC-4E84-B65A-2FF159E4014D}"/>
              </a:ext>
            </a:extLst>
          </p:cNvPr>
          <p:cNvSpPr txBox="1"/>
          <p:nvPr/>
        </p:nvSpPr>
        <p:spPr>
          <a:xfrm>
            <a:off x="8729821" y="3172840"/>
            <a:ext cx="346217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Receiver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all Receivers + (up to) N-2 Senders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7FBA0E-700F-65EE-0E51-81E071D8D60E}"/>
              </a:ext>
            </a:extLst>
          </p:cNvPr>
          <p:cNvSpPr txBox="1"/>
          <p:nvPr/>
        </p:nvSpPr>
        <p:spPr>
          <a:xfrm>
            <a:off x="6998731" y="4292106"/>
            <a:ext cx="34621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Arbitrary Collusion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C + (up to) 2N – 2 Senders + Receivers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3BF7DD-A0E8-527D-A785-FA1106925673}"/>
              </a:ext>
            </a:extLst>
          </p:cNvPr>
          <p:cNvGrpSpPr/>
          <p:nvPr/>
        </p:nvGrpSpPr>
        <p:grpSpPr>
          <a:xfrm rot="18968598">
            <a:off x="7430326" y="2701787"/>
            <a:ext cx="471195" cy="158621"/>
            <a:chOff x="8612155" y="5328989"/>
            <a:chExt cx="471195" cy="15862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06CF6CD-B7BB-6DBA-CCA1-08D2516FA406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3FB4252-BAB6-DD46-572B-AF016D3C584C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330CCC34-A213-3CA9-7F73-430840A7D730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351051-5B22-7F93-6A18-B92F2A7FEB2B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B9B6CF7-126B-5870-51A9-21C78DB88038}"/>
              </a:ext>
            </a:extLst>
          </p:cNvPr>
          <p:cNvGrpSpPr/>
          <p:nvPr/>
        </p:nvGrpSpPr>
        <p:grpSpPr>
          <a:xfrm rot="13373997">
            <a:off x="7317413" y="3934290"/>
            <a:ext cx="471195" cy="158621"/>
            <a:chOff x="8612155" y="5328989"/>
            <a:chExt cx="471195" cy="15862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77A12BF-A649-DC0B-A914-1011FA43849F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026E0BC-D2D9-210B-9021-076DBC0673FD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26BBFAA1-1B5A-D486-4AC6-2C2A0AA87E51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56E867-A00C-CBC0-879E-58853DE742F4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39C1A6-B147-BD63-A519-D795BEA8CC31}"/>
              </a:ext>
            </a:extLst>
          </p:cNvPr>
          <p:cNvGrpSpPr/>
          <p:nvPr/>
        </p:nvGrpSpPr>
        <p:grpSpPr>
          <a:xfrm rot="18827298">
            <a:off x="9509622" y="3950933"/>
            <a:ext cx="471195" cy="158621"/>
            <a:chOff x="8612155" y="5328989"/>
            <a:chExt cx="471195" cy="15862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94707BB-3B96-52D1-742C-50CE351AA329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2616A8F-1EEC-212D-2A68-27E1E80B34A8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Half Frame 23">
              <a:extLst>
                <a:ext uri="{FF2B5EF4-FFF2-40B4-BE49-F238E27FC236}">
                  <a16:creationId xmlns:a16="http://schemas.microsoft.com/office/drawing/2014/main" id="{BE23D5DA-DC84-D9CD-00CE-1E7E38A9DB25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9021D0-BF06-2D41-4B40-610AE82E59DD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993E16-B224-3FAE-AD71-5A0C8344B1FF}"/>
              </a:ext>
            </a:extLst>
          </p:cNvPr>
          <p:cNvGrpSpPr/>
          <p:nvPr/>
        </p:nvGrpSpPr>
        <p:grpSpPr>
          <a:xfrm rot="13560163">
            <a:off x="9284364" y="2726815"/>
            <a:ext cx="471195" cy="158621"/>
            <a:chOff x="8612155" y="5328989"/>
            <a:chExt cx="471195" cy="158621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ED66074-6845-A934-8E22-5BA31F32C7E2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374433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2EE292A-A752-C052-FC14-9812150774C5}"/>
                </a:ext>
              </a:extLst>
            </p:cNvPr>
            <p:cNvCxnSpPr>
              <a:cxnSpLocks/>
            </p:cNvCxnSpPr>
            <p:nvPr/>
          </p:nvCxnSpPr>
          <p:spPr>
            <a:xfrm>
              <a:off x="8612155" y="5445966"/>
              <a:ext cx="3918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6B7BA3CF-C840-21A1-8EA7-93A79F93A4BB}"/>
                </a:ext>
              </a:extLst>
            </p:cNvPr>
            <p:cNvSpPr/>
            <p:nvPr/>
          </p:nvSpPr>
          <p:spPr>
            <a:xfrm rot="8100000">
              <a:off x="8924730" y="5328989"/>
              <a:ext cx="158620" cy="158621"/>
            </a:xfrm>
            <a:prstGeom prst="halfFram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70AC83-FF1F-7547-875A-8336C81EC920}"/>
                </a:ext>
              </a:extLst>
            </p:cNvPr>
            <p:cNvSpPr/>
            <p:nvPr/>
          </p:nvSpPr>
          <p:spPr>
            <a:xfrm>
              <a:off x="9006840" y="5370077"/>
              <a:ext cx="54864" cy="822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9673DD4B-57C0-C1DD-9236-B60F15804856}"/>
              </a:ext>
            </a:extLst>
          </p:cNvPr>
          <p:cNvSpPr/>
          <p:nvPr/>
        </p:nvSpPr>
        <p:spPr>
          <a:xfrm>
            <a:off x="8444776" y="464182"/>
            <a:ext cx="2156735" cy="1090517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[FSSVW]</a:t>
            </a:r>
          </a:p>
        </p:txBody>
      </p:sp>
    </p:spTree>
    <p:extLst>
      <p:ext uri="{BB962C8B-B14F-4D97-AF65-F5344CB8AC3E}">
        <p14:creationId xmlns:p14="http://schemas.microsoft.com/office/powerpoint/2010/main" val="2175411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2410862"/>
            <a:ext cx="11553825" cy="2365749"/>
          </a:xfrm>
        </p:spPr>
        <p:txBody>
          <a:bodyPr>
            <a:normAutofit/>
          </a:bodyPr>
          <a:lstStyle/>
          <a:p>
            <a:pPr marL="685800" indent="-5715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Is there a NIAR solution with overall (quasi-) linear performance?</a:t>
            </a:r>
          </a:p>
          <a:p>
            <a:pPr marL="1428750" lvl="1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E.g. requires quasi-linear computation at C</a:t>
            </a:r>
          </a:p>
          <a:p>
            <a:pPr marL="685800" indent="-5715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Under standard crypto assumptions?</a:t>
            </a:r>
          </a:p>
          <a:p>
            <a:pPr marL="1428750" lvl="1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E.g. feasible in practice</a:t>
            </a:r>
          </a:p>
        </p:txBody>
      </p:sp>
    </p:spTree>
    <p:extLst>
      <p:ext uri="{BB962C8B-B14F-4D97-AF65-F5344CB8AC3E}">
        <p14:creationId xmlns:p14="http://schemas.microsoft.com/office/powerpoint/2010/main" val="2295504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Problem Statement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Threat Model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Existing Solutions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Background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Our Result</a:t>
            </a:r>
            <a:br>
              <a:rPr lang="en-US" dirty="0"/>
            </a:br>
            <a:endParaRPr lang="en-US" sz="5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Theorem Statement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Intuition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Overview Of Techniques</a:t>
            </a:r>
          </a:p>
        </p:txBody>
      </p:sp>
    </p:spTree>
    <p:extLst>
      <p:ext uri="{BB962C8B-B14F-4D97-AF65-F5344CB8AC3E}">
        <p14:creationId xmlns:p14="http://schemas.microsoft.com/office/powerpoint/2010/main" val="3109006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72" y="1881096"/>
            <a:ext cx="9877128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Rate-1 OT [DGI</a:t>
            </a:r>
            <a:r>
              <a:rPr lang="en-US" sz="3200" baseline="30000" dirty="0"/>
              <a:t>+</a:t>
            </a:r>
            <a:r>
              <a:rPr lang="en-US" sz="900" dirty="0"/>
              <a:t> </a:t>
            </a:r>
            <a:r>
              <a:rPr lang="en-US" sz="3200" dirty="0"/>
              <a:t>19, GHO ’20, CGH</a:t>
            </a:r>
            <a:r>
              <a:rPr lang="en-US" sz="3200" baseline="30000" dirty="0"/>
              <a:t>+</a:t>
            </a:r>
            <a:r>
              <a:rPr lang="en-US" sz="900" dirty="0"/>
              <a:t> </a:t>
            </a:r>
            <a:r>
              <a:rPr lang="en-US" sz="3200" dirty="0"/>
              <a:t>21]:</a:t>
            </a:r>
          </a:p>
          <a:p>
            <a:pPr marL="635508" lvl="1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1-out-of-2 string OT</a:t>
            </a:r>
          </a:p>
          <a:p>
            <a:pPr marL="635508" lvl="1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Server response size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≈ message size</a:t>
            </a:r>
          </a:p>
          <a:p>
            <a:pPr marL="635508" lvl="1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Known instantiating assumptions (can use any of): </a:t>
            </a:r>
            <a:br>
              <a:rPr lang="en-US" sz="2800" dirty="0"/>
            </a:br>
            <a:r>
              <a:rPr lang="en-US" sz="2800" dirty="0"/>
              <a:t>     DDH, QR, LWE (post-quantum)      [DGI</a:t>
            </a:r>
            <a:r>
              <a:rPr lang="en-US" sz="2800" baseline="30000" dirty="0"/>
              <a:t>+</a:t>
            </a:r>
            <a:r>
              <a:rPr lang="en-US" sz="800" dirty="0"/>
              <a:t> </a:t>
            </a:r>
            <a:r>
              <a:rPr lang="en-US" sz="2800" dirty="0"/>
              <a:t>19]</a:t>
            </a:r>
          </a:p>
        </p:txBody>
      </p:sp>
    </p:spTree>
    <p:extLst>
      <p:ext uri="{BB962C8B-B14F-4D97-AF65-F5344CB8AC3E}">
        <p14:creationId xmlns:p14="http://schemas.microsoft.com/office/powerpoint/2010/main" val="4123971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Problem Statement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Threat Model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Existing Solutions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Our Result</a:t>
            </a:r>
            <a:br>
              <a:rPr lang="en-US" dirty="0"/>
            </a:br>
            <a:endParaRPr lang="en-US" sz="5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Theorem Statement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Intuition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Overview Of Techniques</a:t>
            </a:r>
          </a:p>
        </p:txBody>
      </p:sp>
    </p:spTree>
    <p:extLst>
      <p:ext uri="{BB962C8B-B14F-4D97-AF65-F5344CB8AC3E}">
        <p14:creationId xmlns:p14="http://schemas.microsoft.com/office/powerpoint/2010/main" val="266364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Problem Statement</a:t>
            </a:r>
            <a:br>
              <a:rPr lang="en-US" dirty="0"/>
            </a:br>
            <a:endParaRPr lang="en-US" sz="4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Threat Model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Existing Solutions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Our Result</a:t>
            </a:r>
            <a:br>
              <a:rPr lang="en-US" dirty="0"/>
            </a:br>
            <a:endParaRPr lang="en-US" sz="5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Theorem Statement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Intuition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dirty="0"/>
              <a:t>Overview Of Techniques</a:t>
            </a:r>
          </a:p>
        </p:txBody>
      </p:sp>
    </p:spTree>
    <p:extLst>
      <p:ext uri="{BB962C8B-B14F-4D97-AF65-F5344CB8AC3E}">
        <p14:creationId xmlns:p14="http://schemas.microsoft.com/office/powerpoint/2010/main" val="1979563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963" y="2240703"/>
            <a:ext cx="7147527" cy="2405800"/>
          </a:xfrm>
        </p:spPr>
        <p:txBody>
          <a:bodyPr>
            <a:norm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0070C0"/>
                </a:solidFill>
              </a:rPr>
              <a:t>Theorem</a:t>
            </a:r>
            <a:r>
              <a:rPr lang="en-US" sz="2400" dirty="0"/>
              <a:t>: Assuming rate-1 OT, there is a solution to the Anonymous Permutation Routing problem that achieves:</a:t>
            </a:r>
            <a:br>
              <a:rPr lang="en-US" sz="2400" dirty="0"/>
            </a:br>
            <a:endParaRPr lang="en-US" sz="5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O(N </a:t>
            </a:r>
            <a:r>
              <a:rPr lang="en-US" sz="2000" i="1" dirty="0"/>
              <a:t>polylog </a:t>
            </a:r>
            <a:r>
              <a:rPr lang="en-US" sz="2000" dirty="0"/>
              <a:t>N) (total) </a:t>
            </a:r>
            <a:r>
              <a:rPr lang="en-US" sz="2000" dirty="0" err="1"/>
              <a:t>Communication</a:t>
            </a:r>
            <a:r>
              <a:rPr lang="en-US" sz="2000" baseline="30000" dirty="0" err="1"/>
              <a:t>Ɨ</a:t>
            </a:r>
            <a:endParaRPr lang="en-US" sz="20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O(N </a:t>
            </a:r>
            <a:r>
              <a:rPr lang="en-US" sz="2000" i="1" dirty="0"/>
              <a:t>polylog </a:t>
            </a:r>
            <a:r>
              <a:rPr lang="en-US" sz="2000" dirty="0"/>
              <a:t>N) </a:t>
            </a:r>
            <a:r>
              <a:rPr lang="en-US" sz="2000" dirty="0" err="1"/>
              <a:t>Computation</a:t>
            </a:r>
            <a:r>
              <a:rPr lang="en-US" sz="2000" baseline="30000" dirty="0" err="1"/>
              <a:t>Ɨ</a:t>
            </a:r>
            <a:r>
              <a:rPr lang="en-US" sz="2000" dirty="0"/>
              <a:t> (at C)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r>
              <a:rPr lang="en-US" sz="2000" dirty="0"/>
              <a:t>Non-Interactive (after 1-time Setup)</a:t>
            </a:r>
          </a:p>
          <a:p>
            <a:pPr marL="635508" lvl="1"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635508" lvl="1"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A432C2-4FCF-C0E5-17A9-BADC5030152A}"/>
              </a:ext>
            </a:extLst>
          </p:cNvPr>
          <p:cNvSpPr txBox="1"/>
          <p:nvPr/>
        </p:nvSpPr>
        <p:spPr>
          <a:xfrm>
            <a:off x="2920963" y="4461837"/>
            <a:ext cx="5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Ɨ</a:t>
            </a:r>
            <a:r>
              <a:rPr lang="en-US" sz="1800" baseline="30000" dirty="0"/>
              <a:t> Per message bit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87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72" y="1881096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1: </a:t>
            </a:r>
            <a:br>
              <a:rPr lang="en-US" dirty="0"/>
            </a:br>
            <a:r>
              <a:rPr lang="en-US" dirty="0"/>
              <a:t>Anonymous Permutation Routing</a:t>
            </a:r>
            <a:br>
              <a:rPr lang="en-US" dirty="0"/>
            </a:br>
            <a:r>
              <a:rPr lang="en-US" dirty="0"/>
              <a:t>is similar to (non-anonymous) Permutation Routing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528A8E-1B54-1A03-6DF0-148193358A42}"/>
              </a:ext>
            </a:extLst>
          </p:cNvPr>
          <p:cNvGrpSpPr/>
          <p:nvPr/>
        </p:nvGrpSpPr>
        <p:grpSpPr>
          <a:xfrm>
            <a:off x="10637081" y="1827877"/>
            <a:ext cx="1286189" cy="4266354"/>
            <a:chOff x="10637081" y="1865977"/>
            <a:chExt cx="1286189" cy="4266354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E85C4432-77B2-132B-20CF-BB700E0DCBE0}"/>
                </a:ext>
              </a:extLst>
            </p:cNvPr>
            <p:cNvGrpSpPr/>
            <p:nvPr/>
          </p:nvGrpSpPr>
          <p:grpSpPr>
            <a:xfrm>
              <a:off x="10881360" y="2235915"/>
              <a:ext cx="548640" cy="3896416"/>
              <a:chOff x="6662057" y="2090057"/>
              <a:chExt cx="548640" cy="3896416"/>
            </a:xfrm>
          </p:grpSpPr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F83ABEEE-0978-19FD-4A68-4180036AB1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D82BDC95-1ECA-8E40-52B9-D8C21A1D31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6FFCDFCE-AF33-0FFF-7467-0747211249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5B27BA1-6235-ABC0-B014-E5169E50C9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50BC0D3B-4AFE-FE97-CD91-2DE0636FB229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39868CC3-8747-2CBB-3641-909BA38910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D2121541-B8A0-5E65-B20C-04F8411A90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1759B967-6858-BED6-05ED-F82218257A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6EF02DA-B8A6-EB39-C0EA-9A02E3DDCD22}"/>
                </a:ext>
              </a:extLst>
            </p:cNvPr>
            <p:cNvSpPr txBox="1"/>
            <p:nvPr/>
          </p:nvSpPr>
          <p:spPr>
            <a:xfrm>
              <a:off x="10637081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Receivers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77E71CD-75DB-EF27-AA36-B6A312D3B37A}"/>
              </a:ext>
            </a:extLst>
          </p:cNvPr>
          <p:cNvGrpSpPr/>
          <p:nvPr/>
        </p:nvGrpSpPr>
        <p:grpSpPr>
          <a:xfrm>
            <a:off x="7509031" y="2591222"/>
            <a:ext cx="3372329" cy="3494245"/>
            <a:chOff x="7509031" y="2629322"/>
            <a:chExt cx="3372329" cy="3494245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FFE281CD-D1FB-A2B4-6943-0BA18845FD58}"/>
                </a:ext>
              </a:extLst>
            </p:cNvPr>
            <p:cNvSpPr/>
            <p:nvPr/>
          </p:nvSpPr>
          <p:spPr>
            <a:xfrm>
              <a:off x="8470762" y="3243932"/>
              <a:ext cx="1527349" cy="123201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119" name="Connector: Curved 118">
              <a:extLst>
                <a:ext uri="{FF2B5EF4-FFF2-40B4-BE49-F238E27FC236}">
                  <a16:creationId xmlns:a16="http://schemas.microsoft.com/office/drawing/2014/main" id="{D1F1AEEB-1C08-BA68-3655-27771BDFCF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88419" y="4203327"/>
              <a:ext cx="804672" cy="19202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or: Curved 119">
              <a:extLst>
                <a:ext uri="{FF2B5EF4-FFF2-40B4-BE49-F238E27FC236}">
                  <a16:creationId xmlns:a16="http://schemas.microsoft.com/office/drawing/2014/main" id="{BA0E6813-0849-20A0-1594-15FBBA707F53}"/>
                </a:ext>
              </a:extLst>
            </p:cNvPr>
            <p:cNvCxnSpPr>
              <a:cxnSpLocks/>
            </p:cNvCxnSpPr>
            <p:nvPr/>
          </p:nvCxnSpPr>
          <p:spPr>
            <a:xfrm>
              <a:off x="7509031" y="2744768"/>
              <a:ext cx="885763" cy="762098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6E377A86-756C-ED0A-594F-D165CE1C924C}"/>
                </a:ext>
              </a:extLst>
            </p:cNvPr>
            <p:cNvCxnSpPr>
              <a:cxnSpLocks/>
            </p:cNvCxnSpPr>
            <p:nvPr/>
          </p:nvCxnSpPr>
          <p:spPr>
            <a:xfrm>
              <a:off x="7509031" y="3356875"/>
              <a:ext cx="885763" cy="4316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or: Curved 121">
              <a:extLst>
                <a:ext uri="{FF2B5EF4-FFF2-40B4-BE49-F238E27FC236}">
                  <a16:creationId xmlns:a16="http://schemas.microsoft.com/office/drawing/2014/main" id="{A35B938C-C149-7AF5-B5D2-65DCEB9322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47015" y="3949471"/>
              <a:ext cx="847779" cy="14440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or: Curved 122">
              <a:extLst>
                <a:ext uri="{FF2B5EF4-FFF2-40B4-BE49-F238E27FC236}">
                  <a16:creationId xmlns:a16="http://schemas.microsoft.com/office/drawing/2014/main" id="{0F6F908D-EB65-BEAC-7C54-81ABD4604A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96854" y="2629322"/>
              <a:ext cx="884506" cy="782229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or: Curved 123">
              <a:extLst>
                <a:ext uri="{FF2B5EF4-FFF2-40B4-BE49-F238E27FC236}">
                  <a16:creationId xmlns:a16="http://schemas.microsoft.com/office/drawing/2014/main" id="{F4693E2F-800D-A57D-0292-10B7D12542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95597" y="3255798"/>
              <a:ext cx="885763" cy="4316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or: Curved 124">
              <a:extLst>
                <a:ext uri="{FF2B5EF4-FFF2-40B4-BE49-F238E27FC236}">
                  <a16:creationId xmlns:a16="http://schemas.microsoft.com/office/drawing/2014/main" id="{DD4C0E45-CE3C-95DD-5711-086113EBF6C8}"/>
                </a:ext>
              </a:extLst>
            </p:cNvPr>
            <p:cNvCxnSpPr>
              <a:cxnSpLocks/>
              <a:stCxn id="118" idx="3"/>
            </p:cNvCxnSpPr>
            <p:nvPr/>
          </p:nvCxnSpPr>
          <p:spPr>
            <a:xfrm>
              <a:off x="9998111" y="3859938"/>
              <a:ext cx="822960" cy="8953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or: Curved 125">
              <a:extLst>
                <a:ext uri="{FF2B5EF4-FFF2-40B4-BE49-F238E27FC236}">
                  <a16:creationId xmlns:a16="http://schemas.microsoft.com/office/drawing/2014/main" id="{5F4A27BC-4CE6-4D86-7647-E4131A6351F6}"/>
                </a:ext>
              </a:extLst>
            </p:cNvPr>
            <p:cNvCxnSpPr>
              <a:cxnSpLocks/>
            </p:cNvCxnSpPr>
            <p:nvPr/>
          </p:nvCxnSpPr>
          <p:spPr>
            <a:xfrm>
              <a:off x="9995597" y="4103156"/>
              <a:ext cx="822960" cy="173736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D9287A7-403C-0CCA-F02D-2303C7DB1271}"/>
                </a:ext>
              </a:extLst>
            </p:cNvPr>
            <p:cNvSpPr txBox="1"/>
            <p:nvPr/>
          </p:nvSpPr>
          <p:spPr>
            <a:xfrm>
              <a:off x="9000182" y="2650557"/>
              <a:ext cx="6631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π</a:t>
              </a:r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6662317" y="182787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843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1: </a:t>
            </a:r>
            <a:br>
              <a:rPr lang="en-US" dirty="0"/>
            </a:br>
            <a:r>
              <a:rPr lang="en-US" dirty="0"/>
              <a:t>Anonymous Permutation Routing</a:t>
            </a:r>
            <a:br>
              <a:rPr lang="en-US" dirty="0"/>
            </a:br>
            <a:r>
              <a:rPr lang="en-US" dirty="0"/>
              <a:t>is similar to (non-anonymous) Permutation Routing 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6662317" y="182787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C3186E7-50A2-D9F8-BE98-7ADA44B925EE}"/>
              </a:ext>
            </a:extLst>
          </p:cNvPr>
          <p:cNvGrpSpPr/>
          <p:nvPr/>
        </p:nvGrpSpPr>
        <p:grpSpPr>
          <a:xfrm>
            <a:off x="6432300" y="2223819"/>
            <a:ext cx="3215978" cy="3896416"/>
            <a:chOff x="6432300" y="2261919"/>
            <a:chExt cx="3215978" cy="3896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6AA1CD-F9A1-B382-133A-D78D767F9546}"/>
                </a:ext>
              </a:extLst>
            </p:cNvPr>
            <p:cNvGrpSpPr/>
            <p:nvPr/>
          </p:nvGrpSpPr>
          <p:grpSpPr>
            <a:xfrm>
              <a:off x="7773820" y="2261919"/>
              <a:ext cx="548640" cy="3896416"/>
              <a:chOff x="6662057" y="2090057"/>
              <a:chExt cx="548640" cy="38964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3D0ACAB-1BAD-6DFE-56DE-15DF196A25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60766D-F5B3-38A1-1E02-522987A16A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EE4CBC-E969-631D-8061-5F95DF2F0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70A68CD-A577-EAE8-0F49-B28C069DBC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9BE270D-6583-7FAF-31CE-7C8D5D044897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5463FB5-BC24-A767-B141-F601323C7D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0A7EF0C-411E-D74A-3BCB-06756DB48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4F4AC21-3610-2FCE-D43E-B537E74E0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678C53-E029-3D0F-FE05-DBBBE833263D}"/>
                </a:ext>
              </a:extLst>
            </p:cNvPr>
            <p:cNvGrpSpPr/>
            <p:nvPr/>
          </p:nvGrpSpPr>
          <p:grpSpPr>
            <a:xfrm>
              <a:off x="9099638" y="2261919"/>
              <a:ext cx="548640" cy="3896416"/>
              <a:chOff x="6662057" y="2090057"/>
              <a:chExt cx="548640" cy="389641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A65E575-B709-BE43-F8D7-B3807CE0A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181C583-D5DB-EF47-9DDC-9718A88D7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BEAE28-3A5B-F7B2-078B-9F75B75FB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7321FB2-0708-3BDC-3C06-B1CDB7A7A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D86E8D6-D6B3-2F76-4B51-DD6C90D368BC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D12591E-7CEC-BBAF-D25B-150C1F0D1C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BEBDBB14-5441-285A-E5A6-6B3156D116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48AFF5F-914D-D481-3D4F-545859169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B7F124-3174-959A-DB20-D5269387BEF4}"/>
                </a:ext>
              </a:extLst>
            </p:cNvPr>
            <p:cNvGrpSpPr/>
            <p:nvPr/>
          </p:nvGrpSpPr>
          <p:grpSpPr>
            <a:xfrm>
              <a:off x="6432300" y="2261919"/>
              <a:ext cx="548640" cy="3896416"/>
              <a:chOff x="6662057" y="2090057"/>
              <a:chExt cx="548640" cy="3896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AE6F4D6-1ECF-3823-7488-F47D50765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CCBC74-0970-C54C-2A35-3B1A515CA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A8B1C61-674D-B0FA-9892-B4C9C6A76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50B0D7-6BCF-ED73-F80A-DF2906CD0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2799FA2-B20D-4A90-6880-35A223F721AE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A34CD71-2016-11D5-F7F3-E9B236167B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8BA92A6-BB04-C30F-9206-56A89788B3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ED6B146-5436-FC21-2E2A-F7A5F1D08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9FBF16BA-2BF7-FA5D-DEED-04DB472A9CE1}"/>
              </a:ext>
            </a:extLst>
          </p:cNvPr>
          <p:cNvGrpSpPr/>
          <p:nvPr/>
        </p:nvGrpSpPr>
        <p:grpSpPr>
          <a:xfrm>
            <a:off x="5609343" y="2498139"/>
            <a:ext cx="5196055" cy="3366826"/>
            <a:chOff x="5609343" y="2498139"/>
            <a:chExt cx="5196055" cy="3366826"/>
          </a:xfrm>
        </p:grpSpPr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A7810CBF-6EEA-83E1-8F39-1C66613B3A6E}"/>
                </a:ext>
              </a:extLst>
            </p:cNvPr>
            <p:cNvGrpSpPr/>
            <p:nvPr/>
          </p:nvGrpSpPr>
          <p:grpSpPr>
            <a:xfrm>
              <a:off x="5609343" y="2499506"/>
              <a:ext cx="818313" cy="3359807"/>
              <a:chOff x="6955507" y="2498139"/>
              <a:chExt cx="818313" cy="3359807"/>
            </a:xfrm>
          </p:grpSpPr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F91207EE-FC6C-C3BE-279F-F8A93B7DB15C}"/>
                  </a:ext>
                </a:extLst>
              </p:cNvPr>
              <p:cNvCxnSpPr/>
              <p:nvPr/>
            </p:nvCxnSpPr>
            <p:spPr>
              <a:xfrm>
                <a:off x="6980940" y="2498139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09832456-2B54-0968-B0A3-5BA4FF0A1A94}"/>
                  </a:ext>
                </a:extLst>
              </p:cNvPr>
              <p:cNvCxnSpPr/>
              <p:nvPr/>
            </p:nvCxnSpPr>
            <p:spPr>
              <a:xfrm>
                <a:off x="6975025" y="3199038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910BCE0-997F-BA29-B198-F53991E5FD31}"/>
                  </a:ext>
                </a:extLst>
              </p:cNvPr>
              <p:cNvCxnSpPr/>
              <p:nvPr/>
            </p:nvCxnSpPr>
            <p:spPr>
              <a:xfrm>
                <a:off x="6975025" y="3846661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AC4C6D53-1BEE-5E32-E6CD-BD70B331E4FE}"/>
                  </a:ext>
                </a:extLst>
              </p:cNvPr>
              <p:cNvCxnSpPr/>
              <p:nvPr/>
            </p:nvCxnSpPr>
            <p:spPr>
              <a:xfrm>
                <a:off x="6975025" y="5857098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303FCBCC-32A2-000E-A018-99A0880F5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80940" y="2498139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FECFE356-B2B8-5CF0-154A-76B8CBE29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80940" y="3846836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0EC72682-8C86-D2F4-879B-51DF023DEF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55507" y="5180689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1D1DEF8B-54C6-B122-C25F-6BC1AAD217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3089" y="2499347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79C66790-A20C-305D-DCDA-328027A82921}"/>
                </a:ext>
              </a:extLst>
            </p:cNvPr>
            <p:cNvGrpSpPr/>
            <p:nvPr/>
          </p:nvGrpSpPr>
          <p:grpSpPr>
            <a:xfrm rot="5400000">
              <a:off x="10484770" y="3320083"/>
              <a:ext cx="94646" cy="546610"/>
              <a:chOff x="11316177" y="4462231"/>
              <a:chExt cx="94646" cy="546610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9055081D-D47A-9CC6-F73B-C580FDB346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6177" y="4462231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DFBB758C-3EB6-863E-538A-9144DF2294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6177" y="4696602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7B674E6B-C13F-C6F8-C4BD-7E4F38AA42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9383" y="4917401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14D09453-70EE-1ECB-49B7-15B33F6D38BD}"/>
                </a:ext>
              </a:extLst>
            </p:cNvPr>
            <p:cNvGrpSpPr/>
            <p:nvPr/>
          </p:nvGrpSpPr>
          <p:grpSpPr>
            <a:xfrm>
              <a:off x="8303114" y="2498658"/>
              <a:ext cx="822533" cy="3359807"/>
              <a:chOff x="9620871" y="2491174"/>
              <a:chExt cx="822533" cy="3359807"/>
            </a:xfrm>
          </p:grpSpPr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B8EB3610-1048-94CA-5FAC-0E43B906B2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53595" y="3165118"/>
                <a:ext cx="744992" cy="20005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3F0A844A-C89C-38D3-DCF5-8A5455B709A0}"/>
                  </a:ext>
                </a:extLst>
              </p:cNvPr>
              <p:cNvCxnSpPr/>
              <p:nvPr/>
            </p:nvCxnSpPr>
            <p:spPr>
              <a:xfrm>
                <a:off x="9640389" y="5850133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32905ADE-F93C-113B-3BEF-0E8E3E8F38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0871" y="2501453"/>
                <a:ext cx="804585" cy="33495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610A0F41-A0A0-5B0A-E628-4007F03A33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8240" y="2505843"/>
                <a:ext cx="763549" cy="19833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88F59BAD-7E5E-3631-E689-E36AE4148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3064" y="3839871"/>
                <a:ext cx="770971" cy="200604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E49560C6-48C2-547D-9F68-A33E8354FFB8}"/>
                  </a:ext>
                </a:extLst>
              </p:cNvPr>
              <p:cNvCxnSpPr/>
              <p:nvPr/>
            </p:nvCxnSpPr>
            <p:spPr>
              <a:xfrm>
                <a:off x="9646304" y="2491174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D24F57F6-0850-7E9A-A721-5E1DF79A0AFE}"/>
                  </a:ext>
                </a:extLst>
              </p:cNvPr>
              <p:cNvCxnSpPr/>
              <p:nvPr/>
            </p:nvCxnSpPr>
            <p:spPr>
              <a:xfrm>
                <a:off x="9650524" y="3852127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37C904C9-C2AF-1268-E1E5-3A415CE21609}"/>
                  </a:ext>
                </a:extLst>
              </p:cNvPr>
              <p:cNvCxnSpPr/>
              <p:nvPr/>
            </p:nvCxnSpPr>
            <p:spPr>
              <a:xfrm>
                <a:off x="9645778" y="3175396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1C5845CC-1A06-DFEB-C5EB-24831832D44E}"/>
                </a:ext>
              </a:extLst>
            </p:cNvPr>
            <p:cNvGrpSpPr/>
            <p:nvPr/>
          </p:nvGrpSpPr>
          <p:grpSpPr>
            <a:xfrm>
              <a:off x="6954178" y="2505158"/>
              <a:ext cx="822533" cy="3359807"/>
              <a:chOff x="9620871" y="2491174"/>
              <a:chExt cx="822533" cy="3359807"/>
            </a:xfrm>
          </p:grpSpPr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5A0174B9-681D-6FA0-A170-0E1C1583BCC5}"/>
                  </a:ext>
                </a:extLst>
              </p:cNvPr>
              <p:cNvCxnSpPr/>
              <p:nvPr/>
            </p:nvCxnSpPr>
            <p:spPr>
              <a:xfrm>
                <a:off x="9640389" y="5850133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7DF82925-ECEB-7CDE-513C-1C8111C135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0871" y="2501453"/>
                <a:ext cx="804585" cy="33495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233E97C7-613A-07A7-4027-F6055737D152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>
                <a:off x="9648240" y="2505843"/>
                <a:ext cx="792273" cy="133282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CB37A77A-BE94-470B-FD0F-DA827490D7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3064" y="3839871"/>
                <a:ext cx="739850" cy="132755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54AFFF13-79F7-D159-C0FA-4C2372A3591E}"/>
                  </a:ext>
                </a:extLst>
              </p:cNvPr>
              <p:cNvCxnSpPr/>
              <p:nvPr/>
            </p:nvCxnSpPr>
            <p:spPr>
              <a:xfrm>
                <a:off x="9646304" y="2491174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8D96BDC2-A5B2-22EF-64CD-79D16D4A35E5}"/>
                  </a:ext>
                </a:extLst>
              </p:cNvPr>
              <p:cNvCxnSpPr/>
              <p:nvPr/>
            </p:nvCxnSpPr>
            <p:spPr>
              <a:xfrm>
                <a:off x="9650524" y="3852127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A0FF76E1-EDAE-04CB-3519-B51B4ECC5D83}"/>
                  </a:ext>
                </a:extLst>
              </p:cNvPr>
              <p:cNvCxnSpPr/>
              <p:nvPr/>
            </p:nvCxnSpPr>
            <p:spPr>
              <a:xfrm>
                <a:off x="9645778" y="3175396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AC6CE91A-4708-6AAC-A6A4-0A026DB08C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53595" y="3165118"/>
                <a:ext cx="739850" cy="132755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A59A9F51-1C4D-1B46-A929-858DCF70FB67}"/>
                </a:ext>
              </a:extLst>
            </p:cNvPr>
            <p:cNvGrpSpPr/>
            <p:nvPr/>
          </p:nvGrpSpPr>
          <p:grpSpPr>
            <a:xfrm>
              <a:off x="9646076" y="2498139"/>
              <a:ext cx="806642" cy="3362147"/>
              <a:chOff x="8292996" y="2505158"/>
              <a:chExt cx="806642" cy="3362147"/>
            </a:xfrm>
          </p:grpSpPr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794882C4-4938-B152-88D1-CC7FB96C6BAD}"/>
                  </a:ext>
                </a:extLst>
              </p:cNvPr>
              <p:cNvGrpSpPr/>
              <p:nvPr/>
            </p:nvGrpSpPr>
            <p:grpSpPr>
              <a:xfrm flipV="1">
                <a:off x="8292996" y="2505158"/>
                <a:ext cx="804641" cy="3362147"/>
                <a:chOff x="9631064" y="2490603"/>
                <a:chExt cx="804641" cy="3362147"/>
              </a:xfrm>
            </p:grpSpPr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970834BB-1FB4-8AB1-140C-CA03AB2FEC0C}"/>
                    </a:ext>
                  </a:extLst>
                </p:cNvPr>
                <p:cNvCxnSpPr/>
                <p:nvPr/>
              </p:nvCxnSpPr>
              <p:spPr>
                <a:xfrm>
                  <a:off x="9640389" y="5850133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47E0F944-5A36-D6DB-9572-28C76C39B3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35907" y="3142954"/>
                  <a:ext cx="779654" cy="270979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>
                  <a:extLst>
                    <a:ext uri="{FF2B5EF4-FFF2-40B4-BE49-F238E27FC236}">
                      <a16:creationId xmlns:a16="http://schemas.microsoft.com/office/drawing/2014/main" id="{71C4E8C1-4420-1BC9-4C33-9676EB65D9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40620" y="2490603"/>
                  <a:ext cx="739850" cy="1327555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>
                  <a:extLst>
                    <a:ext uri="{FF2B5EF4-FFF2-40B4-BE49-F238E27FC236}">
                      <a16:creationId xmlns:a16="http://schemas.microsoft.com/office/drawing/2014/main" id="{67DAC911-4241-AD03-64F8-2BD81A6851C7}"/>
                    </a:ext>
                  </a:extLst>
                </p:cNvPr>
                <p:cNvCxnSpPr>
                  <a:cxnSpLocks/>
                  <a:stCxn id="18" idx="6"/>
                </p:cNvCxnSpPr>
                <p:nvPr/>
              </p:nvCxnSpPr>
              <p:spPr>
                <a:xfrm>
                  <a:off x="9634876" y="4458432"/>
                  <a:ext cx="778439" cy="136844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764AB4E7-14F7-2606-2A3F-F35B392A5928}"/>
                    </a:ext>
                  </a:extLst>
                </p:cNvPr>
                <p:cNvCxnSpPr/>
                <p:nvPr/>
              </p:nvCxnSpPr>
              <p:spPr>
                <a:xfrm>
                  <a:off x="9631064" y="2491174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74DFECA8-9B65-5E30-9F1D-DB2BCE7C6479}"/>
                    </a:ext>
                  </a:extLst>
                </p:cNvPr>
                <p:cNvCxnSpPr/>
                <p:nvPr/>
              </p:nvCxnSpPr>
              <p:spPr>
                <a:xfrm>
                  <a:off x="9642825" y="4481094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5D6B90CC-5073-D152-6692-7273B1C441E2}"/>
                    </a:ext>
                  </a:extLst>
                </p:cNvPr>
                <p:cNvCxnSpPr/>
                <p:nvPr/>
              </p:nvCxnSpPr>
              <p:spPr>
                <a:xfrm>
                  <a:off x="9633000" y="5138976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A3B036F4-7B20-47A0-6338-ED2C4A131BDE}"/>
                  </a:ext>
                </a:extLst>
              </p:cNvPr>
              <p:cNvCxnSpPr>
                <a:cxnSpLocks/>
                <a:endCxn id="19" idx="2"/>
              </p:cNvCxnSpPr>
              <p:nvPr/>
            </p:nvCxnSpPr>
            <p:spPr>
              <a:xfrm>
                <a:off x="8313272" y="3229680"/>
                <a:ext cx="786366" cy="261623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460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0509 L -0.14297 -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1: </a:t>
            </a:r>
            <a:br>
              <a:rPr lang="en-US" dirty="0"/>
            </a:br>
            <a:r>
              <a:rPr lang="en-US" dirty="0"/>
              <a:t>Anonymous Permutation Routing</a:t>
            </a:r>
            <a:br>
              <a:rPr lang="en-US" dirty="0"/>
            </a:br>
            <a:r>
              <a:rPr lang="en-US" dirty="0"/>
              <a:t>is similar to (non-anonymous) Permutation Routing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Choose paths per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4917337" y="180501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C3186E7-50A2-D9F8-BE98-7ADA44B925EE}"/>
              </a:ext>
            </a:extLst>
          </p:cNvPr>
          <p:cNvGrpSpPr/>
          <p:nvPr/>
        </p:nvGrpSpPr>
        <p:grpSpPr>
          <a:xfrm>
            <a:off x="6432300" y="2223819"/>
            <a:ext cx="3215978" cy="3896416"/>
            <a:chOff x="6432300" y="2261919"/>
            <a:chExt cx="3215978" cy="3896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6AA1CD-F9A1-B382-133A-D78D767F9546}"/>
                </a:ext>
              </a:extLst>
            </p:cNvPr>
            <p:cNvGrpSpPr/>
            <p:nvPr/>
          </p:nvGrpSpPr>
          <p:grpSpPr>
            <a:xfrm>
              <a:off x="7773820" y="2261919"/>
              <a:ext cx="548640" cy="3896416"/>
              <a:chOff x="6662057" y="2090057"/>
              <a:chExt cx="548640" cy="38964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3D0ACAB-1BAD-6DFE-56DE-15DF196A25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60766D-F5B3-38A1-1E02-522987A16A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EE4CBC-E969-631D-8061-5F95DF2F0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70A68CD-A577-EAE8-0F49-B28C069DBC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9BE270D-6583-7FAF-31CE-7C8D5D044897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5463FB5-BC24-A767-B141-F601323C7D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0A7EF0C-411E-D74A-3BCB-06756DB48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4F4AC21-3610-2FCE-D43E-B537E74E0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678C53-E029-3D0F-FE05-DBBBE833263D}"/>
                </a:ext>
              </a:extLst>
            </p:cNvPr>
            <p:cNvGrpSpPr/>
            <p:nvPr/>
          </p:nvGrpSpPr>
          <p:grpSpPr>
            <a:xfrm>
              <a:off x="9099638" y="2261919"/>
              <a:ext cx="548640" cy="3896416"/>
              <a:chOff x="6662057" y="2090057"/>
              <a:chExt cx="548640" cy="389641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A65E575-B709-BE43-F8D7-B3807CE0A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181C583-D5DB-EF47-9DDC-9718A88D7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BEAE28-3A5B-F7B2-078B-9F75B75FB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7321FB2-0708-3BDC-3C06-B1CDB7A7A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D86E8D6-D6B3-2F76-4B51-DD6C90D368BC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D12591E-7CEC-BBAF-D25B-150C1F0D1C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BEBDBB14-5441-285A-E5A6-6B3156D116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48AFF5F-914D-D481-3D4F-545859169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B7F124-3174-959A-DB20-D5269387BEF4}"/>
                </a:ext>
              </a:extLst>
            </p:cNvPr>
            <p:cNvGrpSpPr/>
            <p:nvPr/>
          </p:nvGrpSpPr>
          <p:grpSpPr>
            <a:xfrm>
              <a:off x="6432300" y="2261919"/>
              <a:ext cx="548640" cy="3896416"/>
              <a:chOff x="6662057" y="2090057"/>
              <a:chExt cx="548640" cy="3896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AE6F4D6-1ECF-3823-7488-F47D50765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CCBC74-0970-C54C-2A35-3B1A515CA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A8B1C61-674D-B0FA-9892-B4C9C6A76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50B0D7-6BCF-ED73-F80A-DF2906CD0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2799FA2-B20D-4A90-6880-35A223F721AE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A34CD71-2016-11D5-F7F3-E9B236167B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8BA92A6-BB04-C30F-9206-56A89788B3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ED6B146-5436-FC21-2E2A-F7A5F1D08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9FBF16BA-2BF7-FA5D-DEED-04DB472A9CE1}"/>
              </a:ext>
            </a:extLst>
          </p:cNvPr>
          <p:cNvGrpSpPr/>
          <p:nvPr/>
        </p:nvGrpSpPr>
        <p:grpSpPr>
          <a:xfrm>
            <a:off x="5609343" y="2498139"/>
            <a:ext cx="5196055" cy="3366826"/>
            <a:chOff x="5609343" y="2498139"/>
            <a:chExt cx="5196055" cy="3366826"/>
          </a:xfrm>
        </p:grpSpPr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A7810CBF-6EEA-83E1-8F39-1C66613B3A6E}"/>
                </a:ext>
              </a:extLst>
            </p:cNvPr>
            <p:cNvGrpSpPr/>
            <p:nvPr/>
          </p:nvGrpSpPr>
          <p:grpSpPr>
            <a:xfrm>
              <a:off x="5609343" y="2499506"/>
              <a:ext cx="818313" cy="3359807"/>
              <a:chOff x="6955507" y="2498139"/>
              <a:chExt cx="818313" cy="3359807"/>
            </a:xfrm>
          </p:grpSpPr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F91207EE-FC6C-C3BE-279F-F8A93B7DB15C}"/>
                  </a:ext>
                </a:extLst>
              </p:cNvPr>
              <p:cNvCxnSpPr/>
              <p:nvPr/>
            </p:nvCxnSpPr>
            <p:spPr>
              <a:xfrm>
                <a:off x="6980940" y="2498139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09832456-2B54-0968-B0A3-5BA4FF0A1A94}"/>
                  </a:ext>
                </a:extLst>
              </p:cNvPr>
              <p:cNvCxnSpPr/>
              <p:nvPr/>
            </p:nvCxnSpPr>
            <p:spPr>
              <a:xfrm>
                <a:off x="6975025" y="3199038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910BCE0-997F-BA29-B198-F53991E5FD31}"/>
                  </a:ext>
                </a:extLst>
              </p:cNvPr>
              <p:cNvCxnSpPr/>
              <p:nvPr/>
            </p:nvCxnSpPr>
            <p:spPr>
              <a:xfrm>
                <a:off x="6975025" y="3846661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AC4C6D53-1BEE-5E32-E6CD-BD70B331E4FE}"/>
                  </a:ext>
                </a:extLst>
              </p:cNvPr>
              <p:cNvCxnSpPr/>
              <p:nvPr/>
            </p:nvCxnSpPr>
            <p:spPr>
              <a:xfrm>
                <a:off x="6975025" y="5857098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303FCBCC-32A2-000E-A018-99A0880F5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80940" y="2498139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FECFE356-B2B8-5CF0-154A-76B8CBE29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80940" y="3846836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0EC72682-8C86-D2F4-879B-51DF023DEF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55507" y="5180689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1D1DEF8B-54C6-B122-C25F-6BC1AAD217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3089" y="2499347"/>
                <a:ext cx="792880" cy="67725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79C66790-A20C-305D-DCDA-328027A82921}"/>
                </a:ext>
              </a:extLst>
            </p:cNvPr>
            <p:cNvGrpSpPr/>
            <p:nvPr/>
          </p:nvGrpSpPr>
          <p:grpSpPr>
            <a:xfrm rot="5400000">
              <a:off x="10484770" y="3320083"/>
              <a:ext cx="94646" cy="546610"/>
              <a:chOff x="11316177" y="4462231"/>
              <a:chExt cx="94646" cy="546610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9055081D-D47A-9CC6-F73B-C580FDB346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6177" y="4462231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DFBB758C-3EB6-863E-538A-9144DF2294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6177" y="4696602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7B674E6B-C13F-C6F8-C4BD-7E4F38AA42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9383" y="4917401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14D09453-70EE-1ECB-49B7-15B33F6D38BD}"/>
                </a:ext>
              </a:extLst>
            </p:cNvPr>
            <p:cNvGrpSpPr/>
            <p:nvPr/>
          </p:nvGrpSpPr>
          <p:grpSpPr>
            <a:xfrm>
              <a:off x="8303114" y="2498658"/>
              <a:ext cx="822533" cy="3359807"/>
              <a:chOff x="9620871" y="2491174"/>
              <a:chExt cx="822533" cy="3359807"/>
            </a:xfrm>
          </p:grpSpPr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B8EB3610-1048-94CA-5FAC-0E43B906B2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53595" y="3165118"/>
                <a:ext cx="744992" cy="20005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3F0A844A-C89C-38D3-DCF5-8A5455B709A0}"/>
                  </a:ext>
                </a:extLst>
              </p:cNvPr>
              <p:cNvCxnSpPr/>
              <p:nvPr/>
            </p:nvCxnSpPr>
            <p:spPr>
              <a:xfrm>
                <a:off x="9640389" y="5850133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32905ADE-F93C-113B-3BEF-0E8E3E8F38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0871" y="2501453"/>
                <a:ext cx="804585" cy="33495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610A0F41-A0A0-5B0A-E628-4007F03A33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8240" y="2505843"/>
                <a:ext cx="763549" cy="19833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88F59BAD-7E5E-3631-E689-E36AE4148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3064" y="3839871"/>
                <a:ext cx="770971" cy="200604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E49560C6-48C2-547D-9F68-A33E8354FFB8}"/>
                  </a:ext>
                </a:extLst>
              </p:cNvPr>
              <p:cNvCxnSpPr/>
              <p:nvPr/>
            </p:nvCxnSpPr>
            <p:spPr>
              <a:xfrm>
                <a:off x="9646304" y="2491174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D24F57F6-0850-7E9A-A721-5E1DF79A0AFE}"/>
                  </a:ext>
                </a:extLst>
              </p:cNvPr>
              <p:cNvCxnSpPr/>
              <p:nvPr/>
            </p:nvCxnSpPr>
            <p:spPr>
              <a:xfrm>
                <a:off x="9650524" y="3852127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37C904C9-C2AF-1268-E1E5-3A415CE21609}"/>
                  </a:ext>
                </a:extLst>
              </p:cNvPr>
              <p:cNvCxnSpPr/>
              <p:nvPr/>
            </p:nvCxnSpPr>
            <p:spPr>
              <a:xfrm>
                <a:off x="9645778" y="3175396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1C5845CC-1A06-DFEB-C5EB-24831832D44E}"/>
                </a:ext>
              </a:extLst>
            </p:cNvPr>
            <p:cNvGrpSpPr/>
            <p:nvPr/>
          </p:nvGrpSpPr>
          <p:grpSpPr>
            <a:xfrm>
              <a:off x="6954178" y="2505158"/>
              <a:ext cx="822533" cy="3359807"/>
              <a:chOff x="9620871" y="2491174"/>
              <a:chExt cx="822533" cy="3359807"/>
            </a:xfrm>
          </p:grpSpPr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5A0174B9-681D-6FA0-A170-0E1C1583BCC5}"/>
                  </a:ext>
                </a:extLst>
              </p:cNvPr>
              <p:cNvCxnSpPr/>
              <p:nvPr/>
            </p:nvCxnSpPr>
            <p:spPr>
              <a:xfrm>
                <a:off x="9640389" y="5850133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7DF82925-ECEB-7CDE-513C-1C8111C135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0871" y="2501453"/>
                <a:ext cx="804585" cy="33495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233E97C7-613A-07A7-4027-F6055737D152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>
                <a:off x="9648240" y="2505843"/>
                <a:ext cx="792273" cy="133282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CB37A77A-BE94-470B-FD0F-DA827490D7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3064" y="3839871"/>
                <a:ext cx="739850" cy="132755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54AFFF13-79F7-D159-C0FA-4C2372A3591E}"/>
                  </a:ext>
                </a:extLst>
              </p:cNvPr>
              <p:cNvCxnSpPr/>
              <p:nvPr/>
            </p:nvCxnSpPr>
            <p:spPr>
              <a:xfrm>
                <a:off x="9646304" y="2491174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8D96BDC2-A5B2-22EF-64CD-79D16D4A35E5}"/>
                  </a:ext>
                </a:extLst>
              </p:cNvPr>
              <p:cNvCxnSpPr/>
              <p:nvPr/>
            </p:nvCxnSpPr>
            <p:spPr>
              <a:xfrm>
                <a:off x="9650524" y="3852127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A0FF76E1-EDAE-04CB-3519-B51B4ECC5D83}"/>
                  </a:ext>
                </a:extLst>
              </p:cNvPr>
              <p:cNvCxnSpPr/>
              <p:nvPr/>
            </p:nvCxnSpPr>
            <p:spPr>
              <a:xfrm>
                <a:off x="9645778" y="3175396"/>
                <a:ext cx="79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AC6CE91A-4708-6AAC-A6A4-0A026DB08C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53595" y="3165118"/>
                <a:ext cx="739850" cy="132755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A59A9F51-1C4D-1B46-A929-858DCF70FB67}"/>
                </a:ext>
              </a:extLst>
            </p:cNvPr>
            <p:cNvGrpSpPr/>
            <p:nvPr/>
          </p:nvGrpSpPr>
          <p:grpSpPr>
            <a:xfrm>
              <a:off x="9646076" y="2498139"/>
              <a:ext cx="806642" cy="3362147"/>
              <a:chOff x="8292996" y="2505158"/>
              <a:chExt cx="806642" cy="3362147"/>
            </a:xfrm>
          </p:grpSpPr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794882C4-4938-B152-88D1-CC7FB96C6BAD}"/>
                  </a:ext>
                </a:extLst>
              </p:cNvPr>
              <p:cNvGrpSpPr/>
              <p:nvPr/>
            </p:nvGrpSpPr>
            <p:grpSpPr>
              <a:xfrm flipV="1">
                <a:off x="8292996" y="2505158"/>
                <a:ext cx="804641" cy="3362147"/>
                <a:chOff x="9631064" y="2490603"/>
                <a:chExt cx="804641" cy="3362147"/>
              </a:xfrm>
            </p:grpSpPr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970834BB-1FB4-8AB1-140C-CA03AB2FEC0C}"/>
                    </a:ext>
                  </a:extLst>
                </p:cNvPr>
                <p:cNvCxnSpPr/>
                <p:nvPr/>
              </p:nvCxnSpPr>
              <p:spPr>
                <a:xfrm>
                  <a:off x="9640389" y="5850133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47E0F944-5A36-D6DB-9572-28C76C39B3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35907" y="3142954"/>
                  <a:ext cx="779654" cy="270979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>
                  <a:extLst>
                    <a:ext uri="{FF2B5EF4-FFF2-40B4-BE49-F238E27FC236}">
                      <a16:creationId xmlns:a16="http://schemas.microsoft.com/office/drawing/2014/main" id="{71C4E8C1-4420-1BC9-4C33-9676EB65D9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40620" y="2490603"/>
                  <a:ext cx="739850" cy="1327555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>
                  <a:extLst>
                    <a:ext uri="{FF2B5EF4-FFF2-40B4-BE49-F238E27FC236}">
                      <a16:creationId xmlns:a16="http://schemas.microsoft.com/office/drawing/2014/main" id="{67DAC911-4241-AD03-64F8-2BD81A6851C7}"/>
                    </a:ext>
                  </a:extLst>
                </p:cNvPr>
                <p:cNvCxnSpPr>
                  <a:cxnSpLocks/>
                  <a:stCxn id="18" idx="6"/>
                </p:cNvCxnSpPr>
                <p:nvPr/>
              </p:nvCxnSpPr>
              <p:spPr>
                <a:xfrm>
                  <a:off x="9634876" y="4458432"/>
                  <a:ext cx="778439" cy="136844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764AB4E7-14F7-2606-2A3F-F35B392A5928}"/>
                    </a:ext>
                  </a:extLst>
                </p:cNvPr>
                <p:cNvCxnSpPr/>
                <p:nvPr/>
              </p:nvCxnSpPr>
              <p:spPr>
                <a:xfrm>
                  <a:off x="9631064" y="2491174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74DFECA8-9B65-5E30-9F1D-DB2BCE7C6479}"/>
                    </a:ext>
                  </a:extLst>
                </p:cNvPr>
                <p:cNvCxnSpPr/>
                <p:nvPr/>
              </p:nvCxnSpPr>
              <p:spPr>
                <a:xfrm>
                  <a:off x="9642825" y="4481094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5D6B90CC-5073-D152-6692-7273B1C441E2}"/>
                    </a:ext>
                  </a:extLst>
                </p:cNvPr>
                <p:cNvCxnSpPr/>
                <p:nvPr/>
              </p:nvCxnSpPr>
              <p:spPr>
                <a:xfrm>
                  <a:off x="9633000" y="5138976"/>
                  <a:ext cx="792880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A3B036F4-7B20-47A0-6338-ED2C4A131BDE}"/>
                  </a:ext>
                </a:extLst>
              </p:cNvPr>
              <p:cNvCxnSpPr>
                <a:cxnSpLocks/>
                <a:endCxn id="19" idx="2"/>
              </p:cNvCxnSpPr>
              <p:nvPr/>
            </p:nvCxnSpPr>
            <p:spPr>
              <a:xfrm>
                <a:off x="8313272" y="3229680"/>
                <a:ext cx="786366" cy="261623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73172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1: </a:t>
            </a:r>
            <a:br>
              <a:rPr lang="en-US" dirty="0"/>
            </a:br>
            <a:r>
              <a:rPr lang="en-US" dirty="0"/>
              <a:t>Anonymous Permutation Routing</a:t>
            </a:r>
            <a:br>
              <a:rPr lang="en-US" dirty="0"/>
            </a:br>
            <a:r>
              <a:rPr lang="en-US" dirty="0"/>
              <a:t>is similar to (non-anonymous) Permutation Routing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Choose paths per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4917337" y="180501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91207EE-FC6C-C3BE-279F-F8A93B7DB15C}"/>
              </a:ext>
            </a:extLst>
          </p:cNvPr>
          <p:cNvCxnSpPr/>
          <p:nvPr/>
        </p:nvCxnSpPr>
        <p:spPr>
          <a:xfrm>
            <a:off x="5634776" y="2500714"/>
            <a:ext cx="7928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9832456-2B54-0968-B0A3-5BA4FF0A1A94}"/>
              </a:ext>
            </a:extLst>
          </p:cNvPr>
          <p:cNvCxnSpPr/>
          <p:nvPr/>
        </p:nvCxnSpPr>
        <p:spPr>
          <a:xfrm>
            <a:off x="5628861" y="320040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910BCE0-997F-BA29-B198-F53991E5FD31}"/>
              </a:ext>
            </a:extLst>
          </p:cNvPr>
          <p:cNvCxnSpPr/>
          <p:nvPr/>
        </p:nvCxnSpPr>
        <p:spPr>
          <a:xfrm>
            <a:off x="5628861" y="3848028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AC4C6D53-1BEE-5E32-E6CD-BD70B331E4FE}"/>
              </a:ext>
            </a:extLst>
          </p:cNvPr>
          <p:cNvCxnSpPr/>
          <p:nvPr/>
        </p:nvCxnSpPr>
        <p:spPr>
          <a:xfrm>
            <a:off x="5628861" y="5858465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03FCBCC-32A2-000E-A018-99A0880F51CC}"/>
              </a:ext>
            </a:extLst>
          </p:cNvPr>
          <p:cNvCxnSpPr>
            <a:cxnSpLocks/>
          </p:cNvCxnSpPr>
          <p:nvPr/>
        </p:nvCxnSpPr>
        <p:spPr>
          <a:xfrm>
            <a:off x="5634776" y="249950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FECFE356-B2B8-5CF0-154A-76B8CBE29211}"/>
              </a:ext>
            </a:extLst>
          </p:cNvPr>
          <p:cNvCxnSpPr>
            <a:cxnSpLocks/>
          </p:cNvCxnSpPr>
          <p:nvPr/>
        </p:nvCxnSpPr>
        <p:spPr>
          <a:xfrm>
            <a:off x="5634776" y="3848203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EC72682-8C86-D2F4-879B-51DF023DEF5B}"/>
              </a:ext>
            </a:extLst>
          </p:cNvPr>
          <p:cNvCxnSpPr>
            <a:cxnSpLocks/>
          </p:cNvCxnSpPr>
          <p:nvPr/>
        </p:nvCxnSpPr>
        <p:spPr>
          <a:xfrm flipV="1">
            <a:off x="5609343" y="518205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D1DEF8B-54C6-B122-C25F-6BC1AAD21754}"/>
              </a:ext>
            </a:extLst>
          </p:cNvPr>
          <p:cNvCxnSpPr>
            <a:cxnSpLocks/>
          </p:cNvCxnSpPr>
          <p:nvPr/>
        </p:nvCxnSpPr>
        <p:spPr>
          <a:xfrm flipV="1">
            <a:off x="5626925" y="2500714"/>
            <a:ext cx="792880" cy="67725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9C66790-A20C-305D-DCDA-328027A82921}"/>
              </a:ext>
            </a:extLst>
          </p:cNvPr>
          <p:cNvGrpSpPr/>
          <p:nvPr/>
        </p:nvGrpSpPr>
        <p:grpSpPr>
          <a:xfrm rot="5400000">
            <a:off x="10484770" y="3320083"/>
            <a:ext cx="94646" cy="546610"/>
            <a:chOff x="11316177" y="4462231"/>
            <a:chExt cx="94646" cy="546610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055081D-D47A-9CC6-F73B-C580FDB346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46223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FBB758C-3EB6-863E-538A-9144DF229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69660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7B674E6B-C13F-C6F8-C4BD-7E4F38AA42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9383" y="491740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B8EB3610-1048-94CA-5FAC-0E43B906B2C9}"/>
              </a:ext>
            </a:extLst>
          </p:cNvPr>
          <p:cNvCxnSpPr>
            <a:cxnSpLocks/>
          </p:cNvCxnSpPr>
          <p:nvPr/>
        </p:nvCxnSpPr>
        <p:spPr>
          <a:xfrm>
            <a:off x="8335838" y="3172602"/>
            <a:ext cx="744992" cy="20005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3F0A844A-C89C-38D3-DCF5-8A5455B709A0}"/>
              </a:ext>
            </a:extLst>
          </p:cNvPr>
          <p:cNvCxnSpPr/>
          <p:nvPr/>
        </p:nvCxnSpPr>
        <p:spPr>
          <a:xfrm>
            <a:off x="8322632" y="5857617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32905ADE-F93C-113B-3BEF-0E8E3E8F38BA}"/>
              </a:ext>
            </a:extLst>
          </p:cNvPr>
          <p:cNvCxnSpPr>
            <a:cxnSpLocks/>
          </p:cNvCxnSpPr>
          <p:nvPr/>
        </p:nvCxnSpPr>
        <p:spPr>
          <a:xfrm flipV="1">
            <a:off x="8303114" y="25089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610A0F41-A0A0-5B0A-E628-4007F03A33EF}"/>
              </a:ext>
            </a:extLst>
          </p:cNvPr>
          <p:cNvCxnSpPr>
            <a:cxnSpLocks/>
          </p:cNvCxnSpPr>
          <p:nvPr/>
        </p:nvCxnSpPr>
        <p:spPr>
          <a:xfrm>
            <a:off x="8330483" y="2513327"/>
            <a:ext cx="763549" cy="19833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88F59BAD-7E5E-3631-E689-E36AE41484FB}"/>
              </a:ext>
            </a:extLst>
          </p:cNvPr>
          <p:cNvCxnSpPr>
            <a:cxnSpLocks/>
          </p:cNvCxnSpPr>
          <p:nvPr/>
        </p:nvCxnSpPr>
        <p:spPr>
          <a:xfrm>
            <a:off x="8325307" y="3847355"/>
            <a:ext cx="770971" cy="200604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49560C6-48C2-547D-9F68-A33E8354FFB8}"/>
              </a:ext>
            </a:extLst>
          </p:cNvPr>
          <p:cNvCxnSpPr/>
          <p:nvPr/>
        </p:nvCxnSpPr>
        <p:spPr>
          <a:xfrm>
            <a:off x="8328547" y="2498658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D24F57F6-0850-7E9A-A721-5E1DF79A0AFE}"/>
              </a:ext>
            </a:extLst>
          </p:cNvPr>
          <p:cNvCxnSpPr/>
          <p:nvPr/>
        </p:nvCxnSpPr>
        <p:spPr>
          <a:xfrm>
            <a:off x="8332767" y="3859611"/>
            <a:ext cx="7928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7C904C9-C2AF-1268-E1E5-3A415CE21609}"/>
              </a:ext>
            </a:extLst>
          </p:cNvPr>
          <p:cNvCxnSpPr/>
          <p:nvPr/>
        </p:nvCxnSpPr>
        <p:spPr>
          <a:xfrm>
            <a:off x="8328021" y="31828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5A0174B9-681D-6FA0-A170-0E1C1583BCC5}"/>
              </a:ext>
            </a:extLst>
          </p:cNvPr>
          <p:cNvCxnSpPr/>
          <p:nvPr/>
        </p:nvCxnSpPr>
        <p:spPr>
          <a:xfrm>
            <a:off x="6973696" y="5864117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DF82925-ECEB-7CDE-513C-1C8111C13542}"/>
              </a:ext>
            </a:extLst>
          </p:cNvPr>
          <p:cNvCxnSpPr>
            <a:cxnSpLocks/>
          </p:cNvCxnSpPr>
          <p:nvPr/>
        </p:nvCxnSpPr>
        <p:spPr>
          <a:xfrm flipV="1">
            <a:off x="6954178" y="25154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33E97C7-613A-07A7-4027-F6055737D152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6981547" y="2519827"/>
            <a:ext cx="792273" cy="133282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CB37A77A-BE94-470B-FD0F-DA827490D71F}"/>
              </a:ext>
            </a:extLst>
          </p:cNvPr>
          <p:cNvCxnSpPr>
            <a:cxnSpLocks/>
          </p:cNvCxnSpPr>
          <p:nvPr/>
        </p:nvCxnSpPr>
        <p:spPr>
          <a:xfrm>
            <a:off x="6976371" y="3853855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4AFFF13-79F7-D159-C0FA-4C2372A3591E}"/>
              </a:ext>
            </a:extLst>
          </p:cNvPr>
          <p:cNvCxnSpPr/>
          <p:nvPr/>
        </p:nvCxnSpPr>
        <p:spPr>
          <a:xfrm>
            <a:off x="6979611" y="2505158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D96BDC2-A5B2-22EF-64CD-79D16D4A35E5}"/>
              </a:ext>
            </a:extLst>
          </p:cNvPr>
          <p:cNvCxnSpPr/>
          <p:nvPr/>
        </p:nvCxnSpPr>
        <p:spPr>
          <a:xfrm>
            <a:off x="6983831" y="3866111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0FF76E1-EDAE-04CB-3519-B51B4ECC5D83}"/>
              </a:ext>
            </a:extLst>
          </p:cNvPr>
          <p:cNvCxnSpPr/>
          <p:nvPr/>
        </p:nvCxnSpPr>
        <p:spPr>
          <a:xfrm>
            <a:off x="6979085" y="31893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AC6CE91A-4708-6AAC-A6A4-0A026DB08C86}"/>
              </a:ext>
            </a:extLst>
          </p:cNvPr>
          <p:cNvCxnSpPr>
            <a:cxnSpLocks/>
          </p:cNvCxnSpPr>
          <p:nvPr/>
        </p:nvCxnSpPr>
        <p:spPr>
          <a:xfrm>
            <a:off x="6986902" y="3179102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970834BB-1FB4-8AB1-140C-CA03AB2FEC0C}"/>
              </a:ext>
            </a:extLst>
          </p:cNvPr>
          <p:cNvCxnSpPr/>
          <p:nvPr/>
        </p:nvCxnSpPr>
        <p:spPr>
          <a:xfrm flipV="1">
            <a:off x="9655401" y="2500756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47E0F944-5A36-D6DB-9572-28C76C39B342}"/>
              </a:ext>
            </a:extLst>
          </p:cNvPr>
          <p:cNvCxnSpPr>
            <a:cxnSpLocks/>
          </p:cNvCxnSpPr>
          <p:nvPr/>
        </p:nvCxnSpPr>
        <p:spPr>
          <a:xfrm>
            <a:off x="9650919" y="2498139"/>
            <a:ext cx="779654" cy="270979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1C4E8C1-4420-1BC9-4C33-9676EB65D935}"/>
              </a:ext>
            </a:extLst>
          </p:cNvPr>
          <p:cNvCxnSpPr>
            <a:cxnSpLocks/>
          </p:cNvCxnSpPr>
          <p:nvPr/>
        </p:nvCxnSpPr>
        <p:spPr>
          <a:xfrm flipV="1">
            <a:off x="9655632" y="4532731"/>
            <a:ext cx="739850" cy="13275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7DAC911-4241-AD03-64F8-2BD81A6851C7}"/>
              </a:ext>
            </a:extLst>
          </p:cNvPr>
          <p:cNvCxnSpPr>
            <a:cxnSpLocks/>
            <a:stCxn id="18" idx="6"/>
          </p:cNvCxnSpPr>
          <p:nvPr/>
        </p:nvCxnSpPr>
        <p:spPr>
          <a:xfrm flipV="1">
            <a:off x="9649888" y="2524016"/>
            <a:ext cx="778439" cy="136844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64AB4E7-14F7-2606-2A3F-F35B392A5928}"/>
              </a:ext>
            </a:extLst>
          </p:cNvPr>
          <p:cNvCxnSpPr/>
          <p:nvPr/>
        </p:nvCxnSpPr>
        <p:spPr>
          <a:xfrm flipV="1">
            <a:off x="9646076" y="5859715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4DFECA8-9B65-5E30-9F1D-DB2BCE7C6479}"/>
              </a:ext>
            </a:extLst>
          </p:cNvPr>
          <p:cNvCxnSpPr/>
          <p:nvPr/>
        </p:nvCxnSpPr>
        <p:spPr>
          <a:xfrm flipV="1">
            <a:off x="9657837" y="386979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5D6B90CC-5073-D152-6692-7273B1C441E2}"/>
              </a:ext>
            </a:extLst>
          </p:cNvPr>
          <p:cNvCxnSpPr/>
          <p:nvPr/>
        </p:nvCxnSpPr>
        <p:spPr>
          <a:xfrm flipV="1">
            <a:off x="9648012" y="3211913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3B036F4-7B20-47A0-6338-ED2C4A131BDE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9666352" y="3222661"/>
            <a:ext cx="786366" cy="26162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90E7F93-037D-25DE-C748-3CE4DBEF71C1}"/>
              </a:ext>
            </a:extLst>
          </p:cNvPr>
          <p:cNvSpPr txBox="1"/>
          <p:nvPr/>
        </p:nvSpPr>
        <p:spPr>
          <a:xfrm>
            <a:off x="7800187" y="1566939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C3186E7-50A2-D9F8-BE98-7ADA44B925EE}"/>
              </a:ext>
            </a:extLst>
          </p:cNvPr>
          <p:cNvGrpSpPr/>
          <p:nvPr/>
        </p:nvGrpSpPr>
        <p:grpSpPr>
          <a:xfrm>
            <a:off x="6432300" y="2223819"/>
            <a:ext cx="3215978" cy="3896416"/>
            <a:chOff x="6432300" y="2261919"/>
            <a:chExt cx="3215978" cy="3896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6AA1CD-F9A1-B382-133A-D78D767F9546}"/>
                </a:ext>
              </a:extLst>
            </p:cNvPr>
            <p:cNvGrpSpPr/>
            <p:nvPr/>
          </p:nvGrpSpPr>
          <p:grpSpPr>
            <a:xfrm>
              <a:off x="7773820" y="2261919"/>
              <a:ext cx="548640" cy="3896416"/>
              <a:chOff x="6662057" y="2090057"/>
              <a:chExt cx="548640" cy="38964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3D0ACAB-1BAD-6DFE-56DE-15DF196A25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60766D-F5B3-38A1-1E02-522987A16A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EE4CBC-E969-631D-8061-5F95DF2F0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70A68CD-A577-EAE8-0F49-B28C069DBC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9BE270D-6583-7FAF-31CE-7C8D5D044897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5463FB5-BC24-A767-B141-F601323C7D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0A7EF0C-411E-D74A-3BCB-06756DB48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4F4AC21-3610-2FCE-D43E-B537E74E0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678C53-E029-3D0F-FE05-DBBBE833263D}"/>
                </a:ext>
              </a:extLst>
            </p:cNvPr>
            <p:cNvGrpSpPr/>
            <p:nvPr/>
          </p:nvGrpSpPr>
          <p:grpSpPr>
            <a:xfrm>
              <a:off x="9099638" y="2261919"/>
              <a:ext cx="548640" cy="3896416"/>
              <a:chOff x="6662057" y="2090057"/>
              <a:chExt cx="548640" cy="389641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A65E575-B709-BE43-F8D7-B3807CE0A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181C583-D5DB-EF47-9DDC-9718A88D7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7321FB2-0708-3BDC-3C06-B1CDB7A7A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D86E8D6-D6B3-2F76-4B51-DD6C90D368BC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D12591E-7CEC-BBAF-D25B-150C1F0D1C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BEBDBB14-5441-285A-E5A6-6B3156D116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48AFF5F-914D-D481-3D4F-545859169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BEAE28-3A5B-F7B2-078B-9F75B75FB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B7F124-3174-959A-DB20-D5269387BEF4}"/>
                </a:ext>
              </a:extLst>
            </p:cNvPr>
            <p:cNvGrpSpPr/>
            <p:nvPr/>
          </p:nvGrpSpPr>
          <p:grpSpPr>
            <a:xfrm>
              <a:off x="6432300" y="2261919"/>
              <a:ext cx="548640" cy="3896416"/>
              <a:chOff x="6662057" y="2090057"/>
              <a:chExt cx="548640" cy="3896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AE6F4D6-1ECF-3823-7488-F47D50765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CCBC74-0970-C54C-2A35-3B1A515CA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A8B1C61-674D-B0FA-9892-B4C9C6A76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50B0D7-6BCF-ED73-F80A-DF2906CD0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2799FA2-B20D-4A90-6880-35A223F721AE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A34CD71-2016-11D5-F7F3-E9B236167B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8BA92A6-BB04-C30F-9206-56A89788B3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ED6B146-5436-FC21-2E2A-F7A5F1D08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967780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1: </a:t>
            </a:r>
            <a:br>
              <a:rPr lang="en-US" dirty="0"/>
            </a:br>
            <a:r>
              <a:rPr lang="en-US" dirty="0"/>
              <a:t>Anonymous Permutation Routing</a:t>
            </a:r>
            <a:br>
              <a:rPr lang="en-US" dirty="0"/>
            </a:br>
            <a:r>
              <a:rPr lang="en-US" dirty="0"/>
              <a:t>is similar to (non-anonymous) Permutation Routing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Choose paths per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4917337" y="180501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91207EE-FC6C-C3BE-279F-F8A93B7DB15C}"/>
              </a:ext>
            </a:extLst>
          </p:cNvPr>
          <p:cNvCxnSpPr/>
          <p:nvPr/>
        </p:nvCxnSpPr>
        <p:spPr>
          <a:xfrm>
            <a:off x="5634776" y="2500714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9832456-2B54-0968-B0A3-5BA4FF0A1A94}"/>
              </a:ext>
            </a:extLst>
          </p:cNvPr>
          <p:cNvCxnSpPr/>
          <p:nvPr/>
        </p:nvCxnSpPr>
        <p:spPr>
          <a:xfrm>
            <a:off x="5628861" y="320040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910BCE0-997F-BA29-B198-F53991E5FD31}"/>
              </a:ext>
            </a:extLst>
          </p:cNvPr>
          <p:cNvCxnSpPr/>
          <p:nvPr/>
        </p:nvCxnSpPr>
        <p:spPr>
          <a:xfrm>
            <a:off x="5628861" y="3848028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AC4C6D53-1BEE-5E32-E6CD-BD70B331E4FE}"/>
              </a:ext>
            </a:extLst>
          </p:cNvPr>
          <p:cNvCxnSpPr/>
          <p:nvPr/>
        </p:nvCxnSpPr>
        <p:spPr>
          <a:xfrm>
            <a:off x="5628861" y="5858465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03FCBCC-32A2-000E-A018-99A0880F51CC}"/>
              </a:ext>
            </a:extLst>
          </p:cNvPr>
          <p:cNvCxnSpPr>
            <a:cxnSpLocks/>
          </p:cNvCxnSpPr>
          <p:nvPr/>
        </p:nvCxnSpPr>
        <p:spPr>
          <a:xfrm>
            <a:off x="5634776" y="249950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FECFE356-B2B8-5CF0-154A-76B8CBE29211}"/>
              </a:ext>
            </a:extLst>
          </p:cNvPr>
          <p:cNvCxnSpPr>
            <a:cxnSpLocks/>
          </p:cNvCxnSpPr>
          <p:nvPr/>
        </p:nvCxnSpPr>
        <p:spPr>
          <a:xfrm>
            <a:off x="5634776" y="3848203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EC72682-8C86-D2F4-879B-51DF023DEF5B}"/>
              </a:ext>
            </a:extLst>
          </p:cNvPr>
          <p:cNvCxnSpPr>
            <a:cxnSpLocks/>
          </p:cNvCxnSpPr>
          <p:nvPr/>
        </p:nvCxnSpPr>
        <p:spPr>
          <a:xfrm flipV="1">
            <a:off x="5609343" y="518205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D1DEF8B-54C6-B122-C25F-6BC1AAD21754}"/>
              </a:ext>
            </a:extLst>
          </p:cNvPr>
          <p:cNvCxnSpPr>
            <a:cxnSpLocks/>
          </p:cNvCxnSpPr>
          <p:nvPr/>
        </p:nvCxnSpPr>
        <p:spPr>
          <a:xfrm flipV="1">
            <a:off x="5626925" y="2500714"/>
            <a:ext cx="792880" cy="677257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9C66790-A20C-305D-DCDA-328027A82921}"/>
              </a:ext>
            </a:extLst>
          </p:cNvPr>
          <p:cNvGrpSpPr/>
          <p:nvPr/>
        </p:nvGrpSpPr>
        <p:grpSpPr>
          <a:xfrm rot="5400000">
            <a:off x="10484770" y="3320083"/>
            <a:ext cx="94646" cy="546610"/>
            <a:chOff x="11316177" y="4462231"/>
            <a:chExt cx="94646" cy="546610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055081D-D47A-9CC6-F73B-C580FDB346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46223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FBB758C-3EB6-863E-538A-9144DF229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69660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7B674E6B-C13F-C6F8-C4BD-7E4F38AA42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9383" y="491740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B8EB3610-1048-94CA-5FAC-0E43B906B2C9}"/>
              </a:ext>
            </a:extLst>
          </p:cNvPr>
          <p:cNvCxnSpPr>
            <a:cxnSpLocks/>
          </p:cNvCxnSpPr>
          <p:nvPr/>
        </p:nvCxnSpPr>
        <p:spPr>
          <a:xfrm>
            <a:off x="8335838" y="3172602"/>
            <a:ext cx="744992" cy="20005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3F0A844A-C89C-38D3-DCF5-8A5455B709A0}"/>
              </a:ext>
            </a:extLst>
          </p:cNvPr>
          <p:cNvCxnSpPr/>
          <p:nvPr/>
        </p:nvCxnSpPr>
        <p:spPr>
          <a:xfrm>
            <a:off x="8322632" y="5857617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32905ADE-F93C-113B-3BEF-0E8E3E8F38BA}"/>
              </a:ext>
            </a:extLst>
          </p:cNvPr>
          <p:cNvCxnSpPr>
            <a:cxnSpLocks/>
          </p:cNvCxnSpPr>
          <p:nvPr/>
        </p:nvCxnSpPr>
        <p:spPr>
          <a:xfrm flipV="1">
            <a:off x="8303114" y="25089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610A0F41-A0A0-5B0A-E628-4007F03A33EF}"/>
              </a:ext>
            </a:extLst>
          </p:cNvPr>
          <p:cNvCxnSpPr>
            <a:cxnSpLocks/>
          </p:cNvCxnSpPr>
          <p:nvPr/>
        </p:nvCxnSpPr>
        <p:spPr>
          <a:xfrm>
            <a:off x="8330483" y="2513327"/>
            <a:ext cx="763549" cy="19833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88F59BAD-7E5E-3631-E689-E36AE41484FB}"/>
              </a:ext>
            </a:extLst>
          </p:cNvPr>
          <p:cNvCxnSpPr>
            <a:cxnSpLocks/>
          </p:cNvCxnSpPr>
          <p:nvPr/>
        </p:nvCxnSpPr>
        <p:spPr>
          <a:xfrm>
            <a:off x="8325307" y="3847355"/>
            <a:ext cx="770971" cy="200604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49560C6-48C2-547D-9F68-A33E8354FFB8}"/>
              </a:ext>
            </a:extLst>
          </p:cNvPr>
          <p:cNvCxnSpPr/>
          <p:nvPr/>
        </p:nvCxnSpPr>
        <p:spPr>
          <a:xfrm>
            <a:off x="8328547" y="2498658"/>
            <a:ext cx="79288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D24F57F6-0850-7E9A-A721-5E1DF79A0AFE}"/>
              </a:ext>
            </a:extLst>
          </p:cNvPr>
          <p:cNvCxnSpPr/>
          <p:nvPr/>
        </p:nvCxnSpPr>
        <p:spPr>
          <a:xfrm>
            <a:off x="8332767" y="3859611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7C904C9-C2AF-1268-E1E5-3A415CE21609}"/>
              </a:ext>
            </a:extLst>
          </p:cNvPr>
          <p:cNvCxnSpPr/>
          <p:nvPr/>
        </p:nvCxnSpPr>
        <p:spPr>
          <a:xfrm>
            <a:off x="8328021" y="31828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5A0174B9-681D-6FA0-A170-0E1C1583BCC5}"/>
              </a:ext>
            </a:extLst>
          </p:cNvPr>
          <p:cNvCxnSpPr/>
          <p:nvPr/>
        </p:nvCxnSpPr>
        <p:spPr>
          <a:xfrm>
            <a:off x="6973696" y="5864117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DF82925-ECEB-7CDE-513C-1C8111C13542}"/>
              </a:ext>
            </a:extLst>
          </p:cNvPr>
          <p:cNvCxnSpPr>
            <a:cxnSpLocks/>
          </p:cNvCxnSpPr>
          <p:nvPr/>
        </p:nvCxnSpPr>
        <p:spPr>
          <a:xfrm flipV="1">
            <a:off x="6954178" y="25154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33E97C7-613A-07A7-4027-F6055737D152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6981547" y="2519827"/>
            <a:ext cx="792273" cy="133282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CB37A77A-BE94-470B-FD0F-DA827490D71F}"/>
              </a:ext>
            </a:extLst>
          </p:cNvPr>
          <p:cNvCxnSpPr>
            <a:cxnSpLocks/>
          </p:cNvCxnSpPr>
          <p:nvPr/>
        </p:nvCxnSpPr>
        <p:spPr>
          <a:xfrm>
            <a:off x="6976371" y="3853855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4AFFF13-79F7-D159-C0FA-4C2372A3591E}"/>
              </a:ext>
            </a:extLst>
          </p:cNvPr>
          <p:cNvCxnSpPr/>
          <p:nvPr/>
        </p:nvCxnSpPr>
        <p:spPr>
          <a:xfrm>
            <a:off x="6979611" y="2505158"/>
            <a:ext cx="79288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D96BDC2-A5B2-22EF-64CD-79D16D4A35E5}"/>
              </a:ext>
            </a:extLst>
          </p:cNvPr>
          <p:cNvCxnSpPr/>
          <p:nvPr/>
        </p:nvCxnSpPr>
        <p:spPr>
          <a:xfrm>
            <a:off x="6983831" y="3866111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0FF76E1-EDAE-04CB-3519-B51B4ECC5D83}"/>
              </a:ext>
            </a:extLst>
          </p:cNvPr>
          <p:cNvCxnSpPr/>
          <p:nvPr/>
        </p:nvCxnSpPr>
        <p:spPr>
          <a:xfrm>
            <a:off x="6979085" y="31893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AC6CE91A-4708-6AAC-A6A4-0A026DB08C86}"/>
              </a:ext>
            </a:extLst>
          </p:cNvPr>
          <p:cNvCxnSpPr>
            <a:cxnSpLocks/>
          </p:cNvCxnSpPr>
          <p:nvPr/>
        </p:nvCxnSpPr>
        <p:spPr>
          <a:xfrm>
            <a:off x="6986902" y="3179102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970834BB-1FB4-8AB1-140C-CA03AB2FEC0C}"/>
              </a:ext>
            </a:extLst>
          </p:cNvPr>
          <p:cNvCxnSpPr/>
          <p:nvPr/>
        </p:nvCxnSpPr>
        <p:spPr>
          <a:xfrm flipV="1">
            <a:off x="9655401" y="2500756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47E0F944-5A36-D6DB-9572-28C76C39B342}"/>
              </a:ext>
            </a:extLst>
          </p:cNvPr>
          <p:cNvCxnSpPr>
            <a:cxnSpLocks/>
          </p:cNvCxnSpPr>
          <p:nvPr/>
        </p:nvCxnSpPr>
        <p:spPr>
          <a:xfrm>
            <a:off x="9650919" y="2498139"/>
            <a:ext cx="779654" cy="270979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1C4E8C1-4420-1BC9-4C33-9676EB65D935}"/>
              </a:ext>
            </a:extLst>
          </p:cNvPr>
          <p:cNvCxnSpPr>
            <a:cxnSpLocks/>
          </p:cNvCxnSpPr>
          <p:nvPr/>
        </p:nvCxnSpPr>
        <p:spPr>
          <a:xfrm flipV="1">
            <a:off x="9655632" y="4532731"/>
            <a:ext cx="739850" cy="132755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7DAC911-4241-AD03-64F8-2BD81A6851C7}"/>
              </a:ext>
            </a:extLst>
          </p:cNvPr>
          <p:cNvCxnSpPr>
            <a:cxnSpLocks/>
            <a:stCxn id="18" idx="6"/>
          </p:cNvCxnSpPr>
          <p:nvPr/>
        </p:nvCxnSpPr>
        <p:spPr>
          <a:xfrm flipV="1">
            <a:off x="9649888" y="2524016"/>
            <a:ext cx="778439" cy="136844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64AB4E7-14F7-2606-2A3F-F35B392A5928}"/>
              </a:ext>
            </a:extLst>
          </p:cNvPr>
          <p:cNvCxnSpPr/>
          <p:nvPr/>
        </p:nvCxnSpPr>
        <p:spPr>
          <a:xfrm flipV="1">
            <a:off x="9646076" y="5859715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4DFECA8-9B65-5E30-9F1D-DB2BCE7C6479}"/>
              </a:ext>
            </a:extLst>
          </p:cNvPr>
          <p:cNvCxnSpPr/>
          <p:nvPr/>
        </p:nvCxnSpPr>
        <p:spPr>
          <a:xfrm flipV="1">
            <a:off x="9657837" y="386979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5D6B90CC-5073-D152-6692-7273B1C441E2}"/>
              </a:ext>
            </a:extLst>
          </p:cNvPr>
          <p:cNvCxnSpPr/>
          <p:nvPr/>
        </p:nvCxnSpPr>
        <p:spPr>
          <a:xfrm flipV="1">
            <a:off x="9648012" y="3211913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3B036F4-7B20-47A0-6338-ED2C4A131BDE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9666352" y="3222661"/>
            <a:ext cx="786366" cy="26162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90E7F93-037D-25DE-C748-3CE4DBEF71C1}"/>
              </a:ext>
            </a:extLst>
          </p:cNvPr>
          <p:cNvSpPr txBox="1"/>
          <p:nvPr/>
        </p:nvSpPr>
        <p:spPr>
          <a:xfrm>
            <a:off x="7800187" y="1566939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C3186E7-50A2-D9F8-BE98-7ADA44B925EE}"/>
              </a:ext>
            </a:extLst>
          </p:cNvPr>
          <p:cNvGrpSpPr/>
          <p:nvPr/>
        </p:nvGrpSpPr>
        <p:grpSpPr>
          <a:xfrm>
            <a:off x="6432300" y="2223819"/>
            <a:ext cx="3215978" cy="3896416"/>
            <a:chOff x="6432300" y="2261919"/>
            <a:chExt cx="3215978" cy="3896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6AA1CD-F9A1-B382-133A-D78D767F9546}"/>
                </a:ext>
              </a:extLst>
            </p:cNvPr>
            <p:cNvGrpSpPr/>
            <p:nvPr/>
          </p:nvGrpSpPr>
          <p:grpSpPr>
            <a:xfrm>
              <a:off x="7773820" y="2261919"/>
              <a:ext cx="548640" cy="3896416"/>
              <a:chOff x="6662057" y="2090057"/>
              <a:chExt cx="548640" cy="38964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3D0ACAB-1BAD-6DFE-56DE-15DF196A25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60766D-F5B3-38A1-1E02-522987A16A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EE4CBC-E969-631D-8061-5F95DF2F0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70A68CD-A577-EAE8-0F49-B28C069DBC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9BE270D-6583-7FAF-31CE-7C8D5D044897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5463FB5-BC24-A767-B141-F601323C7D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0A7EF0C-411E-D74A-3BCB-06756DB48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4F4AC21-3610-2FCE-D43E-B537E74E0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678C53-E029-3D0F-FE05-DBBBE833263D}"/>
                </a:ext>
              </a:extLst>
            </p:cNvPr>
            <p:cNvGrpSpPr/>
            <p:nvPr/>
          </p:nvGrpSpPr>
          <p:grpSpPr>
            <a:xfrm>
              <a:off x="9099638" y="2261919"/>
              <a:ext cx="548640" cy="3896416"/>
              <a:chOff x="6662057" y="2090057"/>
              <a:chExt cx="548640" cy="389641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A65E575-B709-BE43-F8D7-B3807CE0A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181C583-D5DB-EF47-9DDC-9718A88D7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7321FB2-0708-3BDC-3C06-B1CDB7A7A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D86E8D6-D6B3-2F76-4B51-DD6C90D368BC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D12591E-7CEC-BBAF-D25B-150C1F0D1C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BEBDBB14-5441-285A-E5A6-6B3156D116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48AFF5F-914D-D481-3D4F-545859169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BEAE28-3A5B-F7B2-078B-9F75B75FB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B7F124-3174-959A-DB20-D5269387BEF4}"/>
                </a:ext>
              </a:extLst>
            </p:cNvPr>
            <p:cNvGrpSpPr/>
            <p:nvPr/>
          </p:nvGrpSpPr>
          <p:grpSpPr>
            <a:xfrm>
              <a:off x="6432300" y="2261919"/>
              <a:ext cx="548640" cy="3896416"/>
              <a:chOff x="6662057" y="2090057"/>
              <a:chExt cx="548640" cy="3896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AE6F4D6-1ECF-3823-7488-F47D50765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CCBC74-0970-C54C-2A35-3B1A515CA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A8B1C61-674D-B0FA-9892-B4C9C6A76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50B0D7-6BCF-ED73-F80A-DF2906CD0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2799FA2-B20D-4A90-6880-35A223F721AE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A34CD71-2016-11D5-F7F3-E9B236167B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8BA92A6-BB04-C30F-9206-56A89788B3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ED6B146-5436-FC21-2E2A-F7A5F1D08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8782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1: </a:t>
            </a:r>
            <a:br>
              <a:rPr lang="en-US" dirty="0"/>
            </a:br>
            <a:r>
              <a:rPr lang="en-US" dirty="0"/>
              <a:t>Anonymous Permutation Routing</a:t>
            </a:r>
            <a:br>
              <a:rPr lang="en-US" dirty="0"/>
            </a:br>
            <a:r>
              <a:rPr lang="en-US" dirty="0"/>
              <a:t>is similar to (non-anonymous) Permutation Routing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Choose paths per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4917337" y="180501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91207EE-FC6C-C3BE-279F-F8A93B7DB15C}"/>
              </a:ext>
            </a:extLst>
          </p:cNvPr>
          <p:cNvCxnSpPr/>
          <p:nvPr/>
        </p:nvCxnSpPr>
        <p:spPr>
          <a:xfrm>
            <a:off x="5634776" y="2500714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9832456-2B54-0968-B0A3-5BA4FF0A1A94}"/>
              </a:ext>
            </a:extLst>
          </p:cNvPr>
          <p:cNvCxnSpPr/>
          <p:nvPr/>
        </p:nvCxnSpPr>
        <p:spPr>
          <a:xfrm>
            <a:off x="5628861" y="320040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910BCE0-997F-BA29-B198-F53991E5FD31}"/>
              </a:ext>
            </a:extLst>
          </p:cNvPr>
          <p:cNvCxnSpPr/>
          <p:nvPr/>
        </p:nvCxnSpPr>
        <p:spPr>
          <a:xfrm>
            <a:off x="5628861" y="3848028"/>
            <a:ext cx="79288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AC4C6D53-1BEE-5E32-E6CD-BD70B331E4FE}"/>
              </a:ext>
            </a:extLst>
          </p:cNvPr>
          <p:cNvCxnSpPr/>
          <p:nvPr/>
        </p:nvCxnSpPr>
        <p:spPr>
          <a:xfrm>
            <a:off x="5628861" y="5858465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03FCBCC-32A2-000E-A018-99A0880F51CC}"/>
              </a:ext>
            </a:extLst>
          </p:cNvPr>
          <p:cNvCxnSpPr>
            <a:cxnSpLocks/>
          </p:cNvCxnSpPr>
          <p:nvPr/>
        </p:nvCxnSpPr>
        <p:spPr>
          <a:xfrm>
            <a:off x="5634776" y="249950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FECFE356-B2B8-5CF0-154A-76B8CBE29211}"/>
              </a:ext>
            </a:extLst>
          </p:cNvPr>
          <p:cNvCxnSpPr>
            <a:cxnSpLocks/>
          </p:cNvCxnSpPr>
          <p:nvPr/>
        </p:nvCxnSpPr>
        <p:spPr>
          <a:xfrm>
            <a:off x="5634776" y="3848203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EC72682-8C86-D2F4-879B-51DF023DEF5B}"/>
              </a:ext>
            </a:extLst>
          </p:cNvPr>
          <p:cNvCxnSpPr>
            <a:cxnSpLocks/>
          </p:cNvCxnSpPr>
          <p:nvPr/>
        </p:nvCxnSpPr>
        <p:spPr>
          <a:xfrm flipV="1">
            <a:off x="5609343" y="518205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D1DEF8B-54C6-B122-C25F-6BC1AAD21754}"/>
              </a:ext>
            </a:extLst>
          </p:cNvPr>
          <p:cNvCxnSpPr>
            <a:cxnSpLocks/>
          </p:cNvCxnSpPr>
          <p:nvPr/>
        </p:nvCxnSpPr>
        <p:spPr>
          <a:xfrm flipV="1">
            <a:off x="5626925" y="2500714"/>
            <a:ext cx="792880" cy="67725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9C66790-A20C-305D-DCDA-328027A82921}"/>
              </a:ext>
            </a:extLst>
          </p:cNvPr>
          <p:cNvGrpSpPr/>
          <p:nvPr/>
        </p:nvGrpSpPr>
        <p:grpSpPr>
          <a:xfrm rot="5400000">
            <a:off x="10484770" y="3320083"/>
            <a:ext cx="94646" cy="546610"/>
            <a:chOff x="11316177" y="4462231"/>
            <a:chExt cx="94646" cy="546610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055081D-D47A-9CC6-F73B-C580FDB346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46223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FBB758C-3EB6-863E-538A-9144DF229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69660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7B674E6B-C13F-C6F8-C4BD-7E4F38AA42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9383" y="491740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B8EB3610-1048-94CA-5FAC-0E43B906B2C9}"/>
              </a:ext>
            </a:extLst>
          </p:cNvPr>
          <p:cNvCxnSpPr>
            <a:cxnSpLocks/>
          </p:cNvCxnSpPr>
          <p:nvPr/>
        </p:nvCxnSpPr>
        <p:spPr>
          <a:xfrm>
            <a:off x="8335838" y="3172602"/>
            <a:ext cx="744992" cy="20005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3F0A844A-C89C-38D3-DCF5-8A5455B709A0}"/>
              </a:ext>
            </a:extLst>
          </p:cNvPr>
          <p:cNvCxnSpPr/>
          <p:nvPr/>
        </p:nvCxnSpPr>
        <p:spPr>
          <a:xfrm>
            <a:off x="8322632" y="5857617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32905ADE-F93C-113B-3BEF-0E8E3E8F38BA}"/>
              </a:ext>
            </a:extLst>
          </p:cNvPr>
          <p:cNvCxnSpPr>
            <a:cxnSpLocks/>
          </p:cNvCxnSpPr>
          <p:nvPr/>
        </p:nvCxnSpPr>
        <p:spPr>
          <a:xfrm flipV="1">
            <a:off x="8303114" y="25089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610A0F41-A0A0-5B0A-E628-4007F03A33EF}"/>
              </a:ext>
            </a:extLst>
          </p:cNvPr>
          <p:cNvCxnSpPr>
            <a:cxnSpLocks/>
          </p:cNvCxnSpPr>
          <p:nvPr/>
        </p:nvCxnSpPr>
        <p:spPr>
          <a:xfrm>
            <a:off x="8330483" y="2513327"/>
            <a:ext cx="763549" cy="19833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88F59BAD-7E5E-3631-E689-E36AE41484FB}"/>
              </a:ext>
            </a:extLst>
          </p:cNvPr>
          <p:cNvCxnSpPr>
            <a:cxnSpLocks/>
          </p:cNvCxnSpPr>
          <p:nvPr/>
        </p:nvCxnSpPr>
        <p:spPr>
          <a:xfrm>
            <a:off x="8325307" y="3847355"/>
            <a:ext cx="770971" cy="200604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49560C6-48C2-547D-9F68-A33E8354FFB8}"/>
              </a:ext>
            </a:extLst>
          </p:cNvPr>
          <p:cNvCxnSpPr/>
          <p:nvPr/>
        </p:nvCxnSpPr>
        <p:spPr>
          <a:xfrm>
            <a:off x="8328547" y="2498658"/>
            <a:ext cx="7928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D24F57F6-0850-7E9A-A721-5E1DF79A0AFE}"/>
              </a:ext>
            </a:extLst>
          </p:cNvPr>
          <p:cNvCxnSpPr/>
          <p:nvPr/>
        </p:nvCxnSpPr>
        <p:spPr>
          <a:xfrm>
            <a:off x="8332767" y="3859611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7C904C9-C2AF-1268-E1E5-3A415CE21609}"/>
              </a:ext>
            </a:extLst>
          </p:cNvPr>
          <p:cNvCxnSpPr/>
          <p:nvPr/>
        </p:nvCxnSpPr>
        <p:spPr>
          <a:xfrm>
            <a:off x="8328021" y="31828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5A0174B9-681D-6FA0-A170-0E1C1583BCC5}"/>
              </a:ext>
            </a:extLst>
          </p:cNvPr>
          <p:cNvCxnSpPr/>
          <p:nvPr/>
        </p:nvCxnSpPr>
        <p:spPr>
          <a:xfrm>
            <a:off x="6973696" y="5864117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DF82925-ECEB-7CDE-513C-1C8111C13542}"/>
              </a:ext>
            </a:extLst>
          </p:cNvPr>
          <p:cNvCxnSpPr>
            <a:cxnSpLocks/>
          </p:cNvCxnSpPr>
          <p:nvPr/>
        </p:nvCxnSpPr>
        <p:spPr>
          <a:xfrm flipV="1">
            <a:off x="6954178" y="25154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33E97C7-613A-07A7-4027-F6055737D152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6981547" y="2519827"/>
            <a:ext cx="792273" cy="133282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CB37A77A-BE94-470B-FD0F-DA827490D71F}"/>
              </a:ext>
            </a:extLst>
          </p:cNvPr>
          <p:cNvCxnSpPr>
            <a:cxnSpLocks/>
          </p:cNvCxnSpPr>
          <p:nvPr/>
        </p:nvCxnSpPr>
        <p:spPr>
          <a:xfrm>
            <a:off x="6976371" y="3853855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4AFFF13-79F7-D159-C0FA-4C2372A3591E}"/>
              </a:ext>
            </a:extLst>
          </p:cNvPr>
          <p:cNvCxnSpPr/>
          <p:nvPr/>
        </p:nvCxnSpPr>
        <p:spPr>
          <a:xfrm>
            <a:off x="6979611" y="2505158"/>
            <a:ext cx="7928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D96BDC2-A5B2-22EF-64CD-79D16D4A35E5}"/>
              </a:ext>
            </a:extLst>
          </p:cNvPr>
          <p:cNvCxnSpPr/>
          <p:nvPr/>
        </p:nvCxnSpPr>
        <p:spPr>
          <a:xfrm>
            <a:off x="6983831" y="3866111"/>
            <a:ext cx="79288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0FF76E1-EDAE-04CB-3519-B51B4ECC5D83}"/>
              </a:ext>
            </a:extLst>
          </p:cNvPr>
          <p:cNvCxnSpPr/>
          <p:nvPr/>
        </p:nvCxnSpPr>
        <p:spPr>
          <a:xfrm>
            <a:off x="6979085" y="31893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AC6CE91A-4708-6AAC-A6A4-0A026DB08C86}"/>
              </a:ext>
            </a:extLst>
          </p:cNvPr>
          <p:cNvCxnSpPr>
            <a:cxnSpLocks/>
          </p:cNvCxnSpPr>
          <p:nvPr/>
        </p:nvCxnSpPr>
        <p:spPr>
          <a:xfrm>
            <a:off x="6986902" y="3179102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970834BB-1FB4-8AB1-140C-CA03AB2FEC0C}"/>
              </a:ext>
            </a:extLst>
          </p:cNvPr>
          <p:cNvCxnSpPr/>
          <p:nvPr/>
        </p:nvCxnSpPr>
        <p:spPr>
          <a:xfrm flipV="1">
            <a:off x="9655401" y="2500756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47E0F944-5A36-D6DB-9572-28C76C39B342}"/>
              </a:ext>
            </a:extLst>
          </p:cNvPr>
          <p:cNvCxnSpPr>
            <a:cxnSpLocks/>
          </p:cNvCxnSpPr>
          <p:nvPr/>
        </p:nvCxnSpPr>
        <p:spPr>
          <a:xfrm>
            <a:off x="9650919" y="2498139"/>
            <a:ext cx="779654" cy="270979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1C4E8C1-4420-1BC9-4C33-9676EB65D935}"/>
              </a:ext>
            </a:extLst>
          </p:cNvPr>
          <p:cNvCxnSpPr>
            <a:cxnSpLocks/>
          </p:cNvCxnSpPr>
          <p:nvPr/>
        </p:nvCxnSpPr>
        <p:spPr>
          <a:xfrm flipV="1">
            <a:off x="9655632" y="4532731"/>
            <a:ext cx="739850" cy="132755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7DAC911-4241-AD03-64F8-2BD81A6851C7}"/>
              </a:ext>
            </a:extLst>
          </p:cNvPr>
          <p:cNvCxnSpPr>
            <a:cxnSpLocks/>
            <a:stCxn id="18" idx="6"/>
          </p:cNvCxnSpPr>
          <p:nvPr/>
        </p:nvCxnSpPr>
        <p:spPr>
          <a:xfrm flipV="1">
            <a:off x="9649888" y="2524016"/>
            <a:ext cx="778439" cy="136844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64AB4E7-14F7-2606-2A3F-F35B392A5928}"/>
              </a:ext>
            </a:extLst>
          </p:cNvPr>
          <p:cNvCxnSpPr/>
          <p:nvPr/>
        </p:nvCxnSpPr>
        <p:spPr>
          <a:xfrm flipV="1">
            <a:off x="9646076" y="5859715"/>
            <a:ext cx="79288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4DFECA8-9B65-5E30-9F1D-DB2BCE7C6479}"/>
              </a:ext>
            </a:extLst>
          </p:cNvPr>
          <p:cNvCxnSpPr/>
          <p:nvPr/>
        </p:nvCxnSpPr>
        <p:spPr>
          <a:xfrm flipV="1">
            <a:off x="9657837" y="386979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5D6B90CC-5073-D152-6692-7273B1C441E2}"/>
              </a:ext>
            </a:extLst>
          </p:cNvPr>
          <p:cNvCxnSpPr/>
          <p:nvPr/>
        </p:nvCxnSpPr>
        <p:spPr>
          <a:xfrm flipV="1">
            <a:off x="9648012" y="3211913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3B036F4-7B20-47A0-6338-ED2C4A131BDE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9666352" y="3222661"/>
            <a:ext cx="786366" cy="26162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90E7F93-037D-25DE-C748-3CE4DBEF71C1}"/>
              </a:ext>
            </a:extLst>
          </p:cNvPr>
          <p:cNvSpPr txBox="1"/>
          <p:nvPr/>
        </p:nvSpPr>
        <p:spPr>
          <a:xfrm>
            <a:off x="7800187" y="1566939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C3186E7-50A2-D9F8-BE98-7ADA44B925EE}"/>
              </a:ext>
            </a:extLst>
          </p:cNvPr>
          <p:cNvGrpSpPr/>
          <p:nvPr/>
        </p:nvGrpSpPr>
        <p:grpSpPr>
          <a:xfrm>
            <a:off x="6432300" y="2223819"/>
            <a:ext cx="3215978" cy="3896416"/>
            <a:chOff x="6432300" y="2261919"/>
            <a:chExt cx="3215978" cy="3896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6AA1CD-F9A1-B382-133A-D78D767F9546}"/>
                </a:ext>
              </a:extLst>
            </p:cNvPr>
            <p:cNvGrpSpPr/>
            <p:nvPr/>
          </p:nvGrpSpPr>
          <p:grpSpPr>
            <a:xfrm>
              <a:off x="7773820" y="2261919"/>
              <a:ext cx="548640" cy="3896416"/>
              <a:chOff x="6662057" y="2090057"/>
              <a:chExt cx="548640" cy="38964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3D0ACAB-1BAD-6DFE-56DE-15DF196A25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60766D-F5B3-38A1-1E02-522987A16A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EE4CBC-E969-631D-8061-5F95DF2F0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70A68CD-A577-EAE8-0F49-B28C069DBC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9BE270D-6583-7FAF-31CE-7C8D5D044897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5463FB5-BC24-A767-B141-F601323C7D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0A7EF0C-411E-D74A-3BCB-06756DB48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4F4AC21-3610-2FCE-D43E-B537E74E0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678C53-E029-3D0F-FE05-DBBBE833263D}"/>
                </a:ext>
              </a:extLst>
            </p:cNvPr>
            <p:cNvGrpSpPr/>
            <p:nvPr/>
          </p:nvGrpSpPr>
          <p:grpSpPr>
            <a:xfrm>
              <a:off x="9099638" y="2261919"/>
              <a:ext cx="548640" cy="3896416"/>
              <a:chOff x="6662057" y="2090057"/>
              <a:chExt cx="548640" cy="389641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A65E575-B709-BE43-F8D7-B3807CE0A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181C583-D5DB-EF47-9DDC-9718A88D7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7321FB2-0708-3BDC-3C06-B1CDB7A7A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D86E8D6-D6B3-2F76-4B51-DD6C90D368BC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D12591E-7CEC-BBAF-D25B-150C1F0D1C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BEBDBB14-5441-285A-E5A6-6B3156D116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48AFF5F-914D-D481-3D4F-545859169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BEAE28-3A5B-F7B2-078B-9F75B75FB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B7F124-3174-959A-DB20-D5269387BEF4}"/>
                </a:ext>
              </a:extLst>
            </p:cNvPr>
            <p:cNvGrpSpPr/>
            <p:nvPr/>
          </p:nvGrpSpPr>
          <p:grpSpPr>
            <a:xfrm>
              <a:off x="6432300" y="2261919"/>
              <a:ext cx="548640" cy="3896416"/>
              <a:chOff x="6662057" y="2090057"/>
              <a:chExt cx="548640" cy="3896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AE6F4D6-1ECF-3823-7488-F47D50765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CCBC74-0970-C54C-2A35-3B1A515CA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A8B1C61-674D-B0FA-9892-B4C9C6A76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50B0D7-6BCF-ED73-F80A-DF2906CD0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2799FA2-B20D-4A90-6880-35A223F721AE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A34CD71-2016-11D5-F7F3-E9B236167B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8BA92A6-BB04-C30F-9206-56A89788B3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ED6B146-5436-FC21-2E2A-F7A5F1D08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41042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1: </a:t>
            </a:r>
            <a:br>
              <a:rPr lang="en-US" dirty="0"/>
            </a:br>
            <a:r>
              <a:rPr lang="en-US" dirty="0"/>
              <a:t>Anonymous Permutation Routing</a:t>
            </a:r>
            <a:br>
              <a:rPr lang="en-US" dirty="0"/>
            </a:br>
            <a:r>
              <a:rPr lang="en-US" dirty="0"/>
              <a:t>is similar to (non-anonymous) Permutation Routing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Choose paths per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4917337" y="180501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91207EE-FC6C-C3BE-279F-F8A93B7DB15C}"/>
              </a:ext>
            </a:extLst>
          </p:cNvPr>
          <p:cNvCxnSpPr/>
          <p:nvPr/>
        </p:nvCxnSpPr>
        <p:spPr>
          <a:xfrm>
            <a:off x="5634776" y="2500714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9832456-2B54-0968-B0A3-5BA4FF0A1A94}"/>
              </a:ext>
            </a:extLst>
          </p:cNvPr>
          <p:cNvCxnSpPr/>
          <p:nvPr/>
        </p:nvCxnSpPr>
        <p:spPr>
          <a:xfrm>
            <a:off x="5628861" y="320040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910BCE0-997F-BA29-B198-F53991E5FD31}"/>
              </a:ext>
            </a:extLst>
          </p:cNvPr>
          <p:cNvCxnSpPr/>
          <p:nvPr/>
        </p:nvCxnSpPr>
        <p:spPr>
          <a:xfrm>
            <a:off x="5628861" y="3848028"/>
            <a:ext cx="79288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AC4C6D53-1BEE-5E32-E6CD-BD70B331E4FE}"/>
              </a:ext>
            </a:extLst>
          </p:cNvPr>
          <p:cNvCxnSpPr/>
          <p:nvPr/>
        </p:nvCxnSpPr>
        <p:spPr>
          <a:xfrm>
            <a:off x="5628861" y="5858465"/>
            <a:ext cx="79288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03FCBCC-32A2-000E-A018-99A0880F51CC}"/>
              </a:ext>
            </a:extLst>
          </p:cNvPr>
          <p:cNvCxnSpPr>
            <a:cxnSpLocks/>
          </p:cNvCxnSpPr>
          <p:nvPr/>
        </p:nvCxnSpPr>
        <p:spPr>
          <a:xfrm>
            <a:off x="5634776" y="249950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FECFE356-B2B8-5CF0-154A-76B8CBE29211}"/>
              </a:ext>
            </a:extLst>
          </p:cNvPr>
          <p:cNvCxnSpPr>
            <a:cxnSpLocks/>
          </p:cNvCxnSpPr>
          <p:nvPr/>
        </p:nvCxnSpPr>
        <p:spPr>
          <a:xfrm>
            <a:off x="5634776" y="3848203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EC72682-8C86-D2F4-879B-51DF023DEF5B}"/>
              </a:ext>
            </a:extLst>
          </p:cNvPr>
          <p:cNvCxnSpPr>
            <a:cxnSpLocks/>
          </p:cNvCxnSpPr>
          <p:nvPr/>
        </p:nvCxnSpPr>
        <p:spPr>
          <a:xfrm flipV="1">
            <a:off x="5609343" y="518205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D1DEF8B-54C6-B122-C25F-6BC1AAD21754}"/>
              </a:ext>
            </a:extLst>
          </p:cNvPr>
          <p:cNvCxnSpPr>
            <a:cxnSpLocks/>
          </p:cNvCxnSpPr>
          <p:nvPr/>
        </p:nvCxnSpPr>
        <p:spPr>
          <a:xfrm flipV="1">
            <a:off x="5626925" y="2500714"/>
            <a:ext cx="792880" cy="67725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9C66790-A20C-305D-DCDA-328027A82921}"/>
              </a:ext>
            </a:extLst>
          </p:cNvPr>
          <p:cNvGrpSpPr/>
          <p:nvPr/>
        </p:nvGrpSpPr>
        <p:grpSpPr>
          <a:xfrm rot="5400000">
            <a:off x="10484770" y="3320083"/>
            <a:ext cx="94646" cy="546610"/>
            <a:chOff x="11316177" y="4462231"/>
            <a:chExt cx="94646" cy="546610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055081D-D47A-9CC6-F73B-C580FDB346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46223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FBB758C-3EB6-863E-538A-9144DF229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69660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7B674E6B-C13F-C6F8-C4BD-7E4F38AA42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9383" y="491740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B8EB3610-1048-94CA-5FAC-0E43B906B2C9}"/>
              </a:ext>
            </a:extLst>
          </p:cNvPr>
          <p:cNvCxnSpPr>
            <a:cxnSpLocks/>
          </p:cNvCxnSpPr>
          <p:nvPr/>
        </p:nvCxnSpPr>
        <p:spPr>
          <a:xfrm>
            <a:off x="8335838" y="3172602"/>
            <a:ext cx="744992" cy="20005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3F0A844A-C89C-38D3-DCF5-8A5455B709A0}"/>
              </a:ext>
            </a:extLst>
          </p:cNvPr>
          <p:cNvCxnSpPr/>
          <p:nvPr/>
        </p:nvCxnSpPr>
        <p:spPr>
          <a:xfrm>
            <a:off x="8322632" y="5857617"/>
            <a:ext cx="79288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32905ADE-F93C-113B-3BEF-0E8E3E8F38BA}"/>
              </a:ext>
            </a:extLst>
          </p:cNvPr>
          <p:cNvCxnSpPr>
            <a:cxnSpLocks/>
          </p:cNvCxnSpPr>
          <p:nvPr/>
        </p:nvCxnSpPr>
        <p:spPr>
          <a:xfrm flipV="1">
            <a:off x="8303114" y="25089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610A0F41-A0A0-5B0A-E628-4007F03A33EF}"/>
              </a:ext>
            </a:extLst>
          </p:cNvPr>
          <p:cNvCxnSpPr>
            <a:cxnSpLocks/>
          </p:cNvCxnSpPr>
          <p:nvPr/>
        </p:nvCxnSpPr>
        <p:spPr>
          <a:xfrm>
            <a:off x="8330483" y="2513327"/>
            <a:ext cx="763549" cy="19833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88F59BAD-7E5E-3631-E689-E36AE41484FB}"/>
              </a:ext>
            </a:extLst>
          </p:cNvPr>
          <p:cNvCxnSpPr>
            <a:cxnSpLocks/>
          </p:cNvCxnSpPr>
          <p:nvPr/>
        </p:nvCxnSpPr>
        <p:spPr>
          <a:xfrm>
            <a:off x="8325307" y="3847355"/>
            <a:ext cx="770971" cy="200604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49560C6-48C2-547D-9F68-A33E8354FFB8}"/>
              </a:ext>
            </a:extLst>
          </p:cNvPr>
          <p:cNvCxnSpPr/>
          <p:nvPr/>
        </p:nvCxnSpPr>
        <p:spPr>
          <a:xfrm>
            <a:off x="8328547" y="2498658"/>
            <a:ext cx="7928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D24F57F6-0850-7E9A-A721-5E1DF79A0AFE}"/>
              </a:ext>
            </a:extLst>
          </p:cNvPr>
          <p:cNvCxnSpPr/>
          <p:nvPr/>
        </p:nvCxnSpPr>
        <p:spPr>
          <a:xfrm>
            <a:off x="8332767" y="3859611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7C904C9-C2AF-1268-E1E5-3A415CE21609}"/>
              </a:ext>
            </a:extLst>
          </p:cNvPr>
          <p:cNvCxnSpPr/>
          <p:nvPr/>
        </p:nvCxnSpPr>
        <p:spPr>
          <a:xfrm>
            <a:off x="8328021" y="31828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5A0174B9-681D-6FA0-A170-0E1C1583BCC5}"/>
              </a:ext>
            </a:extLst>
          </p:cNvPr>
          <p:cNvCxnSpPr/>
          <p:nvPr/>
        </p:nvCxnSpPr>
        <p:spPr>
          <a:xfrm>
            <a:off x="6973696" y="5864117"/>
            <a:ext cx="79288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DF82925-ECEB-7CDE-513C-1C8111C13542}"/>
              </a:ext>
            </a:extLst>
          </p:cNvPr>
          <p:cNvCxnSpPr>
            <a:cxnSpLocks/>
          </p:cNvCxnSpPr>
          <p:nvPr/>
        </p:nvCxnSpPr>
        <p:spPr>
          <a:xfrm flipV="1">
            <a:off x="6954178" y="25154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33E97C7-613A-07A7-4027-F6055737D152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6981547" y="2519827"/>
            <a:ext cx="792273" cy="133282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CB37A77A-BE94-470B-FD0F-DA827490D71F}"/>
              </a:ext>
            </a:extLst>
          </p:cNvPr>
          <p:cNvCxnSpPr>
            <a:cxnSpLocks/>
          </p:cNvCxnSpPr>
          <p:nvPr/>
        </p:nvCxnSpPr>
        <p:spPr>
          <a:xfrm>
            <a:off x="6976371" y="3853855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4AFFF13-79F7-D159-C0FA-4C2372A3591E}"/>
              </a:ext>
            </a:extLst>
          </p:cNvPr>
          <p:cNvCxnSpPr/>
          <p:nvPr/>
        </p:nvCxnSpPr>
        <p:spPr>
          <a:xfrm>
            <a:off x="6979611" y="2505158"/>
            <a:ext cx="7928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D96BDC2-A5B2-22EF-64CD-79D16D4A35E5}"/>
              </a:ext>
            </a:extLst>
          </p:cNvPr>
          <p:cNvCxnSpPr/>
          <p:nvPr/>
        </p:nvCxnSpPr>
        <p:spPr>
          <a:xfrm>
            <a:off x="6983831" y="3866111"/>
            <a:ext cx="79288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0FF76E1-EDAE-04CB-3519-B51B4ECC5D83}"/>
              </a:ext>
            </a:extLst>
          </p:cNvPr>
          <p:cNvCxnSpPr/>
          <p:nvPr/>
        </p:nvCxnSpPr>
        <p:spPr>
          <a:xfrm>
            <a:off x="6979085" y="31893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AC6CE91A-4708-6AAC-A6A4-0A026DB08C86}"/>
              </a:ext>
            </a:extLst>
          </p:cNvPr>
          <p:cNvCxnSpPr>
            <a:cxnSpLocks/>
          </p:cNvCxnSpPr>
          <p:nvPr/>
        </p:nvCxnSpPr>
        <p:spPr>
          <a:xfrm>
            <a:off x="6986902" y="3179102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970834BB-1FB4-8AB1-140C-CA03AB2FEC0C}"/>
              </a:ext>
            </a:extLst>
          </p:cNvPr>
          <p:cNvCxnSpPr/>
          <p:nvPr/>
        </p:nvCxnSpPr>
        <p:spPr>
          <a:xfrm flipV="1">
            <a:off x="9655401" y="2500756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47E0F944-5A36-D6DB-9572-28C76C39B342}"/>
              </a:ext>
            </a:extLst>
          </p:cNvPr>
          <p:cNvCxnSpPr>
            <a:cxnSpLocks/>
          </p:cNvCxnSpPr>
          <p:nvPr/>
        </p:nvCxnSpPr>
        <p:spPr>
          <a:xfrm>
            <a:off x="9650919" y="2498139"/>
            <a:ext cx="779654" cy="270979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1C4E8C1-4420-1BC9-4C33-9676EB65D935}"/>
              </a:ext>
            </a:extLst>
          </p:cNvPr>
          <p:cNvCxnSpPr>
            <a:cxnSpLocks/>
          </p:cNvCxnSpPr>
          <p:nvPr/>
        </p:nvCxnSpPr>
        <p:spPr>
          <a:xfrm flipV="1">
            <a:off x="9655632" y="4532731"/>
            <a:ext cx="739850" cy="132755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7DAC911-4241-AD03-64F8-2BD81A6851C7}"/>
              </a:ext>
            </a:extLst>
          </p:cNvPr>
          <p:cNvCxnSpPr>
            <a:cxnSpLocks/>
            <a:stCxn id="18" idx="6"/>
          </p:cNvCxnSpPr>
          <p:nvPr/>
        </p:nvCxnSpPr>
        <p:spPr>
          <a:xfrm flipV="1">
            <a:off x="9649888" y="2524016"/>
            <a:ext cx="778439" cy="136844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64AB4E7-14F7-2606-2A3F-F35B392A5928}"/>
              </a:ext>
            </a:extLst>
          </p:cNvPr>
          <p:cNvCxnSpPr/>
          <p:nvPr/>
        </p:nvCxnSpPr>
        <p:spPr>
          <a:xfrm flipV="1">
            <a:off x="9646076" y="5859715"/>
            <a:ext cx="79288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4DFECA8-9B65-5E30-9F1D-DB2BCE7C6479}"/>
              </a:ext>
            </a:extLst>
          </p:cNvPr>
          <p:cNvCxnSpPr/>
          <p:nvPr/>
        </p:nvCxnSpPr>
        <p:spPr>
          <a:xfrm flipV="1">
            <a:off x="9657837" y="386979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5D6B90CC-5073-D152-6692-7273B1C441E2}"/>
              </a:ext>
            </a:extLst>
          </p:cNvPr>
          <p:cNvCxnSpPr/>
          <p:nvPr/>
        </p:nvCxnSpPr>
        <p:spPr>
          <a:xfrm flipV="1">
            <a:off x="9648012" y="3211913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3B036F4-7B20-47A0-6338-ED2C4A131BDE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9666352" y="3222661"/>
            <a:ext cx="786366" cy="26162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90E7F93-037D-25DE-C748-3CE4DBEF71C1}"/>
              </a:ext>
            </a:extLst>
          </p:cNvPr>
          <p:cNvSpPr txBox="1"/>
          <p:nvPr/>
        </p:nvSpPr>
        <p:spPr>
          <a:xfrm>
            <a:off x="7800187" y="1566939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C3186E7-50A2-D9F8-BE98-7ADA44B925EE}"/>
              </a:ext>
            </a:extLst>
          </p:cNvPr>
          <p:cNvGrpSpPr/>
          <p:nvPr/>
        </p:nvGrpSpPr>
        <p:grpSpPr>
          <a:xfrm>
            <a:off x="6432300" y="2223819"/>
            <a:ext cx="3215978" cy="3896416"/>
            <a:chOff x="6432300" y="2261919"/>
            <a:chExt cx="3215978" cy="3896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6AA1CD-F9A1-B382-133A-D78D767F9546}"/>
                </a:ext>
              </a:extLst>
            </p:cNvPr>
            <p:cNvGrpSpPr/>
            <p:nvPr/>
          </p:nvGrpSpPr>
          <p:grpSpPr>
            <a:xfrm>
              <a:off x="7773820" y="2261919"/>
              <a:ext cx="548640" cy="3896416"/>
              <a:chOff x="6662057" y="2090057"/>
              <a:chExt cx="548640" cy="38964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3D0ACAB-1BAD-6DFE-56DE-15DF196A25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60766D-F5B3-38A1-1E02-522987A16A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EE4CBC-E969-631D-8061-5F95DF2F0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70A68CD-A577-EAE8-0F49-B28C069DBC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9BE270D-6583-7FAF-31CE-7C8D5D044897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5463FB5-BC24-A767-B141-F601323C7D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0A7EF0C-411E-D74A-3BCB-06756DB48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4F4AC21-3610-2FCE-D43E-B537E74E0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678C53-E029-3D0F-FE05-DBBBE833263D}"/>
                </a:ext>
              </a:extLst>
            </p:cNvPr>
            <p:cNvGrpSpPr/>
            <p:nvPr/>
          </p:nvGrpSpPr>
          <p:grpSpPr>
            <a:xfrm>
              <a:off x="9099638" y="2261919"/>
              <a:ext cx="548640" cy="3896416"/>
              <a:chOff x="6662057" y="2090057"/>
              <a:chExt cx="548640" cy="389641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A65E575-B709-BE43-F8D7-B3807CE0A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181C583-D5DB-EF47-9DDC-9718A88D7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7321FB2-0708-3BDC-3C06-B1CDB7A7A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D86E8D6-D6B3-2F76-4B51-DD6C90D368BC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D12591E-7CEC-BBAF-D25B-150C1F0D1C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BEBDBB14-5441-285A-E5A6-6B3156D116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48AFF5F-914D-D481-3D4F-545859169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BEAE28-3A5B-F7B2-078B-9F75B75FB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B7F124-3174-959A-DB20-D5269387BEF4}"/>
                </a:ext>
              </a:extLst>
            </p:cNvPr>
            <p:cNvGrpSpPr/>
            <p:nvPr/>
          </p:nvGrpSpPr>
          <p:grpSpPr>
            <a:xfrm>
              <a:off x="6432300" y="2261919"/>
              <a:ext cx="548640" cy="3896416"/>
              <a:chOff x="6662057" y="2090057"/>
              <a:chExt cx="548640" cy="3896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AE6F4D6-1ECF-3823-7488-F47D50765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CCBC74-0970-C54C-2A35-3B1A515CA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A8B1C61-674D-B0FA-9892-B4C9C6A76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50B0D7-6BCF-ED73-F80A-DF2906CD0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2799FA2-B20D-4A90-6880-35A223F721AE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A34CD71-2016-11D5-F7F3-E9B236167B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8BA92A6-BB04-C30F-9206-56A89788B3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ED6B146-5436-FC21-2E2A-F7A5F1D08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11469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2: </a:t>
            </a:r>
            <a:br>
              <a:rPr lang="en-US" dirty="0"/>
            </a:br>
            <a:r>
              <a:rPr lang="en-US" dirty="0"/>
              <a:t>Because (non-anonymous) Permutation Routing networks are </a:t>
            </a:r>
            <a:r>
              <a:rPr lang="en-US" i="1" dirty="0"/>
              <a:t>small</a:t>
            </a:r>
            <a:r>
              <a:rPr lang="en-US" dirty="0"/>
              <a:t> (N polylog N),</a:t>
            </a:r>
            <a:br>
              <a:rPr lang="en-US" dirty="0"/>
            </a:br>
            <a:r>
              <a:rPr lang="en-US" dirty="0"/>
              <a:t>central router can simulate it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4917337" y="180501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91207EE-FC6C-C3BE-279F-F8A93B7DB15C}"/>
              </a:ext>
            </a:extLst>
          </p:cNvPr>
          <p:cNvCxnSpPr/>
          <p:nvPr/>
        </p:nvCxnSpPr>
        <p:spPr>
          <a:xfrm>
            <a:off x="5634776" y="2500714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9832456-2B54-0968-B0A3-5BA4FF0A1A94}"/>
              </a:ext>
            </a:extLst>
          </p:cNvPr>
          <p:cNvCxnSpPr/>
          <p:nvPr/>
        </p:nvCxnSpPr>
        <p:spPr>
          <a:xfrm>
            <a:off x="5628861" y="320040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910BCE0-997F-BA29-B198-F53991E5FD31}"/>
              </a:ext>
            </a:extLst>
          </p:cNvPr>
          <p:cNvCxnSpPr/>
          <p:nvPr/>
        </p:nvCxnSpPr>
        <p:spPr>
          <a:xfrm>
            <a:off x="5628861" y="3848028"/>
            <a:ext cx="79288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AC4C6D53-1BEE-5E32-E6CD-BD70B331E4FE}"/>
              </a:ext>
            </a:extLst>
          </p:cNvPr>
          <p:cNvCxnSpPr/>
          <p:nvPr/>
        </p:nvCxnSpPr>
        <p:spPr>
          <a:xfrm>
            <a:off x="5628861" y="5858465"/>
            <a:ext cx="79288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03FCBCC-32A2-000E-A018-99A0880F51CC}"/>
              </a:ext>
            </a:extLst>
          </p:cNvPr>
          <p:cNvCxnSpPr>
            <a:cxnSpLocks/>
          </p:cNvCxnSpPr>
          <p:nvPr/>
        </p:nvCxnSpPr>
        <p:spPr>
          <a:xfrm>
            <a:off x="5634776" y="249950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FECFE356-B2B8-5CF0-154A-76B8CBE29211}"/>
              </a:ext>
            </a:extLst>
          </p:cNvPr>
          <p:cNvCxnSpPr>
            <a:cxnSpLocks/>
          </p:cNvCxnSpPr>
          <p:nvPr/>
        </p:nvCxnSpPr>
        <p:spPr>
          <a:xfrm>
            <a:off x="5634776" y="3848203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EC72682-8C86-D2F4-879B-51DF023DEF5B}"/>
              </a:ext>
            </a:extLst>
          </p:cNvPr>
          <p:cNvCxnSpPr>
            <a:cxnSpLocks/>
          </p:cNvCxnSpPr>
          <p:nvPr/>
        </p:nvCxnSpPr>
        <p:spPr>
          <a:xfrm flipV="1">
            <a:off x="5609343" y="5182056"/>
            <a:ext cx="792880" cy="6772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D1DEF8B-54C6-B122-C25F-6BC1AAD21754}"/>
              </a:ext>
            </a:extLst>
          </p:cNvPr>
          <p:cNvCxnSpPr>
            <a:cxnSpLocks/>
          </p:cNvCxnSpPr>
          <p:nvPr/>
        </p:nvCxnSpPr>
        <p:spPr>
          <a:xfrm flipV="1">
            <a:off x="5626925" y="2500714"/>
            <a:ext cx="792880" cy="67725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9C66790-A20C-305D-DCDA-328027A82921}"/>
              </a:ext>
            </a:extLst>
          </p:cNvPr>
          <p:cNvGrpSpPr/>
          <p:nvPr/>
        </p:nvGrpSpPr>
        <p:grpSpPr>
          <a:xfrm rot="5400000">
            <a:off x="10484770" y="3320083"/>
            <a:ext cx="94646" cy="546610"/>
            <a:chOff x="11316177" y="4462231"/>
            <a:chExt cx="94646" cy="546610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055081D-D47A-9CC6-F73B-C580FDB346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46223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FBB758C-3EB6-863E-538A-9144DF229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6177" y="469660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7B674E6B-C13F-C6F8-C4BD-7E4F38AA42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319383" y="491740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B8EB3610-1048-94CA-5FAC-0E43B906B2C9}"/>
              </a:ext>
            </a:extLst>
          </p:cNvPr>
          <p:cNvCxnSpPr>
            <a:cxnSpLocks/>
          </p:cNvCxnSpPr>
          <p:nvPr/>
        </p:nvCxnSpPr>
        <p:spPr>
          <a:xfrm>
            <a:off x="8335838" y="3172602"/>
            <a:ext cx="744992" cy="20005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3F0A844A-C89C-38D3-DCF5-8A5455B709A0}"/>
              </a:ext>
            </a:extLst>
          </p:cNvPr>
          <p:cNvCxnSpPr/>
          <p:nvPr/>
        </p:nvCxnSpPr>
        <p:spPr>
          <a:xfrm>
            <a:off x="8322632" y="5857617"/>
            <a:ext cx="79288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32905ADE-F93C-113B-3BEF-0E8E3E8F38BA}"/>
              </a:ext>
            </a:extLst>
          </p:cNvPr>
          <p:cNvCxnSpPr>
            <a:cxnSpLocks/>
          </p:cNvCxnSpPr>
          <p:nvPr/>
        </p:nvCxnSpPr>
        <p:spPr>
          <a:xfrm flipV="1">
            <a:off x="8303114" y="25089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610A0F41-A0A0-5B0A-E628-4007F03A33EF}"/>
              </a:ext>
            </a:extLst>
          </p:cNvPr>
          <p:cNvCxnSpPr>
            <a:cxnSpLocks/>
          </p:cNvCxnSpPr>
          <p:nvPr/>
        </p:nvCxnSpPr>
        <p:spPr>
          <a:xfrm>
            <a:off x="8330483" y="2513327"/>
            <a:ext cx="763549" cy="19833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88F59BAD-7E5E-3631-E689-E36AE41484FB}"/>
              </a:ext>
            </a:extLst>
          </p:cNvPr>
          <p:cNvCxnSpPr>
            <a:cxnSpLocks/>
          </p:cNvCxnSpPr>
          <p:nvPr/>
        </p:nvCxnSpPr>
        <p:spPr>
          <a:xfrm>
            <a:off x="8325307" y="3847355"/>
            <a:ext cx="770971" cy="200604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49560C6-48C2-547D-9F68-A33E8354FFB8}"/>
              </a:ext>
            </a:extLst>
          </p:cNvPr>
          <p:cNvCxnSpPr/>
          <p:nvPr/>
        </p:nvCxnSpPr>
        <p:spPr>
          <a:xfrm>
            <a:off x="8328547" y="2498658"/>
            <a:ext cx="7928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D24F57F6-0850-7E9A-A721-5E1DF79A0AFE}"/>
              </a:ext>
            </a:extLst>
          </p:cNvPr>
          <p:cNvCxnSpPr/>
          <p:nvPr/>
        </p:nvCxnSpPr>
        <p:spPr>
          <a:xfrm>
            <a:off x="8332767" y="3859611"/>
            <a:ext cx="7928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7C904C9-C2AF-1268-E1E5-3A415CE21609}"/>
              </a:ext>
            </a:extLst>
          </p:cNvPr>
          <p:cNvCxnSpPr/>
          <p:nvPr/>
        </p:nvCxnSpPr>
        <p:spPr>
          <a:xfrm>
            <a:off x="8328021" y="31828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5A0174B9-681D-6FA0-A170-0E1C1583BCC5}"/>
              </a:ext>
            </a:extLst>
          </p:cNvPr>
          <p:cNvCxnSpPr/>
          <p:nvPr/>
        </p:nvCxnSpPr>
        <p:spPr>
          <a:xfrm>
            <a:off x="6973696" y="5864117"/>
            <a:ext cx="79288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DF82925-ECEB-7CDE-513C-1C8111C13542}"/>
              </a:ext>
            </a:extLst>
          </p:cNvPr>
          <p:cNvCxnSpPr>
            <a:cxnSpLocks/>
          </p:cNvCxnSpPr>
          <p:nvPr/>
        </p:nvCxnSpPr>
        <p:spPr>
          <a:xfrm flipV="1">
            <a:off x="6954178" y="2515437"/>
            <a:ext cx="804585" cy="3349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33E97C7-613A-07A7-4027-F6055737D152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6981547" y="2519827"/>
            <a:ext cx="792273" cy="133282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CB37A77A-BE94-470B-FD0F-DA827490D71F}"/>
              </a:ext>
            </a:extLst>
          </p:cNvPr>
          <p:cNvCxnSpPr>
            <a:cxnSpLocks/>
          </p:cNvCxnSpPr>
          <p:nvPr/>
        </p:nvCxnSpPr>
        <p:spPr>
          <a:xfrm>
            <a:off x="6976371" y="3853855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4AFFF13-79F7-D159-C0FA-4C2372A3591E}"/>
              </a:ext>
            </a:extLst>
          </p:cNvPr>
          <p:cNvCxnSpPr/>
          <p:nvPr/>
        </p:nvCxnSpPr>
        <p:spPr>
          <a:xfrm>
            <a:off x="6979611" y="2505158"/>
            <a:ext cx="7928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D96BDC2-A5B2-22EF-64CD-79D16D4A35E5}"/>
              </a:ext>
            </a:extLst>
          </p:cNvPr>
          <p:cNvCxnSpPr/>
          <p:nvPr/>
        </p:nvCxnSpPr>
        <p:spPr>
          <a:xfrm>
            <a:off x="6983831" y="3866111"/>
            <a:ext cx="79288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0FF76E1-EDAE-04CB-3519-B51B4ECC5D83}"/>
              </a:ext>
            </a:extLst>
          </p:cNvPr>
          <p:cNvCxnSpPr/>
          <p:nvPr/>
        </p:nvCxnSpPr>
        <p:spPr>
          <a:xfrm>
            <a:off x="6979085" y="3189380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AC6CE91A-4708-6AAC-A6A4-0A026DB08C86}"/>
              </a:ext>
            </a:extLst>
          </p:cNvPr>
          <p:cNvCxnSpPr>
            <a:cxnSpLocks/>
          </p:cNvCxnSpPr>
          <p:nvPr/>
        </p:nvCxnSpPr>
        <p:spPr>
          <a:xfrm>
            <a:off x="6986902" y="3179102"/>
            <a:ext cx="739850" cy="13275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970834BB-1FB4-8AB1-140C-CA03AB2FEC0C}"/>
              </a:ext>
            </a:extLst>
          </p:cNvPr>
          <p:cNvCxnSpPr/>
          <p:nvPr/>
        </p:nvCxnSpPr>
        <p:spPr>
          <a:xfrm flipV="1">
            <a:off x="9655401" y="2500756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47E0F944-5A36-D6DB-9572-28C76C39B342}"/>
              </a:ext>
            </a:extLst>
          </p:cNvPr>
          <p:cNvCxnSpPr>
            <a:cxnSpLocks/>
          </p:cNvCxnSpPr>
          <p:nvPr/>
        </p:nvCxnSpPr>
        <p:spPr>
          <a:xfrm>
            <a:off x="9650919" y="2498139"/>
            <a:ext cx="779654" cy="270979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1C4E8C1-4420-1BC9-4C33-9676EB65D935}"/>
              </a:ext>
            </a:extLst>
          </p:cNvPr>
          <p:cNvCxnSpPr>
            <a:cxnSpLocks/>
          </p:cNvCxnSpPr>
          <p:nvPr/>
        </p:nvCxnSpPr>
        <p:spPr>
          <a:xfrm flipV="1">
            <a:off x="9655632" y="4532731"/>
            <a:ext cx="739850" cy="132755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7DAC911-4241-AD03-64F8-2BD81A6851C7}"/>
              </a:ext>
            </a:extLst>
          </p:cNvPr>
          <p:cNvCxnSpPr>
            <a:cxnSpLocks/>
            <a:stCxn id="18" idx="6"/>
          </p:cNvCxnSpPr>
          <p:nvPr/>
        </p:nvCxnSpPr>
        <p:spPr>
          <a:xfrm flipV="1">
            <a:off x="9649888" y="2524016"/>
            <a:ext cx="778439" cy="136844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64AB4E7-14F7-2606-2A3F-F35B392A5928}"/>
              </a:ext>
            </a:extLst>
          </p:cNvPr>
          <p:cNvCxnSpPr/>
          <p:nvPr/>
        </p:nvCxnSpPr>
        <p:spPr>
          <a:xfrm flipV="1">
            <a:off x="9646076" y="5859715"/>
            <a:ext cx="79288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4DFECA8-9B65-5E30-9F1D-DB2BCE7C6479}"/>
              </a:ext>
            </a:extLst>
          </p:cNvPr>
          <p:cNvCxnSpPr/>
          <p:nvPr/>
        </p:nvCxnSpPr>
        <p:spPr>
          <a:xfrm flipV="1">
            <a:off x="9657837" y="3869795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5D6B90CC-5073-D152-6692-7273B1C441E2}"/>
              </a:ext>
            </a:extLst>
          </p:cNvPr>
          <p:cNvCxnSpPr/>
          <p:nvPr/>
        </p:nvCxnSpPr>
        <p:spPr>
          <a:xfrm flipV="1">
            <a:off x="9648012" y="3211913"/>
            <a:ext cx="79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3B036F4-7B20-47A0-6338-ED2C4A131BDE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9666352" y="3222661"/>
            <a:ext cx="786366" cy="26162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90E7F93-037D-25DE-C748-3CE4DBEF71C1}"/>
              </a:ext>
            </a:extLst>
          </p:cNvPr>
          <p:cNvSpPr txBox="1"/>
          <p:nvPr/>
        </p:nvSpPr>
        <p:spPr>
          <a:xfrm>
            <a:off x="7800187" y="1566939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C3186E7-50A2-D9F8-BE98-7ADA44B925EE}"/>
              </a:ext>
            </a:extLst>
          </p:cNvPr>
          <p:cNvGrpSpPr/>
          <p:nvPr/>
        </p:nvGrpSpPr>
        <p:grpSpPr>
          <a:xfrm>
            <a:off x="6432300" y="2223819"/>
            <a:ext cx="3215978" cy="3896416"/>
            <a:chOff x="6432300" y="2261919"/>
            <a:chExt cx="3215978" cy="3896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6AA1CD-F9A1-B382-133A-D78D767F9546}"/>
                </a:ext>
              </a:extLst>
            </p:cNvPr>
            <p:cNvGrpSpPr/>
            <p:nvPr/>
          </p:nvGrpSpPr>
          <p:grpSpPr>
            <a:xfrm>
              <a:off x="7773820" y="2261919"/>
              <a:ext cx="548640" cy="3896416"/>
              <a:chOff x="6662057" y="2090057"/>
              <a:chExt cx="548640" cy="3896416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3D0ACAB-1BAD-6DFE-56DE-15DF196A25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60766D-F5B3-38A1-1E02-522987A16A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EE4CBC-E969-631D-8061-5F95DF2F0B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70A68CD-A577-EAE8-0F49-B28C069DBC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9BE270D-6583-7FAF-31CE-7C8D5D044897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5463FB5-BC24-A767-B141-F601323C7D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0A7EF0C-411E-D74A-3BCB-06756DB48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4F4AC21-3610-2FCE-D43E-B537E74E0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678C53-E029-3D0F-FE05-DBBBE833263D}"/>
                </a:ext>
              </a:extLst>
            </p:cNvPr>
            <p:cNvGrpSpPr/>
            <p:nvPr/>
          </p:nvGrpSpPr>
          <p:grpSpPr>
            <a:xfrm>
              <a:off x="9099638" y="2261919"/>
              <a:ext cx="548640" cy="3896416"/>
              <a:chOff x="6662057" y="2090057"/>
              <a:chExt cx="548640" cy="389641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A65E575-B709-BE43-F8D7-B3807CE0A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181C583-D5DB-EF47-9DDC-9718A88D7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7321FB2-0708-3BDC-3C06-B1CDB7A7A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D86E8D6-D6B3-2F76-4B51-DD6C90D368BC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D12591E-7CEC-BBAF-D25B-150C1F0D1C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BEBDBB14-5441-285A-E5A6-6B3156D116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48AFF5F-914D-D481-3D4F-545859169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BEAE28-3A5B-F7B2-078B-9F75B75FB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B7F124-3174-959A-DB20-D5269387BEF4}"/>
                </a:ext>
              </a:extLst>
            </p:cNvPr>
            <p:cNvGrpSpPr/>
            <p:nvPr/>
          </p:nvGrpSpPr>
          <p:grpSpPr>
            <a:xfrm>
              <a:off x="6432300" y="2261919"/>
              <a:ext cx="548640" cy="3896416"/>
              <a:chOff x="6662057" y="2090057"/>
              <a:chExt cx="548640" cy="3896416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AE6F4D6-1ECF-3823-7488-F47D507658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CCBC74-0970-C54C-2A35-3B1A515CA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A8B1C61-674D-B0FA-9892-B4C9C6A76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50B0D7-6BCF-ED73-F80A-DF2906CD0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2799FA2-B20D-4A90-6880-35A223F721AE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9A34CD71-2016-11D5-F7F3-E9B236167B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8BA92A6-BB04-C30F-9206-56A89788B3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ED6B146-5436-FC21-2E2A-F7A5F1D08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233074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880777"/>
            <a:ext cx="3798916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2: </a:t>
            </a:r>
            <a:br>
              <a:rPr lang="en-US" dirty="0"/>
            </a:br>
            <a:r>
              <a:rPr lang="en-US" dirty="0"/>
              <a:t>Because (non-anonymous) Permutation Routing networks are </a:t>
            </a:r>
            <a:r>
              <a:rPr lang="en-US" i="1" dirty="0"/>
              <a:t>small</a:t>
            </a:r>
            <a:r>
              <a:rPr lang="en-US" dirty="0"/>
              <a:t> (N polylog N),</a:t>
            </a:r>
            <a:br>
              <a:rPr lang="en-US" dirty="0"/>
            </a:br>
            <a:r>
              <a:rPr lang="en-US" dirty="0"/>
              <a:t>central router can </a:t>
            </a:r>
            <a:r>
              <a:rPr lang="en-US"/>
              <a:t>simulate it</a:t>
            </a:r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85C4432-77B2-132B-20CF-BB700E0DCBE0}"/>
              </a:ext>
            </a:extLst>
          </p:cNvPr>
          <p:cNvGrpSpPr/>
          <p:nvPr/>
        </p:nvGrpSpPr>
        <p:grpSpPr>
          <a:xfrm>
            <a:off x="10881360" y="2197815"/>
            <a:ext cx="548640" cy="3896416"/>
            <a:chOff x="6662057" y="2090057"/>
            <a:chExt cx="548640" cy="389641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83ABEEE-0978-19FD-4A68-4180036AB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2BDC95-1ECA-8E40-52B9-D8C21A1D3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FFCDFCE-AF33-0FFF-7467-0747211249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B27BA1-6235-ABC0-B014-E5169E50C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0BC0D3B-4AFE-FE97-CD91-2DE0636FB22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9868CC3-8747-2CBB-3641-909BA389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D2121541-B8A0-5E65-B20C-04F8411A9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759B967-6858-BED6-05ED-F82218257A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B6EF02DA-B8A6-EB39-C0EA-9A02E3DDCD22}"/>
              </a:ext>
            </a:extLst>
          </p:cNvPr>
          <p:cNvSpPr txBox="1"/>
          <p:nvPr/>
        </p:nvSpPr>
        <p:spPr>
          <a:xfrm>
            <a:off x="10637081" y="184692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0390E-C5B8-F65B-7177-910F3E811581}"/>
              </a:ext>
            </a:extLst>
          </p:cNvPr>
          <p:cNvGrpSpPr/>
          <p:nvPr/>
        </p:nvGrpSpPr>
        <p:grpSpPr>
          <a:xfrm>
            <a:off x="4917337" y="1805017"/>
            <a:ext cx="1286189" cy="4430924"/>
            <a:chOff x="6662317" y="1865977"/>
            <a:chExt cx="1286189" cy="4430924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A0A6935-3291-9658-C2A3-CA52D34510F0}"/>
                </a:ext>
              </a:extLst>
            </p:cNvPr>
            <p:cNvGrpSpPr/>
            <p:nvPr/>
          </p:nvGrpSpPr>
          <p:grpSpPr>
            <a:xfrm>
              <a:off x="6822825" y="2280969"/>
              <a:ext cx="548640" cy="3896416"/>
              <a:chOff x="6662057" y="2090057"/>
              <a:chExt cx="548640" cy="3896416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EFEB73A-D479-CD68-8D58-DA8285637D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090057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481118F-B426-109C-DD22-084F9CB4C2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2767314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5944A07-9174-EB17-9A14-F20623989B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3444571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F79DDB0-9C53-26A5-CE3F-19E4FDED4F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62057" y="5437833"/>
                <a:ext cx="548640" cy="5486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6CFD9A23-C9FC-F6DB-9290-DBA95420E613}"/>
                  </a:ext>
                </a:extLst>
              </p:cNvPr>
              <p:cNvGrpSpPr/>
              <p:nvPr/>
            </p:nvGrpSpPr>
            <p:grpSpPr>
              <a:xfrm>
                <a:off x="6889049" y="4349851"/>
                <a:ext cx="94656" cy="731341"/>
                <a:chOff x="6873072" y="4262176"/>
                <a:chExt cx="94656" cy="731341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E0EEC55-2736-444D-0D6B-DA147D2ADD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262176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6FFEE7C-D7AA-19DB-02C2-4D3F9B86F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3072" y="458890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15898AC4-5763-3B5B-1914-B25702EE3B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76288" y="4902077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57E0D2D-C587-21CD-5134-2852A9DFBE6A}"/>
                </a:ext>
              </a:extLst>
            </p:cNvPr>
            <p:cNvSpPr txBox="1"/>
            <p:nvPr/>
          </p:nvSpPr>
          <p:spPr>
            <a:xfrm>
              <a:off x="6662317" y="1865977"/>
              <a:ext cx="1286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Senders</a:t>
              </a: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3C901B4-14B6-A266-788B-95DC8A884669}"/>
                </a:ext>
              </a:extLst>
            </p:cNvPr>
            <p:cNvGrpSpPr/>
            <p:nvPr/>
          </p:nvGrpSpPr>
          <p:grpSpPr>
            <a:xfrm>
              <a:off x="7171401" y="2572731"/>
              <a:ext cx="551553" cy="3724170"/>
              <a:chOff x="7010633" y="2572731"/>
              <a:chExt cx="551553" cy="3724170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FCAF3A5-7130-3913-8F3F-A45037BD8B88}"/>
                  </a:ext>
                </a:extLst>
              </p:cNvPr>
              <p:cNvSpPr txBox="1"/>
              <p:nvPr/>
            </p:nvSpPr>
            <p:spPr>
              <a:xfrm>
                <a:off x="7010633" y="2572731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2C9156E-9205-D47C-A023-29270AE7E973}"/>
                  </a:ext>
                </a:extLst>
              </p:cNvPr>
              <p:cNvSpPr txBox="1"/>
              <p:nvPr/>
            </p:nvSpPr>
            <p:spPr>
              <a:xfrm>
                <a:off x="7010633" y="391713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E2BABB-279D-FC88-8769-D43A5D57AEDA}"/>
                  </a:ext>
                </a:extLst>
              </p:cNvPr>
              <p:cNvSpPr txBox="1"/>
              <p:nvPr/>
            </p:nvSpPr>
            <p:spPr>
              <a:xfrm>
                <a:off x="7013546" y="592756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</a:t>
                </a:r>
                <a:r>
                  <a:rPr lang="en-US" baseline="-25000" dirty="0" err="1"/>
                  <a:t>N</a:t>
                </a:r>
                <a:endParaRPr lang="en-US" baseline="-25000" dirty="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8A122B47-347A-9F61-BA30-6DCD8535D5FE}"/>
                  </a:ext>
                </a:extLst>
              </p:cNvPr>
              <p:cNvSpPr txBox="1"/>
              <p:nvPr/>
            </p:nvSpPr>
            <p:spPr>
              <a:xfrm>
                <a:off x="7010633" y="3249412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baseline="-25000" dirty="0"/>
                  <a:t>2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90E7F93-037D-25DE-C748-3CE4DBEF71C1}"/>
              </a:ext>
            </a:extLst>
          </p:cNvPr>
          <p:cNvSpPr txBox="1"/>
          <p:nvPr/>
        </p:nvSpPr>
        <p:spPr>
          <a:xfrm>
            <a:off x="7800187" y="1566939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5BE2747-E430-E65E-65C1-DB4F114C13AC}"/>
              </a:ext>
            </a:extLst>
          </p:cNvPr>
          <p:cNvGrpSpPr/>
          <p:nvPr/>
        </p:nvGrpSpPr>
        <p:grpSpPr>
          <a:xfrm>
            <a:off x="5609343" y="2223819"/>
            <a:ext cx="5196055" cy="3896416"/>
            <a:chOff x="5609343" y="2223819"/>
            <a:chExt cx="5196055" cy="3896416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91207EE-FC6C-C3BE-279F-F8A93B7DB15C}"/>
                </a:ext>
              </a:extLst>
            </p:cNvPr>
            <p:cNvCxnSpPr/>
            <p:nvPr/>
          </p:nvCxnSpPr>
          <p:spPr>
            <a:xfrm>
              <a:off x="5634776" y="2500714"/>
              <a:ext cx="792880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09832456-2B54-0968-B0A3-5BA4FF0A1A94}"/>
                </a:ext>
              </a:extLst>
            </p:cNvPr>
            <p:cNvCxnSpPr/>
            <p:nvPr/>
          </p:nvCxnSpPr>
          <p:spPr>
            <a:xfrm>
              <a:off x="5628861" y="3200405"/>
              <a:ext cx="79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910BCE0-997F-BA29-B198-F53991E5FD31}"/>
                </a:ext>
              </a:extLst>
            </p:cNvPr>
            <p:cNvCxnSpPr/>
            <p:nvPr/>
          </p:nvCxnSpPr>
          <p:spPr>
            <a:xfrm>
              <a:off x="5628861" y="3848028"/>
              <a:ext cx="792880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AC4C6D53-1BEE-5E32-E6CD-BD70B331E4FE}"/>
                </a:ext>
              </a:extLst>
            </p:cNvPr>
            <p:cNvCxnSpPr/>
            <p:nvPr/>
          </p:nvCxnSpPr>
          <p:spPr>
            <a:xfrm>
              <a:off x="5628861" y="5858465"/>
              <a:ext cx="79288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303FCBCC-32A2-000E-A018-99A0880F51CC}"/>
                </a:ext>
              </a:extLst>
            </p:cNvPr>
            <p:cNvCxnSpPr>
              <a:cxnSpLocks/>
            </p:cNvCxnSpPr>
            <p:nvPr/>
          </p:nvCxnSpPr>
          <p:spPr>
            <a:xfrm>
              <a:off x="5634776" y="2499506"/>
              <a:ext cx="792880" cy="67725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ECFE356-B2B8-5CF0-154A-76B8CBE29211}"/>
                </a:ext>
              </a:extLst>
            </p:cNvPr>
            <p:cNvCxnSpPr>
              <a:cxnSpLocks/>
            </p:cNvCxnSpPr>
            <p:nvPr/>
          </p:nvCxnSpPr>
          <p:spPr>
            <a:xfrm>
              <a:off x="5634776" y="3848203"/>
              <a:ext cx="792880" cy="67725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0EC72682-8C86-D2F4-879B-51DF023DEF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09343" y="5182056"/>
              <a:ext cx="792880" cy="67725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1D1DEF8B-54C6-B122-C25F-6BC1AAD217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925" y="2500714"/>
              <a:ext cx="792880" cy="67725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79C66790-A20C-305D-DCDA-328027A82921}"/>
                </a:ext>
              </a:extLst>
            </p:cNvPr>
            <p:cNvGrpSpPr/>
            <p:nvPr/>
          </p:nvGrpSpPr>
          <p:grpSpPr>
            <a:xfrm rot="5400000">
              <a:off x="10484770" y="3320083"/>
              <a:ext cx="94646" cy="546610"/>
              <a:chOff x="11316177" y="4462231"/>
              <a:chExt cx="94646" cy="546610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9055081D-D47A-9CC6-F73B-C580FDB346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6177" y="4462231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DFBB758C-3EB6-863E-538A-9144DF2294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6177" y="4696602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7B674E6B-C13F-C6F8-C4BD-7E4F38AA42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319383" y="4917401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B8EB3610-1048-94CA-5FAC-0E43B906B2C9}"/>
                </a:ext>
              </a:extLst>
            </p:cNvPr>
            <p:cNvCxnSpPr>
              <a:cxnSpLocks/>
            </p:cNvCxnSpPr>
            <p:nvPr/>
          </p:nvCxnSpPr>
          <p:spPr>
            <a:xfrm>
              <a:off x="8335838" y="3172602"/>
              <a:ext cx="744992" cy="20005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3F0A844A-C89C-38D3-DCF5-8A5455B709A0}"/>
                </a:ext>
              </a:extLst>
            </p:cNvPr>
            <p:cNvCxnSpPr/>
            <p:nvPr/>
          </p:nvCxnSpPr>
          <p:spPr>
            <a:xfrm>
              <a:off x="8322632" y="5857617"/>
              <a:ext cx="79288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2905ADE-F93C-113B-3BEF-0E8E3E8F38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03114" y="2508937"/>
              <a:ext cx="804585" cy="33495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610A0F41-A0A0-5B0A-E628-4007F03A33EF}"/>
                </a:ext>
              </a:extLst>
            </p:cNvPr>
            <p:cNvCxnSpPr>
              <a:cxnSpLocks/>
            </p:cNvCxnSpPr>
            <p:nvPr/>
          </p:nvCxnSpPr>
          <p:spPr>
            <a:xfrm>
              <a:off x="8330483" y="2513327"/>
              <a:ext cx="763549" cy="198333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88F59BAD-7E5E-3631-E689-E36AE41484FB}"/>
                </a:ext>
              </a:extLst>
            </p:cNvPr>
            <p:cNvCxnSpPr>
              <a:cxnSpLocks/>
            </p:cNvCxnSpPr>
            <p:nvPr/>
          </p:nvCxnSpPr>
          <p:spPr>
            <a:xfrm>
              <a:off x="8325307" y="3847355"/>
              <a:ext cx="770971" cy="200604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E49560C6-48C2-547D-9F68-A33E8354FFB8}"/>
                </a:ext>
              </a:extLst>
            </p:cNvPr>
            <p:cNvCxnSpPr/>
            <p:nvPr/>
          </p:nvCxnSpPr>
          <p:spPr>
            <a:xfrm>
              <a:off x="8328547" y="2498658"/>
              <a:ext cx="792880" cy="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D24F57F6-0850-7E9A-A721-5E1DF79A0AFE}"/>
                </a:ext>
              </a:extLst>
            </p:cNvPr>
            <p:cNvCxnSpPr/>
            <p:nvPr/>
          </p:nvCxnSpPr>
          <p:spPr>
            <a:xfrm>
              <a:off x="8332767" y="3859611"/>
              <a:ext cx="792880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37C904C9-C2AF-1268-E1E5-3A415CE21609}"/>
                </a:ext>
              </a:extLst>
            </p:cNvPr>
            <p:cNvCxnSpPr/>
            <p:nvPr/>
          </p:nvCxnSpPr>
          <p:spPr>
            <a:xfrm>
              <a:off x="8328021" y="3182880"/>
              <a:ext cx="79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5A0174B9-681D-6FA0-A170-0E1C1583BCC5}"/>
                </a:ext>
              </a:extLst>
            </p:cNvPr>
            <p:cNvCxnSpPr/>
            <p:nvPr/>
          </p:nvCxnSpPr>
          <p:spPr>
            <a:xfrm>
              <a:off x="6973696" y="5864117"/>
              <a:ext cx="79288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7DF82925-ECEB-7CDE-513C-1C8111C135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4178" y="2515437"/>
              <a:ext cx="804585" cy="33495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233E97C7-613A-07A7-4027-F6055737D152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>
              <a:off x="6981547" y="2519827"/>
              <a:ext cx="792273" cy="133282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CB37A77A-BE94-470B-FD0F-DA827490D71F}"/>
                </a:ext>
              </a:extLst>
            </p:cNvPr>
            <p:cNvCxnSpPr>
              <a:cxnSpLocks/>
            </p:cNvCxnSpPr>
            <p:nvPr/>
          </p:nvCxnSpPr>
          <p:spPr>
            <a:xfrm>
              <a:off x="6976371" y="3853855"/>
              <a:ext cx="739850" cy="132755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54AFFF13-79F7-D159-C0FA-4C2372A3591E}"/>
                </a:ext>
              </a:extLst>
            </p:cNvPr>
            <p:cNvCxnSpPr/>
            <p:nvPr/>
          </p:nvCxnSpPr>
          <p:spPr>
            <a:xfrm>
              <a:off x="6979611" y="2505158"/>
              <a:ext cx="792880" cy="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8D96BDC2-A5B2-22EF-64CD-79D16D4A35E5}"/>
                </a:ext>
              </a:extLst>
            </p:cNvPr>
            <p:cNvCxnSpPr/>
            <p:nvPr/>
          </p:nvCxnSpPr>
          <p:spPr>
            <a:xfrm>
              <a:off x="6983831" y="3866111"/>
              <a:ext cx="792880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A0FF76E1-EDAE-04CB-3519-B51B4ECC5D83}"/>
                </a:ext>
              </a:extLst>
            </p:cNvPr>
            <p:cNvCxnSpPr/>
            <p:nvPr/>
          </p:nvCxnSpPr>
          <p:spPr>
            <a:xfrm>
              <a:off x="6979085" y="3189380"/>
              <a:ext cx="79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AC6CE91A-4708-6AAC-A6A4-0A026DB08C86}"/>
                </a:ext>
              </a:extLst>
            </p:cNvPr>
            <p:cNvCxnSpPr>
              <a:cxnSpLocks/>
            </p:cNvCxnSpPr>
            <p:nvPr/>
          </p:nvCxnSpPr>
          <p:spPr>
            <a:xfrm>
              <a:off x="6986902" y="3179102"/>
              <a:ext cx="739850" cy="132755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970834BB-1FB4-8AB1-140C-CA03AB2FEC0C}"/>
                </a:ext>
              </a:extLst>
            </p:cNvPr>
            <p:cNvCxnSpPr/>
            <p:nvPr/>
          </p:nvCxnSpPr>
          <p:spPr>
            <a:xfrm flipV="1">
              <a:off x="9655401" y="2500756"/>
              <a:ext cx="79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47E0F944-5A36-D6DB-9572-28C76C39B342}"/>
                </a:ext>
              </a:extLst>
            </p:cNvPr>
            <p:cNvCxnSpPr>
              <a:cxnSpLocks/>
            </p:cNvCxnSpPr>
            <p:nvPr/>
          </p:nvCxnSpPr>
          <p:spPr>
            <a:xfrm>
              <a:off x="9650919" y="2498139"/>
              <a:ext cx="779654" cy="2709796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71C4E8C1-4420-1BC9-4C33-9676EB65D9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55632" y="4532731"/>
              <a:ext cx="739850" cy="132755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67DAC911-4241-AD03-64F8-2BD81A6851C7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 flipV="1">
              <a:off x="9649888" y="2524016"/>
              <a:ext cx="778439" cy="1368441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764AB4E7-14F7-2606-2A3F-F35B392A5928}"/>
                </a:ext>
              </a:extLst>
            </p:cNvPr>
            <p:cNvCxnSpPr/>
            <p:nvPr/>
          </p:nvCxnSpPr>
          <p:spPr>
            <a:xfrm flipV="1">
              <a:off x="9646076" y="5859715"/>
              <a:ext cx="79288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74DFECA8-9B65-5E30-9F1D-DB2BCE7C6479}"/>
                </a:ext>
              </a:extLst>
            </p:cNvPr>
            <p:cNvCxnSpPr/>
            <p:nvPr/>
          </p:nvCxnSpPr>
          <p:spPr>
            <a:xfrm flipV="1">
              <a:off x="9657837" y="3869795"/>
              <a:ext cx="79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5D6B90CC-5073-D152-6692-7273B1C441E2}"/>
                </a:ext>
              </a:extLst>
            </p:cNvPr>
            <p:cNvCxnSpPr/>
            <p:nvPr/>
          </p:nvCxnSpPr>
          <p:spPr>
            <a:xfrm flipV="1">
              <a:off x="9648012" y="3211913"/>
              <a:ext cx="79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A3B036F4-7B20-47A0-6338-ED2C4A131BDE}"/>
                </a:ext>
              </a:extLst>
            </p:cNvPr>
            <p:cNvCxnSpPr>
              <a:cxnSpLocks/>
              <a:endCxn id="19" idx="2"/>
            </p:cNvCxnSpPr>
            <p:nvPr/>
          </p:nvCxnSpPr>
          <p:spPr>
            <a:xfrm>
              <a:off x="9666352" y="3222661"/>
              <a:ext cx="786366" cy="261623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EC3186E7-50A2-D9F8-BE98-7ADA44B925EE}"/>
                </a:ext>
              </a:extLst>
            </p:cNvPr>
            <p:cNvGrpSpPr/>
            <p:nvPr/>
          </p:nvGrpSpPr>
          <p:grpSpPr>
            <a:xfrm>
              <a:off x="6432300" y="2223819"/>
              <a:ext cx="3215978" cy="3896416"/>
              <a:chOff x="6432300" y="2261919"/>
              <a:chExt cx="3215978" cy="389641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36AA1CD-F9A1-B382-133A-D78D767F9546}"/>
                  </a:ext>
                </a:extLst>
              </p:cNvPr>
              <p:cNvGrpSpPr/>
              <p:nvPr/>
            </p:nvGrpSpPr>
            <p:grpSpPr>
              <a:xfrm>
                <a:off x="7773820" y="2261919"/>
                <a:ext cx="548640" cy="3896416"/>
                <a:chOff x="6662057" y="2090057"/>
                <a:chExt cx="548640" cy="3896416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83D0ACAB-1BAD-6DFE-56DE-15DF196A254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7560766D-F5B3-38A1-1E02-522987A16A3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2EE4CBC-E969-631D-8061-5F95DF2F0B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370A68CD-A577-EAE8-0F49-B28C069DBC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49BE270D-6583-7FAF-31CE-7C8D5D044897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12" name="Oval 11">
                    <a:extLst>
                      <a:ext uri="{FF2B5EF4-FFF2-40B4-BE49-F238E27FC236}">
                        <a16:creationId xmlns:a16="http://schemas.microsoft.com/office/drawing/2014/main" id="{15463FB5-BC24-A767-B141-F601323C7D6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Oval 12">
                    <a:extLst>
                      <a:ext uri="{FF2B5EF4-FFF2-40B4-BE49-F238E27FC236}">
                        <a16:creationId xmlns:a16="http://schemas.microsoft.com/office/drawing/2014/main" id="{30A7EF0C-411E-D74A-3BCB-06756DB485B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E4F4AC21-3610-2FCE-D43E-B537E74E099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D678C53-E029-3D0F-FE05-DBBBE833263D}"/>
                  </a:ext>
                </a:extLst>
              </p:cNvPr>
              <p:cNvGrpSpPr/>
              <p:nvPr/>
            </p:nvGrpSpPr>
            <p:grpSpPr>
              <a:xfrm>
                <a:off x="9099638" y="2261919"/>
                <a:ext cx="548640" cy="3896416"/>
                <a:chOff x="6662057" y="2090057"/>
                <a:chExt cx="548640" cy="3896416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A65E575-B709-BE43-F8D7-B3807CE0A2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9181C583-D5DB-EF47-9DDC-9718A88D71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07321FB2-0708-3BDC-3C06-B1CDB7A7AE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AD86E8D6-D6B3-2F76-4B51-DD6C90D368BC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3D12591E-7CEC-BBAF-D25B-150C1F0D1CF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BEBDBB14-5441-285A-E5A6-6B3156D1166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F48AFF5F-914D-D481-3D4F-54585916926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2EBEAE28-3A5B-F7B2-078B-9F75B75FB4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0EB7F124-3174-959A-DB20-D5269387BEF4}"/>
                  </a:ext>
                </a:extLst>
              </p:cNvPr>
              <p:cNvGrpSpPr/>
              <p:nvPr/>
            </p:nvGrpSpPr>
            <p:grpSpPr>
              <a:xfrm>
                <a:off x="6432300" y="2261919"/>
                <a:ext cx="548640" cy="3896416"/>
                <a:chOff x="6662057" y="2090057"/>
                <a:chExt cx="548640" cy="3896416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FAE6F4D6-1ECF-3823-7488-F47D507658E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090057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6CCBC74-0970-C54C-2A35-3B1A515CAA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2767314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6A8B1C61-674D-B0FA-9892-B4C9C6A76CD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3444571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050B0D7-6BCF-ED73-F80A-DF2906CD02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62057" y="5437833"/>
                  <a:ext cx="548640" cy="5486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22799FA2-B20D-4A90-6880-35A223F721AE}"/>
                    </a:ext>
                  </a:extLst>
                </p:cNvPr>
                <p:cNvGrpSpPr/>
                <p:nvPr/>
              </p:nvGrpSpPr>
              <p:grpSpPr>
                <a:xfrm>
                  <a:off x="6889049" y="4349851"/>
                  <a:ext cx="94656" cy="731341"/>
                  <a:chOff x="6873072" y="4262176"/>
                  <a:chExt cx="94656" cy="731341"/>
                </a:xfrm>
              </p:grpSpPr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9A34CD71-2016-11D5-F7F3-E9B236167BB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262176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E8BA92A6-BB04-C30F-9206-56A89788B3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3072" y="458890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Oval 95">
                    <a:extLst>
                      <a:ext uri="{FF2B5EF4-FFF2-40B4-BE49-F238E27FC236}">
                        <a16:creationId xmlns:a16="http://schemas.microsoft.com/office/drawing/2014/main" id="{5ED6B146-5436-FC21-2E2A-F7A5F1D080F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876288" y="4902077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475F3F16-B1AE-7357-F27F-D8DE8F543441}"/>
              </a:ext>
            </a:extLst>
          </p:cNvPr>
          <p:cNvSpPr/>
          <p:nvPr/>
        </p:nvSpPr>
        <p:spPr>
          <a:xfrm>
            <a:off x="7396816" y="3465446"/>
            <a:ext cx="1527349" cy="123201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363A3FD-7806-70EA-EB80-E7CA8B3D0791}"/>
              </a:ext>
            </a:extLst>
          </p:cNvPr>
          <p:cNvGrpSpPr/>
          <p:nvPr/>
        </p:nvGrpSpPr>
        <p:grpSpPr>
          <a:xfrm>
            <a:off x="5769410" y="2543168"/>
            <a:ext cx="5077236" cy="3512446"/>
            <a:chOff x="5769410" y="2543168"/>
            <a:chExt cx="5077236" cy="3512446"/>
          </a:xfrm>
        </p:grpSpPr>
        <p:cxnSp>
          <p:nvCxnSpPr>
            <p:cNvPr id="101" name="Connector: Curved 100">
              <a:extLst>
                <a:ext uri="{FF2B5EF4-FFF2-40B4-BE49-F238E27FC236}">
                  <a16:creationId xmlns:a16="http://schemas.microsoft.com/office/drawing/2014/main" id="{13163518-0D41-CD0A-8DD4-D4129AFC62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9862" y="4482937"/>
              <a:ext cx="1485031" cy="1572677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or: Curved 101">
              <a:extLst>
                <a:ext uri="{FF2B5EF4-FFF2-40B4-BE49-F238E27FC236}">
                  <a16:creationId xmlns:a16="http://schemas.microsoft.com/office/drawing/2014/main" id="{837CF2F6-3B23-51FE-5619-56049CFE2D8B}"/>
                </a:ext>
              </a:extLst>
            </p:cNvPr>
            <p:cNvCxnSpPr>
              <a:cxnSpLocks/>
            </p:cNvCxnSpPr>
            <p:nvPr/>
          </p:nvCxnSpPr>
          <p:spPr>
            <a:xfrm>
              <a:off x="5769413" y="2689090"/>
              <a:ext cx="1565056" cy="973047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or: Curved 102">
              <a:extLst>
                <a:ext uri="{FF2B5EF4-FFF2-40B4-BE49-F238E27FC236}">
                  <a16:creationId xmlns:a16="http://schemas.microsoft.com/office/drawing/2014/main" id="{0786C12C-1D9F-D870-2601-159A7B5626B8}"/>
                </a:ext>
              </a:extLst>
            </p:cNvPr>
            <p:cNvCxnSpPr>
              <a:cxnSpLocks/>
            </p:cNvCxnSpPr>
            <p:nvPr/>
          </p:nvCxnSpPr>
          <p:spPr>
            <a:xfrm>
              <a:off x="5769410" y="3339300"/>
              <a:ext cx="1565056" cy="483437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or: Curved 103">
              <a:extLst>
                <a:ext uri="{FF2B5EF4-FFF2-40B4-BE49-F238E27FC236}">
                  <a16:creationId xmlns:a16="http://schemas.microsoft.com/office/drawing/2014/main" id="{9FE1BF79-9B77-1B6E-7423-E9878BF0A1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6136" y="3969998"/>
              <a:ext cx="1493891" cy="914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or: Curved 104">
              <a:extLst>
                <a:ext uri="{FF2B5EF4-FFF2-40B4-BE49-F238E27FC236}">
                  <a16:creationId xmlns:a16="http://schemas.microsoft.com/office/drawing/2014/main" id="{06EAB0B0-57AA-2DC2-275C-E260E3CB60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8282" y="2543168"/>
              <a:ext cx="1901952" cy="118872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or: Curved 105">
              <a:extLst>
                <a:ext uri="{FF2B5EF4-FFF2-40B4-BE49-F238E27FC236}">
                  <a16:creationId xmlns:a16="http://schemas.microsoft.com/office/drawing/2014/main" id="{DB0095F6-DDDC-0D7B-86AA-FAEBFB2640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6406" y="3169645"/>
              <a:ext cx="1920240" cy="73152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or: Curved 106">
              <a:extLst>
                <a:ext uri="{FF2B5EF4-FFF2-40B4-BE49-F238E27FC236}">
                  <a16:creationId xmlns:a16="http://schemas.microsoft.com/office/drawing/2014/main" id="{A0A7DB60-CC45-7999-7283-632905A68B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7771" y="3885242"/>
              <a:ext cx="1904866" cy="159615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or: Curved 116">
              <a:extLst>
                <a:ext uri="{FF2B5EF4-FFF2-40B4-BE49-F238E27FC236}">
                  <a16:creationId xmlns:a16="http://schemas.microsoft.com/office/drawing/2014/main" id="{ACEF163D-1917-0733-125B-3CEA362F6660}"/>
                </a:ext>
              </a:extLst>
            </p:cNvPr>
            <p:cNvCxnSpPr>
              <a:cxnSpLocks/>
            </p:cNvCxnSpPr>
            <p:nvPr/>
          </p:nvCxnSpPr>
          <p:spPr>
            <a:xfrm>
              <a:off x="8921733" y="4330536"/>
              <a:ext cx="1901952" cy="1454307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658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22" y="1800680"/>
            <a:ext cx="5975861" cy="433165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Shi Wu ’21: Non-Interactive Anonymous Router</a:t>
            </a:r>
            <a:r>
              <a:rPr lang="en-US" dirty="0">
                <a:solidFill>
                  <a:schemeClr val="tx1"/>
                </a:solidFill>
              </a:rPr>
              <a:t>]</a:t>
            </a:r>
            <a:endParaRPr lang="en-US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 Senders, N Receivers</a:t>
            </a:r>
            <a:br>
              <a:rPr lang="en-US" dirty="0"/>
            </a:b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13671787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Intuition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72" y="1881096"/>
            <a:ext cx="10058400" cy="4023360"/>
          </a:xfrm>
        </p:spPr>
        <p:txBody>
          <a:bodyPr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Observation 3: Use PIR to add anonymity (“Obfuscated Gate”)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8C78C811-7FC3-B3D3-9C42-DE3EE39C63B7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6866506" y="2533717"/>
            <a:ext cx="2430847" cy="1185957"/>
          </a:xfrm>
          <a:prstGeom prst="line">
            <a:avLst/>
          </a:prstGeom>
          <a:ln w="254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Oval 171">
            <a:extLst>
              <a:ext uri="{FF2B5EF4-FFF2-40B4-BE49-F238E27FC236}">
                <a16:creationId xmlns:a16="http://schemas.microsoft.com/office/drawing/2014/main" id="{9633A001-2CE2-09E2-8E2D-D3CBD11EAB62}"/>
              </a:ext>
            </a:extLst>
          </p:cNvPr>
          <p:cNvSpPr/>
          <p:nvPr/>
        </p:nvSpPr>
        <p:spPr>
          <a:xfrm>
            <a:off x="5954140" y="3534812"/>
            <a:ext cx="1018944" cy="985531"/>
          </a:xfrm>
          <a:prstGeom prst="ellipse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5E741896-C1C0-76E2-D0BD-B42A2F0F5EB6}"/>
              </a:ext>
            </a:extLst>
          </p:cNvPr>
          <p:cNvGrpSpPr/>
          <p:nvPr/>
        </p:nvGrpSpPr>
        <p:grpSpPr>
          <a:xfrm>
            <a:off x="2805280" y="2391450"/>
            <a:ext cx="3400900" cy="3427166"/>
            <a:chOff x="1425906" y="1130819"/>
            <a:chExt cx="4370376" cy="4620404"/>
          </a:xfrm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ECC9E098-43C3-B7F8-8BD1-44FFD39A1FC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454386" y="1156022"/>
              <a:ext cx="3325297" cy="1614548"/>
            </a:xfrm>
            <a:prstGeom prst="line">
              <a:avLst/>
            </a:prstGeom>
            <a:ln w="25400">
              <a:solidFill>
                <a:srgbClr val="00B0F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2E73695C-7DDC-B521-6DC3-7008352A5CE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454386" y="1343610"/>
              <a:ext cx="3203351" cy="1555338"/>
            </a:xfrm>
            <a:prstGeom prst="line">
              <a:avLst/>
            </a:prstGeom>
            <a:ln w="25400">
              <a:solidFill>
                <a:srgbClr val="00B0F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79157B5-D4B2-CDC4-B9B2-A0B16B73030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454386" y="1795310"/>
              <a:ext cx="3033383" cy="1472813"/>
            </a:xfrm>
            <a:prstGeom prst="line">
              <a:avLst/>
            </a:prstGeom>
            <a:ln w="25400">
              <a:solidFill>
                <a:srgbClr val="00B0F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F466ABF7-E51F-8D25-D31F-A8BA11C8E1D5}"/>
                </a:ext>
              </a:extLst>
            </p:cNvPr>
            <p:cNvGrpSpPr/>
            <p:nvPr/>
          </p:nvGrpSpPr>
          <p:grpSpPr>
            <a:xfrm rot="1497847">
              <a:off x="4068514" y="2236470"/>
              <a:ext cx="47625" cy="245745"/>
              <a:chOff x="3333750" y="1590675"/>
              <a:chExt cx="47625" cy="245745"/>
            </a:xfrm>
          </p:grpSpPr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A1521683-5720-1351-82A5-C44D5F73CD45}"/>
                  </a:ext>
                </a:extLst>
              </p:cNvPr>
              <p:cNvSpPr/>
              <p:nvPr/>
            </p:nvSpPr>
            <p:spPr>
              <a:xfrm>
                <a:off x="3333750" y="1590675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65C83451-0517-B44B-FACB-FB5950D8C027}"/>
                  </a:ext>
                </a:extLst>
              </p:cNvPr>
              <p:cNvSpPr/>
              <p:nvPr/>
            </p:nvSpPr>
            <p:spPr>
              <a:xfrm>
                <a:off x="3333750" y="169545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C2126C2D-A59D-03BB-5BF6-4EA0F6713581}"/>
                  </a:ext>
                </a:extLst>
              </p:cNvPr>
              <p:cNvSpPr/>
              <p:nvPr/>
            </p:nvSpPr>
            <p:spPr>
              <a:xfrm>
                <a:off x="3333750" y="179070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B5DA3E30-26B3-888E-9136-247BC9F8FF0E}"/>
                </a:ext>
              </a:extLst>
            </p:cNvPr>
            <p:cNvSpPr txBox="1"/>
            <p:nvPr/>
          </p:nvSpPr>
          <p:spPr>
            <a:xfrm>
              <a:off x="1425906" y="3083457"/>
              <a:ext cx="366641" cy="497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B25F5034-B1B6-EE5E-BB25-50337CC03EEC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2525211" y="3901872"/>
              <a:ext cx="3271071" cy="1602609"/>
            </a:xfrm>
            <a:prstGeom prst="line">
              <a:avLst/>
            </a:prstGeom>
            <a:ln w="254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5B72E97C-CCD6-C193-9E44-5078A5D96FEB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2514452" y="3653031"/>
              <a:ext cx="3038757" cy="1488791"/>
            </a:xfrm>
            <a:prstGeom prst="line">
              <a:avLst/>
            </a:prstGeom>
            <a:ln w="254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C9B2ACFA-B2BD-CEBC-79BA-262C1414D198}"/>
                </a:ext>
              </a:extLst>
            </p:cNvPr>
            <p:cNvCxnSpPr>
              <a:cxnSpLocks noChangeAspect="1"/>
            </p:cNvCxnSpPr>
            <p:nvPr/>
          </p:nvCxnSpPr>
          <p:spPr>
            <a:xfrm rot="7680000">
              <a:off x="2505589" y="3520413"/>
              <a:ext cx="3003376" cy="1458244"/>
            </a:xfrm>
            <a:prstGeom prst="line">
              <a:avLst/>
            </a:prstGeom>
            <a:ln w="254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369C4E69-3AC8-98D4-9B50-A494025B8FC6}"/>
                </a:ext>
              </a:extLst>
            </p:cNvPr>
            <p:cNvGrpSpPr/>
            <p:nvPr/>
          </p:nvGrpSpPr>
          <p:grpSpPr>
            <a:xfrm rot="9177847">
              <a:off x="4089012" y="4413924"/>
              <a:ext cx="47625" cy="245745"/>
              <a:chOff x="3333750" y="1590675"/>
              <a:chExt cx="47625" cy="245745"/>
            </a:xfrm>
          </p:grpSpPr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3BB9A7CC-3F81-323D-F258-783193B4B507}"/>
                  </a:ext>
                </a:extLst>
              </p:cNvPr>
              <p:cNvSpPr/>
              <p:nvPr/>
            </p:nvSpPr>
            <p:spPr>
              <a:xfrm>
                <a:off x="3333750" y="1590675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32303A62-BCAA-9332-5FFF-FB85A830FFAF}"/>
                  </a:ext>
                </a:extLst>
              </p:cNvPr>
              <p:cNvSpPr/>
              <p:nvPr/>
            </p:nvSpPr>
            <p:spPr>
              <a:xfrm>
                <a:off x="3333750" y="169545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00FC7A28-DF08-0C80-1817-B3259C54B028}"/>
                  </a:ext>
                </a:extLst>
              </p:cNvPr>
              <p:cNvSpPr/>
              <p:nvPr/>
            </p:nvSpPr>
            <p:spPr>
              <a:xfrm>
                <a:off x="3333750" y="179070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Left Brace 202">
              <a:extLst>
                <a:ext uri="{FF2B5EF4-FFF2-40B4-BE49-F238E27FC236}">
                  <a16:creationId xmlns:a16="http://schemas.microsoft.com/office/drawing/2014/main" id="{19D5DB6A-3C13-CE0B-61AA-229BCC00E4E3}"/>
                </a:ext>
              </a:extLst>
            </p:cNvPr>
            <p:cNvSpPr/>
            <p:nvPr/>
          </p:nvSpPr>
          <p:spPr>
            <a:xfrm>
              <a:off x="1821924" y="1130819"/>
              <a:ext cx="594253" cy="4398119"/>
            </a:xfrm>
            <a:prstGeom prst="leftBrace">
              <a:avLst>
                <a:gd name="adj1" fmla="val 17706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21A63212-DE6E-597C-A443-1E35C0EDD801}"/>
              </a:ext>
            </a:extLst>
          </p:cNvPr>
          <p:cNvGrpSpPr/>
          <p:nvPr/>
        </p:nvGrpSpPr>
        <p:grpSpPr>
          <a:xfrm>
            <a:off x="6725519" y="2399244"/>
            <a:ext cx="3373048" cy="3231638"/>
            <a:chOff x="6463673" y="1141327"/>
            <a:chExt cx="4334591" cy="4356799"/>
          </a:xfrm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702DDFFD-E684-ECC8-3621-F09096E90252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6777623" y="1709004"/>
              <a:ext cx="3055611" cy="1563757"/>
            </a:xfrm>
            <a:prstGeom prst="line">
              <a:avLst/>
            </a:prstGeom>
            <a:ln w="254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8708CB6C-463A-1319-F886-9C7A0E5DB58D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6529570" y="1141327"/>
              <a:ext cx="3277573" cy="1677349"/>
            </a:xfrm>
            <a:prstGeom prst="line">
              <a:avLst/>
            </a:prstGeom>
            <a:ln w="254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73D41DBE-C225-56D7-341A-652A1BF8E68F}"/>
                </a:ext>
              </a:extLst>
            </p:cNvPr>
            <p:cNvGrpSpPr/>
            <p:nvPr/>
          </p:nvGrpSpPr>
          <p:grpSpPr>
            <a:xfrm rot="8937847">
              <a:off x="8006253" y="2298438"/>
              <a:ext cx="47625" cy="245745"/>
              <a:chOff x="3333750" y="1590675"/>
              <a:chExt cx="47625" cy="245745"/>
            </a:xfrm>
          </p:grpSpPr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2A0D7631-93C8-3E11-17C5-D9E5D9C76D55}"/>
                  </a:ext>
                </a:extLst>
              </p:cNvPr>
              <p:cNvSpPr/>
              <p:nvPr/>
            </p:nvSpPr>
            <p:spPr>
              <a:xfrm>
                <a:off x="3333750" y="1590675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932D357C-B6C7-F576-259A-7AF976F2E25B}"/>
                  </a:ext>
                </a:extLst>
              </p:cNvPr>
              <p:cNvSpPr/>
              <p:nvPr/>
            </p:nvSpPr>
            <p:spPr>
              <a:xfrm>
                <a:off x="3333750" y="169545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B432DD61-CD94-3E21-4AE6-81655629899F}"/>
                  </a:ext>
                </a:extLst>
              </p:cNvPr>
              <p:cNvSpPr/>
              <p:nvPr/>
            </p:nvSpPr>
            <p:spPr>
              <a:xfrm>
                <a:off x="3333750" y="179070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51339BC-4D44-42E1-EBF6-14834571F875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6744412" y="3520304"/>
              <a:ext cx="3042908" cy="1477438"/>
            </a:xfrm>
            <a:prstGeom prst="line">
              <a:avLst/>
            </a:prstGeom>
            <a:ln w="25400">
              <a:solidFill>
                <a:srgbClr val="00B0F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2490FFF3-83DE-CBF4-9C67-69A8B0094B8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6706312" y="3660267"/>
              <a:ext cx="3064298" cy="1487823"/>
            </a:xfrm>
            <a:prstGeom prst="line">
              <a:avLst/>
            </a:prstGeom>
            <a:ln w="50800">
              <a:solidFill>
                <a:srgbClr val="FF0000"/>
              </a:solidFill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436C5B48-4BAB-F9CD-B9B1-CCBE7F90EABF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6463673" y="3907035"/>
              <a:ext cx="3276986" cy="1591091"/>
            </a:xfrm>
            <a:prstGeom prst="line">
              <a:avLst/>
            </a:prstGeom>
            <a:ln w="25400">
              <a:solidFill>
                <a:srgbClr val="00B0F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93FF0FBC-F77D-6410-3C3F-C1720ADD4FCD}"/>
                </a:ext>
              </a:extLst>
            </p:cNvPr>
            <p:cNvGrpSpPr/>
            <p:nvPr/>
          </p:nvGrpSpPr>
          <p:grpSpPr>
            <a:xfrm rot="1497847">
              <a:off x="8358540" y="4534077"/>
              <a:ext cx="47625" cy="245745"/>
              <a:chOff x="3333750" y="1590675"/>
              <a:chExt cx="47625" cy="245745"/>
            </a:xfrm>
          </p:grpSpPr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A7FEE70D-6353-2818-707F-900AEDCC60AC}"/>
                  </a:ext>
                </a:extLst>
              </p:cNvPr>
              <p:cNvSpPr/>
              <p:nvPr/>
            </p:nvSpPr>
            <p:spPr>
              <a:xfrm>
                <a:off x="3333750" y="1590675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988393F7-33EA-6D59-9581-80D0B0821970}"/>
                  </a:ext>
                </a:extLst>
              </p:cNvPr>
              <p:cNvSpPr/>
              <p:nvPr/>
            </p:nvSpPr>
            <p:spPr>
              <a:xfrm>
                <a:off x="3333750" y="169545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7C299F7B-809B-A277-5953-19FFFEDD341C}"/>
                  </a:ext>
                </a:extLst>
              </p:cNvPr>
              <p:cNvSpPr/>
              <p:nvPr/>
            </p:nvSpPr>
            <p:spPr>
              <a:xfrm>
                <a:off x="3333750" y="1790700"/>
                <a:ext cx="47625" cy="457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1A1CD9EF-FD28-E76D-7852-7F7043685DE3}"/>
                </a:ext>
              </a:extLst>
            </p:cNvPr>
            <p:cNvSpPr txBox="1"/>
            <p:nvPr/>
          </p:nvSpPr>
          <p:spPr>
            <a:xfrm>
              <a:off x="10378222" y="3066412"/>
              <a:ext cx="420042" cy="497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D4DC95F3-D61B-0C4E-59ED-40E8D92042B7}"/>
              </a:ext>
            </a:extLst>
          </p:cNvPr>
          <p:cNvCxnSpPr>
            <a:cxnSpLocks/>
          </p:cNvCxnSpPr>
          <p:nvPr/>
        </p:nvCxnSpPr>
        <p:spPr>
          <a:xfrm flipV="1">
            <a:off x="6490321" y="4434013"/>
            <a:ext cx="622045" cy="505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0" name="TextBox 209">
            <a:extLst>
              <a:ext uri="{FF2B5EF4-FFF2-40B4-BE49-F238E27FC236}">
                <a16:creationId xmlns:a16="http://schemas.microsoft.com/office/drawing/2014/main" id="{E58E25E8-811A-248B-B042-BC8DD85FCE63}"/>
              </a:ext>
            </a:extLst>
          </p:cNvPr>
          <p:cNvSpPr txBox="1"/>
          <p:nvPr/>
        </p:nvSpPr>
        <p:spPr>
          <a:xfrm>
            <a:off x="5488693" y="4851743"/>
            <a:ext cx="2699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Wire: 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endParaRPr lang="en-US" baseline="-25000" dirty="0"/>
          </a:p>
          <a:p>
            <a:r>
              <a:rPr lang="en-US" dirty="0"/>
              <a:t>Value: q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PIR</a:t>
            </a:r>
            <a:r>
              <a:rPr lang="en-US" baseline="-25000" dirty="0" err="1"/>
              <a:t>query</a:t>
            </a:r>
            <a:r>
              <a:rPr lang="en-US" dirty="0"/>
              <a:t>(DB, j)</a:t>
            </a:r>
          </a:p>
        </p:txBody>
      </p: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887C847C-C875-00A5-130E-32C0CCED9D24}"/>
              </a:ext>
            </a:extLst>
          </p:cNvPr>
          <p:cNvCxnSpPr>
            <a:cxnSpLocks/>
          </p:cNvCxnSpPr>
          <p:nvPr/>
        </p:nvCxnSpPr>
        <p:spPr>
          <a:xfrm>
            <a:off x="7283129" y="5498074"/>
            <a:ext cx="970564" cy="401046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Arrow: Curved Right 243">
            <a:extLst>
              <a:ext uri="{FF2B5EF4-FFF2-40B4-BE49-F238E27FC236}">
                <a16:creationId xmlns:a16="http://schemas.microsoft.com/office/drawing/2014/main" id="{623CC422-E99D-B4CD-B72B-7E9DAD7C82C6}"/>
              </a:ext>
            </a:extLst>
          </p:cNvPr>
          <p:cNvSpPr/>
          <p:nvPr/>
        </p:nvSpPr>
        <p:spPr>
          <a:xfrm rot="18872352">
            <a:off x="3950248" y="5388290"/>
            <a:ext cx="424440" cy="1081062"/>
          </a:xfrm>
          <a:prstGeom prst="curvedRightArrow">
            <a:avLst>
              <a:gd name="adj1" fmla="val 23043"/>
              <a:gd name="adj2" fmla="val 66011"/>
              <a:gd name="adj3" fmla="val 4300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14E98FE0-ACF8-18E3-FB7C-5C3D6D27AD57}"/>
              </a:ext>
            </a:extLst>
          </p:cNvPr>
          <p:cNvGrpSpPr/>
          <p:nvPr/>
        </p:nvGrpSpPr>
        <p:grpSpPr>
          <a:xfrm>
            <a:off x="4586251" y="5852485"/>
            <a:ext cx="5464530" cy="394624"/>
            <a:chOff x="3603271" y="5631185"/>
            <a:chExt cx="5464530" cy="394624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3E7E2B69-0AEC-DF22-01B5-6BEF763488D5}"/>
                </a:ext>
              </a:extLst>
            </p:cNvPr>
            <p:cNvSpPr txBox="1"/>
            <p:nvPr/>
          </p:nvSpPr>
          <p:spPr>
            <a:xfrm>
              <a:off x="5329256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C6406EDC-1BFF-7C84-1DAC-7A71151046D2}"/>
                </a:ext>
              </a:extLst>
            </p:cNvPr>
            <p:cNvSpPr txBox="1"/>
            <p:nvPr/>
          </p:nvSpPr>
          <p:spPr>
            <a:xfrm>
              <a:off x="4151679" y="5721199"/>
              <a:ext cx="4916122" cy="249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lIns="0" tIns="0" rIns="0" bIns="18288" rtlCol="0" anchor="b" anchorCtr="0">
              <a:noAutofit/>
            </a:bodyPr>
            <a:lstStyle/>
            <a:p>
              <a:r>
                <a:rPr lang="en-US" sz="1600" dirty="0"/>
                <a:t>m</a:t>
              </a:r>
              <a:r>
                <a:rPr lang="en-US" sz="1600" baseline="-25000" dirty="0"/>
                <a:t>1</a:t>
              </a:r>
              <a:r>
                <a:rPr lang="en-US" sz="1600" dirty="0"/>
                <a:t> m</a:t>
              </a:r>
              <a:r>
                <a:rPr lang="en-US" sz="1600" baseline="-25000" dirty="0"/>
                <a:t>2</a:t>
              </a:r>
              <a:r>
                <a:rPr lang="en-US" sz="1600" dirty="0"/>
                <a:t>                                        </a:t>
              </a:r>
              <a:r>
                <a:rPr lang="en-US" sz="1100" dirty="0"/>
                <a:t> </a:t>
              </a:r>
              <a:r>
                <a:rPr lang="en-US" sz="1600" dirty="0"/>
                <a:t>               </a:t>
              </a:r>
              <a:r>
                <a:rPr lang="en-US" sz="1600" dirty="0" err="1"/>
                <a:t>m</a:t>
              </a:r>
              <a:r>
                <a:rPr lang="en-US" sz="1600" baseline="-25000" dirty="0" err="1"/>
                <a:t>j</a:t>
              </a:r>
              <a:r>
                <a:rPr lang="en-US" sz="1600" dirty="0"/>
                <a:t>                       </a:t>
              </a:r>
              <a:r>
                <a:rPr lang="en-US" sz="600" dirty="0"/>
                <a:t> </a:t>
              </a:r>
              <a:r>
                <a:rPr lang="en-US" sz="1600" dirty="0"/>
                <a:t>    </a:t>
              </a:r>
              <a:r>
                <a:rPr lang="en-US" sz="1400" dirty="0"/>
                <a:t> </a:t>
              </a:r>
              <a:r>
                <a:rPr lang="en-US" sz="1600" dirty="0"/>
                <a:t>  </a:t>
              </a:r>
              <a:r>
                <a:rPr lang="en-US" sz="1600" dirty="0" err="1"/>
                <a:t>m</a:t>
              </a:r>
              <a:r>
                <a:rPr lang="en-US" sz="1600" baseline="-25000" dirty="0" err="1"/>
                <a:t>n</a:t>
              </a:r>
              <a:r>
                <a:rPr lang="en-US" dirty="0"/>
                <a:t>        </a:t>
              </a:r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EB7EA4EB-A500-F401-3DCD-9421CCF08B8C}"/>
                </a:ext>
              </a:extLst>
            </p:cNvPr>
            <p:cNvCxnSpPr/>
            <p:nvPr/>
          </p:nvCxnSpPr>
          <p:spPr>
            <a:xfrm>
              <a:off x="4406278" y="5721199"/>
              <a:ext cx="0" cy="249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C161551D-3A44-7321-6BBB-8F8ADD2A10F8}"/>
                </a:ext>
              </a:extLst>
            </p:cNvPr>
            <p:cNvCxnSpPr/>
            <p:nvPr/>
          </p:nvCxnSpPr>
          <p:spPr>
            <a:xfrm>
              <a:off x="4664244" y="5721199"/>
              <a:ext cx="0" cy="249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EE916370-6713-E2F2-5879-7DD9ACE48E47}"/>
                </a:ext>
              </a:extLst>
            </p:cNvPr>
            <p:cNvCxnSpPr/>
            <p:nvPr/>
          </p:nvCxnSpPr>
          <p:spPr>
            <a:xfrm>
              <a:off x="7181862" y="5721199"/>
              <a:ext cx="0" cy="249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0F2A89D2-C5E2-DAE9-A3A0-FF5C33A38F57}"/>
                </a:ext>
              </a:extLst>
            </p:cNvPr>
            <p:cNvCxnSpPr/>
            <p:nvPr/>
          </p:nvCxnSpPr>
          <p:spPr>
            <a:xfrm>
              <a:off x="7437132" y="5721199"/>
              <a:ext cx="0" cy="249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948D6391-868E-471A-17E4-47664BB871E6}"/>
                </a:ext>
              </a:extLst>
            </p:cNvPr>
            <p:cNvCxnSpPr/>
            <p:nvPr/>
          </p:nvCxnSpPr>
          <p:spPr>
            <a:xfrm>
              <a:off x="8778023" y="5721199"/>
              <a:ext cx="0" cy="249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FAC81A21-28D7-B0DE-A3A3-5091535E562B}"/>
                </a:ext>
              </a:extLst>
            </p:cNvPr>
            <p:cNvSpPr txBox="1"/>
            <p:nvPr/>
          </p:nvSpPr>
          <p:spPr>
            <a:xfrm>
              <a:off x="5068517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AB5014A5-1656-B2E4-378B-AA03E50249A4}"/>
                </a:ext>
              </a:extLst>
            </p:cNvPr>
            <p:cNvSpPr txBox="1"/>
            <p:nvPr/>
          </p:nvSpPr>
          <p:spPr>
            <a:xfrm>
              <a:off x="5577737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C07682E4-3DC5-A99E-B669-70F454B2DE97}"/>
                </a:ext>
              </a:extLst>
            </p:cNvPr>
            <p:cNvSpPr txBox="1"/>
            <p:nvPr/>
          </p:nvSpPr>
          <p:spPr>
            <a:xfrm>
              <a:off x="6580592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9B0CA3E1-470D-5B41-E3ED-1868E3AFE4E2}"/>
                </a:ext>
              </a:extLst>
            </p:cNvPr>
            <p:cNvSpPr txBox="1"/>
            <p:nvPr/>
          </p:nvSpPr>
          <p:spPr>
            <a:xfrm>
              <a:off x="6938400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45CE0381-3730-F15E-2820-8F03DF0B62FA}"/>
                </a:ext>
              </a:extLst>
            </p:cNvPr>
            <p:cNvSpPr txBox="1"/>
            <p:nvPr/>
          </p:nvSpPr>
          <p:spPr>
            <a:xfrm>
              <a:off x="6769435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8AB58818-C08D-A607-10D0-F4E3E26AA555}"/>
                </a:ext>
              </a:extLst>
            </p:cNvPr>
            <p:cNvSpPr txBox="1"/>
            <p:nvPr/>
          </p:nvSpPr>
          <p:spPr>
            <a:xfrm>
              <a:off x="8180790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ADCD211A-5C6D-46BE-C617-BC012BB5CE13}"/>
                </a:ext>
              </a:extLst>
            </p:cNvPr>
            <p:cNvSpPr txBox="1"/>
            <p:nvPr/>
          </p:nvSpPr>
          <p:spPr>
            <a:xfrm>
              <a:off x="7922370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C869928C-66BC-AAE3-9E43-9EEB7A9C222C}"/>
                </a:ext>
              </a:extLst>
            </p:cNvPr>
            <p:cNvSpPr txBox="1"/>
            <p:nvPr/>
          </p:nvSpPr>
          <p:spPr>
            <a:xfrm>
              <a:off x="7683833" y="5631185"/>
              <a:ext cx="253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.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795DE85D-A565-552A-B76B-C87E33027925}"/>
                </a:ext>
              </a:extLst>
            </p:cNvPr>
            <p:cNvSpPr txBox="1"/>
            <p:nvPr/>
          </p:nvSpPr>
          <p:spPr>
            <a:xfrm>
              <a:off x="3603271" y="5656477"/>
              <a:ext cx="628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DB</a:t>
              </a:r>
              <a:r>
                <a:rPr lang="en-US" sz="1100" dirty="0"/>
                <a:t> </a:t>
              </a:r>
              <a:r>
                <a:rPr lang="en-US" dirty="0"/>
                <a:t>= 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20187EE9-A61F-52BC-B44C-72527EBC3E8C}"/>
              </a:ext>
            </a:extLst>
          </p:cNvPr>
          <p:cNvGrpSpPr/>
          <p:nvPr/>
        </p:nvGrpSpPr>
        <p:grpSpPr>
          <a:xfrm>
            <a:off x="3924728" y="2391450"/>
            <a:ext cx="544622" cy="2981239"/>
            <a:chOff x="2811754" y="2198742"/>
            <a:chExt cx="544622" cy="3280242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A227E11D-5450-4057-94FE-BD2202C96248}"/>
                </a:ext>
              </a:extLst>
            </p:cNvPr>
            <p:cNvSpPr txBox="1"/>
            <p:nvPr/>
          </p:nvSpPr>
          <p:spPr>
            <a:xfrm>
              <a:off x="2862048" y="2198742"/>
              <a:ext cx="487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</a:t>
              </a:r>
              <a:r>
                <a:rPr lang="en-US" sz="1400" baseline="-25000" dirty="0"/>
                <a:t>1</a:t>
              </a: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7FB957B9-0560-91F7-0F77-0827483EA367}"/>
                </a:ext>
              </a:extLst>
            </p:cNvPr>
            <p:cNvGrpSpPr/>
            <p:nvPr/>
          </p:nvGrpSpPr>
          <p:grpSpPr>
            <a:xfrm>
              <a:off x="2830837" y="2281422"/>
              <a:ext cx="457200" cy="3160358"/>
              <a:chOff x="0" y="881703"/>
              <a:chExt cx="457200" cy="4248712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FB3C3B53-159E-BD55-DE0E-E67C6A189659}"/>
                  </a:ext>
                </a:extLst>
              </p:cNvPr>
              <p:cNvSpPr/>
              <p:nvPr/>
            </p:nvSpPr>
            <p:spPr>
              <a:xfrm>
                <a:off x="1" y="881703"/>
                <a:ext cx="445072" cy="424871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93B7A11E-31CA-D343-4F5E-E16DE0395B4D}"/>
                  </a:ext>
                </a:extLst>
              </p:cNvPr>
              <p:cNvCxnSpPr>
                <a:cxnSpLocks/>
              </p:cNvCxnSpPr>
              <p:nvPr/>
            </p:nvCxnSpPr>
            <p:spPr>
              <a:xfrm rot="-120000" flipH="1" flipV="1">
                <a:off x="0" y="1133438"/>
                <a:ext cx="457200" cy="174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CD52B68D-80F6-D599-CD51-378EB8571C83}"/>
                  </a:ext>
                </a:extLst>
              </p:cNvPr>
              <p:cNvCxnSpPr>
                <a:cxnSpLocks/>
              </p:cNvCxnSpPr>
              <p:nvPr/>
            </p:nvCxnSpPr>
            <p:spPr>
              <a:xfrm rot="-120000" flipH="1" flipV="1">
                <a:off x="0" y="1363011"/>
                <a:ext cx="457200" cy="174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283E44B1-FF2F-C48C-C932-2C4D8CB4FC52}"/>
                  </a:ext>
                </a:extLst>
              </p:cNvPr>
              <p:cNvCxnSpPr>
                <a:cxnSpLocks/>
              </p:cNvCxnSpPr>
              <p:nvPr/>
            </p:nvCxnSpPr>
            <p:spPr>
              <a:xfrm rot="21480000" flipH="1" flipV="1">
                <a:off x="0" y="1567967"/>
                <a:ext cx="457200" cy="1740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8768034B-C7EE-EF92-9251-5BD3F366D8BE}"/>
                  </a:ext>
                </a:extLst>
              </p:cNvPr>
              <p:cNvCxnSpPr>
                <a:cxnSpLocks/>
              </p:cNvCxnSpPr>
              <p:nvPr/>
            </p:nvCxnSpPr>
            <p:spPr>
              <a:xfrm rot="-120000" flipH="1" flipV="1">
                <a:off x="0" y="1818024"/>
                <a:ext cx="457200" cy="174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C1A30DDA-0E09-A521-59C5-EDD7D2C4ABEA}"/>
                  </a:ext>
                </a:extLst>
              </p:cNvPr>
              <p:cNvCxnSpPr>
                <a:cxnSpLocks/>
              </p:cNvCxnSpPr>
              <p:nvPr/>
            </p:nvCxnSpPr>
            <p:spPr>
              <a:xfrm rot="21480000" flipH="1" flipV="1">
                <a:off x="0" y="4246328"/>
                <a:ext cx="457200" cy="174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9A1D706E-CDBF-80B0-5587-D2FA95E0A013}"/>
                  </a:ext>
                </a:extLst>
              </p:cNvPr>
              <p:cNvCxnSpPr>
                <a:cxnSpLocks/>
              </p:cNvCxnSpPr>
              <p:nvPr/>
            </p:nvCxnSpPr>
            <p:spPr>
              <a:xfrm rot="21480000" flipH="1" flipV="1">
                <a:off x="0" y="4544797"/>
                <a:ext cx="457200" cy="174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080807F2-E836-2FAA-6791-2A58C939FD7D}"/>
                  </a:ext>
                </a:extLst>
              </p:cNvPr>
              <p:cNvCxnSpPr>
                <a:cxnSpLocks/>
              </p:cNvCxnSpPr>
              <p:nvPr/>
            </p:nvCxnSpPr>
            <p:spPr>
              <a:xfrm rot="21480000" flipH="1" flipV="1">
                <a:off x="0" y="4864972"/>
                <a:ext cx="457200" cy="174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B7EB595E-81E1-5A99-73B9-692B48D9BC4C}"/>
                </a:ext>
              </a:extLst>
            </p:cNvPr>
            <p:cNvSpPr txBox="1"/>
            <p:nvPr/>
          </p:nvSpPr>
          <p:spPr>
            <a:xfrm>
              <a:off x="2869360" y="2357836"/>
              <a:ext cx="487016" cy="33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EB705BB6-A4C8-4F94-3213-64FD200DAB39}"/>
                </a:ext>
              </a:extLst>
            </p:cNvPr>
            <p:cNvSpPr txBox="1"/>
            <p:nvPr/>
          </p:nvSpPr>
          <p:spPr>
            <a:xfrm>
              <a:off x="2811754" y="5140339"/>
              <a:ext cx="487016" cy="33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m</a:t>
              </a:r>
              <a:r>
                <a:rPr lang="en-US" sz="1400" baseline="-25000" dirty="0" err="1"/>
                <a:t>n</a:t>
              </a:r>
              <a:endParaRPr lang="en-US" sz="1400" baseline="-25000" dirty="0"/>
            </a:p>
          </p:txBody>
        </p:sp>
      </p:grpSp>
      <p:sp>
        <p:nvSpPr>
          <p:cNvPr id="4" name="Left Brace 3">
            <a:extLst>
              <a:ext uri="{FF2B5EF4-FFF2-40B4-BE49-F238E27FC236}">
                <a16:creationId xmlns:a16="http://schemas.microsoft.com/office/drawing/2014/main" id="{0DCD1752-6BE7-8DAC-4F6E-C4F9E0E38CF9}"/>
              </a:ext>
            </a:extLst>
          </p:cNvPr>
          <p:cNvSpPr/>
          <p:nvPr/>
        </p:nvSpPr>
        <p:spPr>
          <a:xfrm flipH="1">
            <a:off x="9331088" y="2380691"/>
            <a:ext cx="462430" cy="3262287"/>
          </a:xfrm>
          <a:prstGeom prst="leftBrace">
            <a:avLst>
              <a:gd name="adj1" fmla="val 1770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3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Overview of Techniques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72" y="1881096"/>
            <a:ext cx="10280988" cy="4023360"/>
          </a:xfrm>
        </p:spPr>
        <p:txBody>
          <a:bodyPr>
            <a:normAutofit/>
          </a:bodyPr>
          <a:lstStyle/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Combine Observations 1-3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Central Router simulates a virtual (permutation) network, where routing decisions at</a:t>
            </a:r>
            <a:br>
              <a:rPr lang="en-US" dirty="0"/>
            </a:br>
            <a:r>
              <a:rPr lang="en-US" dirty="0"/>
              <a:t>each gate are obfuscated by PIR (PIR queries are assigned to each edge in a 1-time Setup)</a:t>
            </a:r>
          </a:p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Need Small Networks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Issue (Cost):</a:t>
            </a:r>
            <a:r>
              <a:rPr lang="en-US" dirty="0"/>
              <a:t> Computation at C is proportional to network size (number of edges)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Solution:</a:t>
            </a:r>
            <a:r>
              <a:rPr lang="en-US" dirty="0"/>
              <a:t> Results from the literature in Permutation Routing use small networks (N </a:t>
            </a:r>
            <a:r>
              <a:rPr lang="en-US" i="1" dirty="0"/>
              <a:t>polylog</a:t>
            </a:r>
            <a:r>
              <a:rPr lang="en-US" dirty="0"/>
              <a:t> N)</a:t>
            </a:r>
          </a:p>
          <a:p>
            <a:pPr marL="5715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Need Specialized PIR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Issue (Cost):</a:t>
            </a:r>
            <a:r>
              <a:rPr lang="en-US" dirty="0"/>
              <a:t> Standard PIR (server response size has non-constant stretch) won’t work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Solution:</a:t>
            </a:r>
            <a:r>
              <a:rPr lang="en-US" dirty="0"/>
              <a:t> Use “rate-1” (constant stretch) PIR (immedia</a:t>
            </a:r>
            <a:r>
              <a:rPr lang="en-US" sz="2000" dirty="0"/>
              <a:t>te from</a:t>
            </a:r>
            <a:r>
              <a:rPr lang="en-US" dirty="0"/>
              <a:t> ra</a:t>
            </a:r>
            <a:r>
              <a:rPr lang="en-US" sz="2000" dirty="0"/>
              <a:t>te-1 </a:t>
            </a:r>
            <a:r>
              <a:rPr lang="en-US" dirty="0"/>
              <a:t>O</a:t>
            </a:r>
            <a:r>
              <a:rPr lang="en-US" sz="2000" dirty="0"/>
              <a:t>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107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Result: Overview of Techniques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72" y="1881096"/>
            <a:ext cx="10280988" cy="4023360"/>
          </a:xfrm>
        </p:spPr>
        <p:txBody>
          <a:bodyPr>
            <a:normAutofit/>
          </a:bodyPr>
          <a:lstStyle/>
          <a:p>
            <a:pPr marL="571500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>
                <a:solidFill>
                  <a:srgbClr val="0070C0"/>
                </a:solidFill>
              </a:rPr>
              <a:t>Need Edge-Disjoint Paths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Issue (Correctness): </a:t>
            </a:r>
            <a:r>
              <a:rPr lang="en-US" dirty="0"/>
              <a:t>If two paths collide on an edge, PIR will fail (message will be lost)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Solution:</a:t>
            </a:r>
            <a:r>
              <a:rPr lang="en-US" dirty="0"/>
              <a:t> Choose network carefully so randomly chosen paths will (</a:t>
            </a:r>
            <a:r>
              <a:rPr lang="en-US" dirty="0" err="1"/>
              <a:t>w.h.p</a:t>
            </a:r>
            <a:r>
              <a:rPr lang="en-US" dirty="0"/>
              <a:t>) be edge-disjoint</a:t>
            </a:r>
          </a:p>
          <a:p>
            <a:pPr marL="571500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>
                <a:solidFill>
                  <a:srgbClr val="0070C0"/>
                </a:solidFill>
              </a:rPr>
              <a:t>Edge-Disjoint Not Enough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Issue (Anonymity):</a:t>
            </a:r>
            <a:r>
              <a:rPr lang="en-US" dirty="0"/>
              <a:t> Knowing that paths are disjoint, and able to observe (N-2) paths</a:t>
            </a:r>
            <a:br>
              <a:rPr lang="en-US" dirty="0"/>
            </a:br>
            <a:r>
              <a:rPr lang="en-US" dirty="0"/>
              <a:t>(of the corrupt parties), Adversary can have advantage is guessing the other 2 paths. 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Solution:</a:t>
            </a:r>
            <a:r>
              <a:rPr lang="en-US" dirty="0"/>
              <a:t> Define a property – “locally reversible edge-</a:t>
            </a:r>
            <a:r>
              <a:rPr lang="en-US" dirty="0" err="1"/>
              <a:t>disjointness</a:t>
            </a:r>
            <a:r>
              <a:rPr lang="en-US" dirty="0"/>
              <a:t>” – that a (Network, </a:t>
            </a:r>
            <a:r>
              <a:rPr lang="en-US" dirty="0" err="1"/>
              <a:t>PathSelection</a:t>
            </a:r>
            <a:r>
              <a:rPr lang="en-US" dirty="0"/>
              <a:t> protocol) pair can satisfy, which can be used to prove anonymity.  </a:t>
            </a:r>
          </a:p>
        </p:txBody>
      </p:sp>
    </p:spTree>
    <p:extLst>
      <p:ext uri="{BB962C8B-B14F-4D97-AF65-F5344CB8AC3E}">
        <p14:creationId xmlns:p14="http://schemas.microsoft.com/office/powerpoint/2010/main" val="35539706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DC9A31-3AAD-A359-05B6-8106424E9A4C}"/>
              </a:ext>
            </a:extLst>
          </p:cNvPr>
          <p:cNvSpPr txBox="1"/>
          <p:nvPr/>
        </p:nvSpPr>
        <p:spPr>
          <a:xfrm>
            <a:off x="3512820" y="2274838"/>
            <a:ext cx="5166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B0F0"/>
                </a:solidFill>
              </a:rPr>
              <a:t>Thank You!</a:t>
            </a:r>
          </a:p>
          <a:p>
            <a:pPr algn="ctr"/>
            <a:r>
              <a:rPr lang="en-US" sz="4800" dirty="0"/>
              <a:t>Questions?</a:t>
            </a: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17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22" y="1800680"/>
            <a:ext cx="5975861" cy="433165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Shi Wu ’21: Non-Interactive Anonymous Router</a:t>
            </a:r>
            <a:r>
              <a:rPr lang="en-US" dirty="0">
                <a:solidFill>
                  <a:schemeClr val="tx1"/>
                </a:solidFill>
              </a:rPr>
              <a:t>]</a:t>
            </a:r>
            <a:endParaRPr lang="en-US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 Senders, N Receivers</a:t>
            </a:r>
            <a:br>
              <a:rPr lang="en-US" dirty="0"/>
            </a:br>
            <a:endParaRPr lang="en-US" sz="40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004054-CC04-5595-C636-79A7D0F76042}"/>
              </a:ext>
            </a:extLst>
          </p:cNvPr>
          <p:cNvGrpSpPr/>
          <p:nvPr/>
        </p:nvGrpSpPr>
        <p:grpSpPr>
          <a:xfrm>
            <a:off x="7181425" y="2280969"/>
            <a:ext cx="548640" cy="3896416"/>
            <a:chOff x="6662057" y="2090057"/>
            <a:chExt cx="548640" cy="38964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EC33B0F-0A36-8DDF-09FD-7EB93110B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B8F470-FAF5-1027-328B-368594D9E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A111EE-D79A-C5CE-F757-0F5E50B86D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B9CF2DC-8563-80D2-154C-BF0A826694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F88E2EA-2738-9F6F-2B23-2646AF4653F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6E40EB4-C43D-B208-B4C0-410635198D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2DE3CB0-BCF3-04C9-B6E2-B73D47DF5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53334C4-2728-A144-A54C-680D69D507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A822115-C603-012B-5118-3EFF96CF27D6}"/>
              </a:ext>
            </a:extLst>
          </p:cNvPr>
          <p:cNvGrpSpPr/>
          <p:nvPr/>
        </p:nvGrpSpPr>
        <p:grpSpPr>
          <a:xfrm>
            <a:off x="11239960" y="2235915"/>
            <a:ext cx="548640" cy="3896416"/>
            <a:chOff x="6662057" y="2090057"/>
            <a:chExt cx="548640" cy="3896416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19E084A-102E-A297-5724-814160029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D9CD90-5813-48DB-8242-9AEE93F08F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5A0B64D-E537-4B10-1467-FE1A090680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7EAD49E-B203-93AA-8AB4-6ED3DE79E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2355AA2-C7D5-35B1-709C-3858E2202EBF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7069BE3-4DE5-791E-49D9-605AC5A163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CBBF2EF2-B031-4A59-0848-B932E945F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A2C253A7-4303-C136-687A-4EC25161B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83354C0-C6DE-C05C-02C9-8BB7D6089D87}"/>
              </a:ext>
            </a:extLst>
          </p:cNvPr>
          <p:cNvSpPr txBox="1"/>
          <p:nvPr/>
        </p:nvSpPr>
        <p:spPr>
          <a:xfrm>
            <a:off x="7020917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560CF9-BF2C-D0C6-0AFA-3DC9987BD210}"/>
              </a:ext>
            </a:extLst>
          </p:cNvPr>
          <p:cNvSpPr txBox="1"/>
          <p:nvPr/>
        </p:nvSpPr>
        <p:spPr>
          <a:xfrm>
            <a:off x="10995681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</p:spTree>
    <p:extLst>
      <p:ext uri="{BB962C8B-B14F-4D97-AF65-F5344CB8AC3E}">
        <p14:creationId xmlns:p14="http://schemas.microsoft.com/office/powerpoint/2010/main" val="123063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22" y="1800680"/>
            <a:ext cx="5975861" cy="433165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Shi Wu ’21: Non-Interactive Anonymous Router</a:t>
            </a:r>
            <a:r>
              <a:rPr lang="en-US" dirty="0">
                <a:solidFill>
                  <a:schemeClr val="tx1"/>
                </a:solidFill>
              </a:rPr>
              <a:t>]</a:t>
            </a:r>
            <a:endParaRPr lang="en-US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 Senders, N Receivers,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messages</a:t>
            </a:r>
            <a:r>
              <a:rPr lang="en-US" dirty="0"/>
              <a:t> {m</a:t>
            </a:r>
            <a:r>
              <a:rPr lang="en-US" baseline="-25000" dirty="0"/>
              <a:t>i</a:t>
            </a:r>
            <a:r>
              <a:rPr lang="en-US" dirty="0"/>
              <a:t>}</a:t>
            </a:r>
            <a:br>
              <a:rPr lang="en-US" dirty="0"/>
            </a:br>
            <a:endParaRPr lang="en-US" sz="40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004054-CC04-5595-C636-79A7D0F76042}"/>
              </a:ext>
            </a:extLst>
          </p:cNvPr>
          <p:cNvGrpSpPr/>
          <p:nvPr/>
        </p:nvGrpSpPr>
        <p:grpSpPr>
          <a:xfrm>
            <a:off x="7181425" y="2280969"/>
            <a:ext cx="548640" cy="3896416"/>
            <a:chOff x="6662057" y="2090057"/>
            <a:chExt cx="548640" cy="38964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EC33B0F-0A36-8DDF-09FD-7EB93110B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B8F470-FAF5-1027-328B-368594D9E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A111EE-D79A-C5CE-F757-0F5E50B86D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B9CF2DC-8563-80D2-154C-BF0A826694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F88E2EA-2738-9F6F-2B23-2646AF4653F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6E40EB4-C43D-B208-B4C0-410635198D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2DE3CB0-BCF3-04C9-B6E2-B73D47DF5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53334C4-2728-A144-A54C-680D69D507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A822115-C603-012B-5118-3EFF96CF27D6}"/>
              </a:ext>
            </a:extLst>
          </p:cNvPr>
          <p:cNvGrpSpPr/>
          <p:nvPr/>
        </p:nvGrpSpPr>
        <p:grpSpPr>
          <a:xfrm>
            <a:off x="11239960" y="2235915"/>
            <a:ext cx="548640" cy="3896416"/>
            <a:chOff x="6662057" y="2090057"/>
            <a:chExt cx="548640" cy="3896416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19E084A-102E-A297-5724-814160029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D9CD90-5813-48DB-8242-9AEE93F08F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5A0B64D-E537-4B10-1467-FE1A090680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7EAD49E-B203-93AA-8AB4-6ED3DE79E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2355AA2-C7D5-35B1-709C-3858E2202EBF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7069BE3-4DE5-791E-49D9-605AC5A163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CBBF2EF2-B031-4A59-0848-B932E945F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A2C253A7-4303-C136-687A-4EC25161B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83354C0-C6DE-C05C-02C9-8BB7D6089D87}"/>
              </a:ext>
            </a:extLst>
          </p:cNvPr>
          <p:cNvSpPr txBox="1"/>
          <p:nvPr/>
        </p:nvSpPr>
        <p:spPr>
          <a:xfrm>
            <a:off x="7020917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560CF9-BF2C-D0C6-0AFA-3DC9987BD210}"/>
              </a:ext>
            </a:extLst>
          </p:cNvPr>
          <p:cNvSpPr txBox="1"/>
          <p:nvPr/>
        </p:nvSpPr>
        <p:spPr>
          <a:xfrm>
            <a:off x="10995681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</p:spTree>
    <p:extLst>
      <p:ext uri="{BB962C8B-B14F-4D97-AF65-F5344CB8AC3E}">
        <p14:creationId xmlns:p14="http://schemas.microsoft.com/office/powerpoint/2010/main" val="341768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22" y="1800680"/>
            <a:ext cx="5975861" cy="433165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Shi Wu ’21: Non-Interactive Anonymous Router</a:t>
            </a:r>
            <a:r>
              <a:rPr lang="en-US" dirty="0">
                <a:solidFill>
                  <a:schemeClr val="tx1"/>
                </a:solidFill>
              </a:rPr>
              <a:t>]</a:t>
            </a:r>
            <a:endParaRPr lang="en-US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 Senders, N Receivers,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messages</a:t>
            </a:r>
            <a:r>
              <a:rPr lang="en-US" dirty="0"/>
              <a:t> {m</a:t>
            </a:r>
            <a:r>
              <a:rPr lang="en-US" baseline="-25000" dirty="0"/>
              <a:t>i</a:t>
            </a:r>
            <a:r>
              <a:rPr lang="en-US" dirty="0"/>
              <a:t>}</a:t>
            </a:r>
            <a:br>
              <a:rPr lang="en-US" dirty="0"/>
            </a:br>
            <a:endParaRPr lang="en-US" sz="40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004054-CC04-5595-C636-79A7D0F76042}"/>
              </a:ext>
            </a:extLst>
          </p:cNvPr>
          <p:cNvGrpSpPr/>
          <p:nvPr/>
        </p:nvGrpSpPr>
        <p:grpSpPr>
          <a:xfrm>
            <a:off x="7181425" y="2280969"/>
            <a:ext cx="548640" cy="3896416"/>
            <a:chOff x="6662057" y="2090057"/>
            <a:chExt cx="548640" cy="38964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EC33B0F-0A36-8DDF-09FD-7EB93110B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B8F470-FAF5-1027-328B-368594D9E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A111EE-D79A-C5CE-F757-0F5E50B86D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B9CF2DC-8563-80D2-154C-BF0A826694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F88E2EA-2738-9F6F-2B23-2646AF4653F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6E40EB4-C43D-B208-B4C0-410635198D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2DE3CB0-BCF3-04C9-B6E2-B73D47DF5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53334C4-2728-A144-A54C-680D69D507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A822115-C603-012B-5118-3EFF96CF27D6}"/>
              </a:ext>
            </a:extLst>
          </p:cNvPr>
          <p:cNvGrpSpPr/>
          <p:nvPr/>
        </p:nvGrpSpPr>
        <p:grpSpPr>
          <a:xfrm>
            <a:off x="11239960" y="2235915"/>
            <a:ext cx="548640" cy="3896416"/>
            <a:chOff x="6662057" y="2090057"/>
            <a:chExt cx="548640" cy="3896416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19E084A-102E-A297-5724-814160029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D9CD90-5813-48DB-8242-9AEE93F08F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5A0B64D-E537-4B10-1467-FE1A090680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7EAD49E-B203-93AA-8AB4-6ED3DE79E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2355AA2-C7D5-35B1-709C-3858E2202EBF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7069BE3-4DE5-791E-49D9-605AC5A163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CBBF2EF2-B031-4A59-0848-B932E945F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A2C253A7-4303-C136-687A-4EC25161B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83354C0-C6DE-C05C-02C9-8BB7D6089D87}"/>
              </a:ext>
            </a:extLst>
          </p:cNvPr>
          <p:cNvSpPr txBox="1"/>
          <p:nvPr/>
        </p:nvSpPr>
        <p:spPr>
          <a:xfrm>
            <a:off x="7020917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560CF9-BF2C-D0C6-0AFA-3DC9987BD210}"/>
              </a:ext>
            </a:extLst>
          </p:cNvPr>
          <p:cNvSpPr txBox="1"/>
          <p:nvPr/>
        </p:nvSpPr>
        <p:spPr>
          <a:xfrm>
            <a:off x="10995681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FF99FAF-49EC-1E56-5607-C2FDA1DA96EE}"/>
              </a:ext>
            </a:extLst>
          </p:cNvPr>
          <p:cNvGrpSpPr/>
          <p:nvPr/>
        </p:nvGrpSpPr>
        <p:grpSpPr>
          <a:xfrm>
            <a:off x="7530001" y="2572731"/>
            <a:ext cx="551553" cy="3724170"/>
            <a:chOff x="7010633" y="2572731"/>
            <a:chExt cx="551553" cy="372417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58B3C93-BFE1-7664-82CE-E9DE78200BCB}"/>
                </a:ext>
              </a:extLst>
            </p:cNvPr>
            <p:cNvSpPr txBox="1"/>
            <p:nvPr/>
          </p:nvSpPr>
          <p:spPr>
            <a:xfrm>
              <a:off x="7010633" y="2572731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9AE5170-3FD6-AB26-845A-9A440F94F154}"/>
                </a:ext>
              </a:extLst>
            </p:cNvPr>
            <p:cNvSpPr txBox="1"/>
            <p:nvPr/>
          </p:nvSpPr>
          <p:spPr>
            <a:xfrm>
              <a:off x="7010633" y="324941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5EE5F77-7377-3B96-BE89-11BD09AB3D03}"/>
                </a:ext>
              </a:extLst>
            </p:cNvPr>
            <p:cNvSpPr txBox="1"/>
            <p:nvPr/>
          </p:nvSpPr>
          <p:spPr>
            <a:xfrm>
              <a:off x="7010633" y="391713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20561A-7269-3447-F660-9AAC79926732}"/>
                </a:ext>
              </a:extLst>
            </p:cNvPr>
            <p:cNvSpPr txBox="1"/>
            <p:nvPr/>
          </p:nvSpPr>
          <p:spPr>
            <a:xfrm>
              <a:off x="7013546" y="5927569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</a:t>
              </a:r>
              <a:r>
                <a:rPr lang="en-US" baseline="-25000" dirty="0" err="1"/>
                <a:t>N</a:t>
              </a:r>
              <a:endParaRPr lang="en-US" baseline="-25000" dirty="0"/>
            </a:p>
          </p:txBody>
        </p:sp>
      </p:grp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7B5234BB-BF6F-5D55-31CB-FF1D11410441}"/>
              </a:ext>
            </a:extLst>
          </p:cNvPr>
          <p:cNvCxnSpPr>
            <a:cxnSpLocks/>
          </p:cNvCxnSpPr>
          <p:nvPr/>
        </p:nvCxnSpPr>
        <p:spPr>
          <a:xfrm>
            <a:off x="7925009" y="2784555"/>
            <a:ext cx="3195376" cy="1132577"/>
          </a:xfrm>
          <a:prstGeom prst="curvedConnector3">
            <a:avLst/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37D89FA7-D1D6-31E7-3AE0-EC9905D73244}"/>
              </a:ext>
            </a:extLst>
          </p:cNvPr>
          <p:cNvCxnSpPr>
            <a:cxnSpLocks/>
          </p:cNvCxnSpPr>
          <p:nvPr/>
        </p:nvCxnSpPr>
        <p:spPr>
          <a:xfrm flipV="1">
            <a:off x="7925009" y="2431701"/>
            <a:ext cx="3195376" cy="997299"/>
          </a:xfrm>
          <a:prstGeom prst="curvedConnector3">
            <a:avLst/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6959EB57-62E9-7021-0C81-73F056BCE324}"/>
              </a:ext>
            </a:extLst>
          </p:cNvPr>
          <p:cNvCxnSpPr>
            <a:cxnSpLocks/>
          </p:cNvCxnSpPr>
          <p:nvPr/>
        </p:nvCxnSpPr>
        <p:spPr>
          <a:xfrm>
            <a:off x="7925009" y="4093187"/>
            <a:ext cx="3195376" cy="1764824"/>
          </a:xfrm>
          <a:prstGeom prst="curvedConnector3">
            <a:avLst/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1B92C21B-2A54-E840-0AFC-52AD7F3393E9}"/>
              </a:ext>
            </a:extLst>
          </p:cNvPr>
          <p:cNvCxnSpPr>
            <a:cxnSpLocks/>
          </p:cNvCxnSpPr>
          <p:nvPr/>
        </p:nvCxnSpPr>
        <p:spPr>
          <a:xfrm flipV="1">
            <a:off x="7925009" y="3187492"/>
            <a:ext cx="3195376" cy="2924743"/>
          </a:xfrm>
          <a:prstGeom prst="curvedConnector3">
            <a:avLst>
              <a:gd name="adj1" fmla="val 42453"/>
            </a:avLst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EA43CEF-85BE-D809-87BE-51C4A3A5E3AF}"/>
              </a:ext>
            </a:extLst>
          </p:cNvPr>
          <p:cNvSpPr txBox="1"/>
          <p:nvPr/>
        </p:nvSpPr>
        <p:spPr>
          <a:xfrm>
            <a:off x="9205434" y="2077758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8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F430-1065-36E5-0ECD-4A2C23EA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22" y="1800680"/>
            <a:ext cx="5975861" cy="433165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Shi Wu ’21: Non-Interactive Anonymous Router</a:t>
            </a:r>
            <a:r>
              <a:rPr lang="en-US" dirty="0">
                <a:solidFill>
                  <a:schemeClr val="tx1"/>
                </a:solidFill>
              </a:rPr>
              <a:t>]</a:t>
            </a:r>
            <a:endParaRPr lang="en-US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 Senders, N Receivers,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messages</a:t>
            </a:r>
            <a:r>
              <a:rPr lang="en-US" dirty="0"/>
              <a:t> {m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Central Router “C”</a:t>
            </a:r>
            <a:br>
              <a:rPr lang="en-US" dirty="0"/>
            </a:br>
            <a:endParaRPr lang="en-US" sz="40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004054-CC04-5595-C636-79A7D0F76042}"/>
              </a:ext>
            </a:extLst>
          </p:cNvPr>
          <p:cNvGrpSpPr/>
          <p:nvPr/>
        </p:nvGrpSpPr>
        <p:grpSpPr>
          <a:xfrm>
            <a:off x="7181425" y="2280969"/>
            <a:ext cx="548640" cy="3896416"/>
            <a:chOff x="6662057" y="2090057"/>
            <a:chExt cx="548640" cy="38964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EC33B0F-0A36-8DDF-09FD-7EB93110B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B8F470-FAF5-1027-328B-368594D9E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A111EE-D79A-C5CE-F757-0F5E50B86D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B9CF2DC-8563-80D2-154C-BF0A826694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F88E2EA-2738-9F6F-2B23-2646AF4653F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6E40EB4-C43D-B208-B4C0-410635198D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2DE3CB0-BCF3-04C9-B6E2-B73D47DF5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53334C4-2728-A144-A54C-680D69D507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A822115-C603-012B-5118-3EFF96CF27D6}"/>
              </a:ext>
            </a:extLst>
          </p:cNvPr>
          <p:cNvGrpSpPr/>
          <p:nvPr/>
        </p:nvGrpSpPr>
        <p:grpSpPr>
          <a:xfrm>
            <a:off x="11239960" y="2235915"/>
            <a:ext cx="548640" cy="3896416"/>
            <a:chOff x="6662057" y="2090057"/>
            <a:chExt cx="548640" cy="3896416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19E084A-102E-A297-5724-814160029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0D9CD90-5813-48DB-8242-9AEE93F08F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5A0B64D-E537-4B10-1467-FE1A090680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7EAD49E-B203-93AA-8AB4-6ED3DE79E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2355AA2-C7D5-35B1-709C-3858E2202EBF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7069BE3-4DE5-791E-49D9-605AC5A163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CBBF2EF2-B031-4A59-0848-B932E945F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A2C253A7-4303-C136-687A-4EC25161B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83354C0-C6DE-C05C-02C9-8BB7D6089D87}"/>
              </a:ext>
            </a:extLst>
          </p:cNvPr>
          <p:cNvSpPr txBox="1"/>
          <p:nvPr/>
        </p:nvSpPr>
        <p:spPr>
          <a:xfrm>
            <a:off x="7020917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560CF9-BF2C-D0C6-0AFA-3DC9987BD210}"/>
              </a:ext>
            </a:extLst>
          </p:cNvPr>
          <p:cNvSpPr txBox="1"/>
          <p:nvPr/>
        </p:nvSpPr>
        <p:spPr>
          <a:xfrm>
            <a:off x="10995681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FF99FAF-49EC-1E56-5607-C2FDA1DA96EE}"/>
              </a:ext>
            </a:extLst>
          </p:cNvPr>
          <p:cNvGrpSpPr/>
          <p:nvPr/>
        </p:nvGrpSpPr>
        <p:grpSpPr>
          <a:xfrm>
            <a:off x="7530001" y="2572731"/>
            <a:ext cx="551553" cy="3724170"/>
            <a:chOff x="7010633" y="2572731"/>
            <a:chExt cx="551553" cy="372417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58B3C93-BFE1-7664-82CE-E9DE78200BCB}"/>
                </a:ext>
              </a:extLst>
            </p:cNvPr>
            <p:cNvSpPr txBox="1"/>
            <p:nvPr/>
          </p:nvSpPr>
          <p:spPr>
            <a:xfrm>
              <a:off x="7010633" y="2572731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9AE5170-3FD6-AB26-845A-9A440F94F154}"/>
                </a:ext>
              </a:extLst>
            </p:cNvPr>
            <p:cNvSpPr txBox="1"/>
            <p:nvPr/>
          </p:nvSpPr>
          <p:spPr>
            <a:xfrm>
              <a:off x="7010633" y="324941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5EE5F77-7377-3B96-BE89-11BD09AB3D03}"/>
                </a:ext>
              </a:extLst>
            </p:cNvPr>
            <p:cNvSpPr txBox="1"/>
            <p:nvPr/>
          </p:nvSpPr>
          <p:spPr>
            <a:xfrm>
              <a:off x="7010633" y="391713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20561A-7269-3447-F660-9AAC79926732}"/>
                </a:ext>
              </a:extLst>
            </p:cNvPr>
            <p:cNvSpPr txBox="1"/>
            <p:nvPr/>
          </p:nvSpPr>
          <p:spPr>
            <a:xfrm>
              <a:off x="7013546" y="5927569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</a:t>
              </a:r>
              <a:r>
                <a:rPr lang="en-US" baseline="-25000" dirty="0" err="1"/>
                <a:t>N</a:t>
              </a:r>
              <a:endParaRPr lang="en-US" baseline="-25000" dirty="0"/>
            </a:p>
          </p:txBody>
        </p:sp>
      </p:grp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7B5234BB-BF6F-5D55-31CB-FF1D11410441}"/>
              </a:ext>
            </a:extLst>
          </p:cNvPr>
          <p:cNvCxnSpPr>
            <a:cxnSpLocks/>
          </p:cNvCxnSpPr>
          <p:nvPr/>
        </p:nvCxnSpPr>
        <p:spPr>
          <a:xfrm>
            <a:off x="7925009" y="2784555"/>
            <a:ext cx="3195376" cy="1132577"/>
          </a:xfrm>
          <a:prstGeom prst="curvedConnector3">
            <a:avLst/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37D89FA7-D1D6-31E7-3AE0-EC9905D73244}"/>
              </a:ext>
            </a:extLst>
          </p:cNvPr>
          <p:cNvCxnSpPr>
            <a:cxnSpLocks/>
          </p:cNvCxnSpPr>
          <p:nvPr/>
        </p:nvCxnSpPr>
        <p:spPr>
          <a:xfrm flipV="1">
            <a:off x="7925009" y="2431701"/>
            <a:ext cx="3195376" cy="997299"/>
          </a:xfrm>
          <a:prstGeom prst="curvedConnector3">
            <a:avLst/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6959EB57-62E9-7021-0C81-73F056BCE324}"/>
              </a:ext>
            </a:extLst>
          </p:cNvPr>
          <p:cNvCxnSpPr>
            <a:cxnSpLocks/>
          </p:cNvCxnSpPr>
          <p:nvPr/>
        </p:nvCxnSpPr>
        <p:spPr>
          <a:xfrm>
            <a:off x="7925009" y="4093187"/>
            <a:ext cx="3195376" cy="1764824"/>
          </a:xfrm>
          <a:prstGeom prst="curvedConnector3">
            <a:avLst/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1B92C21B-2A54-E840-0AFC-52AD7F3393E9}"/>
              </a:ext>
            </a:extLst>
          </p:cNvPr>
          <p:cNvCxnSpPr>
            <a:cxnSpLocks/>
          </p:cNvCxnSpPr>
          <p:nvPr/>
        </p:nvCxnSpPr>
        <p:spPr>
          <a:xfrm flipV="1">
            <a:off x="7925009" y="3187492"/>
            <a:ext cx="3195376" cy="2924743"/>
          </a:xfrm>
          <a:prstGeom prst="curvedConnector3">
            <a:avLst>
              <a:gd name="adj1" fmla="val 42453"/>
            </a:avLst>
          </a:prstGeom>
          <a:ln w="2540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EA43CEF-85BE-D809-87BE-51C4A3A5E3AF}"/>
              </a:ext>
            </a:extLst>
          </p:cNvPr>
          <p:cNvSpPr txBox="1"/>
          <p:nvPr/>
        </p:nvSpPr>
        <p:spPr>
          <a:xfrm>
            <a:off x="9205434" y="2077758"/>
            <a:ext cx="66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3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507D-629E-19C0-2B78-2AF1E90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AFA72D-2996-B3C6-6581-58356A31349D}"/>
              </a:ext>
            </a:extLst>
          </p:cNvPr>
          <p:cNvGrpSpPr/>
          <p:nvPr/>
        </p:nvGrpSpPr>
        <p:grpSpPr>
          <a:xfrm>
            <a:off x="7181425" y="2280969"/>
            <a:ext cx="548640" cy="3896416"/>
            <a:chOff x="6662057" y="2090057"/>
            <a:chExt cx="548640" cy="389641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558D4F8-F5C9-00A5-FFFE-C603210BD6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F51547-8C0F-2784-3527-C1F5CD340E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E049D7F-871C-861A-AD30-C22AC84314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CE5EF2D-914B-3853-E158-9D3684CECE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CD138A8-AE93-AE99-5ADF-EACCA160C6C0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2503D34-15E7-2C2E-8FE2-9FE3D5ADB5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6037A52-93E0-A0AE-823E-21BFDB3FEB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8A43F37-539D-8662-BEDB-35A252CEAE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0ECCDF-8BDB-85EE-599F-4BE86A47B89E}"/>
              </a:ext>
            </a:extLst>
          </p:cNvPr>
          <p:cNvGrpSpPr/>
          <p:nvPr/>
        </p:nvGrpSpPr>
        <p:grpSpPr>
          <a:xfrm>
            <a:off x="11239960" y="2235915"/>
            <a:ext cx="548640" cy="3896416"/>
            <a:chOff x="6662057" y="2090057"/>
            <a:chExt cx="548640" cy="389641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221E101-CF1E-AC87-A97B-F02221AF77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090057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FB79387-5CB1-85A3-F091-98094D5C0F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2767314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167A95A-82B8-3C48-47E8-B937E42ACE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3444571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22BBC02-6B6C-F5C9-08C2-EDB048CA8E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2057" y="5437833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3EE2109-7F99-0010-FCE3-76BE9439B4A9}"/>
                </a:ext>
              </a:extLst>
            </p:cNvPr>
            <p:cNvGrpSpPr/>
            <p:nvPr/>
          </p:nvGrpSpPr>
          <p:grpSpPr>
            <a:xfrm>
              <a:off x="6889049" y="4349851"/>
              <a:ext cx="94656" cy="731341"/>
              <a:chOff x="6873072" y="4262176"/>
              <a:chExt cx="94656" cy="731341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87BA770-1682-C451-410B-1F945303B4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262176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E986DEB-B61A-EFCE-E037-52A358E4F3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3072" y="458890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4DD9EB6-1D33-F916-878E-424D03431A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76288" y="490207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67516AB-1C75-F189-5B4C-A966C9218489}"/>
              </a:ext>
            </a:extLst>
          </p:cNvPr>
          <p:cNvSpPr txBox="1"/>
          <p:nvPr/>
        </p:nvSpPr>
        <p:spPr>
          <a:xfrm>
            <a:off x="7020917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C5851B-4FD1-5FF6-785F-78AF4D3F87B9}"/>
              </a:ext>
            </a:extLst>
          </p:cNvPr>
          <p:cNvSpPr txBox="1"/>
          <p:nvPr/>
        </p:nvSpPr>
        <p:spPr>
          <a:xfrm>
            <a:off x="10995681" y="1865977"/>
            <a:ext cx="128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5A0C9F-CF6E-8D4B-F8FC-93EC81662AEA}"/>
              </a:ext>
            </a:extLst>
          </p:cNvPr>
          <p:cNvGrpSpPr/>
          <p:nvPr/>
        </p:nvGrpSpPr>
        <p:grpSpPr>
          <a:xfrm>
            <a:off x="7530001" y="2572731"/>
            <a:ext cx="551553" cy="3724170"/>
            <a:chOff x="7010633" y="2572731"/>
            <a:chExt cx="551553" cy="372417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5C04DF-3053-20AC-E529-602CB1EDFB5F}"/>
                </a:ext>
              </a:extLst>
            </p:cNvPr>
            <p:cNvSpPr txBox="1"/>
            <p:nvPr/>
          </p:nvSpPr>
          <p:spPr>
            <a:xfrm>
              <a:off x="7010633" y="2572731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A18133E-625B-63FB-7120-54ECA19E5337}"/>
                </a:ext>
              </a:extLst>
            </p:cNvPr>
            <p:cNvSpPr txBox="1"/>
            <p:nvPr/>
          </p:nvSpPr>
          <p:spPr>
            <a:xfrm>
              <a:off x="7010633" y="324941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83BD0A-63E4-2164-3E65-6B9664959630}"/>
                </a:ext>
              </a:extLst>
            </p:cNvPr>
            <p:cNvSpPr txBox="1"/>
            <p:nvPr/>
          </p:nvSpPr>
          <p:spPr>
            <a:xfrm>
              <a:off x="7010633" y="3917132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FD5DE93-CDE9-E2BF-86E0-C30BA5F91E53}"/>
                </a:ext>
              </a:extLst>
            </p:cNvPr>
            <p:cNvSpPr txBox="1"/>
            <p:nvPr/>
          </p:nvSpPr>
          <p:spPr>
            <a:xfrm>
              <a:off x="7013546" y="5927569"/>
              <a:ext cx="548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</a:t>
              </a:r>
              <a:r>
                <a:rPr lang="en-US" baseline="-25000" dirty="0" err="1"/>
                <a:t>N</a:t>
              </a:r>
              <a:endParaRPr lang="en-US" baseline="-25000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1B60B18-8E4F-4DD5-3981-746FA5CB284D}"/>
              </a:ext>
            </a:extLst>
          </p:cNvPr>
          <p:cNvGrpSpPr/>
          <p:nvPr/>
        </p:nvGrpSpPr>
        <p:grpSpPr>
          <a:xfrm>
            <a:off x="7867631" y="2629322"/>
            <a:ext cx="3372329" cy="3494245"/>
            <a:chOff x="7509031" y="2629322"/>
            <a:chExt cx="3372329" cy="349424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C650B9C-10F4-978F-BC84-B9EBEF71FE45}"/>
                </a:ext>
              </a:extLst>
            </p:cNvPr>
            <p:cNvSpPr/>
            <p:nvPr/>
          </p:nvSpPr>
          <p:spPr>
            <a:xfrm>
              <a:off x="8470762" y="3243932"/>
              <a:ext cx="1527349" cy="123201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4" name="Connector: Curved 33">
              <a:extLst>
                <a:ext uri="{FF2B5EF4-FFF2-40B4-BE49-F238E27FC236}">
                  <a16:creationId xmlns:a16="http://schemas.microsoft.com/office/drawing/2014/main" id="{769B237C-7583-904C-B705-7EFA7F4713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88419" y="4203327"/>
              <a:ext cx="804672" cy="19202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466C46AF-1A85-21FB-6316-FFED27D044AA}"/>
                </a:ext>
              </a:extLst>
            </p:cNvPr>
            <p:cNvCxnSpPr>
              <a:cxnSpLocks/>
            </p:cNvCxnSpPr>
            <p:nvPr/>
          </p:nvCxnSpPr>
          <p:spPr>
            <a:xfrm>
              <a:off x="7509031" y="2744768"/>
              <a:ext cx="885763" cy="762098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or: Curved 37">
              <a:extLst>
                <a:ext uri="{FF2B5EF4-FFF2-40B4-BE49-F238E27FC236}">
                  <a16:creationId xmlns:a16="http://schemas.microsoft.com/office/drawing/2014/main" id="{78D7C76A-7B94-9742-332B-9BB430CA871D}"/>
                </a:ext>
              </a:extLst>
            </p:cNvPr>
            <p:cNvCxnSpPr>
              <a:cxnSpLocks/>
            </p:cNvCxnSpPr>
            <p:nvPr/>
          </p:nvCxnSpPr>
          <p:spPr>
            <a:xfrm>
              <a:off x="7509031" y="3356875"/>
              <a:ext cx="885763" cy="4316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or: Curved 39">
              <a:extLst>
                <a:ext uri="{FF2B5EF4-FFF2-40B4-BE49-F238E27FC236}">
                  <a16:creationId xmlns:a16="http://schemas.microsoft.com/office/drawing/2014/main" id="{C7D85B94-A78A-C712-2465-09D671F33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47015" y="3949471"/>
              <a:ext cx="847779" cy="14440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Curved 49">
              <a:extLst>
                <a:ext uri="{FF2B5EF4-FFF2-40B4-BE49-F238E27FC236}">
                  <a16:creationId xmlns:a16="http://schemas.microsoft.com/office/drawing/2014/main" id="{D99C7299-521C-40F6-BE9C-E708923707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96854" y="2629322"/>
              <a:ext cx="884506" cy="782229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DDC3CED2-F1BF-6B10-B309-34034ACC27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95597" y="3255798"/>
              <a:ext cx="885763" cy="43164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or: Curved 52">
              <a:extLst>
                <a:ext uri="{FF2B5EF4-FFF2-40B4-BE49-F238E27FC236}">
                  <a16:creationId xmlns:a16="http://schemas.microsoft.com/office/drawing/2014/main" id="{C7B75D99-5AD4-BD42-A572-B1CAEE040E29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9998111" y="3859938"/>
              <a:ext cx="822960" cy="8953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or: Curved 58">
              <a:extLst>
                <a:ext uri="{FF2B5EF4-FFF2-40B4-BE49-F238E27FC236}">
                  <a16:creationId xmlns:a16="http://schemas.microsoft.com/office/drawing/2014/main" id="{DC0C09D9-92F1-B5D6-960E-E92F82C08FFA}"/>
                </a:ext>
              </a:extLst>
            </p:cNvPr>
            <p:cNvCxnSpPr>
              <a:cxnSpLocks/>
            </p:cNvCxnSpPr>
            <p:nvPr/>
          </p:nvCxnSpPr>
          <p:spPr>
            <a:xfrm>
              <a:off x="9995597" y="4103156"/>
              <a:ext cx="822960" cy="1737360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FD45371-AE57-22FB-6EFF-6A1517504BFD}"/>
                </a:ext>
              </a:extLst>
            </p:cNvPr>
            <p:cNvSpPr txBox="1"/>
            <p:nvPr/>
          </p:nvSpPr>
          <p:spPr>
            <a:xfrm>
              <a:off x="9000182" y="2650557"/>
              <a:ext cx="6631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π</a:t>
              </a:r>
              <a:endParaRPr lang="en-US" dirty="0"/>
            </a:p>
          </p:txBody>
        </p: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74CB85F6-2583-C201-E9EF-9056295FE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22" y="1800680"/>
            <a:ext cx="5975861" cy="433165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Anonymous Permutation Routing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Shi Wu ’21: Non-Interactive Anonymous Router</a:t>
            </a:r>
            <a:r>
              <a:rPr lang="en-US" dirty="0">
                <a:solidFill>
                  <a:schemeClr val="tx1"/>
                </a:solidFill>
              </a:rPr>
              <a:t>]</a:t>
            </a:r>
            <a:endParaRPr lang="en-US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N Senders, N Receivers, permutation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messages</a:t>
            </a:r>
            <a:r>
              <a:rPr lang="en-US" dirty="0"/>
              <a:t> {m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dirty="0"/>
              <a:t>Central Router “C”</a:t>
            </a:r>
            <a:br>
              <a:rPr lang="en-US" dirty="0"/>
            </a:b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5635487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2904</TotalTime>
  <Words>2453</Words>
  <Application>Microsoft Office PowerPoint</Application>
  <PresentationFormat>Widescreen</PresentationFormat>
  <Paragraphs>481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Retrospect</vt:lpstr>
      <vt:lpstr>Anonymous Permutation Routing</vt:lpstr>
      <vt:lpstr>Outline</vt:lpstr>
      <vt:lpstr>Outline</vt:lpstr>
      <vt:lpstr>Problem Statement</vt:lpstr>
      <vt:lpstr>Problem Statement</vt:lpstr>
      <vt:lpstr>Problem Statement</vt:lpstr>
      <vt:lpstr>Problem Statement</vt:lpstr>
      <vt:lpstr>Problem Statement</vt:lpstr>
      <vt:lpstr>Problem Statement</vt:lpstr>
      <vt:lpstr>Problem Statement</vt:lpstr>
      <vt:lpstr>Applications</vt:lpstr>
      <vt:lpstr>Applications</vt:lpstr>
      <vt:lpstr>Applications</vt:lpstr>
      <vt:lpstr>Applications</vt:lpstr>
      <vt:lpstr>Applications</vt:lpstr>
      <vt:lpstr>Applications</vt:lpstr>
      <vt:lpstr>Applications</vt:lpstr>
      <vt:lpstr>Outline</vt:lpstr>
      <vt:lpstr>Existing Solutions</vt:lpstr>
      <vt:lpstr>Existing Solutions</vt:lpstr>
      <vt:lpstr>Existing Solutions</vt:lpstr>
      <vt:lpstr>Concurrent Work</vt:lpstr>
      <vt:lpstr>Concurrent Work</vt:lpstr>
      <vt:lpstr>Concurrent Work</vt:lpstr>
      <vt:lpstr>Concurrent Work</vt:lpstr>
      <vt:lpstr>Problem Statement</vt:lpstr>
      <vt:lpstr>Outline</vt:lpstr>
      <vt:lpstr>Background</vt:lpstr>
      <vt:lpstr>Outline</vt:lpstr>
      <vt:lpstr>Our Result</vt:lpstr>
      <vt:lpstr>Our Result: Intuition </vt:lpstr>
      <vt:lpstr>Our Result: Intuition </vt:lpstr>
      <vt:lpstr>Our Result: Intuition </vt:lpstr>
      <vt:lpstr>Our Result: Intuition </vt:lpstr>
      <vt:lpstr>Our Result: Intuition </vt:lpstr>
      <vt:lpstr>Our Result: Intuition </vt:lpstr>
      <vt:lpstr>Our Result: Intuition </vt:lpstr>
      <vt:lpstr>Our Result: Intuition </vt:lpstr>
      <vt:lpstr>Our Result: Intuition </vt:lpstr>
      <vt:lpstr>Our Result: Intuition </vt:lpstr>
      <vt:lpstr>Our Result: Overview of Techniques </vt:lpstr>
      <vt:lpstr>Our Result: Overview of Techniques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Anonymous Permutation Routing</dc:title>
  <dc:creator>Paul Bunn</dc:creator>
  <cp:lastModifiedBy>Paul Bunn</cp:lastModifiedBy>
  <cp:revision>33</cp:revision>
  <dcterms:created xsi:type="dcterms:W3CDTF">2022-10-25T14:13:13Z</dcterms:created>
  <dcterms:modified xsi:type="dcterms:W3CDTF">2023-11-30T00:03:23Z</dcterms:modified>
</cp:coreProperties>
</file>