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76" r:id="rId9"/>
    <p:sldId id="277" r:id="rId10"/>
    <p:sldId id="263" r:id="rId11"/>
    <p:sldId id="266" r:id="rId12"/>
    <p:sldId id="267" r:id="rId13"/>
    <p:sldId id="275" r:id="rId14"/>
    <p:sldId id="270" r:id="rId15"/>
    <p:sldId id="268" r:id="rId16"/>
    <p:sldId id="271" r:id="rId17"/>
    <p:sldId id="272" r:id="rId18"/>
    <p:sldId id="273" r:id="rId19"/>
    <p:sldId id="274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6909" autoAdjust="0"/>
  </p:normalViewPr>
  <p:slideViewPr>
    <p:cSldViewPr snapToGrid="0">
      <p:cViewPr varScale="1">
        <p:scale>
          <a:sx n="67" d="100"/>
          <a:sy n="67" d="100"/>
        </p:scale>
        <p:origin x="130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6025-2F7B-4174-B7EF-300395C86F2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5790F-7DD6-463E-BEE3-FBEBBA9B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Blackbox verification is motivated by natural use-cases such as client not willing to go through the burden of auditing the server’s code, server frequently performing code updates, server wanting to keep its code private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formally capture the notion of “black-box verification”, we define a new model which we will see on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model these oracles in order to allow the client to have *limited* *black-box* access to information about the function (which will aid the verification process)</a:t>
            </a:r>
          </a:p>
          <a:p>
            <a:endParaRPr lang="en-US" dirty="0"/>
          </a:p>
          <a:p>
            <a:r>
              <a:rPr lang="en-US" dirty="0"/>
              <a:t>Collectively, the query constraints on the oracles and running time constraint ensure that the total workload on the client side (i.e. work done by the verifier + work done by the oracles) is less than computing f n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K is a parameter which depends on the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behind why soundness holds is the following: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1.) Either the server corrupts too many entries in the matrix M and ends up getting caught in the cut-and-chose check</a:t>
            </a:r>
          </a:p>
          <a:p>
            <a:endParaRPr lang="en-US" dirty="0"/>
          </a:p>
          <a:p>
            <a:r>
              <a:rPr lang="en-US" dirty="0"/>
              <a:t>2.) Or, it corrupts only a few entries. These few corrupted entries will be spread across different inputs (due to RSR and shuffling, the server doesn’t know which u originated from which x and hence it cannot selectively corrupt the u values corresponding to a given instance </a:t>
            </a:r>
            <a:r>
              <a:rPr lang="en-US" dirty="0" err="1"/>
              <a:t>x_i</a:t>
            </a:r>
            <a:r>
              <a:rPr lang="en-US" dirty="0"/>
              <a:t>) . Therefore we can apply error correction to get the right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workload on the verifier side is asymptotically smaller than recomputing the function on n inputs.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cannot directly apply lazy-sampling like argument where we say that points not queried by the client are independent of the client’s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5790F-7DD6-463E-BEE3-FBEBBA9B74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08F8-050D-6898-8652-521064F28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98393-052C-D920-DC3B-A1A82CAE8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E366-A6AE-EBCD-C2EB-224DF9A1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A66E-BE16-D734-CF98-54938170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E3E5C-F5BA-6741-2908-69C1F9C1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914F-996A-E118-7081-0F68752D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93520-5A06-E930-5785-59D7A3FB9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BCF92-8F64-6FA7-3FB0-9CE2C8D5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3313-5E1E-DAEF-FC4F-EDB2A1ED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9F56-45A2-E787-450B-A45B223A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B0D6C-54B7-AADC-F091-EE573A7CE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E1D77-7927-969A-091C-8684E9988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D5738-914F-8EF7-7246-76A1B1D4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9C90D-5A63-EB22-5A3F-1165CEF4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6239-F068-BD20-051A-B6458E11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C184-BCDE-11CF-C36B-48C1B7BA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D772-8384-E8AE-8CCD-2335B8921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89DD-361A-E64E-2100-097433A7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E62E-4B92-D662-06F1-4BC2BA25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6C3CE-4815-806C-C5F0-D3EDB654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A62F-445D-D6B9-8594-C4E0E358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1971B-F11B-C347-9C77-F41C07E6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13FC-0990-DD19-0D04-507D7EB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3BB09-BB4A-61D9-46A8-909A3155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242D-6F72-3D36-D005-034C099A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266-DECB-40A5-94FE-7A8654A2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5092-3A1C-A4A9-DA07-36C3D338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60DEC-1872-1603-C2FC-E70F85F42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CED36-4F8E-E96F-B4CD-35807901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283CE-D03A-A01E-1683-958C306F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AEAC2-33C0-F557-E604-C34210FE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87C4-1C37-3F9F-BE09-503B2D95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D7045-FBFE-1248-B823-07426497D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4756C-49BF-F0B8-E49A-03E28BFF1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A2F78-D6DA-04DD-E2C4-F6C92B2C8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C93B1-E6CC-AC23-9036-428B7B2A6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484BE-93A9-925A-8B2D-90AD51E3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8076B-0570-9FE8-881F-1801604F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E9BA3-D429-9EE0-E36D-D5818FC8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6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A2DE-FA20-BC00-F0EC-5D53D80F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52757-2B91-8760-29CE-D356D10D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BB4CE-1035-32C0-22DB-8B0F17AC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42BF3-CDD6-3036-3791-C1E2A1C0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A1DF0-F449-7369-705D-F726901E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83CDF-1304-66E6-F3C1-1AC6B9E6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FEF8F-B526-108B-3FC1-ADD2D1A3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F8A6-39B1-2C5E-DAAE-9C642552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DB85-E439-3CA7-E018-69190A787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BCE89-906F-9983-CC47-9226633A8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D7482-CDAC-F820-0D69-14BEE085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483FE-744A-7A76-AF6C-5B744FA1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587E4-EDE3-DB4A-40E6-5F2E15F4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E8F9-A0F9-D726-8160-2870AE24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0E0C5-E332-9F98-5671-B996B172F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E685C-CAAD-3713-88EE-4FDAF6D79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4FC0-E7F9-EB63-DDE4-649CA852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7A5A4-719A-9E64-1946-9E662BC5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A7287-7CC7-C5B7-FD89-1CF6ECE9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977D1-841F-6ACE-E952-B3AF42E7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A6D75-0E10-1C8E-79B4-18AD33D8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BA261-BD6D-A594-AA0E-FE6D51CFC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7F39-236E-46B5-9EF2-6DC5F17456D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C9137-E9CF-509F-52C3-D28F747DE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D9EA-71F2-4C05-F82C-612D34942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AD4F-F93B-4B58-8A6C-776AA29B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46.gif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hyperlink" Target="https://giphy.com/stickers/line-squiggle-itsnotthatweird-35GLMzlUfq7iPwaSzi" TargetMode="External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0.png"/><Relationship Id="rId18" Type="http://schemas.openxmlformats.org/officeDocument/2006/relationships/image" Target="../media/image35.png"/><Relationship Id="rId26" Type="http://schemas.openxmlformats.org/officeDocument/2006/relationships/image" Target="../media/image40.png"/><Relationship Id="rId3" Type="http://schemas.openxmlformats.org/officeDocument/2006/relationships/hyperlink" Target="https://pixabay.com/en/iphone-phone-smartphone-mobile-2464968/" TargetMode="External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3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hyperlink" Target="https://www.walmart.com/ip/Big-Fortune-Teller-Magic-Crystal-Looking-Telling-Ball/449093873" TargetMode="External"/><Relationship Id="rId5" Type="http://schemas.openxmlformats.org/officeDocument/2006/relationships/image" Target="../media/image2.gif"/><Relationship Id="rId15" Type="http://schemas.openxmlformats.org/officeDocument/2006/relationships/image" Target="../media/image320.png"/><Relationship Id="rId23" Type="http://schemas.openxmlformats.org/officeDocument/2006/relationships/image" Target="../media/image3.jpeg"/><Relationship Id="rId28" Type="http://schemas.openxmlformats.org/officeDocument/2006/relationships/hyperlink" Target="https://www.clker.com/clipart-gold-key-3.html" TargetMode="External"/><Relationship Id="rId10" Type="http://schemas.openxmlformats.org/officeDocument/2006/relationships/image" Target="../media/image270.png"/><Relationship Id="rId19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11.png"/><Relationship Id="rId22" Type="http://schemas.openxmlformats.org/officeDocument/2006/relationships/image" Target="../media/image15.png"/><Relationship Id="rId27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pixabay.com/en/iphone-phone-smartphone-mobile-2464968/" TargetMode="External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2.gif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5" Type="http://schemas.openxmlformats.org/officeDocument/2006/relationships/image" Target="../media/image75.png"/><Relationship Id="rId10" Type="http://schemas.openxmlformats.org/officeDocument/2006/relationships/hyperlink" Target="https://www.walmart.com/ip/Big-Fortune-Teller-Magic-Crystal-Looking-Telling-Ball/449093873" TargetMode="External"/><Relationship Id="rId4" Type="http://schemas.openxmlformats.org/officeDocument/2006/relationships/hyperlink" Target="https://pixabay.com/en/iphone-phone-smartphone-mobile-2464968/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hyperlink" Target="https://pixabay.com/en/iphone-phone-smartphone-mobile-2464968/" TargetMode="External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pixabay.com/en/iphone-phone-smartphone-mobile-2464968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walmart.com/ip/Big-Fortune-Teller-Magic-Crystal-Looking-Telling-Ball/449093873" TargetMode="External"/><Relationship Id="rId5" Type="http://schemas.openxmlformats.org/officeDocument/2006/relationships/image" Target="../media/image2.gif"/><Relationship Id="rId15" Type="http://schemas.openxmlformats.org/officeDocument/2006/relationships/image" Target="../media/image19.png"/><Relationship Id="rId10" Type="http://schemas.openxmlformats.org/officeDocument/2006/relationships/image" Target="../media/image3.jpeg"/><Relationship Id="rId19" Type="http://schemas.openxmlformats.org/officeDocument/2006/relationships/image" Target="../media/image23.png"/><Relationship Id="rId4" Type="http://schemas.openxmlformats.org/officeDocument/2006/relationships/hyperlink" Target="https://pixabay.com/en/iphone-phone-smartphone-mobile-2464968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24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90.png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image" Target="../media/image12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0.png"/><Relationship Id="rId25" Type="http://schemas.openxmlformats.org/officeDocument/2006/relationships/hyperlink" Target="https://www.walmart.com/ip/Big-Fortune-Teller-Magic-Crystal-Looking-Telling-Ball/449093873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270.png"/><Relationship Id="rId24" Type="http://schemas.openxmlformats.org/officeDocument/2006/relationships/image" Target="../media/image3.jpeg"/><Relationship Id="rId5" Type="http://schemas.openxmlformats.org/officeDocument/2006/relationships/image" Target="../media/image29.png"/><Relationship Id="rId15" Type="http://schemas.openxmlformats.org/officeDocument/2006/relationships/image" Target="../media/image311.png"/><Relationship Id="rId23" Type="http://schemas.openxmlformats.org/officeDocument/2006/relationships/image" Target="../media/image15.png"/><Relationship Id="rId10" Type="http://schemas.openxmlformats.org/officeDocument/2006/relationships/image" Target="../media/image32.png"/><Relationship Id="rId19" Type="http://schemas.openxmlformats.org/officeDocument/2006/relationships/image" Target="../media/image35.png"/><Relationship Id="rId4" Type="http://schemas.openxmlformats.org/officeDocument/2006/relationships/hyperlink" Target="https://pixabay.com/en/iphone-phone-smartphone-mobile-2464968/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00.png"/><Relationship Id="rId22" Type="http://schemas.openxmlformats.org/officeDocument/2006/relationships/image" Target="../media/image38.pn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7B5D-DD71-0E7F-9187-4D2FDEEB3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Blackbox Verifiable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64561-4DA7-1E31-DBCB-CBBD39A47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07" y="4156577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Amit Agarwal</a:t>
            </a:r>
            <a:r>
              <a:rPr lang="en-US" dirty="0"/>
              <a:t>, Navid </a:t>
            </a:r>
            <a:r>
              <a:rPr lang="en-US" dirty="0" err="1"/>
              <a:t>Alamati</a:t>
            </a:r>
            <a:r>
              <a:rPr lang="en-US" dirty="0"/>
              <a:t>, </a:t>
            </a:r>
            <a:r>
              <a:rPr lang="en-US" dirty="0" err="1"/>
              <a:t>Dakshita</a:t>
            </a:r>
            <a:r>
              <a:rPr lang="en-US" dirty="0"/>
              <a:t> Khurana</a:t>
            </a:r>
            <a:br>
              <a:rPr lang="en-US" dirty="0"/>
            </a:br>
            <a:r>
              <a:rPr lang="en-US" dirty="0"/>
              <a:t>Srinivasan </a:t>
            </a:r>
            <a:r>
              <a:rPr lang="en-US" dirty="0" err="1"/>
              <a:t>Raghuraman</a:t>
            </a:r>
            <a:r>
              <a:rPr lang="en-US" dirty="0"/>
              <a:t>, Peter </a:t>
            </a:r>
            <a:r>
              <a:rPr lang="en-US" dirty="0" err="1"/>
              <a:t>Rindal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6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3734D2-501C-B6E5-8D89-3BC91F71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53" y="2453496"/>
            <a:ext cx="1887301" cy="1325563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895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0E0F6180-35BD-9122-1D84-2149A614D692}"/>
              </a:ext>
            </a:extLst>
          </p:cNvPr>
          <p:cNvSpPr/>
          <p:nvPr/>
        </p:nvSpPr>
        <p:spPr>
          <a:xfrm>
            <a:off x="10279930" y="5141287"/>
            <a:ext cx="1627296" cy="172415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F1D05AD-7F4F-D24F-0752-8B5E6FF754E9}"/>
              </a:ext>
            </a:extLst>
          </p:cNvPr>
          <p:cNvSpPr/>
          <p:nvPr/>
        </p:nvSpPr>
        <p:spPr>
          <a:xfrm>
            <a:off x="3171898" y="5066705"/>
            <a:ext cx="967552" cy="172415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BAB96BDC-13C0-A28F-5E7A-5ADA06AA65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582" y="-5425"/>
                <a:ext cx="10515600" cy="8442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Extending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-RSR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BAB96BDC-13C0-A28F-5E7A-5ADA06AA6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582" y="-5425"/>
                <a:ext cx="10515600" cy="844243"/>
              </a:xfrm>
              <a:blipFill>
                <a:blip r:embed="rId2"/>
                <a:stretch>
                  <a:fillRect l="-2319" t="-13669" b="-25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689C-755D-29DF-FC2B-9F40AE0CAD96}"/>
                  </a:ext>
                </a:extLst>
              </p:cNvPr>
              <p:cNvSpPr txBox="1"/>
              <p:nvPr/>
            </p:nvSpPr>
            <p:spPr>
              <a:xfrm>
                <a:off x="1740271" y="2236351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689C-755D-29DF-FC2B-9F40AE0CA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271" y="2236351"/>
                <a:ext cx="5191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CF9788-1B8A-CDF1-CCC2-A879C6E5DEE4}"/>
              </a:ext>
            </a:extLst>
          </p:cNvPr>
          <p:cNvCxnSpPr/>
          <p:nvPr/>
        </p:nvCxnSpPr>
        <p:spPr>
          <a:xfrm>
            <a:off x="2306609" y="2421017"/>
            <a:ext cx="415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8DCEF4-2437-798F-0158-7275DFCF0135}"/>
              </a:ext>
            </a:extLst>
          </p:cNvPr>
          <p:cNvCxnSpPr/>
          <p:nvPr/>
        </p:nvCxnSpPr>
        <p:spPr>
          <a:xfrm flipV="1">
            <a:off x="4108861" y="1788001"/>
            <a:ext cx="799363" cy="63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1D3F86-F506-C5F6-19AC-552712D72FF7}"/>
                  </a:ext>
                </a:extLst>
              </p:cNvPr>
              <p:cNvSpPr txBox="1"/>
              <p:nvPr/>
            </p:nvSpPr>
            <p:spPr>
              <a:xfrm>
                <a:off x="4978033" y="1516590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1D3F86-F506-C5F6-19AC-552712D7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33" y="1516590"/>
                <a:ext cx="5191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6CAEED-0A98-B93F-6EEC-A4CDCCB7FC4E}"/>
                  </a:ext>
                </a:extLst>
              </p:cNvPr>
              <p:cNvSpPr txBox="1"/>
              <p:nvPr/>
            </p:nvSpPr>
            <p:spPr>
              <a:xfrm>
                <a:off x="4978033" y="2888230"/>
                <a:ext cx="519143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6CAEED-0A98-B93F-6EEC-A4CDCCB7F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33" y="2888230"/>
                <a:ext cx="519143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43F72C-DEA5-5F69-E109-A6EEA45AC60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108861" y="2421017"/>
            <a:ext cx="869172" cy="65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37406C-2197-FE9C-F7CE-5AB6FF4F66B3}"/>
              </a:ext>
            </a:extLst>
          </p:cNvPr>
          <p:cNvSpPr txBox="1"/>
          <p:nvPr/>
        </p:nvSpPr>
        <p:spPr>
          <a:xfrm>
            <a:off x="5104377" y="1885922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2E150F-D6F8-6A57-901C-80289D33AFF7}"/>
              </a:ext>
            </a:extLst>
          </p:cNvPr>
          <p:cNvSpPr/>
          <p:nvPr/>
        </p:nvSpPr>
        <p:spPr>
          <a:xfrm>
            <a:off x="4908224" y="1363849"/>
            <a:ext cx="608126" cy="57693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E3B32BD-4D05-09C7-E146-631151362E8A}"/>
              </a:ext>
            </a:extLst>
          </p:cNvPr>
          <p:cNvSpPr/>
          <p:nvPr/>
        </p:nvSpPr>
        <p:spPr>
          <a:xfrm>
            <a:off x="6375195" y="736226"/>
            <a:ext cx="2217913" cy="617482"/>
          </a:xfrm>
          <a:prstGeom prst="wedgeEllipseCallout">
            <a:avLst>
              <a:gd name="adj1" fmla="val -93547"/>
              <a:gd name="adj2" fmla="val 58226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Uniformly Random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E7F9B-D04E-C9A0-082A-82B538D18FF4}"/>
              </a:ext>
            </a:extLst>
          </p:cNvPr>
          <p:cNvSpPr txBox="1"/>
          <p:nvPr/>
        </p:nvSpPr>
        <p:spPr>
          <a:xfrm>
            <a:off x="2722513" y="2236351"/>
            <a:ext cx="13863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RSR.Encode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976851-1FF0-C8C3-4AA6-4E1A6C2E7FE5}"/>
              </a:ext>
            </a:extLst>
          </p:cNvPr>
          <p:cNvSpPr/>
          <p:nvPr/>
        </p:nvSpPr>
        <p:spPr>
          <a:xfrm>
            <a:off x="4978033" y="2855908"/>
            <a:ext cx="608126" cy="57693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4E6261A-12C0-3484-835C-5FB980A645DB}"/>
              </a:ext>
            </a:extLst>
          </p:cNvPr>
          <p:cNvSpPr/>
          <p:nvPr/>
        </p:nvSpPr>
        <p:spPr>
          <a:xfrm>
            <a:off x="6615729" y="3070526"/>
            <a:ext cx="2217913" cy="617482"/>
          </a:xfrm>
          <a:prstGeom prst="wedgeEllipseCallout">
            <a:avLst>
              <a:gd name="adj1" fmla="val -92554"/>
              <a:gd name="adj2" fmla="val -48824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Uniformly Random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F31567-2259-9A2F-BF11-7DAC658466AD}"/>
              </a:ext>
            </a:extLst>
          </p:cNvPr>
          <p:cNvSpPr/>
          <p:nvPr/>
        </p:nvSpPr>
        <p:spPr>
          <a:xfrm>
            <a:off x="4704097" y="911597"/>
            <a:ext cx="1233697" cy="298557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1BDE1F2B-CBE8-EE41-D232-1DA723E0F5F4}"/>
              </a:ext>
            </a:extLst>
          </p:cNvPr>
          <p:cNvSpPr/>
          <p:nvPr/>
        </p:nvSpPr>
        <p:spPr>
          <a:xfrm>
            <a:off x="7045388" y="1758924"/>
            <a:ext cx="2979856" cy="617482"/>
          </a:xfrm>
          <a:prstGeom prst="wedgeEllipseCallout">
            <a:avLst>
              <a:gd name="adj1" fmla="val -90549"/>
              <a:gd name="adj2" fmla="val 5644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Joint distribution is NOT uniformly random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9C8F861-60FD-C181-1A12-C333B628B300}"/>
              </a:ext>
            </a:extLst>
          </p:cNvPr>
          <p:cNvSpPr/>
          <p:nvPr/>
        </p:nvSpPr>
        <p:spPr>
          <a:xfrm rot="1079727">
            <a:off x="9028218" y="1516151"/>
            <a:ext cx="1994053" cy="54369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Problematic!!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E96359-0647-460E-5CBA-21277AFB2297}"/>
                  </a:ext>
                </a:extLst>
              </p:cNvPr>
              <p:cNvSpPr txBox="1"/>
              <p:nvPr/>
            </p:nvSpPr>
            <p:spPr>
              <a:xfrm>
                <a:off x="105582" y="5390539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E96359-0647-460E-5CBA-21277AFB2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" y="5390539"/>
                <a:ext cx="5191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5CDB2C-6AE5-A5E4-78C4-781E6E36D0DE}"/>
              </a:ext>
            </a:extLst>
          </p:cNvPr>
          <p:cNvCxnSpPr/>
          <p:nvPr/>
        </p:nvCxnSpPr>
        <p:spPr>
          <a:xfrm>
            <a:off x="682518" y="5567986"/>
            <a:ext cx="415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05590FE-B222-4622-3A17-4C8BA28736C9}"/>
              </a:ext>
            </a:extLst>
          </p:cNvPr>
          <p:cNvSpPr txBox="1"/>
          <p:nvPr/>
        </p:nvSpPr>
        <p:spPr>
          <a:xfrm>
            <a:off x="1098422" y="5383320"/>
            <a:ext cx="13863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RSR.Encode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81BBAA-3F23-1ADF-F396-A5A94A6FC02A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484770" y="5567986"/>
            <a:ext cx="697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694F8A-69F8-28C1-FD86-F7AEA9F00273}"/>
                  </a:ext>
                </a:extLst>
              </p:cNvPr>
              <p:cNvSpPr txBox="1"/>
              <p:nvPr/>
            </p:nvSpPr>
            <p:spPr>
              <a:xfrm>
                <a:off x="3274857" y="5349017"/>
                <a:ext cx="519143" cy="37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694F8A-69F8-28C1-FD86-F7AEA9F0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57" y="5349017"/>
                <a:ext cx="519143" cy="371961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028CA1-84B9-1ADF-D022-918BC6B450AA}"/>
                  </a:ext>
                </a:extLst>
              </p:cNvPr>
              <p:cNvSpPr txBox="1"/>
              <p:nvPr/>
            </p:nvSpPr>
            <p:spPr>
              <a:xfrm>
                <a:off x="105582" y="6044886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028CA1-84B9-1ADF-D022-918BC6B4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" y="6044886"/>
                <a:ext cx="5191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51571E-4132-1D88-B6CF-C73D1F0F9890}"/>
              </a:ext>
            </a:extLst>
          </p:cNvPr>
          <p:cNvCxnSpPr/>
          <p:nvPr/>
        </p:nvCxnSpPr>
        <p:spPr>
          <a:xfrm>
            <a:off x="682518" y="6222333"/>
            <a:ext cx="415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DEB60E-1ECB-B0CE-0094-81F20CA8DA11}"/>
              </a:ext>
            </a:extLst>
          </p:cNvPr>
          <p:cNvSpPr txBox="1"/>
          <p:nvPr/>
        </p:nvSpPr>
        <p:spPr>
          <a:xfrm>
            <a:off x="1098422" y="6037667"/>
            <a:ext cx="13863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RSR.Encode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5CB68F-58CE-2854-965F-5742EC556D11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2484770" y="6222333"/>
            <a:ext cx="697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3E48F8-80F9-C48A-B974-B8AB6AC87EB9}"/>
                  </a:ext>
                </a:extLst>
              </p:cNvPr>
              <p:cNvSpPr txBox="1"/>
              <p:nvPr/>
            </p:nvSpPr>
            <p:spPr>
              <a:xfrm>
                <a:off x="3274857" y="6003364"/>
                <a:ext cx="519143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3E48F8-80F9-C48A-B974-B8AB6AC87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57" y="6003364"/>
                <a:ext cx="519143" cy="372474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8925E0-413C-D27B-A5C7-9BC68AEB0DA6}"/>
                  </a:ext>
                </a:extLst>
              </p:cNvPr>
              <p:cNvSpPr txBox="1"/>
              <p:nvPr/>
            </p:nvSpPr>
            <p:spPr>
              <a:xfrm>
                <a:off x="7205543" y="5609508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8925E0-413C-D27B-A5C7-9BC68AEB0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543" y="5609508"/>
                <a:ext cx="5191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792784-E9BF-2D4D-CA5B-75059F070938}"/>
              </a:ext>
            </a:extLst>
          </p:cNvPr>
          <p:cNvCxnSpPr/>
          <p:nvPr/>
        </p:nvCxnSpPr>
        <p:spPr>
          <a:xfrm>
            <a:off x="7782479" y="5786955"/>
            <a:ext cx="415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EF80B3F-D774-480F-B050-0D4CBB735057}"/>
              </a:ext>
            </a:extLst>
          </p:cNvPr>
          <p:cNvSpPr txBox="1"/>
          <p:nvPr/>
        </p:nvSpPr>
        <p:spPr>
          <a:xfrm>
            <a:off x="8198383" y="5602289"/>
            <a:ext cx="13863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RSR.Encode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EB4CBE-FE28-5B05-802F-05D8C7635A7F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9584731" y="5786955"/>
            <a:ext cx="697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BB163-8DF0-2220-3FD0-1CFDE5DB4768}"/>
                  </a:ext>
                </a:extLst>
              </p:cNvPr>
              <p:cNvSpPr txBox="1"/>
              <p:nvPr/>
            </p:nvSpPr>
            <p:spPr>
              <a:xfrm>
                <a:off x="10374818" y="5567986"/>
                <a:ext cx="519143" cy="37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BB163-8DF0-2220-3FD0-1CFDE5DB4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818" y="5567986"/>
                <a:ext cx="519143" cy="371961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5B1DB6-410B-EFFA-8F2E-5400985B5836}"/>
                  </a:ext>
                </a:extLst>
              </p:cNvPr>
              <p:cNvSpPr txBox="1"/>
              <p:nvPr/>
            </p:nvSpPr>
            <p:spPr>
              <a:xfrm>
                <a:off x="11150126" y="5567986"/>
                <a:ext cx="519143" cy="37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5B1DB6-410B-EFFA-8F2E-5400985B5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126" y="5567986"/>
                <a:ext cx="519143" cy="372538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537AB71-72E9-8849-ECA4-9BD68F69DF8E}"/>
                  </a:ext>
                </a:extLst>
              </p:cNvPr>
              <p:cNvSpPr txBox="1"/>
              <p:nvPr/>
            </p:nvSpPr>
            <p:spPr>
              <a:xfrm>
                <a:off x="7205543" y="6263855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537AB71-72E9-8849-ECA4-9BD68F69D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543" y="6263855"/>
                <a:ext cx="51914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704210-4FD8-FD17-D53E-B112738DAFB1}"/>
              </a:ext>
            </a:extLst>
          </p:cNvPr>
          <p:cNvCxnSpPr/>
          <p:nvPr/>
        </p:nvCxnSpPr>
        <p:spPr>
          <a:xfrm>
            <a:off x="7782479" y="6441302"/>
            <a:ext cx="415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C40B161-3797-9C4F-9EB3-D244BAB21849}"/>
              </a:ext>
            </a:extLst>
          </p:cNvPr>
          <p:cNvSpPr txBox="1"/>
          <p:nvPr/>
        </p:nvSpPr>
        <p:spPr>
          <a:xfrm>
            <a:off x="8198383" y="6256636"/>
            <a:ext cx="13863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RSR.Encode</a:t>
            </a:r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6D0205-7B07-C761-A677-18824E8A817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9584731" y="6441302"/>
            <a:ext cx="697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9BE4E8-C045-29BF-C1AB-35D265A81B83}"/>
                  </a:ext>
                </a:extLst>
              </p:cNvPr>
              <p:cNvSpPr txBox="1"/>
              <p:nvPr/>
            </p:nvSpPr>
            <p:spPr>
              <a:xfrm>
                <a:off x="10374818" y="6222333"/>
                <a:ext cx="519143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9BE4E8-C045-29BF-C1AB-35D265A81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818" y="6222333"/>
                <a:ext cx="519143" cy="372474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667314F-BCC3-5CD1-F9EB-946BC3673F58}"/>
                  </a:ext>
                </a:extLst>
              </p:cNvPr>
              <p:cNvSpPr txBox="1"/>
              <p:nvPr/>
            </p:nvSpPr>
            <p:spPr>
              <a:xfrm>
                <a:off x="11150126" y="6222333"/>
                <a:ext cx="519143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667314F-BCC3-5CD1-F9EB-946BC3673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126" y="6222333"/>
                <a:ext cx="519143" cy="373051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D1DAD63-0272-4E13-568F-12B5C542C5D4}"/>
              </a:ext>
            </a:extLst>
          </p:cNvPr>
          <p:cNvSpPr txBox="1"/>
          <p:nvPr/>
        </p:nvSpPr>
        <p:spPr>
          <a:xfrm>
            <a:off x="1313681" y="4839236"/>
            <a:ext cx="9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K=1 RSR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774BB1-8F4E-7729-54F7-6AA151FC0C7F}"/>
              </a:ext>
            </a:extLst>
          </p:cNvPr>
          <p:cNvSpPr txBox="1"/>
          <p:nvPr/>
        </p:nvSpPr>
        <p:spPr>
          <a:xfrm>
            <a:off x="8494813" y="4835149"/>
            <a:ext cx="9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K=2 RSR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peech Bubble: Oval 51">
                <a:extLst>
                  <a:ext uri="{FF2B5EF4-FFF2-40B4-BE49-F238E27FC236}">
                    <a16:creationId xmlns:a16="http://schemas.microsoft.com/office/drawing/2014/main" id="{A5544890-03CA-0ED9-944C-C31EA21B07F8}"/>
                  </a:ext>
                </a:extLst>
              </p:cNvPr>
              <p:cNvSpPr/>
              <p:nvPr/>
            </p:nvSpPr>
            <p:spPr>
              <a:xfrm>
                <a:off x="277504" y="3693723"/>
                <a:ext cx="3588191" cy="749785"/>
              </a:xfrm>
              <a:prstGeom prst="wedgeEllipseCallout">
                <a:avLst>
                  <a:gd name="adj1" fmla="val 34110"/>
                  <a:gd name="adj2" fmla="val 143865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Shuffling these two values </a:t>
                </a:r>
                <a:r>
                  <a:rPr lang="en-US" sz="1400" b="1" dirty="0">
                    <a:solidFill>
                      <a:schemeClr val="accent6"/>
                    </a:solidFill>
                  </a:rPr>
                  <a:t>loses</a:t>
                </a:r>
                <a:r>
                  <a:rPr lang="en-US" sz="1400" dirty="0">
                    <a:solidFill>
                      <a:schemeClr val="tx1"/>
                    </a:solidFill>
                  </a:rPr>
                  <a:t> information about which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originated from</a:t>
                </a:r>
              </a:p>
            </p:txBody>
          </p:sp>
        </mc:Choice>
        <mc:Fallback xmlns="">
          <p:sp>
            <p:nvSpPr>
              <p:cNvPr id="52" name="Speech Bubble: Oval 51">
                <a:extLst>
                  <a:ext uri="{FF2B5EF4-FFF2-40B4-BE49-F238E27FC236}">
                    <a16:creationId xmlns:a16="http://schemas.microsoft.com/office/drawing/2014/main" id="{A5544890-03CA-0ED9-944C-C31EA21B0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3693723"/>
                <a:ext cx="3588191" cy="749785"/>
              </a:xfrm>
              <a:prstGeom prst="wedgeEllipseCallout">
                <a:avLst>
                  <a:gd name="adj1" fmla="val 34110"/>
                  <a:gd name="adj2" fmla="val 143865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peech Bubble: Oval 53">
                <a:extLst>
                  <a:ext uri="{FF2B5EF4-FFF2-40B4-BE49-F238E27FC236}">
                    <a16:creationId xmlns:a16="http://schemas.microsoft.com/office/drawing/2014/main" id="{971A55AB-6F32-9093-98A5-4BDB4726B0F1}"/>
                  </a:ext>
                </a:extLst>
              </p:cNvPr>
              <p:cNvSpPr/>
              <p:nvPr/>
            </p:nvSpPr>
            <p:spPr>
              <a:xfrm>
                <a:off x="7138112" y="3756059"/>
                <a:ext cx="4263250" cy="749785"/>
              </a:xfrm>
              <a:prstGeom prst="wedgeEllipseCallout">
                <a:avLst>
                  <a:gd name="adj1" fmla="val 34110"/>
                  <a:gd name="adj2" fmla="val 143865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Shuffling these four values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does not lose </a:t>
                </a:r>
                <a:r>
                  <a:rPr lang="en-US" sz="1400" dirty="0">
                    <a:solidFill>
                      <a:schemeClr val="tx1"/>
                    </a:solidFill>
                  </a:rPr>
                  <a:t>information about which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originated from</a:t>
                </a:r>
              </a:p>
            </p:txBody>
          </p:sp>
        </mc:Choice>
        <mc:Fallback xmlns="">
          <p:sp>
            <p:nvSpPr>
              <p:cNvPr id="54" name="Speech Bubble: Oval 53">
                <a:extLst>
                  <a:ext uri="{FF2B5EF4-FFF2-40B4-BE49-F238E27FC236}">
                    <a16:creationId xmlns:a16="http://schemas.microsoft.com/office/drawing/2014/main" id="{971A55AB-6F32-9093-98A5-4BDB4726B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12" y="3756059"/>
                <a:ext cx="4263250" cy="749785"/>
              </a:xfrm>
              <a:prstGeom prst="wedgeEllipseCallout">
                <a:avLst>
                  <a:gd name="adj1" fmla="val 34110"/>
                  <a:gd name="adj2" fmla="val 143865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D4C96BAB-B66F-F8C0-5804-B3FFDF204311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787053" y="5551964"/>
            <a:ext cx="469981" cy="469981"/>
          </a:xfrm>
          <a:prstGeom prst="rect">
            <a:avLst/>
          </a:prstGeom>
        </p:spPr>
      </p:pic>
      <p:pic>
        <p:nvPicPr>
          <p:cNvPr id="18" name="Picture 17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4BB89B21-C2C5-81BB-C51F-CD2AFF71E79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763541" y="6172008"/>
            <a:ext cx="469981" cy="4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6" grpId="0"/>
      <p:bldP spid="9" grpId="0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/>
      <p:bldP spid="25" grpId="0" animBg="1"/>
      <p:bldP spid="29" grpId="0"/>
      <p:bldP spid="31" grpId="0"/>
      <p:bldP spid="33" grpId="0" animBg="1"/>
      <p:bldP spid="35" grpId="0"/>
      <p:bldP spid="37" grpId="0"/>
      <p:bldP spid="39" grpId="0" animBg="1"/>
      <p:bldP spid="41" grpId="0"/>
      <p:bldP spid="42" grpId="0"/>
      <p:bldP spid="43" grpId="0"/>
      <p:bldP spid="45" grpId="0" animBg="1"/>
      <p:bldP spid="47" grpId="0"/>
      <p:bldP spid="48" grpId="0"/>
      <p:bldP spid="49" grpId="0"/>
      <p:bldP spid="50" grpId="0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EA3D-4CC3-AB53-30C1-1B6DB927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5F094-20A1-8A75-E371-26FD282E09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Encrypt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under a fresh public key and send shuffled encrypted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values to the server.</a:t>
                </a:r>
              </a:p>
              <a:p>
                <a:r>
                  <a:rPr lang="en-US" dirty="0"/>
                  <a:t>To enable the prover to apply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the encrypted values, we need the encryption scheme to be homomorphic.</a:t>
                </a:r>
              </a:p>
              <a:p>
                <a:r>
                  <a:rPr lang="en-US" dirty="0"/>
                  <a:t>Verifier locally decrypts and performs cut-and-choose check as before.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5F094-20A1-8A75-E371-26FD282E09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9FC1-E4FC-867F-08F5-C487E91E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31" y="1693"/>
            <a:ext cx="2335797" cy="956330"/>
          </a:xfrm>
        </p:spPr>
        <p:txBody>
          <a:bodyPr/>
          <a:lstStyle/>
          <a:p>
            <a:r>
              <a:rPr lang="en-US" dirty="0"/>
              <a:t>Protocol</a:t>
            </a:r>
          </a:p>
        </p:txBody>
      </p:sp>
      <p:pic>
        <p:nvPicPr>
          <p:cNvPr id="4" name="Picture 3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C2340735-6BB5-93C1-8C4C-28F01D8B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5750" y="1952936"/>
            <a:ext cx="1166106" cy="87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7E6E59-B63C-4420-2DC3-4E9235D2CCF8}"/>
                  </a:ext>
                </a:extLst>
              </p:cNvPr>
              <p:cNvSpPr txBox="1"/>
              <p:nvPr/>
            </p:nvSpPr>
            <p:spPr>
              <a:xfrm>
                <a:off x="3904395" y="952985"/>
                <a:ext cx="13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7E6E59-B63C-4420-2DC3-4E9235D2C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95" y="952985"/>
                <a:ext cx="13096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00D3EC9-CDE4-3DFC-10F8-15570AA4E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74" y="1566326"/>
            <a:ext cx="1059907" cy="148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D17C6-CBC9-BB22-2E8E-2D526B67057C}"/>
                  </a:ext>
                </a:extLst>
              </p:cNvPr>
              <p:cNvSpPr txBox="1"/>
              <p:nvPr/>
            </p:nvSpPr>
            <p:spPr>
              <a:xfrm>
                <a:off x="1628694" y="1156058"/>
                <a:ext cx="143972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D17C6-CBC9-BB22-2E8E-2D526B670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94" y="1156058"/>
                <a:ext cx="1439721" cy="391582"/>
              </a:xfrm>
              <a:prstGeom prst="rect">
                <a:avLst/>
              </a:prstGeom>
              <a:blipFill>
                <a:blip r:embed="rId6"/>
                <a:stretch>
                  <a:fillRect l="-3390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8BF13F-B41E-6ACF-D01C-941E89E7D593}"/>
              </a:ext>
            </a:extLst>
          </p:cNvPr>
          <p:cNvSpPr txBox="1"/>
          <p:nvPr/>
        </p:nvSpPr>
        <p:spPr>
          <a:xfrm>
            <a:off x="6235810" y="1256854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FA82AF-7F22-5C70-209A-1F54E9209F62}"/>
                  </a:ext>
                </a:extLst>
              </p:cNvPr>
              <p:cNvSpPr txBox="1"/>
              <p:nvPr/>
            </p:nvSpPr>
            <p:spPr>
              <a:xfrm>
                <a:off x="5927077" y="1489063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FA82AF-7F22-5C70-209A-1F54E9209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77" y="1489063"/>
                <a:ext cx="130965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0B56FAF8-57CC-8572-3AF8-9CDDA8628C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27055" y="1907355"/>
              <a:ext cx="1903372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75843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352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328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328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494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0B56FAF8-57CC-8572-3AF8-9CDDA8628C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399207"/>
                  </p:ext>
                </p:extLst>
              </p:nvPr>
            </p:nvGraphicFramePr>
            <p:xfrm>
              <a:off x="8827055" y="1907355"/>
              <a:ext cx="1903372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75843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64" t="-1613" r="-303846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266" t="-1613" r="-200000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3846" t="-1613" r="-102564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846" t="-1613" r="-2564" b="-2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64" t="-103279" r="-30384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266" t="-103279" r="-200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3846" t="-103279" r="-10256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846" t="-103279" r="-256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64" t="-206667" r="-30384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266" t="-206667" r="-2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3846" t="-206667" r="-102564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846" t="-206667" r="-2564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64" t="-296774" r="-30384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266" t="-296774" r="-2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3846" t="-296774" r="-102564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846" t="-296774" r="-2564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B7652682-8D2F-E4F7-165F-B67031DD24D1}"/>
                  </a:ext>
                </a:extLst>
              </p:cNvPr>
              <p:cNvSpPr/>
              <p:nvPr/>
            </p:nvSpPr>
            <p:spPr>
              <a:xfrm>
                <a:off x="8800459" y="707923"/>
                <a:ext cx="2524807" cy="829837"/>
              </a:xfrm>
              <a:prstGeom prst="wedgeEllipseCallout">
                <a:avLst>
                  <a:gd name="adj1" fmla="val -19863"/>
                  <a:gd name="adj2" fmla="val 90500"/>
                </a:avLst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column is formed by invoking </a:t>
                </a:r>
                <a:r>
                  <a:rPr lang="en-US" sz="1200" dirty="0" err="1">
                    <a:solidFill>
                      <a:schemeClr val="accent2"/>
                    </a:solidFill>
                  </a:rPr>
                  <a:t>RSR.Encode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independently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times</a:t>
                </a:r>
              </a:p>
            </p:txBody>
          </p:sp>
        </mc:Choice>
        <mc:Fallback xmlns="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B7652682-8D2F-E4F7-165F-B67031DD2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459" y="707923"/>
                <a:ext cx="2524807" cy="829837"/>
              </a:xfrm>
              <a:prstGeom prst="wedgeEllipseCallout">
                <a:avLst>
                  <a:gd name="adj1" fmla="val -19863"/>
                  <a:gd name="adj2" fmla="val 9050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990535-3D9D-0224-F374-D07C42DBC134}"/>
              </a:ext>
            </a:extLst>
          </p:cNvPr>
          <p:cNvCxnSpPr/>
          <p:nvPr/>
        </p:nvCxnSpPr>
        <p:spPr>
          <a:xfrm flipH="1">
            <a:off x="3260903" y="3550254"/>
            <a:ext cx="27667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0D0284-53EC-2E35-61D7-16F7FEEBDC6A}"/>
                  </a:ext>
                </a:extLst>
              </p:cNvPr>
              <p:cNvSpPr txBox="1"/>
              <p:nvPr/>
            </p:nvSpPr>
            <p:spPr>
              <a:xfrm>
                <a:off x="4131379" y="3172479"/>
                <a:ext cx="604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0D0284-53EC-2E35-61D7-16F7FEEBD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79" y="3172479"/>
                <a:ext cx="6042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978E44-B456-9206-18AC-B4FD70EB3345}"/>
                  </a:ext>
                </a:extLst>
              </p:cNvPr>
              <p:cNvSpPr txBox="1"/>
              <p:nvPr/>
            </p:nvSpPr>
            <p:spPr>
              <a:xfrm>
                <a:off x="7135329" y="2526174"/>
                <a:ext cx="1691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Shuffle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978E44-B456-9206-18AC-B4FD70EB3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29" y="2526174"/>
                <a:ext cx="169172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7AB61A78-E131-D7BA-B345-58BF6B64252F}"/>
              </a:ext>
            </a:extLst>
          </p:cNvPr>
          <p:cNvSpPr/>
          <p:nvPr/>
        </p:nvSpPr>
        <p:spPr>
          <a:xfrm>
            <a:off x="8599898" y="1703037"/>
            <a:ext cx="2301470" cy="2015605"/>
          </a:xfrm>
          <a:prstGeom prst="bracketPair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38266B-9CB7-E3B6-F899-67FD1B2D07DB}"/>
                  </a:ext>
                </a:extLst>
              </p:cNvPr>
              <p:cNvSpPr txBox="1"/>
              <p:nvPr/>
            </p:nvSpPr>
            <p:spPr>
              <a:xfrm>
                <a:off x="796025" y="3295594"/>
                <a:ext cx="2242997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600" dirty="0"/>
                  <a:t> individually to each entry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38266B-9CB7-E3B6-F899-67FD1B2D0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5" y="3295594"/>
                <a:ext cx="2242997" cy="604524"/>
              </a:xfrm>
              <a:prstGeom prst="rect">
                <a:avLst/>
              </a:prstGeom>
              <a:blipFill>
                <a:blip r:embed="rId13"/>
                <a:stretch>
                  <a:fillRect t="-202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D7926-5E23-6CB7-0D90-851A2A368556}"/>
                  </a:ext>
                </a:extLst>
              </p:cNvPr>
              <p:cNvSpPr txBox="1"/>
              <p:nvPr/>
            </p:nvSpPr>
            <p:spPr>
              <a:xfrm>
                <a:off x="-110913" y="3403315"/>
                <a:ext cx="1085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D7926-5E23-6CB7-0D90-851A2A36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913" y="3403315"/>
                <a:ext cx="108548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5609A5E-1890-A120-3CC7-DBC87D80B00F}"/>
              </a:ext>
            </a:extLst>
          </p:cNvPr>
          <p:cNvCxnSpPr>
            <a:cxnSpLocks/>
          </p:cNvCxnSpPr>
          <p:nvPr/>
        </p:nvCxnSpPr>
        <p:spPr>
          <a:xfrm>
            <a:off x="3260903" y="4356907"/>
            <a:ext cx="27949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F2A4A-5BEA-D007-7945-581E29E327E9}"/>
                  </a:ext>
                </a:extLst>
              </p:cNvPr>
              <p:cNvSpPr txBox="1"/>
              <p:nvPr/>
            </p:nvSpPr>
            <p:spPr>
              <a:xfrm>
                <a:off x="4131378" y="3987575"/>
                <a:ext cx="604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F2A4A-5BEA-D007-7945-581E29E3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78" y="3987575"/>
                <a:ext cx="60426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223247-0058-B950-17CD-579ECB03F2E9}"/>
                  </a:ext>
                </a:extLst>
              </p:cNvPr>
              <p:cNvSpPr txBox="1"/>
              <p:nvPr/>
            </p:nvSpPr>
            <p:spPr>
              <a:xfrm>
                <a:off x="6829164" y="4064519"/>
                <a:ext cx="36834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1600" b="0" i="0" dirty="0" err="1" smtClean="0">
                        <a:latin typeface="Cambria Math" panose="02040503050406030204" pitchFamily="18" charset="0"/>
                      </a:rPr>
                      <m:t>Reverse</m:t>
                    </m:r>
                    <m:r>
                      <a:rPr lang="en-US" sz="1600" b="0" i="0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1600" b="0" i="0" dirty="0" err="1" smtClean="0">
                        <a:latin typeface="Cambria Math" panose="02040503050406030204" pitchFamily="18" charset="0"/>
                      </a:rPr>
                      <m:t>Shuffle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Apply “Cut and choose check” 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223247-0058-B950-17CD-579ECB03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64" y="4064519"/>
                <a:ext cx="3683467" cy="584775"/>
              </a:xfrm>
              <a:prstGeom prst="rect">
                <a:avLst/>
              </a:prstGeom>
              <a:blipFill>
                <a:blip r:embed="rId16"/>
                <a:stretch>
                  <a:fillRect l="-661" t="-10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20">
                <a:extLst>
                  <a:ext uri="{FF2B5EF4-FFF2-40B4-BE49-F238E27FC236}">
                    <a16:creationId xmlns:a16="http://schemas.microsoft.com/office/drawing/2014/main" id="{1C5B9DF0-79EE-11A0-F7F7-8E517533FFD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76097" y="4794227"/>
              <a:ext cx="1932804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83201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539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5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5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689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20">
                <a:extLst>
                  <a:ext uri="{FF2B5EF4-FFF2-40B4-BE49-F238E27FC236}">
                    <a16:creationId xmlns:a16="http://schemas.microsoft.com/office/drawing/2014/main" id="{1C5B9DF0-79EE-11A0-F7F7-8E517533F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052438"/>
                  </p:ext>
                </p:extLst>
              </p:nvPr>
            </p:nvGraphicFramePr>
            <p:xfrm>
              <a:off x="5076097" y="4794227"/>
              <a:ext cx="1932804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83201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250" t="-1613" r="-300000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02532" t="-1613" r="-203797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00000" t="-1613" r="-101250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03797" t="-1613" r="-2532" b="-2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250" t="-103279" r="-300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02532" t="-103279" r="-203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00000" t="-103279" r="-10125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03797" t="-103279" r="-25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250" t="-206667" r="-3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02532" t="-206667" r="-20379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00000" t="-206667" r="-10125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03797" t="-206667" r="-2532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250" t="-296774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02532" t="-296774" r="-203797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00000" t="-296774" r="-10125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03797" t="-296774" r="-2532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038598-F73C-ABB3-D6C0-F857673F2DF5}"/>
                  </a:ext>
                </a:extLst>
              </p:cNvPr>
              <p:cNvSpPr txBox="1"/>
              <p:nvPr/>
            </p:nvSpPr>
            <p:spPr>
              <a:xfrm>
                <a:off x="4103970" y="5351495"/>
                <a:ext cx="972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038598-F73C-ABB3-D6C0-F857673F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70" y="5351495"/>
                <a:ext cx="97212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D1F6E53-3986-565C-51D1-6A3D777789B8}"/>
              </a:ext>
            </a:extLst>
          </p:cNvPr>
          <p:cNvSpPr/>
          <p:nvPr/>
        </p:nvSpPr>
        <p:spPr>
          <a:xfrm>
            <a:off x="6530472" y="4810505"/>
            <a:ext cx="50117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F4E7D0-35FC-FB7A-40C4-EEE5987A1579}"/>
                  </a:ext>
                </a:extLst>
              </p:cNvPr>
              <p:cNvSpPr txBox="1"/>
              <p:nvPr/>
            </p:nvSpPr>
            <p:spPr>
              <a:xfrm>
                <a:off x="7607640" y="4618759"/>
                <a:ext cx="3032268" cy="44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each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 :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F4E7D0-35FC-FB7A-40C4-EEE5987A1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40" y="4618759"/>
                <a:ext cx="3032268" cy="444289"/>
              </a:xfrm>
              <a:prstGeom prst="rect">
                <a:avLst/>
              </a:prstGeom>
              <a:blipFill>
                <a:blip r:embed="rId19"/>
                <a:stretch>
                  <a:fillRect l="-1811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C1A59D60-7290-88E3-AE30-BCCFFF3D9C55}"/>
              </a:ext>
            </a:extLst>
          </p:cNvPr>
          <p:cNvSpPr/>
          <p:nvPr/>
        </p:nvSpPr>
        <p:spPr>
          <a:xfrm>
            <a:off x="8510966" y="4688722"/>
            <a:ext cx="36308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1985FAD-96E6-72A1-27E1-9B53CE1CF48B}"/>
              </a:ext>
            </a:extLst>
          </p:cNvPr>
          <p:cNvSpPr/>
          <p:nvPr/>
        </p:nvSpPr>
        <p:spPr>
          <a:xfrm>
            <a:off x="5630338" y="5163560"/>
            <a:ext cx="38541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A97853-10E4-98EB-35A8-BA636B8E656D}"/>
              </a:ext>
            </a:extLst>
          </p:cNvPr>
          <p:cNvSpPr/>
          <p:nvPr/>
        </p:nvSpPr>
        <p:spPr>
          <a:xfrm>
            <a:off x="6090239" y="5908764"/>
            <a:ext cx="38541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Oval 48">
                <a:extLst>
                  <a:ext uri="{FF2B5EF4-FFF2-40B4-BE49-F238E27FC236}">
                    <a16:creationId xmlns:a16="http://schemas.microsoft.com/office/drawing/2014/main" id="{D5EBC6DC-C512-8041-16D5-ED0F4DCACB1D}"/>
                  </a:ext>
                </a:extLst>
              </p:cNvPr>
              <p:cNvSpPr/>
              <p:nvPr/>
            </p:nvSpPr>
            <p:spPr>
              <a:xfrm>
                <a:off x="9951112" y="3650879"/>
                <a:ext cx="2301470" cy="829837"/>
              </a:xfrm>
              <a:prstGeom prst="wedgeEllipseCallout">
                <a:avLst>
                  <a:gd name="adj1" fmla="val -32521"/>
                  <a:gd name="adj2" fmla="val 68544"/>
                </a:avLst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If this check passes,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ALL</a:t>
                </a:r>
                <a:r>
                  <a:rPr lang="en-US" sz="1200" dirty="0">
                    <a:solidFill>
                      <a:schemeClr val="tx1"/>
                    </a:solidFill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have majority correct values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w.h.p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Speech Bubble: Oval 48">
                <a:extLst>
                  <a:ext uri="{FF2B5EF4-FFF2-40B4-BE49-F238E27FC236}">
                    <a16:creationId xmlns:a16="http://schemas.microsoft.com/office/drawing/2014/main" id="{D5EBC6DC-C512-8041-16D5-ED0F4DCAC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112" y="3650879"/>
                <a:ext cx="2301470" cy="829837"/>
              </a:xfrm>
              <a:prstGeom prst="wedgeEllipseCallout">
                <a:avLst>
                  <a:gd name="adj1" fmla="val -32521"/>
                  <a:gd name="adj2" fmla="val 68544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5FF3601-8282-41B3-0869-35B843CC84A1}"/>
                  </a:ext>
                </a:extLst>
              </p:cNvPr>
              <p:cNvSpPr txBox="1"/>
              <p:nvPr/>
            </p:nvSpPr>
            <p:spPr>
              <a:xfrm>
                <a:off x="6862095" y="5447099"/>
                <a:ext cx="39750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Apply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RSR.Decode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600" dirty="0"/>
                  <a:t>on every cell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Perform majority decoding on each column to get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5FF3601-8282-41B3-0869-35B843CC8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095" y="5447099"/>
                <a:ext cx="3975019" cy="830997"/>
              </a:xfrm>
              <a:prstGeom prst="rect">
                <a:avLst/>
              </a:prstGeom>
              <a:blipFill>
                <a:blip r:embed="rId21"/>
                <a:stretch>
                  <a:fillRect l="-613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2641BA8-1604-5AF8-E220-9E1C147DB42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81428" y="4649132"/>
            <a:ext cx="501178" cy="629386"/>
          </a:xfrm>
          <a:prstGeom prst="rect">
            <a:avLst/>
          </a:prstGeom>
        </p:spPr>
      </p:pic>
      <p:pic>
        <p:nvPicPr>
          <p:cNvPr id="10" name="Picture 9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E8A6DC00-1062-0D9A-26C2-879D99400A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7008899" y="506690"/>
            <a:ext cx="698229" cy="698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7523B-797E-1D38-5A4B-FDC303E04CC1}"/>
                  </a:ext>
                </a:extLst>
              </p:cNvPr>
              <p:cNvSpPr txBox="1"/>
              <p:nvPr/>
            </p:nvSpPr>
            <p:spPr>
              <a:xfrm>
                <a:off x="6721005" y="598147"/>
                <a:ext cx="130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RSR</m:t>
                      </m:r>
                      <m: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Encode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7523B-797E-1D38-5A4B-FDC303E0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05" y="598147"/>
                <a:ext cx="130965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0DE4B514-C309-9584-3596-156ED43E20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8058051" y="487025"/>
            <a:ext cx="710469" cy="710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5422CF-918C-08A8-CAA8-20C2E226562C}"/>
                  </a:ext>
                </a:extLst>
              </p:cNvPr>
              <p:cNvSpPr txBox="1"/>
              <p:nvPr/>
            </p:nvSpPr>
            <p:spPr>
              <a:xfrm>
                <a:off x="7760194" y="580744"/>
                <a:ext cx="130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RSR</m:t>
                      </m:r>
                      <m: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Decode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5422CF-918C-08A8-CAA8-20C2E226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194" y="580744"/>
                <a:ext cx="1309657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C7D8C94-8E42-C2FE-9EF1-B8FC60010CF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10281" y="177124"/>
            <a:ext cx="812517" cy="1020370"/>
          </a:xfrm>
          <a:prstGeom prst="rect">
            <a:avLst/>
          </a:prstGeom>
        </p:spPr>
      </p:pic>
      <p:pic>
        <p:nvPicPr>
          <p:cNvPr id="19" name="Picture 18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99DEDBF9-D211-69A0-7DF6-A23E2983FAC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10226526" y="2984463"/>
            <a:ext cx="230186" cy="199878"/>
          </a:xfrm>
          <a:prstGeom prst="rect">
            <a:avLst/>
          </a:prstGeom>
        </p:spPr>
      </p:pic>
      <p:pic>
        <p:nvPicPr>
          <p:cNvPr id="21" name="Picture 20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1881DB80-4E42-33B8-7658-A86EA83051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767669" y="2967810"/>
            <a:ext cx="230186" cy="199878"/>
          </a:xfrm>
          <a:prstGeom prst="rect">
            <a:avLst/>
          </a:prstGeom>
        </p:spPr>
      </p:pic>
      <p:pic>
        <p:nvPicPr>
          <p:cNvPr id="22" name="Picture 21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0D74708E-938B-3A1C-A550-44BAF38E1B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301411" y="2972369"/>
            <a:ext cx="230186" cy="199878"/>
          </a:xfrm>
          <a:prstGeom prst="rect">
            <a:avLst/>
          </a:prstGeom>
        </p:spPr>
      </p:pic>
      <p:pic>
        <p:nvPicPr>
          <p:cNvPr id="23" name="Picture 22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468EAAC1-C618-2E7B-6874-8260BCF7C35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8805199" y="2960844"/>
            <a:ext cx="230186" cy="199878"/>
          </a:xfrm>
          <a:prstGeom prst="rect">
            <a:avLst/>
          </a:prstGeom>
        </p:spPr>
      </p:pic>
      <p:pic>
        <p:nvPicPr>
          <p:cNvPr id="27" name="Picture 26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7C08D946-9600-AB89-4581-51AFCC1A5B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8797434" y="2665187"/>
            <a:ext cx="230186" cy="199878"/>
          </a:xfrm>
          <a:prstGeom prst="rect">
            <a:avLst/>
          </a:prstGeom>
        </p:spPr>
      </p:pic>
      <p:pic>
        <p:nvPicPr>
          <p:cNvPr id="34" name="Picture 33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9F73586D-AA80-CAD1-939C-FBB1FCB0F2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272477" y="2652811"/>
            <a:ext cx="230186" cy="199878"/>
          </a:xfrm>
          <a:prstGeom prst="rect">
            <a:avLst/>
          </a:prstGeom>
        </p:spPr>
      </p:pic>
      <p:pic>
        <p:nvPicPr>
          <p:cNvPr id="35" name="Picture 34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5C0CB71D-4BA7-375B-4C78-EB1FA7F3FB0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776357" y="2657233"/>
            <a:ext cx="230186" cy="199878"/>
          </a:xfrm>
          <a:prstGeom prst="rect">
            <a:avLst/>
          </a:prstGeom>
        </p:spPr>
      </p:pic>
      <p:pic>
        <p:nvPicPr>
          <p:cNvPr id="39" name="Picture 38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9A3D6C12-3519-4B06-1D6C-403DAD8111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10244692" y="2658971"/>
            <a:ext cx="230186" cy="199878"/>
          </a:xfrm>
          <a:prstGeom prst="rect">
            <a:avLst/>
          </a:prstGeom>
        </p:spPr>
      </p:pic>
      <p:pic>
        <p:nvPicPr>
          <p:cNvPr id="41" name="Picture 40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3246F597-1FD1-B4AE-3781-B3135824BB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8768520" y="2276280"/>
            <a:ext cx="230186" cy="199878"/>
          </a:xfrm>
          <a:prstGeom prst="rect">
            <a:avLst/>
          </a:prstGeom>
        </p:spPr>
      </p:pic>
      <p:pic>
        <p:nvPicPr>
          <p:cNvPr id="42" name="Picture 41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4A39E1CA-8474-39ED-8890-4AD9CEE20F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278884" y="2260908"/>
            <a:ext cx="230186" cy="199878"/>
          </a:xfrm>
          <a:prstGeom prst="rect">
            <a:avLst/>
          </a:prstGeom>
        </p:spPr>
      </p:pic>
      <p:pic>
        <p:nvPicPr>
          <p:cNvPr id="44" name="Picture 43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16FC6900-6054-7A30-D2D6-29B2090FA33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776357" y="2284417"/>
            <a:ext cx="230186" cy="199878"/>
          </a:xfrm>
          <a:prstGeom prst="rect">
            <a:avLst/>
          </a:prstGeom>
        </p:spPr>
      </p:pic>
      <p:pic>
        <p:nvPicPr>
          <p:cNvPr id="51" name="Picture 50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796271F4-F1E1-A10C-2533-67F20C3C535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10212863" y="2252337"/>
            <a:ext cx="230186" cy="199878"/>
          </a:xfrm>
          <a:prstGeom prst="rect">
            <a:avLst/>
          </a:prstGeom>
        </p:spPr>
      </p:pic>
      <p:pic>
        <p:nvPicPr>
          <p:cNvPr id="52" name="Picture 51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F27E6816-F301-1124-AA29-850DF012B86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8765898" y="1848572"/>
            <a:ext cx="230186" cy="199878"/>
          </a:xfrm>
          <a:prstGeom prst="rect">
            <a:avLst/>
          </a:prstGeom>
        </p:spPr>
      </p:pic>
      <p:pic>
        <p:nvPicPr>
          <p:cNvPr id="53" name="Picture 52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2FC3085D-CCAA-71F1-6F24-3ED3B14532D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272477" y="1848572"/>
            <a:ext cx="230186" cy="199878"/>
          </a:xfrm>
          <a:prstGeom prst="rect">
            <a:avLst/>
          </a:prstGeom>
        </p:spPr>
      </p:pic>
      <p:pic>
        <p:nvPicPr>
          <p:cNvPr id="54" name="Picture 53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54F7D6FD-C2D0-BACE-A566-0E914B639D5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9776357" y="1848572"/>
            <a:ext cx="230186" cy="199878"/>
          </a:xfrm>
          <a:prstGeom prst="rect">
            <a:avLst/>
          </a:prstGeom>
        </p:spPr>
      </p:pic>
      <p:pic>
        <p:nvPicPr>
          <p:cNvPr id="55" name="Picture 54" descr="A yellow key with black background&#10;&#10;Description automatically generated">
            <a:extLst>
              <a:ext uri="{FF2B5EF4-FFF2-40B4-BE49-F238E27FC236}">
                <a16:creationId xmlns:a16="http://schemas.microsoft.com/office/drawing/2014/main" id="{263C210B-D07A-B16F-9838-DBC8501246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10226526" y="1849142"/>
            <a:ext cx="230186" cy="1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E96C9F-1F0C-450F-5CDE-B1FF9DB69E56}"/>
              </a:ext>
            </a:extLst>
          </p:cNvPr>
          <p:cNvSpPr/>
          <p:nvPr/>
        </p:nvSpPr>
        <p:spPr>
          <a:xfrm>
            <a:off x="751181" y="1032686"/>
            <a:ext cx="4335780" cy="311658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B362F-293E-073E-7B4E-D1E545C3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8" y="112296"/>
            <a:ext cx="10515600" cy="697705"/>
          </a:xfrm>
        </p:spPr>
        <p:txBody>
          <a:bodyPr/>
          <a:lstStyle/>
          <a:p>
            <a:r>
              <a:rPr lang="en-US" dirty="0"/>
              <a:t>Soundness Proof</a:t>
            </a:r>
          </a:p>
        </p:txBody>
      </p:sp>
      <p:pic>
        <p:nvPicPr>
          <p:cNvPr id="4" name="Picture 3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8942F938-7DA8-14C0-97EB-8B6638DD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3235" y="2568332"/>
            <a:ext cx="734221" cy="550666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4A354ED-F110-95D5-41E8-B8286333B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06" y="1552911"/>
            <a:ext cx="486456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A87F1F-8D9D-E4D4-8D40-D3792D240D93}"/>
                  </a:ext>
                </a:extLst>
              </p:cNvPr>
              <p:cNvSpPr txBox="1"/>
              <p:nvPr/>
            </p:nvSpPr>
            <p:spPr>
              <a:xfrm>
                <a:off x="814113" y="1134435"/>
                <a:ext cx="3359679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Non-communicating</a:t>
                </a:r>
                <a:r>
                  <a:rPr lang="en-US" dirty="0"/>
                  <a:t> Servers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A87F1F-8D9D-E4D4-8D40-D3792D24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13" y="1134435"/>
                <a:ext cx="3359679" cy="391582"/>
              </a:xfrm>
              <a:prstGeom prst="rect">
                <a:avLst/>
              </a:prstGeom>
              <a:blipFill>
                <a:blip r:embed="rId5"/>
                <a:stretch>
                  <a:fillRect l="-1633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544F7B-38DD-B4D8-1070-84E9B68F4D52}"/>
              </a:ext>
            </a:extLst>
          </p:cNvPr>
          <p:cNvSpPr txBox="1"/>
          <p:nvPr/>
        </p:nvSpPr>
        <p:spPr>
          <a:xfrm>
            <a:off x="4003755" y="1817074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E6F63F-9326-3B08-1A48-16ADF534DD94}"/>
                  </a:ext>
                </a:extLst>
              </p:cNvPr>
              <p:cNvSpPr txBox="1"/>
              <p:nvPr/>
            </p:nvSpPr>
            <p:spPr>
              <a:xfrm>
                <a:off x="3695022" y="2049283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E6F63F-9326-3B08-1A48-16ADF534D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2" y="2049283"/>
                <a:ext cx="130965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F9D42C7-29D9-B3FA-4C97-4C89F4A79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06" y="3206451"/>
            <a:ext cx="486456" cy="6810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A1E3BF-7062-3C89-9F45-79D09959A17F}"/>
              </a:ext>
            </a:extLst>
          </p:cNvPr>
          <p:cNvCxnSpPr>
            <a:cxnSpLocks/>
          </p:cNvCxnSpPr>
          <p:nvPr/>
        </p:nvCxnSpPr>
        <p:spPr>
          <a:xfrm flipH="1" flipV="1">
            <a:off x="2165787" y="2141119"/>
            <a:ext cx="1413564" cy="44604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D86329-07CD-7560-C1CC-8577E02DB2A7}"/>
              </a:ext>
            </a:extLst>
          </p:cNvPr>
          <p:cNvSpPr txBox="1"/>
          <p:nvPr/>
        </p:nvSpPr>
        <p:spPr>
          <a:xfrm>
            <a:off x="1421887" y="2186406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F1544D-E792-5511-6767-4995A6891DCB}"/>
              </a:ext>
            </a:extLst>
          </p:cNvPr>
          <p:cNvCxnSpPr>
            <a:cxnSpLocks/>
          </p:cNvCxnSpPr>
          <p:nvPr/>
        </p:nvCxnSpPr>
        <p:spPr>
          <a:xfrm flipH="1">
            <a:off x="2166937" y="3118998"/>
            <a:ext cx="1412414" cy="3015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76FA9F-F803-BA3A-FCBD-A393AA675785}"/>
              </a:ext>
            </a:extLst>
          </p:cNvPr>
          <p:cNvSpPr/>
          <p:nvPr/>
        </p:nvSpPr>
        <p:spPr>
          <a:xfrm>
            <a:off x="6860413" y="1055330"/>
            <a:ext cx="4335780" cy="311658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3C4C8836-B62F-EF4C-EBDB-4FEF1135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22467" y="2590976"/>
            <a:ext cx="734221" cy="550666"/>
          </a:xfrm>
          <a:prstGeom prst="rect">
            <a:avLst/>
          </a:prstGeom>
        </p:spPr>
      </p:pic>
      <p:pic>
        <p:nvPicPr>
          <p:cNvPr id="19" name="Picture 1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F505CE5-78C1-1633-4A3F-F0D30B64E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38" y="1575555"/>
            <a:ext cx="486456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14419-0B7C-1F32-199D-561A957B610E}"/>
                  </a:ext>
                </a:extLst>
              </p:cNvPr>
              <p:cNvSpPr txBox="1"/>
              <p:nvPr/>
            </p:nvSpPr>
            <p:spPr>
              <a:xfrm>
                <a:off x="7077713" y="1183972"/>
                <a:ext cx="272654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No-signaling</a:t>
                </a:r>
                <a:r>
                  <a:rPr lang="en-US" dirty="0"/>
                  <a:t> Servers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14419-0B7C-1F32-199D-561A957B6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713" y="1183972"/>
                <a:ext cx="2726541" cy="391582"/>
              </a:xfrm>
              <a:prstGeom prst="rect">
                <a:avLst/>
              </a:prstGeom>
              <a:blipFill>
                <a:blip r:embed="rId7"/>
                <a:stretch>
                  <a:fillRect l="-179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B94B9C3-5552-0BBE-3894-D368A20708FD}"/>
              </a:ext>
            </a:extLst>
          </p:cNvPr>
          <p:cNvSpPr txBox="1"/>
          <p:nvPr/>
        </p:nvSpPr>
        <p:spPr>
          <a:xfrm>
            <a:off x="10112987" y="1839718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D5E861-06B6-80A3-CEEF-C455FD97AC12}"/>
                  </a:ext>
                </a:extLst>
              </p:cNvPr>
              <p:cNvSpPr txBox="1"/>
              <p:nvPr/>
            </p:nvSpPr>
            <p:spPr>
              <a:xfrm>
                <a:off x="9804254" y="2071927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D5E861-06B6-80A3-CEEF-C455FD97A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54" y="2071927"/>
                <a:ext cx="130965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7DB2CA-55C1-5AF6-FCDA-493585CA9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38" y="3229095"/>
            <a:ext cx="486456" cy="68103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E351F0-9C16-D0CE-D94F-580E54F38AB4}"/>
              </a:ext>
            </a:extLst>
          </p:cNvPr>
          <p:cNvCxnSpPr>
            <a:cxnSpLocks/>
          </p:cNvCxnSpPr>
          <p:nvPr/>
        </p:nvCxnSpPr>
        <p:spPr>
          <a:xfrm flipH="1" flipV="1">
            <a:off x="8275019" y="2163763"/>
            <a:ext cx="1413564" cy="44604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A8A37F-312D-34E1-9F91-0C3002F84697}"/>
              </a:ext>
            </a:extLst>
          </p:cNvPr>
          <p:cNvSpPr txBox="1"/>
          <p:nvPr/>
        </p:nvSpPr>
        <p:spPr>
          <a:xfrm>
            <a:off x="7531119" y="2209050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72E784-6145-2E37-E807-8D9059C945A8}"/>
              </a:ext>
            </a:extLst>
          </p:cNvPr>
          <p:cNvCxnSpPr>
            <a:cxnSpLocks/>
          </p:cNvCxnSpPr>
          <p:nvPr/>
        </p:nvCxnSpPr>
        <p:spPr>
          <a:xfrm flipH="1">
            <a:off x="8276169" y="3141642"/>
            <a:ext cx="1412414" cy="3015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7CA5FB-B7E7-5D8C-CE24-13F655D079E8}"/>
              </a:ext>
            </a:extLst>
          </p:cNvPr>
          <p:cNvSpPr/>
          <p:nvPr/>
        </p:nvSpPr>
        <p:spPr>
          <a:xfrm>
            <a:off x="6860413" y="5144412"/>
            <a:ext cx="4335780" cy="155668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7F3CC342-E1F4-3B69-C96A-C234EA61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22467" y="5938714"/>
            <a:ext cx="734221" cy="550666"/>
          </a:xfrm>
          <a:prstGeom prst="rect">
            <a:avLst/>
          </a:prstGeom>
        </p:spPr>
      </p:pic>
      <p:pic>
        <p:nvPicPr>
          <p:cNvPr id="29" name="Picture 2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FF178DB-D893-A147-934C-411FA1AC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36" y="5818119"/>
            <a:ext cx="486456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A4555C-3DAC-06F2-1FAE-05C0D3A26F10}"/>
                  </a:ext>
                </a:extLst>
              </p:cNvPr>
              <p:cNvSpPr txBox="1"/>
              <p:nvPr/>
            </p:nvSpPr>
            <p:spPr>
              <a:xfrm>
                <a:off x="7024774" y="5315670"/>
                <a:ext cx="272654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A4555C-3DAC-06F2-1FAE-05C0D3A2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74" y="5315670"/>
                <a:ext cx="2726541" cy="391582"/>
              </a:xfrm>
              <a:prstGeom prst="rect">
                <a:avLst/>
              </a:prstGeom>
              <a:blipFill>
                <a:blip r:embed="rId9"/>
                <a:stretch>
                  <a:fillRect l="-1786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3D64871-3407-DD70-0B71-091BD2425FE6}"/>
              </a:ext>
            </a:extLst>
          </p:cNvPr>
          <p:cNvSpPr txBox="1"/>
          <p:nvPr/>
        </p:nvSpPr>
        <p:spPr>
          <a:xfrm>
            <a:off x="10112987" y="5187456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7B7092-90A1-EC8F-E808-02B75AAA23EE}"/>
                  </a:ext>
                </a:extLst>
              </p:cNvPr>
              <p:cNvSpPr txBox="1"/>
              <p:nvPr/>
            </p:nvSpPr>
            <p:spPr>
              <a:xfrm>
                <a:off x="9804254" y="5419665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7B7092-90A1-EC8F-E808-02B75AAA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54" y="5419665"/>
                <a:ext cx="130965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DD6EAB-B515-7E8F-0CD6-AA303B89CFF1}"/>
              </a:ext>
            </a:extLst>
          </p:cNvPr>
          <p:cNvCxnSpPr>
            <a:cxnSpLocks/>
          </p:cNvCxnSpPr>
          <p:nvPr/>
        </p:nvCxnSpPr>
        <p:spPr>
          <a:xfrm flipH="1">
            <a:off x="8026735" y="6127496"/>
            <a:ext cx="1694100" cy="1799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C1164AA-0E84-7B53-DE62-7F7F2F090DC8}"/>
              </a:ext>
            </a:extLst>
          </p:cNvPr>
          <p:cNvSpPr/>
          <p:nvPr/>
        </p:nvSpPr>
        <p:spPr>
          <a:xfrm>
            <a:off x="5455920" y="2441259"/>
            <a:ext cx="1070609" cy="332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8D22ED0-4F46-F9AC-D941-9DF7D7E69FC5}"/>
              </a:ext>
            </a:extLst>
          </p:cNvPr>
          <p:cNvSpPr/>
          <p:nvPr/>
        </p:nvSpPr>
        <p:spPr>
          <a:xfrm rot="5400000">
            <a:off x="8712529" y="4501077"/>
            <a:ext cx="631546" cy="332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3039B5-927B-62C7-1852-F3A98650A36B}"/>
              </a:ext>
            </a:extLst>
          </p:cNvPr>
          <p:cNvSpPr txBox="1"/>
          <p:nvPr/>
        </p:nvSpPr>
        <p:spPr>
          <a:xfrm>
            <a:off x="9217883" y="4452788"/>
            <a:ext cx="259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30682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  <p:bldP spid="8" grpId="0"/>
      <p:bldP spid="13" grpId="0"/>
      <p:bldP spid="17" grpId="0" animBg="1"/>
      <p:bldP spid="20" grpId="0"/>
      <p:bldP spid="21" grpId="0"/>
      <p:bldP spid="22" grpId="0"/>
      <p:bldP spid="25" grpId="0"/>
      <p:bldP spid="27" grpId="0" animBg="1"/>
      <p:bldP spid="30" grpId="0"/>
      <p:bldP spid="31" grpId="0"/>
      <p:bldP spid="32" grpId="0"/>
      <p:bldP spid="39" grpId="0" animBg="1"/>
      <p:bldP spid="40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A1C49-C1DE-B304-7953-F7B5212C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215" y="2480364"/>
            <a:ext cx="4560064" cy="1325563"/>
          </a:xfrm>
        </p:spPr>
        <p:txBody>
          <a:bodyPr/>
          <a:lstStyle/>
          <a:p>
            <a:r>
              <a:rPr lang="en-US" dirty="0"/>
              <a:t>Impossibility Result</a:t>
            </a:r>
          </a:p>
        </p:txBody>
      </p:sp>
    </p:spTree>
    <p:extLst>
      <p:ext uri="{BB962C8B-B14F-4D97-AF65-F5344CB8AC3E}">
        <p14:creationId xmlns:p14="http://schemas.microsoft.com/office/powerpoint/2010/main" val="288610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AEC6-03F9-3DFA-1E7F-4C55E80B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3CA14-7F14-E982-0A5F-DBF1B8605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Wishful aim : Tightly characterize the class of functions that admit OBVC scheme and those that do not.</a:t>
                </a:r>
              </a:p>
              <a:p>
                <a:r>
                  <a:rPr lang="en-US" dirty="0"/>
                  <a:t>Weaker aim : Show that a “large enough” function class cannot admit OBVC scheme.</a:t>
                </a:r>
              </a:p>
              <a:p>
                <a:r>
                  <a:rPr lang="en-US" dirty="0"/>
                  <a:t>Consider the function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now consider an experiment where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sampled randomly from this class and OBVC scheme is executed on it</a:t>
                </a:r>
              </a:p>
              <a:p>
                <a:r>
                  <a:rPr lang="en-US" dirty="0"/>
                  <a:t>This experiment can be analyzed in the Random Oracle Model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3CA14-7F14-E982-0A5F-DBF1B8605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885E1C07-2980-C960-FCC5-7B20B8BC6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14661" y="3488074"/>
            <a:ext cx="1166106" cy="87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17287-8300-45CD-FEDB-7B437EAF36B7}"/>
                  </a:ext>
                </a:extLst>
              </p:cNvPr>
              <p:cNvSpPr txBox="1"/>
              <p:nvPr/>
            </p:nvSpPr>
            <p:spPr>
              <a:xfrm>
                <a:off x="1797504" y="893689"/>
                <a:ext cx="6984585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E17287-8300-45CD-FEDB-7B437EAF3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04" y="893689"/>
                <a:ext cx="6984585" cy="608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B6FAEA9-3BDA-DEE7-E8F5-B4098AA4C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54" y="3024201"/>
            <a:ext cx="1059907" cy="148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C9B25-E7DC-B8E5-84E0-62DB3D3A348D}"/>
                  </a:ext>
                </a:extLst>
              </p:cNvPr>
              <p:cNvSpPr txBox="1"/>
              <p:nvPr/>
            </p:nvSpPr>
            <p:spPr>
              <a:xfrm>
                <a:off x="1849674" y="2613933"/>
                <a:ext cx="143972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C9B25-E7DC-B8E5-84E0-62DB3D3A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74" y="2613933"/>
                <a:ext cx="1439721" cy="391582"/>
              </a:xfrm>
              <a:prstGeom prst="rect">
                <a:avLst/>
              </a:prstGeom>
              <a:blipFill>
                <a:blip r:embed="rId7"/>
                <a:stretch>
                  <a:fillRect l="-3376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70BBA3D-9F39-02EC-DA6B-82E6AE6D0699}"/>
              </a:ext>
            </a:extLst>
          </p:cNvPr>
          <p:cNvSpPr txBox="1"/>
          <p:nvPr/>
        </p:nvSpPr>
        <p:spPr>
          <a:xfrm>
            <a:off x="6276710" y="2694530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3ADE01-C53B-0AD7-9E6A-C4F3D7854553}"/>
                  </a:ext>
                </a:extLst>
              </p:cNvPr>
              <p:cNvSpPr txBox="1"/>
              <p:nvPr/>
            </p:nvSpPr>
            <p:spPr>
              <a:xfrm>
                <a:off x="6025988" y="3024201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3ADE01-C53B-0AD7-9E6A-C4F3D7854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88" y="3024201"/>
                <a:ext cx="130965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6DA7E4F8-6BC9-0FEB-E606-865378B3C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26579" y="2077990"/>
            <a:ext cx="1233079" cy="1233079"/>
          </a:xfrm>
          <a:prstGeom prst="rect">
            <a:avLst/>
          </a:prstGeom>
        </p:spPr>
      </p:pic>
      <p:pic>
        <p:nvPicPr>
          <p:cNvPr id="11" name="Picture 10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B5B0F3C2-8CDB-8DAA-A828-950AFD25F6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80816" y="2425986"/>
            <a:ext cx="700546" cy="700546"/>
          </a:xfrm>
          <a:prstGeom prst="rect">
            <a:avLst/>
          </a:prstGeom>
        </p:spPr>
      </p:pic>
      <p:pic>
        <p:nvPicPr>
          <p:cNvPr id="12" name="Picture 11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0E343D82-B3B3-1249-0CA8-C740CC49D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977129" y="2389704"/>
            <a:ext cx="700546" cy="700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448357-369C-E0FC-B1AC-79FDC583ACA5}"/>
                  </a:ext>
                </a:extLst>
              </p:cNvPr>
              <p:cNvSpPr txBox="1"/>
              <p:nvPr/>
            </p:nvSpPr>
            <p:spPr>
              <a:xfrm>
                <a:off x="8649844" y="2244500"/>
                <a:ext cx="786547" cy="605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448357-369C-E0FC-B1AC-79FDC583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844" y="2244500"/>
                <a:ext cx="786547" cy="6054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B5B05F-92FA-A9F9-53EB-21E5AD8FE6F3}"/>
                  </a:ext>
                </a:extLst>
              </p:cNvPr>
              <p:cNvSpPr txBox="1"/>
              <p:nvPr/>
            </p:nvSpPr>
            <p:spPr>
              <a:xfrm>
                <a:off x="9907542" y="2470202"/>
                <a:ext cx="44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B5B05F-92FA-A9F9-53EB-21E5AD8FE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42" y="2470202"/>
                <a:ext cx="447094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84F01F-857F-B551-3499-11A1684FFB76}"/>
                  </a:ext>
                </a:extLst>
              </p:cNvPr>
              <p:cNvSpPr txBox="1"/>
              <p:nvPr/>
            </p:nvSpPr>
            <p:spPr>
              <a:xfrm>
                <a:off x="11090945" y="2454358"/>
                <a:ext cx="44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84F01F-857F-B551-3499-11A1684FF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945" y="2454358"/>
                <a:ext cx="447094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C9BC8D8-80D2-E906-3089-957B59014E6B}"/>
              </a:ext>
            </a:extLst>
          </p:cNvPr>
          <p:cNvSpPr txBox="1"/>
          <p:nvPr/>
        </p:nvSpPr>
        <p:spPr>
          <a:xfrm rot="16200000">
            <a:off x="10547429" y="2238755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A1AF78-C257-1D8A-0C86-B1C835330E79}"/>
              </a:ext>
            </a:extLst>
          </p:cNvPr>
          <p:cNvCxnSpPr>
            <a:cxnSpLocks/>
          </p:cNvCxnSpPr>
          <p:nvPr/>
        </p:nvCxnSpPr>
        <p:spPr>
          <a:xfrm flipH="1">
            <a:off x="7433341" y="2879196"/>
            <a:ext cx="1070579" cy="45818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7A9758-AF1F-BC91-B17A-12ED5F9FE0DF}"/>
                  </a:ext>
                </a:extLst>
              </p:cNvPr>
              <p:cNvSpPr txBox="1"/>
              <p:nvPr/>
            </p:nvSpPr>
            <p:spPr>
              <a:xfrm rot="20296703">
                <a:off x="7341926" y="3139561"/>
                <a:ext cx="1304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queries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7A9758-AF1F-BC91-B17A-12ED5F9F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6703">
                <a:off x="7341926" y="3139561"/>
                <a:ext cx="1304909" cy="369332"/>
              </a:xfrm>
              <a:prstGeom prst="rect">
                <a:avLst/>
              </a:prstGeom>
              <a:blipFill>
                <a:blip r:embed="rId14"/>
                <a:stretch>
                  <a:fillRect t="-5839" r="-5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547544-B586-4750-C23C-F1F5E1D3C947}"/>
              </a:ext>
            </a:extLst>
          </p:cNvPr>
          <p:cNvCxnSpPr/>
          <p:nvPr/>
        </p:nvCxnSpPr>
        <p:spPr>
          <a:xfrm flipH="1">
            <a:off x="3289395" y="4384848"/>
            <a:ext cx="27667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F6CD0E-978E-16B5-F863-4F9DCEB4B029}"/>
              </a:ext>
            </a:extLst>
          </p:cNvPr>
          <p:cNvCxnSpPr>
            <a:cxnSpLocks/>
          </p:cNvCxnSpPr>
          <p:nvPr/>
        </p:nvCxnSpPr>
        <p:spPr>
          <a:xfrm>
            <a:off x="3319703" y="4749541"/>
            <a:ext cx="27949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A8FEE5-0418-2D0D-C997-BA38907BF29B}"/>
                  </a:ext>
                </a:extLst>
              </p:cNvPr>
              <p:cNvSpPr txBox="1"/>
              <p:nvPr/>
            </p:nvSpPr>
            <p:spPr>
              <a:xfrm>
                <a:off x="449580" y="5195916"/>
                <a:ext cx="101879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 : Switch to a world where the prover reprograms the value of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at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. If the client doesn’t query        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, then the change will go un-noticed and prover will be able to cheat.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A8FEE5-0418-2D0D-C997-BA38907B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" y="5195916"/>
                <a:ext cx="10187940" cy="646331"/>
              </a:xfrm>
              <a:prstGeom prst="rect">
                <a:avLst/>
              </a:prstGeom>
              <a:blipFill>
                <a:blip r:embed="rId15"/>
                <a:stretch>
                  <a:fillRect l="-53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CA9F7B57-24C8-C94B-11B4-B7AFA528DF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3227" y="5519081"/>
            <a:ext cx="417995" cy="524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189450-A566-804F-FA40-D1700CAB70FA}"/>
                  </a:ext>
                </a:extLst>
              </p:cNvPr>
              <p:cNvSpPr txBox="1"/>
              <p:nvPr/>
            </p:nvSpPr>
            <p:spPr>
              <a:xfrm>
                <a:off x="449580" y="6276192"/>
                <a:ext cx="9075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Issue: Helper oracles                        might contain auxiliary information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189450-A566-804F-FA40-D1700CAB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" y="6276192"/>
                <a:ext cx="9075420" cy="369332"/>
              </a:xfrm>
              <a:prstGeom prst="rect">
                <a:avLst/>
              </a:prstGeom>
              <a:blipFill>
                <a:blip r:embed="rId17"/>
                <a:stretch>
                  <a:fillRect l="-6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4F3C5FA-DD0D-9C66-8B66-D7C9F0DDEF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69534" y="6187232"/>
            <a:ext cx="1059907" cy="4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8A1A-2CD7-DDA3-3558-916C5079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OBVC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17EE-3BEB-11D4-106B-33543D7BDFD6}"/>
              </a:ext>
            </a:extLst>
          </p:cNvPr>
          <p:cNvSpPr txBox="1"/>
          <p:nvPr/>
        </p:nvSpPr>
        <p:spPr>
          <a:xfrm>
            <a:off x="3032760" y="1690688"/>
            <a:ext cx="5105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Impossibility in the Bit-fixing Random Oracle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26AD6-8152-FBEE-428D-4FEF7ECA1F68}"/>
              </a:ext>
            </a:extLst>
          </p:cNvPr>
          <p:cNvSpPr txBox="1"/>
          <p:nvPr/>
        </p:nvSpPr>
        <p:spPr>
          <a:xfrm>
            <a:off x="2674620" y="3359468"/>
            <a:ext cx="58216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Impossibility in the Auxiliary-input Random Oracle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CDAD31-77F2-D933-8BC0-93959686BE75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5585460" y="2060020"/>
            <a:ext cx="0" cy="1299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012197-A6A6-6DFC-5AF1-33D49573E217}"/>
              </a:ext>
            </a:extLst>
          </p:cNvPr>
          <p:cNvSpPr txBox="1"/>
          <p:nvPr/>
        </p:nvSpPr>
        <p:spPr>
          <a:xfrm>
            <a:off x="5627370" y="2525078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[CDGS18]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1946A-54A9-167C-FC86-8170829D098A}"/>
              </a:ext>
            </a:extLst>
          </p:cNvPr>
          <p:cNvSpPr txBox="1"/>
          <p:nvPr/>
        </p:nvSpPr>
        <p:spPr>
          <a:xfrm>
            <a:off x="609600" y="5092780"/>
            <a:ext cx="1063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Bit fixing Random Oracle Model (BFRO)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Introduced by [CDGS18] to aid the analysis of cryptographic protocols where adversary might have some preprocessing information about the Random Oracle.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Relaxes the AIRO by only allowing the preprocessing information to be dependent on some fixed number of Random Oracle points.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3BD90-3BD6-755E-F36B-CFA9028BA23B}"/>
              </a:ext>
            </a:extLst>
          </p:cNvPr>
          <p:cNvSpPr txBox="1"/>
          <p:nvPr/>
        </p:nvSpPr>
        <p:spPr>
          <a:xfrm>
            <a:off x="609600" y="4117420"/>
            <a:ext cx="1063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Auxiliary input Random Oracle Model (AIRO)</a:t>
            </a:r>
            <a:r>
              <a:rPr lang="en-US" dirty="0"/>
              <a:t>  :  The adversary is allowed to contain any arbitrary information about the Random Oracle as a preprocessing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920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FDB4-4F52-12B6-4666-A89F1FB7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Verifiable Computation ?</a:t>
            </a:r>
          </a:p>
        </p:txBody>
      </p:sp>
      <p:pic>
        <p:nvPicPr>
          <p:cNvPr id="4" name="Picture 3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27264DE5-6A2C-E6EB-0667-34F504E36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4622" y="2805435"/>
            <a:ext cx="1166106" cy="87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925D82-4147-ED79-8FBF-6DD8BD483CA2}"/>
                  </a:ext>
                </a:extLst>
              </p:cNvPr>
              <p:cNvSpPr txBox="1"/>
              <p:nvPr/>
            </p:nvSpPr>
            <p:spPr>
              <a:xfrm>
                <a:off x="4950864" y="1588675"/>
                <a:ext cx="13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925D82-4147-ED79-8FBF-6DD8BD483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64" y="1588675"/>
                <a:ext cx="13096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63D861E-68EC-B084-536B-8F8F5BFB7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73" y="2239100"/>
            <a:ext cx="1439721" cy="2015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D7B7F6-EF61-7DA5-DC1E-E787B9A31A24}"/>
                  </a:ext>
                </a:extLst>
              </p:cNvPr>
              <p:cNvSpPr txBox="1"/>
              <p:nvPr/>
            </p:nvSpPr>
            <p:spPr>
              <a:xfrm>
                <a:off x="1812578" y="1951686"/>
                <a:ext cx="143972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D7B7F6-EF61-7DA5-DC1E-E787B9A31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78" y="1951686"/>
                <a:ext cx="1439721" cy="391582"/>
              </a:xfrm>
              <a:prstGeom prst="rect">
                <a:avLst/>
              </a:prstGeom>
              <a:blipFill>
                <a:blip r:embed="rId7"/>
                <a:stretch>
                  <a:fillRect l="-3376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C17C869-E37E-3FD1-D773-7F544EAE8A38}"/>
              </a:ext>
            </a:extLst>
          </p:cNvPr>
          <p:cNvSpPr txBox="1"/>
          <p:nvPr/>
        </p:nvSpPr>
        <p:spPr>
          <a:xfrm>
            <a:off x="8255871" y="2338608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067C7A-99AF-B0A9-C9CD-7BC1C4A66A0E}"/>
                  </a:ext>
                </a:extLst>
              </p:cNvPr>
              <p:cNvSpPr txBox="1"/>
              <p:nvPr/>
            </p:nvSpPr>
            <p:spPr>
              <a:xfrm>
                <a:off x="7644949" y="2805435"/>
                <a:ext cx="610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067C7A-99AF-B0A9-C9CD-7BC1C4A66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949" y="2805435"/>
                <a:ext cx="6109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B984C3-8728-F7CC-B488-52D669D13172}"/>
              </a:ext>
            </a:extLst>
          </p:cNvPr>
          <p:cNvCxnSpPr/>
          <p:nvPr/>
        </p:nvCxnSpPr>
        <p:spPr>
          <a:xfrm flipH="1">
            <a:off x="4167158" y="3197252"/>
            <a:ext cx="27667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C5F22B-801B-6EB6-0F03-BC989FBBAB52}"/>
              </a:ext>
            </a:extLst>
          </p:cNvPr>
          <p:cNvCxnSpPr>
            <a:cxnSpLocks/>
          </p:cNvCxnSpPr>
          <p:nvPr/>
        </p:nvCxnSpPr>
        <p:spPr>
          <a:xfrm>
            <a:off x="4194840" y="3680015"/>
            <a:ext cx="28217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2F3C34-D4D4-A920-6E74-3E283BA05496}"/>
                  </a:ext>
                </a:extLst>
              </p:cNvPr>
              <p:cNvSpPr txBox="1"/>
              <p:nvPr/>
            </p:nvSpPr>
            <p:spPr>
              <a:xfrm>
                <a:off x="5300232" y="2827920"/>
                <a:ext cx="610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2F3C34-D4D4-A920-6E74-3E283BA0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232" y="2827920"/>
                <a:ext cx="6109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0DD7C8-D570-4161-7ABB-3F86239B7110}"/>
                  </a:ext>
                </a:extLst>
              </p:cNvPr>
              <p:cNvSpPr txBox="1"/>
              <p:nvPr/>
            </p:nvSpPr>
            <p:spPr>
              <a:xfrm>
                <a:off x="4986273" y="3317879"/>
                <a:ext cx="1344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0DD7C8-D570-4161-7ABB-3F86239B7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73" y="3317879"/>
                <a:ext cx="1344410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8CE48F-E6D0-D1A9-229D-A1C8A9C32A6C}"/>
                  </a:ext>
                </a:extLst>
              </p:cNvPr>
              <p:cNvSpPr txBox="1"/>
              <p:nvPr/>
            </p:nvSpPr>
            <p:spPr>
              <a:xfrm>
                <a:off x="5049924" y="3698453"/>
                <a:ext cx="1344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8CE48F-E6D0-D1A9-229D-A1C8A9C32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924" y="3698453"/>
                <a:ext cx="1344410" cy="369332"/>
              </a:xfrm>
              <a:prstGeom prst="rect">
                <a:avLst/>
              </a:prstGeom>
              <a:blipFill>
                <a:blip r:embed="rId11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464F157B-A23E-BB6A-AC4B-7B14ABBB9274}"/>
                  </a:ext>
                </a:extLst>
              </p:cNvPr>
              <p:cNvSpPr/>
              <p:nvPr/>
            </p:nvSpPr>
            <p:spPr>
              <a:xfrm>
                <a:off x="2532438" y="4228842"/>
                <a:ext cx="4569050" cy="571782"/>
              </a:xfrm>
              <a:prstGeom prst="wedgeEllipseCallout">
                <a:avLst>
                  <a:gd name="adj1" fmla="val 17380"/>
                  <a:gd name="adj2" fmla="val -85814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Proof of “correct computation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464F157B-A23E-BB6A-AC4B-7B14ABBB9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438" y="4228842"/>
                <a:ext cx="4569050" cy="571782"/>
              </a:xfrm>
              <a:prstGeom prst="wedgeEllipseCallout">
                <a:avLst>
                  <a:gd name="adj1" fmla="val 17380"/>
                  <a:gd name="adj2" fmla="val -85814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E566E-2AC2-D636-5A17-77ECD57FAFC3}"/>
                  </a:ext>
                </a:extLst>
              </p:cNvPr>
              <p:cNvSpPr txBox="1"/>
              <p:nvPr/>
            </p:nvSpPr>
            <p:spPr>
              <a:xfrm>
                <a:off x="838200" y="5265420"/>
                <a:ext cx="887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Completeness</a:t>
                </a:r>
                <a:r>
                  <a:rPr lang="en-US" dirty="0"/>
                  <a:t>: If the server is </a:t>
                </a:r>
                <a:r>
                  <a:rPr lang="en-US" b="1" dirty="0"/>
                  <a:t>honest</a:t>
                </a:r>
                <a:r>
                  <a:rPr lang="en-US" dirty="0"/>
                  <a:t>, then the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accepted</a:t>
                </a:r>
                <a:r>
                  <a:rPr lang="en-US" dirty="0"/>
                  <a:t> by the client.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E566E-2AC2-D636-5A17-77ECD57FA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65420"/>
                <a:ext cx="8877300" cy="369332"/>
              </a:xfrm>
              <a:prstGeom prst="rect">
                <a:avLst/>
              </a:prstGeom>
              <a:blipFill>
                <a:blip r:embed="rId13"/>
                <a:stretch>
                  <a:fillRect l="-61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3A5D34-EF6E-1906-6557-DBAFEC8C03EA}"/>
                  </a:ext>
                </a:extLst>
              </p:cNvPr>
              <p:cNvSpPr txBox="1"/>
              <p:nvPr/>
            </p:nvSpPr>
            <p:spPr>
              <a:xfrm>
                <a:off x="838200" y="5754886"/>
                <a:ext cx="887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Soundness</a:t>
                </a:r>
                <a:r>
                  <a:rPr lang="en-US" dirty="0"/>
                  <a:t>: If the server is </a:t>
                </a:r>
                <a:r>
                  <a:rPr lang="en-US" b="1" dirty="0"/>
                  <a:t>malicious</a:t>
                </a:r>
                <a:r>
                  <a:rPr lang="en-US" dirty="0"/>
                  <a:t>, then the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rejected</a:t>
                </a:r>
                <a:r>
                  <a:rPr lang="en-US" dirty="0"/>
                  <a:t> by the client.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3A5D34-EF6E-1906-6557-DBAFEC8C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54886"/>
                <a:ext cx="8877300" cy="369332"/>
              </a:xfrm>
              <a:prstGeom prst="rect">
                <a:avLst/>
              </a:prstGeom>
              <a:blipFill>
                <a:blip r:embed="rId14"/>
                <a:stretch>
                  <a:fillRect l="-6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2C4B15-416D-D973-9A86-21EE896F9E11}"/>
                  </a:ext>
                </a:extLst>
              </p:cNvPr>
              <p:cNvSpPr txBox="1"/>
              <p:nvPr/>
            </p:nvSpPr>
            <p:spPr>
              <a:xfrm>
                <a:off x="861582" y="6345362"/>
                <a:ext cx="10941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Efficiency</a:t>
                </a:r>
                <a:r>
                  <a:rPr lang="en-US" dirty="0"/>
                  <a:t>: Work done by the verifier to check the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must be less than recomputing the function from scratch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2C4B15-416D-D973-9A86-21EE896F9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82" y="6345362"/>
                <a:ext cx="10941798" cy="369332"/>
              </a:xfrm>
              <a:prstGeom prst="rect">
                <a:avLst/>
              </a:prstGeom>
              <a:blipFill>
                <a:blip r:embed="rId15"/>
                <a:stretch>
                  <a:fillRect l="-4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5AE090C2-703C-012A-F44B-5F386DE20DBA}"/>
                  </a:ext>
                </a:extLst>
              </p:cNvPr>
              <p:cNvSpPr/>
              <p:nvPr/>
            </p:nvSpPr>
            <p:spPr>
              <a:xfrm>
                <a:off x="7300882" y="4040361"/>
                <a:ext cx="4829236" cy="793511"/>
              </a:xfrm>
              <a:prstGeom prst="wedgeEllipseCallout">
                <a:avLst>
                  <a:gd name="adj1" fmla="val -87569"/>
                  <a:gd name="adj2" fmla="val -48536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</a:rPr>
                  <a:t>Issue</a:t>
                </a:r>
                <a:r>
                  <a:rPr lang="en-US" sz="1600" dirty="0">
                    <a:solidFill>
                      <a:schemeClr val="tx1"/>
                    </a:solidFill>
                  </a:rPr>
                  <a:t> : Proof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“tied” to the circuit/code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that the server is using</a:t>
                </a:r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5AE090C2-703C-012A-F44B-5F386DE20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82" y="4040361"/>
                <a:ext cx="4829236" cy="793511"/>
              </a:xfrm>
              <a:prstGeom prst="wedgeEllipseCallout">
                <a:avLst>
                  <a:gd name="adj1" fmla="val -87569"/>
                  <a:gd name="adj2" fmla="val -48536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47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609032D-E093-A123-C273-7ACFB5762F61}"/>
              </a:ext>
            </a:extLst>
          </p:cNvPr>
          <p:cNvSpPr/>
          <p:nvPr/>
        </p:nvSpPr>
        <p:spPr>
          <a:xfrm>
            <a:off x="1215267" y="1147111"/>
            <a:ext cx="9551056" cy="29448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D6287-9F7A-DC10-B163-82AAE91E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7" y="64259"/>
            <a:ext cx="10515600" cy="1198204"/>
          </a:xfrm>
        </p:spPr>
        <p:txBody>
          <a:bodyPr/>
          <a:lstStyle/>
          <a:p>
            <a:r>
              <a:rPr lang="en-US" dirty="0"/>
              <a:t>Problem Description</a:t>
            </a:r>
          </a:p>
        </p:txBody>
      </p:sp>
      <p:pic>
        <p:nvPicPr>
          <p:cNvPr id="9" name="Picture 8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BFFB389C-BC54-87B4-186E-52274F52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40342" y="2203455"/>
            <a:ext cx="1166106" cy="87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BA8429-D9D8-52D3-3773-2B768E068CCF}"/>
                  </a:ext>
                </a:extLst>
              </p:cNvPr>
              <p:cNvSpPr txBox="1"/>
              <p:nvPr/>
            </p:nvSpPr>
            <p:spPr>
              <a:xfrm>
                <a:off x="5066638" y="1330900"/>
                <a:ext cx="13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BA8429-D9D8-52D3-3773-2B768E068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38" y="1330900"/>
                <a:ext cx="13096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F479C45-66E7-DEE7-DA21-3B434AB70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93" y="1637120"/>
            <a:ext cx="1439721" cy="2015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F16AAB-3541-B935-3514-7231E6CCCA0F}"/>
                  </a:ext>
                </a:extLst>
              </p:cNvPr>
              <p:cNvSpPr txBox="1"/>
              <p:nvPr/>
            </p:nvSpPr>
            <p:spPr>
              <a:xfrm>
                <a:off x="981258" y="4294565"/>
                <a:ext cx="9179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Aim</a:t>
                </a:r>
                <a:r>
                  <a:rPr lang="en-US" dirty="0"/>
                  <a:t> : Client would like to outsource the computation of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a batch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F16AAB-3541-B935-3514-7231E6CC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58" y="4294565"/>
                <a:ext cx="9179397" cy="369332"/>
              </a:xfrm>
              <a:prstGeom prst="rect">
                <a:avLst/>
              </a:prstGeom>
              <a:blipFill>
                <a:blip r:embed="rId7"/>
                <a:stretch>
                  <a:fillRect l="-59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124A9B-DB24-6F60-CCDB-F285E1D8B513}"/>
                  </a:ext>
                </a:extLst>
              </p:cNvPr>
              <p:cNvSpPr txBox="1"/>
              <p:nvPr/>
            </p:nvSpPr>
            <p:spPr>
              <a:xfrm>
                <a:off x="1858298" y="1349706"/>
                <a:ext cx="143972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124A9B-DB24-6F60-CCDB-F285E1D8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98" y="1349706"/>
                <a:ext cx="1439721" cy="391582"/>
              </a:xfrm>
              <a:prstGeom prst="rect">
                <a:avLst/>
              </a:prstGeom>
              <a:blipFill>
                <a:blip r:embed="rId8"/>
                <a:stretch>
                  <a:fillRect l="-3814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5E5D80C-5F05-917C-DF16-7D29C4893ECE}"/>
              </a:ext>
            </a:extLst>
          </p:cNvPr>
          <p:cNvSpPr txBox="1"/>
          <p:nvPr/>
        </p:nvSpPr>
        <p:spPr>
          <a:xfrm>
            <a:off x="8301591" y="1736628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0471C5-669F-16EA-B012-7B61A9E09CB6}"/>
                  </a:ext>
                </a:extLst>
              </p:cNvPr>
              <p:cNvSpPr txBox="1"/>
              <p:nvPr/>
            </p:nvSpPr>
            <p:spPr>
              <a:xfrm>
                <a:off x="9066478" y="1736628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0471C5-669F-16EA-B012-7B61A9E0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78" y="1736628"/>
                <a:ext cx="130965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E23429-3E49-D462-1D84-7AF2EB1E19AF}"/>
              </a:ext>
            </a:extLst>
          </p:cNvPr>
          <p:cNvCxnSpPr/>
          <p:nvPr/>
        </p:nvCxnSpPr>
        <p:spPr>
          <a:xfrm flipH="1">
            <a:off x="4235738" y="2435326"/>
            <a:ext cx="27667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EE6E77-3111-50A7-AF98-F29D9CBCAF9B}"/>
              </a:ext>
            </a:extLst>
          </p:cNvPr>
          <p:cNvCxnSpPr>
            <a:cxnSpLocks/>
          </p:cNvCxnSpPr>
          <p:nvPr/>
        </p:nvCxnSpPr>
        <p:spPr>
          <a:xfrm>
            <a:off x="4263420" y="2918089"/>
            <a:ext cx="28217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6E18C9-A476-C6A4-6C3C-771FC0736C41}"/>
              </a:ext>
            </a:extLst>
          </p:cNvPr>
          <p:cNvCxnSpPr>
            <a:cxnSpLocks/>
          </p:cNvCxnSpPr>
          <p:nvPr/>
        </p:nvCxnSpPr>
        <p:spPr>
          <a:xfrm>
            <a:off x="8799379" y="3204718"/>
            <a:ext cx="0" cy="395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3CEB67-42E6-E07B-960C-6EA8EA53671A}"/>
                  </a:ext>
                </a:extLst>
              </p:cNvPr>
              <p:cNvSpPr txBox="1"/>
              <p:nvPr/>
            </p:nvSpPr>
            <p:spPr>
              <a:xfrm>
                <a:off x="8212884" y="3667101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3CEB67-42E6-E07B-960C-6EA8EA53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884" y="3667101"/>
                <a:ext cx="1309657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6C4042F-3A43-8BC6-C6BD-AC417F0EE97C}"/>
              </a:ext>
            </a:extLst>
          </p:cNvPr>
          <p:cNvSpPr txBox="1"/>
          <p:nvPr/>
        </p:nvSpPr>
        <p:spPr>
          <a:xfrm>
            <a:off x="5219869" y="4866492"/>
            <a:ext cx="11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Properties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CBFA442-A4D6-1CD3-F25B-7282D4D5721B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 flipH="1">
            <a:off x="1421308" y="5235824"/>
            <a:ext cx="4390464" cy="42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975880-4A81-EE04-0BAF-83C4B70030E3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4822647" y="5235824"/>
            <a:ext cx="989125" cy="47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A52A04-78FE-214E-3875-EEC681A30D3F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811772" y="5235824"/>
            <a:ext cx="1423711" cy="40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E340B9D-F923-D4AC-94D8-1092C42C591A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811772" y="5235824"/>
            <a:ext cx="4431552" cy="35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81F4311-611E-C597-F6F0-42834EE49992}"/>
              </a:ext>
            </a:extLst>
          </p:cNvPr>
          <p:cNvSpPr txBox="1"/>
          <p:nvPr/>
        </p:nvSpPr>
        <p:spPr>
          <a:xfrm>
            <a:off x="601297" y="5656824"/>
            <a:ext cx="164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B55215-37C0-B1A4-9EAA-C85F17D85546}"/>
              </a:ext>
            </a:extLst>
          </p:cNvPr>
          <p:cNvSpPr txBox="1"/>
          <p:nvPr/>
        </p:nvSpPr>
        <p:spPr>
          <a:xfrm>
            <a:off x="3933774" y="5708031"/>
            <a:ext cx="118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Soundness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463FE7-AAB8-E329-F710-0B6BD638A580}"/>
              </a:ext>
            </a:extLst>
          </p:cNvPr>
          <p:cNvSpPr txBox="1"/>
          <p:nvPr/>
        </p:nvSpPr>
        <p:spPr>
          <a:xfrm>
            <a:off x="9306448" y="5652694"/>
            <a:ext cx="240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Black-box verification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C2CD9A-9587-AA1D-6D3D-813E50DE247C}"/>
              </a:ext>
            </a:extLst>
          </p:cNvPr>
          <p:cNvSpPr txBox="1"/>
          <p:nvPr/>
        </p:nvSpPr>
        <p:spPr>
          <a:xfrm>
            <a:off x="6199530" y="5712763"/>
            <a:ext cx="210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 verification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C97240-E7DE-472D-1534-4979899B6520}"/>
                  </a:ext>
                </a:extLst>
              </p:cNvPr>
              <p:cNvSpPr txBox="1"/>
              <p:nvPr/>
            </p:nvSpPr>
            <p:spPr>
              <a:xfrm>
                <a:off x="9106890" y="6022483"/>
                <a:ext cx="2802194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The client’s protocol should be </a:t>
                </a:r>
                <a:r>
                  <a:rPr lang="en-US" sz="1400" u="sng" dirty="0"/>
                  <a:t>oblivious</a:t>
                </a:r>
                <a:r>
                  <a:rPr lang="en-US" sz="1400" dirty="0"/>
                  <a:t> of the server’s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C97240-E7DE-472D-1534-4979899B6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890" y="6022483"/>
                <a:ext cx="2802194" cy="540469"/>
              </a:xfrm>
              <a:prstGeom prst="rect">
                <a:avLst/>
              </a:prstGeom>
              <a:blipFill>
                <a:blip r:embed="rId11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FFFA51-3FCC-9869-E9EA-524FF1D5800E}"/>
                  </a:ext>
                </a:extLst>
              </p:cNvPr>
              <p:cNvSpPr txBox="1"/>
              <p:nvPr/>
            </p:nvSpPr>
            <p:spPr>
              <a:xfrm>
                <a:off x="6044312" y="6013229"/>
                <a:ext cx="2802194" cy="755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The client’s running time should be </a:t>
                </a:r>
                <a:r>
                  <a:rPr lang="en-US" sz="1400" u="sng" dirty="0"/>
                  <a:t>sublinear in </a:t>
                </a:r>
                <a14:m>
                  <m:oMath xmlns:m="http://schemas.openxmlformats.org/officeDocument/2006/math">
                    <m:r>
                      <a:rPr lang="en-US" sz="1400" b="0" i="1" u="sng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u="sng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4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0" u="sng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400" dirty="0"/>
                  <a:t> is the time complexity of computing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FFFA51-3FCC-9869-E9EA-524FF1D58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12" y="6013229"/>
                <a:ext cx="2802194" cy="755913"/>
              </a:xfrm>
              <a:prstGeom prst="rect">
                <a:avLst/>
              </a:prstGeom>
              <a:blipFill>
                <a:blip r:embed="rId12"/>
                <a:stretch>
                  <a:fillRect t="-806" r="-871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ADCE5-822D-1A4C-BDF5-BEFE3DC23043}"/>
                  </a:ext>
                </a:extLst>
              </p:cNvPr>
              <p:cNvSpPr txBox="1"/>
              <p:nvPr/>
            </p:nvSpPr>
            <p:spPr>
              <a:xfrm>
                <a:off x="-213340" y="6015402"/>
                <a:ext cx="266908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If the server is honest, then </a:t>
                </a:r>
                <a:br>
                  <a:rPr lang="en-US" sz="1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1400" dirty="0"/>
                </a:br>
                <a:r>
                  <a:rPr lang="en-US" sz="1400" dirty="0"/>
                  <a:t>always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ADCE5-822D-1A4C-BDF5-BEFE3DC2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3340" y="6015402"/>
                <a:ext cx="2669081" cy="738664"/>
              </a:xfrm>
              <a:prstGeom prst="rect">
                <a:avLst/>
              </a:prstGeom>
              <a:blipFill>
                <a:blip r:embed="rId13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C72927-CAC5-8E43-018E-5638F19A9D6D}"/>
                  </a:ext>
                </a:extLst>
              </p:cNvPr>
              <p:cNvSpPr txBox="1"/>
              <p:nvPr/>
            </p:nvSpPr>
            <p:spPr>
              <a:xfrm>
                <a:off x="2381545" y="6010346"/>
                <a:ext cx="36364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If the server is malicious, then 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 OR  Client aborts</a:t>
                </a:r>
                <a:br>
                  <a:rPr lang="en-US" sz="1400" dirty="0"/>
                </a:br>
                <a:r>
                  <a:rPr lang="en-US" sz="1400" dirty="0"/>
                  <a:t>with high probability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C72927-CAC5-8E43-018E-5638F19A9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45" y="6010346"/>
                <a:ext cx="3636496" cy="738664"/>
              </a:xfrm>
              <a:prstGeom prst="rect">
                <a:avLst/>
              </a:prstGeom>
              <a:blipFill>
                <a:blip r:embed="rId14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2A1D5A-CD1C-2630-40E6-396C143DF8ED}"/>
              </a:ext>
            </a:extLst>
          </p:cNvPr>
          <p:cNvSpPr/>
          <p:nvPr/>
        </p:nvSpPr>
        <p:spPr>
          <a:xfrm>
            <a:off x="6626760" y="22367"/>
            <a:ext cx="5565240" cy="1772896"/>
          </a:xfrm>
          <a:prstGeom prst="wedgeEllipseCallout">
            <a:avLst>
              <a:gd name="adj1" fmla="val 20229"/>
              <a:gd name="adj2" fmla="val 26641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Motivation</a:t>
            </a: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Client not willing to go through the burden of auditing the server’s code.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Server making frequent code updates.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Server wishing to keep it’s code private.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84603AC8-4B9D-BBE1-5C31-D7BB3EA339BA}"/>
              </a:ext>
            </a:extLst>
          </p:cNvPr>
          <p:cNvSpPr/>
          <p:nvPr/>
        </p:nvSpPr>
        <p:spPr>
          <a:xfrm rot="20392826">
            <a:off x="8538971" y="5178171"/>
            <a:ext cx="1668230" cy="574463"/>
          </a:xfrm>
          <a:prstGeom prst="star7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5806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/>
      <p:bldP spid="15" grpId="0"/>
      <p:bldP spid="16" grpId="0"/>
      <p:bldP spid="17" grpId="0"/>
      <p:bldP spid="18" grpId="0"/>
      <p:bldP spid="27" grpId="0"/>
      <p:bldP spid="28" grpId="0"/>
      <p:bldP spid="40" grpId="0"/>
      <p:bldP spid="41" grpId="0"/>
      <p:bldP spid="42" grpId="0"/>
      <p:bldP spid="44" grpId="0"/>
      <p:bldP spid="45" grpId="0"/>
      <p:bldP spid="48" grpId="0"/>
      <p:bldP spid="49" grpId="0"/>
      <p:bldP spid="50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0EE520-749F-2EB3-F09D-CD3947EA53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43521" y="258915"/>
                <a:ext cx="10515600" cy="844243"/>
              </a:xfrm>
            </p:spPr>
            <p:txBody>
              <a:bodyPr/>
              <a:lstStyle/>
              <a:p>
                <a:r>
                  <a:rPr lang="en-US" dirty="0"/>
                  <a:t>Extending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RSR functions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0EE520-749F-2EB3-F09D-CD3947EA5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3521" y="258915"/>
                <a:ext cx="10515600" cy="844243"/>
              </a:xfrm>
              <a:blipFill>
                <a:blip r:embed="rId2"/>
                <a:stretch>
                  <a:fillRect l="-2377" t="-13669" b="-25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627F7-2354-90CA-7AA9-785B9B22C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520" y="1501160"/>
                <a:ext cx="10966409" cy="475215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Client simply encrypts each cell using Homomorphic Encryption (HE) under a unique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000" dirty="0"/>
                  <a:t> , the server computes the function homomorphically, and then the client decrypts and performs cut-and-chose check.</a:t>
                </a:r>
              </a:p>
              <a:p>
                <a:r>
                  <a:rPr lang="en-US" sz="2000" dirty="0"/>
                  <a:t>A leveled HE scheme will suffice as we are only interested in outsourcing some fixed function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 time</a:t>
                </a:r>
              </a:p>
              <a:p>
                <a:r>
                  <a:rPr lang="en-US" sz="2000" dirty="0"/>
                  <a:t> Total running time of the verifier: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RSR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Encode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RSR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Decode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Encrypt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Decrypt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Ongoing work:</a:t>
                </a:r>
              </a:p>
              <a:p>
                <a:pPr lvl="1"/>
                <a:r>
                  <a:rPr lang="en-US" sz="1600" dirty="0"/>
                  <a:t>Remove the need for HE using statistical mixing properties</a:t>
                </a:r>
              </a:p>
              <a:p>
                <a:pPr lvl="1"/>
                <a:r>
                  <a:rPr lang="en-US" sz="1600" dirty="0"/>
                  <a:t>Extending to larger classes of functions</a:t>
                </a:r>
              </a:p>
              <a:p>
                <a:pPr lvl="1"/>
                <a:r>
                  <a:rPr lang="en-US" sz="1600" dirty="0"/>
                  <a:t>Impossibility results for general class of functions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627F7-2354-90CA-7AA9-785B9B22C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520" y="1501160"/>
                <a:ext cx="10966409" cy="4752155"/>
              </a:xfrm>
              <a:blipFill>
                <a:blip r:embed="rId3"/>
                <a:stretch>
                  <a:fillRect l="-500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0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609032D-E093-A123-C273-7ACFB5762F61}"/>
              </a:ext>
            </a:extLst>
          </p:cNvPr>
          <p:cNvSpPr/>
          <p:nvPr/>
        </p:nvSpPr>
        <p:spPr>
          <a:xfrm>
            <a:off x="1173147" y="940338"/>
            <a:ext cx="9551056" cy="26863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BFFB389C-BC54-87B4-186E-52274F52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8222" y="1996682"/>
            <a:ext cx="1166106" cy="874580"/>
          </a:xfrm>
          <a:prstGeom prst="rect">
            <a:avLst/>
          </a:prstGeom>
        </p:spPr>
      </p:pic>
      <p:pic>
        <p:nvPicPr>
          <p:cNvPr id="14" name="Picture 1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F479C45-66E7-DEE7-DA21-3B434AB70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73" y="1430347"/>
            <a:ext cx="1439721" cy="2015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F16AAB-3541-B935-3514-7231E6CCCA0F}"/>
                  </a:ext>
                </a:extLst>
              </p:cNvPr>
              <p:cNvSpPr txBox="1"/>
              <p:nvPr/>
            </p:nvSpPr>
            <p:spPr>
              <a:xfrm>
                <a:off x="1357172" y="3644610"/>
                <a:ext cx="9179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Aim</a:t>
                </a:r>
                <a:r>
                  <a:rPr lang="en-US" dirty="0"/>
                  <a:t> : Client would like to outsource the computation of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a batch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F16AAB-3541-B935-3514-7231E6CC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72" y="3644610"/>
                <a:ext cx="9179397" cy="369332"/>
              </a:xfrm>
              <a:prstGeom prst="rect">
                <a:avLst/>
              </a:prstGeom>
              <a:blipFill>
                <a:blip r:embed="rId6"/>
                <a:stretch>
                  <a:fillRect l="-59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124A9B-DB24-6F60-CCDB-F285E1D8B513}"/>
                  </a:ext>
                </a:extLst>
              </p:cNvPr>
              <p:cNvSpPr txBox="1"/>
              <p:nvPr/>
            </p:nvSpPr>
            <p:spPr>
              <a:xfrm>
                <a:off x="1816178" y="1142933"/>
                <a:ext cx="143972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124A9B-DB24-6F60-CCDB-F285E1D8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78" y="1142933"/>
                <a:ext cx="1439721" cy="391582"/>
              </a:xfrm>
              <a:prstGeom prst="rect">
                <a:avLst/>
              </a:prstGeom>
              <a:blipFill>
                <a:blip r:embed="rId7"/>
                <a:stretch>
                  <a:fillRect l="-3814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5E5D80C-5F05-917C-DF16-7D29C4893ECE}"/>
              </a:ext>
            </a:extLst>
          </p:cNvPr>
          <p:cNvSpPr txBox="1"/>
          <p:nvPr/>
        </p:nvSpPr>
        <p:spPr>
          <a:xfrm>
            <a:off x="8259471" y="1529855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0471C5-669F-16EA-B012-7B61A9E09CB6}"/>
                  </a:ext>
                </a:extLst>
              </p:cNvPr>
              <p:cNvSpPr txBox="1"/>
              <p:nvPr/>
            </p:nvSpPr>
            <p:spPr>
              <a:xfrm>
                <a:off x="9024358" y="1529855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0471C5-669F-16EA-B012-7B61A9E0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358" y="1529855"/>
                <a:ext cx="1309657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E23429-3E49-D462-1D84-7AF2EB1E19AF}"/>
              </a:ext>
            </a:extLst>
          </p:cNvPr>
          <p:cNvCxnSpPr/>
          <p:nvPr/>
        </p:nvCxnSpPr>
        <p:spPr>
          <a:xfrm flipH="1">
            <a:off x="4193618" y="2228553"/>
            <a:ext cx="27667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EE6E77-3111-50A7-AF98-F29D9CBCAF9B}"/>
              </a:ext>
            </a:extLst>
          </p:cNvPr>
          <p:cNvCxnSpPr>
            <a:cxnSpLocks/>
          </p:cNvCxnSpPr>
          <p:nvPr/>
        </p:nvCxnSpPr>
        <p:spPr>
          <a:xfrm>
            <a:off x="4221300" y="2711316"/>
            <a:ext cx="28217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6E18C9-A476-C6A4-6C3C-771FC0736C41}"/>
              </a:ext>
            </a:extLst>
          </p:cNvPr>
          <p:cNvCxnSpPr>
            <a:cxnSpLocks/>
          </p:cNvCxnSpPr>
          <p:nvPr/>
        </p:nvCxnSpPr>
        <p:spPr>
          <a:xfrm>
            <a:off x="8757259" y="2997945"/>
            <a:ext cx="0" cy="250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3CEB67-42E6-E07B-960C-6EA8EA53671A}"/>
                  </a:ext>
                </a:extLst>
              </p:cNvPr>
              <p:cNvSpPr txBox="1"/>
              <p:nvPr/>
            </p:nvSpPr>
            <p:spPr>
              <a:xfrm>
                <a:off x="8124517" y="3189651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3CEB67-42E6-E07B-960C-6EA8EA53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17" y="3189651"/>
                <a:ext cx="1309657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1CC9433C-B723-94F9-0465-A69F3D70D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40221" y="81127"/>
            <a:ext cx="1233079" cy="1233079"/>
          </a:xfrm>
          <a:prstGeom prst="rect">
            <a:avLst/>
          </a:prstGeom>
        </p:spPr>
      </p:pic>
      <p:pic>
        <p:nvPicPr>
          <p:cNvPr id="6" name="Picture 5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1D485D66-7CE8-1E36-9067-CD95FF088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79346" y="468784"/>
            <a:ext cx="700546" cy="700546"/>
          </a:xfrm>
          <a:prstGeom prst="rect">
            <a:avLst/>
          </a:prstGeom>
        </p:spPr>
      </p:pic>
      <p:pic>
        <p:nvPicPr>
          <p:cNvPr id="7" name="Picture 6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24537BB4-D805-9C8D-175A-84AD56E6B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975659" y="432502"/>
            <a:ext cx="700546" cy="700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E3B5E-F2F4-DD4E-AB86-1491B4C26E33}"/>
                  </a:ext>
                </a:extLst>
              </p:cNvPr>
              <p:cNvSpPr txBox="1"/>
              <p:nvPr/>
            </p:nvSpPr>
            <p:spPr>
              <a:xfrm>
                <a:off x="7163486" y="247637"/>
                <a:ext cx="786547" cy="605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E3B5E-F2F4-DD4E-AB86-1491B4C2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86" y="247637"/>
                <a:ext cx="786547" cy="6054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B9D7A-4B4C-0D30-618B-04C0D77FE5B3}"/>
                  </a:ext>
                </a:extLst>
              </p:cNvPr>
              <p:cNvSpPr txBox="1"/>
              <p:nvPr/>
            </p:nvSpPr>
            <p:spPr>
              <a:xfrm>
                <a:off x="4874007" y="1250093"/>
                <a:ext cx="13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B9D7A-4B4C-0D30-618B-04C0D77FE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07" y="1250093"/>
                <a:ext cx="130965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C81CD-12D0-D0B5-F02B-9A9325A03006}"/>
                  </a:ext>
                </a:extLst>
              </p:cNvPr>
              <p:cNvSpPr txBox="1"/>
              <p:nvPr/>
            </p:nvSpPr>
            <p:spPr>
              <a:xfrm>
                <a:off x="8906072" y="513000"/>
                <a:ext cx="44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C81CD-12D0-D0B5-F02B-9A9325A0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72" y="513000"/>
                <a:ext cx="44709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CA525D-783A-9D36-6AE9-C667B1AD4CB8}"/>
                  </a:ext>
                </a:extLst>
              </p:cNvPr>
              <p:cNvSpPr txBox="1"/>
              <p:nvPr/>
            </p:nvSpPr>
            <p:spPr>
              <a:xfrm>
                <a:off x="10089475" y="497156"/>
                <a:ext cx="44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CA525D-783A-9D36-6AE9-C667B1AD4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475" y="497156"/>
                <a:ext cx="447094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DF4DC1-F5B2-4764-4DEA-B98914D85132}"/>
              </a:ext>
            </a:extLst>
          </p:cNvPr>
          <p:cNvCxnSpPr>
            <a:cxnSpLocks/>
          </p:cNvCxnSpPr>
          <p:nvPr/>
        </p:nvCxnSpPr>
        <p:spPr>
          <a:xfrm flipH="1" flipV="1">
            <a:off x="8004511" y="1169330"/>
            <a:ext cx="495572" cy="38309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74B9A0-94B0-8C40-47C8-00D39F376175}"/>
              </a:ext>
            </a:extLst>
          </p:cNvPr>
          <p:cNvCxnSpPr>
            <a:cxnSpLocks/>
          </p:cNvCxnSpPr>
          <p:nvPr/>
        </p:nvCxnSpPr>
        <p:spPr>
          <a:xfrm flipV="1">
            <a:off x="8779346" y="1237412"/>
            <a:ext cx="337225" cy="26254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319E76-A185-97B3-3911-B4021D59D6DB}"/>
              </a:ext>
            </a:extLst>
          </p:cNvPr>
          <p:cNvCxnSpPr>
            <a:cxnSpLocks/>
          </p:cNvCxnSpPr>
          <p:nvPr/>
        </p:nvCxnSpPr>
        <p:spPr>
          <a:xfrm flipV="1">
            <a:off x="9075410" y="1207589"/>
            <a:ext cx="1043125" cy="355166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5E1D7E8-EB5B-2D9C-191D-7AB9DDBBC238}"/>
              </a:ext>
            </a:extLst>
          </p:cNvPr>
          <p:cNvSpPr txBox="1"/>
          <p:nvPr/>
        </p:nvSpPr>
        <p:spPr>
          <a:xfrm>
            <a:off x="354579" y="4920520"/>
            <a:ext cx="210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Efficient verification:  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5C03E344-ADAC-C777-0CD3-201AF49708B8}"/>
              </a:ext>
            </a:extLst>
          </p:cNvPr>
          <p:cNvSpPr/>
          <p:nvPr/>
        </p:nvSpPr>
        <p:spPr>
          <a:xfrm rot="16200000">
            <a:off x="9565178" y="-789924"/>
            <a:ext cx="369333" cy="23524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3B99DB-3DE4-B928-D0FF-E4D7382A948C}"/>
              </a:ext>
            </a:extLst>
          </p:cNvPr>
          <p:cNvSpPr txBox="1"/>
          <p:nvPr/>
        </p:nvSpPr>
        <p:spPr>
          <a:xfrm>
            <a:off x="9024358" y="-94112"/>
            <a:ext cx="153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Helper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E966E9-03CC-39FD-7329-08E80B273C23}"/>
                  </a:ext>
                </a:extLst>
              </p:cNvPr>
              <p:cNvSpPr txBox="1"/>
              <p:nvPr/>
            </p:nvSpPr>
            <p:spPr>
              <a:xfrm>
                <a:off x="354579" y="4167262"/>
                <a:ext cx="11317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Non-triviality:</a:t>
                </a:r>
                <a:r>
                  <a:rPr lang="en-US" dirty="0"/>
                  <a:t>  The combined time complexity of helper oracle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, is asymptotically smaller than the time complexity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E966E9-03CC-39FD-7329-08E80B273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" y="4167262"/>
                <a:ext cx="11317424" cy="646331"/>
              </a:xfrm>
              <a:prstGeom prst="rect">
                <a:avLst/>
              </a:prstGeom>
              <a:blipFill>
                <a:blip r:embed="rId16"/>
                <a:stretch>
                  <a:fillRect l="-43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16F49BF-D0F0-7D4E-7689-CA4603419ABC}"/>
              </a:ext>
            </a:extLst>
          </p:cNvPr>
          <p:cNvSpPr txBox="1"/>
          <p:nvPr/>
        </p:nvSpPr>
        <p:spPr>
          <a:xfrm>
            <a:off x="5540141" y="208968"/>
            <a:ext cx="171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5F54F77-6417-F816-CF8F-5FD06D7A76A5}"/>
                  </a:ext>
                </a:extLst>
              </p:cNvPr>
              <p:cNvSpPr txBox="1"/>
              <p:nvPr/>
            </p:nvSpPr>
            <p:spPr>
              <a:xfrm>
                <a:off x="2495449" y="4917145"/>
                <a:ext cx="874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Number of oracle queries made by Client to the </a:t>
                </a:r>
                <a:r>
                  <a:rPr lang="en-US" u="sng" dirty="0"/>
                  <a:t>function oracle</a:t>
                </a:r>
                <a:r>
                  <a:rPr lang="en-US" dirty="0"/>
                  <a:t>            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5F54F77-6417-F816-CF8F-5FD06D7A7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49" y="4917145"/>
                <a:ext cx="8748832" cy="369332"/>
              </a:xfrm>
              <a:prstGeom prst="rect">
                <a:avLst/>
              </a:prstGeom>
              <a:blipFill>
                <a:blip r:embed="rId17"/>
                <a:stretch>
                  <a:fillRect l="-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5C71DB51-4FF4-35B3-C441-B46829E672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79345" y="4773254"/>
            <a:ext cx="501178" cy="629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4B45769-AD8D-FFDC-BE6D-320132B5363E}"/>
                  </a:ext>
                </a:extLst>
              </p:cNvPr>
              <p:cNvSpPr txBox="1"/>
              <p:nvPr/>
            </p:nvSpPr>
            <p:spPr>
              <a:xfrm>
                <a:off x="2495449" y="5552800"/>
                <a:ext cx="874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 Number of oracle queries made by Client to each </a:t>
                </a:r>
                <a:r>
                  <a:rPr lang="en-US" u="sng" dirty="0"/>
                  <a:t>helper oracle</a:t>
                </a:r>
                <a:r>
                  <a:rPr lang="en-US" dirty="0"/>
                  <a:t>              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4B45769-AD8D-FFDC-BE6D-320132B5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49" y="5552800"/>
                <a:ext cx="8748832" cy="369332"/>
              </a:xfrm>
              <a:prstGeom prst="rect">
                <a:avLst/>
              </a:prstGeom>
              <a:blipFill>
                <a:blip r:embed="rId19"/>
                <a:stretch>
                  <a:fillRect l="-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7260C5D4-7DAE-697A-F43B-08178A7301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752" y="5436888"/>
            <a:ext cx="523576" cy="66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43DA6FF-3988-6AE7-E343-F5A98B237B41}"/>
                  </a:ext>
                </a:extLst>
              </p:cNvPr>
              <p:cNvSpPr txBox="1"/>
              <p:nvPr/>
            </p:nvSpPr>
            <p:spPr>
              <a:xfrm>
                <a:off x="2495449" y="6221813"/>
                <a:ext cx="8748832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3. Running time of the client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some fixed constant.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43DA6FF-3988-6AE7-E343-F5A98B23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49" y="6221813"/>
                <a:ext cx="8748832" cy="411331"/>
              </a:xfrm>
              <a:prstGeom prst="rect">
                <a:avLst/>
              </a:prstGeom>
              <a:blipFill>
                <a:blip r:embed="rId21"/>
                <a:stretch>
                  <a:fillRect l="-557" t="-298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Star: 7 Points 76">
            <a:extLst>
              <a:ext uri="{FF2B5EF4-FFF2-40B4-BE49-F238E27FC236}">
                <a16:creationId xmlns:a16="http://schemas.microsoft.com/office/drawing/2014/main" id="{8FB7A26E-D772-EF9E-3B64-A6E6742D5111}"/>
              </a:ext>
            </a:extLst>
          </p:cNvPr>
          <p:cNvSpPr/>
          <p:nvPr/>
        </p:nvSpPr>
        <p:spPr>
          <a:xfrm rot="20392826">
            <a:off x="-959151" y="171874"/>
            <a:ext cx="4735787" cy="1266696"/>
          </a:xfrm>
          <a:prstGeom prst="star7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Oracle Aided Batch Verification (OBVC)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F6C2C-A821-E440-03F7-2E2122F2533D}"/>
              </a:ext>
            </a:extLst>
          </p:cNvPr>
          <p:cNvSpPr txBox="1"/>
          <p:nvPr/>
        </p:nvSpPr>
        <p:spPr>
          <a:xfrm rot="16200000">
            <a:off x="9545959" y="281553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4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56" grpId="0"/>
      <p:bldP spid="58" grpId="0" animBg="1"/>
      <p:bldP spid="61" grpId="0"/>
      <p:bldP spid="62" grpId="0"/>
      <p:bldP spid="63" grpId="0"/>
      <p:bldP spid="64" grpId="0"/>
      <p:bldP spid="68" grpId="0"/>
      <p:bldP spid="75" grpId="0"/>
      <p:bldP spid="7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7A94-0707-4491-CEFA-5C3ED931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07" y="258937"/>
            <a:ext cx="10515600" cy="1325563"/>
          </a:xfrm>
        </p:spPr>
        <p:txBody>
          <a:bodyPr/>
          <a:lstStyle/>
          <a:p>
            <a:r>
              <a:rPr lang="en-US" dirty="0"/>
              <a:t>Positive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1113-10BC-9935-882B-AA59DF0A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07" y="1690688"/>
            <a:ext cx="11178786" cy="1094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Assuming Homomorphic encryption (HE), there exists a </a:t>
            </a:r>
            <a:r>
              <a:rPr lang="en-US" sz="2400" b="1" dirty="0"/>
              <a:t>Blackbox</a:t>
            </a:r>
            <a:r>
              <a:rPr lang="en-US" sz="2400" dirty="0"/>
              <a:t> verifiable computation scheme for the class of Random Self Reducible (RSR) functions.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3FF59-1AB7-8349-FFAF-658758D4F4C2}"/>
              </a:ext>
            </a:extLst>
          </p:cNvPr>
          <p:cNvSpPr txBox="1"/>
          <p:nvPr/>
        </p:nvSpPr>
        <p:spPr>
          <a:xfrm>
            <a:off x="578137" y="3480619"/>
            <a:ext cx="10955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High level Idea :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RSR property to achieve </a:t>
            </a:r>
            <a:r>
              <a:rPr lang="en-US" sz="2000" dirty="0" err="1"/>
              <a:t>blackbox</a:t>
            </a:r>
            <a:r>
              <a:rPr lang="en-US" sz="2000" dirty="0"/>
              <a:t> verification.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“cut-and-chose” check + Homomorphic Encryption + RSR to get efficient verification while retaining soundness.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5E8D597-AAE6-C893-D036-63B6E1CC51BE}"/>
              </a:ext>
            </a:extLst>
          </p:cNvPr>
          <p:cNvSpPr/>
          <p:nvPr/>
        </p:nvSpPr>
        <p:spPr>
          <a:xfrm>
            <a:off x="6312310" y="2704491"/>
            <a:ext cx="3769688" cy="856881"/>
          </a:xfrm>
          <a:prstGeom prst="wedgeEllipseCallout">
            <a:avLst>
              <a:gd name="adj1" fmla="val -57679"/>
              <a:gd name="adj2" fmla="val 124576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Inspired from Program testing/correcting literature [BLR90]</a:t>
            </a:r>
          </a:p>
        </p:txBody>
      </p:sp>
    </p:spTree>
    <p:extLst>
      <p:ext uri="{BB962C8B-B14F-4D97-AF65-F5344CB8AC3E}">
        <p14:creationId xmlns:p14="http://schemas.microsoft.com/office/powerpoint/2010/main" val="3659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00CA-24A6-0116-D70B-D6CFC836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5" y="40049"/>
            <a:ext cx="10515600" cy="884336"/>
          </a:xfrm>
        </p:spPr>
        <p:txBody>
          <a:bodyPr/>
          <a:lstStyle/>
          <a:p>
            <a:r>
              <a:rPr lang="en-US" dirty="0"/>
              <a:t>Background on RSR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EF9FF-6380-E683-B4DC-62C8DF894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420" y="877425"/>
                <a:ext cx="9768840" cy="12951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-RSR for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defined by 2 algorithms :</a:t>
                </a:r>
              </a:p>
              <a:p>
                <a:pPr lvl="1"/>
                <a:r>
                  <a:rPr lang="en-US" sz="2000" dirty="0" err="1"/>
                  <a:t>RSR.Encode</a:t>
                </a:r>
                <a:endParaRPr lang="en-US" sz="2000" dirty="0"/>
              </a:p>
              <a:p>
                <a:pPr lvl="1"/>
                <a:r>
                  <a:rPr lang="en-US" sz="2000" dirty="0" err="1"/>
                  <a:t>RSR.Decode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EF9FF-6380-E683-B4DC-62C8DF89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420" y="877425"/>
                <a:ext cx="9768840" cy="1295172"/>
              </a:xfrm>
              <a:blipFill>
                <a:blip r:embed="rId3"/>
                <a:stretch>
                  <a:fillRect l="-125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D5070-DD61-36DA-BF11-386269A82FCA}"/>
                  </a:ext>
                </a:extLst>
              </p:cNvPr>
              <p:cNvSpPr txBox="1"/>
              <p:nvPr/>
            </p:nvSpPr>
            <p:spPr>
              <a:xfrm>
                <a:off x="2611202" y="2386402"/>
                <a:ext cx="519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D5070-DD61-36DA-BF11-386269A82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02" y="2386402"/>
                <a:ext cx="5191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303ADB3-9B09-75E8-DB1C-C8322C635AFE}"/>
              </a:ext>
            </a:extLst>
          </p:cNvPr>
          <p:cNvSpPr txBox="1"/>
          <p:nvPr/>
        </p:nvSpPr>
        <p:spPr>
          <a:xfrm>
            <a:off x="3593444" y="2386402"/>
            <a:ext cx="13863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RSR.Encode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7F3D02-6413-6B33-3D95-BF3A3D7C95D9}"/>
              </a:ext>
            </a:extLst>
          </p:cNvPr>
          <p:cNvCxnSpPr>
            <a:endCxn id="5" idx="1"/>
          </p:cNvCxnSpPr>
          <p:nvPr/>
        </p:nvCxnSpPr>
        <p:spPr>
          <a:xfrm>
            <a:off x="3177540" y="2571068"/>
            <a:ext cx="415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7BBEA0-A98D-7DA2-B051-812CA427C178}"/>
              </a:ext>
            </a:extLst>
          </p:cNvPr>
          <p:cNvCxnSpPr>
            <a:stCxn id="5" idx="3"/>
          </p:cNvCxnSpPr>
          <p:nvPr/>
        </p:nvCxnSpPr>
        <p:spPr>
          <a:xfrm flipV="1">
            <a:off x="4979792" y="1938052"/>
            <a:ext cx="799363" cy="63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0D051F-4978-1D62-E80B-3FE6B2697063}"/>
                  </a:ext>
                </a:extLst>
              </p:cNvPr>
              <p:cNvSpPr txBox="1"/>
              <p:nvPr/>
            </p:nvSpPr>
            <p:spPr>
              <a:xfrm>
                <a:off x="5848964" y="1666641"/>
                <a:ext cx="519143" cy="39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0D051F-4978-1D62-E80B-3FE6B2697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964" y="1666641"/>
                <a:ext cx="519143" cy="396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0144-D9CE-E896-CB52-3016FCB35DC7}"/>
                  </a:ext>
                </a:extLst>
              </p:cNvPr>
              <p:cNvSpPr txBox="1"/>
              <p:nvPr/>
            </p:nvSpPr>
            <p:spPr>
              <a:xfrm>
                <a:off x="5848964" y="3038281"/>
                <a:ext cx="519143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0144-D9CE-E896-CB52-3016FCB35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964" y="3038281"/>
                <a:ext cx="519143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FA8B9A-2D2B-7CDB-9A45-2F97C074A9A9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4979792" y="2571068"/>
            <a:ext cx="869172" cy="65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262CD1-A198-DEE6-A397-6566DA97365A}"/>
              </a:ext>
            </a:extLst>
          </p:cNvPr>
          <p:cNvSpPr txBox="1"/>
          <p:nvPr/>
        </p:nvSpPr>
        <p:spPr>
          <a:xfrm>
            <a:off x="5975308" y="2035973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B9609-20A0-8971-EE75-A70D5DC68CD2}"/>
                  </a:ext>
                </a:extLst>
              </p:cNvPr>
              <p:cNvSpPr txBox="1"/>
              <p:nvPr/>
            </p:nvSpPr>
            <p:spPr>
              <a:xfrm>
                <a:off x="6792124" y="1666641"/>
                <a:ext cx="51914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AB9609-20A0-8971-EE75-A70D5DC68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24" y="1666641"/>
                <a:ext cx="519143" cy="3693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7E1E40-3B2B-0F9F-A5E7-4183C8A44049}"/>
                  </a:ext>
                </a:extLst>
              </p:cNvPr>
              <p:cNvSpPr txBox="1"/>
              <p:nvPr/>
            </p:nvSpPr>
            <p:spPr>
              <a:xfrm>
                <a:off x="6792124" y="3035331"/>
                <a:ext cx="51914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7E1E40-3B2B-0F9F-A5E7-4183C8A44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24" y="3035331"/>
                <a:ext cx="519143" cy="369332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AB1072E-A83C-2AAE-E1D4-1D339E0B737B}"/>
              </a:ext>
            </a:extLst>
          </p:cNvPr>
          <p:cNvSpPr txBox="1"/>
          <p:nvPr/>
        </p:nvSpPr>
        <p:spPr>
          <a:xfrm>
            <a:off x="6948209" y="2035973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EBB191-C5E5-FA5A-3DD1-10B2FCD50DB5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6368107" y="1851307"/>
            <a:ext cx="424017" cy="13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BA100C-ABF5-DCF9-EC57-404D9DC7EFE2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 flipV="1">
            <a:off x="6368107" y="3219997"/>
            <a:ext cx="424017" cy="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89D06F-0D59-6DA2-CE08-9154243FC04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311267" y="1851307"/>
            <a:ext cx="570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00297D-F1CA-2B04-0847-296B1E25053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311267" y="3219997"/>
            <a:ext cx="570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032739-7647-D7CA-767B-FE6416B8B92A}"/>
                  </a:ext>
                </a:extLst>
              </p:cNvPr>
              <p:cNvSpPr txBox="1"/>
              <p:nvPr/>
            </p:nvSpPr>
            <p:spPr>
              <a:xfrm>
                <a:off x="8024228" y="1663691"/>
                <a:ext cx="519143" cy="39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032739-7647-D7CA-767B-FE6416B8B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28" y="1663691"/>
                <a:ext cx="519143" cy="396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DBF-14FE-6A95-FFE7-7BF2DE8D99FF}"/>
                  </a:ext>
                </a:extLst>
              </p:cNvPr>
              <p:cNvSpPr txBox="1"/>
              <p:nvPr/>
            </p:nvSpPr>
            <p:spPr>
              <a:xfrm>
                <a:off x="8024228" y="3035331"/>
                <a:ext cx="51914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DBF-14FE-6A95-FFE7-7BF2DE8D9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28" y="3035331"/>
                <a:ext cx="519143" cy="404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642E246-AA19-0BC3-A6A2-22B8140661AA}"/>
              </a:ext>
            </a:extLst>
          </p:cNvPr>
          <p:cNvSpPr txBox="1"/>
          <p:nvPr/>
        </p:nvSpPr>
        <p:spPr>
          <a:xfrm>
            <a:off x="8150572" y="2033023"/>
            <a:ext cx="26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AC7A02-239B-6A8A-8E7A-ED40B4A810A9}"/>
              </a:ext>
            </a:extLst>
          </p:cNvPr>
          <p:cNvSpPr txBox="1"/>
          <p:nvPr/>
        </p:nvSpPr>
        <p:spPr>
          <a:xfrm>
            <a:off x="9190948" y="2309399"/>
            <a:ext cx="129957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RSR.Decode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2E5068-F7DE-9B34-633D-FC8171AD16D7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>
            <a:off x="8543371" y="1862175"/>
            <a:ext cx="647577" cy="631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B0BC349-750C-B119-418B-FFFB5C9A6969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 flipV="1">
            <a:off x="8543371" y="2494065"/>
            <a:ext cx="647577" cy="743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8C545F-4552-8DEC-D7F4-4BD030CF9945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10490527" y="2494065"/>
            <a:ext cx="435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F514C8-46FB-DAC3-D610-F04BD1C01B2D}"/>
                  </a:ext>
                </a:extLst>
              </p:cNvPr>
              <p:cNvSpPr txBox="1"/>
              <p:nvPr/>
            </p:nvSpPr>
            <p:spPr>
              <a:xfrm>
                <a:off x="10953382" y="2284481"/>
                <a:ext cx="116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F514C8-46FB-DAC3-D610-F04BD1C01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382" y="2284481"/>
                <a:ext cx="116389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29D574CE-E9C7-4AC5-A080-3F2CD82B0B5A}"/>
              </a:ext>
            </a:extLst>
          </p:cNvPr>
          <p:cNvSpPr/>
          <p:nvPr/>
        </p:nvSpPr>
        <p:spPr>
          <a:xfrm>
            <a:off x="5801893" y="1535678"/>
            <a:ext cx="608126" cy="6330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peech Bubble: Oval 50">
            <a:extLst>
              <a:ext uri="{FF2B5EF4-FFF2-40B4-BE49-F238E27FC236}">
                <a16:creationId xmlns:a16="http://schemas.microsoft.com/office/drawing/2014/main" id="{3FFA6AE8-6BAE-3D6F-FE29-90B32B7B47E0}"/>
              </a:ext>
            </a:extLst>
          </p:cNvPr>
          <p:cNvSpPr/>
          <p:nvPr/>
        </p:nvSpPr>
        <p:spPr>
          <a:xfrm>
            <a:off x="7246126" y="886277"/>
            <a:ext cx="2217913" cy="617482"/>
          </a:xfrm>
          <a:prstGeom prst="wedgeEllipseCallout">
            <a:avLst>
              <a:gd name="adj1" fmla="val -93547"/>
              <a:gd name="adj2" fmla="val 58226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Uniformly Random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3">
                <a:extLst>
                  <a:ext uri="{FF2B5EF4-FFF2-40B4-BE49-F238E27FC236}">
                    <a16:creationId xmlns:a16="http://schemas.microsoft.com/office/drawing/2014/main" id="{81C36D2D-9854-670A-7FDE-615D85E35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758383"/>
                  </p:ext>
                </p:extLst>
              </p:nvPr>
            </p:nvGraphicFramePr>
            <p:xfrm>
              <a:off x="6792124" y="3572777"/>
              <a:ext cx="5236662" cy="3261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18331">
                      <a:extLst>
                        <a:ext uri="{9D8B030D-6E8A-4147-A177-3AD203B41FA5}">
                          <a16:colId xmlns:a16="http://schemas.microsoft.com/office/drawing/2014/main" val="2651853735"/>
                        </a:ext>
                      </a:extLst>
                    </a:gridCol>
                    <a:gridCol w="2618331">
                      <a:extLst>
                        <a:ext uri="{9D8B030D-6E8A-4147-A177-3AD203B41FA5}">
                          <a16:colId xmlns:a16="http://schemas.microsoft.com/office/drawing/2014/main" val="1734738380"/>
                        </a:ext>
                      </a:extLst>
                    </a:gridCol>
                  </a:tblGrid>
                  <a:tr h="290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363928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DLOG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8829643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All linear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1723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Legendre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1085272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sine, cosine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854393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Integer division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005306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Modular exponentiation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398425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Matrix Multiplication over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2346042"/>
                      </a:ext>
                    </a:extLst>
                  </a:tr>
                  <a:tr h="290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Polynomial multiplication over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391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3">
                <a:extLst>
                  <a:ext uri="{FF2B5EF4-FFF2-40B4-BE49-F238E27FC236}">
                    <a16:creationId xmlns:a16="http://schemas.microsoft.com/office/drawing/2014/main" id="{81C36D2D-9854-670A-7FDE-615D85E35F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758383"/>
                  </p:ext>
                </p:extLst>
              </p:nvPr>
            </p:nvGraphicFramePr>
            <p:xfrm>
              <a:off x="6792124" y="3572777"/>
              <a:ext cx="5236662" cy="3261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18331">
                      <a:extLst>
                        <a:ext uri="{9D8B030D-6E8A-4147-A177-3AD203B41FA5}">
                          <a16:colId xmlns:a16="http://schemas.microsoft.com/office/drawing/2014/main" val="2651853735"/>
                        </a:ext>
                      </a:extLst>
                    </a:gridCol>
                    <a:gridCol w="2618331">
                      <a:extLst>
                        <a:ext uri="{9D8B030D-6E8A-4147-A177-3AD203B41FA5}">
                          <a16:colId xmlns:a16="http://schemas.microsoft.com/office/drawing/2014/main" val="173473838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33" t="-1818" r="-100930" b="-89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233" t="-1818" r="-930" b="-89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36392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DLOG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882964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All linear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17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Legendre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10852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sine, cosine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8543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Integer division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0053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Modular exponentiation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3984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233" t="-703636" r="-930" b="-1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3460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233" t="-465263" r="-930" b="-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3391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C2CEFFE4-E253-F0C6-4E45-54D879205B7C}"/>
              </a:ext>
            </a:extLst>
          </p:cNvPr>
          <p:cNvSpPr/>
          <p:nvPr/>
        </p:nvSpPr>
        <p:spPr>
          <a:xfrm>
            <a:off x="1457875" y="4180622"/>
            <a:ext cx="3521917" cy="668647"/>
          </a:xfrm>
          <a:prstGeom prst="wedgeEllipseCallout">
            <a:avLst>
              <a:gd name="adj1" fmla="val 38116"/>
              <a:gd name="adj2" fmla="val -25705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peech Bubble: Oval 59">
                <a:extLst>
                  <a:ext uri="{FF2B5EF4-FFF2-40B4-BE49-F238E27FC236}">
                    <a16:creationId xmlns:a16="http://schemas.microsoft.com/office/drawing/2014/main" id="{4017AE05-5085-EC7C-5CCF-14F6E45EC18E}"/>
                  </a:ext>
                </a:extLst>
              </p:cNvPr>
              <p:cNvSpPr/>
              <p:nvPr/>
            </p:nvSpPr>
            <p:spPr>
              <a:xfrm>
                <a:off x="1280649" y="4090892"/>
                <a:ext cx="3793781" cy="1050350"/>
              </a:xfrm>
              <a:prstGeom prst="wedgeEllipseCallout">
                <a:avLst>
                  <a:gd name="adj1" fmla="val 156532"/>
                  <a:gd name="adj2" fmla="val -188142"/>
                </a:avLst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Much “simpler” than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 :</a:t>
                </a: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𝑹𝑺𝑹</m:t>
                          </m:r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𝑬𝒏𝒄𝒐𝒅𝒆</m:t>
                          </m:r>
                        </m:sub>
                      </m:sSub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𝑹𝑺𝑹</m:t>
                          </m:r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𝑫𝒆𝒄𝒐𝒅𝒆</m:t>
                          </m:r>
                        </m:sub>
                      </m:sSub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Speech Bubble: Oval 59">
                <a:extLst>
                  <a:ext uri="{FF2B5EF4-FFF2-40B4-BE49-F238E27FC236}">
                    <a16:creationId xmlns:a16="http://schemas.microsoft.com/office/drawing/2014/main" id="{4017AE05-5085-EC7C-5CCF-14F6E45EC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49" y="4090892"/>
                <a:ext cx="3793781" cy="1050350"/>
              </a:xfrm>
              <a:prstGeom prst="wedgeEllipseCallout">
                <a:avLst>
                  <a:gd name="adj1" fmla="val 156532"/>
                  <a:gd name="adj2" fmla="val -188142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C7453B-CA06-CF03-1F84-9328979EA60A}"/>
              </a:ext>
            </a:extLst>
          </p:cNvPr>
          <p:cNvSpPr/>
          <p:nvPr/>
        </p:nvSpPr>
        <p:spPr>
          <a:xfrm rot="20153707">
            <a:off x="6056078" y="3825389"/>
            <a:ext cx="1873142" cy="39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Examples of RSR functions</a:t>
            </a:r>
          </a:p>
        </p:txBody>
      </p:sp>
    </p:spTree>
    <p:extLst>
      <p:ext uri="{BB962C8B-B14F-4D97-AF65-F5344CB8AC3E}">
        <p14:creationId xmlns:p14="http://schemas.microsoft.com/office/powerpoint/2010/main" val="29135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10" grpId="0"/>
      <p:bldP spid="11" grpId="0"/>
      <p:bldP spid="15" grpId="0"/>
      <p:bldP spid="17" grpId="0" animBg="1"/>
      <p:bldP spid="18" grpId="0" animBg="1"/>
      <p:bldP spid="19" grpId="0"/>
      <p:bldP spid="35" grpId="0"/>
      <p:bldP spid="36" grpId="0"/>
      <p:bldP spid="37" grpId="0"/>
      <p:bldP spid="38" grpId="0" animBg="1"/>
      <p:bldP spid="48" grpId="0"/>
      <p:bldP spid="49" grpId="0" animBg="1"/>
      <p:bldP spid="51" grpId="0" animBg="1"/>
      <p:bldP spid="59" grpId="0" animBg="1"/>
      <p:bldP spid="6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9FC1-E4FC-867F-08F5-C487E91E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31" y="1693"/>
            <a:ext cx="2335797" cy="956330"/>
          </a:xfrm>
        </p:spPr>
        <p:txBody>
          <a:bodyPr/>
          <a:lstStyle/>
          <a:p>
            <a:r>
              <a:rPr lang="en-US" dirty="0"/>
              <a:t>Protocol</a:t>
            </a:r>
          </a:p>
        </p:txBody>
      </p:sp>
      <p:pic>
        <p:nvPicPr>
          <p:cNvPr id="4" name="Picture 3" descr="A picture containing electronics, cellphone&#10;&#10;Description automatically generated">
            <a:extLst>
              <a:ext uri="{FF2B5EF4-FFF2-40B4-BE49-F238E27FC236}">
                <a16:creationId xmlns:a16="http://schemas.microsoft.com/office/drawing/2014/main" id="{C2340735-6BB5-93C1-8C4C-28F01D8B3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5750" y="1952936"/>
            <a:ext cx="1166106" cy="87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7E6E59-B63C-4420-2DC3-4E9235D2CCF8}"/>
                  </a:ext>
                </a:extLst>
              </p:cNvPr>
              <p:cNvSpPr txBox="1"/>
              <p:nvPr/>
            </p:nvSpPr>
            <p:spPr>
              <a:xfrm>
                <a:off x="3904395" y="952985"/>
                <a:ext cx="13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7E6E59-B63C-4420-2DC3-4E9235D2C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95" y="952985"/>
                <a:ext cx="13096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00D3EC9-CDE4-3DFC-10F8-15570AA4E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74" y="1566326"/>
            <a:ext cx="1059907" cy="148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D17C6-CBC9-BB22-2E8E-2D526B67057C}"/>
                  </a:ext>
                </a:extLst>
              </p:cNvPr>
              <p:cNvSpPr txBox="1"/>
              <p:nvPr/>
            </p:nvSpPr>
            <p:spPr>
              <a:xfrm>
                <a:off x="1628694" y="1156058"/>
                <a:ext cx="143972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Server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D17C6-CBC9-BB22-2E8E-2D526B670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94" y="1156058"/>
                <a:ext cx="1439721" cy="391582"/>
              </a:xfrm>
              <a:prstGeom prst="rect">
                <a:avLst/>
              </a:prstGeom>
              <a:blipFill>
                <a:blip r:embed="rId7"/>
                <a:stretch>
                  <a:fillRect l="-3390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8BF13F-B41E-6ACF-D01C-941E89E7D593}"/>
              </a:ext>
            </a:extLst>
          </p:cNvPr>
          <p:cNvSpPr txBox="1"/>
          <p:nvPr/>
        </p:nvSpPr>
        <p:spPr>
          <a:xfrm>
            <a:off x="6235810" y="1256854"/>
            <a:ext cx="8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FA82AF-7F22-5C70-209A-1F54E9209F62}"/>
                  </a:ext>
                </a:extLst>
              </p:cNvPr>
              <p:cNvSpPr txBox="1"/>
              <p:nvPr/>
            </p:nvSpPr>
            <p:spPr>
              <a:xfrm>
                <a:off x="5927077" y="1489063"/>
                <a:ext cx="1309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FA82AF-7F22-5C70-209A-1F54E9209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77" y="1489063"/>
                <a:ext cx="130965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0B56FAF8-57CC-8572-3AF8-9CDDA8628C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399207"/>
                  </p:ext>
                </p:extLst>
              </p:nvPr>
            </p:nvGraphicFramePr>
            <p:xfrm>
              <a:off x="8827055" y="1907355"/>
              <a:ext cx="1903372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75843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352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328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328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494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0B56FAF8-57CC-8572-3AF8-9CDDA8628C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399207"/>
                  </p:ext>
                </p:extLst>
              </p:nvPr>
            </p:nvGraphicFramePr>
            <p:xfrm>
              <a:off x="8827055" y="1907355"/>
              <a:ext cx="1903372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75843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75843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64" t="-1613" r="-303846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266" t="-1613" r="-200000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3846" t="-1613" r="-102564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846" t="-1613" r="-2564" b="-2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64" t="-103279" r="-30384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266" t="-103279" r="-200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3846" t="-103279" r="-10256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846" t="-103279" r="-256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64" t="-206667" r="-30384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266" t="-206667" r="-2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3846" t="-206667" r="-102564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846" t="-206667" r="-2564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64" t="-296774" r="-30384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266" t="-296774" r="-2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3846" t="-296774" r="-102564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846" t="-296774" r="-2564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B7652682-8D2F-E4F7-165F-B67031DD24D1}"/>
                  </a:ext>
                </a:extLst>
              </p:cNvPr>
              <p:cNvSpPr/>
              <p:nvPr/>
            </p:nvSpPr>
            <p:spPr>
              <a:xfrm>
                <a:off x="8800459" y="707923"/>
                <a:ext cx="2524807" cy="829837"/>
              </a:xfrm>
              <a:prstGeom prst="wedgeEllipseCallout">
                <a:avLst>
                  <a:gd name="adj1" fmla="val -19863"/>
                  <a:gd name="adj2" fmla="val 90500"/>
                </a:avLst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column is formed by invoking </a:t>
                </a:r>
                <a:r>
                  <a:rPr lang="en-US" sz="1200" dirty="0" err="1">
                    <a:solidFill>
                      <a:schemeClr val="accent2"/>
                    </a:solidFill>
                  </a:rPr>
                  <a:t>RSR.Encode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independently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times</a:t>
                </a:r>
              </a:p>
            </p:txBody>
          </p:sp>
        </mc:Choice>
        <mc:Fallback xmlns="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B7652682-8D2F-E4F7-165F-B67031DD2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459" y="707923"/>
                <a:ext cx="2524807" cy="829837"/>
              </a:xfrm>
              <a:prstGeom prst="wedgeEllipseCallout">
                <a:avLst>
                  <a:gd name="adj1" fmla="val -19863"/>
                  <a:gd name="adj2" fmla="val 90500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990535-3D9D-0224-F374-D07C42DBC134}"/>
              </a:ext>
            </a:extLst>
          </p:cNvPr>
          <p:cNvCxnSpPr/>
          <p:nvPr/>
        </p:nvCxnSpPr>
        <p:spPr>
          <a:xfrm flipH="1">
            <a:off x="3260903" y="3550254"/>
            <a:ext cx="27667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0D0284-53EC-2E35-61D7-16F7FEEBDC6A}"/>
                  </a:ext>
                </a:extLst>
              </p:cNvPr>
              <p:cNvSpPr txBox="1"/>
              <p:nvPr/>
            </p:nvSpPr>
            <p:spPr>
              <a:xfrm>
                <a:off x="4131379" y="3172479"/>
                <a:ext cx="604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0D0284-53EC-2E35-61D7-16F7FEEBD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79" y="3172479"/>
                <a:ext cx="60426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978E44-B456-9206-18AC-B4FD70EB3345}"/>
                  </a:ext>
                </a:extLst>
              </p:cNvPr>
              <p:cNvSpPr txBox="1"/>
              <p:nvPr/>
            </p:nvSpPr>
            <p:spPr>
              <a:xfrm>
                <a:off x="7135329" y="2526174"/>
                <a:ext cx="1691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Shuffle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978E44-B456-9206-18AC-B4FD70EB3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29" y="2526174"/>
                <a:ext cx="169172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7AB61A78-E131-D7BA-B345-58BF6B64252F}"/>
              </a:ext>
            </a:extLst>
          </p:cNvPr>
          <p:cNvSpPr/>
          <p:nvPr/>
        </p:nvSpPr>
        <p:spPr>
          <a:xfrm>
            <a:off x="8599898" y="1703037"/>
            <a:ext cx="2301470" cy="2015605"/>
          </a:xfrm>
          <a:prstGeom prst="bracketPair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39CD2E01-1A77-7327-D41E-666BFC1117B8}"/>
                  </a:ext>
                </a:extLst>
              </p:cNvPr>
              <p:cNvSpPr/>
              <p:nvPr/>
            </p:nvSpPr>
            <p:spPr>
              <a:xfrm>
                <a:off x="254747" y="598147"/>
                <a:ext cx="4040849" cy="454668"/>
              </a:xfrm>
              <a:prstGeom prst="wedgeEllipseCallout">
                <a:avLst>
                  <a:gd name="adj1" fmla="val 52180"/>
                  <a:gd name="adj2" fmla="val 92690"/>
                </a:avLst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Let’s assume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has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RSR</a:t>
                </a:r>
              </a:p>
            </p:txBody>
          </p:sp>
        </mc:Choice>
        <mc:Fallback xmlns="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39CD2E01-1A77-7327-D41E-666BFC111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7" y="598147"/>
                <a:ext cx="4040849" cy="454668"/>
              </a:xfrm>
              <a:prstGeom prst="wedgeEllipseCallout">
                <a:avLst>
                  <a:gd name="adj1" fmla="val 52180"/>
                  <a:gd name="adj2" fmla="val 92690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38266B-9CB7-E3B6-F899-67FD1B2D07DB}"/>
                  </a:ext>
                </a:extLst>
              </p:cNvPr>
              <p:cNvSpPr txBox="1"/>
              <p:nvPr/>
            </p:nvSpPr>
            <p:spPr>
              <a:xfrm>
                <a:off x="796025" y="3295594"/>
                <a:ext cx="2242997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600" dirty="0"/>
                  <a:t> individually to each entry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38266B-9CB7-E3B6-F899-67FD1B2D0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5" y="3295594"/>
                <a:ext cx="2242997" cy="604524"/>
              </a:xfrm>
              <a:prstGeom prst="rect">
                <a:avLst/>
              </a:prstGeom>
              <a:blipFill>
                <a:blip r:embed="rId14"/>
                <a:stretch>
                  <a:fillRect t="-202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D7926-5E23-6CB7-0D90-851A2A368556}"/>
                  </a:ext>
                </a:extLst>
              </p:cNvPr>
              <p:cNvSpPr txBox="1"/>
              <p:nvPr/>
            </p:nvSpPr>
            <p:spPr>
              <a:xfrm>
                <a:off x="-110913" y="3403315"/>
                <a:ext cx="1085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D7926-5E23-6CB7-0D90-851A2A36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913" y="3403315"/>
                <a:ext cx="108548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5609A5E-1890-A120-3CC7-DBC87D80B00F}"/>
              </a:ext>
            </a:extLst>
          </p:cNvPr>
          <p:cNvCxnSpPr>
            <a:cxnSpLocks/>
          </p:cNvCxnSpPr>
          <p:nvPr/>
        </p:nvCxnSpPr>
        <p:spPr>
          <a:xfrm>
            <a:off x="3260903" y="4356907"/>
            <a:ext cx="27949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F2A4A-5BEA-D007-7945-581E29E327E9}"/>
                  </a:ext>
                </a:extLst>
              </p:cNvPr>
              <p:cNvSpPr txBox="1"/>
              <p:nvPr/>
            </p:nvSpPr>
            <p:spPr>
              <a:xfrm>
                <a:off x="4131378" y="3987575"/>
                <a:ext cx="604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F2A4A-5BEA-D007-7945-581E29E3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78" y="3987575"/>
                <a:ext cx="60426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223247-0058-B950-17CD-579ECB03F2E9}"/>
                  </a:ext>
                </a:extLst>
              </p:cNvPr>
              <p:cNvSpPr txBox="1"/>
              <p:nvPr/>
            </p:nvSpPr>
            <p:spPr>
              <a:xfrm>
                <a:off x="6829164" y="4064519"/>
                <a:ext cx="36834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1600" b="0" i="0" dirty="0" err="1" smtClean="0">
                        <a:latin typeface="Cambria Math" panose="02040503050406030204" pitchFamily="18" charset="0"/>
                      </a:rPr>
                      <m:t>Reverse</m:t>
                    </m:r>
                    <m:r>
                      <a:rPr lang="en-US" sz="1600" b="0" i="0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1600" b="0" i="0" dirty="0" err="1" smtClean="0">
                        <a:latin typeface="Cambria Math" panose="02040503050406030204" pitchFamily="18" charset="0"/>
                      </a:rPr>
                      <m:t>Shuffle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Apply “Cut and choose check” 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223247-0058-B950-17CD-579ECB03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64" y="4064519"/>
                <a:ext cx="3683467" cy="584775"/>
              </a:xfrm>
              <a:prstGeom prst="rect">
                <a:avLst/>
              </a:prstGeom>
              <a:blipFill>
                <a:blip r:embed="rId17"/>
                <a:stretch>
                  <a:fillRect l="-661" t="-10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20">
                <a:extLst>
                  <a:ext uri="{FF2B5EF4-FFF2-40B4-BE49-F238E27FC236}">
                    <a16:creationId xmlns:a16="http://schemas.microsoft.com/office/drawing/2014/main" id="{1C5B9DF0-79EE-11A0-F7F7-8E517533F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052438"/>
                  </p:ext>
                </p:extLst>
              </p:nvPr>
            </p:nvGraphicFramePr>
            <p:xfrm>
              <a:off x="5076097" y="4794227"/>
              <a:ext cx="1932804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83201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539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5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5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689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20">
                <a:extLst>
                  <a:ext uri="{FF2B5EF4-FFF2-40B4-BE49-F238E27FC236}">
                    <a16:creationId xmlns:a16="http://schemas.microsoft.com/office/drawing/2014/main" id="{1C5B9DF0-79EE-11A0-F7F7-8E517533F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052438"/>
                  </p:ext>
                </p:extLst>
              </p:nvPr>
            </p:nvGraphicFramePr>
            <p:xfrm>
              <a:off x="5076097" y="4794227"/>
              <a:ext cx="1932804" cy="148717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483201">
                      <a:extLst>
                        <a:ext uri="{9D8B030D-6E8A-4147-A177-3AD203B41FA5}">
                          <a16:colId xmlns:a16="http://schemas.microsoft.com/office/drawing/2014/main" val="225894533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121689358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214203972"/>
                        </a:ext>
                      </a:extLst>
                    </a:gridCol>
                    <a:gridCol w="483201">
                      <a:extLst>
                        <a:ext uri="{9D8B030D-6E8A-4147-A177-3AD203B41FA5}">
                          <a16:colId xmlns:a16="http://schemas.microsoft.com/office/drawing/2014/main" val="3631110371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1613" r="-300000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2532" t="-1613" r="-203797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0000" t="-1613" r="-101250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03797" t="-1613" r="-2532" b="-2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8917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103279" r="-300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2532" t="-103279" r="-203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0000" t="-103279" r="-10125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03797" t="-103279" r="-25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2078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206667" r="-3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2532" t="-206667" r="-20379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0000" t="-206667" r="-10125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03797" t="-206667" r="-2532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36601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296774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2532" t="-296774" r="-203797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0000" t="-296774" r="-10125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03797" t="-296774" r="-2532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0647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038598-F73C-ABB3-D6C0-F857673F2DF5}"/>
                  </a:ext>
                </a:extLst>
              </p:cNvPr>
              <p:cNvSpPr txBox="1"/>
              <p:nvPr/>
            </p:nvSpPr>
            <p:spPr>
              <a:xfrm>
                <a:off x="4103970" y="5351495"/>
                <a:ext cx="972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038598-F73C-ABB3-D6C0-F857673F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70" y="5351495"/>
                <a:ext cx="97212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D1F6E53-3986-565C-51D1-6A3D777789B8}"/>
              </a:ext>
            </a:extLst>
          </p:cNvPr>
          <p:cNvSpPr/>
          <p:nvPr/>
        </p:nvSpPr>
        <p:spPr>
          <a:xfrm>
            <a:off x="6530472" y="4810505"/>
            <a:ext cx="50117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F4E7D0-35FC-FB7A-40C4-EEE5987A1579}"/>
                  </a:ext>
                </a:extLst>
              </p:cNvPr>
              <p:cNvSpPr txBox="1"/>
              <p:nvPr/>
            </p:nvSpPr>
            <p:spPr>
              <a:xfrm>
                <a:off x="7607640" y="4618759"/>
                <a:ext cx="3032268" cy="444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each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 :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F4E7D0-35FC-FB7A-40C4-EEE5987A1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40" y="4618759"/>
                <a:ext cx="3032268" cy="444289"/>
              </a:xfrm>
              <a:prstGeom prst="rect">
                <a:avLst/>
              </a:prstGeom>
              <a:blipFill>
                <a:blip r:embed="rId20"/>
                <a:stretch>
                  <a:fillRect l="-1811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C1A59D60-7290-88E3-AE30-BCCFFF3D9C55}"/>
              </a:ext>
            </a:extLst>
          </p:cNvPr>
          <p:cNvSpPr/>
          <p:nvPr/>
        </p:nvSpPr>
        <p:spPr>
          <a:xfrm>
            <a:off x="8510966" y="4688722"/>
            <a:ext cx="36308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1985FAD-96E6-72A1-27E1-9B53CE1CF48B}"/>
              </a:ext>
            </a:extLst>
          </p:cNvPr>
          <p:cNvSpPr/>
          <p:nvPr/>
        </p:nvSpPr>
        <p:spPr>
          <a:xfrm>
            <a:off x="5630338" y="5163560"/>
            <a:ext cx="38541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A97853-10E4-98EB-35A8-BA636B8E656D}"/>
              </a:ext>
            </a:extLst>
          </p:cNvPr>
          <p:cNvSpPr/>
          <p:nvPr/>
        </p:nvSpPr>
        <p:spPr>
          <a:xfrm>
            <a:off x="6090239" y="5908764"/>
            <a:ext cx="38541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Oval 48">
                <a:extLst>
                  <a:ext uri="{FF2B5EF4-FFF2-40B4-BE49-F238E27FC236}">
                    <a16:creationId xmlns:a16="http://schemas.microsoft.com/office/drawing/2014/main" id="{D5EBC6DC-C512-8041-16D5-ED0F4DCACB1D}"/>
                  </a:ext>
                </a:extLst>
              </p:cNvPr>
              <p:cNvSpPr/>
              <p:nvPr/>
            </p:nvSpPr>
            <p:spPr>
              <a:xfrm>
                <a:off x="9951112" y="3650879"/>
                <a:ext cx="2301470" cy="829837"/>
              </a:xfrm>
              <a:prstGeom prst="wedgeEllipseCallout">
                <a:avLst>
                  <a:gd name="adj1" fmla="val -32521"/>
                  <a:gd name="adj2" fmla="val 68544"/>
                </a:avLst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If this check passes,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ALL</a:t>
                </a:r>
                <a:r>
                  <a:rPr lang="en-US" sz="1200" dirty="0">
                    <a:solidFill>
                      <a:schemeClr val="tx1"/>
                    </a:solidFill>
                  </a:rPr>
                  <a:t> columns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have majority correct values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w.h.p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Speech Bubble: Oval 48">
                <a:extLst>
                  <a:ext uri="{FF2B5EF4-FFF2-40B4-BE49-F238E27FC236}">
                    <a16:creationId xmlns:a16="http://schemas.microsoft.com/office/drawing/2014/main" id="{D5EBC6DC-C512-8041-16D5-ED0F4DCAC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112" y="3650879"/>
                <a:ext cx="2301470" cy="829837"/>
              </a:xfrm>
              <a:prstGeom prst="wedgeEllipseCallout">
                <a:avLst>
                  <a:gd name="adj1" fmla="val -32521"/>
                  <a:gd name="adj2" fmla="val 68544"/>
                </a:avLst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5FF3601-8282-41B3-0869-35B843CC84A1}"/>
                  </a:ext>
                </a:extLst>
              </p:cNvPr>
              <p:cNvSpPr txBox="1"/>
              <p:nvPr/>
            </p:nvSpPr>
            <p:spPr>
              <a:xfrm>
                <a:off x="6862095" y="5447099"/>
                <a:ext cx="39750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Apply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RSR.Decode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600" dirty="0"/>
                  <a:t>on every cell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Perform majority decoding on each column to get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5FF3601-8282-41B3-0869-35B843CC8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095" y="5447099"/>
                <a:ext cx="3975019" cy="830997"/>
              </a:xfrm>
              <a:prstGeom prst="rect">
                <a:avLst/>
              </a:prstGeom>
              <a:blipFill>
                <a:blip r:embed="rId22"/>
                <a:stretch>
                  <a:fillRect l="-613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2641BA8-1604-5AF8-E220-9E1C147DB42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81428" y="4649132"/>
            <a:ext cx="501178" cy="629386"/>
          </a:xfrm>
          <a:prstGeom prst="rect">
            <a:avLst/>
          </a:prstGeom>
        </p:spPr>
      </p:pic>
      <p:pic>
        <p:nvPicPr>
          <p:cNvPr id="10" name="Picture 9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E8A6DC00-1062-0D9A-26C2-879D99400A1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7008899" y="506690"/>
            <a:ext cx="698229" cy="698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7523B-797E-1D38-5A4B-FDC303E04CC1}"/>
                  </a:ext>
                </a:extLst>
              </p:cNvPr>
              <p:cNvSpPr txBox="1"/>
              <p:nvPr/>
            </p:nvSpPr>
            <p:spPr>
              <a:xfrm>
                <a:off x="6721005" y="598147"/>
                <a:ext cx="130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RSR</m:t>
                      </m:r>
                      <m: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Encode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27523B-797E-1D38-5A4B-FDC303E0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05" y="598147"/>
                <a:ext cx="1309657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clear glass ball on a wooden stand&#10;&#10;Description automatically generated">
            <a:extLst>
              <a:ext uri="{FF2B5EF4-FFF2-40B4-BE49-F238E27FC236}">
                <a16:creationId xmlns:a16="http://schemas.microsoft.com/office/drawing/2014/main" id="{0DE4B514-C309-9584-3596-156ED43E20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8058051" y="487025"/>
            <a:ext cx="710469" cy="710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5422CF-918C-08A8-CAA8-20C2E226562C}"/>
                  </a:ext>
                </a:extLst>
              </p:cNvPr>
              <p:cNvSpPr txBox="1"/>
              <p:nvPr/>
            </p:nvSpPr>
            <p:spPr>
              <a:xfrm>
                <a:off x="7760194" y="580744"/>
                <a:ext cx="13096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RSR</m:t>
                      </m:r>
                      <m: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Decode</m:t>
                      </m:r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5422CF-918C-08A8-CAA8-20C2E226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194" y="580744"/>
                <a:ext cx="1309657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C7D8C94-8E42-C2FE-9EF1-B8FC60010CF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0281" y="177124"/>
            <a:ext cx="812517" cy="10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4" grpId="0" animBg="1"/>
      <p:bldP spid="26" grpId="0"/>
      <p:bldP spid="28" grpId="0"/>
      <p:bldP spid="29" grpId="0" animBg="1"/>
      <p:bldP spid="30" grpId="0" animBg="1"/>
      <p:bldP spid="31" grpId="0"/>
      <p:bldP spid="32" grpId="0"/>
      <p:bldP spid="36" grpId="0"/>
      <p:bldP spid="40" grpId="0"/>
      <p:bldP spid="43" grpId="0" animBg="1"/>
      <p:bldP spid="45" grpId="0"/>
      <p:bldP spid="46" grpId="0" animBg="1"/>
      <p:bldP spid="47" grpId="0" animBg="1"/>
      <p:bldP spid="48" grpId="0" animBg="1"/>
      <p:bldP spid="49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40A3-B067-626E-05F6-84E313F6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82245"/>
            <a:ext cx="10515600" cy="1325563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9AD0A-3D02-D84E-D40C-5B95B4AC5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771" y="1690053"/>
                <a:ext cx="11255477" cy="4787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The client-side verification is completely oblivious of the server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1800" dirty="0"/>
                  <a:t>Known SNARG techniques require Client and Server to agree on a fixed circuit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/>
                  <a:t>(and hence are not black-box)</a:t>
                </a:r>
              </a:p>
              <a:p>
                <a:pPr marL="457200" lvl="1" indent="0">
                  <a:buNone/>
                </a:pPr>
                <a:endParaRPr lang="en-US" sz="1800" dirty="0">
                  <a:solidFill>
                    <a:schemeClr val="accent2"/>
                  </a:solidFill>
                </a:endParaRPr>
              </a:p>
              <a:p>
                <a:r>
                  <a:rPr lang="en-US" sz="2000" dirty="0"/>
                  <a:t>How big should the size of “cut-and-choose” set should be ?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sized set suffices for negligible soundness error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r>
                  <a:rPr lang="en-US" sz="2000" dirty="0"/>
                  <a:t>  Total workload on the verifier side: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</m:oMath>
                </a14:m>
                <a:r>
                  <a:rPr lang="en-US" sz="1600" dirty="0"/>
                  <a:t> queries to  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lvl="1"/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 queries to </a:t>
                </a:r>
              </a:p>
              <a:p>
                <a:pPr lvl="1"/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local computation (shuffling, majority decoding)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9AD0A-3D02-D84E-D40C-5B95B4AC5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771" y="1690053"/>
                <a:ext cx="11255477" cy="4787552"/>
              </a:xfrm>
              <a:blipFill>
                <a:blip r:embed="rId3"/>
                <a:stretch>
                  <a:fillRect l="-487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030708-0C3B-9DC3-2DCA-66735B3F1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01" y="0"/>
            <a:ext cx="3663499" cy="2041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E29BB-A0D5-CA64-1A76-123B6B93D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560" y="4557869"/>
            <a:ext cx="501178" cy="629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DBBCB4-F0E4-5BA1-B689-5398184D7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560" y="5250378"/>
            <a:ext cx="1769083" cy="6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F568F-1E2E-1F4F-956C-EA6AA8BC82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Extending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-RSR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F568F-1E2E-1F4F-956C-EA6AA8BC8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D92708-7484-A955-39DD-B84CCA25A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1825625"/>
                <a:ext cx="11506200" cy="47180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Main challenge: The outputs of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RSR.Encode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are not jointly random</a:t>
                </a:r>
              </a:p>
              <a:p>
                <a:pPr lvl="1"/>
                <a:r>
                  <a:rPr lang="en-US" dirty="0"/>
                  <a:t>Malicious prover can cheat by figuring out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values originated from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values.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Solution: </a:t>
                </a:r>
              </a:p>
              <a:p>
                <a:pPr lvl="1"/>
                <a:r>
                  <a:rPr lang="en-US" dirty="0"/>
                  <a:t>Encrypt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under a fresh public key and send shuffled encrypted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values to the server.</a:t>
                </a:r>
              </a:p>
              <a:p>
                <a:pPr lvl="1"/>
                <a:r>
                  <a:rPr lang="en-US" dirty="0"/>
                  <a:t>To enable the prover to apply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the encrypted values, we need the encryption scheme to be homomorphic.</a:t>
                </a:r>
              </a:p>
              <a:p>
                <a:pPr lvl="1"/>
                <a:r>
                  <a:rPr lang="en-US" dirty="0"/>
                  <a:t>Verifier locally decrypts and performs cut-and-choose check as before.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Soundness Proof: Non-trivial (need to formalize a “no-signaling” guarantee)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D92708-7484-A955-39DD-B84CCA25A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825625"/>
                <a:ext cx="11506200" cy="4718050"/>
              </a:xfrm>
              <a:blipFill>
                <a:blip r:embed="rId4"/>
                <a:stretch>
                  <a:fillRect l="-953" t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2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AEC6-03F9-3DFA-1E7F-4C55E80B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3CA14-7F14-E982-0A5F-DBF1B8605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1875"/>
              </a:xfrm>
            </p:spPr>
            <p:txBody>
              <a:bodyPr/>
              <a:lstStyle/>
              <a:p>
                <a:r>
                  <a:rPr lang="en-US" dirty="0"/>
                  <a:t>Wishful aim : Tightly characterize the class of functions that admit OBVC scheme and those that do not.</a:t>
                </a:r>
              </a:p>
              <a:p>
                <a:r>
                  <a:rPr lang="en-US" dirty="0"/>
                  <a:t>Weaker aim : Show that a “large enough” function class cannot admit OBVC scheme.</a:t>
                </a:r>
              </a:p>
              <a:p>
                <a:r>
                  <a:rPr lang="en-US" dirty="0"/>
                  <a:t>Consider the function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show that there does not exist a OBVC scheme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Proof technique:</a:t>
                </a:r>
              </a:p>
              <a:p>
                <a:pPr lvl="1"/>
                <a:r>
                  <a:rPr lang="en-US" dirty="0"/>
                  <a:t>Turns out to be non-trivial as the helper oracles might contain arbitrary information about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use techniques based on prior work [CDGS18] to carefully formalize an impossibility proof.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3CA14-7F14-E982-0A5F-DBF1B8605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1875"/>
              </a:xfrm>
              <a:blipFill>
                <a:blip r:embed="rId3"/>
                <a:stretch>
                  <a:fillRect l="-1043" t="-2013" r="-986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84507</TotalTime>
  <Words>2027</Words>
  <Application>Microsoft Office PowerPoint</Application>
  <PresentationFormat>Widescreen</PresentationFormat>
  <Paragraphs>359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Blackbox Verifiable Computation</vt:lpstr>
      <vt:lpstr>Problem Description</vt:lpstr>
      <vt:lpstr>PowerPoint Presentation</vt:lpstr>
      <vt:lpstr>Positive Result</vt:lpstr>
      <vt:lpstr>Background on RSR</vt:lpstr>
      <vt:lpstr>Protocol</vt:lpstr>
      <vt:lpstr>Observations</vt:lpstr>
      <vt:lpstr>Extending to K-RSR functions (K&gt;1)</vt:lpstr>
      <vt:lpstr>Impossibility Result</vt:lpstr>
      <vt:lpstr>Thanks</vt:lpstr>
      <vt:lpstr>Extending to K-RSR functions (K&gt;1)</vt:lpstr>
      <vt:lpstr>Idea</vt:lpstr>
      <vt:lpstr>Protocol</vt:lpstr>
      <vt:lpstr>Soundness Proof</vt:lpstr>
      <vt:lpstr>Impossibility Result</vt:lpstr>
      <vt:lpstr>Impossibility Result</vt:lpstr>
      <vt:lpstr>PowerPoint Presentation</vt:lpstr>
      <vt:lpstr>Impossibility of OBVC </vt:lpstr>
      <vt:lpstr>What is Verifiable Computation ?</vt:lpstr>
      <vt:lpstr>Extending to (1, K) RSR functions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Blackbox Verifiable Computation</dc:title>
  <dc:creator>Agarwal, Amit</dc:creator>
  <cp:lastModifiedBy>Agarwal, Amit</cp:lastModifiedBy>
  <cp:revision>86</cp:revision>
  <dcterms:created xsi:type="dcterms:W3CDTF">2023-04-24T00:42:22Z</dcterms:created>
  <dcterms:modified xsi:type="dcterms:W3CDTF">2023-11-28T23:58:26Z</dcterms:modified>
</cp:coreProperties>
</file>