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6"/>
  </p:notesMasterIdLst>
  <p:sldIdLst>
    <p:sldId id="256" r:id="rId2"/>
    <p:sldId id="257" r:id="rId3"/>
    <p:sldId id="283" r:id="rId4"/>
    <p:sldId id="264" r:id="rId5"/>
    <p:sldId id="259" r:id="rId6"/>
    <p:sldId id="284" r:id="rId7"/>
    <p:sldId id="292" r:id="rId8"/>
    <p:sldId id="285" r:id="rId9"/>
    <p:sldId id="286" r:id="rId10"/>
    <p:sldId id="258" r:id="rId11"/>
    <p:sldId id="263" r:id="rId12"/>
    <p:sldId id="267" r:id="rId13"/>
    <p:sldId id="268" r:id="rId14"/>
    <p:sldId id="269" r:id="rId15"/>
    <p:sldId id="270" r:id="rId16"/>
    <p:sldId id="271" r:id="rId17"/>
    <p:sldId id="298" r:id="rId18"/>
    <p:sldId id="289" r:id="rId19"/>
    <p:sldId id="293" r:id="rId20"/>
    <p:sldId id="260" r:id="rId21"/>
    <p:sldId id="272" r:id="rId22"/>
    <p:sldId id="288" r:id="rId23"/>
    <p:sldId id="294" r:id="rId24"/>
    <p:sldId id="276" r:id="rId25"/>
    <p:sldId id="291" r:id="rId26"/>
    <p:sldId id="277" r:id="rId27"/>
    <p:sldId id="295" r:id="rId28"/>
    <p:sldId id="296" r:id="rId29"/>
    <p:sldId id="297" r:id="rId30"/>
    <p:sldId id="261" r:id="rId31"/>
    <p:sldId id="279" r:id="rId32"/>
    <p:sldId id="280" r:id="rId33"/>
    <p:sldId id="281" r:id="rId34"/>
    <p:sldId id="28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shlomo@wincs.cs.bgu.ac.il" initials="o" lastIdx="1" clrIdx="0">
    <p:extLst>
      <p:ext uri="{19B8F6BF-5375-455C-9EA6-DF929625EA0E}">
        <p15:presenceInfo xmlns:p15="http://schemas.microsoft.com/office/powerpoint/2012/main" userId="S-1-5-21-4204421487-2926878898-2236560826-24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37"/>
    <a:srgbClr val="404040"/>
    <a:srgbClr val="D3091C"/>
    <a:srgbClr val="3A3AB9"/>
    <a:srgbClr val="B26B02"/>
    <a:srgbClr val="996633"/>
    <a:srgbClr val="027E46"/>
    <a:srgbClr val="037D12"/>
    <a:srgbClr val="126E4F"/>
    <a:srgbClr val="9EC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20" autoAdjust="0"/>
  </p:normalViewPr>
  <p:slideViewPr>
    <p:cSldViewPr snapToGrid="0">
      <p:cViewPr varScale="1">
        <p:scale>
          <a:sx n="69" d="100"/>
          <a:sy n="69" d="100"/>
        </p:scale>
        <p:origin x="7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2T14:55:25.068" idx="1">
    <p:pos x="7361" y="1094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0.png"/><Relationship Id="rId2" Type="http://schemas.openxmlformats.org/officeDocument/2006/relationships/image" Target="../media/image3900.png"/><Relationship Id="rId1" Type="http://schemas.openxmlformats.org/officeDocument/2006/relationships/image" Target="../media/image380.png"/><Relationship Id="rId4" Type="http://schemas.openxmlformats.org/officeDocument/2006/relationships/image" Target="../media/image4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E20B5-1894-446F-84FD-08504C70D9E0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L"/>
        </a:p>
      </dgm:t>
    </dgm:pt>
    <mc:AlternateContent xmlns:mc="http://schemas.openxmlformats.org/markup-compatibility/2006" xmlns:a14="http://schemas.microsoft.com/office/drawing/2010/main">
      <mc:Choice Requires="a14">
        <dgm:pt modelId="{31B8453A-60A6-4007-B594-942339CFF882}">
          <dgm:prSet phldrT="[Text]"/>
          <dgm:spPr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85000"/>
                    <a:satMod val="130000"/>
                  </a:schemeClr>
                </a:gs>
                <a:gs pos="34000">
                  <a:schemeClr val="accent1">
                    <a:hueOff val="0"/>
                    <a:satOff val="0"/>
                    <a:lumOff val="0"/>
                    <a:alphaOff val="0"/>
                    <a:shade val="87000"/>
                    <a:satMod val="125000"/>
                  </a:schemeClr>
                </a:gs>
                <a:gs pos="7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10000"/>
                  </a:schemeClr>
                </a:gs>
              </a:gsLst>
            </a:gradFill>
          </dgm:spPr>
          <dgm:t>
            <a:bodyPr/>
            <a:lstStyle/>
            <a:p>
              <a:r>
                <a:rPr lang="en-US" dirty="0"/>
                <a:t>Construction of </a:t>
              </a:r>
              <a14:m>
                <m:oMath xmlns:m="http://schemas.openxmlformats.org/officeDocument/2006/math">
                  <m:r>
                    <a:rPr lang="en-US" b="1" i="1" smtClean="0">
                      <a:latin typeface="Cambria Math" panose="02040503050406030204" pitchFamily="18" charset="0"/>
                    </a:rPr>
                    <m:t>𝟐</m:t>
                  </m:r>
                </m:oMath>
              </a14:m>
              <a:r>
                <a:rPr lang="en-US" dirty="0"/>
                <a:t>-server CDS protocols with polynomial reconstruction, based on sparse matching vector family.</a:t>
              </a:r>
            </a:p>
          </dgm:t>
        </dgm:pt>
      </mc:Choice>
      <mc:Fallback xmlns="">
        <dgm:pt modelId="{31B8453A-60A6-4007-B594-942339CFF882}">
          <dgm:prSet phldrT="[Text]"/>
          <dgm:spPr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85000"/>
                    <a:satMod val="130000"/>
                  </a:schemeClr>
                </a:gs>
                <a:gs pos="34000">
                  <a:schemeClr val="accent1">
                    <a:hueOff val="0"/>
                    <a:satOff val="0"/>
                    <a:lumOff val="0"/>
                    <a:alphaOff val="0"/>
                    <a:shade val="87000"/>
                    <a:satMod val="125000"/>
                  </a:schemeClr>
                </a:gs>
                <a:gs pos="7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10000"/>
                  </a:schemeClr>
                </a:gs>
              </a:gsLst>
            </a:gradFill>
          </dgm:spPr>
          <dgm:t>
            <a:bodyPr/>
            <a:lstStyle/>
            <a:p>
              <a:r>
                <a:rPr lang="en-US" dirty="0"/>
                <a:t>Construction of </a:t>
              </a:r>
              <a:r>
                <a:rPr lang="en-US" b="1" i="0">
                  <a:latin typeface="Cambria Math" panose="02040503050406030204" pitchFamily="18" charset="0"/>
                </a:rPr>
                <a:t>𝟐</a:t>
              </a:r>
              <a:r>
                <a:rPr lang="en-US" dirty="0"/>
                <a:t>-server CDS protocols with polynomial reconstruction, based on sparse matching vector family.</a:t>
              </a:r>
            </a:p>
          </dgm:t>
        </dgm:pt>
      </mc:Fallback>
    </mc:AlternateContent>
    <dgm:pt modelId="{224BA0F0-9621-43D5-8D1E-0399D1169631}" type="parTrans" cxnId="{E7B2E082-1526-41AC-B0DA-B9E823E2BB8D}">
      <dgm:prSet/>
      <dgm:spPr/>
      <dgm:t>
        <a:bodyPr/>
        <a:lstStyle/>
        <a:p>
          <a:endParaRPr lang="en-IL"/>
        </a:p>
      </dgm:t>
    </dgm:pt>
    <dgm:pt modelId="{73DBCA04-1B25-47DA-8841-318444339192}" type="sibTrans" cxnId="{E7B2E082-1526-41AC-B0DA-B9E823E2BB8D}">
      <dgm:prSet/>
      <dgm:spPr/>
      <dgm:t>
        <a:bodyPr/>
        <a:lstStyle/>
        <a:p>
          <a:endParaRPr lang="en-IL" dirty="0"/>
        </a:p>
      </dgm:t>
    </dgm:pt>
    <dgm:pt modelId="{4056C08E-EEF7-4D28-853B-98575ABEFFFC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</a:gradFill>
      </dgm:spPr>
      <dgm:t>
        <a:bodyPr/>
        <a:lstStyle/>
        <a:p>
          <a:pPr>
            <a:buFont typeface="+mj-lt"/>
            <a:buAutoNum type="arabicPeriod"/>
          </a:pPr>
          <a:r>
            <a:rPr lang="en-US" dirty="0"/>
            <a:t>Constructions of Sparse matching vector families</a:t>
          </a:r>
          <a:endParaRPr lang="en-IL" dirty="0"/>
        </a:p>
      </dgm:t>
    </dgm:pt>
    <dgm:pt modelId="{66EEBC07-AF54-4ADC-AB21-E7E90F7F3F7D}" type="parTrans" cxnId="{B05085E9-48B4-44FE-B14E-C42BC74C67C0}">
      <dgm:prSet/>
      <dgm:spPr/>
      <dgm:t>
        <a:bodyPr/>
        <a:lstStyle/>
        <a:p>
          <a:endParaRPr lang="en-IL"/>
        </a:p>
      </dgm:t>
    </dgm:pt>
    <dgm:pt modelId="{A849E508-ABB5-4486-9349-A7DF30B63908}" type="sibTrans" cxnId="{B05085E9-48B4-44FE-B14E-C42BC74C67C0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B796794D-EC9B-4623-9F89-E472B5A95FAA}">
          <dgm:prSet phldrT="[Text]"/>
          <dgm:spPr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85000"/>
                    <a:satMod val="130000"/>
                  </a:schemeClr>
                </a:gs>
                <a:gs pos="34000">
                  <a:schemeClr val="accent1">
                    <a:hueOff val="0"/>
                    <a:satOff val="0"/>
                    <a:lumOff val="0"/>
                    <a:alphaOff val="0"/>
                    <a:shade val="87000"/>
                    <a:satMod val="125000"/>
                  </a:schemeClr>
                </a:gs>
                <a:gs pos="7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10000"/>
                  </a:schemeClr>
                </a:gs>
              </a:gsLst>
            </a:gradFill>
          </dgm:spPr>
          <dgm:t>
            <a:bodyPr/>
            <a:lstStyle/>
            <a:p>
              <a:r>
                <a:rPr lang="en-US" dirty="0"/>
                <a:t>Construction of </a:t>
              </a:r>
              <a14:m>
                <m:oMath xmlns:m="http://schemas.openxmlformats.org/officeDocument/2006/math">
                  <m:r>
                    <a:rPr lang="en-US" b="1" i="1" smtClean="0">
                      <a:latin typeface="Cambria Math" panose="02040503050406030204" pitchFamily="18" charset="0"/>
                    </a:rPr>
                    <m:t>𝒌</m:t>
                  </m:r>
                </m:oMath>
              </a14:m>
              <a:r>
                <a:rPr lang="en-US" dirty="0"/>
                <a:t>-server CDS protocols with polynomial reconstruction based on decomposed matching vector families.</a:t>
              </a:r>
            </a:p>
          </dgm:t>
        </dgm:pt>
      </mc:Choice>
      <mc:Fallback xmlns="">
        <dgm:pt modelId="{B796794D-EC9B-4623-9F89-E472B5A95FAA}">
          <dgm:prSet phldrT="[Text]"/>
          <dgm:spPr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85000"/>
                    <a:satMod val="130000"/>
                  </a:schemeClr>
                </a:gs>
                <a:gs pos="34000">
                  <a:schemeClr val="accent1">
                    <a:hueOff val="0"/>
                    <a:satOff val="0"/>
                    <a:lumOff val="0"/>
                    <a:alphaOff val="0"/>
                    <a:shade val="87000"/>
                    <a:satMod val="125000"/>
                  </a:schemeClr>
                </a:gs>
                <a:gs pos="7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10000"/>
                  </a:schemeClr>
                </a:gs>
              </a:gsLst>
            </a:gradFill>
          </dgm:spPr>
          <dgm:t>
            <a:bodyPr/>
            <a:lstStyle/>
            <a:p>
              <a:r>
                <a:rPr lang="en-US" dirty="0"/>
                <a:t>Construction of </a:t>
              </a:r>
              <a:r>
                <a:rPr lang="en-US" b="1" i="0">
                  <a:latin typeface="Cambria Math" panose="02040503050406030204" pitchFamily="18" charset="0"/>
                </a:rPr>
                <a:t>𝒌</a:t>
              </a:r>
              <a:r>
                <a:rPr lang="en-US" dirty="0"/>
                <a:t>-server CDS protocols with polynomial reconstruction based on decomposed matching vector families.</a:t>
              </a:r>
            </a:p>
          </dgm:t>
        </dgm:pt>
      </mc:Fallback>
    </mc:AlternateContent>
    <dgm:pt modelId="{A6F867A4-D9C6-4C6D-B318-8FC2DD32D50E}" type="parTrans" cxnId="{BCF5CD12-2D5B-424F-9E36-220C588A97AD}">
      <dgm:prSet/>
      <dgm:spPr/>
      <dgm:t>
        <a:bodyPr/>
        <a:lstStyle/>
        <a:p>
          <a:endParaRPr lang="en-IL"/>
        </a:p>
      </dgm:t>
    </dgm:pt>
    <dgm:pt modelId="{9230043D-C0CF-4D86-B903-23D37839E4BB}" type="sibTrans" cxnId="{BCF5CD12-2D5B-424F-9E36-220C588A97AD}">
      <dgm:prSet/>
      <dgm:spPr/>
      <dgm:t>
        <a:bodyPr/>
        <a:lstStyle/>
        <a:p>
          <a:endParaRPr lang="en-IL" dirty="0"/>
        </a:p>
      </dgm:t>
    </dgm:pt>
    <dgm:pt modelId="{D00EF95E-E0AB-4D99-9F99-0D6D1D35516C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</a:gradFill>
      </dgm:spPr>
      <dgm:t>
        <a:bodyPr/>
        <a:lstStyle/>
        <a:p>
          <a:pPr>
            <a:buFont typeface="+mj-lt"/>
            <a:buAutoNum type="arabicPeriod"/>
          </a:pPr>
          <a:r>
            <a:rPr lang="en-US" dirty="0"/>
            <a:t>Construction of the decompositions of the matching vector families.</a:t>
          </a:r>
          <a:endParaRPr lang="en-IL" dirty="0"/>
        </a:p>
      </dgm:t>
    </dgm:pt>
    <dgm:pt modelId="{E1076077-EA14-4CB2-8C7B-742F433FCFB4}" type="parTrans" cxnId="{84792E0E-5BEE-4B27-8217-57C9BB94B9E8}">
      <dgm:prSet/>
      <dgm:spPr/>
      <dgm:t>
        <a:bodyPr/>
        <a:lstStyle/>
        <a:p>
          <a:endParaRPr lang="en-IL"/>
        </a:p>
      </dgm:t>
    </dgm:pt>
    <dgm:pt modelId="{D19594E4-1E6E-4DE2-B954-CD28AA207F67}" type="sibTrans" cxnId="{84792E0E-5BEE-4B27-8217-57C9BB94B9E8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DEF22005-7389-44CC-903D-84D00215B5B4}">
          <dgm:prSet phldrT="[Text]"/>
          <dgm:spPr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85000"/>
                    <a:satMod val="130000"/>
                  </a:schemeClr>
                </a:gs>
                <a:gs pos="34000">
                  <a:schemeClr val="accent1">
                    <a:hueOff val="0"/>
                    <a:satOff val="0"/>
                    <a:lumOff val="0"/>
                    <a:alphaOff val="0"/>
                    <a:shade val="87000"/>
                    <a:satMod val="125000"/>
                  </a:schemeClr>
                </a:gs>
                <a:gs pos="7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10000"/>
                  </a:schemeClr>
                </a:gs>
              </a:gsLst>
            </a:gradFill>
          </dgm:spPr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n-US" dirty="0"/>
                <a:t>Use of the reduction of [Beimel-Othman-Peter21] to get </a:t>
              </a:r>
              <a14:m>
                <m:oMath xmlns:m="http://schemas.openxmlformats.org/officeDocument/2006/math">
                  <m:r>
                    <a:rPr lang="en-US" b="1" i="1" smtClean="0">
                      <a:latin typeface="Cambria Math" panose="02040503050406030204" pitchFamily="18" charset="0"/>
                    </a:rPr>
                    <m:t>𝒌</m:t>
                  </m:r>
                </m:oMath>
              </a14:m>
              <a:r>
                <a:rPr lang="en-US" dirty="0"/>
                <a:t>-server </a:t>
              </a:r>
              <a14:m>
                <m:oMath xmlns:m="http://schemas.openxmlformats.org/officeDocument/2006/math">
                  <m:r>
                    <a:rPr lang="en-US" b="1" i="1" smtClean="0">
                      <a:latin typeface="Cambria Math" panose="02040503050406030204" pitchFamily="18" charset="0"/>
                    </a:rPr>
                    <m:t>𝒕</m:t>
                  </m:r>
                </m:oMath>
              </a14:m>
              <a:r>
                <a:rPr lang="en-US" dirty="0"/>
                <a:t>-RCDS with polynomial reconstruction from </a:t>
              </a:r>
              <a14:m>
                <m:oMath xmlns:m="http://schemas.openxmlformats.org/officeDocument/2006/math">
                  <m:r>
                    <a:rPr lang="en-US" b="1" i="1" smtClean="0">
                      <a:latin typeface="Cambria Math" panose="02040503050406030204" pitchFamily="18" charset="0"/>
                    </a:rPr>
                    <m:t>𝒌</m:t>
                  </m:r>
                </m:oMath>
              </a14:m>
              <a:r>
                <a:rPr lang="en-US" dirty="0"/>
                <a:t>-server CDS.</a:t>
              </a:r>
              <a:endParaRPr lang="en-IL" dirty="0"/>
            </a:p>
          </dgm:t>
        </dgm:pt>
      </mc:Choice>
      <mc:Fallback xmlns="">
        <dgm:pt modelId="{DEF22005-7389-44CC-903D-84D00215B5B4}">
          <dgm:prSet phldrT="[Text]"/>
          <dgm:spPr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85000"/>
                    <a:satMod val="130000"/>
                  </a:schemeClr>
                </a:gs>
                <a:gs pos="34000">
                  <a:schemeClr val="accent1">
                    <a:hueOff val="0"/>
                    <a:satOff val="0"/>
                    <a:lumOff val="0"/>
                    <a:alphaOff val="0"/>
                    <a:shade val="87000"/>
                    <a:satMod val="125000"/>
                  </a:schemeClr>
                </a:gs>
                <a:gs pos="7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10000"/>
                  </a:schemeClr>
                </a:gs>
              </a:gsLst>
            </a:gradFill>
          </dgm:spPr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n-US" dirty="0"/>
                <a:t>Use of the reduction of [Beimel-Othman-Peter21] to get </a:t>
              </a:r>
              <a:r>
                <a:rPr lang="en-US" b="1" i="0">
                  <a:latin typeface="Cambria Math" panose="02040503050406030204" pitchFamily="18" charset="0"/>
                </a:rPr>
                <a:t>𝒌</a:t>
              </a:r>
              <a:r>
                <a:rPr lang="en-US" dirty="0"/>
                <a:t>-server </a:t>
              </a:r>
              <a:r>
                <a:rPr lang="en-US" b="1" i="0">
                  <a:latin typeface="Cambria Math" panose="02040503050406030204" pitchFamily="18" charset="0"/>
                </a:rPr>
                <a:t>𝒕</a:t>
              </a:r>
              <a:r>
                <a:rPr lang="en-US" dirty="0"/>
                <a:t>-RCDS with polynomial reconstruction from </a:t>
              </a:r>
              <a:r>
                <a:rPr lang="en-US" b="1" i="0">
                  <a:latin typeface="Cambria Math" panose="02040503050406030204" pitchFamily="18" charset="0"/>
                </a:rPr>
                <a:t>𝒌</a:t>
              </a:r>
              <a:r>
                <a:rPr lang="en-US" dirty="0"/>
                <a:t>-server CDS.</a:t>
              </a:r>
              <a:endParaRPr lang="en-IL" dirty="0"/>
            </a:p>
          </dgm:t>
        </dgm:pt>
      </mc:Fallback>
    </mc:AlternateContent>
    <dgm:pt modelId="{D351378F-2D4A-451E-8E9E-816EA2BCDC84}" type="parTrans" cxnId="{01A04528-6708-451D-B34D-54D56B48E67E}">
      <dgm:prSet/>
      <dgm:spPr/>
      <dgm:t>
        <a:bodyPr/>
        <a:lstStyle/>
        <a:p>
          <a:endParaRPr lang="en-IL"/>
        </a:p>
      </dgm:t>
    </dgm:pt>
    <dgm:pt modelId="{9303F4C3-CC5A-4C9F-9127-A95A58E0B985}" type="sibTrans" cxnId="{01A04528-6708-451D-B34D-54D56B48E67E}">
      <dgm:prSet/>
      <dgm:spPr/>
      <dgm:t>
        <a:bodyPr/>
        <a:lstStyle/>
        <a:p>
          <a:endParaRPr lang="en-IL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3C4E6F51-BC53-4746-A517-17C7EDE9A70C}">
          <dgm:prSet phldrT="[Text]"/>
          <dgm:spPr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85000"/>
                    <a:satMod val="130000"/>
                  </a:schemeClr>
                </a:gs>
                <a:gs pos="34000">
                  <a:schemeClr val="accent1">
                    <a:hueOff val="0"/>
                    <a:satOff val="0"/>
                    <a:lumOff val="0"/>
                    <a:alphaOff val="0"/>
                    <a:shade val="87000"/>
                    <a:satMod val="125000"/>
                  </a:schemeClr>
                </a:gs>
                <a:gs pos="7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10000"/>
                  </a:schemeClr>
                </a:gs>
              </a:gsLst>
            </a:gradFill>
          </dgm:spPr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n-US" dirty="0"/>
                <a:t>Use of the reduction of [Applebaum-Nir21] to get secret-sharing scheme with polynomial reconstruction from </a:t>
              </a:r>
              <a14:m>
                <m:oMath xmlns:m="http://schemas.openxmlformats.org/officeDocument/2006/math">
                  <m:r>
                    <a:rPr lang="en-US" b="1" i="1" smtClean="0">
                      <a:latin typeface="Cambria Math" panose="02040503050406030204" pitchFamily="18" charset="0"/>
                    </a:rPr>
                    <m:t>𝒌</m:t>
                  </m:r>
                </m:oMath>
              </a14:m>
              <a:r>
                <a:rPr lang="en-US" dirty="0"/>
                <a:t>-server  </a:t>
              </a:r>
              <a14:m>
                <m:oMath xmlns:m="http://schemas.openxmlformats.org/officeDocument/2006/math">
                  <m:r>
                    <a:rPr lang="en-US" b="1" i="1" smtClean="0">
                      <a:latin typeface="Cambria Math" panose="02040503050406030204" pitchFamily="18" charset="0"/>
                    </a:rPr>
                    <m:t>𝒕</m:t>
                  </m:r>
                </m:oMath>
              </a14:m>
              <a:r>
                <a:rPr lang="en-US" dirty="0"/>
                <a:t>-RCDS.</a:t>
              </a:r>
              <a:endParaRPr lang="en-IL" dirty="0"/>
            </a:p>
          </dgm:t>
        </dgm:pt>
      </mc:Choice>
      <mc:Fallback xmlns="">
        <dgm:pt modelId="{3C4E6F51-BC53-4746-A517-17C7EDE9A70C}">
          <dgm:prSet phldrT="[Text]"/>
          <dgm:spPr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shade val="85000"/>
                    <a:satMod val="130000"/>
                  </a:schemeClr>
                </a:gs>
                <a:gs pos="34000">
                  <a:schemeClr val="accent1">
                    <a:hueOff val="0"/>
                    <a:satOff val="0"/>
                    <a:lumOff val="0"/>
                    <a:alphaOff val="0"/>
                    <a:shade val="87000"/>
                    <a:satMod val="125000"/>
                  </a:schemeClr>
                </a:gs>
                <a:gs pos="7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10000"/>
                  </a:schemeClr>
                </a:gs>
              </a:gsLst>
            </a:gradFill>
          </dgm:spPr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n-US" dirty="0"/>
                <a:t>Use of the reduction of [Applebaum-Nir21] to get secret-sharing scheme with polynomial reconstruction from </a:t>
              </a:r>
              <a:r>
                <a:rPr lang="en-US" b="1" i="0">
                  <a:latin typeface="Cambria Math" panose="02040503050406030204" pitchFamily="18" charset="0"/>
                </a:rPr>
                <a:t>𝒌</a:t>
              </a:r>
              <a:r>
                <a:rPr lang="en-US" dirty="0"/>
                <a:t>-server  </a:t>
              </a:r>
              <a:r>
                <a:rPr lang="en-US" b="1" i="0">
                  <a:latin typeface="Cambria Math" panose="02040503050406030204" pitchFamily="18" charset="0"/>
                </a:rPr>
                <a:t>𝒕</a:t>
              </a:r>
              <a:r>
                <a:rPr lang="en-US" dirty="0"/>
                <a:t>-RCDS.</a:t>
              </a:r>
              <a:endParaRPr lang="en-IL" dirty="0"/>
            </a:p>
          </dgm:t>
        </dgm:pt>
      </mc:Fallback>
    </mc:AlternateContent>
    <dgm:pt modelId="{07173CE4-9FE5-4519-BBB7-BFB5394A8D15}" type="parTrans" cxnId="{0A166CB7-DE90-4B29-BDDC-988C83C42D8D}">
      <dgm:prSet/>
      <dgm:spPr/>
      <dgm:t>
        <a:bodyPr/>
        <a:lstStyle/>
        <a:p>
          <a:endParaRPr lang="en-IL"/>
        </a:p>
      </dgm:t>
    </dgm:pt>
    <dgm:pt modelId="{E657557A-C353-4CC5-B47C-B16DC568AB2D}" type="sibTrans" cxnId="{0A166CB7-DE90-4B29-BDDC-988C83C42D8D}">
      <dgm:prSet/>
      <dgm:spPr/>
      <dgm:t>
        <a:bodyPr/>
        <a:lstStyle/>
        <a:p>
          <a:endParaRPr lang="en-IL"/>
        </a:p>
      </dgm:t>
    </dgm:pt>
    <dgm:pt modelId="{026B905B-20CE-48B5-99AC-D3F77E2F84B8}" type="pres">
      <dgm:prSet presAssocID="{5F2E20B5-1894-446F-84FD-08504C70D9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EBC8667-1792-4E01-B08E-34BDAFEBD102}" type="pres">
      <dgm:prSet presAssocID="{31B8453A-60A6-4007-B594-942339CFF88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2F539A1-3857-4972-A718-E83C0C3A7CCF}" type="pres">
      <dgm:prSet presAssocID="{73DBCA04-1B25-47DA-8841-318444339192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A2745CE3-7D7C-42E9-B2B1-13AE80704507}" type="pres">
      <dgm:prSet presAssocID="{73DBCA04-1B25-47DA-8841-318444339192}" presName="connectorText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7E4949EE-D1D4-43B4-9D5C-D1FFC7648E6A}" type="pres">
      <dgm:prSet presAssocID="{4056C08E-EEF7-4D28-853B-98575ABEFFF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D7262CD-9093-417B-9559-CB91ECA6F763}" type="pres">
      <dgm:prSet presAssocID="{A849E508-ABB5-4486-9349-A7DF30B63908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26EBE879-3EFE-4CAC-B347-C6689FCC31CF}" type="pres">
      <dgm:prSet presAssocID="{A849E508-ABB5-4486-9349-A7DF30B63908}" presName="connectorText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9A7D00D8-295B-420C-A4C4-B11A71B17F8D}" type="pres">
      <dgm:prSet presAssocID="{B796794D-EC9B-4623-9F89-E472B5A95F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3E1D09C-A244-4E7D-9FB3-5C32B27B75D7}" type="pres">
      <dgm:prSet presAssocID="{9230043D-C0CF-4D86-B903-23D37839E4BB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BCF03501-DA60-4A5A-8600-E4E255271FBA}" type="pres">
      <dgm:prSet presAssocID="{9230043D-C0CF-4D86-B903-23D37839E4BB}" presName="connectorText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5E77F59C-D81B-4353-B6A4-9BB0D72F5BDE}" type="pres">
      <dgm:prSet presAssocID="{D00EF95E-E0AB-4D99-9F99-0D6D1D35516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AE143E1-63AC-47B0-B2EC-790F80958FFA}" type="pres">
      <dgm:prSet presAssocID="{D19594E4-1E6E-4DE2-B954-CD28AA207F67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59DE061D-E4DA-47AC-BEB6-4C34890ED15E}" type="pres">
      <dgm:prSet presAssocID="{D19594E4-1E6E-4DE2-B954-CD28AA207F67}" presName="connectorText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72CAE965-D1DD-4FE8-94E6-9A1828FD8566}" type="pres">
      <dgm:prSet presAssocID="{DEF22005-7389-44CC-903D-84D00215B5B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CDC72BD-58BA-44B3-B058-C28F91A9DF2C}" type="pres">
      <dgm:prSet presAssocID="{9303F4C3-CC5A-4C9F-9127-A95A58E0B985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  <dgm:pt modelId="{E9B9BC41-440D-4E32-843A-602B455D4FE7}" type="pres">
      <dgm:prSet presAssocID="{9303F4C3-CC5A-4C9F-9127-A95A58E0B985}" presName="connectorText" presStyleLbl="sibTrans1D1" presStyleIdx="4" presStyleCnt="5"/>
      <dgm:spPr/>
      <dgm:t>
        <a:bodyPr/>
        <a:lstStyle/>
        <a:p>
          <a:pPr rtl="1"/>
          <a:endParaRPr lang="he-IL"/>
        </a:p>
      </dgm:t>
    </dgm:pt>
    <dgm:pt modelId="{CE58970D-D61F-4257-8B3C-7D7CF72603EC}" type="pres">
      <dgm:prSet presAssocID="{3C4E6F51-BC53-4746-A517-17C7EDE9A7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FCAA6CC-BCED-4B4F-B38A-108EA15CA16B}" type="presOf" srcId="{A849E508-ABB5-4486-9349-A7DF30B63908}" destId="{AD7262CD-9093-417B-9559-CB91ECA6F763}" srcOrd="0" destOrd="0" presId="urn:microsoft.com/office/officeart/2005/8/layout/bProcess3"/>
    <dgm:cxn modelId="{84947AEF-F904-49F0-B70B-727C2777A211}" type="presOf" srcId="{9303F4C3-CC5A-4C9F-9127-A95A58E0B985}" destId="{E9B9BC41-440D-4E32-843A-602B455D4FE7}" srcOrd="1" destOrd="0" presId="urn:microsoft.com/office/officeart/2005/8/layout/bProcess3"/>
    <dgm:cxn modelId="{E7B2E082-1526-41AC-B0DA-B9E823E2BB8D}" srcId="{5F2E20B5-1894-446F-84FD-08504C70D9E0}" destId="{31B8453A-60A6-4007-B594-942339CFF882}" srcOrd="0" destOrd="0" parTransId="{224BA0F0-9621-43D5-8D1E-0399D1169631}" sibTransId="{73DBCA04-1B25-47DA-8841-318444339192}"/>
    <dgm:cxn modelId="{3A370082-0B6B-4928-A2E9-B1DE66F00A30}" type="presOf" srcId="{73DBCA04-1B25-47DA-8841-318444339192}" destId="{A2745CE3-7D7C-42E9-B2B1-13AE80704507}" srcOrd="1" destOrd="0" presId="urn:microsoft.com/office/officeart/2005/8/layout/bProcess3"/>
    <dgm:cxn modelId="{D4A7B7F8-1C89-4449-8215-443076679007}" type="presOf" srcId="{73DBCA04-1B25-47DA-8841-318444339192}" destId="{82F539A1-3857-4972-A718-E83C0C3A7CCF}" srcOrd="0" destOrd="0" presId="urn:microsoft.com/office/officeart/2005/8/layout/bProcess3"/>
    <dgm:cxn modelId="{01A04528-6708-451D-B34D-54D56B48E67E}" srcId="{5F2E20B5-1894-446F-84FD-08504C70D9E0}" destId="{DEF22005-7389-44CC-903D-84D00215B5B4}" srcOrd="4" destOrd="0" parTransId="{D351378F-2D4A-451E-8E9E-816EA2BCDC84}" sibTransId="{9303F4C3-CC5A-4C9F-9127-A95A58E0B985}"/>
    <dgm:cxn modelId="{0A166CB7-DE90-4B29-BDDC-988C83C42D8D}" srcId="{5F2E20B5-1894-446F-84FD-08504C70D9E0}" destId="{3C4E6F51-BC53-4746-A517-17C7EDE9A70C}" srcOrd="5" destOrd="0" parTransId="{07173CE4-9FE5-4519-BBB7-BFB5394A8D15}" sibTransId="{E657557A-C353-4CC5-B47C-B16DC568AB2D}"/>
    <dgm:cxn modelId="{DA71FBB3-E414-4D7A-B184-E84F1823938E}" type="presOf" srcId="{4056C08E-EEF7-4D28-853B-98575ABEFFFC}" destId="{7E4949EE-D1D4-43B4-9D5C-D1FFC7648E6A}" srcOrd="0" destOrd="0" presId="urn:microsoft.com/office/officeart/2005/8/layout/bProcess3"/>
    <dgm:cxn modelId="{34DC78B7-6535-4EF0-8B70-BA5D29843696}" type="presOf" srcId="{D00EF95E-E0AB-4D99-9F99-0D6D1D35516C}" destId="{5E77F59C-D81B-4353-B6A4-9BB0D72F5BDE}" srcOrd="0" destOrd="0" presId="urn:microsoft.com/office/officeart/2005/8/layout/bProcess3"/>
    <dgm:cxn modelId="{4FFA2CD5-D379-4434-9A14-C784B6F8CB96}" type="presOf" srcId="{5F2E20B5-1894-446F-84FD-08504C70D9E0}" destId="{026B905B-20CE-48B5-99AC-D3F77E2F84B8}" srcOrd="0" destOrd="0" presId="urn:microsoft.com/office/officeart/2005/8/layout/bProcess3"/>
    <dgm:cxn modelId="{CCF4F303-7C0D-4E8A-9E05-C935089B13CC}" type="presOf" srcId="{A849E508-ABB5-4486-9349-A7DF30B63908}" destId="{26EBE879-3EFE-4CAC-B347-C6689FCC31CF}" srcOrd="1" destOrd="0" presId="urn:microsoft.com/office/officeart/2005/8/layout/bProcess3"/>
    <dgm:cxn modelId="{77151A7E-4103-4C5C-BA7C-F9ADF394F895}" type="presOf" srcId="{D19594E4-1E6E-4DE2-B954-CD28AA207F67}" destId="{9AE143E1-63AC-47B0-B2EC-790F80958FFA}" srcOrd="0" destOrd="0" presId="urn:microsoft.com/office/officeart/2005/8/layout/bProcess3"/>
    <dgm:cxn modelId="{212B892E-C80B-4001-B4E3-4BA0F31AAD0A}" type="presOf" srcId="{9230043D-C0CF-4D86-B903-23D37839E4BB}" destId="{BCF03501-DA60-4A5A-8600-E4E255271FBA}" srcOrd="1" destOrd="0" presId="urn:microsoft.com/office/officeart/2005/8/layout/bProcess3"/>
    <dgm:cxn modelId="{7CF63638-AEB1-401B-8BA6-841E2435338D}" type="presOf" srcId="{31B8453A-60A6-4007-B594-942339CFF882}" destId="{2EBC8667-1792-4E01-B08E-34BDAFEBD102}" srcOrd="0" destOrd="0" presId="urn:microsoft.com/office/officeart/2005/8/layout/bProcess3"/>
    <dgm:cxn modelId="{BCF5CD12-2D5B-424F-9E36-220C588A97AD}" srcId="{5F2E20B5-1894-446F-84FD-08504C70D9E0}" destId="{B796794D-EC9B-4623-9F89-E472B5A95FAA}" srcOrd="2" destOrd="0" parTransId="{A6F867A4-D9C6-4C6D-B318-8FC2DD32D50E}" sibTransId="{9230043D-C0CF-4D86-B903-23D37839E4BB}"/>
    <dgm:cxn modelId="{1397D12B-7C27-415E-BC2D-878AA0106DD3}" type="presOf" srcId="{9303F4C3-CC5A-4C9F-9127-A95A58E0B985}" destId="{1CDC72BD-58BA-44B3-B058-C28F91A9DF2C}" srcOrd="0" destOrd="0" presId="urn:microsoft.com/office/officeart/2005/8/layout/bProcess3"/>
    <dgm:cxn modelId="{A0E27989-D85E-416B-816C-2C7E634A472F}" type="presOf" srcId="{D19594E4-1E6E-4DE2-B954-CD28AA207F67}" destId="{59DE061D-E4DA-47AC-BEB6-4C34890ED15E}" srcOrd="1" destOrd="0" presId="urn:microsoft.com/office/officeart/2005/8/layout/bProcess3"/>
    <dgm:cxn modelId="{53A652F2-900F-493E-A8CF-3239CB6EFAB2}" type="presOf" srcId="{3C4E6F51-BC53-4746-A517-17C7EDE9A70C}" destId="{CE58970D-D61F-4257-8B3C-7D7CF72603EC}" srcOrd="0" destOrd="0" presId="urn:microsoft.com/office/officeart/2005/8/layout/bProcess3"/>
    <dgm:cxn modelId="{2BEFB455-4148-442D-9558-CF88D96DEDAB}" type="presOf" srcId="{9230043D-C0CF-4D86-B903-23D37839E4BB}" destId="{13E1D09C-A244-4E7D-9FB3-5C32B27B75D7}" srcOrd="0" destOrd="0" presId="urn:microsoft.com/office/officeart/2005/8/layout/bProcess3"/>
    <dgm:cxn modelId="{70E003AC-DA3B-4AA0-B363-5319CC2B1CC3}" type="presOf" srcId="{DEF22005-7389-44CC-903D-84D00215B5B4}" destId="{72CAE965-D1DD-4FE8-94E6-9A1828FD8566}" srcOrd="0" destOrd="0" presId="urn:microsoft.com/office/officeart/2005/8/layout/bProcess3"/>
    <dgm:cxn modelId="{84792E0E-5BEE-4B27-8217-57C9BB94B9E8}" srcId="{5F2E20B5-1894-446F-84FD-08504C70D9E0}" destId="{D00EF95E-E0AB-4D99-9F99-0D6D1D35516C}" srcOrd="3" destOrd="0" parTransId="{E1076077-EA14-4CB2-8C7B-742F433FCFB4}" sibTransId="{D19594E4-1E6E-4DE2-B954-CD28AA207F67}"/>
    <dgm:cxn modelId="{B05085E9-48B4-44FE-B14E-C42BC74C67C0}" srcId="{5F2E20B5-1894-446F-84FD-08504C70D9E0}" destId="{4056C08E-EEF7-4D28-853B-98575ABEFFFC}" srcOrd="1" destOrd="0" parTransId="{66EEBC07-AF54-4ADC-AB21-E7E90F7F3F7D}" sibTransId="{A849E508-ABB5-4486-9349-A7DF30B63908}"/>
    <dgm:cxn modelId="{915317E4-B118-4D1A-B42E-7D10632C410D}" type="presOf" srcId="{B796794D-EC9B-4623-9F89-E472B5A95FAA}" destId="{9A7D00D8-295B-420C-A4C4-B11A71B17F8D}" srcOrd="0" destOrd="0" presId="urn:microsoft.com/office/officeart/2005/8/layout/bProcess3"/>
    <dgm:cxn modelId="{A95A236C-199A-4696-8E90-89DFC24957D2}" type="presParOf" srcId="{026B905B-20CE-48B5-99AC-D3F77E2F84B8}" destId="{2EBC8667-1792-4E01-B08E-34BDAFEBD102}" srcOrd="0" destOrd="0" presId="urn:microsoft.com/office/officeart/2005/8/layout/bProcess3"/>
    <dgm:cxn modelId="{36509BC9-47D0-44E8-BB8A-C6B7AD420D63}" type="presParOf" srcId="{026B905B-20CE-48B5-99AC-D3F77E2F84B8}" destId="{82F539A1-3857-4972-A718-E83C0C3A7CCF}" srcOrd="1" destOrd="0" presId="urn:microsoft.com/office/officeart/2005/8/layout/bProcess3"/>
    <dgm:cxn modelId="{AC39E440-49F2-4320-A3DA-1C76B337896F}" type="presParOf" srcId="{82F539A1-3857-4972-A718-E83C0C3A7CCF}" destId="{A2745CE3-7D7C-42E9-B2B1-13AE80704507}" srcOrd="0" destOrd="0" presId="urn:microsoft.com/office/officeart/2005/8/layout/bProcess3"/>
    <dgm:cxn modelId="{56C70087-72B1-4A12-B170-5B5DEEBF6335}" type="presParOf" srcId="{026B905B-20CE-48B5-99AC-D3F77E2F84B8}" destId="{7E4949EE-D1D4-43B4-9D5C-D1FFC7648E6A}" srcOrd="2" destOrd="0" presId="urn:microsoft.com/office/officeart/2005/8/layout/bProcess3"/>
    <dgm:cxn modelId="{C8FB18DB-4CAA-46AA-A79E-839C472E8E60}" type="presParOf" srcId="{026B905B-20CE-48B5-99AC-D3F77E2F84B8}" destId="{AD7262CD-9093-417B-9559-CB91ECA6F763}" srcOrd="3" destOrd="0" presId="urn:microsoft.com/office/officeart/2005/8/layout/bProcess3"/>
    <dgm:cxn modelId="{4279A0A3-F555-43CE-BB3D-B8ED88637F2A}" type="presParOf" srcId="{AD7262CD-9093-417B-9559-CB91ECA6F763}" destId="{26EBE879-3EFE-4CAC-B347-C6689FCC31CF}" srcOrd="0" destOrd="0" presId="urn:microsoft.com/office/officeart/2005/8/layout/bProcess3"/>
    <dgm:cxn modelId="{52874900-CC4F-482B-BE0F-080ABE7392DC}" type="presParOf" srcId="{026B905B-20CE-48B5-99AC-D3F77E2F84B8}" destId="{9A7D00D8-295B-420C-A4C4-B11A71B17F8D}" srcOrd="4" destOrd="0" presId="urn:microsoft.com/office/officeart/2005/8/layout/bProcess3"/>
    <dgm:cxn modelId="{BDEAD9D9-CFED-4939-AE45-E545FF15AA07}" type="presParOf" srcId="{026B905B-20CE-48B5-99AC-D3F77E2F84B8}" destId="{13E1D09C-A244-4E7D-9FB3-5C32B27B75D7}" srcOrd="5" destOrd="0" presId="urn:microsoft.com/office/officeart/2005/8/layout/bProcess3"/>
    <dgm:cxn modelId="{7C779EDD-417D-4FEB-B998-F3CFC3016BCA}" type="presParOf" srcId="{13E1D09C-A244-4E7D-9FB3-5C32B27B75D7}" destId="{BCF03501-DA60-4A5A-8600-E4E255271FBA}" srcOrd="0" destOrd="0" presId="urn:microsoft.com/office/officeart/2005/8/layout/bProcess3"/>
    <dgm:cxn modelId="{CC526DC5-00CF-4C6C-A8AB-F2210D7E7E5D}" type="presParOf" srcId="{026B905B-20CE-48B5-99AC-D3F77E2F84B8}" destId="{5E77F59C-D81B-4353-B6A4-9BB0D72F5BDE}" srcOrd="6" destOrd="0" presId="urn:microsoft.com/office/officeart/2005/8/layout/bProcess3"/>
    <dgm:cxn modelId="{F402C1B9-A0C0-43AC-9D22-0B9F31893B12}" type="presParOf" srcId="{026B905B-20CE-48B5-99AC-D3F77E2F84B8}" destId="{9AE143E1-63AC-47B0-B2EC-790F80958FFA}" srcOrd="7" destOrd="0" presId="urn:microsoft.com/office/officeart/2005/8/layout/bProcess3"/>
    <dgm:cxn modelId="{C803F8DB-F154-4808-8EE4-F04F06D4F6E7}" type="presParOf" srcId="{9AE143E1-63AC-47B0-B2EC-790F80958FFA}" destId="{59DE061D-E4DA-47AC-BEB6-4C34890ED15E}" srcOrd="0" destOrd="0" presId="urn:microsoft.com/office/officeart/2005/8/layout/bProcess3"/>
    <dgm:cxn modelId="{AF0F6610-D3D5-4FB4-8001-844C247BF2F7}" type="presParOf" srcId="{026B905B-20CE-48B5-99AC-D3F77E2F84B8}" destId="{72CAE965-D1DD-4FE8-94E6-9A1828FD8566}" srcOrd="8" destOrd="0" presId="urn:microsoft.com/office/officeart/2005/8/layout/bProcess3"/>
    <dgm:cxn modelId="{02FE349B-9632-45AE-A12B-149FFC68251A}" type="presParOf" srcId="{026B905B-20CE-48B5-99AC-D3F77E2F84B8}" destId="{1CDC72BD-58BA-44B3-B058-C28F91A9DF2C}" srcOrd="9" destOrd="0" presId="urn:microsoft.com/office/officeart/2005/8/layout/bProcess3"/>
    <dgm:cxn modelId="{332ABECF-5F1D-4F12-9FD1-9223D6FE874B}" type="presParOf" srcId="{1CDC72BD-58BA-44B3-B058-C28F91A9DF2C}" destId="{E9B9BC41-440D-4E32-843A-602B455D4FE7}" srcOrd="0" destOrd="0" presId="urn:microsoft.com/office/officeart/2005/8/layout/bProcess3"/>
    <dgm:cxn modelId="{49D3A974-110C-4389-BCC7-346E4870406C}" type="presParOf" srcId="{026B905B-20CE-48B5-99AC-D3F77E2F84B8}" destId="{CE58970D-D61F-4257-8B3C-7D7CF72603E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AFF1D-87A6-410F-9161-C3F8817CDAD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0A9EF35-123D-425D-BCA4-96502FEDFA25}">
      <dgm:prSet phldrT="[Text]"/>
      <dgm:spPr/>
      <dgm:t>
        <a:bodyPr/>
        <a:lstStyle/>
        <a:p>
          <a:r>
            <a:rPr lang="en-US" dirty="0"/>
            <a:t>Sparse </a:t>
          </a:r>
        </a:p>
        <a:p>
          <a:r>
            <a:rPr lang="en-US" dirty="0"/>
            <a:t>Matching Vectors</a:t>
          </a:r>
        </a:p>
      </dgm:t>
    </dgm:pt>
    <dgm:pt modelId="{01561876-3A85-452C-BC08-549EACB343DA}" type="parTrans" cxnId="{73665BA9-8276-4B7F-814A-D50A26D87CED}">
      <dgm:prSet/>
      <dgm:spPr/>
      <dgm:t>
        <a:bodyPr/>
        <a:lstStyle/>
        <a:p>
          <a:endParaRPr lang="en-IL"/>
        </a:p>
      </dgm:t>
    </dgm:pt>
    <dgm:pt modelId="{1D69D79B-7CBA-41EC-A3E3-8F7BCF1C92AE}" type="sibTrans" cxnId="{73665BA9-8276-4B7F-814A-D50A26D87CED}">
      <dgm:prSet/>
      <dgm:spPr/>
      <dgm:t>
        <a:bodyPr/>
        <a:lstStyle/>
        <a:p>
          <a:endParaRPr lang="en-IL" dirty="0"/>
        </a:p>
      </dgm:t>
    </dgm:pt>
    <dgm:pt modelId="{499F9DFF-8995-4023-BBA9-721B13F912ED}">
      <dgm:prSet phldrT="[Text]"/>
      <dgm:spPr/>
      <dgm:t>
        <a:bodyPr/>
        <a:lstStyle/>
        <a:p>
          <a:r>
            <a:rPr lang="en-US" dirty="0"/>
            <a:t>Polynomial</a:t>
          </a:r>
        </a:p>
        <a:p>
          <a:r>
            <a:rPr lang="en-US" dirty="0"/>
            <a:t>CDS Protocol</a:t>
          </a:r>
        </a:p>
      </dgm:t>
    </dgm:pt>
    <dgm:pt modelId="{B86D216B-17E8-468E-962F-A81DE24B69D1}" type="parTrans" cxnId="{407B723E-3353-4406-9DDD-870CAE513D6A}">
      <dgm:prSet/>
      <dgm:spPr/>
      <dgm:t>
        <a:bodyPr/>
        <a:lstStyle/>
        <a:p>
          <a:endParaRPr lang="en-IL"/>
        </a:p>
      </dgm:t>
    </dgm:pt>
    <dgm:pt modelId="{3C1F780F-2051-4E5A-8D7E-5F6C4743F511}" type="sibTrans" cxnId="{407B723E-3353-4406-9DDD-870CAE513D6A}">
      <dgm:prSet/>
      <dgm:spPr/>
      <dgm:t>
        <a:bodyPr/>
        <a:lstStyle/>
        <a:p>
          <a:endParaRPr lang="en-IL"/>
        </a:p>
      </dgm:t>
    </dgm:pt>
    <dgm:pt modelId="{662D03CF-4345-4BD7-B793-F61D861FEA56}" type="pres">
      <dgm:prSet presAssocID="{28DAFF1D-87A6-410F-9161-C3F8817CDAD9}" presName="Name0" presStyleCnt="0">
        <dgm:presLayoutVars>
          <dgm:dir/>
          <dgm:resizeHandles val="exact"/>
        </dgm:presLayoutVars>
      </dgm:prSet>
      <dgm:spPr/>
    </dgm:pt>
    <dgm:pt modelId="{60257AC2-572C-4D76-84F7-9F4936C2B511}" type="pres">
      <dgm:prSet presAssocID="{60A9EF35-123D-425D-BCA4-96502FEDFA25}" presName="node" presStyleLbl="node1" presStyleIdx="0" presStyleCnt="2" custScaleX="10606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0E5A12E-A831-4D7B-A906-3A9FEB3167E8}" type="pres">
      <dgm:prSet presAssocID="{1D69D79B-7CBA-41EC-A3E3-8F7BCF1C92AE}" presName="sibTrans" presStyleLbl="sibTrans2D1" presStyleIdx="0" presStyleCnt="1"/>
      <dgm:spPr/>
      <dgm:t>
        <a:bodyPr/>
        <a:lstStyle/>
        <a:p>
          <a:pPr rtl="1"/>
          <a:endParaRPr lang="he-IL"/>
        </a:p>
      </dgm:t>
    </dgm:pt>
    <dgm:pt modelId="{6B70D7ED-4E7C-4F75-8044-2CDE420FB95A}" type="pres">
      <dgm:prSet presAssocID="{1D69D79B-7CBA-41EC-A3E3-8F7BCF1C92AE}" presName="connectorText" presStyleLbl="sibTrans2D1" presStyleIdx="0" presStyleCnt="1"/>
      <dgm:spPr/>
      <dgm:t>
        <a:bodyPr/>
        <a:lstStyle/>
        <a:p>
          <a:pPr rtl="1"/>
          <a:endParaRPr lang="he-IL"/>
        </a:p>
      </dgm:t>
    </dgm:pt>
    <dgm:pt modelId="{06066614-215C-40D0-A3CD-B0804B77C2D2}" type="pres">
      <dgm:prSet presAssocID="{499F9DFF-8995-4023-BBA9-721B13F912E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5B54BBC-BB8B-4F3F-80BB-C7897CFD0A1F}" type="presOf" srcId="{28DAFF1D-87A6-410F-9161-C3F8817CDAD9}" destId="{662D03CF-4345-4BD7-B793-F61D861FEA56}" srcOrd="0" destOrd="0" presId="urn:microsoft.com/office/officeart/2005/8/layout/process1"/>
    <dgm:cxn modelId="{6B249ACB-7700-4E80-A41D-AA6CDD1B0A26}" type="presOf" srcId="{60A9EF35-123D-425D-BCA4-96502FEDFA25}" destId="{60257AC2-572C-4D76-84F7-9F4936C2B511}" srcOrd="0" destOrd="0" presId="urn:microsoft.com/office/officeart/2005/8/layout/process1"/>
    <dgm:cxn modelId="{73665BA9-8276-4B7F-814A-D50A26D87CED}" srcId="{28DAFF1D-87A6-410F-9161-C3F8817CDAD9}" destId="{60A9EF35-123D-425D-BCA4-96502FEDFA25}" srcOrd="0" destOrd="0" parTransId="{01561876-3A85-452C-BC08-549EACB343DA}" sibTransId="{1D69D79B-7CBA-41EC-A3E3-8F7BCF1C92AE}"/>
    <dgm:cxn modelId="{58B672F6-6985-4CE2-91D9-49D98F66DE02}" type="presOf" srcId="{1D69D79B-7CBA-41EC-A3E3-8F7BCF1C92AE}" destId="{C0E5A12E-A831-4D7B-A906-3A9FEB3167E8}" srcOrd="0" destOrd="0" presId="urn:microsoft.com/office/officeart/2005/8/layout/process1"/>
    <dgm:cxn modelId="{407B723E-3353-4406-9DDD-870CAE513D6A}" srcId="{28DAFF1D-87A6-410F-9161-C3F8817CDAD9}" destId="{499F9DFF-8995-4023-BBA9-721B13F912ED}" srcOrd="1" destOrd="0" parTransId="{B86D216B-17E8-468E-962F-A81DE24B69D1}" sibTransId="{3C1F780F-2051-4E5A-8D7E-5F6C4743F511}"/>
    <dgm:cxn modelId="{7882CF87-CDDE-4585-9753-618B97FF8079}" type="presOf" srcId="{1D69D79B-7CBA-41EC-A3E3-8F7BCF1C92AE}" destId="{6B70D7ED-4E7C-4F75-8044-2CDE420FB95A}" srcOrd="1" destOrd="0" presId="urn:microsoft.com/office/officeart/2005/8/layout/process1"/>
    <dgm:cxn modelId="{E64046EF-55CA-4FBE-9C50-EB03D8BDF01C}" type="presOf" srcId="{499F9DFF-8995-4023-BBA9-721B13F912ED}" destId="{06066614-215C-40D0-A3CD-B0804B77C2D2}" srcOrd="0" destOrd="0" presId="urn:microsoft.com/office/officeart/2005/8/layout/process1"/>
    <dgm:cxn modelId="{6434130D-518C-4219-A430-CCC1AB791492}" type="presParOf" srcId="{662D03CF-4345-4BD7-B793-F61D861FEA56}" destId="{60257AC2-572C-4D76-84F7-9F4936C2B511}" srcOrd="0" destOrd="0" presId="urn:microsoft.com/office/officeart/2005/8/layout/process1"/>
    <dgm:cxn modelId="{67C6F36E-4037-4761-849D-85FA0DFA9215}" type="presParOf" srcId="{662D03CF-4345-4BD7-B793-F61D861FEA56}" destId="{C0E5A12E-A831-4D7B-A906-3A9FEB3167E8}" srcOrd="1" destOrd="0" presId="urn:microsoft.com/office/officeart/2005/8/layout/process1"/>
    <dgm:cxn modelId="{24865D5B-86BD-4208-8651-F65CE835544D}" type="presParOf" srcId="{C0E5A12E-A831-4D7B-A906-3A9FEB3167E8}" destId="{6B70D7ED-4E7C-4F75-8044-2CDE420FB95A}" srcOrd="0" destOrd="0" presId="urn:microsoft.com/office/officeart/2005/8/layout/process1"/>
    <dgm:cxn modelId="{16047C8A-099D-429D-9F94-18F9E74B9690}" type="presParOf" srcId="{662D03CF-4345-4BD7-B793-F61D861FEA56}" destId="{06066614-215C-40D0-A3CD-B0804B77C2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F2E20B5-1894-446F-84FD-08504C70D9E0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L"/>
        </a:p>
      </dgm:t>
    </dgm:pt>
    <dgm:pt modelId="{31B8453A-60A6-4007-B594-942339CFF882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224BA0F0-9621-43D5-8D1E-0399D1169631}" type="parTrans" cxnId="{E7B2E082-1526-41AC-B0DA-B9E823E2BB8D}">
      <dgm:prSet/>
      <dgm:spPr/>
      <dgm:t>
        <a:bodyPr/>
        <a:lstStyle/>
        <a:p>
          <a:endParaRPr lang="en-IL"/>
        </a:p>
      </dgm:t>
    </dgm:pt>
    <dgm:pt modelId="{73DBCA04-1B25-47DA-8841-318444339192}" type="sibTrans" cxnId="{E7B2E082-1526-41AC-B0DA-B9E823E2BB8D}">
      <dgm:prSet/>
      <dgm:spPr/>
      <dgm:t>
        <a:bodyPr/>
        <a:lstStyle/>
        <a:p>
          <a:endParaRPr lang="en-IL"/>
        </a:p>
      </dgm:t>
    </dgm:pt>
    <dgm:pt modelId="{4056C08E-EEF7-4D28-853B-98575ABEFFFC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</a:gradFill>
      </dgm:spPr>
      <dgm:t>
        <a:bodyPr/>
        <a:lstStyle/>
        <a:p>
          <a:pPr>
            <a:buFont typeface="+mj-lt"/>
            <a:buAutoNum type="arabicPeriod"/>
          </a:pPr>
          <a:r>
            <a:rPr lang="en-US" dirty="0"/>
            <a:t>Constructions of Sparse matching vector families</a:t>
          </a:r>
          <a:endParaRPr lang="en-IL" dirty="0"/>
        </a:p>
      </dgm:t>
    </dgm:pt>
    <dgm:pt modelId="{66EEBC07-AF54-4ADC-AB21-E7E90F7F3F7D}" type="parTrans" cxnId="{B05085E9-48B4-44FE-B14E-C42BC74C67C0}">
      <dgm:prSet/>
      <dgm:spPr/>
      <dgm:t>
        <a:bodyPr/>
        <a:lstStyle/>
        <a:p>
          <a:endParaRPr lang="en-IL"/>
        </a:p>
      </dgm:t>
    </dgm:pt>
    <dgm:pt modelId="{A849E508-ABB5-4486-9349-A7DF30B63908}" type="sibTrans" cxnId="{B05085E9-48B4-44FE-B14E-C42BC74C67C0}">
      <dgm:prSet/>
      <dgm:spPr/>
      <dgm:t>
        <a:bodyPr/>
        <a:lstStyle/>
        <a:p>
          <a:endParaRPr lang="en-IL"/>
        </a:p>
      </dgm:t>
    </dgm:pt>
    <dgm:pt modelId="{B796794D-EC9B-4623-9F89-E472B5A95FAA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A6F867A4-D9C6-4C6D-B318-8FC2DD32D50E}" type="parTrans" cxnId="{BCF5CD12-2D5B-424F-9E36-220C588A97AD}">
      <dgm:prSet/>
      <dgm:spPr/>
      <dgm:t>
        <a:bodyPr/>
        <a:lstStyle/>
        <a:p>
          <a:endParaRPr lang="en-IL"/>
        </a:p>
      </dgm:t>
    </dgm:pt>
    <dgm:pt modelId="{9230043D-C0CF-4D86-B903-23D37839E4BB}" type="sibTrans" cxnId="{BCF5CD12-2D5B-424F-9E36-220C588A97AD}">
      <dgm:prSet/>
      <dgm:spPr/>
      <dgm:t>
        <a:bodyPr/>
        <a:lstStyle/>
        <a:p>
          <a:endParaRPr lang="en-IL"/>
        </a:p>
      </dgm:t>
    </dgm:pt>
    <dgm:pt modelId="{D00EF95E-E0AB-4D99-9F99-0D6D1D35516C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</a:gradFill>
      </dgm:spPr>
      <dgm:t>
        <a:bodyPr/>
        <a:lstStyle/>
        <a:p>
          <a:pPr>
            <a:buFont typeface="+mj-lt"/>
            <a:buAutoNum type="arabicPeriod"/>
          </a:pPr>
          <a:r>
            <a:rPr lang="en-US" dirty="0"/>
            <a:t>Construction of the decompositions of the matching vector families.</a:t>
          </a:r>
          <a:endParaRPr lang="en-IL" dirty="0"/>
        </a:p>
      </dgm:t>
    </dgm:pt>
    <dgm:pt modelId="{E1076077-EA14-4CB2-8C7B-742F433FCFB4}" type="parTrans" cxnId="{84792E0E-5BEE-4B27-8217-57C9BB94B9E8}">
      <dgm:prSet/>
      <dgm:spPr/>
      <dgm:t>
        <a:bodyPr/>
        <a:lstStyle/>
        <a:p>
          <a:endParaRPr lang="en-IL"/>
        </a:p>
      </dgm:t>
    </dgm:pt>
    <dgm:pt modelId="{D19594E4-1E6E-4DE2-B954-CD28AA207F67}" type="sibTrans" cxnId="{84792E0E-5BEE-4B27-8217-57C9BB94B9E8}">
      <dgm:prSet/>
      <dgm:spPr/>
      <dgm:t>
        <a:bodyPr/>
        <a:lstStyle/>
        <a:p>
          <a:endParaRPr lang="en-IL"/>
        </a:p>
      </dgm:t>
    </dgm:pt>
    <dgm:pt modelId="{DEF22005-7389-44CC-903D-84D00215B5B4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D351378F-2D4A-451E-8E9E-816EA2BCDC84}" type="parTrans" cxnId="{01A04528-6708-451D-B34D-54D56B48E67E}">
      <dgm:prSet/>
      <dgm:spPr/>
      <dgm:t>
        <a:bodyPr/>
        <a:lstStyle/>
        <a:p>
          <a:endParaRPr lang="en-IL"/>
        </a:p>
      </dgm:t>
    </dgm:pt>
    <dgm:pt modelId="{9303F4C3-CC5A-4C9F-9127-A95A58E0B985}" type="sibTrans" cxnId="{01A04528-6708-451D-B34D-54D56B48E67E}">
      <dgm:prSet/>
      <dgm:spPr/>
      <dgm:t>
        <a:bodyPr/>
        <a:lstStyle/>
        <a:p>
          <a:endParaRPr lang="en-IL"/>
        </a:p>
      </dgm:t>
    </dgm:pt>
    <dgm:pt modelId="{3C4E6F51-BC53-4746-A517-17C7EDE9A70C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07173CE4-9FE5-4519-BBB7-BFB5394A8D15}" type="parTrans" cxnId="{0A166CB7-DE90-4B29-BDDC-988C83C42D8D}">
      <dgm:prSet/>
      <dgm:spPr/>
      <dgm:t>
        <a:bodyPr/>
        <a:lstStyle/>
        <a:p>
          <a:endParaRPr lang="en-IL"/>
        </a:p>
      </dgm:t>
    </dgm:pt>
    <dgm:pt modelId="{E657557A-C353-4CC5-B47C-B16DC568AB2D}" type="sibTrans" cxnId="{0A166CB7-DE90-4B29-BDDC-988C83C42D8D}">
      <dgm:prSet/>
      <dgm:spPr/>
      <dgm:t>
        <a:bodyPr/>
        <a:lstStyle/>
        <a:p>
          <a:endParaRPr lang="en-IL"/>
        </a:p>
      </dgm:t>
    </dgm:pt>
    <dgm:pt modelId="{026B905B-20CE-48B5-99AC-D3F77E2F84B8}" type="pres">
      <dgm:prSet presAssocID="{5F2E20B5-1894-446F-84FD-08504C70D9E0}" presName="Name0" presStyleCnt="0">
        <dgm:presLayoutVars>
          <dgm:dir/>
          <dgm:resizeHandles val="exact"/>
        </dgm:presLayoutVars>
      </dgm:prSet>
      <dgm:spPr/>
    </dgm:pt>
    <dgm:pt modelId="{2EBC8667-1792-4E01-B08E-34BDAFEBD102}" type="pres">
      <dgm:prSet presAssocID="{31B8453A-60A6-4007-B594-942339CFF882}" presName="node" presStyleLbl="node1" presStyleIdx="0" presStyleCnt="6">
        <dgm:presLayoutVars>
          <dgm:bulletEnabled val="1"/>
        </dgm:presLayoutVars>
      </dgm:prSet>
      <dgm:spPr/>
    </dgm:pt>
    <dgm:pt modelId="{82F539A1-3857-4972-A718-E83C0C3A7CCF}" type="pres">
      <dgm:prSet presAssocID="{73DBCA04-1B25-47DA-8841-318444339192}" presName="sibTrans" presStyleLbl="sibTrans1D1" presStyleIdx="0" presStyleCnt="5"/>
      <dgm:spPr/>
    </dgm:pt>
    <dgm:pt modelId="{A2745CE3-7D7C-42E9-B2B1-13AE80704507}" type="pres">
      <dgm:prSet presAssocID="{73DBCA04-1B25-47DA-8841-318444339192}" presName="connectorText" presStyleLbl="sibTrans1D1" presStyleIdx="0" presStyleCnt="5"/>
      <dgm:spPr/>
    </dgm:pt>
    <dgm:pt modelId="{7E4949EE-D1D4-43B4-9D5C-D1FFC7648E6A}" type="pres">
      <dgm:prSet presAssocID="{4056C08E-EEF7-4D28-853B-98575ABEFFFC}" presName="node" presStyleLbl="node1" presStyleIdx="1" presStyleCnt="6">
        <dgm:presLayoutVars>
          <dgm:bulletEnabled val="1"/>
        </dgm:presLayoutVars>
      </dgm:prSet>
      <dgm:spPr/>
    </dgm:pt>
    <dgm:pt modelId="{AD7262CD-9093-417B-9559-CB91ECA6F763}" type="pres">
      <dgm:prSet presAssocID="{A849E508-ABB5-4486-9349-A7DF30B63908}" presName="sibTrans" presStyleLbl="sibTrans1D1" presStyleIdx="1" presStyleCnt="5"/>
      <dgm:spPr/>
    </dgm:pt>
    <dgm:pt modelId="{26EBE879-3EFE-4CAC-B347-C6689FCC31CF}" type="pres">
      <dgm:prSet presAssocID="{A849E508-ABB5-4486-9349-A7DF30B63908}" presName="connectorText" presStyleLbl="sibTrans1D1" presStyleIdx="1" presStyleCnt="5"/>
      <dgm:spPr/>
    </dgm:pt>
    <dgm:pt modelId="{9A7D00D8-295B-420C-A4C4-B11A71B17F8D}" type="pres">
      <dgm:prSet presAssocID="{B796794D-EC9B-4623-9F89-E472B5A95FAA}" presName="node" presStyleLbl="node1" presStyleIdx="2" presStyleCnt="6">
        <dgm:presLayoutVars>
          <dgm:bulletEnabled val="1"/>
        </dgm:presLayoutVars>
      </dgm:prSet>
      <dgm:spPr/>
    </dgm:pt>
    <dgm:pt modelId="{13E1D09C-A244-4E7D-9FB3-5C32B27B75D7}" type="pres">
      <dgm:prSet presAssocID="{9230043D-C0CF-4D86-B903-23D37839E4BB}" presName="sibTrans" presStyleLbl="sibTrans1D1" presStyleIdx="2" presStyleCnt="5"/>
      <dgm:spPr/>
    </dgm:pt>
    <dgm:pt modelId="{BCF03501-DA60-4A5A-8600-E4E255271FBA}" type="pres">
      <dgm:prSet presAssocID="{9230043D-C0CF-4D86-B903-23D37839E4BB}" presName="connectorText" presStyleLbl="sibTrans1D1" presStyleIdx="2" presStyleCnt="5"/>
      <dgm:spPr/>
    </dgm:pt>
    <dgm:pt modelId="{5E77F59C-D81B-4353-B6A4-9BB0D72F5BDE}" type="pres">
      <dgm:prSet presAssocID="{D00EF95E-E0AB-4D99-9F99-0D6D1D35516C}" presName="node" presStyleLbl="node1" presStyleIdx="3" presStyleCnt="6">
        <dgm:presLayoutVars>
          <dgm:bulletEnabled val="1"/>
        </dgm:presLayoutVars>
      </dgm:prSet>
      <dgm:spPr/>
    </dgm:pt>
    <dgm:pt modelId="{9AE143E1-63AC-47B0-B2EC-790F80958FFA}" type="pres">
      <dgm:prSet presAssocID="{D19594E4-1E6E-4DE2-B954-CD28AA207F67}" presName="sibTrans" presStyleLbl="sibTrans1D1" presStyleIdx="3" presStyleCnt="5"/>
      <dgm:spPr/>
    </dgm:pt>
    <dgm:pt modelId="{59DE061D-E4DA-47AC-BEB6-4C34890ED15E}" type="pres">
      <dgm:prSet presAssocID="{D19594E4-1E6E-4DE2-B954-CD28AA207F67}" presName="connectorText" presStyleLbl="sibTrans1D1" presStyleIdx="3" presStyleCnt="5"/>
      <dgm:spPr/>
    </dgm:pt>
    <dgm:pt modelId="{72CAE965-D1DD-4FE8-94E6-9A1828FD8566}" type="pres">
      <dgm:prSet presAssocID="{DEF22005-7389-44CC-903D-84D00215B5B4}" presName="node" presStyleLbl="node1" presStyleIdx="4" presStyleCnt="6">
        <dgm:presLayoutVars>
          <dgm:bulletEnabled val="1"/>
        </dgm:presLayoutVars>
      </dgm:prSet>
      <dgm:spPr/>
    </dgm:pt>
    <dgm:pt modelId="{1CDC72BD-58BA-44B3-B058-C28F91A9DF2C}" type="pres">
      <dgm:prSet presAssocID="{9303F4C3-CC5A-4C9F-9127-A95A58E0B985}" presName="sibTrans" presStyleLbl="sibTrans1D1" presStyleIdx="4" presStyleCnt="5"/>
      <dgm:spPr/>
    </dgm:pt>
    <dgm:pt modelId="{E9B9BC41-440D-4E32-843A-602B455D4FE7}" type="pres">
      <dgm:prSet presAssocID="{9303F4C3-CC5A-4C9F-9127-A95A58E0B985}" presName="connectorText" presStyleLbl="sibTrans1D1" presStyleIdx="4" presStyleCnt="5"/>
      <dgm:spPr/>
    </dgm:pt>
    <dgm:pt modelId="{CE58970D-D61F-4257-8B3C-7D7CF72603EC}" type="pres">
      <dgm:prSet presAssocID="{3C4E6F51-BC53-4746-A517-17C7EDE9A70C}" presName="node" presStyleLbl="node1" presStyleIdx="5" presStyleCnt="6">
        <dgm:presLayoutVars>
          <dgm:bulletEnabled val="1"/>
        </dgm:presLayoutVars>
      </dgm:prSet>
      <dgm:spPr/>
    </dgm:pt>
  </dgm:ptLst>
  <dgm:cxnLst>
    <dgm:cxn modelId="{CCF4F303-7C0D-4E8A-9E05-C935089B13CC}" type="presOf" srcId="{A849E508-ABB5-4486-9349-A7DF30B63908}" destId="{26EBE879-3EFE-4CAC-B347-C6689FCC31CF}" srcOrd="1" destOrd="0" presId="urn:microsoft.com/office/officeart/2005/8/layout/bProcess3"/>
    <dgm:cxn modelId="{84792E0E-5BEE-4B27-8217-57C9BB94B9E8}" srcId="{5F2E20B5-1894-446F-84FD-08504C70D9E0}" destId="{D00EF95E-E0AB-4D99-9F99-0D6D1D35516C}" srcOrd="3" destOrd="0" parTransId="{E1076077-EA14-4CB2-8C7B-742F433FCFB4}" sibTransId="{D19594E4-1E6E-4DE2-B954-CD28AA207F67}"/>
    <dgm:cxn modelId="{BCF5CD12-2D5B-424F-9E36-220C588A97AD}" srcId="{5F2E20B5-1894-446F-84FD-08504C70D9E0}" destId="{B796794D-EC9B-4623-9F89-E472B5A95FAA}" srcOrd="2" destOrd="0" parTransId="{A6F867A4-D9C6-4C6D-B318-8FC2DD32D50E}" sibTransId="{9230043D-C0CF-4D86-B903-23D37839E4BB}"/>
    <dgm:cxn modelId="{01A04528-6708-451D-B34D-54D56B48E67E}" srcId="{5F2E20B5-1894-446F-84FD-08504C70D9E0}" destId="{DEF22005-7389-44CC-903D-84D00215B5B4}" srcOrd="4" destOrd="0" parTransId="{D351378F-2D4A-451E-8E9E-816EA2BCDC84}" sibTransId="{9303F4C3-CC5A-4C9F-9127-A95A58E0B985}"/>
    <dgm:cxn modelId="{1397D12B-7C27-415E-BC2D-878AA0106DD3}" type="presOf" srcId="{9303F4C3-CC5A-4C9F-9127-A95A58E0B985}" destId="{1CDC72BD-58BA-44B3-B058-C28F91A9DF2C}" srcOrd="0" destOrd="0" presId="urn:microsoft.com/office/officeart/2005/8/layout/bProcess3"/>
    <dgm:cxn modelId="{212B892E-C80B-4001-B4E3-4BA0F31AAD0A}" type="presOf" srcId="{9230043D-C0CF-4D86-B903-23D37839E4BB}" destId="{BCF03501-DA60-4A5A-8600-E4E255271FBA}" srcOrd="1" destOrd="0" presId="urn:microsoft.com/office/officeart/2005/8/layout/bProcess3"/>
    <dgm:cxn modelId="{7CF63638-AEB1-401B-8BA6-841E2435338D}" type="presOf" srcId="{31B8453A-60A6-4007-B594-942339CFF882}" destId="{2EBC8667-1792-4E01-B08E-34BDAFEBD102}" srcOrd="0" destOrd="0" presId="urn:microsoft.com/office/officeart/2005/8/layout/bProcess3"/>
    <dgm:cxn modelId="{2BEFB455-4148-442D-9558-CF88D96DEDAB}" type="presOf" srcId="{9230043D-C0CF-4D86-B903-23D37839E4BB}" destId="{13E1D09C-A244-4E7D-9FB3-5C32B27B75D7}" srcOrd="0" destOrd="0" presId="urn:microsoft.com/office/officeart/2005/8/layout/bProcess3"/>
    <dgm:cxn modelId="{77151A7E-4103-4C5C-BA7C-F9ADF394F895}" type="presOf" srcId="{D19594E4-1E6E-4DE2-B954-CD28AA207F67}" destId="{9AE143E1-63AC-47B0-B2EC-790F80958FFA}" srcOrd="0" destOrd="0" presId="urn:microsoft.com/office/officeart/2005/8/layout/bProcess3"/>
    <dgm:cxn modelId="{3A370082-0B6B-4928-A2E9-B1DE66F00A30}" type="presOf" srcId="{73DBCA04-1B25-47DA-8841-318444339192}" destId="{A2745CE3-7D7C-42E9-B2B1-13AE80704507}" srcOrd="1" destOrd="0" presId="urn:microsoft.com/office/officeart/2005/8/layout/bProcess3"/>
    <dgm:cxn modelId="{E7B2E082-1526-41AC-B0DA-B9E823E2BB8D}" srcId="{5F2E20B5-1894-446F-84FD-08504C70D9E0}" destId="{31B8453A-60A6-4007-B594-942339CFF882}" srcOrd="0" destOrd="0" parTransId="{224BA0F0-9621-43D5-8D1E-0399D1169631}" sibTransId="{73DBCA04-1B25-47DA-8841-318444339192}"/>
    <dgm:cxn modelId="{A0E27989-D85E-416B-816C-2C7E634A472F}" type="presOf" srcId="{D19594E4-1E6E-4DE2-B954-CD28AA207F67}" destId="{59DE061D-E4DA-47AC-BEB6-4C34890ED15E}" srcOrd="1" destOrd="0" presId="urn:microsoft.com/office/officeart/2005/8/layout/bProcess3"/>
    <dgm:cxn modelId="{70E003AC-DA3B-4AA0-B363-5319CC2B1CC3}" type="presOf" srcId="{DEF22005-7389-44CC-903D-84D00215B5B4}" destId="{72CAE965-D1DD-4FE8-94E6-9A1828FD8566}" srcOrd="0" destOrd="0" presId="urn:microsoft.com/office/officeart/2005/8/layout/bProcess3"/>
    <dgm:cxn modelId="{DA71FBB3-E414-4D7A-B184-E84F1823938E}" type="presOf" srcId="{4056C08E-EEF7-4D28-853B-98575ABEFFFC}" destId="{7E4949EE-D1D4-43B4-9D5C-D1FFC7648E6A}" srcOrd="0" destOrd="0" presId="urn:microsoft.com/office/officeart/2005/8/layout/bProcess3"/>
    <dgm:cxn modelId="{0A166CB7-DE90-4B29-BDDC-988C83C42D8D}" srcId="{5F2E20B5-1894-446F-84FD-08504C70D9E0}" destId="{3C4E6F51-BC53-4746-A517-17C7EDE9A70C}" srcOrd="5" destOrd="0" parTransId="{07173CE4-9FE5-4519-BBB7-BFB5394A8D15}" sibTransId="{E657557A-C353-4CC5-B47C-B16DC568AB2D}"/>
    <dgm:cxn modelId="{34DC78B7-6535-4EF0-8B70-BA5D29843696}" type="presOf" srcId="{D00EF95E-E0AB-4D99-9F99-0D6D1D35516C}" destId="{5E77F59C-D81B-4353-B6A4-9BB0D72F5BDE}" srcOrd="0" destOrd="0" presId="urn:microsoft.com/office/officeart/2005/8/layout/bProcess3"/>
    <dgm:cxn modelId="{2FCAA6CC-BCED-4B4F-B38A-108EA15CA16B}" type="presOf" srcId="{A849E508-ABB5-4486-9349-A7DF30B63908}" destId="{AD7262CD-9093-417B-9559-CB91ECA6F763}" srcOrd="0" destOrd="0" presId="urn:microsoft.com/office/officeart/2005/8/layout/bProcess3"/>
    <dgm:cxn modelId="{4FFA2CD5-D379-4434-9A14-C784B6F8CB96}" type="presOf" srcId="{5F2E20B5-1894-446F-84FD-08504C70D9E0}" destId="{026B905B-20CE-48B5-99AC-D3F77E2F84B8}" srcOrd="0" destOrd="0" presId="urn:microsoft.com/office/officeart/2005/8/layout/bProcess3"/>
    <dgm:cxn modelId="{915317E4-B118-4D1A-B42E-7D10632C410D}" type="presOf" srcId="{B796794D-EC9B-4623-9F89-E472B5A95FAA}" destId="{9A7D00D8-295B-420C-A4C4-B11A71B17F8D}" srcOrd="0" destOrd="0" presId="urn:microsoft.com/office/officeart/2005/8/layout/bProcess3"/>
    <dgm:cxn modelId="{B05085E9-48B4-44FE-B14E-C42BC74C67C0}" srcId="{5F2E20B5-1894-446F-84FD-08504C70D9E0}" destId="{4056C08E-EEF7-4D28-853B-98575ABEFFFC}" srcOrd="1" destOrd="0" parTransId="{66EEBC07-AF54-4ADC-AB21-E7E90F7F3F7D}" sibTransId="{A849E508-ABB5-4486-9349-A7DF30B63908}"/>
    <dgm:cxn modelId="{84947AEF-F904-49F0-B70B-727C2777A211}" type="presOf" srcId="{9303F4C3-CC5A-4C9F-9127-A95A58E0B985}" destId="{E9B9BC41-440D-4E32-843A-602B455D4FE7}" srcOrd="1" destOrd="0" presId="urn:microsoft.com/office/officeart/2005/8/layout/bProcess3"/>
    <dgm:cxn modelId="{53A652F2-900F-493E-A8CF-3239CB6EFAB2}" type="presOf" srcId="{3C4E6F51-BC53-4746-A517-17C7EDE9A70C}" destId="{CE58970D-D61F-4257-8B3C-7D7CF72603EC}" srcOrd="0" destOrd="0" presId="urn:microsoft.com/office/officeart/2005/8/layout/bProcess3"/>
    <dgm:cxn modelId="{D4A7B7F8-1C89-4449-8215-443076679007}" type="presOf" srcId="{73DBCA04-1B25-47DA-8841-318444339192}" destId="{82F539A1-3857-4972-A718-E83C0C3A7CCF}" srcOrd="0" destOrd="0" presId="urn:microsoft.com/office/officeart/2005/8/layout/bProcess3"/>
    <dgm:cxn modelId="{A95A236C-199A-4696-8E90-89DFC24957D2}" type="presParOf" srcId="{026B905B-20CE-48B5-99AC-D3F77E2F84B8}" destId="{2EBC8667-1792-4E01-B08E-34BDAFEBD102}" srcOrd="0" destOrd="0" presId="urn:microsoft.com/office/officeart/2005/8/layout/bProcess3"/>
    <dgm:cxn modelId="{36509BC9-47D0-44E8-BB8A-C6B7AD420D63}" type="presParOf" srcId="{026B905B-20CE-48B5-99AC-D3F77E2F84B8}" destId="{82F539A1-3857-4972-A718-E83C0C3A7CCF}" srcOrd="1" destOrd="0" presId="urn:microsoft.com/office/officeart/2005/8/layout/bProcess3"/>
    <dgm:cxn modelId="{AC39E440-49F2-4320-A3DA-1C76B337896F}" type="presParOf" srcId="{82F539A1-3857-4972-A718-E83C0C3A7CCF}" destId="{A2745CE3-7D7C-42E9-B2B1-13AE80704507}" srcOrd="0" destOrd="0" presId="urn:microsoft.com/office/officeart/2005/8/layout/bProcess3"/>
    <dgm:cxn modelId="{56C70087-72B1-4A12-B170-5B5DEEBF6335}" type="presParOf" srcId="{026B905B-20CE-48B5-99AC-D3F77E2F84B8}" destId="{7E4949EE-D1D4-43B4-9D5C-D1FFC7648E6A}" srcOrd="2" destOrd="0" presId="urn:microsoft.com/office/officeart/2005/8/layout/bProcess3"/>
    <dgm:cxn modelId="{C8FB18DB-4CAA-46AA-A79E-839C472E8E60}" type="presParOf" srcId="{026B905B-20CE-48B5-99AC-D3F77E2F84B8}" destId="{AD7262CD-9093-417B-9559-CB91ECA6F763}" srcOrd="3" destOrd="0" presId="urn:microsoft.com/office/officeart/2005/8/layout/bProcess3"/>
    <dgm:cxn modelId="{4279A0A3-F555-43CE-BB3D-B8ED88637F2A}" type="presParOf" srcId="{AD7262CD-9093-417B-9559-CB91ECA6F763}" destId="{26EBE879-3EFE-4CAC-B347-C6689FCC31CF}" srcOrd="0" destOrd="0" presId="urn:microsoft.com/office/officeart/2005/8/layout/bProcess3"/>
    <dgm:cxn modelId="{52874900-CC4F-482B-BE0F-080ABE7392DC}" type="presParOf" srcId="{026B905B-20CE-48B5-99AC-D3F77E2F84B8}" destId="{9A7D00D8-295B-420C-A4C4-B11A71B17F8D}" srcOrd="4" destOrd="0" presId="urn:microsoft.com/office/officeart/2005/8/layout/bProcess3"/>
    <dgm:cxn modelId="{BDEAD9D9-CFED-4939-AE45-E545FF15AA07}" type="presParOf" srcId="{026B905B-20CE-48B5-99AC-D3F77E2F84B8}" destId="{13E1D09C-A244-4E7D-9FB3-5C32B27B75D7}" srcOrd="5" destOrd="0" presId="urn:microsoft.com/office/officeart/2005/8/layout/bProcess3"/>
    <dgm:cxn modelId="{7C779EDD-417D-4FEB-B998-F3CFC3016BCA}" type="presParOf" srcId="{13E1D09C-A244-4E7D-9FB3-5C32B27B75D7}" destId="{BCF03501-DA60-4A5A-8600-E4E255271FBA}" srcOrd="0" destOrd="0" presId="urn:microsoft.com/office/officeart/2005/8/layout/bProcess3"/>
    <dgm:cxn modelId="{CC526DC5-00CF-4C6C-A8AB-F2210D7E7E5D}" type="presParOf" srcId="{026B905B-20CE-48B5-99AC-D3F77E2F84B8}" destId="{5E77F59C-D81B-4353-B6A4-9BB0D72F5BDE}" srcOrd="6" destOrd="0" presId="urn:microsoft.com/office/officeart/2005/8/layout/bProcess3"/>
    <dgm:cxn modelId="{F402C1B9-A0C0-43AC-9D22-0B9F31893B12}" type="presParOf" srcId="{026B905B-20CE-48B5-99AC-D3F77E2F84B8}" destId="{9AE143E1-63AC-47B0-B2EC-790F80958FFA}" srcOrd="7" destOrd="0" presId="urn:microsoft.com/office/officeart/2005/8/layout/bProcess3"/>
    <dgm:cxn modelId="{C803F8DB-F154-4808-8EE4-F04F06D4F6E7}" type="presParOf" srcId="{9AE143E1-63AC-47B0-B2EC-790F80958FFA}" destId="{59DE061D-E4DA-47AC-BEB6-4C34890ED15E}" srcOrd="0" destOrd="0" presId="urn:microsoft.com/office/officeart/2005/8/layout/bProcess3"/>
    <dgm:cxn modelId="{AF0F6610-D3D5-4FB4-8001-844C247BF2F7}" type="presParOf" srcId="{026B905B-20CE-48B5-99AC-D3F77E2F84B8}" destId="{72CAE965-D1DD-4FE8-94E6-9A1828FD8566}" srcOrd="8" destOrd="0" presId="urn:microsoft.com/office/officeart/2005/8/layout/bProcess3"/>
    <dgm:cxn modelId="{02FE349B-9632-45AE-A12B-149FFC68251A}" type="presParOf" srcId="{026B905B-20CE-48B5-99AC-D3F77E2F84B8}" destId="{1CDC72BD-58BA-44B3-B058-C28F91A9DF2C}" srcOrd="9" destOrd="0" presId="urn:microsoft.com/office/officeart/2005/8/layout/bProcess3"/>
    <dgm:cxn modelId="{332ABECF-5F1D-4F12-9FD1-9223D6FE874B}" type="presParOf" srcId="{1CDC72BD-58BA-44B3-B058-C28F91A9DF2C}" destId="{E9B9BC41-440D-4E32-843A-602B455D4FE7}" srcOrd="0" destOrd="0" presId="urn:microsoft.com/office/officeart/2005/8/layout/bProcess3"/>
    <dgm:cxn modelId="{49D3A974-110C-4389-BCC7-346E4870406C}" type="presParOf" srcId="{026B905B-20CE-48B5-99AC-D3F77E2F84B8}" destId="{CE58970D-D61F-4257-8B3C-7D7CF72603E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539A1-3857-4972-A718-E83C0C3A7CCF}">
      <dsp:nvSpPr>
        <dsp:cNvPr id="0" name=""/>
        <dsp:cNvSpPr/>
      </dsp:nvSpPr>
      <dsp:spPr>
        <a:xfrm>
          <a:off x="3062001" y="984334"/>
          <a:ext cx="6722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220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L" sz="500" kern="1200" dirty="0"/>
        </a:p>
      </dsp:txBody>
      <dsp:txXfrm>
        <a:off x="3380535" y="1026540"/>
        <a:ext cx="35140" cy="7028"/>
      </dsp:txXfrm>
    </dsp:sp>
    <dsp:sp modelId="{2EBC8667-1792-4E01-B08E-34BDAFEBD102}">
      <dsp:nvSpPr>
        <dsp:cNvPr id="0" name=""/>
        <dsp:cNvSpPr/>
      </dsp:nvSpPr>
      <dsp:spPr>
        <a:xfrm>
          <a:off x="8117" y="113349"/>
          <a:ext cx="3055684" cy="1833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Construction of </a:t>
          </a:r>
          <a14:m xmlns:a14="http://schemas.microsoft.com/office/drawing/2010/main">
            <m:oMath xmlns:m="http://schemas.openxmlformats.org/officeDocument/2006/math">
              <m:r>
                <a:rPr lang="en-US" sz="1900" b="1" i="1" kern="1200" smtClean="0">
                  <a:latin typeface="Cambria Math" panose="02040503050406030204" pitchFamily="18" charset="0"/>
                </a:rPr>
                <m:t>𝟐</m:t>
              </m:r>
            </m:oMath>
          </a14:m>
          <a:r>
            <a:rPr lang="en-US" sz="1900" kern="1200" dirty="0"/>
            <a:t>-server CDS protocols with polynomial reconstruction, based on sparse matching vector family.</a:t>
          </a:r>
        </a:p>
      </dsp:txBody>
      <dsp:txXfrm>
        <a:off x="8117" y="113349"/>
        <a:ext cx="3055684" cy="1833410"/>
      </dsp:txXfrm>
    </dsp:sp>
    <dsp:sp modelId="{AD7262CD-9093-417B-9559-CB91ECA6F763}">
      <dsp:nvSpPr>
        <dsp:cNvPr id="0" name=""/>
        <dsp:cNvSpPr/>
      </dsp:nvSpPr>
      <dsp:spPr>
        <a:xfrm>
          <a:off x="6820493" y="984334"/>
          <a:ext cx="6722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220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L" sz="500" kern="1200" dirty="0"/>
        </a:p>
      </dsp:txBody>
      <dsp:txXfrm>
        <a:off x="7139026" y="1026540"/>
        <a:ext cx="35140" cy="7028"/>
      </dsp:txXfrm>
    </dsp:sp>
    <dsp:sp modelId="{7E4949EE-D1D4-43B4-9D5C-D1FFC7648E6A}">
      <dsp:nvSpPr>
        <dsp:cNvPr id="0" name=""/>
        <dsp:cNvSpPr/>
      </dsp:nvSpPr>
      <dsp:spPr>
        <a:xfrm>
          <a:off x="3766608" y="113349"/>
          <a:ext cx="3055684" cy="1833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900" kern="1200" dirty="0"/>
            <a:t>Constructions of Sparse matching vector families</a:t>
          </a:r>
          <a:endParaRPr lang="en-IL" sz="1900" kern="1200" dirty="0"/>
        </a:p>
      </dsp:txBody>
      <dsp:txXfrm>
        <a:off x="3766608" y="113349"/>
        <a:ext cx="3055684" cy="1833410"/>
      </dsp:txXfrm>
    </dsp:sp>
    <dsp:sp modelId="{13E1D09C-A244-4E7D-9FB3-5C32B27B75D7}">
      <dsp:nvSpPr>
        <dsp:cNvPr id="0" name=""/>
        <dsp:cNvSpPr/>
      </dsp:nvSpPr>
      <dsp:spPr>
        <a:xfrm>
          <a:off x="1535959" y="1944959"/>
          <a:ext cx="7516982" cy="672207"/>
        </a:xfrm>
        <a:custGeom>
          <a:avLst/>
          <a:gdLst/>
          <a:ahLst/>
          <a:cxnLst/>
          <a:rect l="0" t="0" r="0" b="0"/>
          <a:pathLst>
            <a:path>
              <a:moveTo>
                <a:pt x="7516982" y="0"/>
              </a:moveTo>
              <a:lnTo>
                <a:pt x="7516982" y="353203"/>
              </a:lnTo>
              <a:lnTo>
                <a:pt x="0" y="353203"/>
              </a:lnTo>
              <a:lnTo>
                <a:pt x="0" y="67220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L" sz="500" kern="1200" dirty="0"/>
        </a:p>
      </dsp:txBody>
      <dsp:txXfrm>
        <a:off x="5105706" y="2277549"/>
        <a:ext cx="377488" cy="7028"/>
      </dsp:txXfrm>
    </dsp:sp>
    <dsp:sp modelId="{9A7D00D8-295B-420C-A4C4-B11A71B17F8D}">
      <dsp:nvSpPr>
        <dsp:cNvPr id="0" name=""/>
        <dsp:cNvSpPr/>
      </dsp:nvSpPr>
      <dsp:spPr>
        <a:xfrm>
          <a:off x="7525100" y="113349"/>
          <a:ext cx="3055684" cy="1833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Construction of </a:t>
          </a:r>
          <a14:m xmlns:a14="http://schemas.microsoft.com/office/drawing/2010/main">
            <m:oMath xmlns:m="http://schemas.openxmlformats.org/officeDocument/2006/math">
              <m:r>
                <a:rPr lang="en-US" sz="1900" b="1" i="1" kern="1200" smtClean="0">
                  <a:latin typeface="Cambria Math" panose="02040503050406030204" pitchFamily="18" charset="0"/>
                </a:rPr>
                <m:t>𝒌</m:t>
              </m:r>
            </m:oMath>
          </a14:m>
          <a:r>
            <a:rPr lang="en-US" sz="1900" kern="1200" dirty="0"/>
            <a:t>-server CDS protocols with polynomial reconstruction based on decomposed matching vector families.</a:t>
          </a:r>
        </a:p>
      </dsp:txBody>
      <dsp:txXfrm>
        <a:off x="7525100" y="113349"/>
        <a:ext cx="3055684" cy="1833410"/>
      </dsp:txXfrm>
    </dsp:sp>
    <dsp:sp modelId="{9AE143E1-63AC-47B0-B2EC-790F80958FFA}">
      <dsp:nvSpPr>
        <dsp:cNvPr id="0" name=""/>
        <dsp:cNvSpPr/>
      </dsp:nvSpPr>
      <dsp:spPr>
        <a:xfrm>
          <a:off x="3062001" y="3520552"/>
          <a:ext cx="6722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220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L" sz="500" kern="1200" dirty="0"/>
        </a:p>
      </dsp:txBody>
      <dsp:txXfrm>
        <a:off x="3380535" y="3562758"/>
        <a:ext cx="35140" cy="7028"/>
      </dsp:txXfrm>
    </dsp:sp>
    <dsp:sp modelId="{5E77F59C-D81B-4353-B6A4-9BB0D72F5BDE}">
      <dsp:nvSpPr>
        <dsp:cNvPr id="0" name=""/>
        <dsp:cNvSpPr/>
      </dsp:nvSpPr>
      <dsp:spPr>
        <a:xfrm>
          <a:off x="8117" y="2649567"/>
          <a:ext cx="3055684" cy="1833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900" kern="1200" dirty="0"/>
            <a:t>Construction of the decompositions of the matching vector families.</a:t>
          </a:r>
          <a:endParaRPr lang="en-IL" sz="1900" kern="1200" dirty="0"/>
        </a:p>
      </dsp:txBody>
      <dsp:txXfrm>
        <a:off x="8117" y="2649567"/>
        <a:ext cx="3055684" cy="1833410"/>
      </dsp:txXfrm>
    </dsp:sp>
    <dsp:sp modelId="{1CDC72BD-58BA-44B3-B058-C28F91A9DF2C}">
      <dsp:nvSpPr>
        <dsp:cNvPr id="0" name=""/>
        <dsp:cNvSpPr/>
      </dsp:nvSpPr>
      <dsp:spPr>
        <a:xfrm>
          <a:off x="6820493" y="3520552"/>
          <a:ext cx="6722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220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L" sz="500" kern="1200" dirty="0"/>
        </a:p>
      </dsp:txBody>
      <dsp:txXfrm>
        <a:off x="7139026" y="3562758"/>
        <a:ext cx="35140" cy="7028"/>
      </dsp:txXfrm>
    </dsp:sp>
    <dsp:sp modelId="{72CAE965-D1DD-4FE8-94E6-9A1828FD8566}">
      <dsp:nvSpPr>
        <dsp:cNvPr id="0" name=""/>
        <dsp:cNvSpPr/>
      </dsp:nvSpPr>
      <dsp:spPr>
        <a:xfrm>
          <a:off x="3766608" y="2649567"/>
          <a:ext cx="3055684" cy="1833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900" kern="1200" dirty="0"/>
            <a:t>Use of the reduction of [Beimel-Othman-Peter21] to get </a:t>
          </a:r>
          <a14:m xmlns:a14="http://schemas.microsoft.com/office/drawing/2010/main">
            <m:oMath xmlns:m="http://schemas.openxmlformats.org/officeDocument/2006/math">
              <m:r>
                <a:rPr lang="en-US" sz="1900" b="1" i="1" kern="1200" smtClean="0">
                  <a:latin typeface="Cambria Math" panose="02040503050406030204" pitchFamily="18" charset="0"/>
                </a:rPr>
                <m:t>𝒌</m:t>
              </m:r>
            </m:oMath>
          </a14:m>
          <a:r>
            <a:rPr lang="en-US" sz="1900" kern="1200" dirty="0"/>
            <a:t>-server </a:t>
          </a:r>
          <a14:m xmlns:a14="http://schemas.microsoft.com/office/drawing/2010/main">
            <m:oMath xmlns:m="http://schemas.openxmlformats.org/officeDocument/2006/math">
              <m:r>
                <a:rPr lang="en-US" sz="1900" b="1" i="1" kern="1200" smtClean="0">
                  <a:latin typeface="Cambria Math" panose="02040503050406030204" pitchFamily="18" charset="0"/>
                </a:rPr>
                <m:t>𝒕</m:t>
              </m:r>
            </m:oMath>
          </a14:m>
          <a:r>
            <a:rPr lang="en-US" sz="1900" kern="1200" dirty="0"/>
            <a:t>-RCDS with polynomial reconstruction from </a:t>
          </a:r>
          <a14:m xmlns:a14="http://schemas.microsoft.com/office/drawing/2010/main">
            <m:oMath xmlns:m="http://schemas.openxmlformats.org/officeDocument/2006/math">
              <m:r>
                <a:rPr lang="en-US" sz="1900" b="1" i="1" kern="1200" smtClean="0">
                  <a:latin typeface="Cambria Math" panose="02040503050406030204" pitchFamily="18" charset="0"/>
                </a:rPr>
                <m:t>𝒌</m:t>
              </m:r>
            </m:oMath>
          </a14:m>
          <a:r>
            <a:rPr lang="en-US" sz="1900" kern="1200" dirty="0"/>
            <a:t>-server CDS.</a:t>
          </a:r>
          <a:endParaRPr lang="en-IL" sz="1900" kern="1200" dirty="0"/>
        </a:p>
      </dsp:txBody>
      <dsp:txXfrm>
        <a:off x="3766608" y="2649567"/>
        <a:ext cx="3055684" cy="1833410"/>
      </dsp:txXfrm>
    </dsp:sp>
    <dsp:sp modelId="{CE58970D-D61F-4257-8B3C-7D7CF72603EC}">
      <dsp:nvSpPr>
        <dsp:cNvPr id="0" name=""/>
        <dsp:cNvSpPr/>
      </dsp:nvSpPr>
      <dsp:spPr>
        <a:xfrm>
          <a:off x="7525100" y="2649567"/>
          <a:ext cx="3055684" cy="1833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900" kern="1200" dirty="0"/>
            <a:t>Use of the reduction of [Applebaum-Nir21] to get secret-sharing scheme with polynomial reconstruction from </a:t>
          </a:r>
          <a14:m xmlns:a14="http://schemas.microsoft.com/office/drawing/2010/main">
            <m:oMath xmlns:m="http://schemas.openxmlformats.org/officeDocument/2006/math">
              <m:r>
                <a:rPr lang="en-US" sz="1900" b="1" i="1" kern="1200" smtClean="0">
                  <a:latin typeface="Cambria Math" panose="02040503050406030204" pitchFamily="18" charset="0"/>
                </a:rPr>
                <m:t>𝒌</m:t>
              </m:r>
            </m:oMath>
          </a14:m>
          <a:r>
            <a:rPr lang="en-US" sz="1900" kern="1200" dirty="0"/>
            <a:t>-server  </a:t>
          </a:r>
          <a14:m xmlns:a14="http://schemas.microsoft.com/office/drawing/2010/main">
            <m:oMath xmlns:m="http://schemas.openxmlformats.org/officeDocument/2006/math">
              <m:r>
                <a:rPr lang="en-US" sz="1900" b="1" i="1" kern="1200" smtClean="0">
                  <a:latin typeface="Cambria Math" panose="02040503050406030204" pitchFamily="18" charset="0"/>
                </a:rPr>
                <m:t>𝒕</m:t>
              </m:r>
            </m:oMath>
          </a14:m>
          <a:r>
            <a:rPr lang="en-US" sz="1900" kern="1200" dirty="0"/>
            <a:t>-RCDS.</a:t>
          </a:r>
          <a:endParaRPr lang="en-IL" sz="1900" kern="1200" dirty="0"/>
        </a:p>
      </dsp:txBody>
      <dsp:txXfrm>
        <a:off x="7525100" y="2649567"/>
        <a:ext cx="3055684" cy="1833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57AC2-572C-4D76-84F7-9F4936C2B511}">
      <dsp:nvSpPr>
        <dsp:cNvPr id="0" name=""/>
        <dsp:cNvSpPr/>
      </dsp:nvSpPr>
      <dsp:spPr>
        <a:xfrm>
          <a:off x="1876" y="785494"/>
          <a:ext cx="4333931" cy="2451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Sparse 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Matching Vectors</a:t>
          </a:r>
        </a:p>
      </dsp:txBody>
      <dsp:txXfrm>
        <a:off x="73685" y="857303"/>
        <a:ext cx="4190313" cy="2308117"/>
      </dsp:txXfrm>
    </dsp:sp>
    <dsp:sp modelId="{C0E5A12E-A831-4D7B-A906-3A9FEB3167E8}">
      <dsp:nvSpPr>
        <dsp:cNvPr id="0" name=""/>
        <dsp:cNvSpPr/>
      </dsp:nvSpPr>
      <dsp:spPr>
        <a:xfrm>
          <a:off x="4744430" y="1504670"/>
          <a:ext cx="866279" cy="1013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L" sz="3400" kern="1200" dirty="0"/>
        </a:p>
      </dsp:txBody>
      <dsp:txXfrm>
        <a:off x="4744430" y="1707347"/>
        <a:ext cx="606395" cy="608029"/>
      </dsp:txXfrm>
    </dsp:sp>
    <dsp:sp modelId="{06066614-215C-40D0-A3CD-B0804B77C2D2}">
      <dsp:nvSpPr>
        <dsp:cNvPr id="0" name=""/>
        <dsp:cNvSpPr/>
      </dsp:nvSpPr>
      <dsp:spPr>
        <a:xfrm>
          <a:off x="5970298" y="785494"/>
          <a:ext cx="4086225" cy="2451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Polynomial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CDS Protocol</a:t>
          </a:r>
        </a:p>
      </dsp:txBody>
      <dsp:txXfrm>
        <a:off x="6042107" y="857303"/>
        <a:ext cx="3942607" cy="2308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44B87-F0DC-4D19-957E-DC3036CDB0CF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1B703-5B66-4748-87E4-4C9767C73697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5592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58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2314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9297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3714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9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3616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0064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0126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4498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0063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7220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46D941-6264-4173-AADF-F03CD036E34E}" type="datetimeFigureOut">
              <a:rPr lang="en-IL" smtClean="0"/>
              <a:t>11/26/2023</a:t>
            </a:fld>
            <a:endParaRPr lang="en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06FCD1-7EEA-41AC-95EC-9586A617D2F0}" type="slidenum">
              <a:rPr lang="en-IL" smtClean="0"/>
              <a:t>‹#›</a:t>
            </a:fld>
            <a:endParaRPr lang="en-I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8.png"/><Relationship Id="rId21" Type="http://schemas.openxmlformats.org/officeDocument/2006/relationships/image" Target="../media/image31.png"/><Relationship Id="rId7" Type="http://schemas.openxmlformats.org/officeDocument/2006/relationships/image" Target="../media/image180.png"/><Relationship Id="rId12" Type="http://schemas.openxmlformats.org/officeDocument/2006/relationships/image" Target="../media/image23.png"/><Relationship Id="rId17" Type="http://schemas.openxmlformats.org/officeDocument/2006/relationships/image" Target="../media/image22.png"/><Relationship Id="rId25" Type="http://schemas.openxmlformats.org/officeDocument/2006/relationships/image" Target="../media/image35.png"/><Relationship Id="rId2" Type="http://schemas.openxmlformats.org/officeDocument/2006/relationships/image" Target="../media/image150.png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24" Type="http://schemas.openxmlformats.org/officeDocument/2006/relationships/image" Target="../media/image34.png"/><Relationship Id="rId5" Type="http://schemas.openxmlformats.org/officeDocument/2006/relationships/image" Target="../media/image160.png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14" Type="http://schemas.openxmlformats.org/officeDocument/2006/relationships/image" Target="../media/image20.png"/><Relationship Id="rId2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9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comments" Target="../comments/comment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77D3-A131-430F-8434-8C56BC8A6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767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Improved Polynomial Secret-Sharing Schemes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/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800" b="1" dirty="0"/>
              <a:t>Amos Beimel, Oriol Farràs, and </a:t>
            </a:r>
            <a:r>
              <a:rPr lang="en-US" sz="1800" b="1" dirty="0">
                <a:solidFill>
                  <a:srgbClr val="0070C0"/>
                </a:solidFill>
              </a:rPr>
              <a:t>Or Lasri </a:t>
            </a:r>
            <a:endParaRPr lang="en-IL" sz="40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936D5-CCAC-44BB-8EF7-A45405BCA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Ben Gurion University and Universitat Rovira i Virgili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November 2023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100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6443-5567-4DB4-838A-B747292F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26" y="342656"/>
            <a:ext cx="995605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he-IL" sz="5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Conditional Disclosure of Secrets (CDS) </a:t>
            </a:r>
            <a:r>
              <a:rPr lang="en-US" altLang="he-IL" sz="3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[</a:t>
            </a:r>
            <a:r>
              <a:rPr lang="en-US" sz="3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Gertner-Ishai-Kushilevitz-Malkin</a:t>
            </a:r>
            <a:r>
              <a:rPr lang="en-US" altLang="he-IL" sz="3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98]</a:t>
            </a:r>
            <a:endParaRPr lang="en-IL" sz="3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76493-62B6-47C9-8132-563DED0A13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51010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2600" dirty="0">
                    <a:solidFill>
                      <a:prstClr val="black"/>
                    </a:solidFill>
                    <a:cs typeface="Times New Roman" pitchFamily="18" charset="0"/>
                  </a:rPr>
                  <a:t>A function</a:t>
                </a:r>
                <a:r>
                  <a:rPr lang="en-US" sz="2600" dirty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/>
                        <a:cs typeface="Guttman Aharoni" pitchFamily="2" charset="-79"/>
                      </a:rPr>
                      <m:t>𝒇</m:t>
                    </m:r>
                    <m:r>
                      <a:rPr lang="en-US" sz="2600" b="1" i="1">
                        <a:solidFill>
                          <a:schemeClr val="accent2"/>
                        </a:solidFill>
                        <a:latin typeface="Cambria Math"/>
                        <a:cs typeface="Guttman Aharoni" pitchFamily="2" charset="-79"/>
                      </a:rPr>
                      <m:t>:</m:t>
                    </m:r>
                    <m:sSup>
                      <m:sSupPr>
                        <m:ctrlP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Guttman Aharoni" pitchFamily="2" charset="-79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Guttman Aharoni" pitchFamily="2" charset="-79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solidFill>
                                  <a:schemeClr val="accent2"/>
                                </a:solidFill>
                                <a:latin typeface="Cambria Math"/>
                                <a:cs typeface="Guttman Aharoni" pitchFamily="2" charset="-79"/>
                              </a:rPr>
                              <m:t>𝑵</m:t>
                            </m:r>
                          </m:e>
                        </m:d>
                      </m:e>
                      <m:sup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/>
                            <a:cs typeface="Guttman Aharoni" pitchFamily="2" charset="-79"/>
                          </a:rPr>
                          <m:t>𝒌</m:t>
                        </m:r>
                      </m:sup>
                    </m:sSup>
                    <m:r>
                      <a:rPr lang="en-US" sz="2600" b="1" i="1">
                        <a:solidFill>
                          <a:schemeClr val="accent2"/>
                        </a:solidFill>
                        <a:latin typeface="Cambria Math"/>
                        <a:cs typeface="Guttman Aharoni" pitchFamily="2" charset="-79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Guttman Aharoni" pitchFamily="2" charset="-79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/>
                            <a:cs typeface="Guttman Aharoni" pitchFamily="2" charset="-79"/>
                          </a:rPr>
                          <m:t>𝟎</m:t>
                        </m:r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/>
                            <a:cs typeface="Guttman Aharoni" pitchFamily="2" charset="-79"/>
                          </a:rPr>
                          <m:t>,</m:t>
                        </m:r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/>
                            <a:cs typeface="Guttman Aharoni" pitchFamily="2" charset="-79"/>
                          </a:rPr>
                          <m:t>𝟏</m:t>
                        </m:r>
                      </m:e>
                    </m:d>
                  </m:oMath>
                </a14:m>
                <a:endParaRPr lang="en-US" sz="2600" dirty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sz="2600" dirty="0">
                    <a:solidFill>
                      <a:prstClr val="black"/>
                    </a:solidFill>
                    <a:cs typeface="Times New Roman" pitchFamily="18" charset="0"/>
                  </a:rPr>
                  <a:t>Each party has a private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cs typeface="Guttman Aharoni" pitchFamily="2" charset="-79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cs typeface="Guttman Aharoni" pitchFamily="2" charset="-79"/>
                          </a:rPr>
                          <m:t>𝒙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cs typeface="Guttman Aharoni" pitchFamily="2" charset="-79"/>
                          </a:rPr>
                          <m:t>𝒊</m:t>
                        </m:r>
                      </m:sub>
                    </m:sSub>
                  </m:oMath>
                </a14:m>
                <a:endParaRPr lang="en-US" sz="2600" dirty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sz="2600" dirty="0">
                    <a:solidFill>
                      <a:prstClr val="black"/>
                    </a:solidFill>
                    <a:cs typeface="Times New Roman" pitchFamily="18" charset="0"/>
                  </a:rPr>
                  <a:t>The parties know a secret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/>
                        <a:cs typeface="Guttman Aharoni" pitchFamily="2" charset="-79"/>
                      </a:rPr>
                      <m:t>𝒔</m:t>
                    </m:r>
                  </m:oMath>
                </a14:m>
                <a:endParaRPr lang="en-US" sz="2600" b="1" i="1" dirty="0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sz="2600" u="sng" dirty="0">
                    <a:solidFill>
                      <a:prstClr val="black"/>
                    </a:solidFill>
                    <a:cs typeface="Times New Roman" pitchFamily="18" charset="0"/>
                  </a:rPr>
                  <a:t>Goals:</a:t>
                </a:r>
              </a:p>
              <a:p>
                <a:pPr marL="635508" lvl="1" indent="-342900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sz="2400" u="sng" dirty="0">
                    <a:solidFill>
                      <a:prstClr val="black"/>
                    </a:solidFill>
                    <a:cs typeface="Times New Roman" pitchFamily="18" charset="0"/>
                  </a:rPr>
                  <a:t>Correctness</a:t>
                </a:r>
                <a:r>
                  <a:rPr lang="en-US" sz="2400" dirty="0">
                    <a:solidFill>
                      <a:prstClr val="black"/>
                    </a:solidFill>
                    <a:cs typeface="Times New Roman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/>
                        <a:cs typeface="Guttman Aharoni" pitchFamily="2" charset="-79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Guttman Aharoni" pitchFamily="2" charset="-79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Guttman Aharoni" pitchFamily="2" charset="-79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Guttman Aharoni" pitchFamily="2" charset="-79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Guttman Aharoni" pitchFamily="2" charset="-79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/>
                            <a:cs typeface="Guttman Aharoni" pitchFamily="2" charset="-79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Guttman Aharoni" pitchFamily="2" charset="-79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Guttman Aharoni" pitchFamily="2" charset="-79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Guttman Aharoni" pitchFamily="2" charset="-79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/>
                        <a:cs typeface="Guttman Aharoni" pitchFamily="2" charset="-79"/>
                      </a:rPr>
                      <m:t>=</m:t>
                    </m:r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/>
                        <a:cs typeface="Guttman Aharoni" pitchFamily="2" charset="-79"/>
                      </a:rPr>
                      <m:t>𝟏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Times New Roman" pitchFamily="18" charset="0"/>
                  </a:rPr>
                  <a:t>, Ref learns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/>
                        <a:cs typeface="Guttman Aharoni" pitchFamily="2" charset="-79"/>
                      </a:rPr>
                      <m:t>𝒔</m:t>
                    </m:r>
                  </m:oMath>
                </a14:m>
                <a:endParaRPr lang="en-US" sz="2400" b="1" i="1" dirty="0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pPr marL="635508" lvl="1" indent="-342900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sz="2400" u="sng" dirty="0">
                    <a:solidFill>
                      <a:prstClr val="black"/>
                    </a:solidFill>
                    <a:cs typeface="Times New Roman" pitchFamily="18" charset="0"/>
                  </a:rPr>
                  <a:t>Security</a:t>
                </a:r>
                <a:r>
                  <a:rPr lang="en-US" sz="2400" dirty="0">
                    <a:solidFill>
                      <a:prstClr val="black"/>
                    </a:solidFill>
                    <a:cs typeface="Times New Roman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/>
                        <a:cs typeface="Guttman Aharoni" pitchFamily="2" charset="-79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Guttman Aharoni" pitchFamily="2" charset="-79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Guttman Aharoni" pitchFamily="2" charset="-79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Guttman Aharoni" pitchFamily="2" charset="-79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Guttman Aharoni" pitchFamily="2" charset="-79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/>
                            <a:cs typeface="Guttman Aharoni" pitchFamily="2" charset="-79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Guttman Aharoni" pitchFamily="2" charset="-79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Guttman Aharoni" pitchFamily="2" charset="-79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/>
                                <a:cs typeface="Guttman Aharoni" pitchFamily="2" charset="-79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/>
                        <a:cs typeface="Guttman Aharoni" pitchFamily="2" charset="-79"/>
                      </a:rPr>
                      <m:t>=</m:t>
                    </m:r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/>
                        <a:cs typeface="Guttman Aharoni" pitchFamily="2" charset="-79"/>
                      </a:rPr>
                      <m:t>𝟎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Times New Roman" pitchFamily="18" charset="0"/>
                  </a:rPr>
                  <a:t>, Ref learns nothing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sz="2600" dirty="0">
                    <a:solidFill>
                      <a:prstClr val="black"/>
                    </a:solidFill>
                    <a:cs typeface="Times New Roman" pitchFamily="18" charset="0"/>
                  </a:rPr>
                  <a:t>Each party sends one message </a:t>
                </a:r>
                <a:endParaRPr lang="en-US" sz="2600" dirty="0">
                  <a:solidFill>
                    <a:srgbClr val="FF0000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76493-62B6-47C9-8132-563DED0A1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5101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093FC3-DE26-40C4-9990-2720E98AC51A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7682657" y="2850697"/>
            <a:ext cx="1181856" cy="190000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D735FF-36EC-4210-B38B-53A693489924}"/>
              </a:ext>
            </a:extLst>
          </p:cNvPr>
          <p:cNvCxnSpPr>
            <a:cxnSpLocks noChangeShapeType="1"/>
            <a:stCxn id="9" idx="3"/>
          </p:cNvCxnSpPr>
          <p:nvPr/>
        </p:nvCxnSpPr>
        <p:spPr bwMode="auto">
          <a:xfrm flipH="1">
            <a:off x="9536475" y="2850697"/>
            <a:ext cx="887807" cy="193827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FD70BB57-0DD4-4251-A7B3-2DAC6F2AA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76782" y="5650413"/>
                <a:ext cx="2290996" cy="64633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>
                    <a:latin typeface="+mj-lt"/>
                  </a:rPr>
                  <a:t>Learns</a:t>
                </a:r>
                <a:r>
                  <a:rPr lang="en-US" sz="18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1800" dirty="0">
                    <a:latin typeface="+mj-lt"/>
                  </a:rPr>
                  <a:t>if and only if </a:t>
                </a:r>
              </a:p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accent2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he-IL" sz="1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FD70BB57-0DD4-4251-A7B3-2DAC6F2A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6782" y="5650413"/>
                <a:ext cx="2290996" cy="646331"/>
              </a:xfrm>
              <a:prstGeom prst="rect">
                <a:avLst/>
              </a:prstGeom>
              <a:blipFill>
                <a:blip r:embed="rId3"/>
                <a:stretch>
                  <a:fillRect l="-1857" t="-4630" b="-6481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CDB331A-DBF3-470C-913C-488E1A296B2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14459" y="2082499"/>
                <a:ext cx="900000" cy="900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0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CDB331A-DBF3-470C-913C-488E1A296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4459" y="2082499"/>
                <a:ext cx="900000" cy="900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801A6EE-9B84-496F-8D3A-A8336A8C2E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92480" y="2082499"/>
                <a:ext cx="900000" cy="900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sz="20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801A6EE-9B84-496F-8D3A-A8336A8C2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92480" y="2082499"/>
                <a:ext cx="900000" cy="900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3">
                <a:extLst>
                  <a:ext uri="{FF2B5EF4-FFF2-40B4-BE49-F238E27FC236}">
                    <a16:creationId xmlns:a16="http://schemas.microsoft.com/office/drawing/2014/main" id="{065D7DBF-DB49-4163-8DEB-0204B9D6D952}"/>
                  </a:ext>
                </a:extLst>
              </p:cNvPr>
              <p:cNvSpPr txBox="1"/>
              <p:nvPr/>
            </p:nvSpPr>
            <p:spPr>
              <a:xfrm>
                <a:off x="7475256" y="3269632"/>
                <a:ext cx="771301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10" name="TextBox 33">
                <a:extLst>
                  <a:ext uri="{FF2B5EF4-FFF2-40B4-BE49-F238E27FC236}">
                    <a16:creationId xmlns:a16="http://schemas.microsoft.com/office/drawing/2014/main" id="{065D7DBF-DB49-4163-8DEB-0204B9D6D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56" y="3269632"/>
                <a:ext cx="77130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4">
                <a:extLst>
                  <a:ext uri="{FF2B5EF4-FFF2-40B4-BE49-F238E27FC236}">
                    <a16:creationId xmlns:a16="http://schemas.microsoft.com/office/drawing/2014/main" id="{01E5E7DF-DD5B-48FD-9AC2-063DFD3DE8A7}"/>
                  </a:ext>
                </a:extLst>
              </p:cNvPr>
              <p:cNvSpPr txBox="1"/>
              <p:nvPr/>
            </p:nvSpPr>
            <p:spPr>
              <a:xfrm>
                <a:off x="9527534" y="3269632"/>
                <a:ext cx="771301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hlink"/>
                              </a:solidFill>
                              <a:latin typeface="Cambria Math"/>
                              <a:cs typeface="Guttman Aharoni" pitchFamily="2" charset="-79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11" name="TextBox 34">
                <a:extLst>
                  <a:ext uri="{FF2B5EF4-FFF2-40B4-BE49-F238E27FC236}">
                    <a16:creationId xmlns:a16="http://schemas.microsoft.com/office/drawing/2014/main" id="{01E5E7DF-DD5B-48FD-9AC2-063DFD3D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534" y="3269632"/>
                <a:ext cx="771301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מציין מיקום של מספר שקופית 1">
            <a:extLst>
              <a:ext uri="{FF2B5EF4-FFF2-40B4-BE49-F238E27FC236}">
                <a16:creationId xmlns:a16="http://schemas.microsoft.com/office/drawing/2014/main" id="{DA3D33E1-C380-4BF7-9E8C-83436B83D38C}"/>
              </a:ext>
            </a:extLst>
          </p:cNvPr>
          <p:cNvSpPr>
            <a:spLocks noGrp="1"/>
          </p:cNvSpPr>
          <p:nvPr/>
        </p:nvSpPr>
        <p:spPr>
          <a:xfrm>
            <a:off x="2727651" y="6127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BD8B13-E4AF-4602-A961-308376C6D513}" type="slidenum">
              <a:rPr lang="he-IL" smtClean="0"/>
              <a:pPr/>
              <a:t>10</a:t>
            </a:fld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9925E65-A786-4EC6-A48A-18206CD2E95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354619" y="2082499"/>
                <a:ext cx="900000" cy="900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0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9925E65-A786-4EC6-A48A-18206CD2E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4619" y="2082499"/>
                <a:ext cx="900000" cy="9000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017850-72BE-41EC-86A4-FDBB5CCF02EE}"/>
              </a:ext>
            </a:extLst>
          </p:cNvPr>
          <p:cNvCxnSpPr>
            <a:cxnSpLocks noChangeShapeType="1"/>
            <a:stCxn id="14" idx="4"/>
          </p:cNvCxnSpPr>
          <p:nvPr/>
        </p:nvCxnSpPr>
        <p:spPr bwMode="auto">
          <a:xfrm>
            <a:off x="8804619" y="2982499"/>
            <a:ext cx="378092" cy="163639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7">
                <a:extLst>
                  <a:ext uri="{FF2B5EF4-FFF2-40B4-BE49-F238E27FC236}">
                    <a16:creationId xmlns:a16="http://schemas.microsoft.com/office/drawing/2014/main" id="{D02DFDE3-8188-4B75-B670-C092CAD64CDF}"/>
                  </a:ext>
                </a:extLst>
              </p:cNvPr>
              <p:cNvSpPr txBox="1"/>
              <p:nvPr/>
            </p:nvSpPr>
            <p:spPr>
              <a:xfrm>
                <a:off x="8354619" y="3269632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hlink"/>
                              </a:solidFill>
                              <a:latin typeface="Cambria Math"/>
                              <a:cs typeface="Guttman Aharoni" pitchFamily="2" charset="-79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17" name="TextBox 27">
                <a:extLst>
                  <a:ext uri="{FF2B5EF4-FFF2-40B4-BE49-F238E27FC236}">
                    <a16:creationId xmlns:a16="http://schemas.microsoft.com/office/drawing/2014/main" id="{D02DFDE3-8188-4B75-B670-C092CAD6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619" y="3269632"/>
                <a:ext cx="72008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2">
                <a:extLst>
                  <a:ext uri="{FF2B5EF4-FFF2-40B4-BE49-F238E27FC236}">
                    <a16:creationId xmlns:a16="http://schemas.microsoft.com/office/drawing/2014/main" id="{C9577B0D-47C9-45B7-AD4D-9759B9F64A4B}"/>
                  </a:ext>
                </a:extLst>
              </p:cNvPr>
              <p:cNvSpPr txBox="1"/>
              <p:nvPr/>
            </p:nvSpPr>
            <p:spPr>
              <a:xfrm>
                <a:off x="9004304" y="3292452"/>
                <a:ext cx="6544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/>
                          <a:cs typeface="Guttman Aharoni" pitchFamily="2" charset="-79"/>
                        </a:rPr>
                        <m:t>⋯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18" name="TextBox 32">
                <a:extLst>
                  <a:ext uri="{FF2B5EF4-FFF2-40B4-BE49-F238E27FC236}">
                    <a16:creationId xmlns:a16="http://schemas.microsoft.com/office/drawing/2014/main" id="{C9577B0D-47C9-45B7-AD4D-9759B9F64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304" y="3292452"/>
                <a:ext cx="65442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76F5A1-B168-43BA-BAB4-C57AE2E70E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732711" y="4618896"/>
                <a:ext cx="900000" cy="900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252000" anchor="ctr" anchorCtr="1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/>
                          <a:cs typeface="Arial" panose="020B0604020202020204" pitchFamily="34" charset="0"/>
                        </a:rPr>
                        <m:t>Ref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</m:oMath>
                  </m:oMathPara>
                </a14:m>
                <a:endParaRPr lang="he-IL" sz="20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76F5A1-B168-43BA-BAB4-C57AE2E70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2711" y="4618896"/>
                <a:ext cx="900000" cy="90000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38">
                <a:extLst>
                  <a:ext uri="{FF2B5EF4-FFF2-40B4-BE49-F238E27FC236}">
                    <a16:creationId xmlns:a16="http://schemas.microsoft.com/office/drawing/2014/main" id="{2ED086A9-0B9B-4E83-848E-814C8CA56EEA}"/>
                  </a:ext>
                </a:extLst>
              </p:cNvPr>
              <p:cNvSpPr txBox="1"/>
              <p:nvPr/>
            </p:nvSpPr>
            <p:spPr>
              <a:xfrm>
                <a:off x="9483917" y="2301666"/>
                <a:ext cx="6544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  <a:cs typeface="Guttman Aharoni" pitchFamily="2" charset="-79"/>
                        </a:rPr>
                        <m:t>⋯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20" name="TextBox 38">
                <a:extLst>
                  <a:ext uri="{FF2B5EF4-FFF2-40B4-BE49-F238E27FC236}">
                    <a16:creationId xmlns:a16="http://schemas.microsoft.com/office/drawing/2014/main" id="{2ED086A9-0B9B-4E83-848E-814C8CA56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917" y="2301666"/>
                <a:ext cx="654426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1EF02B58-6E04-46D8-B18A-A95467D42568}"/>
                  </a:ext>
                </a:extLst>
              </p:cNvPr>
              <p:cNvSpPr txBox="1"/>
              <p:nvPr/>
            </p:nvSpPr>
            <p:spPr>
              <a:xfrm>
                <a:off x="9483917" y="1620833"/>
                <a:ext cx="6544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/>
                          <a:cs typeface="Guttman Aharoni" pitchFamily="2" charset="-79"/>
                        </a:rPr>
                        <m:t>⋯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21" name="TextBox 41">
                <a:extLst>
                  <a:ext uri="{FF2B5EF4-FFF2-40B4-BE49-F238E27FC236}">
                    <a16:creationId xmlns:a16="http://schemas.microsoft.com/office/drawing/2014/main" id="{1EF02B58-6E04-46D8-B18A-A95467D42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917" y="1620833"/>
                <a:ext cx="65442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000AC799-C9AB-43A3-A310-4CF88FC3AE3D}"/>
                  </a:ext>
                </a:extLst>
              </p:cNvPr>
              <p:cNvSpPr txBox="1"/>
              <p:nvPr/>
            </p:nvSpPr>
            <p:spPr>
              <a:xfrm>
                <a:off x="6770934" y="164889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hlink"/>
                              </a:solidFill>
                              <a:latin typeface="Cambria Math"/>
                              <a:cs typeface="Guttman Aharoni" pitchFamily="2" charset="-79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000AC799-C9AB-43A3-A310-4CF88FC3A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34" y="1648895"/>
                <a:ext cx="338554" cy="461665"/>
              </a:xfrm>
              <a:prstGeom prst="rect">
                <a:avLst/>
              </a:prstGeom>
              <a:blipFill>
                <a:blip r:embed="rId17"/>
                <a:stretch>
                  <a:fillRect r="-43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96D08D72-C2A5-4C7B-8AC6-A7031ECB5645}"/>
                  </a:ext>
                </a:extLst>
              </p:cNvPr>
              <p:cNvSpPr txBox="1"/>
              <p:nvPr/>
            </p:nvSpPr>
            <p:spPr>
              <a:xfrm>
                <a:off x="7074167" y="166938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𝒔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96D08D72-C2A5-4C7B-8AC6-A7031ECB5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167" y="1669388"/>
                <a:ext cx="338554" cy="461665"/>
              </a:xfrm>
              <a:prstGeom prst="rect">
                <a:avLst/>
              </a:prstGeom>
              <a:blipFill>
                <a:blip r:embed="rId18"/>
                <a:stretch>
                  <a:fillRect r="-267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49F8C182-D77F-4021-8931-D8E4C30DF4BB}"/>
                  </a:ext>
                </a:extLst>
              </p:cNvPr>
              <p:cNvSpPr txBox="1"/>
              <p:nvPr/>
            </p:nvSpPr>
            <p:spPr>
              <a:xfrm>
                <a:off x="7327246" y="1654848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𝒓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49F8C182-D77F-4021-8931-D8E4C30DF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246" y="1654848"/>
                <a:ext cx="338554" cy="461665"/>
              </a:xfrm>
              <a:prstGeom prst="rect">
                <a:avLst/>
              </a:prstGeom>
              <a:blipFill>
                <a:blip r:embed="rId19"/>
                <a:stretch>
                  <a:fillRect r="-303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0652FF-7D33-4BD6-9B06-8EFBB6DA12FF}"/>
                  </a:ext>
                </a:extLst>
              </p:cNvPr>
              <p:cNvSpPr txBox="1"/>
              <p:nvPr/>
            </p:nvSpPr>
            <p:spPr>
              <a:xfrm>
                <a:off x="10229588" y="1620832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0652FF-7D33-4BD6-9B06-8EFBB6DA1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88" y="1620832"/>
                <a:ext cx="338554" cy="461665"/>
              </a:xfrm>
              <a:prstGeom prst="rect">
                <a:avLst/>
              </a:prstGeom>
              <a:blipFill>
                <a:blip r:embed="rId20"/>
                <a:stretch>
                  <a:fillRect r="-446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id="{408A5DF6-8179-419B-8EA8-791405624E37}"/>
                  </a:ext>
                </a:extLst>
              </p:cNvPr>
              <p:cNvSpPr txBox="1"/>
              <p:nvPr/>
            </p:nvSpPr>
            <p:spPr>
              <a:xfrm>
                <a:off x="8450157" y="1614901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id="{408A5DF6-8179-419B-8EA8-791405624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157" y="1614901"/>
                <a:ext cx="338554" cy="461665"/>
              </a:xfrm>
              <a:prstGeom prst="rect">
                <a:avLst/>
              </a:prstGeom>
              <a:blipFill>
                <a:blip r:embed="rId21"/>
                <a:stretch>
                  <a:fillRect r="-410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0A489A00-84B1-4789-B30D-231A1F4E31BE}"/>
                  </a:ext>
                </a:extLst>
              </p:cNvPr>
              <p:cNvSpPr txBox="1"/>
              <p:nvPr/>
            </p:nvSpPr>
            <p:spPr>
              <a:xfrm>
                <a:off x="8991226" y="1654847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𝒓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0A489A00-84B1-4789-B30D-231A1F4E3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226" y="1654847"/>
                <a:ext cx="338554" cy="461665"/>
              </a:xfrm>
              <a:prstGeom prst="rect">
                <a:avLst/>
              </a:prstGeom>
              <a:blipFill>
                <a:blip r:embed="rId22"/>
                <a:stretch>
                  <a:fillRect r="-327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0E31D45A-8C9E-4DE3-8ED8-67D86D41C6D8}"/>
                  </a:ext>
                </a:extLst>
              </p:cNvPr>
              <p:cNvSpPr txBox="1"/>
              <p:nvPr/>
            </p:nvSpPr>
            <p:spPr>
              <a:xfrm>
                <a:off x="10799347" y="1663456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𝒓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0E31D45A-8C9E-4DE3-8ED8-67D86D41C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347" y="1663456"/>
                <a:ext cx="338554" cy="461665"/>
              </a:xfrm>
              <a:prstGeom prst="rect">
                <a:avLst/>
              </a:prstGeom>
              <a:blipFill>
                <a:blip r:embed="rId23"/>
                <a:stretch>
                  <a:fillRect r="-327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6">
                <a:extLst>
                  <a:ext uri="{FF2B5EF4-FFF2-40B4-BE49-F238E27FC236}">
                    <a16:creationId xmlns:a16="http://schemas.microsoft.com/office/drawing/2014/main" id="{6B0813B2-51DA-4938-8BDD-33EF608A815F}"/>
                  </a:ext>
                </a:extLst>
              </p:cNvPr>
              <p:cNvSpPr txBox="1"/>
              <p:nvPr/>
            </p:nvSpPr>
            <p:spPr>
              <a:xfrm>
                <a:off x="8751498" y="1653049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𝒔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33" name="TextBox 26">
                <a:extLst>
                  <a:ext uri="{FF2B5EF4-FFF2-40B4-BE49-F238E27FC236}">
                    <a16:creationId xmlns:a16="http://schemas.microsoft.com/office/drawing/2014/main" id="{6B0813B2-51DA-4938-8BDD-33EF608A8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498" y="1653049"/>
                <a:ext cx="338554" cy="461665"/>
              </a:xfrm>
              <a:prstGeom prst="rect">
                <a:avLst/>
              </a:prstGeom>
              <a:blipFill>
                <a:blip r:embed="rId24"/>
                <a:stretch>
                  <a:fillRect r="-2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6">
                <a:extLst>
                  <a:ext uri="{FF2B5EF4-FFF2-40B4-BE49-F238E27FC236}">
                    <a16:creationId xmlns:a16="http://schemas.microsoft.com/office/drawing/2014/main" id="{0D3AE034-3BC0-4DC5-8B16-636D96B8246D}"/>
                  </a:ext>
                </a:extLst>
              </p:cNvPr>
              <p:cNvSpPr txBox="1"/>
              <p:nvPr/>
            </p:nvSpPr>
            <p:spPr>
              <a:xfrm>
                <a:off x="10553002" y="165750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,</m:t>
                      </m:r>
                      <m:r>
                        <a:rPr lang="en-US" sz="2400" b="1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𝒔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34" name="TextBox 26">
                <a:extLst>
                  <a:ext uri="{FF2B5EF4-FFF2-40B4-BE49-F238E27FC236}">
                    <a16:creationId xmlns:a16="http://schemas.microsoft.com/office/drawing/2014/main" id="{0D3AE034-3BC0-4DC5-8B16-636D96B82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002" y="1657503"/>
                <a:ext cx="338554" cy="461665"/>
              </a:xfrm>
              <a:prstGeom prst="rect">
                <a:avLst/>
              </a:prstGeom>
              <a:blipFill>
                <a:blip r:embed="rId25"/>
                <a:stretch>
                  <a:fillRect r="-267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87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/>
      <p:bldP spid="14" grpId="0" animBg="1"/>
      <p:bldP spid="17" grpId="0"/>
      <p:bldP spid="18" grpId="0"/>
      <p:bldP spid="19" grpId="0" animBg="1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0A6A8C-9D04-4E3D-918C-CB73492B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42172"/>
          </a:xfrm>
        </p:spPr>
        <p:txBody>
          <a:bodyPr/>
          <a:lstStyle/>
          <a:p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Applications of Secret-Sharing Schemes</a:t>
            </a:r>
            <a:endParaRPr lang="en-IL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2B381-7447-4049-AE47-55AC83CE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8408670" cy="4421717"/>
          </a:xfrm>
        </p:spPr>
        <p:txBody>
          <a:bodyPr>
            <a:normAutofit/>
          </a:bodyPr>
          <a:lstStyle/>
          <a:p>
            <a:pPr marL="0" lvl="7" indent="0">
              <a:buNone/>
            </a:pPr>
            <a:r>
              <a:rPr lang="en-US" sz="2400" u="sng" dirty="0"/>
              <a:t>Original application</a:t>
            </a:r>
            <a:r>
              <a:rPr lang="en-US" sz="2400" dirty="0"/>
              <a:t>:</a:t>
            </a:r>
            <a:endParaRPr lang="en-US" sz="2400" u="sng" dirty="0"/>
          </a:p>
          <a:p>
            <a:pPr marL="542900" lvl="8" indent="-342900">
              <a:buFont typeface="Arial" panose="020B0604020202020204" pitchFamily="34" charset="0"/>
              <a:buChar char="•"/>
            </a:pPr>
            <a:r>
              <a:rPr lang="en-US" sz="2400" dirty="0"/>
              <a:t>Storing sensitive information</a:t>
            </a:r>
          </a:p>
          <a:p>
            <a:pPr marL="0" lvl="7" indent="0">
              <a:buNone/>
            </a:pPr>
            <a:r>
              <a:rPr lang="en-US" sz="2400" u="sng" dirty="0"/>
              <a:t>Today used in many secure protocols</a:t>
            </a:r>
            <a:r>
              <a:rPr lang="en-US" sz="24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Secure Multi-Party Computation (MPC)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Attribute-based encryption (ABE)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Threshold cryptography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Access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Oblivious transfer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NP hardness of the partial minimal size (MCSP)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4366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83E3-883D-4C3F-859E-7154DFB7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7131"/>
            <a:ext cx="10058400" cy="1450757"/>
          </a:xfrm>
        </p:spPr>
        <p:txBody>
          <a:bodyPr/>
          <a:lstStyle/>
          <a:p>
            <a:r>
              <a:rPr lang="en-US" dirty="0"/>
              <a:t>Our results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906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BC78-31CB-4785-9F9F-DD4D739D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Results – Secret-Sharing</a:t>
            </a:r>
            <a:endParaRPr lang="en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01A4F-2C12-44A9-990B-5A063DE58C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8891" y="1803632"/>
                <a:ext cx="10058400" cy="4065461"/>
              </a:xfrm>
            </p:spPr>
            <p:txBody>
              <a:bodyPr/>
              <a:lstStyle/>
              <a:p>
                <a:endParaRPr lang="en-US" sz="2200" dirty="0"/>
              </a:p>
              <a:p>
                <a:pPr marL="0" indent="0">
                  <a:buNone/>
                </a:pPr>
                <a:r>
                  <a:rPr lang="en-US" sz="2200" u="sng" dirty="0"/>
                  <a:t>Upper bounds for all access structure</a:t>
                </a:r>
                <a:r>
                  <a:rPr lang="en-US" sz="2200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404040"/>
                    </a:solidFill>
                  </a:rPr>
                  <a:t>Linear</a:t>
                </a:r>
                <a:r>
                  <a:rPr lang="en-US" sz="2200" dirty="0"/>
                  <a:t>: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𝟕𝟓𝟕𝟔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dirty="0"/>
                  <a:t>[Applebaum-Nir21]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Degree-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/>
                  <a:t>: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𝟕𝟎𝟓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dirty="0"/>
                  <a:t>[Beimel-Othman-Peter21]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Unrestricted: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𝟓𝟖𝟓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dirty="0"/>
                  <a:t>[Applebaum-Nir21]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01A4F-2C12-44A9-990B-5A063DE58C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8891" y="1803632"/>
                <a:ext cx="10058400" cy="4065461"/>
              </a:xfrm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80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1AF4-37E0-4B39-9F2A-39522DA2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Results - Secret-Sharing</a:t>
            </a:r>
            <a:endParaRPr lang="en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EE5BF-DBF6-4482-9D33-689318FF01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03632"/>
                <a:ext cx="10058400" cy="409382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u="sng" dirty="0"/>
                  <a:t>Upper bounds for </a:t>
                </a:r>
                <a:r>
                  <a:rPr lang="en-US" i="1" u="sng" dirty="0"/>
                  <a:t>almost </a:t>
                </a:r>
                <a:r>
                  <a:rPr lang="en-US" u="sng" dirty="0"/>
                  <a:t>all access structures: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Linear: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[Beimel-</a:t>
                </a:r>
                <a:r>
                  <a:rPr lang="en-US" b="1" dirty="0"/>
                  <a:t> </a:t>
                </a:r>
                <a:r>
                  <a:rPr lang="en-US" dirty="0"/>
                  <a:t>Farràs20]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Degree-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: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[Beimel-Othman-Peter21]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Unrestricted: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acc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1" i="1" dirty="0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dirty="0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dirty="0"/>
                  <a:t>[Beimel-</a:t>
                </a:r>
                <a:r>
                  <a:rPr lang="en-US" b="1" dirty="0"/>
                  <a:t> </a:t>
                </a:r>
                <a:r>
                  <a:rPr lang="en-US" dirty="0"/>
                  <a:t>Farràs20]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u="sng" dirty="0"/>
                  <a:t>Lower bounds for the worst access structures: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Linear: share size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[Babai-Gàl-Wigderson99]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Degree-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: share size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[Beimel-Othman-Peter21]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Degree-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: share size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/(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[Beimel-Othman-Peter21]</a:t>
                </a: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Unrestricted: share size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</m:oMath>
                </a14:m>
                <a:r>
                  <a:rPr lang="en-US" dirty="0"/>
                  <a:t>[Csirmaz96]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EE5BF-DBF6-4482-9D33-689318FF01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03632"/>
                <a:ext cx="10058400" cy="4093829"/>
              </a:xfrm>
              <a:blipFill>
                <a:blip r:embed="rId2"/>
                <a:stretch>
                  <a:fillRect l="-1333" t="-253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97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148A-AF47-4DA5-9DAF-5984AB6D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Results – CDS Protocols</a:t>
            </a:r>
            <a:endParaRPr lang="en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404D6-764D-48FF-A307-1C4197F754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the message size of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i="1" dirty="0"/>
                  <a:t>communication complexity</a:t>
                </a:r>
                <a:r>
                  <a:rPr lang="en-US" i="1" dirty="0"/>
                  <a:t> </a:t>
                </a:r>
                <a:r>
                  <a:rPr lang="en-US" dirty="0"/>
                  <a:t>of a protocol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u="sng" dirty="0"/>
                  <a:t>Upper bounds for all functions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u="sng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u="sng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u="sng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  <m:sup>
                        <m:r>
                          <a:rPr lang="en-US" b="1" i="1" u="sng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u="sng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u="sng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u="sng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u="sng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u="sng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Linear: communication complexity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[Beilmel-Peter18, Liu-Vaikuntanathan-Wee17]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Degree-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: </a:t>
                </a:r>
                <a:r>
                  <a:rPr lang="en-US" dirty="0"/>
                  <a:t>communication complexity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[Beimel-Othman-Peter21]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Unrestricted: communication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b="1" i="1" smtClean="0">
                                        <a:solidFill>
                                          <a:srgbClr val="63A53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 i="0" smtClean="0">
                                        <a:solidFill>
                                          <a:srgbClr val="63A53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en-US" b="1" i="0" smtClean="0">
                                        <a:solidFill>
                                          <a:srgbClr val="63A53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1" i="0" smtClean="0">
                                        <a:solidFill>
                                          <a:srgbClr val="63A53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63A53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func>
                              </m:e>
                            </m:rad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1" i="1" smtClean="0">
                                        <a:solidFill>
                                          <a:srgbClr val="63A53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 i="0" smtClean="0">
                                        <a:solidFill>
                                          <a:srgbClr val="63A53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63A53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dirty="0"/>
                  <a:t>[Liu-Viakuntanathan-Wee18]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404D6-764D-48FF-A307-1C4197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43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BD66-E518-47F5-B043-7C9F0C99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Results – CDS Protocols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ABE15-30A4-4A16-A550-035C620649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Lower bounds for the worst function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u="sng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u="sng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u="sng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u="sng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  <m:sup>
                        <m:r>
                          <a:rPr lang="en-US" b="1" i="1" u="sng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u="sng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1" i="1" u="sng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u="sng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u="sng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u="sng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u="sng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Linear: communication complexity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[Babai-Gàl-Wigderson99]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Degree-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: communication complexity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[Beimel-Othman-Peter21]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Degree-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: communication complexity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/(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[Beimel-Othman-Peter21]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Unrestricted: communication complexity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[Applebaum-Arkis-Raykov-Vasudevan17, Applebaum-Holenstein-Mishra-Shayevitz18, Applebaum-Vasudevan19]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EABE15-30A4-4A16-A550-035C62064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3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12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EB65-46D1-47BB-A724-D199FDEC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 – Secret Sharing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B3C2E-EC15-48C5-ADDC-D32F3FE59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01905"/>
                <a:ext cx="10058400" cy="4464424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600" b="1" dirty="0"/>
                  <a:t>Thm1: </a:t>
                </a:r>
                <a:r>
                  <a:rPr lang="en-US" sz="2600" dirty="0"/>
                  <a:t>Every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600" dirty="0"/>
                  <a:t>-party access structure can be realized by a secret-sharing scheme with degree-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600" dirty="0"/>
                  <a:t> reconstruction with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d>
                          <m:dPr>
                            <m:ctrlPr>
                              <a:rPr lang="en-US" sz="2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𝟓𝟖𝟓</m:t>
                            </m:r>
                            <m:r>
                              <a:rPr lang="en-US" sz="2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6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26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e>
                        </m:d>
                        <m:r>
                          <a:rPr lang="en-US" sz="2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600" dirty="0"/>
                  <a:t>, where </a:t>
                </a: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6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sz="26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6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𝐥𝐨𝐠𝐥𝐨𝐠</m:t>
                    </m:r>
                    <m:r>
                      <a:rPr lang="en-US" sz="2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6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6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algn="ctr">
                  <a:lnSpc>
                    <a:spcPct val="110000"/>
                  </a:lnSpc>
                </a:pPr>
                <a:endParaRPr lang="en-US" sz="260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algn="ctr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2600" u="sng" dirty="0">
                    <a:solidFill>
                      <a:schemeClr val="tx1"/>
                    </a:solidFill>
                  </a:rPr>
                  <a:t>Improvement</a:t>
                </a:r>
                <a:r>
                  <a:rPr lang="en-US" sz="2600" dirty="0">
                    <a:solidFill>
                      <a:schemeClr val="tx1"/>
                    </a:solidFill>
                  </a:rPr>
                  <a:t>:</a:t>
                </a:r>
                <a:r>
                  <a:rPr lang="en-US" sz="2600" dirty="0"/>
                  <a:t> Secret-sharing scheme for an arbitrary access structure with polynomial reconstruction of degree </a:t>
                </a:r>
                <a:r>
                  <a:rPr lang="en-US" sz="2600" b="1" dirty="0">
                    <a:solidFill>
                      <a:srgbClr val="63A537"/>
                    </a:solidFill>
                  </a:rPr>
                  <a:t>243</a:t>
                </a:r>
                <a:r>
                  <a:rPr lang="en-US" sz="2600" dirty="0"/>
                  <a:t> and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6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6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𝟔𝟕𝟑</m:t>
                        </m:r>
                        <m:r>
                          <a:rPr lang="en-US" sz="26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IL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B3C2E-EC15-48C5-ADDC-D32F3FE59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01905"/>
                <a:ext cx="10058400" cy="4464424"/>
              </a:xfrm>
              <a:blipFill>
                <a:blip r:embed="rId2"/>
                <a:stretch>
                  <a:fillRect l="-1697" t="-16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BD9360B-89B6-4AE9-AE98-B7E1DE3A76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274684"/>
                  </p:ext>
                </p:extLst>
              </p:nvPr>
            </p:nvGraphicFramePr>
            <p:xfrm>
              <a:off x="1889531" y="3340949"/>
              <a:ext cx="8097380" cy="14326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4345">
                      <a:extLst>
                        <a:ext uri="{9D8B030D-6E8A-4147-A177-3AD203B41FA5}">
                          <a16:colId xmlns:a16="http://schemas.microsoft.com/office/drawing/2014/main" val="3958393323"/>
                        </a:ext>
                      </a:extLst>
                    </a:gridCol>
                    <a:gridCol w="2024345">
                      <a:extLst>
                        <a:ext uri="{9D8B030D-6E8A-4147-A177-3AD203B41FA5}">
                          <a16:colId xmlns:a16="http://schemas.microsoft.com/office/drawing/2014/main" val="17511974"/>
                        </a:ext>
                      </a:extLst>
                    </a:gridCol>
                    <a:gridCol w="2024345">
                      <a:extLst>
                        <a:ext uri="{9D8B030D-6E8A-4147-A177-3AD203B41FA5}">
                          <a16:colId xmlns:a16="http://schemas.microsoft.com/office/drawing/2014/main" val="1731661606"/>
                        </a:ext>
                      </a:extLst>
                    </a:gridCol>
                    <a:gridCol w="2024345">
                      <a:extLst>
                        <a:ext uri="{9D8B030D-6E8A-4147-A177-3AD203B41FA5}">
                          <a16:colId xmlns:a16="http://schemas.microsoft.com/office/drawing/2014/main" val="3353734961"/>
                        </a:ext>
                      </a:extLst>
                    </a:gridCol>
                  </a:tblGrid>
                  <a:tr h="346009">
                    <a:tc>
                      <a:txBody>
                        <a:bodyPr/>
                        <a:lstStyle/>
                        <a:p>
                          <a:pPr algn="ctr"/>
                          <a:endParaRPr lang="en-IL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Degree-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IL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Degree-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endParaRPr lang="en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Unrestricted</a:t>
                          </a:r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587302"/>
                      </a:ext>
                    </a:extLst>
                  </a:tr>
                  <a:tr h="10668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700" dirty="0">
                              <a:solidFill>
                                <a:schemeClr val="bg1"/>
                              </a:solidFill>
                            </a:rPr>
                            <a:t>Previous Results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𝟓𝟖𝟓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/>
                            <a:t> [Applebaum-Nir21</a:t>
                          </a:r>
                          <a:r>
                            <a:rPr lang="en-US" sz="1800" dirty="0"/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94748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BD9360B-89B6-4AE9-AE98-B7E1DE3A76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274684"/>
                  </p:ext>
                </p:extLst>
              </p:nvPr>
            </p:nvGraphicFramePr>
            <p:xfrm>
              <a:off x="1889531" y="3340949"/>
              <a:ext cx="8097380" cy="14326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4345">
                      <a:extLst>
                        <a:ext uri="{9D8B030D-6E8A-4147-A177-3AD203B41FA5}">
                          <a16:colId xmlns:a16="http://schemas.microsoft.com/office/drawing/2014/main" val="3958393323"/>
                        </a:ext>
                      </a:extLst>
                    </a:gridCol>
                    <a:gridCol w="2024345">
                      <a:extLst>
                        <a:ext uri="{9D8B030D-6E8A-4147-A177-3AD203B41FA5}">
                          <a16:colId xmlns:a16="http://schemas.microsoft.com/office/drawing/2014/main" val="17511974"/>
                        </a:ext>
                      </a:extLst>
                    </a:gridCol>
                    <a:gridCol w="2024345">
                      <a:extLst>
                        <a:ext uri="{9D8B030D-6E8A-4147-A177-3AD203B41FA5}">
                          <a16:colId xmlns:a16="http://schemas.microsoft.com/office/drawing/2014/main" val="1731661606"/>
                        </a:ext>
                      </a:extLst>
                    </a:gridCol>
                    <a:gridCol w="2024345">
                      <a:extLst>
                        <a:ext uri="{9D8B030D-6E8A-4147-A177-3AD203B41FA5}">
                          <a16:colId xmlns:a16="http://schemas.microsoft.com/office/drawing/2014/main" val="335373496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IL" b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02" t="-8333" r="-201506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8333" r="-100901" b="-3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Unrestricted</a:t>
                          </a:r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587302"/>
                      </a:ext>
                    </a:extLst>
                  </a:tr>
                  <a:tr h="10668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700" dirty="0" smtClean="0">
                              <a:solidFill>
                                <a:schemeClr val="bg1"/>
                              </a:solidFill>
                            </a:rPr>
                            <a:t>Previous Results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904" t="-36932" r="-1205" b="-51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4748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5938221" y="3821277"/>
            <a:ext cx="201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No previous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07880" y="3747892"/>
                <a:ext cx="2030341" cy="1304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𝟕𝟎𝟓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0" algn="ctr" defTabSz="914400">
                  <a:defRPr/>
                </a:pPr>
                <a:r>
                  <a:rPr lang="en-US" sz="2000" dirty="0"/>
                  <a:t>[Beimel-Othman-Peter21]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80" y="3747892"/>
                <a:ext cx="2030341" cy="1304203"/>
              </a:xfrm>
              <a:prstGeom prst="rect">
                <a:avLst/>
              </a:prstGeom>
              <a:blipFill>
                <a:blip r:embed="rId4"/>
                <a:stretch>
                  <a:fillRect l="-2102" r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8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FC89C4-8EBE-4920-B0F4-7E32BB2236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Our results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-Server CDS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FC89C4-8EBE-4920-B0F4-7E32BB223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22D5A-307E-4E37-B791-194DCA62C9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01905"/>
                <a:ext cx="10058400" cy="5291621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Thm2: </a:t>
                </a: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and function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  <m:sup>
                        <m: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there is a degree-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dirty="0"/>
                  <a:t>-server CDS protocol 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dirty="0"/>
                  <a:t>, with communication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4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4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4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24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, where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sz="24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𝐥𝐨𝐠𝐥𝐨𝐠</m:t>
                      </m:r>
                      <m:r>
                        <a:rPr lang="en-US" sz="24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𝐥𝐨𝐠</m:t>
                      </m:r>
                      <m:r>
                        <a:rPr lang="en-US" sz="2400" b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defRPr/>
                </a:pPr>
                <a:r>
                  <a:rPr lang="en-US" sz="2600" u="sng" dirty="0">
                    <a:solidFill>
                      <a:schemeClr val="tx1"/>
                    </a:solidFill>
                  </a:rPr>
                  <a:t>Lower bound degree-</a:t>
                </a:r>
                <a14:m>
                  <m:oMath xmlns:m="http://schemas.openxmlformats.org/officeDocument/2006/math">
                    <m:r>
                      <a:rPr lang="en-US" sz="2600" b="1" i="1" dirty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600" b="1" u="sng" dirty="0">
                    <a:solidFill>
                      <a:srgbClr val="404040"/>
                    </a:solidFill>
                  </a:rPr>
                  <a:t>:</a:t>
                </a:r>
                <a:r>
                  <a:rPr lang="en-US" sz="2600" b="1" dirty="0">
                    <a:solidFill>
                      <a:srgbClr val="40404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600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600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/(</m:t>
                            </m:r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/>
                  <a:t>[Beimel-Othman-Peter21]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600" u="sng" dirty="0">
                    <a:solidFill>
                      <a:schemeClr val="tx1"/>
                    </a:solidFill>
                  </a:rPr>
                  <a:t>Improvement: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600" dirty="0"/>
                  <a:t>-server CDS protocol with polynomial reconstruction of degree </a:t>
                </a:r>
                <a:r>
                  <a:rPr lang="en-US" sz="2600" b="1" dirty="0">
                    <a:solidFill>
                      <a:srgbClr val="63A537"/>
                    </a:solidFill>
                  </a:rPr>
                  <a:t>243</a:t>
                </a:r>
                <a:r>
                  <a:rPr lang="en-US" sz="2600" dirty="0"/>
                  <a:t> and communication complexity of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sz="26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22D5A-307E-4E37-B791-194DCA62C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01905"/>
                <a:ext cx="10058400" cy="5291621"/>
              </a:xfrm>
              <a:blipFill>
                <a:blip r:embed="rId3"/>
                <a:stretch>
                  <a:fillRect l="-2000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4556719-0345-4780-8EC6-67B8CDEB51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18211"/>
                  </p:ext>
                </p:extLst>
              </p:nvPr>
            </p:nvGraphicFramePr>
            <p:xfrm>
              <a:off x="1537122" y="3082548"/>
              <a:ext cx="9178716" cy="14980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1271">
                      <a:extLst>
                        <a:ext uri="{9D8B030D-6E8A-4147-A177-3AD203B41FA5}">
                          <a16:colId xmlns:a16="http://schemas.microsoft.com/office/drawing/2014/main" val="2033489872"/>
                        </a:ext>
                      </a:extLst>
                    </a:gridCol>
                    <a:gridCol w="2523607">
                      <a:extLst>
                        <a:ext uri="{9D8B030D-6E8A-4147-A177-3AD203B41FA5}">
                          <a16:colId xmlns:a16="http://schemas.microsoft.com/office/drawing/2014/main" val="17511974"/>
                        </a:ext>
                      </a:extLst>
                    </a:gridCol>
                    <a:gridCol w="2140813">
                      <a:extLst>
                        <a:ext uri="{9D8B030D-6E8A-4147-A177-3AD203B41FA5}">
                          <a16:colId xmlns:a16="http://schemas.microsoft.com/office/drawing/2014/main" val="1731661606"/>
                        </a:ext>
                      </a:extLst>
                    </a:gridCol>
                    <a:gridCol w="2423025">
                      <a:extLst>
                        <a:ext uri="{9D8B030D-6E8A-4147-A177-3AD203B41FA5}">
                          <a16:colId xmlns:a16="http://schemas.microsoft.com/office/drawing/2014/main" val="1146237762"/>
                        </a:ext>
                      </a:extLst>
                    </a:gridCol>
                  </a:tblGrid>
                  <a:tr h="3769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u="none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Degree-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IL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Degree-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endParaRPr lang="en-IL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Unrestricted</a:t>
                          </a:r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587302"/>
                      </a:ext>
                    </a:extLst>
                  </a:tr>
                  <a:tr h="1101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700" u="none" dirty="0">
                              <a:solidFill>
                                <a:schemeClr val="bg1"/>
                              </a:solidFill>
                            </a:rPr>
                            <a:t>Previous Results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sz="20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a:rPr lang="en-US" sz="20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𝐤</m:t>
                                                </m:r>
                                                <m:r>
                                                  <a:rPr lang="en-US" sz="20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US" sz="20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𝐥𝐨𝐠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0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𝑵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 [Liu-Viakuntanathan-Wee18]</a:t>
                          </a:r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94748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4556719-0345-4780-8EC6-67B8CDEB51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818211"/>
                  </p:ext>
                </p:extLst>
              </p:nvPr>
            </p:nvGraphicFramePr>
            <p:xfrm>
              <a:off x="1537122" y="3082548"/>
              <a:ext cx="9178716" cy="14980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1271">
                      <a:extLst>
                        <a:ext uri="{9D8B030D-6E8A-4147-A177-3AD203B41FA5}">
                          <a16:colId xmlns:a16="http://schemas.microsoft.com/office/drawing/2014/main" val="2033489872"/>
                        </a:ext>
                      </a:extLst>
                    </a:gridCol>
                    <a:gridCol w="2523607">
                      <a:extLst>
                        <a:ext uri="{9D8B030D-6E8A-4147-A177-3AD203B41FA5}">
                          <a16:colId xmlns:a16="http://schemas.microsoft.com/office/drawing/2014/main" val="17511974"/>
                        </a:ext>
                      </a:extLst>
                    </a:gridCol>
                    <a:gridCol w="2140813">
                      <a:extLst>
                        <a:ext uri="{9D8B030D-6E8A-4147-A177-3AD203B41FA5}">
                          <a16:colId xmlns:a16="http://schemas.microsoft.com/office/drawing/2014/main" val="1731661606"/>
                        </a:ext>
                      </a:extLst>
                    </a:gridCol>
                    <a:gridCol w="2423025">
                      <a:extLst>
                        <a:ext uri="{9D8B030D-6E8A-4147-A177-3AD203B41FA5}">
                          <a16:colId xmlns:a16="http://schemas.microsoft.com/office/drawing/2014/main" val="114623776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u="none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3092" t="-7692" r="-18212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5954" t="-7692" r="-11481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Unrestricted</a:t>
                          </a:r>
                          <a:endParaRPr lang="en-I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587302"/>
                      </a:ext>
                    </a:extLst>
                  </a:tr>
                  <a:tr h="1101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700" u="none" dirty="0" smtClean="0">
                              <a:solidFill>
                                <a:schemeClr val="bg1"/>
                              </a:solidFill>
                            </a:rPr>
                            <a:t>Previous Results</a:t>
                          </a: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8643" t="-38462" r="-1256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4748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149788" y="3508388"/>
            <a:ext cx="2142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No previous  results</a:t>
            </a:r>
            <a:endParaRPr lang="en-IL" sz="2400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8433" y="3508388"/>
                <a:ext cx="2528047" cy="1338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0" algn="ctr" defTabSz="914400">
                  <a:defRPr/>
                </a:pPr>
                <a:r>
                  <a:rPr lang="en-US" sz="2000" dirty="0"/>
                  <a:t>[Beimel-Othman-Peter21]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433" y="3508388"/>
                <a:ext cx="2528047" cy="13381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2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83E3-883D-4C3F-859E-7154DFB7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7131"/>
            <a:ext cx="10058400" cy="1450757"/>
          </a:xfrm>
        </p:spPr>
        <p:txBody>
          <a:bodyPr/>
          <a:lstStyle/>
          <a:p>
            <a:r>
              <a:rPr lang="en-US" dirty="0"/>
              <a:t>High level Construction</a:t>
            </a:r>
          </a:p>
        </p:txBody>
      </p:sp>
    </p:spTree>
    <p:extLst>
      <p:ext uri="{BB962C8B-B14F-4D97-AF65-F5344CB8AC3E}">
        <p14:creationId xmlns:p14="http://schemas.microsoft.com/office/powerpoint/2010/main" val="26267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E5D1-5DBF-41A6-968F-1C2D2EF7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IL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B661-FAC9-42F0-9381-F3A1858D2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80607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Secret sharing scheme: useful tool in cryptography</a:t>
            </a:r>
            <a:endParaRPr lang="en-US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Linear secret sharing scheme: useful for applications, less efficient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Polynomial secret-sharing schemes generalize linear secret-sharing schemes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Known: Linear Secret Sharing &lt; Degree-2 secret sharing &lt; General Secret Sharing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Does the share size decrease as the degree of the polynomials grows?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Our result: YES!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Tool: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We construct a polynomial conditional disclosure of secrets (CDS) protocol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01168" lvl="1" indent="0">
              <a:buNone/>
            </a:pPr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294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A425B8-E6BB-4A36-BC9E-8EB3C982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𝑆-matching vectors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9AA2A-FF3D-44BB-8724-73579F374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/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000" b="1" dirty="0">
                    <a:solidFill>
                      <a:srgbClr val="63A53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0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1" i="1" dirty="0">
                  <a:solidFill>
                    <a:srgbClr val="63A537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200" b="1" dirty="0"/>
                  <a:t>Definition: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200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200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200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r>
                  <a:rPr lang="en-US" sz="2200" dirty="0"/>
                  <a:t> are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200" dirty="0"/>
                  <a:t>-matching vectors: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2200" dirty="0"/>
                  <a:t> for every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endParaRPr lang="en-US" sz="22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200" b="1" dirty="0">
                    <a:solidFill>
                      <a:srgbClr val="63A537"/>
                    </a:solidFill>
                  </a:rPr>
                  <a:t> </a:t>
                </a:r>
                <a:r>
                  <a:rPr lang="en-US" sz="2200" dirty="0"/>
                  <a:t>for every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9AA2A-FF3D-44BB-8724-73579F374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18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A7A4A70-A27A-E0F9-14D3-C78EE90E21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8726" y="1845734"/>
                <a:ext cx="3936953" cy="415239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Example</a:t>
                </a:r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pPr marL="0" indent="0" algn="ctr">
                  <a:buFont typeface="Calibri" panose="020F050202020403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Calibri" panose="020F050202020403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63A537"/>
                    </a:solidFill>
                  </a:rPr>
                  <a:t>  </a:t>
                </a:r>
                <a:r>
                  <a:rPr lang="en-US" dirty="0"/>
                  <a:t>			</a:t>
                </a:r>
                <a:endParaRPr lang="en-US" b="1" dirty="0"/>
              </a:p>
              <a:p>
                <a:pPr marL="0" indent="0" algn="ctr">
                  <a:buFont typeface="Calibri" panose="020F050202020403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:endParaRPr lang="en-US" b="1" dirty="0"/>
              </a:p>
              <a:p>
                <a:pPr marL="0" indent="0" algn="ctr">
                  <a:buFont typeface="Calibri" panose="020F050202020403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:endParaRPr lang="en-US" b="1" dirty="0"/>
              </a:p>
              <a:p>
                <a:pPr marL="0" indent="0" algn="ctr">
                  <a:buFont typeface="Calibri" panose="020F0502020204030204" pitchFamily="34" charset="0"/>
                  <a:buNone/>
                </a:pPr>
                <a:endParaRPr lang="en-US" b="1" dirty="0">
                  <a:solidFill>
                    <a:srgbClr val="63A537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US" dirty="0">
                    <a:solidFill>
                      <a:srgbClr val="40404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A7A4A70-A27A-E0F9-14D3-C78EE90E2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726" y="1845734"/>
                <a:ext cx="3936953" cy="4152394"/>
              </a:xfrm>
              <a:prstGeom prst="rect">
                <a:avLst/>
              </a:prstGeom>
              <a:blipFill>
                <a:blip r:embed="rId3"/>
                <a:stretch>
                  <a:fillRect l="-3870" t="-19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DFDB1D-AF5D-40F1-ACA0-8D6F83AEEADE}"/>
                  </a:ext>
                </a:extLst>
              </p:cNvPr>
              <p:cNvSpPr txBox="1"/>
              <p:nvPr/>
            </p:nvSpPr>
            <p:spPr>
              <a:xfrm>
                <a:off x="9274883" y="3158236"/>
                <a:ext cx="1925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DFDB1D-AF5D-40F1-ACA0-8D6F83AEE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883" y="3158236"/>
                <a:ext cx="1925428" cy="400110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DD715B-7E5D-48EA-97ED-C8E502B10225}"/>
                  </a:ext>
                </a:extLst>
              </p:cNvPr>
              <p:cNvSpPr txBox="1"/>
              <p:nvPr/>
            </p:nvSpPr>
            <p:spPr>
              <a:xfrm>
                <a:off x="9274883" y="3612533"/>
                <a:ext cx="1925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DD715B-7E5D-48EA-97ED-C8E502B10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883" y="3612533"/>
                <a:ext cx="1925429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355DFA-B0C7-4B33-98D1-D7BCC4DB828B}"/>
                  </a:ext>
                </a:extLst>
              </p:cNvPr>
              <p:cNvSpPr txBox="1"/>
              <p:nvPr/>
            </p:nvSpPr>
            <p:spPr>
              <a:xfrm>
                <a:off x="9274883" y="4063684"/>
                <a:ext cx="1925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355DFA-B0C7-4B33-98D1-D7BCC4DB8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883" y="4063684"/>
                <a:ext cx="1925428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A04877-DF42-4037-A953-DB5275D0D3DF}"/>
                  </a:ext>
                </a:extLst>
              </p:cNvPr>
              <p:cNvSpPr txBox="1"/>
              <p:nvPr/>
            </p:nvSpPr>
            <p:spPr>
              <a:xfrm>
                <a:off x="7434602" y="4814895"/>
                <a:ext cx="3505200" cy="105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B26B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B26B0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B26B0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B26B0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B26B0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B26B0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B26B0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B26B0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B26B0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B26B0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B26B0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B26B0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1" i="1" smtClean="0">
                                        <a:solidFill>
                                          <a:srgbClr val="B26B0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B26B0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B26B0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solidFill>
                            <a:srgbClr val="B26B02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1" i="1" smtClean="0">
                          <a:solidFill>
                            <a:srgbClr val="B26B0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B26B02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1" i="1" smtClean="0">
                          <a:solidFill>
                            <a:srgbClr val="B26B02"/>
                          </a:solidFill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 smtClean="0">
                          <a:solidFill>
                            <a:srgbClr val="B26B0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B26B02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B26B0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>
                  <a:solidFill>
                    <a:srgbClr val="B26B0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A04877-DF42-4037-A953-DB5275D0D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02" y="4814895"/>
                <a:ext cx="3505200" cy="10541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D0EAAA-2621-4283-BAE2-FD3B93334AF2}"/>
                  </a:ext>
                </a:extLst>
              </p:cNvPr>
              <p:cNvSpPr txBox="1"/>
              <p:nvPr/>
            </p:nvSpPr>
            <p:spPr>
              <a:xfrm>
                <a:off x="7174092" y="4814895"/>
                <a:ext cx="3505200" cy="105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3A3AB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3A3AB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3A3AB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3A3AB9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3A3AB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3A3AB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3A3AB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3A3AB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3A3AB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3A3AB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3A3AB9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3A3AB9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1" i="1" smtClean="0">
                                        <a:solidFill>
                                          <a:srgbClr val="3A3AB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3A3AB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3A3AB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solidFill>
                            <a:srgbClr val="3A3AB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3A3AB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3A3AB9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smtClean="0">
                          <a:solidFill>
                            <a:srgbClr val="3A3AB9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IL" dirty="0">
                  <a:solidFill>
                    <a:srgbClr val="B26B0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D0EAAA-2621-4283-BAE2-FD3B93334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092" y="4814895"/>
                <a:ext cx="3505200" cy="10541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7EC92C-EF5D-488E-A9C2-F2C3C3967376}"/>
                  </a:ext>
                </a:extLst>
              </p:cNvPr>
              <p:cNvSpPr txBox="1"/>
              <p:nvPr/>
            </p:nvSpPr>
            <p:spPr>
              <a:xfrm>
                <a:off x="7174092" y="4814895"/>
                <a:ext cx="3505200" cy="105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D309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D3091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D3091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D3091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D3091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D3091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D3091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D3091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D3091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D3091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D3091C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D3091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1" i="1" smtClean="0">
                                        <a:solidFill>
                                          <a:srgbClr val="D3091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D3091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D3091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solidFill>
                            <a:srgbClr val="D3091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D3091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D3091C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smtClean="0">
                          <a:solidFill>
                            <a:srgbClr val="D3091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IL" dirty="0">
                  <a:solidFill>
                    <a:srgbClr val="D3091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7EC92C-EF5D-488E-A9C2-F2C3C3967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092" y="4814895"/>
                <a:ext cx="3505200" cy="10541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92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3EB6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3EB6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3EB6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3EB6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091C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091C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091C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091C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E08E-4071-417D-BE5C-C818F067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Sparse Matching Vectors</a:t>
            </a:r>
            <a:endParaRPr lang="en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A8654-A32C-4EE3-A441-A8E10C5AC4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824848" cy="402336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Definition:</a:t>
                </a:r>
              </a:p>
              <a:p>
                <a:pPr marL="0" indent="0">
                  <a:buNone/>
                </a:pPr>
                <a:r>
                  <a:rPr lang="en-US" sz="2200" dirty="0"/>
                  <a:t>We say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2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200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2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sz="2200" b="1" dirty="0"/>
                  <a:t> </a:t>
                </a:r>
                <a:r>
                  <a:rPr lang="en-US" sz="2200" dirty="0"/>
                  <a:t>is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200" dirty="0"/>
                  <a:t>-sparse if for every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2200" dirty="0"/>
                  <a:t>: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0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200" b="1" i="0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200" b="1" i="0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en-US" sz="2200" b="1" i="0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0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200" b="1" i="0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sz="2200" b="1" i="0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  <m: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200" b="1" i="0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sz="2200" b="1" i="1" smtClean="0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1" i="1" smtClean="0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2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  <a:p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0A8654-A32C-4EE3-A441-A8E10C5AC4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824848" cy="4023360"/>
              </a:xfrm>
              <a:blipFill>
                <a:blip r:embed="rId2"/>
                <a:stretch>
                  <a:fillRect l="-25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DB29D6B-BD12-48FA-BA13-C080455674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6588" y="1845734"/>
                <a:ext cx="4046667" cy="415239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900" b="1" dirty="0"/>
                  <a:t>Example</a:t>
                </a:r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b="1" i="1" dirty="0">
                  <a:solidFill>
                    <a:srgbClr val="63A537"/>
                  </a:solidFill>
                  <a:latin typeface="Cambria Math" panose="02040503050406030204" pitchFamily="18" charset="0"/>
                </a:endParaRPr>
              </a:p>
              <a:p>
                <a:endParaRPr lang="en-US" b="1" i="1" dirty="0">
                  <a:solidFill>
                    <a:srgbClr val="63A53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63A537"/>
                    </a:solidFill>
                  </a:rPr>
                  <a:t> 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dirty="0"/>
                  <a:t>	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:endParaRPr lang="en-US" b="1" dirty="0"/>
              </a:p>
              <a:p>
                <a:pPr marL="0" indent="0" algn="ctr">
                  <a:buFont typeface="Calibri" panose="020F0502020204030204" pitchFamily="34" charset="0"/>
                  <a:buNone/>
                </a:pPr>
                <a:endParaRPr lang="en-US" b="1" dirty="0">
                  <a:solidFill>
                    <a:srgbClr val="63A537"/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US" dirty="0">
                    <a:solidFill>
                      <a:srgbClr val="404040"/>
                    </a:solidFill>
                  </a:rPr>
                  <a:t> The matching vectors are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>
                    <a:solidFill>
                      <a:srgbClr val="404040"/>
                    </a:solidFill>
                  </a:rPr>
                  <a:t>-sparse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DB29D6B-BD12-48FA-BA13-C0804556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588" y="1845734"/>
                <a:ext cx="4046667" cy="4152394"/>
              </a:xfrm>
              <a:prstGeom prst="rect">
                <a:avLst/>
              </a:prstGeom>
              <a:blipFill>
                <a:blip r:embed="rId3"/>
                <a:stretch>
                  <a:fillRect l="-3916" t="-1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AA8066-26D1-4ACE-881A-4332410CF145}"/>
                  </a:ext>
                </a:extLst>
              </p:cNvPr>
              <p:cNvSpPr txBox="1"/>
              <p:nvPr/>
            </p:nvSpPr>
            <p:spPr>
              <a:xfrm>
                <a:off x="9192661" y="3135290"/>
                <a:ext cx="21612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nor/>
                            </m:rPr>
                            <a:rPr lang="en-IL" sz="2000" b="1" dirty="0">
                              <a:solidFill>
                                <a:srgbClr val="63A537"/>
                              </a:solidFill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AA8066-26D1-4ACE-881A-4332410CF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661" y="3135290"/>
                <a:ext cx="2161218" cy="400110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06DE98-4EBE-4560-BB49-26A94473C141}"/>
                  </a:ext>
                </a:extLst>
              </p:cNvPr>
              <p:cNvSpPr txBox="1"/>
              <p:nvPr/>
            </p:nvSpPr>
            <p:spPr>
              <a:xfrm>
                <a:off x="9156801" y="3589587"/>
                <a:ext cx="21898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06DE98-4EBE-4560-BB49-26A94473C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801" y="3589587"/>
                <a:ext cx="2189829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B9E762-97C6-46AF-A8BE-83C53B02BB41}"/>
                  </a:ext>
                </a:extLst>
              </p:cNvPr>
              <p:cNvSpPr txBox="1"/>
              <p:nvPr/>
            </p:nvSpPr>
            <p:spPr>
              <a:xfrm>
                <a:off x="9302845" y="4050090"/>
                <a:ext cx="19408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B9E762-97C6-46AF-A8BE-83C53B02B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845" y="4050090"/>
                <a:ext cx="1940851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443E8D-6B56-4D20-B079-43F26FE73943}"/>
                  </a:ext>
                </a:extLst>
              </p:cNvPr>
              <p:cNvSpPr txBox="1"/>
              <p:nvPr/>
            </p:nvSpPr>
            <p:spPr>
              <a:xfrm>
                <a:off x="10445068" y="3589587"/>
                <a:ext cx="444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L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443E8D-6B56-4D20-B079-43F26FE73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068" y="3589587"/>
                <a:ext cx="44484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EC1AF0-BBCE-4A67-B00F-E6192BE187ED}"/>
                  </a:ext>
                </a:extLst>
              </p:cNvPr>
              <p:cNvSpPr txBox="1"/>
              <p:nvPr/>
            </p:nvSpPr>
            <p:spPr>
              <a:xfrm>
                <a:off x="9973331" y="4047660"/>
                <a:ext cx="444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L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EC1AF0-BBCE-4A67-B00F-E6192BE18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331" y="4047660"/>
                <a:ext cx="44484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E310BA-D480-4C91-83FC-D6828B1BE50B}"/>
                  </a:ext>
                </a:extLst>
              </p:cNvPr>
              <p:cNvSpPr txBox="1"/>
              <p:nvPr/>
            </p:nvSpPr>
            <p:spPr>
              <a:xfrm>
                <a:off x="9946436" y="3593363"/>
                <a:ext cx="444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L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E310BA-D480-4C91-83FC-D6828B1BE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436" y="3593363"/>
                <a:ext cx="44484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E0AACD-8083-405E-A881-FDD610D11A6C}"/>
                  </a:ext>
                </a:extLst>
              </p:cNvPr>
              <p:cNvSpPr txBox="1"/>
              <p:nvPr/>
            </p:nvSpPr>
            <p:spPr>
              <a:xfrm>
                <a:off x="9994960" y="3140479"/>
                <a:ext cx="4955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L" sz="2000" b="1" dirty="0">
                  <a:solidFill>
                    <a:srgbClr val="63A537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E0AACD-8083-405E-A881-FDD610D11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960" y="3140479"/>
                <a:ext cx="495579" cy="400110"/>
              </a:xfrm>
              <a:prstGeom prst="rect">
                <a:avLst/>
              </a:prstGeom>
              <a:blipFill>
                <a:blip r:embed="rId10"/>
                <a:stretch>
                  <a:fillRect r="-172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F07F96-E398-4D8C-A9E5-70C1A0BF0E87}"/>
                  </a:ext>
                </a:extLst>
              </p:cNvPr>
              <p:cNvSpPr txBox="1"/>
              <p:nvPr/>
            </p:nvSpPr>
            <p:spPr>
              <a:xfrm>
                <a:off x="10712633" y="4049604"/>
                <a:ext cx="444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L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F07F96-E398-4D8C-A9E5-70C1A0BF0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633" y="4049604"/>
                <a:ext cx="44484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85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FBAF-7255-4736-8231-DB5F45E9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3" y="184558"/>
            <a:ext cx="10058400" cy="1450757"/>
          </a:xfrm>
        </p:spPr>
        <p:txBody>
          <a:bodyPr/>
          <a:lstStyle/>
          <a:p>
            <a:r>
              <a:rPr lang="en-US" dirty="0"/>
              <a:t>Construction Flow</a:t>
            </a:r>
            <a:endParaRPr lang="en-IL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DF303C-A6C8-4FF7-924D-D6C30EF95F1E}"/>
              </a:ext>
            </a:extLst>
          </p:cNvPr>
          <p:cNvSpPr/>
          <p:nvPr/>
        </p:nvSpPr>
        <p:spPr>
          <a:xfrm>
            <a:off x="1970237" y="2131300"/>
            <a:ext cx="2324081" cy="1634819"/>
          </a:xfrm>
          <a:custGeom>
            <a:avLst/>
            <a:gdLst>
              <a:gd name="connsiteX0" fmla="*/ 0 w 1870233"/>
              <a:gd name="connsiteY0" fmla="*/ 245223 h 1634819"/>
              <a:gd name="connsiteX1" fmla="*/ 1052824 w 1870233"/>
              <a:gd name="connsiteY1" fmla="*/ 245223 h 1634819"/>
              <a:gd name="connsiteX2" fmla="*/ 1052824 w 1870233"/>
              <a:gd name="connsiteY2" fmla="*/ 0 h 1634819"/>
              <a:gd name="connsiteX3" fmla="*/ 1870233 w 1870233"/>
              <a:gd name="connsiteY3" fmla="*/ 817410 h 1634819"/>
              <a:gd name="connsiteX4" fmla="*/ 1052824 w 1870233"/>
              <a:gd name="connsiteY4" fmla="*/ 1634819 h 1634819"/>
              <a:gd name="connsiteX5" fmla="*/ 1052824 w 1870233"/>
              <a:gd name="connsiteY5" fmla="*/ 1389596 h 1634819"/>
              <a:gd name="connsiteX6" fmla="*/ 0 w 1870233"/>
              <a:gd name="connsiteY6" fmla="*/ 1389596 h 1634819"/>
              <a:gd name="connsiteX7" fmla="*/ 0 w 1870233"/>
              <a:gd name="connsiteY7" fmla="*/ 245223 h 163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0233" h="1634819">
                <a:moveTo>
                  <a:pt x="0" y="245223"/>
                </a:moveTo>
                <a:lnTo>
                  <a:pt x="1052824" y="245223"/>
                </a:lnTo>
                <a:lnTo>
                  <a:pt x="1052824" y="0"/>
                </a:lnTo>
                <a:lnTo>
                  <a:pt x="1870233" y="817410"/>
                </a:lnTo>
                <a:lnTo>
                  <a:pt x="1052824" y="1634819"/>
                </a:lnTo>
                <a:lnTo>
                  <a:pt x="1052824" y="1389596"/>
                </a:lnTo>
                <a:lnTo>
                  <a:pt x="0" y="1389596"/>
                </a:lnTo>
                <a:lnTo>
                  <a:pt x="0" y="245223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98" tIns="255383" rIns="511256" bIns="2553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  [</a:t>
            </a:r>
            <a:r>
              <a:rPr lang="en-US" sz="1600" dirty="0"/>
              <a:t>Liu-Viakuntanathan-Wee</a:t>
            </a:r>
            <a:r>
              <a:rPr lang="en-US" sz="1600" kern="1200" dirty="0"/>
              <a:t>17, Dvir-Gopi15]</a:t>
            </a:r>
            <a:endParaRPr lang="en-IL" sz="16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52A6DE-2F13-43FC-B9CB-2BA232B53609}"/>
              </a:ext>
            </a:extLst>
          </p:cNvPr>
          <p:cNvSpPr/>
          <p:nvPr/>
        </p:nvSpPr>
        <p:spPr>
          <a:xfrm>
            <a:off x="1308591" y="2430923"/>
            <a:ext cx="1097761" cy="1049715"/>
          </a:xfrm>
          <a:custGeom>
            <a:avLst/>
            <a:gdLst>
              <a:gd name="connsiteX0" fmla="*/ 0 w 1097761"/>
              <a:gd name="connsiteY0" fmla="*/ 524858 h 1049715"/>
              <a:gd name="connsiteX1" fmla="*/ 548881 w 1097761"/>
              <a:gd name="connsiteY1" fmla="*/ 0 h 1049715"/>
              <a:gd name="connsiteX2" fmla="*/ 1097762 w 1097761"/>
              <a:gd name="connsiteY2" fmla="*/ 524858 h 1049715"/>
              <a:gd name="connsiteX3" fmla="*/ 548881 w 1097761"/>
              <a:gd name="connsiteY3" fmla="*/ 1049716 h 1049715"/>
              <a:gd name="connsiteX4" fmla="*/ 0 w 1097761"/>
              <a:gd name="connsiteY4" fmla="*/ 524858 h 10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761" h="1049715">
                <a:moveTo>
                  <a:pt x="0" y="524858"/>
                </a:moveTo>
                <a:cubicBezTo>
                  <a:pt x="0" y="234987"/>
                  <a:pt x="245742" y="0"/>
                  <a:pt x="548881" y="0"/>
                </a:cubicBezTo>
                <a:cubicBezTo>
                  <a:pt x="852020" y="0"/>
                  <a:pt x="1097762" y="234987"/>
                  <a:pt x="1097762" y="524858"/>
                </a:cubicBezTo>
                <a:cubicBezTo>
                  <a:pt x="1097762" y="814729"/>
                  <a:pt x="852020" y="1049716"/>
                  <a:pt x="548881" y="1049716"/>
                </a:cubicBezTo>
                <a:cubicBezTo>
                  <a:pt x="245742" y="1049716"/>
                  <a:pt x="0" y="814729"/>
                  <a:pt x="0" y="52485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9653" tIns="162617" rIns="169653" bIns="16261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 Matching Vectors</a:t>
            </a:r>
            <a:endParaRPr lang="en-IL" sz="14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83549E1-1D50-4F3D-BE26-4DD81DF9991E}"/>
              </a:ext>
            </a:extLst>
          </p:cNvPr>
          <p:cNvSpPr/>
          <p:nvPr/>
        </p:nvSpPr>
        <p:spPr>
          <a:xfrm>
            <a:off x="4646300" y="2131299"/>
            <a:ext cx="2324081" cy="1634819"/>
          </a:xfrm>
          <a:custGeom>
            <a:avLst/>
            <a:gdLst>
              <a:gd name="connsiteX0" fmla="*/ 0 w 1870233"/>
              <a:gd name="connsiteY0" fmla="*/ 245223 h 1634819"/>
              <a:gd name="connsiteX1" fmla="*/ 1052824 w 1870233"/>
              <a:gd name="connsiteY1" fmla="*/ 245223 h 1634819"/>
              <a:gd name="connsiteX2" fmla="*/ 1052824 w 1870233"/>
              <a:gd name="connsiteY2" fmla="*/ 0 h 1634819"/>
              <a:gd name="connsiteX3" fmla="*/ 1870233 w 1870233"/>
              <a:gd name="connsiteY3" fmla="*/ 817410 h 1634819"/>
              <a:gd name="connsiteX4" fmla="*/ 1052824 w 1870233"/>
              <a:gd name="connsiteY4" fmla="*/ 1634819 h 1634819"/>
              <a:gd name="connsiteX5" fmla="*/ 1052824 w 1870233"/>
              <a:gd name="connsiteY5" fmla="*/ 1389596 h 1634819"/>
              <a:gd name="connsiteX6" fmla="*/ 0 w 1870233"/>
              <a:gd name="connsiteY6" fmla="*/ 1389596 h 1634819"/>
              <a:gd name="connsiteX7" fmla="*/ 0 w 1870233"/>
              <a:gd name="connsiteY7" fmla="*/ 245223 h 163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0233" h="1634819">
                <a:moveTo>
                  <a:pt x="0" y="245223"/>
                </a:moveTo>
                <a:lnTo>
                  <a:pt x="1052824" y="245223"/>
                </a:lnTo>
                <a:lnTo>
                  <a:pt x="1052824" y="0"/>
                </a:lnTo>
                <a:lnTo>
                  <a:pt x="1870233" y="817410"/>
                </a:lnTo>
                <a:lnTo>
                  <a:pt x="1052824" y="1634819"/>
                </a:lnTo>
                <a:lnTo>
                  <a:pt x="1052824" y="1389596"/>
                </a:lnTo>
                <a:lnTo>
                  <a:pt x="0" y="1389596"/>
                </a:lnTo>
                <a:lnTo>
                  <a:pt x="0" y="245223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99" tIns="255383" rIns="511255" bIns="2553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[</a:t>
            </a:r>
            <a:r>
              <a:rPr lang="en-US" sz="1600" dirty="0"/>
              <a:t>Liu-Viakuntanathan-Wee</a:t>
            </a:r>
            <a:r>
              <a:rPr lang="en-US" sz="1600" kern="1200" dirty="0"/>
              <a:t>18]</a:t>
            </a:r>
            <a:endParaRPr lang="en-IL" sz="16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D60025E-7E8D-42B1-9ED2-0D847A990E40}"/>
                  </a:ext>
                </a:extLst>
              </p:cNvPr>
              <p:cNvSpPr/>
              <p:nvPr/>
            </p:nvSpPr>
            <p:spPr>
              <a:xfrm>
                <a:off x="4012351" y="2426917"/>
                <a:ext cx="1109768" cy="1055344"/>
              </a:xfrm>
              <a:custGeom>
                <a:avLst/>
                <a:gdLst>
                  <a:gd name="connsiteX0" fmla="*/ 0 w 1008888"/>
                  <a:gd name="connsiteY0" fmla="*/ 527672 h 1055344"/>
                  <a:gd name="connsiteX1" fmla="*/ 504444 w 1008888"/>
                  <a:gd name="connsiteY1" fmla="*/ 0 h 1055344"/>
                  <a:gd name="connsiteX2" fmla="*/ 1008888 w 1008888"/>
                  <a:gd name="connsiteY2" fmla="*/ 527672 h 1055344"/>
                  <a:gd name="connsiteX3" fmla="*/ 504444 w 1008888"/>
                  <a:gd name="connsiteY3" fmla="*/ 1055344 h 1055344"/>
                  <a:gd name="connsiteX4" fmla="*/ 0 w 1008888"/>
                  <a:gd name="connsiteY4" fmla="*/ 527672 h 10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888" h="1055344">
                    <a:moveTo>
                      <a:pt x="0" y="527672"/>
                    </a:moveTo>
                    <a:cubicBezTo>
                      <a:pt x="0" y="236247"/>
                      <a:pt x="225847" y="0"/>
                      <a:pt x="504444" y="0"/>
                    </a:cubicBezTo>
                    <a:cubicBezTo>
                      <a:pt x="783041" y="0"/>
                      <a:pt x="1008888" y="236247"/>
                      <a:pt x="1008888" y="527672"/>
                    </a:cubicBezTo>
                    <a:cubicBezTo>
                      <a:pt x="1008888" y="819097"/>
                      <a:pt x="783041" y="1055344"/>
                      <a:pt x="504444" y="1055344"/>
                    </a:cubicBezTo>
                    <a:cubicBezTo>
                      <a:pt x="225847" y="1055344"/>
                      <a:pt x="0" y="819097"/>
                      <a:pt x="0" y="527672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54733" tIns="161537" rIns="154733" bIns="161537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400" b="1" i="1" kern="1200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400" kern="1200" dirty="0"/>
                  <a:t>-Server CDS</a:t>
                </a:r>
                <a:endParaRPr lang="en-IL" sz="1400" kern="1200" dirty="0"/>
              </a:p>
            </p:txBody>
          </p:sp>
        </mc:Choice>
        <mc:Fallback xmlns="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D60025E-7E8D-42B1-9ED2-0D847A990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351" y="2426917"/>
                <a:ext cx="1109768" cy="1055344"/>
              </a:xfrm>
              <a:custGeom>
                <a:avLst/>
                <a:gdLst>
                  <a:gd name="connsiteX0" fmla="*/ 0 w 1008888"/>
                  <a:gd name="connsiteY0" fmla="*/ 527672 h 1055344"/>
                  <a:gd name="connsiteX1" fmla="*/ 504444 w 1008888"/>
                  <a:gd name="connsiteY1" fmla="*/ 0 h 1055344"/>
                  <a:gd name="connsiteX2" fmla="*/ 1008888 w 1008888"/>
                  <a:gd name="connsiteY2" fmla="*/ 527672 h 1055344"/>
                  <a:gd name="connsiteX3" fmla="*/ 504444 w 1008888"/>
                  <a:gd name="connsiteY3" fmla="*/ 1055344 h 1055344"/>
                  <a:gd name="connsiteX4" fmla="*/ 0 w 1008888"/>
                  <a:gd name="connsiteY4" fmla="*/ 527672 h 10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888" h="1055344">
                    <a:moveTo>
                      <a:pt x="0" y="527672"/>
                    </a:moveTo>
                    <a:cubicBezTo>
                      <a:pt x="0" y="236247"/>
                      <a:pt x="225847" y="0"/>
                      <a:pt x="504444" y="0"/>
                    </a:cubicBezTo>
                    <a:cubicBezTo>
                      <a:pt x="783041" y="0"/>
                      <a:pt x="1008888" y="236247"/>
                      <a:pt x="1008888" y="527672"/>
                    </a:cubicBezTo>
                    <a:cubicBezTo>
                      <a:pt x="1008888" y="819097"/>
                      <a:pt x="783041" y="1055344"/>
                      <a:pt x="504444" y="1055344"/>
                    </a:cubicBezTo>
                    <a:cubicBezTo>
                      <a:pt x="225847" y="1055344"/>
                      <a:pt x="0" y="819097"/>
                      <a:pt x="0" y="527672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D3BC4EB-D537-4B8B-A3A0-76750A624E2C}"/>
              </a:ext>
            </a:extLst>
          </p:cNvPr>
          <p:cNvSpPr/>
          <p:nvPr/>
        </p:nvSpPr>
        <p:spPr>
          <a:xfrm>
            <a:off x="7081227" y="2138370"/>
            <a:ext cx="2930847" cy="1634819"/>
          </a:xfrm>
          <a:custGeom>
            <a:avLst/>
            <a:gdLst>
              <a:gd name="connsiteX0" fmla="*/ 0 w 1870233"/>
              <a:gd name="connsiteY0" fmla="*/ 245223 h 1634819"/>
              <a:gd name="connsiteX1" fmla="*/ 1052824 w 1870233"/>
              <a:gd name="connsiteY1" fmla="*/ 245223 h 1634819"/>
              <a:gd name="connsiteX2" fmla="*/ 1052824 w 1870233"/>
              <a:gd name="connsiteY2" fmla="*/ 0 h 1634819"/>
              <a:gd name="connsiteX3" fmla="*/ 1870233 w 1870233"/>
              <a:gd name="connsiteY3" fmla="*/ 817410 h 1634819"/>
              <a:gd name="connsiteX4" fmla="*/ 1052824 w 1870233"/>
              <a:gd name="connsiteY4" fmla="*/ 1634819 h 1634819"/>
              <a:gd name="connsiteX5" fmla="*/ 1052824 w 1870233"/>
              <a:gd name="connsiteY5" fmla="*/ 1389596 h 1634819"/>
              <a:gd name="connsiteX6" fmla="*/ 0 w 1870233"/>
              <a:gd name="connsiteY6" fmla="*/ 1389596 h 1634819"/>
              <a:gd name="connsiteX7" fmla="*/ 0 w 1870233"/>
              <a:gd name="connsiteY7" fmla="*/ 245223 h 163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0233" h="1634819">
                <a:moveTo>
                  <a:pt x="0" y="245223"/>
                </a:moveTo>
                <a:lnTo>
                  <a:pt x="1052824" y="245223"/>
                </a:lnTo>
                <a:lnTo>
                  <a:pt x="1052824" y="0"/>
                </a:lnTo>
                <a:lnTo>
                  <a:pt x="1870233" y="817410"/>
                </a:lnTo>
                <a:lnTo>
                  <a:pt x="1052824" y="1634819"/>
                </a:lnTo>
                <a:lnTo>
                  <a:pt x="1052824" y="1389596"/>
                </a:lnTo>
                <a:lnTo>
                  <a:pt x="0" y="1389596"/>
                </a:lnTo>
                <a:lnTo>
                  <a:pt x="0" y="245223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99" tIns="255383" rIns="511255" bIns="2553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[</a:t>
            </a:r>
            <a:r>
              <a:rPr lang="en-US" sz="1600" dirty="0"/>
              <a:t>Liu-Viakuntanathan18,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Applebaum-</a:t>
            </a:r>
            <a:r>
              <a:rPr lang="en-US" sz="1600" kern="1200" dirty="0"/>
              <a:t>Beimel-</a:t>
            </a:r>
            <a:r>
              <a:rPr lang="en-US" sz="1600" dirty="0"/>
              <a:t>Nir-Peter</a:t>
            </a:r>
            <a:r>
              <a:rPr lang="en-US" sz="1600" kern="1200" dirty="0"/>
              <a:t>20, </a:t>
            </a:r>
            <a:r>
              <a:rPr lang="en-US" sz="1600" dirty="0"/>
              <a:t>Applebaum-</a:t>
            </a:r>
            <a:r>
              <a:rPr lang="en-US" sz="1600" kern="1200" dirty="0"/>
              <a:t>Nir21]</a:t>
            </a:r>
            <a:endParaRPr lang="en-IL" sz="16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73321F2-E5B7-499A-9EBF-74E61F10C537}"/>
                  </a:ext>
                </a:extLst>
              </p:cNvPr>
              <p:cNvSpPr/>
              <p:nvPr/>
            </p:nvSpPr>
            <p:spPr>
              <a:xfrm>
                <a:off x="6503919" y="2428539"/>
                <a:ext cx="1140628" cy="1052099"/>
              </a:xfrm>
              <a:custGeom>
                <a:avLst/>
                <a:gdLst>
                  <a:gd name="connsiteX0" fmla="*/ 0 w 1039747"/>
                  <a:gd name="connsiteY0" fmla="*/ 526050 h 1052099"/>
                  <a:gd name="connsiteX1" fmla="*/ 519874 w 1039747"/>
                  <a:gd name="connsiteY1" fmla="*/ 0 h 1052099"/>
                  <a:gd name="connsiteX2" fmla="*/ 1039748 w 1039747"/>
                  <a:gd name="connsiteY2" fmla="*/ 526050 h 1052099"/>
                  <a:gd name="connsiteX3" fmla="*/ 519874 w 1039747"/>
                  <a:gd name="connsiteY3" fmla="*/ 1052100 h 1052099"/>
                  <a:gd name="connsiteX4" fmla="*/ 0 w 1039747"/>
                  <a:gd name="connsiteY4" fmla="*/ 526050 h 105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9747" h="1052099">
                    <a:moveTo>
                      <a:pt x="0" y="526050"/>
                    </a:moveTo>
                    <a:cubicBezTo>
                      <a:pt x="0" y="235521"/>
                      <a:pt x="232756" y="0"/>
                      <a:pt x="519874" y="0"/>
                    </a:cubicBezTo>
                    <a:cubicBezTo>
                      <a:pt x="806992" y="0"/>
                      <a:pt x="1039748" y="235521"/>
                      <a:pt x="1039748" y="526050"/>
                    </a:cubicBezTo>
                    <a:cubicBezTo>
                      <a:pt x="1039748" y="816579"/>
                      <a:pt x="806992" y="1052100"/>
                      <a:pt x="519874" y="1052100"/>
                    </a:cubicBezTo>
                    <a:cubicBezTo>
                      <a:pt x="232756" y="1052100"/>
                      <a:pt x="0" y="816579"/>
                      <a:pt x="0" y="526050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59887" tIns="161696" rIns="159887" bIns="161696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200" b="1" i="1" kern="120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200" b="0" kern="1200" dirty="0"/>
                  <a:t>-server CDS</a:t>
                </a:r>
                <a:endParaRPr lang="en-IL" sz="1200" b="1" kern="1200" dirty="0"/>
              </a:p>
            </p:txBody>
          </p:sp>
        </mc:Choice>
        <mc:Fallback xmlns=""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73321F2-E5B7-499A-9EBF-74E61F10C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19" y="2428539"/>
                <a:ext cx="1140628" cy="1052099"/>
              </a:xfrm>
              <a:custGeom>
                <a:avLst/>
                <a:gdLst>
                  <a:gd name="connsiteX0" fmla="*/ 0 w 1039747"/>
                  <a:gd name="connsiteY0" fmla="*/ 526050 h 1052099"/>
                  <a:gd name="connsiteX1" fmla="*/ 519874 w 1039747"/>
                  <a:gd name="connsiteY1" fmla="*/ 0 h 1052099"/>
                  <a:gd name="connsiteX2" fmla="*/ 1039748 w 1039747"/>
                  <a:gd name="connsiteY2" fmla="*/ 526050 h 1052099"/>
                  <a:gd name="connsiteX3" fmla="*/ 519874 w 1039747"/>
                  <a:gd name="connsiteY3" fmla="*/ 1052100 h 1052099"/>
                  <a:gd name="connsiteX4" fmla="*/ 0 w 1039747"/>
                  <a:gd name="connsiteY4" fmla="*/ 526050 h 105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9747" h="1052099">
                    <a:moveTo>
                      <a:pt x="0" y="526050"/>
                    </a:moveTo>
                    <a:cubicBezTo>
                      <a:pt x="0" y="235521"/>
                      <a:pt x="232756" y="0"/>
                      <a:pt x="519874" y="0"/>
                    </a:cubicBezTo>
                    <a:cubicBezTo>
                      <a:pt x="806992" y="0"/>
                      <a:pt x="1039748" y="235521"/>
                      <a:pt x="1039748" y="526050"/>
                    </a:cubicBezTo>
                    <a:cubicBezTo>
                      <a:pt x="1039748" y="816579"/>
                      <a:pt x="806992" y="1052100"/>
                      <a:pt x="519874" y="1052100"/>
                    </a:cubicBezTo>
                    <a:cubicBezTo>
                      <a:pt x="232756" y="1052100"/>
                      <a:pt x="0" y="816579"/>
                      <a:pt x="0" y="52605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0086BD-02FF-4A86-85C5-051A3DD2F1E2}"/>
              </a:ext>
            </a:extLst>
          </p:cNvPr>
          <p:cNvSpPr/>
          <p:nvPr/>
        </p:nvSpPr>
        <p:spPr>
          <a:xfrm>
            <a:off x="9780507" y="2289783"/>
            <a:ext cx="1301897" cy="1263623"/>
          </a:xfrm>
          <a:custGeom>
            <a:avLst/>
            <a:gdLst>
              <a:gd name="connsiteX0" fmla="*/ 0 w 1301897"/>
              <a:gd name="connsiteY0" fmla="*/ 210608 h 1263623"/>
              <a:gd name="connsiteX1" fmla="*/ 210608 w 1301897"/>
              <a:gd name="connsiteY1" fmla="*/ 0 h 1263623"/>
              <a:gd name="connsiteX2" fmla="*/ 1091289 w 1301897"/>
              <a:gd name="connsiteY2" fmla="*/ 0 h 1263623"/>
              <a:gd name="connsiteX3" fmla="*/ 1301897 w 1301897"/>
              <a:gd name="connsiteY3" fmla="*/ 210608 h 1263623"/>
              <a:gd name="connsiteX4" fmla="*/ 1301897 w 1301897"/>
              <a:gd name="connsiteY4" fmla="*/ 1053015 h 1263623"/>
              <a:gd name="connsiteX5" fmla="*/ 1091289 w 1301897"/>
              <a:gd name="connsiteY5" fmla="*/ 1263623 h 1263623"/>
              <a:gd name="connsiteX6" fmla="*/ 210608 w 1301897"/>
              <a:gd name="connsiteY6" fmla="*/ 1263623 h 1263623"/>
              <a:gd name="connsiteX7" fmla="*/ 0 w 1301897"/>
              <a:gd name="connsiteY7" fmla="*/ 1053015 h 1263623"/>
              <a:gd name="connsiteX8" fmla="*/ 0 w 1301897"/>
              <a:gd name="connsiteY8" fmla="*/ 210608 h 126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897" h="1263623">
                <a:moveTo>
                  <a:pt x="0" y="210608"/>
                </a:moveTo>
                <a:cubicBezTo>
                  <a:pt x="0" y="94292"/>
                  <a:pt x="94292" y="0"/>
                  <a:pt x="210608" y="0"/>
                </a:cubicBezTo>
                <a:lnTo>
                  <a:pt x="1091289" y="0"/>
                </a:lnTo>
                <a:cubicBezTo>
                  <a:pt x="1207605" y="0"/>
                  <a:pt x="1301897" y="94292"/>
                  <a:pt x="1301897" y="210608"/>
                </a:cubicBezTo>
                <a:lnTo>
                  <a:pt x="1301897" y="1053015"/>
                </a:lnTo>
                <a:cubicBezTo>
                  <a:pt x="1301897" y="1169331"/>
                  <a:pt x="1207605" y="1263623"/>
                  <a:pt x="1091289" y="1263623"/>
                </a:cubicBezTo>
                <a:lnTo>
                  <a:pt x="210608" y="1263623"/>
                </a:lnTo>
                <a:cubicBezTo>
                  <a:pt x="94292" y="1263623"/>
                  <a:pt x="0" y="1169331"/>
                  <a:pt x="0" y="1053015"/>
                </a:cubicBezTo>
                <a:lnTo>
                  <a:pt x="0" y="21060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0575" tIns="70575" rIns="70575" bIns="7057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Secret-Sharing schemes</a:t>
            </a:r>
            <a:endParaRPr lang="en-IL" sz="1200" kern="12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172E84-60F4-4E89-9462-81FC2BFA80CE}"/>
              </a:ext>
            </a:extLst>
          </p:cNvPr>
          <p:cNvSpPr/>
          <p:nvPr/>
        </p:nvSpPr>
        <p:spPr>
          <a:xfrm>
            <a:off x="1970236" y="4269174"/>
            <a:ext cx="2324081" cy="1634819"/>
          </a:xfrm>
          <a:custGeom>
            <a:avLst/>
            <a:gdLst>
              <a:gd name="connsiteX0" fmla="*/ 0 w 1870233"/>
              <a:gd name="connsiteY0" fmla="*/ 245223 h 1634819"/>
              <a:gd name="connsiteX1" fmla="*/ 1052824 w 1870233"/>
              <a:gd name="connsiteY1" fmla="*/ 245223 h 1634819"/>
              <a:gd name="connsiteX2" fmla="*/ 1052824 w 1870233"/>
              <a:gd name="connsiteY2" fmla="*/ 0 h 1634819"/>
              <a:gd name="connsiteX3" fmla="*/ 1870233 w 1870233"/>
              <a:gd name="connsiteY3" fmla="*/ 817410 h 1634819"/>
              <a:gd name="connsiteX4" fmla="*/ 1052824 w 1870233"/>
              <a:gd name="connsiteY4" fmla="*/ 1634819 h 1634819"/>
              <a:gd name="connsiteX5" fmla="*/ 1052824 w 1870233"/>
              <a:gd name="connsiteY5" fmla="*/ 1389596 h 1634819"/>
              <a:gd name="connsiteX6" fmla="*/ 0 w 1870233"/>
              <a:gd name="connsiteY6" fmla="*/ 1389596 h 1634819"/>
              <a:gd name="connsiteX7" fmla="*/ 0 w 1870233"/>
              <a:gd name="connsiteY7" fmla="*/ 245223 h 163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0233" h="1634819">
                <a:moveTo>
                  <a:pt x="0" y="245223"/>
                </a:moveTo>
                <a:lnTo>
                  <a:pt x="1052824" y="245223"/>
                </a:lnTo>
                <a:lnTo>
                  <a:pt x="1052824" y="0"/>
                </a:lnTo>
                <a:lnTo>
                  <a:pt x="1870233" y="817410"/>
                </a:lnTo>
                <a:lnTo>
                  <a:pt x="1052824" y="1634819"/>
                </a:lnTo>
                <a:lnTo>
                  <a:pt x="1052824" y="1389596"/>
                </a:lnTo>
                <a:lnTo>
                  <a:pt x="0" y="1389596"/>
                </a:lnTo>
                <a:lnTo>
                  <a:pt x="0" y="245223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98" tIns="255383" rIns="511256" bIns="2553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L" sz="1600" kern="12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B37CB5F-68DE-48C8-ADCA-3F9E0327218A}"/>
              </a:ext>
            </a:extLst>
          </p:cNvPr>
          <p:cNvSpPr/>
          <p:nvPr/>
        </p:nvSpPr>
        <p:spPr>
          <a:xfrm>
            <a:off x="1308590" y="4568797"/>
            <a:ext cx="1097761" cy="1049715"/>
          </a:xfrm>
          <a:custGeom>
            <a:avLst/>
            <a:gdLst>
              <a:gd name="connsiteX0" fmla="*/ 0 w 1097761"/>
              <a:gd name="connsiteY0" fmla="*/ 524858 h 1049715"/>
              <a:gd name="connsiteX1" fmla="*/ 548881 w 1097761"/>
              <a:gd name="connsiteY1" fmla="*/ 0 h 1049715"/>
              <a:gd name="connsiteX2" fmla="*/ 1097762 w 1097761"/>
              <a:gd name="connsiteY2" fmla="*/ 524858 h 1049715"/>
              <a:gd name="connsiteX3" fmla="*/ 548881 w 1097761"/>
              <a:gd name="connsiteY3" fmla="*/ 1049716 h 1049715"/>
              <a:gd name="connsiteX4" fmla="*/ 0 w 1097761"/>
              <a:gd name="connsiteY4" fmla="*/ 524858 h 10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761" h="1049715">
                <a:moveTo>
                  <a:pt x="0" y="524858"/>
                </a:moveTo>
                <a:cubicBezTo>
                  <a:pt x="0" y="234987"/>
                  <a:pt x="245742" y="0"/>
                  <a:pt x="548881" y="0"/>
                </a:cubicBezTo>
                <a:cubicBezTo>
                  <a:pt x="852020" y="0"/>
                  <a:pt x="1097762" y="234987"/>
                  <a:pt x="1097762" y="524858"/>
                </a:cubicBezTo>
                <a:cubicBezTo>
                  <a:pt x="1097762" y="814729"/>
                  <a:pt x="852020" y="1049716"/>
                  <a:pt x="548881" y="1049716"/>
                </a:cubicBezTo>
                <a:cubicBezTo>
                  <a:pt x="245742" y="1049716"/>
                  <a:pt x="0" y="814729"/>
                  <a:pt x="0" y="524858"/>
                </a:cubicBezTo>
                <a:close/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tint val="65000"/>
                  <a:shade val="92000"/>
                  <a:satMod val="130000"/>
                  <a:alpha val="0"/>
                </a:schemeClr>
              </a:gs>
              <a:gs pos="45000">
                <a:schemeClr val="accent1">
                  <a:hueOff val="0"/>
                  <a:satOff val="0"/>
                  <a:lumOff val="0"/>
                  <a:alphaOff val="0"/>
                  <a:tint val="60000"/>
                  <a:shade val="99000"/>
                  <a:satMod val="12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55000"/>
                  <a:satMod val="140000"/>
                </a:schemeClr>
              </a:gs>
            </a:gsLst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9653" tIns="162617" rIns="169653" bIns="16261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Sparse</a:t>
            </a:r>
            <a:r>
              <a:rPr lang="en-US" sz="1400" kern="1200" dirty="0"/>
              <a:t>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Matching Vectors</a:t>
            </a:r>
            <a:endParaRPr lang="en-IL" sz="1400" kern="12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4C6A81-10D9-470A-BD39-D68A228D6143}"/>
              </a:ext>
            </a:extLst>
          </p:cNvPr>
          <p:cNvSpPr/>
          <p:nvPr/>
        </p:nvSpPr>
        <p:spPr>
          <a:xfrm>
            <a:off x="4646299" y="4269173"/>
            <a:ext cx="2324081" cy="1634819"/>
          </a:xfrm>
          <a:custGeom>
            <a:avLst/>
            <a:gdLst>
              <a:gd name="connsiteX0" fmla="*/ 0 w 1870233"/>
              <a:gd name="connsiteY0" fmla="*/ 245223 h 1634819"/>
              <a:gd name="connsiteX1" fmla="*/ 1052824 w 1870233"/>
              <a:gd name="connsiteY1" fmla="*/ 245223 h 1634819"/>
              <a:gd name="connsiteX2" fmla="*/ 1052824 w 1870233"/>
              <a:gd name="connsiteY2" fmla="*/ 0 h 1634819"/>
              <a:gd name="connsiteX3" fmla="*/ 1870233 w 1870233"/>
              <a:gd name="connsiteY3" fmla="*/ 817410 h 1634819"/>
              <a:gd name="connsiteX4" fmla="*/ 1052824 w 1870233"/>
              <a:gd name="connsiteY4" fmla="*/ 1634819 h 1634819"/>
              <a:gd name="connsiteX5" fmla="*/ 1052824 w 1870233"/>
              <a:gd name="connsiteY5" fmla="*/ 1389596 h 1634819"/>
              <a:gd name="connsiteX6" fmla="*/ 0 w 1870233"/>
              <a:gd name="connsiteY6" fmla="*/ 1389596 h 1634819"/>
              <a:gd name="connsiteX7" fmla="*/ 0 w 1870233"/>
              <a:gd name="connsiteY7" fmla="*/ 245223 h 163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0233" h="1634819">
                <a:moveTo>
                  <a:pt x="0" y="245223"/>
                </a:moveTo>
                <a:lnTo>
                  <a:pt x="1052824" y="245223"/>
                </a:lnTo>
                <a:lnTo>
                  <a:pt x="1052824" y="0"/>
                </a:lnTo>
                <a:lnTo>
                  <a:pt x="1870233" y="817410"/>
                </a:lnTo>
                <a:lnTo>
                  <a:pt x="1052824" y="1634819"/>
                </a:lnTo>
                <a:lnTo>
                  <a:pt x="1052824" y="1389596"/>
                </a:lnTo>
                <a:lnTo>
                  <a:pt x="0" y="1389596"/>
                </a:lnTo>
                <a:lnTo>
                  <a:pt x="0" y="245223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99" tIns="255383" rIns="511255" bIns="2553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L" sz="16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27A8860-0652-483A-A8AD-48869C82C6CF}"/>
                  </a:ext>
                </a:extLst>
              </p:cNvPr>
              <p:cNvSpPr/>
              <p:nvPr/>
            </p:nvSpPr>
            <p:spPr>
              <a:xfrm>
                <a:off x="4032862" y="4552174"/>
                <a:ext cx="1180910" cy="1066338"/>
              </a:xfrm>
              <a:custGeom>
                <a:avLst/>
                <a:gdLst>
                  <a:gd name="connsiteX0" fmla="*/ 0 w 1008888"/>
                  <a:gd name="connsiteY0" fmla="*/ 527672 h 1055344"/>
                  <a:gd name="connsiteX1" fmla="*/ 504444 w 1008888"/>
                  <a:gd name="connsiteY1" fmla="*/ 0 h 1055344"/>
                  <a:gd name="connsiteX2" fmla="*/ 1008888 w 1008888"/>
                  <a:gd name="connsiteY2" fmla="*/ 527672 h 1055344"/>
                  <a:gd name="connsiteX3" fmla="*/ 504444 w 1008888"/>
                  <a:gd name="connsiteY3" fmla="*/ 1055344 h 1055344"/>
                  <a:gd name="connsiteX4" fmla="*/ 0 w 1008888"/>
                  <a:gd name="connsiteY4" fmla="*/ 527672 h 10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888" h="1055344">
                    <a:moveTo>
                      <a:pt x="0" y="527672"/>
                    </a:moveTo>
                    <a:cubicBezTo>
                      <a:pt x="0" y="236247"/>
                      <a:pt x="225847" y="0"/>
                      <a:pt x="504444" y="0"/>
                    </a:cubicBezTo>
                    <a:cubicBezTo>
                      <a:pt x="783041" y="0"/>
                      <a:pt x="1008888" y="236247"/>
                      <a:pt x="1008888" y="527672"/>
                    </a:cubicBezTo>
                    <a:cubicBezTo>
                      <a:pt x="1008888" y="819097"/>
                      <a:pt x="783041" y="1055344"/>
                      <a:pt x="504444" y="1055344"/>
                    </a:cubicBezTo>
                    <a:cubicBezTo>
                      <a:pt x="225847" y="1055344"/>
                      <a:pt x="0" y="819097"/>
                      <a:pt x="0" y="527672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54733" tIns="161537" rIns="154733" bIns="161537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mbria Math" panose="02040503050406030204" pitchFamily="18" charset="0"/>
                  </a:rPr>
                  <a:t>Polynomial</a:t>
                </a:r>
                <a:endParaRPr lang="en-US" sz="1400" b="1" i="1" kern="1200" dirty="0">
                  <a:latin typeface="Cambria Math" panose="02040503050406030204" pitchFamily="18" charset="0"/>
                </a:endParaRPr>
              </a:p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400" b="1" i="1" kern="1200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400" kern="1200" dirty="0"/>
                  <a:t>-Server CDS</a:t>
                </a:r>
                <a:endParaRPr lang="en-IL" sz="1400" kern="1200" dirty="0"/>
              </a:p>
            </p:txBody>
          </p:sp>
        </mc:Choice>
        <mc:Fallback xmlns=""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27A8860-0652-483A-A8AD-48869C82C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862" y="4552174"/>
                <a:ext cx="1180910" cy="1066338"/>
              </a:xfrm>
              <a:custGeom>
                <a:avLst/>
                <a:gdLst>
                  <a:gd name="connsiteX0" fmla="*/ 0 w 1008888"/>
                  <a:gd name="connsiteY0" fmla="*/ 527672 h 1055344"/>
                  <a:gd name="connsiteX1" fmla="*/ 504444 w 1008888"/>
                  <a:gd name="connsiteY1" fmla="*/ 0 h 1055344"/>
                  <a:gd name="connsiteX2" fmla="*/ 1008888 w 1008888"/>
                  <a:gd name="connsiteY2" fmla="*/ 527672 h 1055344"/>
                  <a:gd name="connsiteX3" fmla="*/ 504444 w 1008888"/>
                  <a:gd name="connsiteY3" fmla="*/ 1055344 h 1055344"/>
                  <a:gd name="connsiteX4" fmla="*/ 0 w 1008888"/>
                  <a:gd name="connsiteY4" fmla="*/ 527672 h 10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888" h="1055344">
                    <a:moveTo>
                      <a:pt x="0" y="527672"/>
                    </a:moveTo>
                    <a:cubicBezTo>
                      <a:pt x="0" y="236247"/>
                      <a:pt x="225847" y="0"/>
                      <a:pt x="504444" y="0"/>
                    </a:cubicBezTo>
                    <a:cubicBezTo>
                      <a:pt x="783041" y="0"/>
                      <a:pt x="1008888" y="236247"/>
                      <a:pt x="1008888" y="527672"/>
                    </a:cubicBezTo>
                    <a:cubicBezTo>
                      <a:pt x="1008888" y="819097"/>
                      <a:pt x="783041" y="1055344"/>
                      <a:pt x="504444" y="1055344"/>
                    </a:cubicBezTo>
                    <a:cubicBezTo>
                      <a:pt x="225847" y="1055344"/>
                      <a:pt x="0" y="819097"/>
                      <a:pt x="0" y="527672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2778608-3B7C-4F7E-B77B-C6D5B1C63A6F}"/>
              </a:ext>
            </a:extLst>
          </p:cNvPr>
          <p:cNvSpPr/>
          <p:nvPr/>
        </p:nvSpPr>
        <p:spPr>
          <a:xfrm>
            <a:off x="7081226" y="4276244"/>
            <a:ext cx="2930847" cy="1634819"/>
          </a:xfrm>
          <a:custGeom>
            <a:avLst/>
            <a:gdLst>
              <a:gd name="connsiteX0" fmla="*/ 0 w 1870233"/>
              <a:gd name="connsiteY0" fmla="*/ 245223 h 1634819"/>
              <a:gd name="connsiteX1" fmla="*/ 1052824 w 1870233"/>
              <a:gd name="connsiteY1" fmla="*/ 245223 h 1634819"/>
              <a:gd name="connsiteX2" fmla="*/ 1052824 w 1870233"/>
              <a:gd name="connsiteY2" fmla="*/ 0 h 1634819"/>
              <a:gd name="connsiteX3" fmla="*/ 1870233 w 1870233"/>
              <a:gd name="connsiteY3" fmla="*/ 817410 h 1634819"/>
              <a:gd name="connsiteX4" fmla="*/ 1052824 w 1870233"/>
              <a:gd name="connsiteY4" fmla="*/ 1634819 h 1634819"/>
              <a:gd name="connsiteX5" fmla="*/ 1052824 w 1870233"/>
              <a:gd name="connsiteY5" fmla="*/ 1389596 h 1634819"/>
              <a:gd name="connsiteX6" fmla="*/ 0 w 1870233"/>
              <a:gd name="connsiteY6" fmla="*/ 1389596 h 1634819"/>
              <a:gd name="connsiteX7" fmla="*/ 0 w 1870233"/>
              <a:gd name="connsiteY7" fmla="*/ 245223 h 163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0233" h="1634819">
                <a:moveTo>
                  <a:pt x="0" y="245223"/>
                </a:moveTo>
                <a:lnTo>
                  <a:pt x="1052824" y="245223"/>
                </a:lnTo>
                <a:lnTo>
                  <a:pt x="1052824" y="0"/>
                </a:lnTo>
                <a:lnTo>
                  <a:pt x="1870233" y="817410"/>
                </a:lnTo>
                <a:lnTo>
                  <a:pt x="1052824" y="1634819"/>
                </a:lnTo>
                <a:lnTo>
                  <a:pt x="1052824" y="1389596"/>
                </a:lnTo>
                <a:lnTo>
                  <a:pt x="0" y="1389596"/>
                </a:lnTo>
                <a:lnTo>
                  <a:pt x="0" y="245223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99" tIns="255383" rIns="511255" bIns="2553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L" sz="1600" kern="12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F69706-CAFA-4AB8-B84C-5CBF430BE6E7}"/>
              </a:ext>
            </a:extLst>
          </p:cNvPr>
          <p:cNvSpPr/>
          <p:nvPr/>
        </p:nvSpPr>
        <p:spPr>
          <a:xfrm>
            <a:off x="9879118" y="4367506"/>
            <a:ext cx="1301897" cy="1263623"/>
          </a:xfrm>
          <a:custGeom>
            <a:avLst/>
            <a:gdLst>
              <a:gd name="connsiteX0" fmla="*/ 0 w 1301897"/>
              <a:gd name="connsiteY0" fmla="*/ 210608 h 1263623"/>
              <a:gd name="connsiteX1" fmla="*/ 210608 w 1301897"/>
              <a:gd name="connsiteY1" fmla="*/ 0 h 1263623"/>
              <a:gd name="connsiteX2" fmla="*/ 1091289 w 1301897"/>
              <a:gd name="connsiteY2" fmla="*/ 0 h 1263623"/>
              <a:gd name="connsiteX3" fmla="*/ 1301897 w 1301897"/>
              <a:gd name="connsiteY3" fmla="*/ 210608 h 1263623"/>
              <a:gd name="connsiteX4" fmla="*/ 1301897 w 1301897"/>
              <a:gd name="connsiteY4" fmla="*/ 1053015 h 1263623"/>
              <a:gd name="connsiteX5" fmla="*/ 1091289 w 1301897"/>
              <a:gd name="connsiteY5" fmla="*/ 1263623 h 1263623"/>
              <a:gd name="connsiteX6" fmla="*/ 210608 w 1301897"/>
              <a:gd name="connsiteY6" fmla="*/ 1263623 h 1263623"/>
              <a:gd name="connsiteX7" fmla="*/ 0 w 1301897"/>
              <a:gd name="connsiteY7" fmla="*/ 1053015 h 1263623"/>
              <a:gd name="connsiteX8" fmla="*/ 0 w 1301897"/>
              <a:gd name="connsiteY8" fmla="*/ 210608 h 126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897" h="1263623">
                <a:moveTo>
                  <a:pt x="0" y="210608"/>
                </a:moveTo>
                <a:cubicBezTo>
                  <a:pt x="0" y="94292"/>
                  <a:pt x="94292" y="0"/>
                  <a:pt x="210608" y="0"/>
                </a:cubicBezTo>
                <a:lnTo>
                  <a:pt x="1091289" y="0"/>
                </a:lnTo>
                <a:cubicBezTo>
                  <a:pt x="1207605" y="0"/>
                  <a:pt x="1301897" y="94292"/>
                  <a:pt x="1301897" y="210608"/>
                </a:cubicBezTo>
                <a:lnTo>
                  <a:pt x="1301897" y="1053015"/>
                </a:lnTo>
                <a:cubicBezTo>
                  <a:pt x="1301897" y="1169331"/>
                  <a:pt x="1207605" y="1263623"/>
                  <a:pt x="1091289" y="1263623"/>
                </a:cubicBezTo>
                <a:lnTo>
                  <a:pt x="210608" y="1263623"/>
                </a:lnTo>
                <a:cubicBezTo>
                  <a:pt x="94292" y="1263623"/>
                  <a:pt x="0" y="1169331"/>
                  <a:pt x="0" y="1053015"/>
                </a:cubicBezTo>
                <a:lnTo>
                  <a:pt x="0" y="21060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0575" tIns="70575" rIns="70575" bIns="7057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latin typeface="Cambria Math" panose="02040503050406030204" pitchFamily="18" charset="0"/>
              </a:rPr>
              <a:t>Polynomial</a:t>
            </a:r>
            <a:endParaRPr lang="en-US" sz="1200" kern="1200" dirty="0"/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Secret-Sharing schemes</a:t>
            </a:r>
            <a:endParaRPr lang="en-IL" sz="1200" kern="1200" dirty="0"/>
          </a:p>
        </p:txBody>
      </p:sp>
      <p:sp>
        <p:nvSpPr>
          <p:cNvPr id="17" name="Freeform: Shape 23">
            <a:extLst>
              <a:ext uri="{FF2B5EF4-FFF2-40B4-BE49-F238E27FC236}">
                <a16:creationId xmlns:a16="http://schemas.microsoft.com/office/drawing/2014/main" id="{DF172E84-60F4-4E89-9462-81FC2BFA80CE}"/>
              </a:ext>
            </a:extLst>
          </p:cNvPr>
          <p:cNvSpPr/>
          <p:nvPr/>
        </p:nvSpPr>
        <p:spPr>
          <a:xfrm>
            <a:off x="1970236" y="4255604"/>
            <a:ext cx="2324081" cy="1634819"/>
          </a:xfrm>
          <a:custGeom>
            <a:avLst/>
            <a:gdLst>
              <a:gd name="connsiteX0" fmla="*/ 0 w 1870233"/>
              <a:gd name="connsiteY0" fmla="*/ 245223 h 1634819"/>
              <a:gd name="connsiteX1" fmla="*/ 1052824 w 1870233"/>
              <a:gd name="connsiteY1" fmla="*/ 245223 h 1634819"/>
              <a:gd name="connsiteX2" fmla="*/ 1052824 w 1870233"/>
              <a:gd name="connsiteY2" fmla="*/ 0 h 1634819"/>
              <a:gd name="connsiteX3" fmla="*/ 1870233 w 1870233"/>
              <a:gd name="connsiteY3" fmla="*/ 817410 h 1634819"/>
              <a:gd name="connsiteX4" fmla="*/ 1052824 w 1870233"/>
              <a:gd name="connsiteY4" fmla="*/ 1634819 h 1634819"/>
              <a:gd name="connsiteX5" fmla="*/ 1052824 w 1870233"/>
              <a:gd name="connsiteY5" fmla="*/ 1389596 h 1634819"/>
              <a:gd name="connsiteX6" fmla="*/ 0 w 1870233"/>
              <a:gd name="connsiteY6" fmla="*/ 1389596 h 1634819"/>
              <a:gd name="connsiteX7" fmla="*/ 0 w 1870233"/>
              <a:gd name="connsiteY7" fmla="*/ 245223 h 163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0233" h="1634819">
                <a:moveTo>
                  <a:pt x="0" y="245223"/>
                </a:moveTo>
                <a:lnTo>
                  <a:pt x="1052824" y="245223"/>
                </a:lnTo>
                <a:lnTo>
                  <a:pt x="1052824" y="0"/>
                </a:lnTo>
                <a:lnTo>
                  <a:pt x="1870233" y="817410"/>
                </a:lnTo>
                <a:lnTo>
                  <a:pt x="1052824" y="1634819"/>
                </a:lnTo>
                <a:lnTo>
                  <a:pt x="1052824" y="1389596"/>
                </a:lnTo>
                <a:lnTo>
                  <a:pt x="0" y="1389596"/>
                </a:lnTo>
                <a:lnTo>
                  <a:pt x="0" y="24522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98" tIns="255383" rIns="511256" bIns="2553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L" sz="1600" kern="1200" dirty="0"/>
          </a:p>
        </p:txBody>
      </p:sp>
      <p:sp>
        <p:nvSpPr>
          <p:cNvPr id="18" name="Freeform: Shape 24">
            <a:extLst>
              <a:ext uri="{FF2B5EF4-FFF2-40B4-BE49-F238E27FC236}">
                <a16:creationId xmlns:a16="http://schemas.microsoft.com/office/drawing/2014/main" id="{FB37CB5F-68DE-48C8-ADCA-3F9E0327218A}"/>
              </a:ext>
            </a:extLst>
          </p:cNvPr>
          <p:cNvSpPr/>
          <p:nvPr/>
        </p:nvSpPr>
        <p:spPr>
          <a:xfrm>
            <a:off x="1302321" y="4570519"/>
            <a:ext cx="1097761" cy="1049715"/>
          </a:xfrm>
          <a:custGeom>
            <a:avLst/>
            <a:gdLst>
              <a:gd name="connsiteX0" fmla="*/ 0 w 1097761"/>
              <a:gd name="connsiteY0" fmla="*/ 524858 h 1049715"/>
              <a:gd name="connsiteX1" fmla="*/ 548881 w 1097761"/>
              <a:gd name="connsiteY1" fmla="*/ 0 h 1049715"/>
              <a:gd name="connsiteX2" fmla="*/ 1097762 w 1097761"/>
              <a:gd name="connsiteY2" fmla="*/ 524858 h 1049715"/>
              <a:gd name="connsiteX3" fmla="*/ 548881 w 1097761"/>
              <a:gd name="connsiteY3" fmla="*/ 1049716 h 1049715"/>
              <a:gd name="connsiteX4" fmla="*/ 0 w 1097761"/>
              <a:gd name="connsiteY4" fmla="*/ 524858 h 10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761" h="1049715">
                <a:moveTo>
                  <a:pt x="0" y="524858"/>
                </a:moveTo>
                <a:cubicBezTo>
                  <a:pt x="0" y="234987"/>
                  <a:pt x="245742" y="0"/>
                  <a:pt x="548881" y="0"/>
                </a:cubicBezTo>
                <a:cubicBezTo>
                  <a:pt x="852020" y="0"/>
                  <a:pt x="1097762" y="234987"/>
                  <a:pt x="1097762" y="524858"/>
                </a:cubicBezTo>
                <a:cubicBezTo>
                  <a:pt x="1097762" y="814729"/>
                  <a:pt x="852020" y="1049716"/>
                  <a:pt x="548881" y="1049716"/>
                </a:cubicBezTo>
                <a:cubicBezTo>
                  <a:pt x="245742" y="1049716"/>
                  <a:pt x="0" y="814729"/>
                  <a:pt x="0" y="52485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9653" tIns="162617" rIns="169653" bIns="16261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Sparse</a:t>
            </a:r>
            <a:r>
              <a:rPr lang="en-US" sz="1400" kern="1200" dirty="0"/>
              <a:t>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Matching Vectors</a:t>
            </a:r>
            <a:endParaRPr lang="en-IL" sz="1400" kern="1200" dirty="0"/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EE4C6A81-10D9-470A-BD39-D68A228D6143}"/>
              </a:ext>
            </a:extLst>
          </p:cNvPr>
          <p:cNvSpPr/>
          <p:nvPr/>
        </p:nvSpPr>
        <p:spPr>
          <a:xfrm>
            <a:off x="4646299" y="4255604"/>
            <a:ext cx="2324081" cy="1634819"/>
          </a:xfrm>
          <a:custGeom>
            <a:avLst/>
            <a:gdLst>
              <a:gd name="connsiteX0" fmla="*/ 0 w 1870233"/>
              <a:gd name="connsiteY0" fmla="*/ 245223 h 1634819"/>
              <a:gd name="connsiteX1" fmla="*/ 1052824 w 1870233"/>
              <a:gd name="connsiteY1" fmla="*/ 245223 h 1634819"/>
              <a:gd name="connsiteX2" fmla="*/ 1052824 w 1870233"/>
              <a:gd name="connsiteY2" fmla="*/ 0 h 1634819"/>
              <a:gd name="connsiteX3" fmla="*/ 1870233 w 1870233"/>
              <a:gd name="connsiteY3" fmla="*/ 817410 h 1634819"/>
              <a:gd name="connsiteX4" fmla="*/ 1052824 w 1870233"/>
              <a:gd name="connsiteY4" fmla="*/ 1634819 h 1634819"/>
              <a:gd name="connsiteX5" fmla="*/ 1052824 w 1870233"/>
              <a:gd name="connsiteY5" fmla="*/ 1389596 h 1634819"/>
              <a:gd name="connsiteX6" fmla="*/ 0 w 1870233"/>
              <a:gd name="connsiteY6" fmla="*/ 1389596 h 1634819"/>
              <a:gd name="connsiteX7" fmla="*/ 0 w 1870233"/>
              <a:gd name="connsiteY7" fmla="*/ 245223 h 163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0233" h="1634819">
                <a:moveTo>
                  <a:pt x="0" y="245223"/>
                </a:moveTo>
                <a:lnTo>
                  <a:pt x="1052824" y="245223"/>
                </a:lnTo>
                <a:lnTo>
                  <a:pt x="1052824" y="0"/>
                </a:lnTo>
                <a:lnTo>
                  <a:pt x="1870233" y="817410"/>
                </a:lnTo>
                <a:lnTo>
                  <a:pt x="1052824" y="1634819"/>
                </a:lnTo>
                <a:lnTo>
                  <a:pt x="1052824" y="1389596"/>
                </a:lnTo>
                <a:lnTo>
                  <a:pt x="0" y="1389596"/>
                </a:lnTo>
                <a:lnTo>
                  <a:pt x="0" y="24522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99" tIns="255383" rIns="511255" bIns="2553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L" sz="16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reeform: Shape 26">
                <a:extLst>
                  <a:ext uri="{FF2B5EF4-FFF2-40B4-BE49-F238E27FC236}">
                    <a16:creationId xmlns:a16="http://schemas.microsoft.com/office/drawing/2014/main" id="{827A8860-0652-483A-A8AD-48869C82C6CF}"/>
                  </a:ext>
                </a:extLst>
              </p:cNvPr>
              <p:cNvSpPr/>
              <p:nvPr/>
            </p:nvSpPr>
            <p:spPr>
              <a:xfrm>
                <a:off x="4032862" y="4547396"/>
                <a:ext cx="1180910" cy="1066338"/>
              </a:xfrm>
              <a:custGeom>
                <a:avLst/>
                <a:gdLst>
                  <a:gd name="connsiteX0" fmla="*/ 0 w 1008888"/>
                  <a:gd name="connsiteY0" fmla="*/ 527672 h 1055344"/>
                  <a:gd name="connsiteX1" fmla="*/ 504444 w 1008888"/>
                  <a:gd name="connsiteY1" fmla="*/ 0 h 1055344"/>
                  <a:gd name="connsiteX2" fmla="*/ 1008888 w 1008888"/>
                  <a:gd name="connsiteY2" fmla="*/ 527672 h 1055344"/>
                  <a:gd name="connsiteX3" fmla="*/ 504444 w 1008888"/>
                  <a:gd name="connsiteY3" fmla="*/ 1055344 h 1055344"/>
                  <a:gd name="connsiteX4" fmla="*/ 0 w 1008888"/>
                  <a:gd name="connsiteY4" fmla="*/ 527672 h 10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888" h="1055344">
                    <a:moveTo>
                      <a:pt x="0" y="527672"/>
                    </a:moveTo>
                    <a:cubicBezTo>
                      <a:pt x="0" y="236247"/>
                      <a:pt x="225847" y="0"/>
                      <a:pt x="504444" y="0"/>
                    </a:cubicBezTo>
                    <a:cubicBezTo>
                      <a:pt x="783041" y="0"/>
                      <a:pt x="1008888" y="236247"/>
                      <a:pt x="1008888" y="527672"/>
                    </a:cubicBezTo>
                    <a:cubicBezTo>
                      <a:pt x="1008888" y="819097"/>
                      <a:pt x="783041" y="1055344"/>
                      <a:pt x="504444" y="1055344"/>
                    </a:cubicBezTo>
                    <a:cubicBezTo>
                      <a:pt x="225847" y="1055344"/>
                      <a:pt x="0" y="819097"/>
                      <a:pt x="0" y="52767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54733" tIns="161537" rIns="154733" bIns="161537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mbria Math" panose="02040503050406030204" pitchFamily="18" charset="0"/>
                  </a:rPr>
                  <a:t>Polynomial</a:t>
                </a:r>
                <a:endParaRPr lang="en-US" sz="1400" b="1" i="1" kern="1200" dirty="0">
                  <a:latin typeface="Cambria Math" panose="02040503050406030204" pitchFamily="18" charset="0"/>
                </a:endParaRPr>
              </a:p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400" b="1" i="1" kern="1200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400" kern="1200" dirty="0"/>
                  <a:t>-Server CDS</a:t>
                </a:r>
                <a:endParaRPr lang="en-IL" sz="1400" kern="1200" dirty="0"/>
              </a:p>
            </p:txBody>
          </p:sp>
        </mc:Choice>
        <mc:Fallback xmlns="">
          <p:sp>
            <p:nvSpPr>
              <p:cNvPr id="20" name="Freeform: Shape 26">
                <a:extLst>
                  <a:ext uri="{FF2B5EF4-FFF2-40B4-BE49-F238E27FC236}">
                    <a16:creationId xmlns:a16="http://schemas.microsoft.com/office/drawing/2014/main" id="{827A8860-0652-483A-A8AD-48869C82C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862" y="4547396"/>
                <a:ext cx="1180910" cy="1066338"/>
              </a:xfrm>
              <a:custGeom>
                <a:avLst/>
                <a:gdLst>
                  <a:gd name="connsiteX0" fmla="*/ 0 w 1008888"/>
                  <a:gd name="connsiteY0" fmla="*/ 527672 h 1055344"/>
                  <a:gd name="connsiteX1" fmla="*/ 504444 w 1008888"/>
                  <a:gd name="connsiteY1" fmla="*/ 0 h 1055344"/>
                  <a:gd name="connsiteX2" fmla="*/ 1008888 w 1008888"/>
                  <a:gd name="connsiteY2" fmla="*/ 527672 h 1055344"/>
                  <a:gd name="connsiteX3" fmla="*/ 504444 w 1008888"/>
                  <a:gd name="connsiteY3" fmla="*/ 1055344 h 1055344"/>
                  <a:gd name="connsiteX4" fmla="*/ 0 w 1008888"/>
                  <a:gd name="connsiteY4" fmla="*/ 527672 h 10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888" h="1055344">
                    <a:moveTo>
                      <a:pt x="0" y="527672"/>
                    </a:moveTo>
                    <a:cubicBezTo>
                      <a:pt x="0" y="236247"/>
                      <a:pt x="225847" y="0"/>
                      <a:pt x="504444" y="0"/>
                    </a:cubicBezTo>
                    <a:cubicBezTo>
                      <a:pt x="783041" y="0"/>
                      <a:pt x="1008888" y="236247"/>
                      <a:pt x="1008888" y="527672"/>
                    </a:cubicBezTo>
                    <a:cubicBezTo>
                      <a:pt x="1008888" y="819097"/>
                      <a:pt x="783041" y="1055344"/>
                      <a:pt x="504444" y="1055344"/>
                    </a:cubicBezTo>
                    <a:cubicBezTo>
                      <a:pt x="225847" y="1055344"/>
                      <a:pt x="0" y="819097"/>
                      <a:pt x="0" y="527672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reeform: Shape 28">
                <a:extLst>
                  <a:ext uri="{FF2B5EF4-FFF2-40B4-BE49-F238E27FC236}">
                    <a16:creationId xmlns:a16="http://schemas.microsoft.com/office/drawing/2014/main" id="{47760280-4215-4D7B-98AC-60BF3E603AB8}"/>
                  </a:ext>
                </a:extLst>
              </p:cNvPr>
              <p:cNvSpPr/>
              <p:nvPr/>
            </p:nvSpPr>
            <p:spPr>
              <a:xfrm>
                <a:off x="6602530" y="4574626"/>
                <a:ext cx="1180910" cy="1066338"/>
              </a:xfrm>
              <a:custGeom>
                <a:avLst/>
                <a:gdLst>
                  <a:gd name="connsiteX0" fmla="*/ 0 w 1039747"/>
                  <a:gd name="connsiteY0" fmla="*/ 526050 h 1052099"/>
                  <a:gd name="connsiteX1" fmla="*/ 519874 w 1039747"/>
                  <a:gd name="connsiteY1" fmla="*/ 0 h 1052099"/>
                  <a:gd name="connsiteX2" fmla="*/ 1039748 w 1039747"/>
                  <a:gd name="connsiteY2" fmla="*/ 526050 h 1052099"/>
                  <a:gd name="connsiteX3" fmla="*/ 519874 w 1039747"/>
                  <a:gd name="connsiteY3" fmla="*/ 1052100 h 1052099"/>
                  <a:gd name="connsiteX4" fmla="*/ 0 w 1039747"/>
                  <a:gd name="connsiteY4" fmla="*/ 526050 h 105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9747" h="1052099">
                    <a:moveTo>
                      <a:pt x="0" y="526050"/>
                    </a:moveTo>
                    <a:cubicBezTo>
                      <a:pt x="0" y="235521"/>
                      <a:pt x="232756" y="0"/>
                      <a:pt x="519874" y="0"/>
                    </a:cubicBezTo>
                    <a:cubicBezTo>
                      <a:pt x="806992" y="0"/>
                      <a:pt x="1039748" y="235521"/>
                      <a:pt x="1039748" y="526050"/>
                    </a:cubicBezTo>
                    <a:cubicBezTo>
                      <a:pt x="1039748" y="816579"/>
                      <a:pt x="806992" y="1052100"/>
                      <a:pt x="519874" y="1052100"/>
                    </a:cubicBezTo>
                    <a:cubicBezTo>
                      <a:pt x="232756" y="1052100"/>
                      <a:pt x="0" y="816579"/>
                      <a:pt x="0" y="526050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59887" tIns="161696" rIns="159887" bIns="161696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mbria Math" panose="02040503050406030204" pitchFamily="18" charset="0"/>
                  </a:rPr>
                  <a:t>Polynomial</a:t>
                </a:r>
                <a:endParaRPr lang="en-US" sz="1200" b="1" i="1" kern="1200" dirty="0">
                  <a:latin typeface="Cambria Math" panose="02040503050406030204" pitchFamily="18" charset="0"/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200" b="1" i="1" kern="120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200" b="0" kern="1200" dirty="0"/>
                  <a:t>-server CDS</a:t>
                </a:r>
                <a:endParaRPr lang="en-IL" sz="1200" b="1" kern="1200" dirty="0"/>
              </a:p>
            </p:txBody>
          </p:sp>
        </mc:Choice>
        <mc:Fallback xmlns="">
          <p:sp>
            <p:nvSpPr>
              <p:cNvPr id="21" name="Freeform: Shape 28">
                <a:extLst>
                  <a:ext uri="{FF2B5EF4-FFF2-40B4-BE49-F238E27FC236}">
                    <a16:creationId xmlns:a16="http://schemas.microsoft.com/office/drawing/2014/main" id="{47760280-4215-4D7B-98AC-60BF3E603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530" y="4574626"/>
                <a:ext cx="1180910" cy="1066338"/>
              </a:xfrm>
              <a:custGeom>
                <a:avLst/>
                <a:gdLst>
                  <a:gd name="connsiteX0" fmla="*/ 0 w 1039747"/>
                  <a:gd name="connsiteY0" fmla="*/ 526050 h 1052099"/>
                  <a:gd name="connsiteX1" fmla="*/ 519874 w 1039747"/>
                  <a:gd name="connsiteY1" fmla="*/ 0 h 1052099"/>
                  <a:gd name="connsiteX2" fmla="*/ 1039748 w 1039747"/>
                  <a:gd name="connsiteY2" fmla="*/ 526050 h 1052099"/>
                  <a:gd name="connsiteX3" fmla="*/ 519874 w 1039747"/>
                  <a:gd name="connsiteY3" fmla="*/ 1052100 h 1052099"/>
                  <a:gd name="connsiteX4" fmla="*/ 0 w 1039747"/>
                  <a:gd name="connsiteY4" fmla="*/ 526050 h 105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9747" h="1052099">
                    <a:moveTo>
                      <a:pt x="0" y="526050"/>
                    </a:moveTo>
                    <a:cubicBezTo>
                      <a:pt x="0" y="235521"/>
                      <a:pt x="232756" y="0"/>
                      <a:pt x="519874" y="0"/>
                    </a:cubicBezTo>
                    <a:cubicBezTo>
                      <a:pt x="806992" y="0"/>
                      <a:pt x="1039748" y="235521"/>
                      <a:pt x="1039748" y="526050"/>
                    </a:cubicBezTo>
                    <a:cubicBezTo>
                      <a:pt x="1039748" y="816579"/>
                      <a:pt x="806992" y="1052100"/>
                      <a:pt x="519874" y="1052100"/>
                    </a:cubicBezTo>
                    <a:cubicBezTo>
                      <a:pt x="232756" y="1052100"/>
                      <a:pt x="0" y="816579"/>
                      <a:pt x="0" y="52605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6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FBAF-7255-4736-8231-DB5F45E9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93" y="184558"/>
            <a:ext cx="10058400" cy="1450757"/>
          </a:xfrm>
        </p:spPr>
        <p:txBody>
          <a:bodyPr/>
          <a:lstStyle/>
          <a:p>
            <a:r>
              <a:rPr lang="en-US" dirty="0"/>
              <a:t>Construction Flow</a:t>
            </a:r>
            <a:endParaRPr lang="en-IL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3937A26-7F37-4BB8-96FE-7F33902C80FF}"/>
              </a:ext>
            </a:extLst>
          </p:cNvPr>
          <p:cNvSpPr/>
          <p:nvPr/>
        </p:nvSpPr>
        <p:spPr>
          <a:xfrm>
            <a:off x="1871625" y="4262106"/>
            <a:ext cx="2324081" cy="1634819"/>
          </a:xfrm>
          <a:custGeom>
            <a:avLst/>
            <a:gdLst>
              <a:gd name="connsiteX0" fmla="*/ 0 w 1870233"/>
              <a:gd name="connsiteY0" fmla="*/ 245223 h 1634819"/>
              <a:gd name="connsiteX1" fmla="*/ 1052824 w 1870233"/>
              <a:gd name="connsiteY1" fmla="*/ 245223 h 1634819"/>
              <a:gd name="connsiteX2" fmla="*/ 1052824 w 1870233"/>
              <a:gd name="connsiteY2" fmla="*/ 0 h 1634819"/>
              <a:gd name="connsiteX3" fmla="*/ 1870233 w 1870233"/>
              <a:gd name="connsiteY3" fmla="*/ 817410 h 1634819"/>
              <a:gd name="connsiteX4" fmla="*/ 1052824 w 1870233"/>
              <a:gd name="connsiteY4" fmla="*/ 1634819 h 1634819"/>
              <a:gd name="connsiteX5" fmla="*/ 1052824 w 1870233"/>
              <a:gd name="connsiteY5" fmla="*/ 1389596 h 1634819"/>
              <a:gd name="connsiteX6" fmla="*/ 0 w 1870233"/>
              <a:gd name="connsiteY6" fmla="*/ 1389596 h 1634819"/>
              <a:gd name="connsiteX7" fmla="*/ 0 w 1870233"/>
              <a:gd name="connsiteY7" fmla="*/ 245223 h 163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0233" h="1634819">
                <a:moveTo>
                  <a:pt x="0" y="245223"/>
                </a:moveTo>
                <a:lnTo>
                  <a:pt x="1052824" y="245223"/>
                </a:lnTo>
                <a:lnTo>
                  <a:pt x="1052824" y="0"/>
                </a:lnTo>
                <a:lnTo>
                  <a:pt x="1870233" y="817410"/>
                </a:lnTo>
                <a:lnTo>
                  <a:pt x="1052824" y="1634819"/>
                </a:lnTo>
                <a:lnTo>
                  <a:pt x="1052824" y="1389596"/>
                </a:lnTo>
                <a:lnTo>
                  <a:pt x="0" y="1389596"/>
                </a:lnTo>
                <a:lnTo>
                  <a:pt x="0" y="245223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198" tIns="255383" rIns="511256" bIns="2553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L" sz="16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6AD2B3-E1AC-4BC2-B2A6-30D4477EC64B}"/>
              </a:ext>
            </a:extLst>
          </p:cNvPr>
          <p:cNvSpPr/>
          <p:nvPr/>
        </p:nvSpPr>
        <p:spPr>
          <a:xfrm>
            <a:off x="1209979" y="4561729"/>
            <a:ext cx="1097761" cy="1049715"/>
          </a:xfrm>
          <a:custGeom>
            <a:avLst/>
            <a:gdLst>
              <a:gd name="connsiteX0" fmla="*/ 0 w 1097761"/>
              <a:gd name="connsiteY0" fmla="*/ 524858 h 1049715"/>
              <a:gd name="connsiteX1" fmla="*/ 548881 w 1097761"/>
              <a:gd name="connsiteY1" fmla="*/ 0 h 1049715"/>
              <a:gd name="connsiteX2" fmla="*/ 1097762 w 1097761"/>
              <a:gd name="connsiteY2" fmla="*/ 524858 h 1049715"/>
              <a:gd name="connsiteX3" fmla="*/ 548881 w 1097761"/>
              <a:gd name="connsiteY3" fmla="*/ 1049716 h 1049715"/>
              <a:gd name="connsiteX4" fmla="*/ 0 w 1097761"/>
              <a:gd name="connsiteY4" fmla="*/ 524858 h 10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761" h="1049715">
                <a:moveTo>
                  <a:pt x="0" y="524858"/>
                </a:moveTo>
                <a:cubicBezTo>
                  <a:pt x="0" y="234987"/>
                  <a:pt x="245742" y="0"/>
                  <a:pt x="548881" y="0"/>
                </a:cubicBezTo>
                <a:cubicBezTo>
                  <a:pt x="852020" y="0"/>
                  <a:pt x="1097762" y="234987"/>
                  <a:pt x="1097762" y="524858"/>
                </a:cubicBezTo>
                <a:cubicBezTo>
                  <a:pt x="1097762" y="814729"/>
                  <a:pt x="852020" y="1049716"/>
                  <a:pt x="548881" y="1049716"/>
                </a:cubicBezTo>
                <a:cubicBezTo>
                  <a:pt x="245742" y="1049716"/>
                  <a:pt x="0" y="814729"/>
                  <a:pt x="0" y="52485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9653" tIns="162617" rIns="169653" bIns="162617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Sparse</a:t>
            </a:r>
            <a:r>
              <a:rPr lang="en-US" sz="1400" kern="1200" dirty="0"/>
              <a:t>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MV</a:t>
            </a:r>
            <a:endParaRPr lang="en-IL" sz="14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E9F68C4-B60A-4111-8067-42EDEC13E641}"/>
                  </a:ext>
                </a:extLst>
              </p:cNvPr>
              <p:cNvSpPr/>
              <p:nvPr/>
            </p:nvSpPr>
            <p:spPr>
              <a:xfrm>
                <a:off x="3934251" y="4545106"/>
                <a:ext cx="1180910" cy="1066338"/>
              </a:xfrm>
              <a:custGeom>
                <a:avLst/>
                <a:gdLst>
                  <a:gd name="connsiteX0" fmla="*/ 0 w 1008888"/>
                  <a:gd name="connsiteY0" fmla="*/ 527672 h 1055344"/>
                  <a:gd name="connsiteX1" fmla="*/ 504444 w 1008888"/>
                  <a:gd name="connsiteY1" fmla="*/ 0 h 1055344"/>
                  <a:gd name="connsiteX2" fmla="*/ 1008888 w 1008888"/>
                  <a:gd name="connsiteY2" fmla="*/ 527672 h 1055344"/>
                  <a:gd name="connsiteX3" fmla="*/ 504444 w 1008888"/>
                  <a:gd name="connsiteY3" fmla="*/ 1055344 h 1055344"/>
                  <a:gd name="connsiteX4" fmla="*/ 0 w 1008888"/>
                  <a:gd name="connsiteY4" fmla="*/ 527672 h 10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888" h="1055344">
                    <a:moveTo>
                      <a:pt x="0" y="527672"/>
                    </a:moveTo>
                    <a:cubicBezTo>
                      <a:pt x="0" y="236247"/>
                      <a:pt x="225847" y="0"/>
                      <a:pt x="504444" y="0"/>
                    </a:cubicBezTo>
                    <a:cubicBezTo>
                      <a:pt x="783041" y="0"/>
                      <a:pt x="1008888" y="236247"/>
                      <a:pt x="1008888" y="527672"/>
                    </a:cubicBezTo>
                    <a:cubicBezTo>
                      <a:pt x="1008888" y="819097"/>
                      <a:pt x="783041" y="1055344"/>
                      <a:pt x="504444" y="1055344"/>
                    </a:cubicBezTo>
                    <a:cubicBezTo>
                      <a:pt x="225847" y="1055344"/>
                      <a:pt x="0" y="819097"/>
                      <a:pt x="0" y="527672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54733" tIns="161537" rIns="154733" bIns="161537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mbria Math" panose="02040503050406030204" pitchFamily="18" charset="0"/>
                  </a:rPr>
                  <a:t>Polynomial</a:t>
                </a:r>
                <a:endParaRPr lang="en-US" sz="1400" b="1" i="1" kern="1200" dirty="0">
                  <a:latin typeface="Cambria Math" panose="02040503050406030204" pitchFamily="18" charset="0"/>
                </a:endParaRPr>
              </a:p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400" b="1" i="1" kern="1200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400" kern="1200" dirty="0"/>
                  <a:t>-Server CDS</a:t>
                </a:r>
                <a:endParaRPr lang="en-IL" sz="1400" kern="1200" dirty="0"/>
              </a:p>
            </p:txBody>
          </p:sp>
        </mc:Choice>
        <mc:Fallback xmlns="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E9F68C4-B60A-4111-8067-42EDEC13E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251" y="4545106"/>
                <a:ext cx="1180910" cy="1066338"/>
              </a:xfrm>
              <a:custGeom>
                <a:avLst/>
                <a:gdLst>
                  <a:gd name="connsiteX0" fmla="*/ 0 w 1008888"/>
                  <a:gd name="connsiteY0" fmla="*/ 527672 h 1055344"/>
                  <a:gd name="connsiteX1" fmla="*/ 504444 w 1008888"/>
                  <a:gd name="connsiteY1" fmla="*/ 0 h 1055344"/>
                  <a:gd name="connsiteX2" fmla="*/ 1008888 w 1008888"/>
                  <a:gd name="connsiteY2" fmla="*/ 527672 h 1055344"/>
                  <a:gd name="connsiteX3" fmla="*/ 504444 w 1008888"/>
                  <a:gd name="connsiteY3" fmla="*/ 1055344 h 1055344"/>
                  <a:gd name="connsiteX4" fmla="*/ 0 w 1008888"/>
                  <a:gd name="connsiteY4" fmla="*/ 527672 h 10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888" h="1055344">
                    <a:moveTo>
                      <a:pt x="0" y="527672"/>
                    </a:moveTo>
                    <a:cubicBezTo>
                      <a:pt x="0" y="236247"/>
                      <a:pt x="225847" y="0"/>
                      <a:pt x="504444" y="0"/>
                    </a:cubicBezTo>
                    <a:cubicBezTo>
                      <a:pt x="783041" y="0"/>
                      <a:pt x="1008888" y="236247"/>
                      <a:pt x="1008888" y="527672"/>
                    </a:cubicBezTo>
                    <a:cubicBezTo>
                      <a:pt x="1008888" y="819097"/>
                      <a:pt x="783041" y="1055344"/>
                      <a:pt x="504444" y="1055344"/>
                    </a:cubicBezTo>
                    <a:cubicBezTo>
                      <a:pt x="225847" y="1055344"/>
                      <a:pt x="0" y="819097"/>
                      <a:pt x="0" y="527672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39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121C-6ADC-4A5A-9F7E-41E1AEEA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180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 Flow</a:t>
            </a:r>
            <a:endParaRPr lang="en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774AEB91-C91B-4CEE-88E3-7A18B913B58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4823863"/>
                  </p:ext>
                </p:extLst>
              </p:nvPr>
            </p:nvGraphicFramePr>
            <p:xfrm>
              <a:off x="1097280" y="1722156"/>
              <a:ext cx="10588902" cy="459632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774AEB91-C91B-4CEE-88E3-7A18B913B58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4823863"/>
                  </p:ext>
                </p:extLst>
              </p:nvPr>
            </p:nvGraphicFramePr>
            <p:xfrm>
              <a:off x="1097280" y="1722156"/>
              <a:ext cx="10588902" cy="459632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604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E2D5-F2E1-47E6-94C5-44B22D12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</a:t>
            </a:r>
            <a:endParaRPr lang="en-IL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B14851-128B-4B9B-8D5C-6BEDE9420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80703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00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55D51-D7E9-42AF-A77D-AC6F5CAE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reconstruction function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3126AC-5D27-4982-8904-EB18B5572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bSup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-sparse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-matching vectors</a:t>
                </a:r>
              </a:p>
              <a:p>
                <a:r>
                  <a:rPr lang="en-US" dirty="0"/>
                  <a:t>Message of server: a vector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𝐠</m:t>
                    </m:r>
                    <m:r>
                      <a:rPr lang="en-US" b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𝐦𝐠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b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en-US" b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endParaRPr lang="en-US" b="1" dirty="0">
                  <a:solidFill>
                    <a:srgbClr val="63A537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The most “</a:t>
                </a:r>
                <a:r>
                  <a:rPr lang="en-US" i="1" dirty="0"/>
                  <a:t>expensive” </a:t>
                </a:r>
                <a:r>
                  <a:rPr lang="en-US" dirty="0"/>
                  <a:t>component in the reconstruction function: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d>
                          <m:dPr>
                            <m:begChr m:val="⟨"/>
                            <m:endChr m:val="⟩"/>
                            <m:ctrlP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b="1" i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𝐠</m:t>
                            </m:r>
                            <m:r>
                              <a:rPr lang="en-US" b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b="1" dirty="0">
                    <a:solidFill>
                      <a:srgbClr val="63A53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p>
                        </m:sSubSup>
                        <m:sSub>
                          <m:sSubPr>
                            <m:ctrlP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b="1" i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</m:sup>
                    </m:sSup>
                  </m:oMath>
                </a14:m>
                <a:r>
                  <a:rPr lang="en-US" b="1" i="1" dirty="0">
                    <a:solidFill>
                      <a:srgbClr val="63A537"/>
                    </a:solidFill>
                    <a:latin typeface="Cambria Math" panose="02040503050406030204" pitchFamily="18" charset="0"/>
                  </a:rPr>
                  <a:t>  </a:t>
                </a:r>
              </a:p>
              <a:p>
                <a:pPr algn="ctr"/>
                <a:r>
                  <a:rPr lang="en-US" b="1" dirty="0">
                    <a:solidFill>
                      <a:srgbClr val="63A537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∏"/>
                        <m:ctrlP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b="1" i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b="1" i="1" dirty="0"/>
              </a:p>
              <a:p>
                <a:pPr algn="ctr"/>
                <a:r>
                  <a:rPr lang="en-US" b="1" dirty="0">
                    <a:solidFill>
                      <a:srgbClr val="63A537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∏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1" i="1" dirty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1" i="1" dirty="0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b>
                        </m:sSub>
                        <m:r>
                          <a:rPr lang="en-US" b="1" i="1" dirty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 dirty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b="1" i="1" dirty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dirty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b="1" i="0" dirty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b="1" i="1" dirty="0"/>
              </a:p>
              <a:p>
                <a:pPr algn="ctr"/>
                <a:endParaRPr lang="en-IL" i="1" dirty="0"/>
              </a:p>
              <a:p>
                <a:r>
                  <a:rPr lang="en-US" dirty="0"/>
                  <a:t>Server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dirty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b="1" i="0" dirty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b="0" i="0" dirty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dirty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b="1" i="0" dirty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dirty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d>
                          <m:dPr>
                            <m:begChr m:val="⟨"/>
                            <m:endChr m:val="⟩"/>
                            <m:ctrlP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b="1" i="0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𝐠</m:t>
                            </m:r>
                            <m:r>
                              <a:rPr lang="en-US" b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/>
                  <a:t> is a monomial of degree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3126AC-5D27-4982-8904-EB18B5572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33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683B-1721-4634-BC22-3BD2A292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matching vector set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B8AD9-ACB9-488C-BEE6-D45FC1DC3F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9516932" cy="4023360"/>
              </a:xfrm>
            </p:spPr>
            <p:txBody>
              <a:bodyPr/>
              <a:lstStyle/>
              <a:p>
                <a:r>
                  <a:rPr lang="en-US" dirty="0"/>
                  <a:t>Previous works that construct PIR\CDS protocol [Dvir-Gopi15, Liu-Viakuntanathan-Wee17, Liu-Viakuntanathan-Wee18] 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-matching vectors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63A537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our work we show we can 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-matching vectors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dirty="0"/>
                  <a:t> for general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Question:</a:t>
                </a:r>
              </a:p>
              <a:p>
                <a:r>
                  <a:rPr lang="en-US" dirty="0"/>
                  <a:t>Can we construct shorter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-matching vectors for the larger 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, thus obtain better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-server CDS,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-server PIR protocol?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B8AD9-ACB9-488C-BEE6-D45FC1DC3F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9516932" cy="4023360"/>
              </a:xfrm>
              <a:blipFill>
                <a:blip r:embed="rId2"/>
                <a:stretch>
                  <a:fillRect l="-641" t="-1667" r="-4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95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BDFF-423F-4F0C-A57F-611972C9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and Open Problems</a:t>
            </a:r>
            <a:endParaRPr lang="en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A48595-405A-4183-A68F-D3818B329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37360"/>
                <a:ext cx="10058400" cy="47172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600" b="1" dirty="0"/>
                  <a:t>Thm1: </a:t>
                </a:r>
                <a:r>
                  <a:rPr lang="en-US" sz="2600" dirty="0"/>
                  <a:t>Every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600" dirty="0"/>
                  <a:t>-party access structure can be realized by a secret-sharing scheme with degree-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600" dirty="0"/>
                  <a:t> reconstruction of with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d>
                          <m:dPr>
                            <m:ctrlPr>
                              <a:rPr lang="en-US" sz="26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6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6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𝟓𝟖𝟓</m:t>
                            </m:r>
                            <m:r>
                              <a:rPr lang="en-US" sz="26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6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26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e>
                        </m:d>
                        <m:r>
                          <a:rPr lang="en-US" sz="2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dirty="0"/>
                  <a:t>, where</a:t>
                </a:r>
              </a:p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sz="2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𝐥𝐨𝐠𝐥𝐨𝐠</m:t>
                    </m:r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400" b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600" b="1" dirty="0"/>
                  <a:t>Thm2: </a:t>
                </a:r>
                <a:r>
                  <a:rPr lang="en-US" sz="2600" dirty="0"/>
                  <a:t>For every function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  <m:sup>
                        <m:r>
                          <a:rPr lang="en-US" sz="26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6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, there is a degree-</a:t>
                </a:r>
                <a14:m>
                  <m:oMath xmlns:m="http://schemas.openxmlformats.org/officeDocument/2006/math">
                    <m:r>
                      <a:rPr lang="en-US" sz="2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600" dirty="0"/>
                  <a:t>-server CDS protocol for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600" dirty="0"/>
                  <a:t>, with communication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6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6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600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6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6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600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2600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sz="1600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/>
                  <a:t>[Beimel-Othman-Peter21] proved a lower bound on polynomial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-server CDS of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\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1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sz="2100" b="1" dirty="0"/>
                  <a:t>Open Problems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100" dirty="0"/>
                  <a:t>Close the gap between the upper and lower bounds of degree-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100" dirty="0"/>
                  <a:t>-server CDS protocols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100" dirty="0"/>
                  <a:t>Improve the share size for degree-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100" dirty="0"/>
                  <a:t> secret-sharing schemes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100" dirty="0"/>
                  <a:t>Construct shorter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100" b="1" i="0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𝐨𝐧𝐞</m:t>
                        </m:r>
                      </m:sub>
                    </m:sSub>
                  </m:oMath>
                </a14:m>
                <a:r>
                  <a:rPr lang="en-US" sz="2100" dirty="0"/>
                  <a:t>-matching vectors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100" dirty="0"/>
                  <a:t> obtain better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100" dirty="0"/>
                  <a:t>-server CDS and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100" dirty="0"/>
                  <a:t>-server PIR protocols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A48595-405A-4183-A68F-D3818B329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37360"/>
                <a:ext cx="10058400" cy="4717228"/>
              </a:xfrm>
              <a:blipFill>
                <a:blip r:embed="rId2"/>
                <a:stretch>
                  <a:fillRect l="-1394" t="-21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4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01906"/>
            <a:ext cx="10058400" cy="40671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r>
              <a:rPr lang="en-US" sz="11500" i="0" dirty="0">
                <a:solidFill>
                  <a:srgbClr val="63A537"/>
                </a:solidFill>
                <a:latin typeface="+mj-lt"/>
              </a:rPr>
              <a:t>Thanks!</a:t>
            </a:r>
            <a:endParaRPr lang="en-US" sz="1800" dirty="0">
              <a:solidFill>
                <a:srgbClr val="63A5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E5D1-5DBF-41A6-968F-1C2D2EF7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Organization</a:t>
            </a:r>
            <a:endParaRPr lang="en-IL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B661-FAC9-42F0-9381-F3A1858D2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Definitions and background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Our results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High level Construction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Summary and open problems	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30327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0407E1-8CFD-4A3B-8FB1-7ECDA43D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results</a:t>
            </a:r>
            <a:endParaRPr lang="en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86901E-E7BE-4BCE-AB60-2123BDE6BF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278229"/>
              </a:xfrm>
            </p:spPr>
            <p:txBody>
              <a:bodyPr>
                <a:noAutofit/>
              </a:bodyPr>
              <a:lstStyle/>
              <a:p>
                <a:r>
                  <a:rPr lang="en-US" sz="2200" b="1" dirty="0"/>
                  <a:t>Thm1: </a:t>
                </a:r>
                <a:r>
                  <a:rPr lang="en-US" sz="2200" dirty="0"/>
                  <a:t>For every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sz="2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dirty="0"/>
                  <a:t>, and function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2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  <m:sup>
                        <m:r>
                          <a:rPr lang="en-US" sz="22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, there is a degree-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200" dirty="0"/>
                  <a:t>-server CDS protocol for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200" dirty="0"/>
                  <a:t>, with communication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2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200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2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200" b="1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200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1" i="0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𝐥𝐨𝐠𝐥𝐨𝐠</m:t>
                                </m:r>
                                <m:r>
                                  <a:rPr lang="en-US" sz="2200" b="1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sz="2200" b="1" i="0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  <m:r>
                                  <a:rPr lang="en-US" sz="2200" b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1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2200" dirty="0"/>
                  <a:t>.</a:t>
                </a:r>
              </a:p>
              <a:p>
                <a:endParaRPr lang="en-US" sz="2200" dirty="0"/>
              </a:p>
              <a:p>
                <a:r>
                  <a:rPr lang="en-US" sz="2200" b="1" dirty="0"/>
                  <a:t>Thm2: </a:t>
                </a:r>
                <a:r>
                  <a:rPr lang="en-US" sz="2200" dirty="0"/>
                  <a:t>Every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dirty="0"/>
                  <a:t>-party access structure can be realized by a secret-sharing scheme with degree-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200" dirty="0"/>
                  <a:t> reconstruction of with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𝟓𝟖𝟓</m:t>
                            </m:r>
                            <m:r>
                              <a:rPr lang="en-US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  <m:d>
                              <m:dPr>
                                <m:ctrlPr>
                                  <a:rPr lang="en-US" sz="2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200" b="1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2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sz="2200" b="1" i="0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𝐥𝐨𝐠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2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𝒅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2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200" b="1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sz="2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</m:func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dirty="0"/>
                  <a:t>.</a:t>
                </a:r>
              </a:p>
              <a:p>
                <a:endParaRPr lang="en-US" sz="2200" dirty="0"/>
              </a:p>
              <a:p>
                <a:r>
                  <a:rPr lang="en-US" sz="2200" b="1" dirty="0"/>
                  <a:t>Thm3: </a:t>
                </a:r>
                <a:r>
                  <a:rPr lang="en-US" sz="2200" dirty="0"/>
                  <a:t>Almost all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dirty="0"/>
                  <a:t>-party access structure can be realized by a secret-sharing scheme with degree-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200" dirty="0"/>
                  <a:t> reconstruction with share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2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200" b="1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sz="2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</m:func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200" b="1" i="0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sz="2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200" dirty="0"/>
                  <a:t>.</a:t>
                </a:r>
                <a:endParaRPr lang="en-IL" sz="2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86901E-E7BE-4BCE-AB60-2123BDE6BF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278229"/>
              </a:xfrm>
              <a:blipFill>
                <a:blip r:embed="rId2"/>
                <a:stretch>
                  <a:fillRect l="-788" t="-14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50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22C69-1A99-4619-9DC2-5CA1B8FB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matching vector set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5F206-ADE1-4D13-8196-EB0E891044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define the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𝒄𝒂𝒏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Previous works of protocols that use matching vector families [Liu-Vaikuntanathan-Wee17, DvirGopi15] rely on constructions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𝒄𝒂𝒏</m:t>
                        </m:r>
                      </m:sub>
                    </m:sSub>
                  </m:oMath>
                </a14:m>
                <a:r>
                  <a:rPr lang="en-US" dirty="0"/>
                  <a:t>-matching vector families.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5F206-ADE1-4D13-8196-EB0E89104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76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99B7-FCB4-4DC1-AFE2-0A765A8C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matching vector set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31E454-EF69-4B2C-8E6D-5524058999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 a new set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b="1" dirty="0"/>
                  <a:t>Example: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/>
                  <a:t>Note that for every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909828" lvl="3" indent="-342900">
                  <a:buFont typeface="+mj-lt"/>
                  <a:buAutoNum type="arabicPeriod"/>
                </a:pPr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𝑐𝑎𝑛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909828" lvl="3" indent="-3429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𝑜𝑛𝑒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i="1" dirty="0"/>
                  <a:t>,</a:t>
                </a:r>
              </a:p>
              <a:p>
                <a:pPr marL="909828" lvl="3" indent="-3429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𝑐𝑎𝑛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31E454-EF69-4B2C-8E6D-5524058999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51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5D05-BFE8-412A-8A9D-BD9A8078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matching vector set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BEC23-8040-4F6C-9483-96AD0F003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Observation:</a:t>
                </a:r>
              </a:p>
              <a:p>
                <a:r>
                  <a:rPr lang="en-US" dirty="0"/>
                  <a:t>Our CDS protocol can use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</m:oMath>
                </a14:m>
                <a:r>
                  <a:rPr lang="en-US" dirty="0"/>
                  <a:t>-matching vector family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Using this observation, we construct another sparse matching vector family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5BEC23-8040-4F6C-9483-96AD0F003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51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5942-DE4A-4D8E-8404-9E1A13E4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matching vector set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94E50B-2DAC-43A1-9B5B-FED9A94B9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Question: </a:t>
                </a:r>
              </a:p>
              <a:p>
                <a:r>
                  <a:rPr lang="en-US" dirty="0"/>
                  <a:t>Can we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</m:sub>
                    </m:sSub>
                  </m:oMath>
                </a14:m>
                <a:r>
                  <a:rPr lang="en-US" dirty="0"/>
                  <a:t>-matching vector family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that are shorter from the current best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𝑐𝑎𝑛</m:t>
                        </m:r>
                      </m:sub>
                    </m:sSub>
                  </m:oMath>
                </a14:m>
                <a:r>
                  <a:rPr lang="en-US" dirty="0"/>
                  <a:t>-matching vector families.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94E50B-2DAC-43A1-9B5B-FED9A94B9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51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761B-BDCD-481A-AE55-F5344BD6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81013"/>
            <a:ext cx="8596668" cy="1320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and background</a:t>
            </a:r>
            <a:endParaRPr lang="en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4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FFCD-37AB-4F2F-804A-10D73F70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70" y="352102"/>
            <a:ext cx="9999677" cy="1336646"/>
          </a:xfrm>
        </p:spPr>
        <p:txBody>
          <a:bodyPr>
            <a:norm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he-IL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</a:rPr>
              <a:t>Secret-Sharing Schemes</a:t>
            </a:r>
            <a:r>
              <a:rPr lang="en-US" altLang="he-IL" sz="1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</a:rPr>
              <a:t/>
            </a:r>
            <a:br>
              <a:rPr lang="en-US" altLang="he-IL" sz="1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</a:rPr>
            </a:br>
            <a:r>
              <a:rPr lang="en-US" altLang="he-IL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[</a:t>
            </a: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Shamir79, Blakley79, Ito-Saito-Nishizeki</a:t>
            </a:r>
            <a:r>
              <a:rPr lang="en-US" altLang="he-IL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87]</a:t>
            </a:r>
            <a:endParaRPr lang="en-IL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71903113-EE00-4806-857A-DD69A18E6165}"/>
                  </a:ext>
                </a:extLst>
              </p:cNvPr>
              <p:cNvSpPr txBox="1"/>
              <p:nvPr/>
            </p:nvSpPr>
            <p:spPr>
              <a:xfrm>
                <a:off x="1018078" y="1892419"/>
                <a:ext cx="5524570" cy="38225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7">
                  <a:defRPr/>
                </a:pPr>
                <a:r>
                  <a:rPr lang="en-US" sz="2200" b="1" i="1" dirty="0"/>
                  <a:t>Set of parties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𝑷</m:t>
                    </m:r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+mj-lt"/>
                    <a:cs typeface="Times New Roman" pitchFamily="18" charset="0"/>
                  </a:rPr>
                  <a:t> and a </a:t>
                </a:r>
                <a:r>
                  <a:rPr lang="en-US" sz="2200" b="1" i="1" dirty="0"/>
                  <a:t>Dealer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accent2"/>
                        </a:solidFill>
                        <a:latin typeface="Cambria Math"/>
                      </a:rPr>
                      <m:t>𝑫</m:t>
                    </m:r>
                  </m:oMath>
                </a14:m>
                <a:endParaRPr lang="en-US" sz="2200" dirty="0">
                  <a:latin typeface="+mj-lt"/>
                  <a:cs typeface="Times New Roman" pitchFamily="18" charset="0"/>
                </a:endParaRPr>
              </a:p>
              <a:p>
                <a:pPr algn="l" rtl="0">
                  <a:defRPr/>
                </a:pPr>
                <a:r>
                  <a:rPr lang="en-US" sz="2200" b="1" i="1" dirty="0"/>
                  <a:t>Access structure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𝜞</m:t>
                    </m:r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𝑷</m:t>
                        </m:r>
                      </m:sup>
                    </m:sSup>
                    <m:r>
                      <a:rPr lang="en-US" sz="2200" b="1" i="1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collection of authorized sets</a:t>
                </a:r>
              </a:p>
              <a:p>
                <a:pPr algn="l" rtl="0">
                  <a:defRPr/>
                </a:pPr>
                <a:r>
                  <a:rPr lang="en-US" sz="2200" b="1" u="sng" dirty="0">
                    <a:latin typeface="+mj-lt"/>
                    <a:cs typeface="Times New Roman" pitchFamily="18" charset="0"/>
                  </a:rPr>
                  <a:t>Example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𝜞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200" b="1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⊆</m:t>
                        </m:r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 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2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d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0" lvl="7" algn="l" rtl="0"/>
                <a:r>
                  <a:rPr lang="en-US" sz="2200" b="1" i="1" dirty="0"/>
                  <a:t>Dealer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en-US" sz="2200" dirty="0"/>
                  <a:t> holds a secret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en-US" sz="2200" b="1" dirty="0">
                  <a:solidFill>
                    <a:schemeClr val="accent2"/>
                  </a:solidFill>
                </a:endParaRPr>
              </a:p>
              <a:p>
                <a:pPr marL="0" lvl="7" algn="l" rtl="0"/>
                <a:r>
                  <a:rPr lang="en-US" sz="2200" dirty="0"/>
                  <a:t>Creates random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chemeClr val="accent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200" b="1" i="1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>
                  <a:solidFill>
                    <a:schemeClr val="accent2"/>
                  </a:solidFill>
                </a:endParaRPr>
              </a:p>
              <a:p>
                <a:pPr marL="0" lvl="7" algn="l" rtl="0"/>
                <a:r>
                  <a:rPr lang="en-US" sz="2200" dirty="0"/>
                  <a:t>Sends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dirty="0"/>
                  <a:t>to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sz="2200" u="sng" dirty="0">
                  <a:latin typeface="+mj-lt"/>
                  <a:cs typeface="Times New Roman" pitchFamily="18" charset="0"/>
                </a:endParaRPr>
              </a:p>
              <a:p>
                <a:pPr algn="l" rtl="0"/>
                <a:r>
                  <a:rPr lang="en-US" sz="2200" b="1" u="sng" dirty="0">
                    <a:latin typeface="+mj-lt"/>
                    <a:cs typeface="Times New Roman" pitchFamily="18" charset="0"/>
                  </a:rPr>
                  <a:t>Correctness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: </a:t>
                </a:r>
                <a:r>
                  <a:rPr lang="en-US" sz="2200" dirty="0"/>
                  <a:t>A set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𝑨</m:t>
                    </m:r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∈</m:t>
                    </m:r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𝜞</m:t>
                    </m:r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dirty="0"/>
                  <a:t>can compute the secret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200" dirty="0"/>
                  <a:t> from its shares</a:t>
                </a:r>
              </a:p>
              <a:p>
                <a:pPr algn="l" rtl="0"/>
                <a:r>
                  <a:rPr lang="en-US" sz="2200" b="1" u="sng" dirty="0">
                    <a:latin typeface="+mj-lt"/>
                    <a:cs typeface="Times New Roman" pitchFamily="18" charset="0"/>
                  </a:rPr>
                  <a:t>Security</a:t>
                </a:r>
                <a:r>
                  <a:rPr lang="en-US" sz="2200" dirty="0">
                    <a:latin typeface="+mj-lt"/>
                    <a:cs typeface="Times New Roman" pitchFamily="18" charset="0"/>
                  </a:rPr>
                  <a:t>: </a:t>
                </a:r>
                <a:r>
                  <a:rPr lang="en-US" sz="2200" dirty="0"/>
                  <a:t>A set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𝑨</m:t>
                    </m:r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∉</m:t>
                    </m:r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𝜞</m:t>
                    </m:r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200" dirty="0"/>
                  <a:t>cannot learn anything about the secret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he-IL" sz="2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71903113-EE00-4806-857A-DD69A18E6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78" y="1892419"/>
                <a:ext cx="5524570" cy="3822521"/>
              </a:xfrm>
              <a:prstGeom prst="rect">
                <a:avLst/>
              </a:prstGeom>
              <a:blipFill>
                <a:blip r:embed="rId2"/>
                <a:stretch>
                  <a:fillRect l="-1435" t="-957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7">
                <a:extLst>
                  <a:ext uri="{FF2B5EF4-FFF2-40B4-BE49-F238E27FC236}">
                    <a16:creationId xmlns:a16="http://schemas.microsoft.com/office/drawing/2014/main" id="{72C1CB3E-B43D-4CF4-83ED-8515C8CCA0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97825" y="2464231"/>
                <a:ext cx="1757391" cy="9233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  <a:buNone/>
                </a:pPr>
                <a:r>
                  <a:rPr lang="en-US" sz="1800" dirty="0">
                    <a:latin typeface="+mj-lt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⊆</m:t>
                    </m:r>
                    <m:r>
                      <a:rPr lang="en-US" sz="1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18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en-US" sz="1800" dirty="0">
                    <a:latin typeface="+mj-lt"/>
                  </a:rPr>
                  <a:t>learns</a:t>
                </a:r>
                <a:r>
                  <a:rPr lang="en-US" sz="18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2"/>
                        </a:solidFill>
                        <a:latin typeface="Cambria Math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1800" dirty="0">
                    <a:latin typeface="+mj-lt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∈</m:t>
                    </m:r>
                    <m:r>
                      <a:rPr lang="en-US" sz="1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𝜞</m:t>
                    </m:r>
                  </m:oMath>
                </a14:m>
                <a:r>
                  <a:rPr lang="en-US" sz="1800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17">
                <a:extLst>
                  <a:ext uri="{FF2B5EF4-FFF2-40B4-BE49-F238E27FC236}">
                    <a16:creationId xmlns:a16="http://schemas.microsoft.com/office/drawing/2014/main" id="{72C1CB3E-B43D-4CF4-83ED-8515C8CCA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97825" y="2464231"/>
                <a:ext cx="1757391" cy="923330"/>
              </a:xfrm>
              <a:prstGeom prst="rect">
                <a:avLst/>
              </a:prstGeom>
              <a:blipFill>
                <a:blip r:embed="rId3"/>
                <a:stretch>
                  <a:fillRect l="-2759" t="-2597" b="-8442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FF49542-0D1B-4139-B595-C8A9F6CE48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542648" y="4225447"/>
                <a:ext cx="900000" cy="900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0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FF49542-0D1B-4139-B595-C8A9F6CE4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2648" y="4225447"/>
                <a:ext cx="900000" cy="900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59878A2-9B15-441E-B50D-98D775C50AA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422968" y="4225447"/>
                <a:ext cx="900000" cy="900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he-IL" sz="20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59878A2-9B15-441E-B50D-98D775C50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2968" y="4225447"/>
                <a:ext cx="900000" cy="900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3">
                <a:extLst>
                  <a:ext uri="{FF2B5EF4-FFF2-40B4-BE49-F238E27FC236}">
                    <a16:creationId xmlns:a16="http://schemas.microsoft.com/office/drawing/2014/main" id="{D8224C6A-5364-4DDF-B327-1495316F43B8}"/>
                  </a:ext>
                </a:extLst>
              </p:cNvPr>
              <p:cNvSpPr txBox="1"/>
              <p:nvPr/>
            </p:nvSpPr>
            <p:spPr>
              <a:xfrm>
                <a:off x="7111485" y="3298523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/>
                              <a:cs typeface="Guttman Aharoni" pitchFamily="2" charset="-79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32" name="TextBox 33">
                <a:extLst>
                  <a:ext uri="{FF2B5EF4-FFF2-40B4-BE49-F238E27FC236}">
                    <a16:creationId xmlns:a16="http://schemas.microsoft.com/office/drawing/2014/main" id="{D8224C6A-5364-4DDF-B327-1495316F4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485" y="3298523"/>
                <a:ext cx="338554" cy="461665"/>
              </a:xfrm>
              <a:prstGeom prst="rect">
                <a:avLst/>
              </a:prstGeom>
              <a:blipFill>
                <a:blip r:embed="rId6"/>
                <a:stretch>
                  <a:fillRect r="-363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4EE2A4B4-81E9-4284-9E39-E24927A6C9B5}"/>
                  </a:ext>
                </a:extLst>
              </p:cNvPr>
              <p:cNvSpPr txBox="1"/>
              <p:nvPr/>
            </p:nvSpPr>
            <p:spPr>
              <a:xfrm>
                <a:off x="9469879" y="3293458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/>
                              <a:cs typeface="Guttman Aharoni" pitchFamily="2" charset="-79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/>
                              <a:cs typeface="Guttman Aharoni" pitchFamily="2" charset="-79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4EE2A4B4-81E9-4284-9E39-E24927A6C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879" y="3293458"/>
                <a:ext cx="338554" cy="461665"/>
              </a:xfrm>
              <a:prstGeom prst="rect">
                <a:avLst/>
              </a:prstGeom>
              <a:blipFill>
                <a:blip r:embed="rId7"/>
                <a:stretch>
                  <a:fillRect r="-321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8C66C83-AD83-46AF-AC3A-DABB4FF240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622768" y="4228527"/>
                <a:ext cx="900000" cy="900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0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8C66C83-AD83-46AF-AC3A-DABB4FF24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2768" y="4228527"/>
                <a:ext cx="900000" cy="9000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6">
                <a:extLst>
                  <a:ext uri="{FF2B5EF4-FFF2-40B4-BE49-F238E27FC236}">
                    <a16:creationId xmlns:a16="http://schemas.microsoft.com/office/drawing/2014/main" id="{E870A3F3-23BA-410C-8E27-69F0C3B2E775}"/>
                  </a:ext>
                </a:extLst>
              </p:cNvPr>
              <p:cNvSpPr txBox="1"/>
              <p:nvPr/>
            </p:nvSpPr>
            <p:spPr>
              <a:xfrm>
                <a:off x="7644254" y="2043421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cs typeface="Guttman Aharoni" pitchFamily="2" charset="-79"/>
                        </a:rPr>
                        <m:t>𝒔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35" name="TextBox 26">
                <a:extLst>
                  <a:ext uri="{FF2B5EF4-FFF2-40B4-BE49-F238E27FC236}">
                    <a16:creationId xmlns:a16="http://schemas.microsoft.com/office/drawing/2014/main" id="{E870A3F3-23BA-410C-8E27-69F0C3B2E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254" y="2043421"/>
                <a:ext cx="33855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9CDD18D8-DFAE-46A4-A43A-D9E1040D6686}"/>
                  </a:ext>
                </a:extLst>
              </p:cNvPr>
              <p:cNvSpPr txBox="1"/>
              <p:nvPr/>
            </p:nvSpPr>
            <p:spPr>
              <a:xfrm>
                <a:off x="7775853" y="3293458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cs typeface="Guttman Aharoni" pitchFamily="2" charset="-79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/>
                              <a:cs typeface="Guttman Aharoni" pitchFamily="2" charset="-79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hlink"/>
                              </a:solidFill>
                              <a:latin typeface="Cambria Math"/>
                              <a:cs typeface="Guttman Aharoni" pitchFamily="2" charset="-79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9CDD18D8-DFAE-46A4-A43A-D9E1040D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853" y="3293458"/>
                <a:ext cx="72008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2">
                <a:extLst>
                  <a:ext uri="{FF2B5EF4-FFF2-40B4-BE49-F238E27FC236}">
                    <a16:creationId xmlns:a16="http://schemas.microsoft.com/office/drawing/2014/main" id="{2CD33E29-6B16-4DAC-88D2-A2C3A66DFB57}"/>
                  </a:ext>
                </a:extLst>
              </p:cNvPr>
              <p:cNvSpPr txBox="1"/>
              <p:nvPr/>
            </p:nvSpPr>
            <p:spPr>
              <a:xfrm>
                <a:off x="8541933" y="3387561"/>
                <a:ext cx="6544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chemeClr val="hlink"/>
                          </a:solidFill>
                          <a:latin typeface="Cambria Math"/>
                          <a:cs typeface="Guttman Aharoni" pitchFamily="2" charset="-79"/>
                        </a:rPr>
                        <m:t>⋯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37" name="TextBox 32">
                <a:extLst>
                  <a:ext uri="{FF2B5EF4-FFF2-40B4-BE49-F238E27FC236}">
                    <a16:creationId xmlns:a16="http://schemas.microsoft.com/office/drawing/2014/main" id="{2CD33E29-6B16-4DAC-88D2-A2C3A66DF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933" y="3387561"/>
                <a:ext cx="65442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681C28F-D4E5-4C0C-B560-6F332D16DC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180962" y="1858311"/>
                <a:ext cx="900000" cy="9000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</m:oMath>
                  </m:oMathPara>
                </a14:m>
                <a:endParaRPr lang="he-IL" sz="2000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681C28F-D4E5-4C0C-B560-6F332D16D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0962" y="1858311"/>
                <a:ext cx="900000" cy="9000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8">
                <a:extLst>
                  <a:ext uri="{FF2B5EF4-FFF2-40B4-BE49-F238E27FC236}">
                    <a16:creationId xmlns:a16="http://schemas.microsoft.com/office/drawing/2014/main" id="{43729495-1D82-4CDD-BCAB-A7A621CC863F}"/>
                  </a:ext>
                </a:extLst>
              </p:cNvPr>
              <p:cNvSpPr txBox="1"/>
              <p:nvPr/>
            </p:nvSpPr>
            <p:spPr>
              <a:xfrm>
                <a:off x="8660430" y="4447695"/>
                <a:ext cx="6544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/>
                          <a:cs typeface="Guttman Aharoni" pitchFamily="2" charset="-79"/>
                        </a:rPr>
                        <m:t>⋯</m:t>
                      </m:r>
                    </m:oMath>
                  </m:oMathPara>
                </a14:m>
                <a:endParaRPr lang="he-IL" sz="2400" b="1" i="1" dirty="0">
                  <a:solidFill>
                    <a:schemeClr val="hlink"/>
                  </a:solidFill>
                  <a:latin typeface="Cambria Math" panose="02040503050406030204" pitchFamily="18" charset="0"/>
                  <a:cs typeface="Guttman Aharoni" pitchFamily="2" charset="-79"/>
                </a:endParaRPr>
              </a:p>
            </p:txBody>
          </p:sp>
        </mc:Choice>
        <mc:Fallback xmlns="">
          <p:sp>
            <p:nvSpPr>
              <p:cNvPr id="39" name="TextBox 58">
                <a:extLst>
                  <a:ext uri="{FF2B5EF4-FFF2-40B4-BE49-F238E27FC236}">
                    <a16:creationId xmlns:a16="http://schemas.microsoft.com/office/drawing/2014/main" id="{43729495-1D82-4CDD-BCAB-A7A621CC8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430" y="4447695"/>
                <a:ext cx="65442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C5DA3C-27C3-41B0-9770-5516A4DCB6A0}"/>
              </a:ext>
            </a:extLst>
          </p:cNvPr>
          <p:cNvCxnSpPr>
            <a:cxnSpLocks/>
            <a:stCxn id="38" idx="4"/>
            <a:endCxn id="30" idx="0"/>
          </p:cNvCxnSpPr>
          <p:nvPr/>
        </p:nvCxnSpPr>
        <p:spPr>
          <a:xfrm flipH="1">
            <a:off x="6992648" y="2758311"/>
            <a:ext cx="1638314" cy="146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392F4C-3A21-4862-BB07-1E9562AAC249}"/>
              </a:ext>
            </a:extLst>
          </p:cNvPr>
          <p:cNvCxnSpPr>
            <a:cxnSpLocks/>
            <a:stCxn id="38" idx="4"/>
            <a:endCxn id="34" idx="0"/>
          </p:cNvCxnSpPr>
          <p:nvPr/>
        </p:nvCxnSpPr>
        <p:spPr>
          <a:xfrm flipH="1">
            <a:off x="8072768" y="2758311"/>
            <a:ext cx="558194" cy="147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1A53D3-B633-4E86-8852-81EA262E3AB4}"/>
              </a:ext>
            </a:extLst>
          </p:cNvPr>
          <p:cNvCxnSpPr>
            <a:stCxn id="38" idx="4"/>
            <a:endCxn id="31" idx="0"/>
          </p:cNvCxnSpPr>
          <p:nvPr/>
        </p:nvCxnSpPr>
        <p:spPr>
          <a:xfrm>
            <a:off x="8630962" y="2758311"/>
            <a:ext cx="1242006" cy="146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5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/>
      <p:bldP spid="36" grpId="0"/>
      <p:bldP spid="37" grpId="0"/>
      <p:bldP spid="38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FB46C-6070-4C0E-B8DA-42D07F990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endParaRPr lang="en-US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/>
                  <a:t>This talk: 1-bit secrets –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sz="22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 size of share of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200" dirty="0"/>
              </a:p>
              <a:p>
                <a:pPr marL="0" indent="0">
                  <a:buNone/>
                </a:pPr>
                <a:r>
                  <a:rPr lang="en-US" sz="2400" dirty="0"/>
                  <a:t>The </a:t>
                </a:r>
                <a:r>
                  <a:rPr lang="en-US" sz="2400" b="1" dirty="0"/>
                  <a:t>share size</a:t>
                </a:r>
                <a:r>
                  <a:rPr lang="en-US" sz="2400" i="1" dirty="0"/>
                  <a:t> </a:t>
                </a:r>
                <a:r>
                  <a:rPr lang="en-US" sz="2400" dirty="0"/>
                  <a:t>of a scheme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</a:rPr>
                  <a:t>Main goal: </a:t>
                </a:r>
                <a:r>
                  <a:rPr lang="en-US" sz="2400" dirty="0"/>
                  <a:t>Construct schemes with small share size for general access structures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FB46C-6070-4C0E-B8DA-42D07F990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r="-242" b="-1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DDE72ECF-091A-4E5A-B34E-618CC0DD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237" y="226504"/>
            <a:ext cx="9964443" cy="1487096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he-IL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</a:rPr>
              <a:t>Share Size in Secret-Sharing Schemes</a:t>
            </a:r>
            <a:endParaRPr lang="en-IL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3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E931-D8F3-43D6-995D-CDBA6CBF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Polynomial Secret Sharing: Motivation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[Paskin-Radune20,Beimel-Othman-Peter22]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CA3F-B238-41B9-A3C4-A0B5FD5F2C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09744" cy="4433146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sz="2400" dirty="0"/>
                  <a:t>A secret-sharing scheme is linear if for every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𝜞</m:t>
                    </m:r>
                    <m:r>
                      <a:rPr lang="en-US" sz="24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the reconstruction function of the secret from the shares is linear</a:t>
                </a:r>
              </a:p>
              <a:p>
                <a:pPr lvl="2"/>
                <a:r>
                  <a:rPr lang="en-US" sz="2000" dirty="0"/>
                  <a:t>Most known secret-sharing schemes with small share size are linear</a:t>
                </a:r>
              </a:p>
              <a:p>
                <a:pPr lvl="2"/>
                <a:r>
                  <a:rPr lang="en-US" sz="2000" dirty="0"/>
                  <a:t>There is an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dirty="0"/>
                  <a:t>-party access structure that requires shares of size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63A537"/>
                    </a:solidFill>
                  </a:rPr>
                  <a:t> </a:t>
                </a:r>
                <a:r>
                  <a:rPr lang="en-US" sz="2000" dirty="0"/>
                  <a:t>[Babai-Gàl-Wigderson99] in every linear scheme </a:t>
                </a:r>
              </a:p>
              <a:p>
                <a:pPr lvl="1"/>
                <a:r>
                  <a:rPr lang="en-US" sz="2400" dirty="0"/>
                  <a:t>General secret sharing schemes: </a:t>
                </a:r>
              </a:p>
              <a:p>
                <a:pPr lvl="2"/>
                <a:r>
                  <a:rPr lang="en-US" sz="2000" dirty="0"/>
                  <a:t>Upper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𝟓𝟖𝟓</m:t>
                        </m:r>
                        <m:r>
                          <a:rPr lang="en-US" sz="20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000" dirty="0"/>
                  <a:t>[Applebaum-Nir21]</a:t>
                </a:r>
              </a:p>
              <a:p>
                <a:pPr lvl="2"/>
                <a:r>
                  <a:rPr lang="en-US" sz="2000" dirty="0"/>
                  <a:t>lower bound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</m:oMath>
                </a14:m>
                <a:r>
                  <a:rPr lang="en-US" sz="2000" dirty="0"/>
                  <a:t>[Csirmaz96]</a:t>
                </a:r>
              </a:p>
              <a:p>
                <a:pPr lvl="1"/>
                <a:r>
                  <a:rPr lang="en-US" sz="2400" dirty="0"/>
                  <a:t>Questions:</a:t>
                </a:r>
              </a:p>
              <a:p>
                <a:pPr lvl="2"/>
                <a:r>
                  <a:rPr lang="en-US" sz="2000" dirty="0"/>
                  <a:t>Can we construct efficient non-linear schemes for a broader family of access structures?</a:t>
                </a:r>
              </a:p>
              <a:p>
                <a:pPr lvl="2"/>
                <a:r>
                  <a:rPr lang="en-US" sz="2000" dirty="0"/>
                  <a:t>Can we extend the lower bounds to a broader class of secret-sharing schemes?</a:t>
                </a:r>
                <a:endParaRPr lang="en-US" sz="2400" dirty="0"/>
              </a:p>
              <a:p>
                <a:pPr lvl="1"/>
                <a:r>
                  <a:rPr lang="en-US" sz="2400" dirty="0"/>
                  <a:t>Obtain insight for general secret-sharing schemes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CA3F-B238-41B9-A3C4-A0B5FD5F2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09744" cy="4433146"/>
              </a:xfrm>
              <a:blipFill>
                <a:blip r:embed="rId2"/>
                <a:stretch>
                  <a:fillRect t="-2063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C4A6880-1425-B2FA-035E-C47267C25210}"/>
              </a:ext>
            </a:extLst>
          </p:cNvPr>
          <p:cNvSpPr/>
          <p:nvPr/>
        </p:nvSpPr>
        <p:spPr>
          <a:xfrm>
            <a:off x="8448679" y="3357699"/>
            <a:ext cx="2043239" cy="18308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C363A-D0CC-2DFC-7B00-8BE0D681BC8C}"/>
              </a:ext>
            </a:extLst>
          </p:cNvPr>
          <p:cNvSpPr txBox="1"/>
          <p:nvPr/>
        </p:nvSpPr>
        <p:spPr>
          <a:xfrm>
            <a:off x="8867288" y="3420640"/>
            <a:ext cx="125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SS</a:t>
            </a:r>
            <a:endParaRPr lang="en-IL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6344B6-36B6-2C2C-9122-274431F83B62}"/>
              </a:ext>
            </a:extLst>
          </p:cNvPr>
          <p:cNvSpPr/>
          <p:nvPr/>
        </p:nvSpPr>
        <p:spPr>
          <a:xfrm>
            <a:off x="8565160" y="3812797"/>
            <a:ext cx="1736521" cy="11954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14981B-8249-4733-7555-8C86C806AE45}"/>
              </a:ext>
            </a:extLst>
          </p:cNvPr>
          <p:cNvSpPr/>
          <p:nvPr/>
        </p:nvSpPr>
        <p:spPr>
          <a:xfrm>
            <a:off x="8906354" y="4233041"/>
            <a:ext cx="1314606" cy="58498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Linear SS</a:t>
            </a:r>
            <a:endParaRPr lang="en-IL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E3383-B253-E3BC-1177-8CE741C79DEF}"/>
              </a:ext>
            </a:extLst>
          </p:cNvPr>
          <p:cNvSpPr txBox="1"/>
          <p:nvPr/>
        </p:nvSpPr>
        <p:spPr>
          <a:xfrm>
            <a:off x="8694621" y="3893293"/>
            <a:ext cx="147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Polynomial SS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575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0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E931-D8F3-43D6-995D-CDBA6CBF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Polynomial Secret-Sharing Schemes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Paskin-Cherniavsky-Radune20,Beimel-Othman-Peter22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CA3F-B238-41B9-A3C4-A0B5FD5F2C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8894008" cy="4023360"/>
              </a:xfrm>
            </p:spPr>
            <p:txBody>
              <a:bodyPr>
                <a:normAutofit/>
              </a:bodyPr>
              <a:lstStyle/>
              <a:p>
                <a:pPr marL="201168" lvl="1" indent="0">
                  <a:buNone/>
                </a:pPr>
                <a:r>
                  <a:rPr lang="en-US" sz="2200" dirty="0"/>
                  <a:t>Generalization of linear secret-sharing schemes to higher degrees</a:t>
                </a:r>
              </a:p>
              <a:p>
                <a:pPr marL="201168" lvl="1" indent="0">
                  <a:buNone/>
                </a:pPr>
                <a:endParaRPr lang="en-US" sz="2200" dirty="0"/>
              </a:p>
              <a:p>
                <a:pPr marL="201168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dirty="0"/>
                          <m:t>The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r>
                          <m:rPr>
                            <m:nor/>
                          </m:rPr>
                          <a:rPr lang="en-US" sz="2200" dirty="0"/>
                          <m:t>shares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200" dirty="0"/>
                  <a:t> are vectors over a field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pPr marL="20116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200" b="1" i="1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200" b="1" i="1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1" i="1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2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200" b="1" i="1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1" i="1">
                                  <a:solidFill>
                                    <a:srgbClr val="63A537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sz="2200" b="1" i="1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2200" b="1" i="1" dirty="0">
                  <a:solidFill>
                    <a:srgbClr val="63A537"/>
                  </a:solidFill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r>
                  <a:rPr lang="en-US" sz="2200" dirty="0"/>
                  <a:t>Reminder: A set of parties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r>
                  <a:rPr lang="en-US" sz="2200" dirty="0"/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200" dirty="0"/>
                  <a:t>, reconstructs the secret from their shares using a function  </a:t>
                </a:r>
              </a:p>
              <a:p>
                <a:pPr marL="20116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𝐑𝐞𝐜</m:t>
                      </m:r>
                      <m:r>
                        <a:rPr lang="en-US" sz="2200" b="1" i="1" smtClean="0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200" b="1" i="1" smtClean="0">
                              <a:solidFill>
                                <a:srgbClr val="63A53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201168" lvl="1" indent="0">
                  <a:buNone/>
                </a:pPr>
                <a:r>
                  <a:rPr lang="en-US" sz="2200" dirty="0"/>
                  <a:t>We call a secret-sharing a degree-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200" dirty="0"/>
                  <a:t> polynomial if for every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𝜞</m:t>
                    </m:r>
                    <m:r>
                      <a:rPr lang="en-US" sz="22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the reconstruction function is a polynomial of degree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200" dirty="0"/>
                  <a:t> (with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2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200" dirty="0"/>
                  <a:t> variables)</a:t>
                </a:r>
              </a:p>
              <a:p>
                <a:pPr marL="201168" lvl="1" indent="0">
                  <a:buNone/>
                </a:pPr>
                <a:r>
                  <a:rPr lang="en-US" sz="2200" dirty="0"/>
                  <a:t>Example: If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200" b="0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, reconstruction function is linear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/>
                  <a:t> the scheme is linear</a:t>
                </a:r>
              </a:p>
              <a:p>
                <a:pPr marL="201168" lvl="1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2CA3F-B238-41B9-A3C4-A0B5FD5F2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8894008" cy="4023360"/>
              </a:xfrm>
              <a:blipFill>
                <a:blip r:embed="rId2"/>
                <a:stretch>
                  <a:fillRect t="-1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9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CF19-0E06-4803-9B86-A7D01A37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– Polynomial Secret-Sharing Scheme</a:t>
            </a:r>
            <a:endParaRPr lang="en-IL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8F9C8-F58A-4C25-9B7C-8CB3F18296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10780955" cy="4653679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2400" dirty="0"/>
                  <a:t>Two parties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2400" b="1" dirty="0"/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Access structure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63A537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-out-of-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 access structure)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Randomness: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b="1" dirty="0">
                  <a:solidFill>
                    <a:srgbClr val="63A537"/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The shares: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solidFill>
                      <a:srgbClr val="63A537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The two parties together can reconstruct the secret:</a:t>
                </a:r>
              </a:p>
              <a:p>
                <a:pPr algn="ctr"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𝐑𝐞𝐜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63A537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63A53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63A537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</m:oMath>
                </a14:m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A polynomial of degree-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63A537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38F9C8-F58A-4C25-9B7C-8CB3F1829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10780955" cy="4653679"/>
              </a:xfrm>
              <a:blipFill>
                <a:blip r:embed="rId2"/>
                <a:stretch>
                  <a:fillRect l="-848" t="-18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C001312-85E4-1F78-CF6A-3F97EACBEFE1}"/>
              </a:ext>
            </a:extLst>
          </p:cNvPr>
          <p:cNvSpPr txBox="1"/>
          <p:nvPr/>
        </p:nvSpPr>
        <p:spPr>
          <a:xfrm>
            <a:off x="5639499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C56847-99BB-7F2E-90C2-AF5739397536}"/>
                  </a:ext>
                </a:extLst>
              </p:cNvPr>
              <p:cNvSpPr txBox="1"/>
              <p:nvPr/>
            </p:nvSpPr>
            <p:spPr>
              <a:xfrm>
                <a:off x="8690830" y="4631609"/>
                <a:ext cx="19002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63A537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C56847-99BB-7F2E-90C2-AF5739397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830" y="4631609"/>
                <a:ext cx="190026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3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12074</TotalTime>
  <Words>768</Words>
  <Application>Microsoft Office PowerPoint</Application>
  <PresentationFormat>מסך רחב</PresentationFormat>
  <Paragraphs>339</Paragraphs>
  <Slides>34</Slides>
  <Notes>0</Notes>
  <HiddenSlides>18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Courier New</vt:lpstr>
      <vt:lpstr>Guttman Aharoni</vt:lpstr>
      <vt:lpstr>Times New Roman</vt:lpstr>
      <vt:lpstr>Wingdings</vt:lpstr>
      <vt:lpstr>Retrospect</vt:lpstr>
      <vt:lpstr>Improved Polynomial Secret-Sharing Schemes  Amos Beimel, Oriol Farràs, and Or Lasri </vt:lpstr>
      <vt:lpstr>Overview</vt:lpstr>
      <vt:lpstr>Organization</vt:lpstr>
      <vt:lpstr>Definitions and background</vt:lpstr>
      <vt:lpstr>Secret-Sharing Schemes [Shamir79, Blakley79, Ito-Saito-Nishizeki87]</vt:lpstr>
      <vt:lpstr>Share Size in Secret-Sharing Schemes</vt:lpstr>
      <vt:lpstr>Polynomial Secret Sharing: Motivation [Paskin-Radune20,Beimel-Othman-Peter22]</vt:lpstr>
      <vt:lpstr>Polynomial Secret-Sharing Schemes [Paskin-Cherniavsky-Radune20,Beimel-Othman-Peter22]</vt:lpstr>
      <vt:lpstr>Example – Polynomial Secret-Sharing Scheme</vt:lpstr>
      <vt:lpstr>Conditional Disclosure of Secrets (CDS) [Gertner-Ishai-Kushilevitz-Malkin98]</vt:lpstr>
      <vt:lpstr>Applications of Secret-Sharing Schemes</vt:lpstr>
      <vt:lpstr>Our results</vt:lpstr>
      <vt:lpstr>Previous Results – Secret-Sharing</vt:lpstr>
      <vt:lpstr>Previous Results - Secret-Sharing</vt:lpstr>
      <vt:lpstr>Previous Results – CDS Protocols</vt:lpstr>
      <vt:lpstr>Previous Results – CDS Protocols</vt:lpstr>
      <vt:lpstr>Our results – Secret Sharing</vt:lpstr>
      <vt:lpstr>Our results – k-Server CDS</vt:lpstr>
      <vt:lpstr>High level Construction</vt:lpstr>
      <vt:lpstr>𝑆-matching vectors</vt:lpstr>
      <vt:lpstr>Sparse Matching Vectors</vt:lpstr>
      <vt:lpstr>Construction Flow</vt:lpstr>
      <vt:lpstr>Construction Flow</vt:lpstr>
      <vt:lpstr>Papers Flow</vt:lpstr>
      <vt:lpstr>Key observation</vt:lpstr>
      <vt:lpstr>The reconstruction function</vt:lpstr>
      <vt:lpstr>The matching vector set</vt:lpstr>
      <vt:lpstr>Conclusion and Open Problems</vt:lpstr>
      <vt:lpstr>מצגת של PowerPoint‏</vt:lpstr>
      <vt:lpstr>Our results</vt:lpstr>
      <vt:lpstr>The matching vector set</vt:lpstr>
      <vt:lpstr>The matching vector set</vt:lpstr>
      <vt:lpstr>The matching vector set</vt:lpstr>
      <vt:lpstr>The matching vector 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Polynomial Secret-Sharing Schemes  Amos Beimel, Oriol Farràs and Or Lasri</dc:title>
  <dc:creator>orshlomo@wincs.cs.bgu.ac.il</dc:creator>
  <cp:lastModifiedBy>Or Lasri</cp:lastModifiedBy>
  <cp:revision>194</cp:revision>
  <dcterms:created xsi:type="dcterms:W3CDTF">2023-11-06T19:12:13Z</dcterms:created>
  <dcterms:modified xsi:type="dcterms:W3CDTF">2023-11-26T14:57:54Z</dcterms:modified>
</cp:coreProperties>
</file>