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1" r:id="rId5"/>
    <p:sldId id="269" r:id="rId6"/>
    <p:sldId id="266" r:id="rId7"/>
    <p:sldId id="259" r:id="rId8"/>
    <p:sldId id="273" r:id="rId9"/>
    <p:sldId id="282" r:id="rId10"/>
    <p:sldId id="277" r:id="rId11"/>
    <p:sldId id="270" r:id="rId12"/>
    <p:sldId id="278" r:id="rId13"/>
    <p:sldId id="272" r:id="rId14"/>
    <p:sldId id="265" r:id="rId15"/>
    <p:sldId id="261" r:id="rId16"/>
    <p:sldId id="263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4366-B701-4C4D-B3EC-54C737E8696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D6A5-1D86-4128-BB3D-6B0B110F38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37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4366-B701-4C4D-B3EC-54C737E8696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D6A5-1D86-4128-BB3D-6B0B110F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4366-B701-4C4D-B3EC-54C737E8696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D6A5-1D86-4128-BB3D-6B0B110F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4366-B701-4C4D-B3EC-54C737E8696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D6A5-1D86-4128-BB3D-6B0B110F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7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4366-B701-4C4D-B3EC-54C737E8696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D6A5-1D86-4128-BB3D-6B0B110F38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52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4366-B701-4C4D-B3EC-54C737E8696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D6A5-1D86-4128-BB3D-6B0B110F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4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4366-B701-4C4D-B3EC-54C737E8696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D6A5-1D86-4128-BB3D-6B0B110F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7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4366-B701-4C4D-B3EC-54C737E8696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D6A5-1D86-4128-BB3D-6B0B110F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4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4366-B701-4C4D-B3EC-54C737E8696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D6A5-1D86-4128-BB3D-6B0B110F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6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464366-B701-4C4D-B3EC-54C737E8696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74D6A5-1D86-4128-BB3D-6B0B110F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9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4366-B701-4C4D-B3EC-54C737E8696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4D6A5-1D86-4128-BB3D-6B0B110F3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0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464366-B701-4C4D-B3EC-54C737E8696A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74D6A5-1D86-4128-BB3D-6B0B110F38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13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Efficiently Testable Circuits without Conductivity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480" y="45164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Mirza Ahad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Baig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 smtClean="0"/>
              <a:t>Suvradip</a:t>
            </a:r>
            <a:r>
              <a:rPr lang="en-US" dirty="0" smtClean="0"/>
              <a:t> Chakraborty, </a:t>
            </a:r>
            <a:r>
              <a:rPr lang="en-US" dirty="0"/>
              <a:t>Stefan </a:t>
            </a:r>
            <a:r>
              <a:rPr lang="en-US" dirty="0" err="1" smtClean="0"/>
              <a:t>Dziembowski</a:t>
            </a:r>
            <a:r>
              <a:rPr lang="en-US" dirty="0" smtClean="0"/>
              <a:t>, </a:t>
            </a:r>
            <a:r>
              <a:rPr lang="en-US" dirty="0" err="1" smtClean="0"/>
              <a:t>Małgorzata</a:t>
            </a:r>
            <a:r>
              <a:rPr lang="en-US" dirty="0" smtClean="0"/>
              <a:t> </a:t>
            </a:r>
            <a:r>
              <a:rPr lang="en-US" dirty="0" err="1" smtClean="0"/>
              <a:t>Gałązka</a:t>
            </a:r>
            <a:r>
              <a:rPr lang="en-US" dirty="0" smtClean="0"/>
              <a:t>, Tomasz </a:t>
            </a:r>
            <a:r>
              <a:rPr lang="en-US" dirty="0" err="1" smtClean="0"/>
              <a:t>Lizurej</a:t>
            </a:r>
            <a:r>
              <a:rPr lang="en-US" dirty="0" smtClean="0"/>
              <a:t>, </a:t>
            </a:r>
            <a:r>
              <a:rPr lang="en-US" dirty="0" smtClean="0"/>
              <a:t>Krzysztof </a:t>
            </a:r>
            <a:r>
              <a:rPr lang="en-US" dirty="0" err="1" smtClean="0"/>
              <a:t>Pietrzak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Compiler Outline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Compile circuit into a </a:t>
            </a:r>
            <a:r>
              <a:rPr lang="en-US" sz="4000" dirty="0" smtClean="0"/>
              <a:t>Gate Covered </a:t>
            </a:r>
            <a:r>
              <a:rPr lang="en-US" sz="4000" dirty="0" smtClean="0"/>
              <a:t>Circuit.</a:t>
            </a:r>
            <a:endParaRPr lang="en-US" sz="4000" dirty="0" smtClean="0"/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Compile to add compression </a:t>
            </a:r>
            <a:r>
              <a:rPr lang="en-US" sz="4000" dirty="0" smtClean="0"/>
              <a:t>l</a:t>
            </a:r>
            <a:r>
              <a:rPr lang="en-US" sz="4000" dirty="0" smtClean="0"/>
              <a:t>ayer.</a:t>
            </a:r>
            <a:endParaRPr lang="en-US" sz="4000" dirty="0" smtClean="0"/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dirty="0" smtClean="0"/>
              <a:t>Recursively apply </a:t>
            </a:r>
            <a:r>
              <a:rPr lang="en-US" sz="4000" dirty="0" smtClean="0"/>
              <a:t>compression. </a:t>
            </a:r>
            <a:endParaRPr lang="en-US" sz="4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7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Gate Covering Set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41830"/>
                <a:ext cx="5740400" cy="4023360"/>
              </a:xfrm>
            </p:spPr>
            <p:txBody>
              <a:bodyPr anchor="ctr">
                <a:normAutofit/>
              </a:bodyPr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Small set of test inputs called </a:t>
                </a:r>
                <a:r>
                  <a:rPr lang="en-US" sz="3600" dirty="0" err="1" smtClean="0"/>
                  <a:t>TestSet</a:t>
                </a:r>
                <a:r>
                  <a:rPr lang="en-US" sz="3600" dirty="0" smtClean="0"/>
                  <a:t>.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3600" dirty="0" smtClean="0">
                    <a:solidFill>
                      <a:schemeClr val="accent1"/>
                    </a:solidFill>
                  </a:rPr>
                  <a:t>|</a:t>
                </a:r>
                <a:r>
                  <a:rPr lang="en-US" sz="3600" dirty="0" err="1" smtClean="0">
                    <a:solidFill>
                      <a:schemeClr val="accent1"/>
                    </a:solidFill>
                  </a:rPr>
                  <a:t>TestSet</a:t>
                </a:r>
                <a:r>
                  <a:rPr lang="en-US" sz="3600" dirty="0" smtClean="0">
                    <a:solidFill>
                      <a:schemeClr val="accent1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600" dirty="0" smtClean="0">
                    <a:solidFill>
                      <a:schemeClr val="accent1"/>
                    </a:solidFill>
                  </a:rPr>
                  <a:t> 6</a:t>
                </a:r>
                <a:r>
                  <a:rPr lang="en-US" sz="3600" dirty="0" smtClean="0"/>
                  <a:t>)</a:t>
                </a:r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Gates have all four combination of values on some input from </a:t>
                </a:r>
                <a:r>
                  <a:rPr lang="en-US" sz="3600" dirty="0" err="1" smtClean="0"/>
                  <a:t>TestSet</a:t>
                </a:r>
                <a:r>
                  <a:rPr lang="en-US" sz="36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41830"/>
                <a:ext cx="5740400" cy="4023360"/>
              </a:xfrm>
              <a:blipFill>
                <a:blip r:embed="rId2"/>
                <a:stretch>
                  <a:fillRect l="-4459" r="-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1" y="1758949"/>
            <a:ext cx="3586480" cy="45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Key </a:t>
            </a:r>
            <a:r>
              <a:rPr lang="en-US" sz="6000" dirty="0" smtClean="0"/>
              <a:t>Lemma </a:t>
            </a:r>
            <a:endParaRPr lang="en-US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4000" dirty="0" smtClean="0"/>
                  <a:t>On inputs from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𝑇𝑒𝑠𝑡𝑆𝑒𝑡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000" dirty="0" smtClean="0"/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sz="3400" dirty="0" smtClean="0"/>
                  <a:t>Either </a:t>
                </a:r>
                <a:r>
                  <a:rPr lang="en-US" sz="3400" dirty="0" smtClean="0"/>
                  <a:t>the output is </a:t>
                </a:r>
                <a:r>
                  <a:rPr lang="en-US" sz="3400" dirty="0" smtClean="0"/>
                  <a:t>wrong.  </a:t>
                </a:r>
                <a:endParaRPr lang="en-US" sz="3400" dirty="0" smtClean="0"/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sz="3400" dirty="0" smtClean="0"/>
                  <a:t>Or there is </a:t>
                </a:r>
                <a:r>
                  <a:rPr lang="en-US" sz="3400" dirty="0" smtClean="0">
                    <a:solidFill>
                      <a:schemeClr val="accent1"/>
                    </a:solidFill>
                  </a:rPr>
                  <a:t>information loss </a:t>
                </a:r>
                <a:r>
                  <a:rPr lang="en-US" sz="3400" dirty="0" smtClean="0"/>
                  <a:t>on some wire</a:t>
                </a:r>
                <a:r>
                  <a:rPr lang="en-US" sz="3400" dirty="0" smtClean="0"/>
                  <a:t>.</a:t>
                </a:r>
                <a:endParaRPr lang="en-US" sz="4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chemeClr val="accent1"/>
                    </a:solidFill>
                  </a:rPr>
                  <a:t>Information loss: 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Wire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4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has information loss if</a:t>
                </a:r>
                <a:r>
                  <a:rPr lang="en-US" sz="40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  <m:sub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but</a:t>
                </a:r>
                <a:r>
                  <a:rPr lang="en-US" sz="4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4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bSup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𝑣𝑎𝑙</m:t>
                        </m:r>
                      </m:e>
                      <m:sub>
                        <m:sSup>
                          <m:sSupPr>
                            <m:ctrlPr>
                              <a:rPr lang="en-US" sz="4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bSup>
                    <m:d>
                      <m:d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4000" dirty="0" smtClean="0">
                  <a:solidFill>
                    <a:srgbClr val="7030A0"/>
                  </a:solidFill>
                </a:endParaRP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𝑇𝑒𝑠𝑡𝑆𝑒𝑡</m:t>
                    </m:r>
                  </m:oMath>
                </a14:m>
                <a:endParaRPr lang="en-US" sz="3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8" r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03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First Attempt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162800" cy="402336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Copy all wires out.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1"/>
                </a:solidFill>
              </a:rPr>
              <a:t>Problem: </a:t>
            </a:r>
            <a:r>
              <a:rPr lang="en-US" sz="3600" dirty="0" smtClean="0"/>
              <a:t>Too many outputs.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80" y="1845734"/>
            <a:ext cx="28956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3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Inner Product Gadget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243800" cy="402336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Compress using inner product. </a:t>
            </a:r>
            <a:endParaRPr lang="en-US" sz="36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Take inner product of </a:t>
            </a:r>
            <a:r>
              <a:rPr lang="en-US" sz="3600" dirty="0" smtClean="0"/>
              <a:t>copied out circuit </a:t>
            </a:r>
            <a:r>
              <a:rPr lang="en-US" sz="3600" dirty="0" smtClean="0"/>
              <a:t>wires with a random string.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17" y="1854957"/>
            <a:ext cx="3729863" cy="442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Information Loss</a:t>
            </a:r>
            <a:endParaRPr lang="en-US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466080" cy="4023360"/>
              </a:xfrm>
            </p:spPr>
            <p:txBody>
              <a:bodyPr anchor="ctr"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If </a:t>
                </a:r>
                <a:r>
                  <a:rPr lang="en-US" sz="3600" dirty="0" smtClean="0"/>
                  <a:t>tampering </a:t>
                </a:r>
                <a:r>
                  <a:rPr lang="en-US" sz="3600" dirty="0" smtClean="0"/>
                  <a:t>causes </a:t>
                </a:r>
                <a:r>
                  <a:rPr lang="en-US" sz="3600" dirty="0" smtClean="0">
                    <a:solidFill>
                      <a:schemeClr val="accent1"/>
                    </a:solidFill>
                  </a:rPr>
                  <a:t>information loss</a:t>
                </a:r>
                <a:r>
                  <a:rPr lang="en-US" sz="3600" dirty="0"/>
                  <a:t> </a:t>
                </a:r>
                <a:r>
                  <a:rPr lang="en-US" sz="3600" dirty="0" smtClean="0"/>
                  <a:t>on a wire it will show on the output of single compression layer with probability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/>
                  <a:t>. </a:t>
                </a: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466080" cy="4023360"/>
              </a:xfrm>
              <a:blipFill>
                <a:blip r:embed="rId2"/>
                <a:stretch>
                  <a:fillRect l="-4682" r="-3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1845734"/>
            <a:ext cx="4859593" cy="44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Open Problems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 lvl="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Larger class of </a:t>
            </a:r>
            <a:r>
              <a:rPr lang="en-US" sz="4800" dirty="0"/>
              <a:t>t</a:t>
            </a:r>
            <a:r>
              <a:rPr lang="en-US" sz="4800" dirty="0" smtClean="0"/>
              <a:t>ampering attacks e.g. gate </a:t>
            </a:r>
            <a:r>
              <a:rPr lang="en-US" sz="4800" dirty="0"/>
              <a:t>t</a:t>
            </a:r>
            <a:r>
              <a:rPr lang="en-US" sz="4800" dirty="0" smtClean="0"/>
              <a:t>ampering?</a:t>
            </a:r>
          </a:p>
          <a:p>
            <a:pPr lvl="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Generalizing Circuit Models e.g. </a:t>
            </a:r>
            <a:r>
              <a:rPr lang="en-US" sz="4800" dirty="0" err="1" smtClean="0"/>
              <a:t>stateful</a:t>
            </a:r>
            <a:r>
              <a:rPr lang="en-US" sz="4800" dirty="0" smtClean="0"/>
              <a:t> circuits, arithmetic circuits?</a:t>
            </a:r>
          </a:p>
          <a:p>
            <a:pPr lvl="2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800" dirty="0" smtClean="0"/>
              <a:t>Applications beyond Hardware Testing?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8100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10600" dirty="0"/>
              <a:t>Thank </a:t>
            </a:r>
            <a:r>
              <a:rPr lang="en-US" sz="12700" dirty="0" smtClean="0"/>
              <a:t>You</a:t>
            </a:r>
            <a:r>
              <a:rPr lang="en-US" sz="10600" dirty="0" smtClean="0"/>
              <a:t>!</a:t>
            </a:r>
            <a:endParaRPr lang="en-US" sz="106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6600" dirty="0"/>
              <a:t>Questions</a:t>
            </a:r>
            <a:r>
              <a:rPr lang="en-US" sz="7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22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Motivation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2" y="3516882"/>
            <a:ext cx="1461880" cy="146188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40" y="3516882"/>
            <a:ext cx="1461880" cy="146188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009" y="3516882"/>
            <a:ext cx="1461880" cy="1461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1451" y="2463114"/>
            <a:ext cx="1342902" cy="105376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724919" y="4058041"/>
            <a:ext cx="1487161" cy="379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24" y="2463114"/>
            <a:ext cx="1001796" cy="896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52" y="2989998"/>
            <a:ext cx="1493646" cy="1277802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7204167" y="4058041"/>
            <a:ext cx="1487161" cy="379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00" y="2989998"/>
            <a:ext cx="1493646" cy="12778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83" y="1766345"/>
            <a:ext cx="1284905" cy="18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982960" cy="1450757"/>
          </a:xfrm>
        </p:spPr>
        <p:txBody>
          <a:bodyPr>
            <a:noAutofit/>
          </a:bodyPr>
          <a:lstStyle/>
          <a:p>
            <a:r>
              <a:rPr lang="en-US" sz="6000" dirty="0" smtClean="0"/>
              <a:t>Efficiently Testable Circuit Compiler</a:t>
            </a:r>
            <a:endParaRPr lang="en-US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solidFill>
                      <a:schemeClr val="accent1"/>
                    </a:solidFill>
                  </a:rPr>
                  <a:t>Definition </a:t>
                </a:r>
                <a:r>
                  <a:rPr lang="en-US" sz="4000" dirty="0" smtClean="0">
                    <a:solidFill>
                      <a:srgbClr val="00B0F0"/>
                    </a:solidFill>
                  </a:rPr>
                  <a:t>[BCD+23]</a:t>
                </a:r>
                <a:r>
                  <a:rPr lang="en-US" sz="4000" dirty="0" smtClean="0">
                    <a:solidFill>
                      <a:schemeClr val="accent1"/>
                    </a:solidFill>
                  </a:rPr>
                  <a:t>: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An Efficiently Testable Circuit Compiler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Κ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→(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for a tampering class such that: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</m:t>
                        </m:r>
                        <m:d>
                          <m:dPr>
                            <m:ctrlPr>
                              <a:rPr lang="en-US" sz="3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3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3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𝑂𝑢𝑡</m:t>
                        </m:r>
                        <m:d>
                          <m:dPr>
                            <m:ctrlPr>
                              <a:rPr lang="en-US" sz="3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3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</m:t>
                        </m:r>
                        <m:d>
                          <m:dPr>
                            <m:ctrlPr>
                              <a:rPr lang="en-US" sz="3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sz="3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3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𝑂𝑢𝑡</m:t>
                    </m:r>
                    <m:r>
                      <a:rPr lang="en-US" sz="3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)|+</m:t>
                    </m:r>
                    <m:sSub>
                      <m:sSubPr>
                        <m:ctrlPr>
                          <a:rPr lang="en-US" sz="3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400" dirty="0" smtClean="0">
                  <a:solidFill>
                    <a:schemeClr val="accent1"/>
                  </a:solidFill>
                </a:endParaRP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sz="3400" dirty="0" smtClean="0">
                    <a:solidFill>
                      <a:schemeClr val="accent1"/>
                    </a:solidFill>
                  </a:rPr>
                  <a:t>Functionally Equivalent: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𝑂𝑢𝑡</m:t>
                        </m:r>
                        <m:d>
                          <m:dPr>
                            <m:ctrlP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3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endParaRPr lang="en-US" sz="3400" dirty="0">
                  <a:solidFill>
                    <a:schemeClr val="accent1"/>
                  </a:solidFill>
                </a:endParaRP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sz="3400" dirty="0" smtClean="0">
                    <a:solidFill>
                      <a:schemeClr val="accent1"/>
                    </a:solidFill>
                  </a:rPr>
                  <a:t>Efficiently Testable: </a:t>
                </a:r>
                <a:r>
                  <a:rPr lang="en-US" sz="3400" dirty="0" smtClean="0">
                    <a:solidFill>
                      <a:schemeClr val="tx1"/>
                    </a:solidFill>
                  </a:rPr>
                  <a:t>For any tampering </a:t>
                </a:r>
                <a14:m>
                  <m:oMath xmlns:m="http://schemas.openxmlformats.org/officeDocument/2006/math">
                    <m:r>
                      <a:rPr lang="en-US" sz="3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566928" lvl="3" indent="0">
                  <a:buNone/>
                </a:pPr>
                <a:r>
                  <a:rPr lang="en-US" sz="3400" dirty="0">
                    <a:solidFill>
                      <a:schemeClr val="tx1"/>
                    </a:solidFill>
                  </a:rPr>
                  <a:t>	</a:t>
                </a:r>
                <a:r>
                  <a:rPr lang="en-US" sz="34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𝑂𝑢𝑡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𝑂𝑢𝑡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sz="3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400" dirty="0" smtClean="0">
                    <a:solidFill>
                      <a:schemeClr val="tx1"/>
                    </a:solidFill>
                  </a:rPr>
                  <a:t>,</a:t>
                </a:r>
                <a:endParaRPr lang="en-US" sz="3400" dirty="0">
                  <a:solidFill>
                    <a:schemeClr val="tx1"/>
                  </a:solidFill>
                </a:endParaRPr>
              </a:p>
              <a:p>
                <a:pPr marL="566928" lvl="3" indent="0">
                  <a:buNone/>
                </a:pPr>
                <a:r>
                  <a:rPr lang="en-US" sz="3400" dirty="0" smtClean="0">
                    <a:solidFill>
                      <a:schemeClr val="tx1"/>
                    </a:solidFill>
                  </a:rPr>
                  <a:t>	then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′)</m:t>
                    </m:r>
                  </m:oMath>
                </a14:m>
                <a:endParaRPr lang="en-US" sz="3200" dirty="0" smtClean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8" t="-5455" r="-1758" b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1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Circuit Model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600" dirty="0" smtClean="0"/>
              <a:t>Boolean Circuit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/>
              <a:t>AND, OR, XOR, </a:t>
            </a:r>
            <a:r>
              <a:rPr lang="en-US" sz="2400" dirty="0" smtClean="0"/>
              <a:t>NOT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85" y="1930399"/>
            <a:ext cx="1834895" cy="43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Tampering Model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Wire Tampering on </a:t>
            </a:r>
            <a:r>
              <a:rPr lang="en-US" sz="4000" i="1" dirty="0" smtClean="0">
                <a:solidFill>
                  <a:schemeClr val="accent1"/>
                </a:solidFill>
              </a:rPr>
              <a:t>all wires</a:t>
            </a:r>
            <a:r>
              <a:rPr lang="en-US" sz="4000" i="1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Every </a:t>
            </a:r>
            <a:r>
              <a:rPr lang="en-US" sz="4000" dirty="0" smtClean="0"/>
              <a:t>wire can be tampered in </a:t>
            </a:r>
            <a:r>
              <a:rPr lang="en-US" sz="4000" dirty="0" smtClean="0">
                <a:solidFill>
                  <a:schemeClr val="accent1"/>
                </a:solidFill>
              </a:rPr>
              <a:t>one</a:t>
            </a:r>
            <a:r>
              <a:rPr lang="en-US" sz="4000" dirty="0" smtClean="0"/>
              <a:t> of following: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Set to </a:t>
            </a:r>
            <a:r>
              <a:rPr lang="en-US" sz="3200" dirty="0" smtClean="0">
                <a:solidFill>
                  <a:schemeClr val="accent1"/>
                </a:solidFill>
              </a:rPr>
              <a:t>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Set to </a:t>
            </a:r>
            <a:r>
              <a:rPr lang="en-US" sz="3200" dirty="0">
                <a:solidFill>
                  <a:schemeClr val="accent1"/>
                </a:solidFill>
              </a:rPr>
              <a:t>1</a:t>
            </a:r>
            <a:endParaRPr lang="en-US" sz="3200" dirty="0" smtClean="0">
              <a:solidFill>
                <a:schemeClr val="accent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Toggle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Do nothing</a:t>
            </a:r>
          </a:p>
        </p:txBody>
      </p:sp>
    </p:spTree>
    <p:extLst>
      <p:ext uri="{BB962C8B-B14F-4D97-AF65-F5344CB8AC3E}">
        <p14:creationId xmlns:p14="http://schemas.microsoft.com/office/powerpoint/2010/main" val="23817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ETC </a:t>
            </a:r>
            <a:r>
              <a:rPr lang="en-US" sz="6000" dirty="0" smtClean="0">
                <a:solidFill>
                  <a:srgbClr val="00B0F0"/>
                </a:solidFill>
              </a:rPr>
              <a:t>[BCD+23]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8134"/>
            <a:ext cx="10058400" cy="402336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</a:rPr>
              <a:t>Efficiently Testable Circuit Compiler </a:t>
            </a:r>
            <a:r>
              <a:rPr lang="en-US" sz="4000" dirty="0" smtClean="0"/>
              <a:t>for all circuits with only constant blowup in size</a:t>
            </a:r>
            <a:r>
              <a:rPr lang="en-US" sz="4000" dirty="0" smtClean="0"/>
              <a:t>.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1307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Limitation of ETC of </a:t>
            </a:r>
            <a:r>
              <a:rPr lang="en-US" sz="6000" dirty="0">
                <a:solidFill>
                  <a:srgbClr val="00B0F0"/>
                </a:solidFill>
              </a:rPr>
              <a:t>[BCD+23]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04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Conductivity Assumption (also in </a:t>
            </a:r>
            <a:r>
              <a:rPr lang="en-US" sz="4000" dirty="0" smtClean="0">
                <a:solidFill>
                  <a:srgbClr val="00B0F0"/>
                </a:solidFill>
              </a:rPr>
              <a:t>[IPSW06</a:t>
            </a:r>
            <a:r>
              <a:rPr lang="en-US" sz="4000" dirty="0" smtClean="0">
                <a:solidFill>
                  <a:srgbClr val="00B0F0"/>
                </a:solidFill>
              </a:rPr>
              <a:t>]</a:t>
            </a:r>
            <a:r>
              <a:rPr lang="en-US" sz="40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4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Can we get ETC without conductivity?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64" y="2764227"/>
            <a:ext cx="2943225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71" y="2733430"/>
            <a:ext cx="3651219" cy="2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Relaxed ETC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4000" dirty="0" smtClean="0"/>
                  <a:t>Allow </a:t>
                </a:r>
                <a:r>
                  <a:rPr lang="en-US" sz="4000" dirty="0" smtClean="0">
                    <a:solidFill>
                      <a:schemeClr val="accent1"/>
                    </a:solidFill>
                  </a:rPr>
                  <a:t>randomness</a:t>
                </a:r>
                <a:r>
                  <a:rPr lang="en-US" sz="4000" dirty="0" smtClean="0"/>
                  <a:t>. </a:t>
                </a:r>
                <a:endParaRPr lang="en-US" sz="4000" dirty="0" smtClean="0"/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4000" dirty="0" smtClean="0"/>
                  <a:t>For any tampering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4000" dirty="0" smtClean="0">
                  <a:solidFill>
                    <a:schemeClr val="tx1"/>
                  </a:solidFill>
                </a:endParaRPr>
              </a:p>
              <a:p>
                <a:pPr marL="384048" lvl="2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3400" dirty="0">
                        <a:solidFill>
                          <a:schemeClr val="tx1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sz="34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sz="3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acc>
                      <m:accPr>
                        <m:chr m:val="̂"/>
                        <m:ctrlP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𝑂𝑢𝑡</m:t>
                        </m:r>
                        <m:d>
                          <m:dPr>
                            <m:ctrlPr>
                              <a:rPr lang="en-US" sz="3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sSub>
                      <m:sSubPr>
                        <m:ctrlP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𝑂𝑢𝑡</m:t>
                        </m:r>
                        <m:d>
                          <m:dPr>
                            <m:ctrlPr>
                              <a:rPr lang="en-US" sz="3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sz="3400" dirty="0">
                    <a:solidFill>
                      <a:schemeClr val="tx1"/>
                    </a:solidFill>
                  </a:rPr>
                  <a:t> </a:t>
                </a:r>
                <a:r>
                  <a:rPr lang="en-US" sz="34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marL="384048" lvl="2" indent="0">
                  <a:buNone/>
                </a:pPr>
                <a:r>
                  <a:rPr lang="en-US" sz="3400" dirty="0" smtClean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3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3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acc>
                    <m:d>
                      <m:d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||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p>
                    </m:sSup>
                    <m:d>
                      <m:dPr>
                        <m:endChr m:val="]"/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d>
                          <m:dPr>
                            <m:begChr m:val="|"/>
                            <m:ctrlP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endParaRPr lang="en-US" sz="3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5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We achieve Efficiently Testable Circuit compiler for all circuits with wire tampering on all wires.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9501927"/>
                  </p:ext>
                </p:extLst>
              </p:nvPr>
            </p:nvGraphicFramePr>
            <p:xfrm>
              <a:off x="293294" y="3074677"/>
              <a:ext cx="11542146" cy="17414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3691">
                      <a:extLst>
                        <a:ext uri="{9D8B030D-6E8A-4147-A177-3AD203B41FA5}">
                          <a16:colId xmlns:a16="http://schemas.microsoft.com/office/drawing/2014/main" val="2446690649"/>
                        </a:ext>
                      </a:extLst>
                    </a:gridCol>
                    <a:gridCol w="1923691">
                      <a:extLst>
                        <a:ext uri="{9D8B030D-6E8A-4147-A177-3AD203B41FA5}">
                          <a16:colId xmlns:a16="http://schemas.microsoft.com/office/drawing/2014/main" val="2447046859"/>
                        </a:ext>
                      </a:extLst>
                    </a:gridCol>
                    <a:gridCol w="1923691">
                      <a:extLst>
                        <a:ext uri="{9D8B030D-6E8A-4147-A177-3AD203B41FA5}">
                          <a16:colId xmlns:a16="http://schemas.microsoft.com/office/drawing/2014/main" val="2137724784"/>
                        </a:ext>
                      </a:extLst>
                    </a:gridCol>
                    <a:gridCol w="1923691">
                      <a:extLst>
                        <a:ext uri="{9D8B030D-6E8A-4147-A177-3AD203B41FA5}">
                          <a16:colId xmlns:a16="http://schemas.microsoft.com/office/drawing/2014/main" val="2199047865"/>
                        </a:ext>
                      </a:extLst>
                    </a:gridCol>
                    <a:gridCol w="1923691">
                      <a:extLst>
                        <a:ext uri="{9D8B030D-6E8A-4147-A177-3AD203B41FA5}">
                          <a16:colId xmlns:a16="http://schemas.microsoft.com/office/drawing/2014/main" val="716044096"/>
                        </a:ext>
                      </a:extLst>
                    </a:gridCol>
                    <a:gridCol w="1923691">
                      <a:extLst>
                        <a:ext uri="{9D8B030D-6E8A-4147-A177-3AD203B41FA5}">
                          <a16:colId xmlns:a16="http://schemas.microsoft.com/office/drawing/2014/main" val="27242761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Size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#</a:t>
                          </a:r>
                          <a:r>
                            <a:rPr lang="en-US" sz="2400" baseline="0" dirty="0" smtClean="0"/>
                            <a:t>Additional </a:t>
                          </a:r>
                          <a:r>
                            <a:rPr lang="en-US" sz="2400" dirty="0" smtClean="0"/>
                            <a:t>Input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#Additional Output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#Random Bits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#Queries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Success</a:t>
                          </a:r>
                          <a:r>
                            <a:rPr lang="en-US" sz="2400" baseline="0" dirty="0" smtClean="0"/>
                            <a:t> Probability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58263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ad>
                                  <m:ra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g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baseline="0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2400" i="1" baseline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ad>
                                  <m:ra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g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b="0" i="1" baseline="30000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2400" b="0" i="1" baseline="0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  <m:r>
                                  <a:rPr lang="en-US" sz="2400" b="0" i="1" baseline="30000" dirty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400" i="1" baseline="3000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680096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428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845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192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825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9501927"/>
                  </p:ext>
                </p:extLst>
              </p:nvPr>
            </p:nvGraphicFramePr>
            <p:xfrm>
              <a:off x="293294" y="3074677"/>
              <a:ext cx="11542146" cy="17414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3691">
                      <a:extLst>
                        <a:ext uri="{9D8B030D-6E8A-4147-A177-3AD203B41FA5}">
                          <a16:colId xmlns:a16="http://schemas.microsoft.com/office/drawing/2014/main" val="2446690649"/>
                        </a:ext>
                      </a:extLst>
                    </a:gridCol>
                    <a:gridCol w="1923691">
                      <a:extLst>
                        <a:ext uri="{9D8B030D-6E8A-4147-A177-3AD203B41FA5}">
                          <a16:colId xmlns:a16="http://schemas.microsoft.com/office/drawing/2014/main" val="2447046859"/>
                        </a:ext>
                      </a:extLst>
                    </a:gridCol>
                    <a:gridCol w="1923691">
                      <a:extLst>
                        <a:ext uri="{9D8B030D-6E8A-4147-A177-3AD203B41FA5}">
                          <a16:colId xmlns:a16="http://schemas.microsoft.com/office/drawing/2014/main" val="2137724784"/>
                        </a:ext>
                      </a:extLst>
                    </a:gridCol>
                    <a:gridCol w="1923691">
                      <a:extLst>
                        <a:ext uri="{9D8B030D-6E8A-4147-A177-3AD203B41FA5}">
                          <a16:colId xmlns:a16="http://schemas.microsoft.com/office/drawing/2014/main" val="2199047865"/>
                        </a:ext>
                      </a:extLst>
                    </a:gridCol>
                    <a:gridCol w="1923691">
                      <a:extLst>
                        <a:ext uri="{9D8B030D-6E8A-4147-A177-3AD203B41FA5}">
                          <a16:colId xmlns:a16="http://schemas.microsoft.com/office/drawing/2014/main" val="716044096"/>
                        </a:ext>
                      </a:extLst>
                    </a:gridCol>
                    <a:gridCol w="1923691">
                      <a:extLst>
                        <a:ext uri="{9D8B030D-6E8A-4147-A177-3AD203B41FA5}">
                          <a16:colId xmlns:a16="http://schemas.microsoft.com/office/drawing/2014/main" val="2724276184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Size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#</a:t>
                          </a:r>
                          <a:r>
                            <a:rPr lang="en-US" sz="2400" baseline="0" dirty="0" smtClean="0"/>
                            <a:t>Additional </a:t>
                          </a:r>
                          <a:r>
                            <a:rPr lang="en-US" sz="2400" dirty="0" smtClean="0"/>
                            <a:t>Input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#Additional Output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#Random Bits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#Queries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Success</a:t>
                          </a:r>
                          <a:r>
                            <a:rPr lang="en-US" sz="2400" baseline="0" dirty="0" smtClean="0"/>
                            <a:t> Probability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5826390"/>
                      </a:ext>
                    </a:extLst>
                  </a:tr>
                  <a:tr h="4612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6" t="-189474" r="-500633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35" t="-189474" r="-402222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189474" r="-300949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189474" r="-200949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270" t="-189474" r="-101587" b="-28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9684" t="-189474" r="-1266" b="-28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6800960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6" t="-293333" r="-500633" b="-1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35" t="-293333" r="-402222" b="-1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293333" r="-300949" b="-1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000" t="-293333" r="-200949" b="-1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1270" t="-293333" r="-101587" b="-1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9684" t="-293333" r="-1266" b="-1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82500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511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21044</TotalTime>
  <Words>750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Retrospect</vt:lpstr>
      <vt:lpstr>Efficiently Testable Circuits without Conductivity</vt:lpstr>
      <vt:lpstr>Motivation</vt:lpstr>
      <vt:lpstr>Efficiently Testable Circuit Compiler</vt:lpstr>
      <vt:lpstr>Circuit Model</vt:lpstr>
      <vt:lpstr>Tampering Model</vt:lpstr>
      <vt:lpstr>ETC [BCD+23]</vt:lpstr>
      <vt:lpstr>Limitation of ETC of [BCD+23]</vt:lpstr>
      <vt:lpstr>Relaxed ETC</vt:lpstr>
      <vt:lpstr>Result</vt:lpstr>
      <vt:lpstr>Compiler Outline</vt:lpstr>
      <vt:lpstr>Gate Covering Set</vt:lpstr>
      <vt:lpstr>Key Lemma </vt:lpstr>
      <vt:lpstr>First Attempt</vt:lpstr>
      <vt:lpstr>Inner Product Gadget</vt:lpstr>
      <vt:lpstr>Information Loss</vt:lpstr>
      <vt:lpstr>Open Problems</vt:lpstr>
      <vt:lpstr>Thank You!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Efficiently Testable Cicruits without Conductivity </dc:title>
  <dc:creator>Mirza Ahad BAIG</dc:creator>
  <cp:lastModifiedBy>Mirza Ahad BAIG</cp:lastModifiedBy>
  <cp:revision>136</cp:revision>
  <dcterms:created xsi:type="dcterms:W3CDTF">2023-11-15T11:01:18Z</dcterms:created>
  <dcterms:modified xsi:type="dcterms:W3CDTF">2023-11-30T17:02:26Z</dcterms:modified>
</cp:coreProperties>
</file>