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1"/>
  </p:notesMasterIdLst>
  <p:sldIdLst>
    <p:sldId id="256" r:id="rId2"/>
    <p:sldId id="461" r:id="rId3"/>
    <p:sldId id="462" r:id="rId4"/>
    <p:sldId id="489" r:id="rId5"/>
    <p:sldId id="464" r:id="rId6"/>
    <p:sldId id="488" r:id="rId7"/>
    <p:sldId id="490" r:id="rId8"/>
    <p:sldId id="302" r:id="rId9"/>
    <p:sldId id="424" r:id="rId10"/>
    <p:sldId id="463" r:id="rId11"/>
    <p:sldId id="491" r:id="rId12"/>
    <p:sldId id="465" r:id="rId13"/>
    <p:sldId id="492" r:id="rId14"/>
    <p:sldId id="319" r:id="rId15"/>
    <p:sldId id="466" r:id="rId16"/>
    <p:sldId id="467" r:id="rId17"/>
    <p:sldId id="473" r:id="rId18"/>
    <p:sldId id="474" r:id="rId19"/>
    <p:sldId id="475" r:id="rId20"/>
    <p:sldId id="476" r:id="rId21"/>
    <p:sldId id="477" r:id="rId22"/>
    <p:sldId id="493" r:id="rId23"/>
    <p:sldId id="478" r:id="rId24"/>
    <p:sldId id="479" r:id="rId25"/>
    <p:sldId id="480" r:id="rId26"/>
    <p:sldId id="481" r:id="rId27"/>
    <p:sldId id="484" r:id="rId28"/>
    <p:sldId id="482" r:id="rId29"/>
    <p:sldId id="483" r:id="rId30"/>
    <p:sldId id="485" r:id="rId31"/>
    <p:sldId id="486" r:id="rId32"/>
    <p:sldId id="487" r:id="rId33"/>
    <p:sldId id="468" r:id="rId34"/>
    <p:sldId id="369" r:id="rId35"/>
    <p:sldId id="469" r:id="rId36"/>
    <p:sldId id="470" r:id="rId37"/>
    <p:sldId id="471" r:id="rId38"/>
    <p:sldId id="472" r:id="rId39"/>
    <p:sldId id="33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בר אלון" initials="בא" lastIdx="1" clrIdx="0">
    <p:extLst>
      <p:ext uri="{19B8F6BF-5375-455C-9EA6-DF929625EA0E}">
        <p15:presenceInfo xmlns:p15="http://schemas.microsoft.com/office/powerpoint/2012/main" userId="S::bar.alon@msmail.ariel.ac.il::907c008f-31d2-4c88-a971-973c440a6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00"/>
    <a:srgbClr val="FF2600"/>
    <a:srgbClr val="0066FF"/>
    <a:srgbClr val="FF85FF"/>
    <a:srgbClr val="7F730D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80B18-C951-B947-94BB-A6C58324CD5D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9DA49-45BB-C241-9D42-7C5FA351B74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31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018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257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087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7271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4363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1627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184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171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1481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805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531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0861-1483-7140-A3A6-9E7638C9F034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28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1.png"/><Relationship Id="rId7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0.png"/><Relationship Id="rId4" Type="http://schemas.openxmlformats.org/officeDocument/2006/relationships/image" Target="../media/image351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5.png"/><Relationship Id="rId18" Type="http://schemas.openxmlformats.org/officeDocument/2006/relationships/image" Target="../media/image27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3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33.png"/><Relationship Id="rId5" Type="http://schemas.openxmlformats.org/officeDocument/2006/relationships/image" Target="../media/image47.png"/><Relationship Id="rId15" Type="http://schemas.microsoft.com/office/2007/relationships/hdphoto" Target="../media/hdphoto7.wdp"/><Relationship Id="rId10" Type="http://schemas.microsoft.com/office/2007/relationships/hdphoto" Target="../media/hdphoto1.wdp"/><Relationship Id="rId19" Type="http://schemas.microsoft.com/office/2007/relationships/hdphoto" Target="../media/hdphoto6.wdp"/><Relationship Id="rId4" Type="http://schemas.openxmlformats.org/officeDocument/2006/relationships/image" Target="../media/image41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20.png"/><Relationship Id="rId7" Type="http://schemas.openxmlformats.org/officeDocument/2006/relationships/image" Target="../media/image2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27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5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55.png"/><Relationship Id="rId10" Type="http://schemas.microsoft.com/office/2007/relationships/hdphoto" Target="../media/hdphoto6.wdp"/><Relationship Id="rId4" Type="http://schemas.openxmlformats.org/officeDocument/2006/relationships/image" Target="../media/image48.png"/><Relationship Id="rId9" Type="http://schemas.openxmlformats.org/officeDocument/2006/relationships/image" Target="../media/image27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21.png"/><Relationship Id="rId7" Type="http://schemas.openxmlformats.org/officeDocument/2006/relationships/image" Target="../media/image3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10" Type="http://schemas.microsoft.com/office/2007/relationships/hdphoto" Target="../media/hdphoto10.wdp"/><Relationship Id="rId4" Type="http://schemas.openxmlformats.org/officeDocument/2006/relationships/image" Target="../media/image35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image" Target="../media/image420.png"/><Relationship Id="rId16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10" Type="http://schemas.openxmlformats.org/officeDocument/2006/relationships/image" Target="../media/image50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Relationship Id="rId14" Type="http://schemas.openxmlformats.org/officeDocument/2006/relationships/image" Target="../media/image5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460.png"/><Relationship Id="rId17" Type="http://schemas.openxmlformats.org/officeDocument/2006/relationships/image" Target="../media/image570.png"/><Relationship Id="rId2" Type="http://schemas.openxmlformats.org/officeDocument/2006/relationships/image" Target="../media/image480.png"/><Relationship Id="rId16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450.png"/><Relationship Id="rId5" Type="http://schemas.openxmlformats.org/officeDocument/2006/relationships/image" Target="../media/image510.png"/><Relationship Id="rId15" Type="http://schemas.openxmlformats.org/officeDocument/2006/relationships/image" Target="../media/image550.png"/><Relationship Id="rId10" Type="http://schemas.openxmlformats.org/officeDocument/2006/relationships/image" Target="../media/image440.png"/><Relationship Id="rId4" Type="http://schemas.openxmlformats.org/officeDocument/2006/relationships/image" Target="../media/image500.png"/><Relationship Id="rId9" Type="http://schemas.openxmlformats.org/officeDocument/2006/relationships/image" Target="../media/image430.png"/><Relationship Id="rId14" Type="http://schemas.openxmlformats.org/officeDocument/2006/relationships/image" Target="../media/image5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9.png"/><Relationship Id="rId18" Type="http://schemas.openxmlformats.org/officeDocument/2006/relationships/image" Target="../media/image570.png"/><Relationship Id="rId3" Type="http://schemas.openxmlformats.org/officeDocument/2006/relationships/image" Target="../media/image480.png"/><Relationship Id="rId21" Type="http://schemas.openxmlformats.org/officeDocument/2006/relationships/image" Target="../media/image60.png"/><Relationship Id="rId7" Type="http://schemas.openxmlformats.org/officeDocument/2006/relationships/image" Target="../media/image520.png"/><Relationship Id="rId12" Type="http://schemas.openxmlformats.org/officeDocument/2006/relationships/image" Target="../media/image450.png"/><Relationship Id="rId17" Type="http://schemas.openxmlformats.org/officeDocument/2006/relationships/image" Target="../media/image560.png"/><Relationship Id="rId2" Type="http://schemas.openxmlformats.org/officeDocument/2006/relationships/image" Target="../media/image58.png"/><Relationship Id="rId16" Type="http://schemas.openxmlformats.org/officeDocument/2006/relationships/image" Target="../media/image550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440.png"/><Relationship Id="rId24" Type="http://schemas.openxmlformats.org/officeDocument/2006/relationships/image" Target="../media/image63.png"/><Relationship Id="rId5" Type="http://schemas.openxmlformats.org/officeDocument/2006/relationships/image" Target="../media/image500.png"/><Relationship Id="rId15" Type="http://schemas.openxmlformats.org/officeDocument/2006/relationships/image" Target="../media/image540.png"/><Relationship Id="rId23" Type="http://schemas.openxmlformats.org/officeDocument/2006/relationships/image" Target="../media/image62.png"/><Relationship Id="rId10" Type="http://schemas.openxmlformats.org/officeDocument/2006/relationships/image" Target="../media/image430.png"/><Relationship Id="rId19" Type="http://schemas.openxmlformats.org/officeDocument/2006/relationships/image" Target="../media/image7.png"/><Relationship Id="rId4" Type="http://schemas.openxmlformats.org/officeDocument/2006/relationships/image" Target="../media/image49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microsoft.com/office/2007/relationships/hdphoto" Target="../media/hdphoto11.wdp"/><Relationship Id="rId39" Type="http://schemas.openxmlformats.org/officeDocument/2006/relationships/image" Target="../media/image630.png"/><Relationship Id="rId3" Type="http://schemas.openxmlformats.org/officeDocument/2006/relationships/image" Target="../media/image490.png"/><Relationship Id="rId34" Type="http://schemas.openxmlformats.org/officeDocument/2006/relationships/image" Target="../media/image420.png"/><Relationship Id="rId7" Type="http://schemas.openxmlformats.org/officeDocument/2006/relationships/image" Target="../media/image530.png"/><Relationship Id="rId12" Type="http://schemas.openxmlformats.org/officeDocument/2006/relationships/image" Target="../media/image7.png"/><Relationship Id="rId33" Type="http://schemas.openxmlformats.org/officeDocument/2006/relationships/image" Target="../media/image58.png"/><Relationship Id="rId38" Type="http://schemas.openxmlformats.org/officeDocument/2006/relationships/image" Target="../media/image470.png"/><Relationship Id="rId2" Type="http://schemas.openxmlformats.org/officeDocument/2006/relationships/image" Target="../media/image480.png"/><Relationship Id="rId29" Type="http://schemas.openxmlformats.org/officeDocument/2006/relationships/image" Target="../media/image610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32" Type="http://schemas.microsoft.com/office/2007/relationships/hdphoto" Target="../media/hdphoto12.wdp"/><Relationship Id="rId37" Type="http://schemas.openxmlformats.org/officeDocument/2006/relationships/image" Target="../media/image59.png"/><Relationship Id="rId40" Type="http://schemas.openxmlformats.org/officeDocument/2006/relationships/image" Target="../media/image640.png"/><Relationship Id="rId5" Type="http://schemas.openxmlformats.org/officeDocument/2006/relationships/image" Target="../media/image510.png"/><Relationship Id="rId28" Type="http://schemas.openxmlformats.org/officeDocument/2006/relationships/image" Target="../media/image1000.png"/><Relationship Id="rId36" Type="http://schemas.openxmlformats.org/officeDocument/2006/relationships/image" Target="../media/image450.png"/><Relationship Id="rId10" Type="http://schemas.openxmlformats.org/officeDocument/2006/relationships/image" Target="../media/image560.png"/><Relationship Id="rId31" Type="http://schemas.openxmlformats.org/officeDocument/2006/relationships/image" Target="../media/image64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Relationship Id="rId30" Type="http://schemas.openxmlformats.org/officeDocument/2006/relationships/image" Target="../media/image621.png"/><Relationship Id="rId35" Type="http://schemas.openxmlformats.org/officeDocument/2006/relationships/image" Target="../media/image6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.png"/><Relationship Id="rId3" Type="http://schemas.openxmlformats.org/officeDocument/2006/relationships/image" Target="../media/image490.png"/><Relationship Id="rId34" Type="http://schemas.openxmlformats.org/officeDocument/2006/relationships/image" Target="../media/image60.png"/><Relationship Id="rId7" Type="http://schemas.openxmlformats.org/officeDocument/2006/relationships/image" Target="../media/image530.png"/><Relationship Id="rId12" Type="http://schemas.openxmlformats.org/officeDocument/2006/relationships/image" Target="../media/image450.png"/><Relationship Id="rId33" Type="http://schemas.microsoft.com/office/2007/relationships/hdphoto" Target="../media/hdphoto11.wdp"/><Relationship Id="rId2" Type="http://schemas.openxmlformats.org/officeDocument/2006/relationships/image" Target="../media/image480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32" Type="http://schemas.openxmlformats.org/officeDocument/2006/relationships/image" Target="../media/image7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31" Type="http://schemas.openxmlformats.org/officeDocument/2006/relationships/image" Target="../media/image470.png"/><Relationship Id="rId22" Type="http://schemas.openxmlformats.org/officeDocument/2006/relationships/image" Target="../media/image69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30" Type="http://schemas.openxmlformats.org/officeDocument/2006/relationships/image" Target="../media/image71.png"/><Relationship Id="rId35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microsoft.com/office/2007/relationships/hdphoto" Target="../media/hdphoto12.wdp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5" Type="http://schemas.openxmlformats.org/officeDocument/2006/relationships/image" Target="../media/image88.png"/><Relationship Id="rId2" Type="http://schemas.openxmlformats.org/officeDocument/2006/relationships/image" Target="../media/image61.png"/><Relationship Id="rId16" Type="http://schemas.openxmlformats.org/officeDocument/2006/relationships/image" Target="../media/image81.png"/><Relationship Id="rId20" Type="http://schemas.openxmlformats.org/officeDocument/2006/relationships/image" Target="../media/image64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microsoft.com/office/2007/relationships/hdphoto" Target="../media/hdphoto11.wdp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7.png"/><Relationship Id="rId19" Type="http://schemas.openxmlformats.org/officeDocument/2006/relationships/image" Target="../media/image84.png"/><Relationship Id="rId31" Type="http://schemas.openxmlformats.org/officeDocument/2006/relationships/image" Target="../media/image62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Relationship Id="rId14" Type="http://schemas.openxmlformats.org/officeDocument/2006/relationships/image" Target="../media/image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700.png"/><Relationship Id="rId18" Type="http://schemas.openxmlformats.org/officeDocument/2006/relationships/image" Target="../media/image610.png"/><Relationship Id="rId3" Type="http://schemas.openxmlformats.org/officeDocument/2006/relationships/image" Target="../media/image480.png"/><Relationship Id="rId21" Type="http://schemas.microsoft.com/office/2007/relationships/hdphoto" Target="../media/hdphoto12.wdp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7" Type="http://schemas.openxmlformats.org/officeDocument/2006/relationships/image" Target="../media/image660.png"/><Relationship Id="rId25" Type="http://schemas.openxmlformats.org/officeDocument/2006/relationships/image" Target="../media/image640.png"/><Relationship Id="rId2" Type="http://schemas.openxmlformats.org/officeDocument/2006/relationships/image" Target="../media/image69.png"/><Relationship Id="rId16" Type="http://schemas.openxmlformats.org/officeDocument/2006/relationships/image" Target="../media/image60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24" Type="http://schemas.openxmlformats.org/officeDocument/2006/relationships/image" Target="../media/image630.png"/><Relationship Id="rId5" Type="http://schemas.openxmlformats.org/officeDocument/2006/relationships/image" Target="../media/image500.png"/><Relationship Id="rId15" Type="http://schemas.microsoft.com/office/2007/relationships/hdphoto" Target="../media/hdphoto11.wdp"/><Relationship Id="rId23" Type="http://schemas.openxmlformats.org/officeDocument/2006/relationships/image" Target="../media/image680.png"/><Relationship Id="rId10" Type="http://schemas.openxmlformats.org/officeDocument/2006/relationships/image" Target="../media/image550.png"/><Relationship Id="rId19" Type="http://schemas.openxmlformats.org/officeDocument/2006/relationships/image" Target="../media/image67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Relationship Id="rId14" Type="http://schemas.openxmlformats.org/officeDocument/2006/relationships/image" Target="../media/image7.png"/><Relationship Id="rId2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72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72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7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72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74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7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72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710.png"/><Relationship Id="rId16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75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7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72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17" Type="http://schemas.openxmlformats.org/officeDocument/2006/relationships/image" Target="../media/image740.png"/><Relationship Id="rId2" Type="http://schemas.openxmlformats.org/officeDocument/2006/relationships/image" Target="../media/image710.png"/><Relationship Id="rId16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76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73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2.png"/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17" Type="http://schemas.openxmlformats.org/officeDocument/2006/relationships/image" Target="../media/image1.png"/><Relationship Id="rId7" Type="http://schemas.openxmlformats.org/officeDocument/2006/relationships/image" Target="../media/image94.png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9" Type="http://schemas.openxmlformats.org/officeDocument/2006/relationships/image" Target="../media/image3.png"/><Relationship Id="rId4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7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60.png"/><Relationship Id="rId4" Type="http://schemas.openxmlformats.org/officeDocument/2006/relationships/image" Target="../media/image7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0.png"/><Relationship Id="rId7" Type="http://schemas.openxmlformats.org/officeDocument/2006/relationships/image" Target="../media/image7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60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18" Type="http://schemas.openxmlformats.org/officeDocument/2006/relationships/image" Target="../media/image550.png"/><Relationship Id="rId3" Type="http://schemas.openxmlformats.org/officeDocument/2006/relationships/image" Target="../media/image420.png"/><Relationship Id="rId7" Type="http://schemas.openxmlformats.org/officeDocument/2006/relationships/image" Target="../media/image59.png"/><Relationship Id="rId12" Type="http://schemas.openxmlformats.org/officeDocument/2006/relationships/image" Target="../media/image510.png"/><Relationship Id="rId17" Type="http://schemas.openxmlformats.org/officeDocument/2006/relationships/image" Target="../media/image540.png"/><Relationship Id="rId2" Type="http://schemas.openxmlformats.org/officeDocument/2006/relationships/image" Target="../media/image800.png"/><Relationship Id="rId16" Type="http://schemas.openxmlformats.org/officeDocument/2006/relationships/image" Target="../media/image840.png"/><Relationship Id="rId20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820.png"/><Relationship Id="rId15" Type="http://schemas.openxmlformats.org/officeDocument/2006/relationships/image" Target="../media/image830.png"/><Relationship Id="rId10" Type="http://schemas.openxmlformats.org/officeDocument/2006/relationships/image" Target="../media/image490.png"/><Relationship Id="rId19" Type="http://schemas.openxmlformats.org/officeDocument/2006/relationships/image" Target="../media/image560.png"/><Relationship Id="rId4" Type="http://schemas.openxmlformats.org/officeDocument/2006/relationships/image" Target="../media/image811.png"/><Relationship Id="rId9" Type="http://schemas.openxmlformats.org/officeDocument/2006/relationships/image" Target="../media/image480.png"/><Relationship Id="rId14" Type="http://schemas.openxmlformats.org/officeDocument/2006/relationships/image" Target="../media/image5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20.png"/><Relationship Id="rId18" Type="http://schemas.openxmlformats.org/officeDocument/2006/relationships/image" Target="../media/image55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811.png"/><Relationship Id="rId17" Type="http://schemas.openxmlformats.org/officeDocument/2006/relationships/image" Target="../media/image540.png"/><Relationship Id="rId2" Type="http://schemas.openxmlformats.org/officeDocument/2006/relationships/image" Target="../media/image480.png"/><Relationship Id="rId16" Type="http://schemas.openxmlformats.org/officeDocument/2006/relationships/image" Target="../media/image470.png"/><Relationship Id="rId20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420.png"/><Relationship Id="rId5" Type="http://schemas.openxmlformats.org/officeDocument/2006/relationships/image" Target="../media/image510.png"/><Relationship Id="rId15" Type="http://schemas.openxmlformats.org/officeDocument/2006/relationships/image" Target="../media/image59.png"/><Relationship Id="rId10" Type="http://schemas.openxmlformats.org/officeDocument/2006/relationships/image" Target="../media/image800.png"/><Relationship Id="rId19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840.png"/><Relationship Id="rId14" Type="http://schemas.openxmlformats.org/officeDocument/2006/relationships/image" Target="../media/image4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20.png"/><Relationship Id="rId18" Type="http://schemas.openxmlformats.org/officeDocument/2006/relationships/image" Target="../media/image550.png"/><Relationship Id="rId3" Type="http://schemas.openxmlformats.org/officeDocument/2006/relationships/image" Target="../media/image490.png"/><Relationship Id="rId21" Type="http://schemas.openxmlformats.org/officeDocument/2006/relationships/image" Target="../media/image7.png"/><Relationship Id="rId7" Type="http://schemas.openxmlformats.org/officeDocument/2006/relationships/image" Target="../media/image530.png"/><Relationship Id="rId12" Type="http://schemas.openxmlformats.org/officeDocument/2006/relationships/image" Target="../media/image811.png"/><Relationship Id="rId17" Type="http://schemas.openxmlformats.org/officeDocument/2006/relationships/image" Target="../media/image540.png"/><Relationship Id="rId2" Type="http://schemas.openxmlformats.org/officeDocument/2006/relationships/image" Target="../media/image480.png"/><Relationship Id="rId16" Type="http://schemas.openxmlformats.org/officeDocument/2006/relationships/image" Target="../media/image470.png"/><Relationship Id="rId20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420.png"/><Relationship Id="rId5" Type="http://schemas.openxmlformats.org/officeDocument/2006/relationships/image" Target="../media/image510.png"/><Relationship Id="rId15" Type="http://schemas.openxmlformats.org/officeDocument/2006/relationships/image" Target="../media/image59.png"/><Relationship Id="rId23" Type="http://schemas.openxmlformats.org/officeDocument/2006/relationships/image" Target="../media/image850.png"/><Relationship Id="rId10" Type="http://schemas.openxmlformats.org/officeDocument/2006/relationships/image" Target="../media/image800.png"/><Relationship Id="rId19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840.png"/><Relationship Id="rId14" Type="http://schemas.openxmlformats.org/officeDocument/2006/relationships/image" Target="../media/image450.png"/><Relationship Id="rId22" Type="http://schemas.microsoft.com/office/2007/relationships/hdphoto" Target="../media/hdphoto11.wdp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39" Type="http://schemas.openxmlformats.org/officeDocument/2006/relationships/image" Target="../media/image470.png"/><Relationship Id="rId3" Type="http://schemas.openxmlformats.org/officeDocument/2006/relationships/image" Target="../media/image490.png"/><Relationship Id="rId34" Type="http://schemas.openxmlformats.org/officeDocument/2006/relationships/image" Target="../media/image420.png"/><Relationship Id="rId42" Type="http://schemas.openxmlformats.org/officeDocument/2006/relationships/image" Target="../media/image870.png"/><Relationship Id="rId7" Type="http://schemas.openxmlformats.org/officeDocument/2006/relationships/image" Target="../media/image530.png"/><Relationship Id="rId12" Type="http://schemas.openxmlformats.org/officeDocument/2006/relationships/image" Target="../media/image560.png"/><Relationship Id="rId33" Type="http://schemas.openxmlformats.org/officeDocument/2006/relationships/image" Target="../media/image800.png"/><Relationship Id="rId38" Type="http://schemas.openxmlformats.org/officeDocument/2006/relationships/image" Target="../media/image59.png"/><Relationship Id="rId2" Type="http://schemas.openxmlformats.org/officeDocument/2006/relationships/image" Target="../media/image480.png"/><Relationship Id="rId16" Type="http://schemas.openxmlformats.org/officeDocument/2006/relationships/image" Target="../media/image600.png"/><Relationship Id="rId29" Type="http://schemas.openxmlformats.org/officeDocument/2006/relationships/image" Target="../media/image610.png"/><Relationship Id="rId41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50.png"/><Relationship Id="rId32" Type="http://schemas.microsoft.com/office/2007/relationships/hdphoto" Target="../media/hdphoto12.wdp"/><Relationship Id="rId37" Type="http://schemas.openxmlformats.org/officeDocument/2006/relationships/image" Target="../media/image450.png"/><Relationship Id="rId40" Type="http://schemas.openxmlformats.org/officeDocument/2006/relationships/image" Target="../media/image850.png"/><Relationship Id="rId45" Type="http://schemas.openxmlformats.org/officeDocument/2006/relationships/image" Target="../media/image880.png"/><Relationship Id="rId5" Type="http://schemas.openxmlformats.org/officeDocument/2006/relationships/image" Target="../media/image510.png"/><Relationship Id="rId15" Type="http://schemas.microsoft.com/office/2007/relationships/hdphoto" Target="../media/hdphoto11.wdp"/><Relationship Id="rId28" Type="http://schemas.openxmlformats.org/officeDocument/2006/relationships/image" Target="../media/image1000.png"/><Relationship Id="rId36" Type="http://schemas.openxmlformats.org/officeDocument/2006/relationships/image" Target="../media/image820.png"/><Relationship Id="rId10" Type="http://schemas.openxmlformats.org/officeDocument/2006/relationships/image" Target="../media/image540.png"/><Relationship Id="rId31" Type="http://schemas.openxmlformats.org/officeDocument/2006/relationships/image" Target="../media/image64.png"/><Relationship Id="rId44" Type="http://schemas.openxmlformats.org/officeDocument/2006/relationships/image" Target="../media/image640.png"/><Relationship Id="rId4" Type="http://schemas.openxmlformats.org/officeDocument/2006/relationships/image" Target="../media/image500.png"/><Relationship Id="rId9" Type="http://schemas.openxmlformats.org/officeDocument/2006/relationships/image" Target="../media/image840.png"/><Relationship Id="rId14" Type="http://schemas.openxmlformats.org/officeDocument/2006/relationships/image" Target="../media/image7.png"/><Relationship Id="rId30" Type="http://schemas.openxmlformats.org/officeDocument/2006/relationships/image" Target="../media/image621.png"/><Relationship Id="rId35" Type="http://schemas.openxmlformats.org/officeDocument/2006/relationships/image" Target="../media/image811.png"/><Relationship Id="rId43" Type="http://schemas.openxmlformats.org/officeDocument/2006/relationships/image" Target="../media/image630.png"/><Relationship Id="rId8" Type="http://schemas.openxmlformats.org/officeDocument/2006/relationships/image" Target="../media/image8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570.png"/><Relationship Id="rId18" Type="http://schemas.openxmlformats.org/officeDocument/2006/relationships/image" Target="../media/image610.png"/><Relationship Id="rId3" Type="http://schemas.openxmlformats.org/officeDocument/2006/relationships/image" Target="../media/image490.png"/><Relationship Id="rId21" Type="http://schemas.microsoft.com/office/2007/relationships/hdphoto" Target="../media/hdphoto12.wdp"/><Relationship Id="rId7" Type="http://schemas.openxmlformats.org/officeDocument/2006/relationships/image" Target="../media/image530.png"/><Relationship Id="rId12" Type="http://schemas.openxmlformats.org/officeDocument/2006/relationships/image" Target="../media/image560.png"/><Relationship Id="rId17" Type="http://schemas.openxmlformats.org/officeDocument/2006/relationships/image" Target="../media/image660.png"/><Relationship Id="rId25" Type="http://schemas.openxmlformats.org/officeDocument/2006/relationships/image" Target="../media/image69.png"/><Relationship Id="rId2" Type="http://schemas.openxmlformats.org/officeDocument/2006/relationships/image" Target="../media/image480.png"/><Relationship Id="rId16" Type="http://schemas.openxmlformats.org/officeDocument/2006/relationships/image" Target="../media/image60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50.png"/><Relationship Id="rId24" Type="http://schemas.openxmlformats.org/officeDocument/2006/relationships/image" Target="../media/image880.png"/><Relationship Id="rId5" Type="http://schemas.openxmlformats.org/officeDocument/2006/relationships/image" Target="../media/image510.png"/><Relationship Id="rId15" Type="http://schemas.microsoft.com/office/2007/relationships/hdphoto" Target="../media/hdphoto11.wdp"/><Relationship Id="rId23" Type="http://schemas.openxmlformats.org/officeDocument/2006/relationships/image" Target="../media/image680.png"/><Relationship Id="rId10" Type="http://schemas.openxmlformats.org/officeDocument/2006/relationships/image" Target="../media/image540.png"/><Relationship Id="rId19" Type="http://schemas.openxmlformats.org/officeDocument/2006/relationships/image" Target="../media/image670.png"/><Relationship Id="rId4" Type="http://schemas.openxmlformats.org/officeDocument/2006/relationships/image" Target="../media/image500.png"/><Relationship Id="rId9" Type="http://schemas.openxmlformats.org/officeDocument/2006/relationships/image" Target="../media/image840.png"/><Relationship Id="rId14" Type="http://schemas.openxmlformats.org/officeDocument/2006/relationships/image" Target="../media/image7.png"/><Relationship Id="rId22" Type="http://schemas.openxmlformats.org/officeDocument/2006/relationships/image" Target="../media/image8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60.png"/><Relationship Id="rId18" Type="http://schemas.microsoft.com/office/2007/relationships/hdphoto" Target="../media/hdphoto11.wdp"/><Relationship Id="rId26" Type="http://schemas.openxmlformats.org/officeDocument/2006/relationships/image" Target="../media/image880.png"/><Relationship Id="rId3" Type="http://schemas.openxmlformats.org/officeDocument/2006/relationships/image" Target="../media/image480.png"/><Relationship Id="rId21" Type="http://schemas.openxmlformats.org/officeDocument/2006/relationships/image" Target="../media/image610.png"/><Relationship Id="rId7" Type="http://schemas.openxmlformats.org/officeDocument/2006/relationships/image" Target="../media/image520.png"/><Relationship Id="rId12" Type="http://schemas.openxmlformats.org/officeDocument/2006/relationships/image" Target="../media/image550.png"/><Relationship Id="rId17" Type="http://schemas.openxmlformats.org/officeDocument/2006/relationships/image" Target="../media/image7.png"/><Relationship Id="rId25" Type="http://schemas.openxmlformats.org/officeDocument/2006/relationships/image" Target="../media/image910.png"/><Relationship Id="rId2" Type="http://schemas.openxmlformats.org/officeDocument/2006/relationships/image" Target="../media/image69.png"/><Relationship Id="rId16" Type="http://schemas.openxmlformats.org/officeDocument/2006/relationships/image" Target="../media/image900.png"/><Relationship Id="rId20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40.png"/><Relationship Id="rId24" Type="http://schemas.microsoft.com/office/2007/relationships/hdphoto" Target="../media/hdphoto12.wdp"/><Relationship Id="rId5" Type="http://schemas.openxmlformats.org/officeDocument/2006/relationships/image" Target="../media/image500.png"/><Relationship Id="rId15" Type="http://schemas.openxmlformats.org/officeDocument/2006/relationships/image" Target="../media/image890.png"/><Relationship Id="rId23" Type="http://schemas.openxmlformats.org/officeDocument/2006/relationships/image" Target="../media/image64.png"/><Relationship Id="rId10" Type="http://schemas.openxmlformats.org/officeDocument/2006/relationships/image" Target="../media/image840.png"/><Relationship Id="rId19" Type="http://schemas.openxmlformats.org/officeDocument/2006/relationships/image" Target="../media/image600.png"/><Relationship Id="rId4" Type="http://schemas.openxmlformats.org/officeDocument/2006/relationships/image" Target="../media/image490.png"/><Relationship Id="rId9" Type="http://schemas.openxmlformats.org/officeDocument/2006/relationships/image" Target="../media/image830.png"/><Relationship Id="rId14" Type="http://schemas.openxmlformats.org/officeDocument/2006/relationships/image" Target="../media/image570.png"/><Relationship Id="rId22" Type="http://schemas.openxmlformats.org/officeDocument/2006/relationships/image" Target="../media/image67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microsoft.com/office/2007/relationships/hdphoto" Target="../media/hdphoto4.wdp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00.png"/><Relationship Id="rId18" Type="http://schemas.openxmlformats.org/officeDocument/2006/relationships/image" Target="../media/image241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190.png"/><Relationship Id="rId17" Type="http://schemas.openxmlformats.org/officeDocument/2006/relationships/image" Target="../media/image230.png"/><Relationship Id="rId2" Type="http://schemas.openxmlformats.org/officeDocument/2006/relationships/image" Target="../media/image110.png"/><Relationship Id="rId16" Type="http://schemas.openxmlformats.org/officeDocument/2006/relationships/image" Target="../media/image222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80.png"/><Relationship Id="rId5" Type="http://schemas.openxmlformats.org/officeDocument/2006/relationships/image" Target="../media/image140.png"/><Relationship Id="rId15" Type="http://schemas.microsoft.com/office/2007/relationships/hdphoto" Target="../media/hdphoto4.wdp"/><Relationship Id="rId10" Type="http://schemas.microsoft.com/office/2007/relationships/hdphoto" Target="../media/hdphoto1.wdp"/><Relationship Id="rId19" Type="http://schemas.openxmlformats.org/officeDocument/2006/relationships/image" Target="../media/image27.png"/><Relationship Id="rId4" Type="http://schemas.openxmlformats.org/officeDocument/2006/relationships/image" Target="../media/image130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5.png"/><Relationship Id="rId18" Type="http://schemas.openxmlformats.org/officeDocument/2006/relationships/image" Target="../media/image27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11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microsoft.com/office/2007/relationships/hdphoto" Target="../media/hdphoto7.wdp"/><Relationship Id="rId10" Type="http://schemas.microsoft.com/office/2007/relationships/hdphoto" Target="../media/hdphoto1.wdp"/><Relationship Id="rId19" Type="http://schemas.microsoft.com/office/2007/relationships/hdphoto" Target="../media/hdphoto6.wdp"/><Relationship Id="rId4" Type="http://schemas.openxmlformats.org/officeDocument/2006/relationships/image" Target="../media/image130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32.png"/><Relationship Id="rId17" Type="http://schemas.microsoft.com/office/2007/relationships/hdphoto" Target="../media/hdphoto1.wdp"/><Relationship Id="rId2" Type="http://schemas.openxmlformats.org/officeDocument/2006/relationships/image" Target="../media/image3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11.png"/><Relationship Id="rId3" Type="http://schemas.microsoft.com/office/2007/relationships/hdphoto" Target="../media/hdphoto7.wdp"/><Relationship Id="rId7" Type="http://schemas.openxmlformats.org/officeDocument/2006/relationships/image" Target="../media/image27.png"/><Relationship Id="rId12" Type="http://schemas.openxmlformats.org/officeDocument/2006/relationships/image" Target="../media/image30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1.png"/><Relationship Id="rId11" Type="http://schemas.openxmlformats.org/officeDocument/2006/relationships/image" Target="../media/image291.png"/><Relationship Id="rId5" Type="http://schemas.openxmlformats.org/officeDocument/2006/relationships/image" Target="../media/image271.png"/><Relationship Id="rId10" Type="http://schemas.microsoft.com/office/2007/relationships/hdphoto" Target="../media/hdphoto9.wdp"/><Relationship Id="rId4" Type="http://schemas.openxmlformats.org/officeDocument/2006/relationships/image" Target="../media/image261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png"/><Relationship Id="rId7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openxmlformats.org/officeDocument/2006/relationships/image" Target="../media/image380.png"/><Relationship Id="rId10" Type="http://schemas.openxmlformats.org/officeDocument/2006/relationships/image" Target="../media/image7.png"/><Relationship Id="rId4" Type="http://schemas.openxmlformats.org/officeDocument/2006/relationships/image" Target="../media/image371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9E94-AED3-4C44-87DF-D723FDE4F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561" y="774891"/>
            <a:ext cx="1019487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On Secure Computation of Solitary Output Functionalities With and Without Broadcast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CE763-0234-5341-9432-80172BB6E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617" y="4345114"/>
            <a:ext cx="3533079" cy="752248"/>
          </a:xfrm>
        </p:spPr>
        <p:txBody>
          <a:bodyPr lIns="90000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Bar Alon</a:t>
            </a:r>
            <a:br>
              <a:rPr lang="en-US" sz="2800" dirty="0"/>
            </a:br>
            <a:r>
              <a:rPr lang="en-US" sz="2800" dirty="0"/>
              <a:t>Ben Gurion University</a:t>
            </a:r>
            <a:endParaRPr lang="en-IL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78158A-5F95-A04B-B34A-4FAD3B0E1510}"/>
              </a:ext>
            </a:extLst>
          </p:cNvPr>
          <p:cNvSpPr txBox="1">
            <a:spLocks/>
          </p:cNvSpPr>
          <p:nvPr/>
        </p:nvSpPr>
        <p:spPr>
          <a:xfrm>
            <a:off x="6229018" y="4345114"/>
            <a:ext cx="3733800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Eran </a:t>
            </a:r>
            <a:r>
              <a:rPr lang="en-US" sz="2800" dirty="0" err="1"/>
              <a:t>Omri</a:t>
            </a:r>
            <a:br>
              <a:rPr lang="en-US" sz="2800" b="1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19429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 </a:t>
            </a:r>
            <a:r>
              <a:rPr lang="en-US" dirty="0"/>
              <a:t>(With Broadcast)</a:t>
            </a:r>
            <a:endParaRPr lang="en-IL" dirty="0"/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EF208EDC-21B7-9A21-46BC-EAEB41003495}"/>
              </a:ext>
            </a:extLst>
          </p:cNvPr>
          <p:cNvSpPr/>
          <p:nvPr/>
        </p:nvSpPr>
        <p:spPr>
          <a:xfrm>
            <a:off x="838200" y="1633514"/>
            <a:ext cx="10515599" cy="2590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Broadcast is stronger than honest majority for:</a:t>
            </a:r>
          </a:p>
          <a:p>
            <a:pPr marL="914400" lvl="1" indent="-4572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NIORP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functionalities</a:t>
            </a:r>
          </a:p>
          <a:p>
            <a:pPr marL="914400" lvl="1" indent="-4572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500" baseline="0" dirty="0">
                <a:solidFill>
                  <a:prstClr val="black"/>
                </a:solidFill>
                <a:latin typeface="Calibri" panose="020F0502020204030204"/>
              </a:rPr>
              <a:t>Ternary-output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functionalities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results can be generalized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Improves [HIKMR ’19] for 3-party case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1D30FA-4A38-ADCA-C307-08E6688F88CD}"/>
              </a:ext>
            </a:extLst>
          </p:cNvPr>
          <p:cNvGrpSpPr>
            <a:grpSpLocks noChangeAspect="1"/>
          </p:cNvGrpSpPr>
          <p:nvPr/>
        </p:nvGrpSpPr>
        <p:grpSpPr>
          <a:xfrm>
            <a:off x="4832469" y="4173745"/>
            <a:ext cx="2527060" cy="2637547"/>
            <a:chOff x="8821844" y="3639581"/>
            <a:chExt cx="2997446" cy="312849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AD5DF1-A6BB-1B1A-F5EF-8774AE3D00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21844" y="3639581"/>
              <a:ext cx="2997446" cy="3128499"/>
              <a:chOff x="8392010" y="211015"/>
              <a:chExt cx="3705202" cy="386719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97495B6-E1FD-C5D8-82BD-E301F55D11E8}"/>
                  </a:ext>
                </a:extLst>
              </p:cNvPr>
              <p:cNvGrpSpPr/>
              <p:nvPr/>
            </p:nvGrpSpPr>
            <p:grpSpPr>
              <a:xfrm>
                <a:off x="8567665" y="611543"/>
                <a:ext cx="3529547" cy="3466671"/>
                <a:chOff x="8567665" y="611543"/>
                <a:chExt cx="3529547" cy="3466671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A2CFAF2-04AB-998E-9D65-224C3572C6D9}"/>
                    </a:ext>
                  </a:extLst>
                </p:cNvPr>
                <p:cNvGrpSpPr/>
                <p:nvPr/>
              </p:nvGrpSpPr>
              <p:grpSpPr>
                <a:xfrm>
                  <a:off x="8567665" y="611543"/>
                  <a:ext cx="3529547" cy="3466671"/>
                  <a:chOff x="8534212" y="2548181"/>
                  <a:chExt cx="3529547" cy="346667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1B6D9BC-8978-7104-0842-7716F70F65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8812134" y="2548181"/>
                    <a:ext cx="2973704" cy="297370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CB9F8D50-EF8B-E4B2-F317-78FD8B48E3C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806019" y="5028918"/>
                        <a:ext cx="985934" cy="985934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CB9F8D50-EF8B-E4B2-F317-78FD8B48E3C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06019" y="5028918"/>
                        <a:ext cx="985934" cy="985934"/>
                      </a:xfrm>
                      <a:prstGeom prst="ellipse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133E5C14-E399-C4EB-24C3-B3C7EDDA71F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534212" y="2754529"/>
                        <a:ext cx="985934" cy="98593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133E5C14-E399-C4EB-24C3-B3C7EDDA71F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34212" y="2754529"/>
                        <a:ext cx="985934" cy="985934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E4860BC0-1709-B3F5-0E4B-6DF23B282C5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077825" y="2754529"/>
                        <a:ext cx="985934" cy="98593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E4860BC0-1709-B3F5-0E4B-6DF23B282C5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077825" y="2754529"/>
                        <a:ext cx="985934" cy="985934"/>
                      </a:xfrm>
                      <a:prstGeom prst="ellipse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4B2B20F-EFC5-DB36-6F7D-D0689952B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77" b="96819" l="7609" r="90978">
                              <a14:foregroundMark x1="7609" y1="51867" x2="7609" y2="51867"/>
                              <a14:foregroundMark x1="24239" y1="68741" x2="24239" y2="68741"/>
                              <a14:foregroundMark x1="25217" y1="70678" x2="25217" y2="70678"/>
                              <a14:foregroundMark x1="19783" y1="67358" x2="23478" y2="77732"/>
                              <a14:foregroundMark x1="29022" y1="73167" x2="29022" y2="73167"/>
                              <a14:foregroundMark x1="27609" y1="86860" x2="27609" y2="86860"/>
                              <a14:foregroundMark x1="29565" y1="85062" x2="29565" y2="85062"/>
                              <a14:foregroundMark x1="27391" y1="82434" x2="27391" y2="82434"/>
                              <a14:foregroundMark x1="25652" y1="81051" x2="27283" y2="88382"/>
                              <a14:foregroundMark x1="27283" y1="88382" x2="30435" y2="94191"/>
                              <a14:foregroundMark x1="30435" y1="94191" x2="30435" y2="94191"/>
                              <a14:foregroundMark x1="30652" y1="96957" x2="30652" y2="96957"/>
                              <a14:foregroundMark x1="71848" y1="4426" x2="71848" y2="4426"/>
                              <a14:foregroundMark x1="73261" y1="277" x2="73261" y2="277"/>
                              <a14:foregroundMark x1="89783" y1="32918" x2="89783" y2="32918"/>
                              <a14:foregroundMark x1="90978" y1="51452" x2="90978" y2="5145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5574" r="5286"/>
                <a:stretch/>
              </p:blipFill>
              <p:spPr>
                <a:xfrm>
                  <a:off x="9630195" y="1479289"/>
                  <a:ext cx="1404488" cy="1238210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1B24DB7-732F-44F2-73F9-890BA1530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778" b="89778" l="4889" r="95556">
                            <a14:foregroundMark x1="15556" y1="52444" x2="15556" y2="52444"/>
                            <a14:foregroundMark x1="11111" y1="52000" x2="4889" y2="43111"/>
                            <a14:foregroundMark x1="84444" y1="54667" x2="92444" y2="46667"/>
                            <a14:foregroundMark x1="95556" y1="47111" x2="95556" y2="471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92010" y="211015"/>
                <a:ext cx="1361072" cy="1361072"/>
              </a:xfrm>
              <a:prstGeom prst="rect">
                <a:avLst/>
              </a:prstGeo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246564F-E0B8-4F34-61C1-1366A9BF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41075" y="5464038"/>
              <a:ext cx="1101084" cy="110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6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– The No-Broadcast Setting</a:t>
            </a:r>
            <a:endParaRPr lang="en-I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F2E10-011B-FB13-C48B-D4E04603C031}"/>
              </a:ext>
            </a:extLst>
          </p:cNvPr>
          <p:cNvGrpSpPr>
            <a:grpSpLocks noChangeAspect="1"/>
          </p:cNvGrpSpPr>
          <p:nvPr/>
        </p:nvGrpSpPr>
        <p:grpSpPr>
          <a:xfrm>
            <a:off x="6591281" y="2544912"/>
            <a:ext cx="4362816" cy="3493654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8D72A23-970A-6E74-A025-CBEDF3B95778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8D72A23-970A-6E74-A025-CBEDF3B95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4A8C28E-F090-4BE9-38F3-7A8D51DE10D9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4A8C28E-F090-4BE9-38F3-7A8D51DE1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16049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20CF120-53CB-7713-46CE-77F45DA66AC1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20CF120-53CB-7713-46CE-77F45DA66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B9F46D-6F5C-3C12-C4AF-C6FA57755DF4}"/>
                    </a:ext>
                  </a:extLst>
                </p:cNvPr>
                <p:cNvSpPr txBox="1"/>
                <p:nvPr/>
              </p:nvSpPr>
              <p:spPr>
                <a:xfrm>
                  <a:off x="4925636" y="3222165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B9F46D-6F5C-3C12-C4AF-C6FA57755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636" y="3222165"/>
                  <a:ext cx="2039341" cy="646331"/>
                </a:xfrm>
                <a:prstGeom prst="rect">
                  <a:avLst/>
                </a:prstGeom>
                <a:blipFill>
                  <a:blip r:embed="rId5"/>
                  <a:stretch>
                    <a:fillRect r="-14453" b="-16049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533D1E-531D-EC81-2443-E41DF7CDA433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AA4C027-9131-FC1A-FF83-D22EFF3BD4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806F04A-64DC-599A-412C-F281E55279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806F04A-64DC-599A-412C-F281E55279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79BE618-4FC5-0C5E-0A0B-9AB816D532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79BE618-4FC5-0C5E-0A0B-9AB816D532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2FE4224-83EF-07F4-2C9D-4BE0B3C379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2FE4224-83EF-07F4-2C9D-4BE0B3C379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6025007-803C-830F-B8AB-B7B735570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6043" y="2202709"/>
            <a:ext cx="1087833" cy="108783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722FAE8-C992-B707-D3BD-7F5305D0FA10}"/>
              </a:ext>
            </a:extLst>
          </p:cNvPr>
          <p:cNvGrpSpPr/>
          <p:nvPr/>
        </p:nvGrpSpPr>
        <p:grpSpPr>
          <a:xfrm>
            <a:off x="1295344" y="3044455"/>
            <a:ext cx="4280206" cy="2246642"/>
            <a:chOff x="7639116" y="1558073"/>
            <a:chExt cx="4280206" cy="22466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DA0ABEB-AC08-09F2-38AC-8F1D948B3B86}"/>
                    </a:ext>
                  </a:extLst>
                </p:cNvPr>
                <p:cNvSpPr txBox="1"/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DA0ABEB-AC08-09F2-38AC-8F1D948B3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99639A4-9E42-DD20-0D22-9F301D31ACDF}"/>
                    </a:ext>
                  </a:extLst>
                </p:cNvPr>
                <p:cNvSpPr txBox="1"/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99639A4-9E42-DD20-0D22-9F301D31A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7F3D18-7466-B75C-FBC6-F5FD5BF48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7F3D18-7466-B75C-FBC6-F5FD5BF48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01614B-346B-68B7-5A64-CC2027F24EC1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8372896" y="2683071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C803EE-1EE7-93B5-E7D6-7984EFB2E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985773" y="1887537"/>
              <a:ext cx="1807141" cy="1593193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901D3-6AE6-B9C1-113A-68128673B1B8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0703535" y="326313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E216C0-A2E0-1CBD-8FFF-2719F77C88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0683247" y="209858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86707EF-F416-7FEC-3E02-D60072B601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1351" y="1558073"/>
              <a:ext cx="647970" cy="6479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4912B05-641A-FE66-ADD1-1E32FA26F147}"/>
                    </a:ext>
                  </a:extLst>
                </p:cNvPr>
                <p:cNvSpPr txBox="1"/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4912B05-641A-FE66-ADD1-1E32FA26F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52BFCCE-CF61-0A8D-85E6-5F0386E9E6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52BFCCE-CF61-0A8D-85E6-5F0386E9E6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51824C9-3904-D697-1147-03F00B2D12F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2589869" y="3119176"/>
            <a:ext cx="1778429" cy="18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Known Results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3C0AE4-B329-9A4F-B211-BAFA59CF38F7}"/>
              </a:ext>
            </a:extLst>
          </p:cNvPr>
          <p:cNvGrpSpPr/>
          <p:nvPr/>
        </p:nvGrpSpPr>
        <p:grpSpPr>
          <a:xfrm>
            <a:off x="6375434" y="1378161"/>
            <a:ext cx="4280206" cy="2308781"/>
            <a:chOff x="7639116" y="1558073"/>
            <a:chExt cx="4280206" cy="2308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6D7DA-6074-5E4E-9A3E-F6ADEC1079A3}"/>
                    </a:ext>
                  </a:extLst>
                </p:cNvPr>
                <p:cNvSpPr txBox="1"/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6D7DA-6074-5E4E-9A3E-F6ADEC107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826DBD-01DA-6448-B050-8AE4C1F0C2D1}"/>
                    </a:ext>
                  </a:extLst>
                </p:cNvPr>
                <p:cNvSpPr txBox="1"/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826DBD-01DA-6448-B050-8AE4C1F0C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EED5536-F2FE-404D-A7E7-DA3DF3AEEF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EED5536-F2FE-404D-A7E7-DA3DF3AEEF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  <a:blipFill>
                  <a:blip r:embed="rId4"/>
                  <a:stretch>
                    <a:fillRect l="-5085" b="-847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9A510B-95B6-0441-9563-FEDBE294C72C}"/>
                </a:ext>
              </a:extLst>
            </p:cNvPr>
            <p:cNvCxnSpPr>
              <a:cxnSpLocks/>
              <a:stCxn id="17" idx="6"/>
              <a:endCxn id="19" idx="1"/>
            </p:cNvCxnSpPr>
            <p:nvPr/>
          </p:nvCxnSpPr>
          <p:spPr>
            <a:xfrm>
              <a:off x="8372896" y="2683071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59F1BA-A9AA-7448-9D69-96EB90580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985773" y="1887537"/>
              <a:ext cx="1807141" cy="159319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567916-8660-C547-8CEB-4597F03BDA2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0703535" y="326313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95F248-A207-E140-BE65-63AC1ACF10A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0683247" y="209858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E5CE66-DF61-8F41-978E-A25C11381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1351" y="1558073"/>
              <a:ext cx="647970" cy="6479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555E8A-5BBF-F94D-B445-8804AD1B2A42}"/>
                    </a:ext>
                  </a:extLst>
                </p:cNvPr>
                <p:cNvSpPr txBox="1"/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555E8A-5BBF-F94D-B445-8804AD1B2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CA9DAF9-3D9F-4E41-87BF-16D7F62E3C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CA9DAF9-3D9F-4E41-87BF-16D7F62E3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  <a:blipFill>
                  <a:blip r:embed="rId8"/>
                  <a:stretch>
                    <a:fillRect l="-13462" b="-1509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89D537-7569-5649-B814-FDD4BDEF3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92135" l="9894" r="89753">
                          <a14:foregroundMark x1="32862" y1="10674" x2="32862" y2="10674"/>
                          <a14:foregroundMark x1="70318" y1="10112" x2="70318" y2="10112"/>
                          <a14:backgroundMark x1="65724" y1="95506" x2="65724" y2="95506"/>
                          <a14:backgroundMark x1="65018" y1="94382" x2="65018" y2="94382"/>
                          <a14:backgroundMark x1="65371" y1="93258" x2="65371" y2="93258"/>
                          <a14:backgroundMark x1="65371" y1="93258" x2="65371" y2="93258"/>
                          <a14:backgroundMark x1="65371" y1="93258" x2="65371" y2="93258"/>
                          <a14:backgroundMark x1="65371" y1="93258" x2="65371" y2="93258"/>
                          <a14:backgroundMark x1="65371" y1="93258" x2="65371" y2="93258"/>
                          <a14:backgroundMark x1="65371" y1="93258" x2="66078" y2="93820"/>
                        </a14:backgroundRemoval>
                      </a14:imgEffect>
                    </a14:imgLayer>
                  </a14:imgProps>
                </a:ext>
              </a:extLst>
            </a:blip>
            <a:srcRect l="23966" t="5002" r="22709" b="6740"/>
            <a:stretch/>
          </p:blipFill>
          <p:spPr>
            <a:xfrm>
              <a:off x="8780429" y="1558073"/>
              <a:ext cx="2217829" cy="2308781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3F1BF9E-342C-3D49-A5BD-E938B1ABDDAD}"/>
              </a:ext>
            </a:extLst>
          </p:cNvPr>
          <p:cNvSpPr/>
          <p:nvPr/>
        </p:nvSpPr>
        <p:spPr>
          <a:xfrm>
            <a:off x="838200" y="2210771"/>
            <a:ext cx="49048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[</a:t>
            </a:r>
            <a:r>
              <a:rPr lang="en-US" sz="3000" dirty="0" err="1">
                <a:solidFill>
                  <a:schemeClr val="tx2"/>
                </a:solidFill>
              </a:rPr>
              <a:t>Lamport</a:t>
            </a:r>
            <a:r>
              <a:rPr lang="en-US" sz="3000" dirty="0">
                <a:solidFill>
                  <a:schemeClr val="tx2"/>
                </a:solidFill>
              </a:rPr>
              <a:t>, </a:t>
            </a:r>
            <a:r>
              <a:rPr lang="en-US" sz="3000" dirty="0" err="1">
                <a:solidFill>
                  <a:schemeClr val="tx2"/>
                </a:solidFill>
              </a:rPr>
              <a:t>Shostak</a:t>
            </a:r>
            <a:r>
              <a:rPr lang="en-US" sz="3000" dirty="0">
                <a:solidFill>
                  <a:schemeClr val="tx2"/>
                </a:solidFill>
              </a:rPr>
              <a:t>, Pease ’82]:</a:t>
            </a:r>
          </a:p>
        </p:txBody>
      </p:sp>
      <p:sp>
        <p:nvSpPr>
          <p:cNvPr id="27" name="צורה חופשית 16">
            <a:extLst>
              <a:ext uri="{FF2B5EF4-FFF2-40B4-BE49-F238E27FC236}">
                <a16:creationId xmlns:a16="http://schemas.microsoft.com/office/drawing/2014/main" id="{E18508EE-B142-D343-AA7E-900B435DC968}"/>
              </a:ext>
            </a:extLst>
          </p:cNvPr>
          <p:cNvSpPr/>
          <p:nvPr/>
        </p:nvSpPr>
        <p:spPr>
          <a:xfrm>
            <a:off x="838199" y="4719981"/>
            <a:ext cx="10515599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[Cohen, </a:t>
            </a:r>
            <a:r>
              <a:rPr lang="en-US" sz="3200" dirty="0" err="1"/>
              <a:t>Haitner</a:t>
            </a:r>
            <a:r>
              <a:rPr lang="en-US" sz="3200" dirty="0"/>
              <a:t>, </a:t>
            </a:r>
            <a:r>
              <a:rPr lang="en-US" sz="3200" dirty="0" err="1"/>
              <a:t>Omri</a:t>
            </a:r>
            <a:r>
              <a:rPr lang="en-US" sz="3200" dirty="0"/>
              <a:t>, </a:t>
            </a:r>
            <a:r>
              <a:rPr lang="en-US" sz="3200" dirty="0" err="1"/>
              <a:t>Rotem</a:t>
            </a:r>
            <a:r>
              <a:rPr lang="en-US" sz="3200" dirty="0"/>
              <a:t> ’16]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8">
                <a:extLst>
                  <a:ext uri="{FF2B5EF4-FFF2-40B4-BE49-F238E27FC236}">
                    <a16:creationId xmlns:a16="http://schemas.microsoft.com/office/drawing/2014/main" id="{BE64BEDA-EAC1-634C-A874-890228A8B08F}"/>
                  </a:ext>
                </a:extLst>
              </p:cNvPr>
              <p:cNvSpPr/>
              <p:nvPr/>
            </p:nvSpPr>
            <p:spPr>
              <a:xfrm>
                <a:off x="838199" y="5256408"/>
                <a:ext cx="10515601" cy="536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Characterize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-party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-secure </a:t>
                </a:r>
                <a:r>
                  <a:rPr lang="en-US" sz="2800" b="0" i="1" dirty="0">
                    <a:solidFill>
                      <a:schemeClr val="tx1"/>
                    </a:solidFill>
                  </a:rPr>
                  <a:t>symmetric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functionalities,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מלבן 8">
                <a:extLst>
                  <a:ext uri="{FF2B5EF4-FFF2-40B4-BE49-F238E27FC236}">
                    <a16:creationId xmlns:a16="http://schemas.microsoft.com/office/drawing/2014/main" id="{BE64BEDA-EAC1-634C-A874-890228A8B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256408"/>
                <a:ext cx="10515601" cy="536427"/>
              </a:xfrm>
              <a:prstGeom prst="rect">
                <a:avLst/>
              </a:prstGeom>
              <a:blipFill>
                <a:blip r:embed="rId11"/>
                <a:stretch>
                  <a:fillRect l="-170" t="-2857"/>
                </a:stretch>
              </a:blipFill>
              <a:ln>
                <a:solidFill>
                  <a:srgbClr val="0070C0"/>
                </a:solidFill>
              </a:ln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B61CB737-8497-1549-BFAB-CEB3C42A0604}"/>
              </a:ext>
            </a:extLst>
          </p:cNvPr>
          <p:cNvSpPr>
            <a:spLocks noChangeAspect="1"/>
          </p:cNvSpPr>
          <p:nvPr/>
        </p:nvSpPr>
        <p:spPr>
          <a:xfrm>
            <a:off x="2662768" y="3008201"/>
            <a:ext cx="3222703" cy="1405054"/>
          </a:xfrm>
          <a:prstGeom prst="wedgeRoundRectCallout">
            <a:avLst>
              <a:gd name="adj1" fmla="val 44870"/>
              <a:gd name="adj2" fmla="val 11621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solidFill>
                  <a:sysClr val="windowText" lastClr="000000"/>
                </a:solidFill>
              </a:rPr>
              <a:t>All parties have same output</a:t>
            </a:r>
          </a:p>
        </p:txBody>
      </p:sp>
    </p:spTree>
    <p:extLst>
      <p:ext uri="{BB962C8B-B14F-4D97-AF65-F5344CB8AC3E}">
        <p14:creationId xmlns:p14="http://schemas.microsoft.com/office/powerpoint/2010/main" val="20106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8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Known Results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3C0AE4-B329-9A4F-B211-BAFA59CF38F7}"/>
              </a:ext>
            </a:extLst>
          </p:cNvPr>
          <p:cNvGrpSpPr/>
          <p:nvPr/>
        </p:nvGrpSpPr>
        <p:grpSpPr>
          <a:xfrm>
            <a:off x="6375434" y="1378161"/>
            <a:ext cx="4280206" cy="2308781"/>
            <a:chOff x="7639116" y="1558073"/>
            <a:chExt cx="4280206" cy="2308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6D7DA-6074-5E4E-9A3E-F6ADEC1079A3}"/>
                    </a:ext>
                  </a:extLst>
                </p:cNvPr>
                <p:cNvSpPr txBox="1"/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6D7DA-6074-5E4E-9A3E-F6ADEC107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826DBD-01DA-6448-B050-8AE4C1F0C2D1}"/>
                    </a:ext>
                  </a:extLst>
                </p:cNvPr>
                <p:cNvSpPr txBox="1"/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826DBD-01DA-6448-B050-8AE4C1F0C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EED5536-F2FE-404D-A7E7-DA3DF3AEEF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EED5536-F2FE-404D-A7E7-DA3DF3AEEF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9A510B-95B6-0441-9563-FEDBE294C72C}"/>
                </a:ext>
              </a:extLst>
            </p:cNvPr>
            <p:cNvCxnSpPr>
              <a:cxnSpLocks/>
              <a:stCxn id="17" idx="6"/>
              <a:endCxn id="19" idx="1"/>
            </p:cNvCxnSpPr>
            <p:nvPr/>
          </p:nvCxnSpPr>
          <p:spPr>
            <a:xfrm>
              <a:off x="8372896" y="2683071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59F1BA-A9AA-7448-9D69-96EB90580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985773" y="1887537"/>
              <a:ext cx="1807141" cy="159319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567916-8660-C547-8CEB-4597F03BDA2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0703535" y="326313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95F248-A207-E140-BE65-63AC1ACF10A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0683247" y="209858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E5CE66-DF61-8F41-978E-A25C11381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1351" y="1558073"/>
              <a:ext cx="647970" cy="6479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555E8A-5BBF-F94D-B445-8804AD1B2A42}"/>
                    </a:ext>
                  </a:extLst>
                </p:cNvPr>
                <p:cNvSpPr txBox="1"/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555E8A-5BBF-F94D-B445-8804AD1B2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CA9DAF9-3D9F-4E41-87BF-16D7F62E3C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CA9DAF9-3D9F-4E41-87BF-16D7F62E3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89D537-7569-5649-B814-FDD4BDEF3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92135" l="9894" r="89753">
                          <a14:foregroundMark x1="32862" y1="10674" x2="32862" y2="10674"/>
                          <a14:foregroundMark x1="70318" y1="10112" x2="70318" y2="10112"/>
                          <a14:backgroundMark x1="65724" y1="95506" x2="65724" y2="95506"/>
                          <a14:backgroundMark x1="65018" y1="94382" x2="65018" y2="94382"/>
                          <a14:backgroundMark x1="65371" y1="93258" x2="65371" y2="93258"/>
                          <a14:backgroundMark x1="65371" y1="93258" x2="65371" y2="93258"/>
                          <a14:backgroundMark x1="65371" y1="93258" x2="65371" y2="93258"/>
                          <a14:backgroundMark x1="65371" y1="93258" x2="65371" y2="93258"/>
                          <a14:backgroundMark x1="65371" y1="93258" x2="65371" y2="93258"/>
                          <a14:backgroundMark x1="65371" y1="93258" x2="66078" y2="93820"/>
                        </a14:backgroundRemoval>
                      </a14:imgEffect>
                    </a14:imgLayer>
                  </a14:imgProps>
                </a:ext>
              </a:extLst>
            </a:blip>
            <a:srcRect l="23966" t="5002" r="22709" b="6740"/>
            <a:stretch/>
          </p:blipFill>
          <p:spPr>
            <a:xfrm>
              <a:off x="8780429" y="1558073"/>
              <a:ext cx="2217829" cy="2308781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3F1BF9E-342C-3D49-A5BD-E938B1ABDDAD}"/>
              </a:ext>
            </a:extLst>
          </p:cNvPr>
          <p:cNvSpPr/>
          <p:nvPr/>
        </p:nvSpPr>
        <p:spPr>
          <a:xfrm>
            <a:off x="838200" y="2210771"/>
            <a:ext cx="49048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[</a:t>
            </a:r>
            <a:r>
              <a:rPr lang="en-US" sz="3000" dirty="0" err="1">
                <a:solidFill>
                  <a:schemeClr val="tx2"/>
                </a:solidFill>
              </a:rPr>
              <a:t>Lamport</a:t>
            </a:r>
            <a:r>
              <a:rPr lang="en-US" sz="3000" dirty="0">
                <a:solidFill>
                  <a:schemeClr val="tx2"/>
                </a:solidFill>
              </a:rPr>
              <a:t>, </a:t>
            </a:r>
            <a:r>
              <a:rPr lang="en-US" sz="3000" dirty="0" err="1">
                <a:solidFill>
                  <a:schemeClr val="tx2"/>
                </a:solidFill>
              </a:rPr>
              <a:t>Shostak</a:t>
            </a:r>
            <a:r>
              <a:rPr lang="en-US" sz="3000" dirty="0">
                <a:solidFill>
                  <a:schemeClr val="tx2"/>
                </a:solidFill>
              </a:rPr>
              <a:t>, Pease ’82]:</a:t>
            </a:r>
          </a:p>
        </p:txBody>
      </p:sp>
      <p:sp>
        <p:nvSpPr>
          <p:cNvPr id="27" name="צורה חופשית 16">
            <a:extLst>
              <a:ext uri="{FF2B5EF4-FFF2-40B4-BE49-F238E27FC236}">
                <a16:creationId xmlns:a16="http://schemas.microsoft.com/office/drawing/2014/main" id="{E18508EE-B142-D343-AA7E-900B435DC968}"/>
              </a:ext>
            </a:extLst>
          </p:cNvPr>
          <p:cNvSpPr/>
          <p:nvPr/>
        </p:nvSpPr>
        <p:spPr>
          <a:xfrm>
            <a:off x="838200" y="4719981"/>
            <a:ext cx="580826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[Cohen, </a:t>
            </a:r>
            <a:r>
              <a:rPr lang="en-US" sz="3200" dirty="0" err="1"/>
              <a:t>Haitner</a:t>
            </a:r>
            <a:r>
              <a:rPr lang="en-US" sz="3200" dirty="0"/>
              <a:t>, </a:t>
            </a:r>
            <a:r>
              <a:rPr lang="en-US" sz="3200" dirty="0" err="1"/>
              <a:t>Omri</a:t>
            </a:r>
            <a:r>
              <a:rPr lang="en-US" sz="3200" dirty="0"/>
              <a:t>, </a:t>
            </a:r>
            <a:r>
              <a:rPr lang="en-US" sz="3200" dirty="0" err="1"/>
              <a:t>Rotem</a:t>
            </a:r>
            <a:r>
              <a:rPr lang="en-US" sz="3200" dirty="0"/>
              <a:t> ’16]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8">
                <a:extLst>
                  <a:ext uri="{FF2B5EF4-FFF2-40B4-BE49-F238E27FC236}">
                    <a16:creationId xmlns:a16="http://schemas.microsoft.com/office/drawing/2014/main" id="{BE64BEDA-EAC1-634C-A874-890228A8B08F}"/>
                  </a:ext>
                </a:extLst>
              </p:cNvPr>
              <p:cNvSpPr/>
              <p:nvPr/>
            </p:nvSpPr>
            <p:spPr>
              <a:xfrm>
                <a:off x="838199" y="5256408"/>
                <a:ext cx="5808261" cy="8970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Characterize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-party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-secure </a:t>
                </a:r>
                <a:r>
                  <a:rPr lang="en-US" sz="2800" b="0" i="1" dirty="0">
                    <a:solidFill>
                      <a:schemeClr val="tx1"/>
                    </a:solidFill>
                  </a:rPr>
                  <a:t>symmetric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functionalities,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מלבן 8">
                <a:extLst>
                  <a:ext uri="{FF2B5EF4-FFF2-40B4-BE49-F238E27FC236}">
                    <a16:creationId xmlns:a16="http://schemas.microsoft.com/office/drawing/2014/main" id="{BE64BEDA-EAC1-634C-A874-890228A8B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256408"/>
                <a:ext cx="5808261" cy="897007"/>
              </a:xfrm>
              <a:prstGeom prst="rect">
                <a:avLst/>
              </a:prstGeom>
              <a:blipFill>
                <a:blip r:embed="rId11"/>
                <a:stretch>
                  <a:fillRect l="-302" t="-1429"/>
                </a:stretch>
              </a:blipFill>
              <a:ln>
                <a:solidFill>
                  <a:srgbClr val="0070C0"/>
                </a:solidFill>
              </a:ln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D8CD163-1E53-554C-BFBA-06C2CF3C302D}"/>
              </a:ext>
            </a:extLst>
          </p:cNvPr>
          <p:cNvGrpSpPr/>
          <p:nvPr/>
        </p:nvGrpSpPr>
        <p:grpSpPr>
          <a:xfrm>
            <a:off x="7516747" y="4290242"/>
            <a:ext cx="2704005" cy="2468758"/>
            <a:chOff x="7347769" y="3937282"/>
            <a:chExt cx="2704005" cy="2468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FA57392-B9F7-0B4D-8F40-C83035DBF5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8536" y="3937282"/>
                  <a:ext cx="605585" cy="6055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FA57392-B9F7-0B4D-8F40-C83035DBF5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536" y="3937282"/>
                  <a:ext cx="605585" cy="60558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ED66752-D77B-0946-BDAF-FF000F2812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48932" y="3941901"/>
                  <a:ext cx="605585" cy="6055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ED66752-D77B-0946-BDAF-FF000F281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932" y="3941901"/>
                  <a:ext cx="605585" cy="60558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BDAE399-BD81-784A-B72A-544A7208AC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46189" y="4874643"/>
                  <a:ext cx="605585" cy="6055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BDAE399-BD81-784A-B72A-544A7208A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189" y="4874643"/>
                  <a:ext cx="605585" cy="605585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6755D70-D85D-DF46-B63C-DED0AFB9A4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48932" y="5800455"/>
                  <a:ext cx="605585" cy="6055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6755D70-D85D-DF46-B63C-DED0AFB9A4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932" y="5800455"/>
                  <a:ext cx="605585" cy="605585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1496979-7FD0-DE45-9728-277F42FF8F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8536" y="5800455"/>
                  <a:ext cx="605585" cy="6055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1496979-7FD0-DE45-9728-277F42FF8F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536" y="5800455"/>
                  <a:ext cx="605585" cy="605585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946784A-D351-E443-8670-DE39DA0C2E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47769" y="4864567"/>
                  <a:ext cx="605585" cy="6055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946784A-D351-E443-8670-DE39DA0C2E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7769" y="4864567"/>
                  <a:ext cx="605585" cy="605585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90753A-8A01-014D-91DE-E4638DAC0F1E}"/>
                </a:ext>
              </a:extLst>
            </p:cNvPr>
            <p:cNvGrpSpPr/>
            <p:nvPr/>
          </p:nvGrpSpPr>
          <p:grpSpPr>
            <a:xfrm>
              <a:off x="7972547" y="4547156"/>
              <a:ext cx="1454701" cy="1256509"/>
              <a:chOff x="7972547" y="4547156"/>
              <a:chExt cx="1454701" cy="1256509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CC7C351-397F-F94D-B7A7-68D1A560A50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5706" y="4547156"/>
                <a:ext cx="709337" cy="0"/>
              </a:xfrm>
              <a:prstGeom prst="straightConnector1">
                <a:avLst/>
              </a:prstGeom>
              <a:ln w="19050" cmpd="sng">
                <a:miter lim="800000"/>
                <a:headEnd type="none" w="sm" len="lg"/>
                <a:tailEnd type="none" w="sm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6AC45E2-B427-5B4B-AAC9-2E13CF729AF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972547" y="4547158"/>
                <a:ext cx="373159" cy="628254"/>
              </a:xfrm>
              <a:prstGeom prst="straightConnector1">
                <a:avLst/>
              </a:prstGeom>
              <a:ln w="19050" cmpd="sng">
                <a:miter lim="800000"/>
                <a:headEnd type="none" w="sm" len="lg"/>
                <a:tailEnd type="none" w="sm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71F13E1-562D-A945-B9EB-AA9AB4C3CA5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7972548" y="5175410"/>
                <a:ext cx="373158" cy="628254"/>
              </a:xfrm>
              <a:prstGeom prst="straightConnector1">
                <a:avLst/>
              </a:prstGeom>
              <a:ln w="19050" cmpd="sng">
                <a:miter lim="800000"/>
                <a:headEnd type="none" w="sm" len="lg"/>
                <a:tailEnd type="none" w="sm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B6F2F093-DADC-834B-B876-36F951DABFD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5706" y="5803664"/>
                <a:ext cx="709337" cy="0"/>
              </a:xfrm>
              <a:prstGeom prst="straightConnector1">
                <a:avLst/>
              </a:prstGeom>
              <a:ln w="19050" cmpd="sng">
                <a:miter lim="800000"/>
                <a:headEnd type="none" w="sm" len="lg"/>
                <a:tailEnd type="none" w="sm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C85B33B-9759-484D-B756-318BABEB71C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9055043" y="5177013"/>
                <a:ext cx="372205" cy="626652"/>
              </a:xfrm>
              <a:prstGeom prst="straightConnector1">
                <a:avLst/>
              </a:prstGeom>
              <a:ln w="19050" cmpd="sng">
                <a:miter lim="800000"/>
                <a:headEnd type="none" w="sm" len="lg"/>
                <a:tailEnd type="none" w="sm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C4C9BC7-E927-B64F-AD20-0098388D378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9055043" y="4547156"/>
                <a:ext cx="372205" cy="626649"/>
              </a:xfrm>
              <a:prstGeom prst="straightConnector1">
                <a:avLst/>
              </a:prstGeom>
              <a:ln w="19050" cmpd="sng">
                <a:miter lim="800000"/>
                <a:headEnd type="none" w="sm" len="lg"/>
                <a:tailEnd type="none" w="sm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B61CB737-8497-1549-BFAB-CEB3C42A0604}"/>
              </a:ext>
            </a:extLst>
          </p:cNvPr>
          <p:cNvSpPr>
            <a:spLocks noChangeAspect="1"/>
          </p:cNvSpPr>
          <p:nvPr/>
        </p:nvSpPr>
        <p:spPr>
          <a:xfrm>
            <a:off x="1452551" y="3022724"/>
            <a:ext cx="3222703" cy="1405054"/>
          </a:xfrm>
          <a:prstGeom prst="wedgeRoundRectCallout">
            <a:avLst>
              <a:gd name="adj1" fmla="val -42024"/>
              <a:gd name="adj2" fmla="val 14536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solidFill>
                  <a:sysClr val="windowText" lastClr="000000"/>
                </a:solidFill>
              </a:rPr>
              <a:t>All parties have same output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A30908-F89E-204C-B06B-BB1A2C47C275}"/>
              </a:ext>
            </a:extLst>
          </p:cNvPr>
          <p:cNvSpPr txBox="1"/>
          <p:nvPr/>
        </p:nvSpPr>
        <p:spPr>
          <a:xfrm>
            <a:off x="7144619" y="3782983"/>
            <a:ext cx="359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chemeClr val="tx2"/>
                </a:solidFill>
              </a:rPr>
              <a:t>[F</a:t>
            </a:r>
            <a:r>
              <a:rPr lang="en-US" sz="2400" dirty="0" err="1">
                <a:solidFill>
                  <a:schemeClr val="tx2"/>
                </a:solidFill>
              </a:rPr>
              <a:t>i</a:t>
            </a:r>
            <a:r>
              <a:rPr lang="en-IL" sz="2400" dirty="0">
                <a:solidFill>
                  <a:schemeClr val="tx2"/>
                </a:solidFill>
              </a:rPr>
              <a:t>scher, Lynch, Merritt ‘86]</a:t>
            </a:r>
          </a:p>
        </p:txBody>
      </p:sp>
    </p:spTree>
    <p:extLst>
      <p:ext uri="{BB962C8B-B14F-4D97-AF65-F5344CB8AC3E}">
        <p14:creationId xmlns:p14="http://schemas.microsoft.com/office/powerpoint/2010/main" val="14634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8" grpId="0" animBg="1"/>
      <p:bldP spid="65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Known Results</a:t>
            </a:r>
          </a:p>
        </p:txBody>
      </p:sp>
      <p:sp>
        <p:nvSpPr>
          <p:cNvPr id="20" name="צורה חופשית 16">
            <a:extLst>
              <a:ext uri="{FF2B5EF4-FFF2-40B4-BE49-F238E27FC236}">
                <a16:creationId xmlns:a16="http://schemas.microsoft.com/office/drawing/2014/main" id="{74106CAD-8D77-4E12-BB1B-357A65AA227D}"/>
              </a:ext>
            </a:extLst>
          </p:cNvPr>
          <p:cNvSpPr/>
          <p:nvPr/>
        </p:nvSpPr>
        <p:spPr>
          <a:xfrm>
            <a:off x="838198" y="2909434"/>
            <a:ext cx="10515601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[</a:t>
            </a:r>
            <a:r>
              <a:rPr lang="en-US" sz="3200" b="1" dirty="0"/>
              <a:t>A</a:t>
            </a:r>
            <a:r>
              <a:rPr lang="en-US" sz="3200" dirty="0"/>
              <a:t>, Cohen, </a:t>
            </a:r>
            <a:r>
              <a:rPr lang="en-US" sz="3200" dirty="0" err="1"/>
              <a:t>Omri</a:t>
            </a:r>
            <a:r>
              <a:rPr lang="en-US" sz="3200" dirty="0"/>
              <a:t>, </a:t>
            </a:r>
            <a:r>
              <a:rPr lang="en-US" sz="3200" dirty="0" err="1"/>
              <a:t>Suad</a:t>
            </a:r>
            <a:r>
              <a:rPr lang="en-US" sz="3200" dirty="0"/>
              <a:t> ’20]</a:t>
            </a:r>
          </a:p>
        </p:txBody>
      </p:sp>
      <p:sp>
        <p:nvSpPr>
          <p:cNvPr id="21" name="מלבן 8">
            <a:extLst>
              <a:ext uri="{FF2B5EF4-FFF2-40B4-BE49-F238E27FC236}">
                <a16:creationId xmlns:a16="http://schemas.microsoft.com/office/drawing/2014/main" id="{2D20D9C9-1830-44FB-9645-C33CF67E7BFC}"/>
              </a:ext>
            </a:extLst>
          </p:cNvPr>
          <p:cNvSpPr/>
          <p:nvPr/>
        </p:nvSpPr>
        <p:spPr>
          <a:xfrm>
            <a:off x="838198" y="3445860"/>
            <a:ext cx="10515602" cy="13255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Gave necessary and sufficient conditions for 1-security of </a:t>
            </a:r>
            <a:r>
              <a:rPr lang="en-US" sz="2800" dirty="0">
                <a:solidFill>
                  <a:schemeClr val="accent4"/>
                </a:solidFill>
              </a:rPr>
              <a:t>two-output asymmetric</a:t>
            </a:r>
            <a:r>
              <a:rPr lang="en-US" sz="2800" dirty="0">
                <a:solidFill>
                  <a:schemeClr val="tx1"/>
                </a:solidFill>
              </a:rPr>
              <a:t> 3-party functionalities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Some results apply to the </a:t>
            </a:r>
            <a:r>
              <a:rPr lang="en-US" sz="2800" dirty="0">
                <a:solidFill>
                  <a:schemeClr val="accent4"/>
                </a:solidFill>
              </a:rPr>
              <a:t>solitary output </a:t>
            </a:r>
            <a:r>
              <a:rPr lang="en-US" sz="2800" dirty="0">
                <a:solidFill>
                  <a:schemeClr val="tx1"/>
                </a:solidFill>
              </a:rPr>
              <a:t>setting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64">
            <a:extLst>
              <a:ext uri="{FF2B5EF4-FFF2-40B4-BE49-F238E27FC236}">
                <a16:creationId xmlns:a16="http://schemas.microsoft.com/office/drawing/2014/main" id="{C418FEE5-F2D3-4764-9CB1-00E834029AD5}"/>
              </a:ext>
            </a:extLst>
          </p:cNvPr>
          <p:cNvSpPr>
            <a:spLocks noChangeAspect="1"/>
          </p:cNvSpPr>
          <p:nvPr/>
        </p:nvSpPr>
        <p:spPr>
          <a:xfrm>
            <a:off x="8742700" y="1330362"/>
            <a:ext cx="2691649" cy="1158930"/>
          </a:xfrm>
          <a:prstGeom prst="wedgeRoundRectCallout">
            <a:avLst>
              <a:gd name="adj1" fmla="val -17029"/>
              <a:gd name="adj2" fmla="val 132507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Two </a:t>
            </a:r>
            <a:r>
              <a:rPr lang="en-IL" sz="2800" dirty="0">
                <a:solidFill>
                  <a:sysClr val="windowText" lastClr="000000"/>
                </a:solidFill>
              </a:rPr>
              <a:t>part</a:t>
            </a:r>
            <a:r>
              <a:rPr lang="en-US" sz="2800" dirty="0" err="1">
                <a:solidFill>
                  <a:sysClr val="windowText" lastClr="000000"/>
                </a:solidFill>
              </a:rPr>
              <a:t>ies</a:t>
            </a:r>
            <a:r>
              <a:rPr lang="en-IL" sz="2800" dirty="0">
                <a:solidFill>
                  <a:sysClr val="windowText" lastClr="000000"/>
                </a:solidFill>
              </a:rPr>
              <a:t> </a:t>
            </a:r>
            <a:br>
              <a:rPr lang="en-US" sz="2800" dirty="0">
                <a:solidFill>
                  <a:sysClr val="windowText" lastClr="000000"/>
                </a:solidFill>
              </a:rPr>
            </a:br>
            <a:r>
              <a:rPr lang="en-US" sz="2800" dirty="0">
                <a:solidFill>
                  <a:sysClr val="windowText" lastClr="000000"/>
                </a:solidFill>
              </a:rPr>
              <a:t>get </a:t>
            </a:r>
            <a:r>
              <a:rPr lang="en-IL" sz="2800" dirty="0">
                <a:solidFill>
                  <a:sysClr val="windowText" lastClr="00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9373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Known Result</a:t>
            </a:r>
            <a:r>
              <a:rPr lang="en-US" dirty="0"/>
              <a:t>s</a:t>
            </a:r>
            <a:endParaRPr lang="en-IL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6BA6B8-E779-3F4E-B2CA-B3BC7ED24975}"/>
              </a:ext>
            </a:extLst>
          </p:cNvPr>
          <p:cNvSpPr/>
          <p:nvPr/>
        </p:nvSpPr>
        <p:spPr>
          <a:xfrm>
            <a:off x="838200" y="1767724"/>
            <a:ext cx="5825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[</a:t>
            </a:r>
            <a:r>
              <a:rPr lang="en-US" sz="3000" dirty="0" err="1">
                <a:solidFill>
                  <a:schemeClr val="tx2"/>
                </a:solidFill>
              </a:rPr>
              <a:t>Fitzi</a:t>
            </a:r>
            <a:r>
              <a:rPr lang="en-US" sz="3000" dirty="0">
                <a:solidFill>
                  <a:schemeClr val="tx2"/>
                </a:solidFill>
              </a:rPr>
              <a:t>, </a:t>
            </a:r>
            <a:r>
              <a:rPr lang="en-US" sz="3000" dirty="0" err="1">
                <a:solidFill>
                  <a:schemeClr val="tx2"/>
                </a:solidFill>
              </a:rPr>
              <a:t>Garay</a:t>
            </a:r>
            <a:r>
              <a:rPr lang="en-US" sz="3000" dirty="0">
                <a:solidFill>
                  <a:schemeClr val="tx2"/>
                </a:solidFill>
              </a:rPr>
              <a:t>, Maurer, Ostrovsky ’05]:</a:t>
            </a:r>
          </a:p>
        </p:txBody>
      </p:sp>
      <p:sp>
        <p:nvSpPr>
          <p:cNvPr id="4" name="Rounded Rectangular Callout 64">
            <a:extLst>
              <a:ext uri="{FF2B5EF4-FFF2-40B4-BE49-F238E27FC236}">
                <a16:creationId xmlns:a16="http://schemas.microsoft.com/office/drawing/2014/main" id="{236C1F5B-B5E5-2613-E7BC-9E563E735315}"/>
              </a:ext>
            </a:extLst>
          </p:cNvPr>
          <p:cNvSpPr>
            <a:spLocks noChangeAspect="1"/>
          </p:cNvSpPr>
          <p:nvPr/>
        </p:nvSpPr>
        <p:spPr>
          <a:xfrm>
            <a:off x="2873297" y="4924253"/>
            <a:ext cx="3222703" cy="1405054"/>
          </a:xfrm>
          <a:prstGeom prst="wedgeRoundRectCallout">
            <a:avLst>
              <a:gd name="adj1" fmla="val -44491"/>
              <a:gd name="adj2" fmla="val -8948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Solitary output functionality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810F57-7B85-8AED-750A-93748CF4FBE1}"/>
              </a:ext>
            </a:extLst>
          </p:cNvPr>
          <p:cNvGrpSpPr/>
          <p:nvPr/>
        </p:nvGrpSpPr>
        <p:grpSpPr>
          <a:xfrm>
            <a:off x="1376538" y="2776440"/>
            <a:ext cx="9585227" cy="2246642"/>
            <a:chOff x="1376538" y="2776440"/>
            <a:chExt cx="9585227" cy="22466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2587F4-93EE-4761-7769-AAB70451FD31}"/>
                </a:ext>
              </a:extLst>
            </p:cNvPr>
            <p:cNvGrpSpPr/>
            <p:nvPr/>
          </p:nvGrpSpPr>
          <p:grpSpPr>
            <a:xfrm>
              <a:off x="1376538" y="2776440"/>
              <a:ext cx="9585227" cy="2246642"/>
              <a:chOff x="1501634" y="3407811"/>
              <a:chExt cx="9585227" cy="22466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38C25EE-DE9D-7B07-0006-9EABB4B0D79D}"/>
                  </a:ext>
                </a:extLst>
              </p:cNvPr>
              <p:cNvGrpSpPr/>
              <p:nvPr/>
            </p:nvGrpSpPr>
            <p:grpSpPr>
              <a:xfrm>
                <a:off x="6806655" y="3407811"/>
                <a:ext cx="4280206" cy="2246642"/>
                <a:chOff x="7639116" y="1558073"/>
                <a:chExt cx="4280206" cy="224664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0D55E993-393E-C9F1-F6E7-3D755B5C36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80367" y="3124633"/>
                      <a:ext cx="546854" cy="4985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02AC432C-5119-314B-B4E2-32BDC8D6B0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80367" y="3124633"/>
                      <a:ext cx="546854" cy="498528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9A17B50D-0AF4-182A-0585-37BCA6A6A1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05907" y="2245767"/>
                      <a:ext cx="546854" cy="4985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C0F42AAF-27F6-5743-8D4B-689DC35AD3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05907" y="2245767"/>
                      <a:ext cx="546854" cy="49852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4F05195A-5DF3-8F1F-D049-20DA74D61F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39116" y="2316181"/>
                      <a:ext cx="733780" cy="73378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C2D77B14-6434-F444-80D0-44CFC10935C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9116" y="2316181"/>
                      <a:ext cx="733780" cy="7337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 l="-5085" b="-8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8FCECDB-C706-B84B-716F-DDF04F32CB94}"/>
                    </a:ext>
                  </a:extLst>
                </p:cNvPr>
                <p:cNvCxnSpPr>
                  <a:cxnSpLocks/>
                  <a:stCxn id="13" idx="6"/>
                </p:cNvCxnSpPr>
                <p:nvPr/>
              </p:nvCxnSpPr>
              <p:spPr>
                <a:xfrm>
                  <a:off x="8372896" y="2683071"/>
                  <a:ext cx="612877" cy="1062"/>
                </a:xfrm>
                <a:prstGeom prst="line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1EE4FCF-3D13-94FD-CB05-DD334B41E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10703535" y="3263139"/>
                  <a:ext cx="612877" cy="1062"/>
                </a:xfrm>
                <a:prstGeom prst="line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FFF403D-C960-71CD-BD29-74AAABBF11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10683247" y="2098589"/>
                  <a:ext cx="612877" cy="1062"/>
                </a:xfrm>
                <a:prstGeom prst="line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A8B17BB-FCB5-4D6C-B7B2-BA555FF548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71351" y="1558073"/>
                  <a:ext cx="647970" cy="6479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A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6B33283-A31C-F5D4-0B44-76AEC07DA6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79291" y="1632794"/>
                      <a:ext cx="546854" cy="4985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3E96153B-66A7-D84B-899B-D148BF9A12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79291" y="1632794"/>
                      <a:ext cx="546854" cy="49852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41E5FA40-9A81-1488-5982-8B7DE36806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1271352" y="3156744"/>
                      <a:ext cx="647970" cy="64797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FA8A7291-9B30-7F4D-927F-1A7D8BA88EE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71352" y="3156744"/>
                      <a:ext cx="647970" cy="647971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13462"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Right Arrow 81">
                <a:extLst>
                  <a:ext uri="{FF2B5EF4-FFF2-40B4-BE49-F238E27FC236}">
                    <a16:creationId xmlns:a16="http://schemas.microsoft.com/office/drawing/2014/main" id="{ED507F3E-2864-E9A5-E682-2736DA0499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5968" y="4139826"/>
                <a:ext cx="1748043" cy="865853"/>
              </a:xfrm>
              <a:prstGeom prst="rightArrow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FB142-F97A-9412-7BDC-E27597F67940}"/>
                  </a:ext>
                </a:extLst>
              </p:cNvPr>
              <p:cNvSpPr txBox="1"/>
              <p:nvPr/>
            </p:nvSpPr>
            <p:spPr>
              <a:xfrm>
                <a:off x="1501634" y="4252319"/>
                <a:ext cx="25324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Converge-cast</a:t>
                </a:r>
                <a:endParaRPr lang="en-IL" sz="3200" dirty="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D0B43-A856-A4EA-45B4-2D7DB416C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124665" y="3198911"/>
              <a:ext cx="1593736" cy="140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9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055E-5A08-D7B2-31F0-0B9B7FDF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Hexagon Argument: A</a:t>
            </a:r>
            <a:r>
              <a:rPr lang="he-IL" dirty="0"/>
              <a:t> </a:t>
            </a:r>
            <a:r>
              <a:rPr lang="en-US" dirty="0"/>
              <a:t>New Interpretation</a:t>
            </a:r>
            <a:endParaRPr lang="LID4096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71C88-8961-E892-EACF-D043BF0A0287}"/>
              </a:ext>
            </a:extLst>
          </p:cNvPr>
          <p:cNvSpPr txBox="1"/>
          <p:nvPr/>
        </p:nvSpPr>
        <p:spPr>
          <a:xfrm>
            <a:off x="838200" y="1406312"/>
            <a:ext cx="10805522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t</a:t>
            </a:r>
            <a:r>
              <a:rPr lang="en-IL" sz="3200" dirty="0"/>
              <a:t>echnique</a:t>
            </a:r>
            <a:r>
              <a:rPr lang="en-US" sz="3200" dirty="0"/>
              <a:t> for proving impossibility</a:t>
            </a:r>
            <a:r>
              <a:rPr lang="en-IL" sz="3200" dirty="0"/>
              <a:t> </a:t>
            </a:r>
            <a:r>
              <a:rPr lang="en-US" sz="3200" dirty="0"/>
              <a:t>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Taken </a:t>
            </a:r>
            <a:r>
              <a:rPr lang="en-IL" sz="2800" dirty="0"/>
              <a:t>from distributed computing</a:t>
            </a:r>
            <a:r>
              <a:rPr lang="en-US" sz="2800" dirty="0"/>
              <a:t> literature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Due to</a:t>
            </a:r>
            <a:r>
              <a:rPr lang="en-US" sz="3200" dirty="0"/>
              <a:t> </a:t>
            </a:r>
            <a:r>
              <a:rPr lang="en-IL" sz="2800" dirty="0">
                <a:solidFill>
                  <a:schemeClr val="tx2"/>
                </a:solidFill>
              </a:rPr>
              <a:t>[F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IL" sz="2800" dirty="0">
                <a:solidFill>
                  <a:schemeClr val="tx2"/>
                </a:solidFill>
              </a:rPr>
              <a:t>scher, Lynch, Merritt ‘86]</a:t>
            </a:r>
            <a:endParaRPr lang="en-US" sz="28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L" sz="2800" dirty="0"/>
              <a:t>Used to </a:t>
            </a:r>
            <a:r>
              <a:rPr lang="en-US" sz="2800" dirty="0"/>
              <a:t>rule out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agreement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We </a:t>
            </a:r>
            <a:r>
              <a:rPr lang="en-US" sz="3200" dirty="0">
                <a:solidFill>
                  <a:srgbClr val="FF0000"/>
                </a:solidFill>
              </a:rPr>
              <a:t>don’t care</a:t>
            </a:r>
            <a:r>
              <a:rPr lang="en-US" sz="3200" dirty="0"/>
              <a:t> about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agreement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care about security: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Correctness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Privacy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Guaranteed output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leverage the </a:t>
            </a:r>
            <a:r>
              <a:rPr lang="en-US" sz="3200" dirty="0">
                <a:solidFill>
                  <a:schemeClr val="accent4"/>
                </a:solidFill>
              </a:rPr>
              <a:t>correlation in the views</a:t>
            </a:r>
            <a:r>
              <a:rPr lang="en-US" sz="3200" dirty="0"/>
              <a:t> between the parties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5101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98595-4C9E-250E-97F0-60DFF8F982F2}"/>
              </a:ext>
            </a:extLst>
          </p:cNvPr>
          <p:cNvGrpSpPr>
            <a:grpSpLocks noChangeAspect="1"/>
          </p:cNvGrpSpPr>
          <p:nvPr/>
        </p:nvGrpSpPr>
        <p:grpSpPr>
          <a:xfrm>
            <a:off x="486095" y="2038087"/>
            <a:ext cx="4593506" cy="3638592"/>
            <a:chOff x="3206027" y="1686883"/>
            <a:chExt cx="577252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/>
                <p:nvPr/>
              </p:nvSpPr>
              <p:spPr>
                <a:xfrm>
                  <a:off x="3206027" y="2224117"/>
                  <a:ext cx="5195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6027" y="2224117"/>
                  <a:ext cx="519565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/>
                <p:nvPr/>
              </p:nvSpPr>
              <p:spPr>
                <a:xfrm>
                  <a:off x="5124664" y="3317726"/>
                  <a:ext cx="1823316" cy="734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664" y="3317726"/>
                  <a:ext cx="1823316" cy="734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B8E1A4-AFDB-F9BB-3634-D738262E86D5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88955B-259D-076F-5190-A0B17828C6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98014D-A59E-C568-C1A8-52BDC23C26A1}"/>
              </a:ext>
            </a:extLst>
          </p:cNvPr>
          <p:cNvGrpSpPr/>
          <p:nvPr/>
        </p:nvGrpSpPr>
        <p:grpSpPr>
          <a:xfrm>
            <a:off x="5079601" y="1690688"/>
            <a:ext cx="6281336" cy="4220187"/>
            <a:chOff x="5079601" y="1690688"/>
            <a:chExt cx="6281336" cy="422018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94D2B2-66EE-7E21-BD2C-670113BE19DC}"/>
                </a:ext>
              </a:extLst>
            </p:cNvPr>
            <p:cNvGrpSpPr/>
            <p:nvPr/>
          </p:nvGrpSpPr>
          <p:grpSpPr>
            <a:xfrm>
              <a:off x="5079601" y="1690688"/>
              <a:ext cx="5873301" cy="4220187"/>
              <a:chOff x="5079601" y="1690688"/>
              <a:chExt cx="5873301" cy="4220187"/>
            </a:xfrm>
          </p:grpSpPr>
          <p:sp>
            <p:nvSpPr>
              <p:cNvPr id="70" name="Right Arrow 69">
                <a:extLst>
                  <a:ext uri="{FF2B5EF4-FFF2-40B4-BE49-F238E27FC236}">
                    <a16:creationId xmlns:a16="http://schemas.microsoft.com/office/drawing/2014/main" id="{30E495A8-9943-364C-93E0-24DDAD11D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79601" y="3424457"/>
                <a:ext cx="1748043" cy="865853"/>
              </a:xfrm>
              <a:prstGeom prst="rightArrow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9EED828-76B6-5778-77C0-FAFCD488DC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78753" y="5246933"/>
                    <a:ext cx="663942" cy="663942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9EED828-76B6-5778-77C0-FAFCD488DC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753" y="5246933"/>
                    <a:ext cx="663942" cy="6639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AE06435-25B3-FA07-0C42-DF2446CB23A5}"/>
                  </a:ext>
                </a:extLst>
              </p:cNvPr>
              <p:cNvCxnSpPr>
                <a:cxnSpLocks/>
                <a:stCxn id="89" idx="5"/>
                <a:endCxn id="90" idx="1"/>
              </p:cNvCxnSpPr>
              <p:nvPr/>
            </p:nvCxnSpPr>
            <p:spPr>
              <a:xfrm>
                <a:off x="9445463" y="2257398"/>
                <a:ext cx="940729" cy="5117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EA65C84-A0A5-D325-DA3F-7A3C9DE5A39B}"/>
                  </a:ext>
                </a:extLst>
              </p:cNvPr>
              <p:cNvCxnSpPr>
                <a:cxnSpLocks/>
                <a:stCxn id="88" idx="7"/>
                <a:endCxn id="89" idx="3"/>
              </p:cNvCxnSpPr>
              <p:nvPr/>
            </p:nvCxnSpPr>
            <p:spPr>
              <a:xfrm flipV="1">
                <a:off x="8052158" y="2257398"/>
                <a:ext cx="923827" cy="5117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D04928CF-77AD-9C95-C926-FB8A3A6C4A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85448" y="2671894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D04928CF-77AD-9C95-C926-FB8A3A6C4A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5448" y="2671894"/>
                    <a:ext cx="663942" cy="6639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7C0DB93-E8E8-D332-3A6D-35F6407DD6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78753" y="1690688"/>
                    <a:ext cx="663942" cy="663942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7C0DB93-E8E8-D332-3A6D-35F6407DD6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753" y="1690688"/>
                    <a:ext cx="663942" cy="6639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65B244D-13FD-3619-CA75-E1535C43A3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88960" y="2671894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65B244D-13FD-3619-CA75-E1535C43A3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8960" y="2671894"/>
                    <a:ext cx="663942" cy="663942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4D13EF1-C7AF-F570-225E-3C344B08AD8A}"/>
                  </a:ext>
                </a:extLst>
              </p:cNvPr>
              <p:cNvCxnSpPr>
                <a:cxnSpLocks/>
                <a:stCxn id="92" idx="5"/>
                <a:endCxn id="82" idx="1"/>
              </p:cNvCxnSpPr>
              <p:nvPr/>
            </p:nvCxnSpPr>
            <p:spPr>
              <a:xfrm>
                <a:off x="8054635" y="4840557"/>
                <a:ext cx="921350" cy="503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ED26ECB3-8A6A-6C1C-409B-30C08FFB49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87925" y="4273847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ED26ECB3-8A6A-6C1C-409B-30C08FFB49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7925" y="4273847"/>
                    <a:ext cx="663942" cy="663942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BC16C01-87A9-9616-1309-215249D119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88960" y="4273847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BC16C01-87A9-9616-1309-215249D119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8960" y="4273847"/>
                    <a:ext cx="663942" cy="663942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0015691-8FEA-E845-A53C-3B1FFFD9B0D5}"/>
                  </a:ext>
                </a:extLst>
              </p:cNvPr>
              <p:cNvCxnSpPr>
                <a:cxnSpLocks/>
                <a:stCxn id="82" idx="7"/>
                <a:endCxn id="93" idx="3"/>
              </p:cNvCxnSpPr>
              <p:nvPr/>
            </p:nvCxnSpPr>
            <p:spPr>
              <a:xfrm flipV="1">
                <a:off x="9445463" y="4840557"/>
                <a:ext cx="940729" cy="503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5B800D8-1341-7689-FDFA-540B8EAF3D28}"/>
                  </a:ext>
                </a:extLst>
              </p:cNvPr>
              <p:cNvCxnSpPr>
                <a:cxnSpLocks/>
                <a:stCxn id="88" idx="6"/>
                <a:endCxn id="90" idx="2"/>
              </p:cNvCxnSpPr>
              <p:nvPr/>
            </p:nvCxnSpPr>
            <p:spPr>
              <a:xfrm>
                <a:off x="8149390" y="3003865"/>
                <a:ext cx="21395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CD67EE7-899C-6CD4-14E9-B9945CB25D2A}"/>
                  </a:ext>
                </a:extLst>
              </p:cNvPr>
              <p:cNvCxnSpPr>
                <a:cxnSpLocks/>
                <a:stCxn id="92" idx="6"/>
                <a:endCxn id="93" idx="2"/>
              </p:cNvCxnSpPr>
              <p:nvPr/>
            </p:nvCxnSpPr>
            <p:spPr>
              <a:xfrm>
                <a:off x="8151867" y="4605818"/>
                <a:ext cx="21370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0A8DC6-1E03-AFA3-BF61-41E1DC2BC174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0A8DC6-1E03-AFA3-BF61-41E1DC2BC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B98C1D-0092-7E46-0920-6E9C7CC65CE7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B98C1D-0092-7E46-0920-6E9C7CC65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46F3B3-512B-BAFD-51F1-96E5AFA8DFB0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46F3B3-512B-BAFD-51F1-96E5AFA8D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FB238-3004-9B5F-2B6D-B70B6FA753B3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FB238-3004-9B5F-2B6D-B70B6FA75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A2BA299-3C61-1F23-9776-6DB3D9B9B6E0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5440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30E495A8-9943-364C-93E0-24DDAD11D8FB}"/>
              </a:ext>
            </a:extLst>
          </p:cNvPr>
          <p:cNvSpPr>
            <a:spLocks noChangeAspect="1"/>
          </p:cNvSpPr>
          <p:nvPr/>
        </p:nvSpPr>
        <p:spPr>
          <a:xfrm>
            <a:off x="5079601" y="3424457"/>
            <a:ext cx="1748043" cy="865853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CD67EE7-899C-6CD4-14E9-B9945CB25D2A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>
            <a:off x="8151867" y="4605818"/>
            <a:ext cx="21370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98595-4C9E-250E-97F0-60DFF8F982F2}"/>
              </a:ext>
            </a:extLst>
          </p:cNvPr>
          <p:cNvGrpSpPr>
            <a:grpSpLocks noChangeAspect="1"/>
          </p:cNvGrpSpPr>
          <p:nvPr/>
        </p:nvGrpSpPr>
        <p:grpSpPr>
          <a:xfrm>
            <a:off x="486095" y="2038087"/>
            <a:ext cx="4593506" cy="3638592"/>
            <a:chOff x="3206027" y="1686883"/>
            <a:chExt cx="577252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/>
                <p:nvPr/>
              </p:nvSpPr>
              <p:spPr>
                <a:xfrm>
                  <a:off x="3206027" y="2224117"/>
                  <a:ext cx="5195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6027" y="2224117"/>
                  <a:ext cx="519565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/>
                <p:nvPr/>
              </p:nvSpPr>
              <p:spPr>
                <a:xfrm>
                  <a:off x="5124664" y="3317726"/>
                  <a:ext cx="1823316" cy="734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664" y="3317726"/>
                  <a:ext cx="1823316" cy="73486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B8E1A4-AFDB-F9BB-3634-D738262E86D5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88955B-259D-076F-5190-A0B17828C6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1B1A2C4-8B49-AB46-5DD6-FDC4E93DC888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400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14073F-1978-EB00-F996-B52CBDE20F3F}"/>
                  </a:ext>
                </a:extLst>
              </p:cNvPr>
              <p:cNvSpPr txBox="1"/>
              <p:nvPr/>
            </p:nvSpPr>
            <p:spPr>
              <a:xfrm>
                <a:off x="486095" y="2465593"/>
                <a:ext cx="413446" cy="51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14073F-1978-EB00-F996-B52CBDE2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5" y="2465593"/>
                <a:ext cx="413446" cy="5143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4" name="Rounded Rectangle 73">
            <a:extLst>
              <a:ext uri="{FF2B5EF4-FFF2-40B4-BE49-F238E27FC236}">
                <a16:creationId xmlns:a16="http://schemas.microsoft.com/office/drawing/2014/main" id="{E5B759BD-1662-3949-306B-F5D3336F56D6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0A36FE-C27A-FEE6-189D-A471702E1263}"/>
                  </a:ext>
                </a:extLst>
              </p:cNvPr>
              <p:cNvSpPr txBox="1"/>
              <p:nvPr/>
            </p:nvSpPr>
            <p:spPr>
              <a:xfrm>
                <a:off x="432775" y="2471617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0A36FE-C27A-FEE6-189D-A471702E1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75" y="2471617"/>
                <a:ext cx="6303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30E495A8-9943-364C-93E0-24DDAD11D8FB}"/>
              </a:ext>
            </a:extLst>
          </p:cNvPr>
          <p:cNvSpPr>
            <a:spLocks noChangeAspect="1"/>
          </p:cNvSpPr>
          <p:nvPr/>
        </p:nvSpPr>
        <p:spPr>
          <a:xfrm>
            <a:off x="5079601" y="3424457"/>
            <a:ext cx="1748043" cy="865853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873FBE-A93E-05CC-D2B4-A104DF25E942}"/>
                  </a:ext>
                </a:extLst>
              </p:cNvPr>
              <p:cNvSpPr txBox="1"/>
              <p:nvPr/>
            </p:nvSpPr>
            <p:spPr>
              <a:xfrm>
                <a:off x="4638092" y="2461678"/>
                <a:ext cx="441509" cy="51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873FBE-A93E-05CC-D2B4-A104DF25E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92" y="2461678"/>
                <a:ext cx="441509" cy="514320"/>
              </a:xfrm>
              <a:prstGeom prst="rect">
                <a:avLst/>
              </a:prstGeom>
              <a:blipFill>
                <a:blip r:embed="rId9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D1E5CF-CF8D-4D88-1A0B-FBC91D908DB0}"/>
                  </a:ext>
                </a:extLst>
              </p:cNvPr>
              <p:cNvSpPr txBox="1"/>
              <p:nvPr/>
            </p:nvSpPr>
            <p:spPr>
              <a:xfrm>
                <a:off x="2012857" y="3335836"/>
                <a:ext cx="1450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D1E5CF-CF8D-4D88-1A0B-FBC91D90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57" y="3335836"/>
                <a:ext cx="145091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0B8E1A4-AFDB-F9BB-3634-D738262E86D5}"/>
              </a:ext>
            </a:extLst>
          </p:cNvPr>
          <p:cNvGrpSpPr/>
          <p:nvPr/>
        </p:nvGrpSpPr>
        <p:grpSpPr>
          <a:xfrm>
            <a:off x="933508" y="2038087"/>
            <a:ext cx="3704585" cy="3638592"/>
            <a:chOff x="8534212" y="2548181"/>
            <a:chExt cx="3529547" cy="34666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88955B-259D-076F-5190-A0B17828C6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812134" y="2548181"/>
              <a:ext cx="2973704" cy="297370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02C9305-1B7D-796A-FE03-4FE3C75D5E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6019" y="5028918"/>
                  <a:ext cx="985934" cy="98593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02C9305-1B7D-796A-FE03-4FE3C75D5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019" y="5028918"/>
                  <a:ext cx="985934" cy="98593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FB2F1C6-17C5-F453-A359-642CDAB20B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34212" y="2754529"/>
                  <a:ext cx="985934" cy="98593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FB2F1C6-17C5-F453-A359-642CDAB20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212" y="2754529"/>
                  <a:ext cx="985934" cy="98593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07ABFD1-D17B-630B-50D4-D7476DA76A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077825" y="2754529"/>
                  <a:ext cx="985934" cy="98593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07ABFD1-D17B-630B-50D4-D7476DA76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825" y="2754529"/>
                  <a:ext cx="985934" cy="98593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552BED-1DF7-36FD-A905-D047F73D8E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699" y="3993418"/>
            <a:ext cx="1423761" cy="1423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772037-AAF4-3058-E1C3-CFC0643468F4}"/>
                  </a:ext>
                </a:extLst>
              </p:cNvPr>
              <p:cNvSpPr txBox="1"/>
              <p:nvPr/>
            </p:nvSpPr>
            <p:spPr>
              <a:xfrm>
                <a:off x="2012658" y="3335836"/>
                <a:ext cx="1549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772037-AAF4-3058-E1C3-CFC06434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58" y="3335836"/>
                <a:ext cx="1549719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1D457B7-2030-4DD0-42B1-0B13457D66D9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792BB4-B5CB-AB29-A40E-7E3B8719EEB1}"/>
                  </a:ext>
                </a:extLst>
              </p:cNvPr>
              <p:cNvSpPr txBox="1"/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792BB4-B5CB-AB29-A40E-7E3B8719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AA90B4-9A72-7073-B036-1E169AB71343}"/>
                  </a:ext>
                </a:extLst>
              </p:cNvPr>
              <p:cNvSpPr txBox="1"/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AA90B4-9A72-7073-B036-1E169AB71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052495-8AD5-B275-5E0D-C72305BB5375}"/>
                  </a:ext>
                </a:extLst>
              </p:cNvPr>
              <p:cNvSpPr txBox="1"/>
              <p:nvPr/>
            </p:nvSpPr>
            <p:spPr>
              <a:xfrm>
                <a:off x="1257282" y="5631385"/>
                <a:ext cx="305703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 compute the same </a:t>
                </a:r>
                <a:r>
                  <a:rPr lang="en-US" sz="2800" dirty="0">
                    <a:solidFill>
                      <a:srgbClr val="DBD600"/>
                    </a:solidFill>
                  </a:rPr>
                  <a:t>output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DBD6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LID4096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052495-8AD5-B275-5E0D-C72305BB5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82" y="5631385"/>
                <a:ext cx="3057038" cy="954107"/>
              </a:xfrm>
              <a:prstGeom prst="rect">
                <a:avLst/>
              </a:prstGeom>
              <a:blipFill>
                <a:blip r:embed="rId24"/>
                <a:stretch>
                  <a:fillRect t="-6410" r="-199" b="-1794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4" grpId="0" animBg="1"/>
      <p:bldP spid="21" grpId="0"/>
      <p:bldP spid="21" grpId="1"/>
      <p:bldP spid="18" grpId="0" animBg="1"/>
      <p:bldP spid="18" grpId="1" animBg="1"/>
      <p:bldP spid="70" grpId="0" animBg="1"/>
      <p:bldP spid="5" grpId="0"/>
      <p:bldP spid="8" grpId="0"/>
      <p:bldP spid="3" grpId="0"/>
      <p:bldP spid="3" grpId="1"/>
      <p:bldP spid="23" grpId="0"/>
      <p:bldP spid="24" grpId="0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41E22A0-1208-F596-2293-A021AAF0F547}"/>
              </a:ext>
            </a:extLst>
          </p:cNvPr>
          <p:cNvSpPr txBox="1"/>
          <p:nvPr/>
        </p:nvSpPr>
        <p:spPr>
          <a:xfrm>
            <a:off x="838200" y="2154022"/>
            <a:ext cx="30392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Correctness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Privacy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Fairness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Guaranteed </a:t>
            </a:r>
            <a:br>
              <a:rPr lang="en-IL" sz="3000" dirty="0"/>
            </a:br>
            <a:r>
              <a:rPr lang="en-IL" sz="3000" dirty="0"/>
              <a:t>output delivery</a:t>
            </a:r>
          </a:p>
        </p:txBody>
      </p:sp>
      <p:sp>
        <p:nvSpPr>
          <p:cNvPr id="24" name="Rounded Rectangular Callout 64">
            <a:extLst>
              <a:ext uri="{FF2B5EF4-FFF2-40B4-BE49-F238E27FC236}">
                <a16:creationId xmlns:a16="http://schemas.microsoft.com/office/drawing/2014/main" id="{C9DC43EC-6C3D-1559-BA4C-F6BA02C18C11}"/>
              </a:ext>
            </a:extLst>
          </p:cNvPr>
          <p:cNvSpPr>
            <a:spLocks noChangeAspect="1"/>
          </p:cNvSpPr>
          <p:nvPr/>
        </p:nvSpPr>
        <p:spPr>
          <a:xfrm>
            <a:off x="472702" y="5182417"/>
            <a:ext cx="2871015" cy="1182518"/>
          </a:xfrm>
          <a:prstGeom prst="wedgeRoundRectCallout">
            <a:avLst>
              <a:gd name="adj1" fmla="val 25981"/>
              <a:gd name="adj2" fmla="val -110408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solidFill>
                  <a:sysClr val="windowText" lastClr="000000"/>
                </a:solidFill>
              </a:rPr>
              <a:t>Honest parties alw</a:t>
            </a:r>
            <a:r>
              <a:rPr lang="en-US" sz="2800" dirty="0">
                <a:solidFill>
                  <a:sysClr val="windowText" lastClr="000000"/>
                </a:solidFill>
              </a:rPr>
              <a:t>ay</a:t>
            </a:r>
            <a:r>
              <a:rPr lang="en-IL" sz="2800" dirty="0">
                <a:solidFill>
                  <a:sysClr val="windowText" lastClr="000000"/>
                </a:solidFill>
              </a:rPr>
              <a:t>s get 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D212A-9321-AD4A-833D-7C78544A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Secure Three-Party </a:t>
            </a:r>
            <a:r>
              <a:rPr lang="en-IL" dirty="0"/>
              <a:t>Computation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6AAA47-190A-7A50-BDE4-95FCDE431EAD}"/>
              </a:ext>
            </a:extLst>
          </p:cNvPr>
          <p:cNvGrpSpPr/>
          <p:nvPr/>
        </p:nvGrpSpPr>
        <p:grpSpPr>
          <a:xfrm>
            <a:off x="3268477" y="1686883"/>
            <a:ext cx="5710074" cy="4572511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/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31525D-E6FA-54CA-2A12-231A68253874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6F5AE9-D98A-5422-6917-13593A831A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303A5786-0A2A-CB4F-8547-E323738019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3077" b="-4688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29D64-CEB5-EB26-FC9F-44DB1D335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615" y="1247173"/>
            <a:ext cx="1423761" cy="14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5" name="Rounded Rectangle 73">
            <a:extLst>
              <a:ext uri="{FF2B5EF4-FFF2-40B4-BE49-F238E27FC236}">
                <a16:creationId xmlns:a16="http://schemas.microsoft.com/office/drawing/2014/main" id="{225A8FA7-3918-C449-B37D-AE8B43D34DCD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552BED-1DF7-36FD-A905-D047F73D8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040" y="3990411"/>
            <a:ext cx="1015107" cy="1015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473551-E2BF-1630-9BA2-811031DAC701}"/>
              </a:ext>
            </a:extLst>
          </p:cNvPr>
          <p:cNvGrpSpPr/>
          <p:nvPr/>
        </p:nvGrpSpPr>
        <p:grpSpPr>
          <a:xfrm>
            <a:off x="615233" y="2092342"/>
            <a:ext cx="4395193" cy="3134208"/>
            <a:chOff x="7435604" y="2323190"/>
            <a:chExt cx="4395193" cy="31342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417627-C96A-FD2D-D314-112C369B30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35604" y="4716711"/>
              <a:ext cx="4395193" cy="740687"/>
              <a:chOff x="3611354" y="2754082"/>
              <a:chExt cx="8009830" cy="13498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A0FF5DF-2387-D83C-71FC-B822FB38F8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71355" y="2754085"/>
                    <a:ext cx="1349829" cy="1349829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A0FF5DF-2387-D83C-71FC-B822FB38F8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1355" y="2754085"/>
                    <a:ext cx="1349829" cy="1349829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F2F9535-1611-7A25-EFC7-7F3996BA84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1354" y="2754082"/>
                    <a:ext cx="1349829" cy="1349829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D1C05CDC-C8E6-6F4B-A5E8-14453D160C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354" y="2754082"/>
                    <a:ext cx="1349829" cy="1349829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5000" b="-6780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D839A1-8437-4F16-058A-591448E9CC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941354" y="2754082"/>
                    <a:ext cx="1349829" cy="1349829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D839A1-8437-4F16-058A-591448E9CC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1354" y="2754082"/>
                    <a:ext cx="1349829" cy="1349829"/>
                  </a:xfrm>
                  <a:prstGeom prst="ellipse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08B13CB-84E1-874A-2565-0AEBBE8831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8390" y="2613139"/>
                  <a:ext cx="740685" cy="74068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7CA6733-8087-2D41-BBD4-5A2D296B4F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390" y="2613139"/>
                  <a:ext cx="740685" cy="740685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CD56EF-E87E-FF8F-9F6B-B27F5BA0C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9692" b="89868" l="4955" r="93243">
                          <a14:foregroundMark x1="8559" y1="49780" x2="8559" y2="49780"/>
                          <a14:foregroundMark x1="5405" y1="50661" x2="5405" y2="50661"/>
                          <a14:foregroundMark x1="87838" y1="49339" x2="87838" y2="49339"/>
                          <a14:foregroundMark x1="93243" y1="49339" x2="93243" y2="49339"/>
                          <a14:backgroundMark x1="16216" y1="44053" x2="16216" y2="44053"/>
                          <a14:backgroundMark x1="27928" y1="42731" x2="27928" y2="42731"/>
                          <a14:backgroundMark x1="92342" y1="55066" x2="92342" y2="55066"/>
                          <a14:backgroundMark x1="83784" y1="56388" x2="83784" y2="56388"/>
                          <a14:backgroundMark x1="61261" y1="57269" x2="61261" y2="57269"/>
                          <a14:backgroundMark x1="63964" y1="56388" x2="63964" y2="56388"/>
                          <a14:backgroundMark x1="15766" y1="56388" x2="15766" y2="56388"/>
                        </a14:backgroundRemoval>
                      </a14:imgEffect>
                    </a14:imgLayer>
                  </a14:imgProps>
                </a:ext>
              </a:extLst>
            </a:blip>
            <a:srcRect t="39833" b="40245"/>
            <a:stretch/>
          </p:blipFill>
          <p:spPr>
            <a:xfrm>
              <a:off x="9088316" y="2323190"/>
              <a:ext cx="1089768" cy="22199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C8F708-E090-8C75-270C-525BEF1BBDE0}"/>
              </a:ext>
            </a:extLst>
          </p:cNvPr>
          <p:cNvGrpSpPr/>
          <p:nvPr/>
        </p:nvGrpSpPr>
        <p:grpSpPr>
          <a:xfrm>
            <a:off x="432775" y="2038087"/>
            <a:ext cx="4646826" cy="3638592"/>
            <a:chOff x="432775" y="2038087"/>
            <a:chExt cx="4646826" cy="3638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FDCDC4-BCD5-2961-B168-D68C2044D336}"/>
                    </a:ext>
                  </a:extLst>
                </p:cNvPr>
                <p:cNvSpPr txBox="1"/>
                <p:nvPr/>
              </p:nvSpPr>
              <p:spPr>
                <a:xfrm>
                  <a:off x="432775" y="2471617"/>
                  <a:ext cx="6303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FDCDC4-BCD5-2961-B168-D68C2044D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75" y="2471617"/>
                  <a:ext cx="630301" cy="646331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73DB7A-0411-F8AC-86EA-2B5A1828260F}"/>
                    </a:ext>
                  </a:extLst>
                </p:cNvPr>
                <p:cNvSpPr txBox="1"/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73DB7A-0411-F8AC-86EA-2B5A18282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blipFill>
                  <a:blip r:embed="rId3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1DC08C2-3D37-4443-8D0C-F86004986D4D}"/>
                    </a:ext>
                  </a:extLst>
                </p:cNvPr>
                <p:cNvSpPr txBox="1"/>
                <p:nvPr/>
              </p:nvSpPr>
              <p:spPr>
                <a:xfrm>
                  <a:off x="2012857" y="3335836"/>
                  <a:ext cx="15497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1DC08C2-3D37-4443-8D0C-F86004986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857" y="3335836"/>
                  <a:ext cx="1549719" cy="58477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5981C-8BF3-6FF8-911D-92AC91D00F3B}"/>
                </a:ext>
              </a:extLst>
            </p:cNvPr>
            <p:cNvGrpSpPr/>
            <p:nvPr/>
          </p:nvGrpSpPr>
          <p:grpSpPr>
            <a:xfrm>
              <a:off x="933508" y="2038087"/>
              <a:ext cx="3704585" cy="3638592"/>
              <a:chOff x="8534212" y="2548181"/>
              <a:chExt cx="3529547" cy="346667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875EE2-C0D8-FC45-1B1B-178F13B74A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ED5CA1B7-54BF-B795-A6FF-6AA5C4600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ED5CA1B7-54BF-B795-A6FF-6AA5C46000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A0D558C-66FC-D863-9E4B-8D9B84CBE0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A0D558C-66FC-D863-9E4B-8D9B84CBE0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6369D632-54A7-7705-788D-46EBBF9B84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6369D632-54A7-7705-788D-46EBBF9B84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5A62AC0-152A-85F1-0564-03A4CA7C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5699" y="3993418"/>
              <a:ext cx="1423761" cy="142376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81AFA6-E66E-F68C-7ED9-9057F17C82BC}"/>
              </a:ext>
            </a:extLst>
          </p:cNvPr>
          <p:cNvGrpSpPr/>
          <p:nvPr/>
        </p:nvGrpSpPr>
        <p:grpSpPr>
          <a:xfrm>
            <a:off x="2468770" y="3010806"/>
            <a:ext cx="2171313" cy="1441380"/>
            <a:chOff x="2468770" y="3010806"/>
            <a:chExt cx="2171313" cy="144138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22F09-7851-C484-EAF3-FAAAAB84641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812829" y="3173417"/>
              <a:ext cx="0" cy="1278767"/>
            </a:xfrm>
            <a:prstGeom prst="line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3ECAAE-CDF5-EDE6-7354-DFEFB08AAE00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3198704" y="3010806"/>
              <a:ext cx="1441379" cy="1441380"/>
            </a:xfrm>
            <a:prstGeom prst="line">
              <a:avLst/>
            </a:prstGeom>
            <a:ln w="12700"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81694F-BF76-7E3E-5F96-F78663292290}"/>
                    </a:ext>
                  </a:extLst>
                </p:cNvPr>
                <p:cNvSpPr txBox="1"/>
                <p:nvPr/>
              </p:nvSpPr>
              <p:spPr>
                <a:xfrm>
                  <a:off x="3966422" y="3431459"/>
                  <a:ext cx="5822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81694F-BF76-7E3E-5F96-F78663292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422" y="3431459"/>
                  <a:ext cx="582211" cy="58477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2BAA02E-2DEE-2695-C7CB-0491CEBA8E4F}"/>
                    </a:ext>
                  </a:extLst>
                </p:cNvPr>
                <p:cNvSpPr txBox="1"/>
                <p:nvPr/>
              </p:nvSpPr>
              <p:spPr>
                <a:xfrm>
                  <a:off x="2468770" y="3622112"/>
                  <a:ext cx="302245" cy="3489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2BAA02E-2DEE-2695-C7CB-0491CEBA8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770" y="3622112"/>
                  <a:ext cx="302245" cy="348942"/>
                </a:xfrm>
                <a:prstGeom prst="rect">
                  <a:avLst/>
                </a:prstGeom>
                <a:blipFill>
                  <a:blip r:embed="rId40"/>
                  <a:stretch>
                    <a:fillRect r="-4000" b="-4912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/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br>
                  <a:rPr lang="en-US" sz="2500" b="0" i="1" dirty="0">
                    <a:latin typeface="Cambria Math" panose="02040503050406030204" pitchFamily="18" charset="0"/>
                  </a:rPr>
                </a:br>
                <a:endParaRPr lang="en-US" sz="25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44E417-7E81-3B93-2493-75DD16F784B4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63679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/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13" name="Rounded Rectangle 73">
            <a:extLst>
              <a:ext uri="{FF2B5EF4-FFF2-40B4-BE49-F238E27FC236}">
                <a16:creationId xmlns:a16="http://schemas.microsoft.com/office/drawing/2014/main" id="{700980BA-B086-FCFA-C572-ED9310C309C6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CFC628-2E05-4166-902A-26E2C3EE75B7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ECDCE-FB10-1AFE-4207-253AF169C625}"/>
              </a:ext>
            </a:extLst>
          </p:cNvPr>
          <p:cNvGrpSpPr/>
          <p:nvPr/>
        </p:nvGrpSpPr>
        <p:grpSpPr>
          <a:xfrm>
            <a:off x="432775" y="2038087"/>
            <a:ext cx="4646826" cy="3638592"/>
            <a:chOff x="432775" y="2038087"/>
            <a:chExt cx="4646826" cy="3638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2EA27E-D168-C3AC-8FC6-EB725E02CDDA}"/>
                    </a:ext>
                  </a:extLst>
                </p:cNvPr>
                <p:cNvSpPr txBox="1"/>
                <p:nvPr/>
              </p:nvSpPr>
              <p:spPr>
                <a:xfrm>
                  <a:off x="432775" y="2471617"/>
                  <a:ext cx="6303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2EA27E-D168-C3AC-8FC6-EB725E02C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75" y="2471617"/>
                  <a:ext cx="630301" cy="64633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4AC0D01-F77E-87BB-0039-B88F124FD1EB}"/>
                    </a:ext>
                  </a:extLst>
                </p:cNvPr>
                <p:cNvSpPr txBox="1"/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4AC0D01-F77E-87BB-0039-B88F124FD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blipFill>
                  <a:blip r:embed="rId3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29F7A5-231F-8F51-9290-D9CB7A7D32EF}"/>
                </a:ext>
              </a:extLst>
            </p:cNvPr>
            <p:cNvGrpSpPr/>
            <p:nvPr/>
          </p:nvGrpSpPr>
          <p:grpSpPr>
            <a:xfrm>
              <a:off x="933508" y="2038087"/>
              <a:ext cx="3704585" cy="3638592"/>
              <a:chOff x="8534212" y="2548181"/>
              <a:chExt cx="3529547" cy="34666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8AD29BA-F92B-8A98-6BA1-D9E15B5158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19276E5-9387-20D3-3C9E-40B3898FBF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AA822F3E-31AD-880E-510B-B3940329FF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B28D34C4-9FD2-CAFD-A6D6-F80D52722D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99156F4-324F-7B01-0520-889E9E4E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5699" y="3993418"/>
              <a:ext cx="1423761" cy="1423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CF7D81F-4219-8CBB-0E5E-EA8155F2D86A}"/>
                    </a:ext>
                  </a:extLst>
                </p:cNvPr>
                <p:cNvSpPr txBox="1"/>
                <p:nvPr/>
              </p:nvSpPr>
              <p:spPr>
                <a:xfrm>
                  <a:off x="2012658" y="3335836"/>
                  <a:ext cx="15497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CF7D81F-4219-8CBB-0E5E-EA8155F2D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658" y="3335836"/>
                  <a:ext cx="1549719" cy="584775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29C2DB-5C21-0D01-1653-2B8C03BFF750}"/>
                  </a:ext>
                </a:extLst>
              </p:cNvPr>
              <p:cNvSpPr txBox="1"/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29C2DB-5C21-0D01-1653-2B8C03BF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/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13" name="Rounded Rectangle 73">
            <a:extLst>
              <a:ext uri="{FF2B5EF4-FFF2-40B4-BE49-F238E27FC236}">
                <a16:creationId xmlns:a16="http://schemas.microsoft.com/office/drawing/2014/main" id="{700980BA-B086-FCFA-C572-ED9310C309C6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/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br>
                  <a:rPr lang="en-US" sz="2500" b="0" i="1" dirty="0">
                    <a:latin typeface="Cambria Math" panose="02040503050406030204" pitchFamily="18" charset="0"/>
                  </a:rPr>
                </a:br>
                <a:endParaRPr lang="en-US" sz="25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C5C529F-471C-0ECB-90FE-1D6704133E4F}"/>
              </a:ext>
            </a:extLst>
          </p:cNvPr>
          <p:cNvSpPr txBox="1"/>
          <p:nvPr/>
        </p:nvSpPr>
        <p:spPr>
          <a:xfrm>
            <a:off x="92664" y="5225304"/>
            <a:ext cx="185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Outputs view</a:t>
            </a:r>
            <a:endParaRPr lang="LID4096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3FA445-BEB3-D957-E533-AA367B7FC669}"/>
              </a:ext>
            </a:extLst>
          </p:cNvPr>
          <p:cNvGrpSpPr/>
          <p:nvPr/>
        </p:nvGrpSpPr>
        <p:grpSpPr>
          <a:xfrm>
            <a:off x="478040" y="2092342"/>
            <a:ext cx="4532386" cy="3134208"/>
            <a:chOff x="478040" y="2092342"/>
            <a:chExt cx="4532386" cy="31342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552BED-1DF7-36FD-A905-D047F73D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040" y="3990411"/>
              <a:ext cx="1015107" cy="1015107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473551-E2BF-1630-9BA2-811031DAC701}"/>
                </a:ext>
              </a:extLst>
            </p:cNvPr>
            <p:cNvGrpSpPr/>
            <p:nvPr/>
          </p:nvGrpSpPr>
          <p:grpSpPr>
            <a:xfrm>
              <a:off x="615233" y="2092342"/>
              <a:ext cx="4395193" cy="3134208"/>
              <a:chOff x="7435604" y="2323190"/>
              <a:chExt cx="4395193" cy="313420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7417627-C96A-FD2D-D314-112C369B30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35604" y="4716711"/>
                <a:ext cx="4395193" cy="740687"/>
                <a:chOff x="3611354" y="2754082"/>
                <a:chExt cx="8009830" cy="13498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9A0FF5DF-2387-D83C-71FC-B822FB38F8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0271355" y="2754085"/>
                      <a:ext cx="1349829" cy="13498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9A0FF5DF-2387-D83C-71FC-B822FB38F85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71355" y="2754085"/>
                      <a:ext cx="1349829" cy="1349829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5F2F9535-1611-7A25-EFC7-7F3996BA84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611354" y="2754082"/>
                      <a:ext cx="1349829" cy="134982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5F2F9535-1611-7A25-EFC7-7F3996BA84C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11354" y="2754082"/>
                      <a:ext cx="1349829" cy="1349829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38D839A1-8437-4F16-058A-591448E9CC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941354" y="2754082"/>
                      <a:ext cx="1349829" cy="13498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38D839A1-8437-4F16-058A-591448E9CCE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1354" y="2754082"/>
                      <a:ext cx="1349829" cy="1349829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08B13CB-84E1-874A-2565-0AEBBE8831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78390" y="2613139"/>
                    <a:ext cx="740685" cy="740685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08B13CB-84E1-874A-2565-0AEBBE8831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8390" y="2613139"/>
                    <a:ext cx="740685" cy="740685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DCD56EF-E87E-FF8F-9F6B-B27F5BA0C1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692" b="89868" l="4955" r="93243">
                            <a14:foregroundMark x1="8559" y1="49780" x2="8559" y2="49780"/>
                            <a14:foregroundMark x1="5405" y1="50661" x2="5405" y2="50661"/>
                            <a14:foregroundMark x1="87838" y1="49339" x2="87838" y2="49339"/>
                            <a14:foregroundMark x1="93243" y1="49339" x2="93243" y2="49339"/>
                            <a14:backgroundMark x1="16216" y1="44053" x2="16216" y2="44053"/>
                            <a14:backgroundMark x1="27928" y1="42731" x2="27928" y2="42731"/>
                            <a14:backgroundMark x1="92342" y1="55066" x2="92342" y2="55066"/>
                            <a14:backgroundMark x1="83784" y1="56388" x2="83784" y2="56388"/>
                            <a14:backgroundMark x1="61261" y1="57269" x2="61261" y2="57269"/>
                            <a14:backgroundMark x1="63964" y1="56388" x2="63964" y2="56388"/>
                            <a14:backgroundMark x1="15766" y1="56388" x2="15766" y2="56388"/>
                          </a14:backgroundRemoval>
                        </a14:imgEffect>
                      </a14:imgLayer>
                    </a14:imgProps>
                  </a:ext>
                </a:extLst>
              </a:blip>
              <a:srcRect t="39833" b="40245"/>
              <a:stretch/>
            </p:blipFill>
            <p:spPr>
              <a:xfrm>
                <a:off x="9088316" y="2323190"/>
                <a:ext cx="1089768" cy="22199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790080-7F78-17FC-87DB-F2182ADD48F8}"/>
                </a:ext>
              </a:extLst>
            </p:cNvPr>
            <p:cNvGrpSpPr/>
            <p:nvPr/>
          </p:nvGrpSpPr>
          <p:grpSpPr>
            <a:xfrm>
              <a:off x="1017822" y="2986458"/>
              <a:ext cx="1465726" cy="1465726"/>
              <a:chOff x="1017822" y="2986458"/>
              <a:chExt cx="1465726" cy="146572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AE7DDE-70ED-308E-2C07-72E218E45C3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1017822" y="2986458"/>
                <a:ext cx="1465726" cy="1465726"/>
              </a:xfrm>
              <a:prstGeom prst="line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BF891E0-9AF2-8E3F-B6C9-8709FAD3140F}"/>
                      </a:ext>
                    </a:extLst>
                  </p:cNvPr>
                  <p:cNvSpPr txBox="1"/>
                  <p:nvPr/>
                </p:nvSpPr>
                <p:spPr>
                  <a:xfrm>
                    <a:off x="1219180" y="3426933"/>
                    <a:ext cx="59266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BF891E0-9AF2-8E3F-B6C9-8709FAD314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9180" y="3426933"/>
                    <a:ext cx="592662" cy="58477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1F5154-1E68-E56E-155E-99054033538F}"/>
                </a:ext>
              </a:extLst>
            </p:cNvPr>
            <p:cNvGrpSpPr/>
            <p:nvPr/>
          </p:nvGrpSpPr>
          <p:grpSpPr>
            <a:xfrm>
              <a:off x="2468770" y="3010806"/>
              <a:ext cx="2171313" cy="1441380"/>
              <a:chOff x="2468770" y="3010806"/>
              <a:chExt cx="2171313" cy="144138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C4747B0-E978-D341-2A1C-29C961B99A7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812829" y="3173417"/>
                <a:ext cx="0" cy="1278767"/>
              </a:xfrm>
              <a:prstGeom prst="line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F338F19-246E-DF90-F2C5-C6D1BE84838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3198704" y="3010806"/>
                <a:ext cx="1441379" cy="1441380"/>
              </a:xfrm>
              <a:prstGeom prst="line">
                <a:avLst/>
              </a:prstGeom>
              <a:ln w="12700"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48F6372-B2A4-1238-9608-E4A047E8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3966422" y="3431459"/>
                    <a:ext cx="58221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48F6372-B2A4-1238-9608-E4A047E8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6422" y="3431459"/>
                    <a:ext cx="582211" cy="58477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3A171FC-8656-7D9E-B7DD-EEF455DA47C2}"/>
                      </a:ext>
                    </a:extLst>
                  </p:cNvPr>
                  <p:cNvSpPr txBox="1"/>
                  <p:nvPr/>
                </p:nvSpPr>
                <p:spPr>
                  <a:xfrm>
                    <a:off x="2468770" y="3622112"/>
                    <a:ext cx="302245" cy="348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3A171FC-8656-7D9E-B7DD-EEF455DA47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8770" y="3622112"/>
                    <a:ext cx="302245" cy="34894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4000" b="-49123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FCFC628-2E05-4166-902A-26E2C3EE75B7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ECDCE-FB10-1AFE-4207-253AF169C625}"/>
              </a:ext>
            </a:extLst>
          </p:cNvPr>
          <p:cNvGrpSpPr/>
          <p:nvPr/>
        </p:nvGrpSpPr>
        <p:grpSpPr>
          <a:xfrm>
            <a:off x="432775" y="2038087"/>
            <a:ext cx="4646826" cy="3638592"/>
            <a:chOff x="432775" y="2038087"/>
            <a:chExt cx="4646826" cy="3638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2EA27E-D168-C3AC-8FC6-EB725E02CDDA}"/>
                    </a:ext>
                  </a:extLst>
                </p:cNvPr>
                <p:cNvSpPr txBox="1"/>
                <p:nvPr/>
              </p:nvSpPr>
              <p:spPr>
                <a:xfrm>
                  <a:off x="432775" y="2471617"/>
                  <a:ext cx="6303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2EA27E-D168-C3AC-8FC6-EB725E02C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75" y="2471617"/>
                  <a:ext cx="630301" cy="64633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4AC0D01-F77E-87BB-0039-B88F124FD1EB}"/>
                    </a:ext>
                  </a:extLst>
                </p:cNvPr>
                <p:cNvSpPr txBox="1"/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4AC0D01-F77E-87BB-0039-B88F124FD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blipFill>
                  <a:blip r:embed="rId26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29F7A5-231F-8F51-9290-D9CB7A7D32EF}"/>
                </a:ext>
              </a:extLst>
            </p:cNvPr>
            <p:cNvGrpSpPr/>
            <p:nvPr/>
          </p:nvGrpSpPr>
          <p:grpSpPr>
            <a:xfrm>
              <a:off x="933508" y="2038087"/>
              <a:ext cx="3704585" cy="3638592"/>
              <a:chOff x="8534212" y="2548181"/>
              <a:chExt cx="3529547" cy="34666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8AD29BA-F92B-8A98-6BA1-D9E15B5158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19276E5-9387-20D3-3C9E-40B3898FBF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19276E5-9387-20D3-3C9E-40B3898FBF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AA822F3E-31AD-880E-510B-B3940329FF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AA822F3E-31AD-880E-510B-B3940329FF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B28D34C4-9FD2-CAFD-A6D6-F80D52722D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B28D34C4-9FD2-CAFD-A6D6-F80D52722D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99156F4-324F-7B01-0520-889E9E4E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5699" y="3993418"/>
              <a:ext cx="1423761" cy="1423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CF7D81F-4219-8CBB-0E5E-EA8155F2D86A}"/>
                    </a:ext>
                  </a:extLst>
                </p:cNvPr>
                <p:cNvSpPr txBox="1"/>
                <p:nvPr/>
              </p:nvSpPr>
              <p:spPr>
                <a:xfrm>
                  <a:off x="2012658" y="3335836"/>
                  <a:ext cx="15497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CF7D81F-4219-8CBB-0E5E-EA8155F2D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658" y="3335836"/>
                  <a:ext cx="1549719" cy="58477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29C2DB-5C21-0D01-1653-2B8C03BFF750}"/>
                  </a:ext>
                </a:extLst>
              </p:cNvPr>
              <p:cNvSpPr txBox="1"/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29C2DB-5C21-0D01-1653-2B8C03BF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7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51" grpId="0"/>
      <p:bldP spid="51" grpId="1"/>
      <p:bldP spid="5" grpId="0"/>
      <p:bldP spid="5" grpId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9" name="Rounded Rectangle 73">
            <a:extLst>
              <a:ext uri="{FF2B5EF4-FFF2-40B4-BE49-F238E27FC236}">
                <a16:creationId xmlns:a16="http://schemas.microsoft.com/office/drawing/2014/main" id="{AD3760CA-6222-E490-1574-93A65D6044F4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/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F8591-C68B-8825-2A56-F1F6C1231516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9EED828-76B6-5778-77C0-FAFCD488DC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9EED828-76B6-5778-77C0-FAFCD488DC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E06435-25B3-FA07-0C42-DF2446CB23A5}"/>
                </a:ext>
              </a:extLst>
            </p:cNvPr>
            <p:cNvCxnSpPr>
              <a:cxnSpLocks/>
              <a:stCxn id="89" idx="5"/>
              <a:endCxn id="9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EA65C84-A0A5-D325-DA3F-7A3C9DE5A39B}"/>
                </a:ext>
              </a:extLst>
            </p:cNvPr>
            <p:cNvCxnSpPr>
              <a:cxnSpLocks/>
              <a:stCxn id="88" idx="7"/>
              <a:endCxn id="8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04928CF-77AD-9C95-C926-FB8A3A6C4A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04928CF-77AD-9C95-C926-FB8A3A6C4A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7C0DB93-E8E8-D332-3A6D-35F6407DD6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7C0DB93-E8E8-D332-3A6D-35F6407DD6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65B244D-13FD-3619-CA75-E1535C43A3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65B244D-13FD-3619-CA75-E1535C43A3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4D13EF1-C7AF-F570-225E-3C344B08AD8A}"/>
                </a:ext>
              </a:extLst>
            </p:cNvPr>
            <p:cNvCxnSpPr>
              <a:cxnSpLocks/>
              <a:stCxn id="92" idx="5"/>
              <a:endCxn id="82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D26ECB3-8A6A-6C1C-409B-30C08FFB49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D26ECB3-8A6A-6C1C-409B-30C08FFB49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BC16C01-87A9-9616-1309-215249D119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BC16C01-87A9-9616-1309-215249D119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015691-8FEA-E845-A53C-3B1FFFD9B0D5}"/>
                </a:ext>
              </a:extLst>
            </p:cNvPr>
            <p:cNvCxnSpPr>
              <a:cxnSpLocks/>
              <a:stCxn id="82" idx="7"/>
              <a:endCxn id="9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5B800D8-1341-7689-FDFA-540B8EAF3D28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0A8DC6-1E03-AFA3-BF61-41E1DC2BC174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0A8DC6-1E03-AFA3-BF61-41E1DC2BC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B98C1D-0092-7E46-0920-6E9C7CC65CE7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B98C1D-0092-7E46-0920-6E9C7CC65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46F3B3-512B-BAFD-51F1-96E5AFA8DFB0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46F3B3-512B-BAFD-51F1-96E5AFA8D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FB238-3004-9B5F-2B6D-B70B6FA753B3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FB238-3004-9B5F-2B6D-B70B6FA75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23EEBD-B470-7131-4D32-9124463FB11E}"/>
                </a:ext>
              </a:extLst>
            </p:cNvPr>
            <p:cNvCxnSpPr>
              <a:cxnSpLocks/>
              <a:stCxn id="90" idx="4"/>
              <a:endCxn id="9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18" y="3445571"/>
                <a:ext cx="3602909" cy="7176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3479A62-D957-C167-8C90-A837E9E115D7}"/>
              </a:ext>
            </a:extLst>
          </p:cNvPr>
          <p:cNvGrpSpPr/>
          <p:nvPr/>
        </p:nvGrpSpPr>
        <p:grpSpPr>
          <a:xfrm>
            <a:off x="92664" y="2092342"/>
            <a:ext cx="6159591" cy="3594627"/>
            <a:chOff x="92664" y="2092342"/>
            <a:chExt cx="6159591" cy="35946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F7C88E-66E2-448E-9A8C-BC2F109C5A52}"/>
                </a:ext>
              </a:extLst>
            </p:cNvPr>
            <p:cNvGrpSpPr/>
            <p:nvPr/>
          </p:nvGrpSpPr>
          <p:grpSpPr>
            <a:xfrm>
              <a:off x="92664" y="2092342"/>
              <a:ext cx="6159591" cy="3594627"/>
              <a:chOff x="92664" y="2092342"/>
              <a:chExt cx="6159591" cy="359462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A57E6477-0A4F-1D56-EF70-A610AC0A68FC}"/>
                  </a:ext>
                </a:extLst>
              </p:cNvPr>
              <p:cNvGrpSpPr/>
              <p:nvPr/>
            </p:nvGrpSpPr>
            <p:grpSpPr>
              <a:xfrm>
                <a:off x="478040" y="2092342"/>
                <a:ext cx="5774215" cy="3134208"/>
                <a:chOff x="478040" y="2092342"/>
                <a:chExt cx="5774215" cy="3134208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6DD29A79-5324-2068-ACDB-82EB23706D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9778" b="89778" l="4889" r="95556">
                              <a14:foregroundMark x1="15556" y1="52444" x2="15556" y2="52444"/>
                              <a14:foregroundMark x1="11111" y1="52000" x2="4889" y2="43111"/>
                              <a14:foregroundMark x1="84444" y1="54667" x2="92444" y2="46667"/>
                              <a14:foregroundMark x1="95556" y1="47111" x2="95556" y2="47111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040" y="3990411"/>
                  <a:ext cx="1015107" cy="1015107"/>
                </a:xfrm>
                <a:prstGeom prst="rect">
                  <a:avLst/>
                </a:prstGeom>
              </p:spPr>
            </p:pic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E271BF7-E016-BD77-96F8-8C10D2672334}"/>
                    </a:ext>
                  </a:extLst>
                </p:cNvPr>
                <p:cNvGrpSpPr/>
                <p:nvPr/>
              </p:nvGrpSpPr>
              <p:grpSpPr>
                <a:xfrm>
                  <a:off x="615233" y="2092342"/>
                  <a:ext cx="4395193" cy="3134208"/>
                  <a:chOff x="7435604" y="2323190"/>
                  <a:chExt cx="4395193" cy="3134208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101A8661-0AC6-AE6E-C43D-B970214B6FF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7435604" y="4716711"/>
                    <a:ext cx="4395193" cy="740687"/>
                    <a:chOff x="3611354" y="2754082"/>
                    <a:chExt cx="8009830" cy="134983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Oval 44">
                          <a:extLst>
                            <a:ext uri="{FF2B5EF4-FFF2-40B4-BE49-F238E27FC236}">
                              <a16:creationId xmlns:a16="http://schemas.microsoft.com/office/drawing/2014/main" id="{32AE763A-5052-8200-D378-D2DAF148B2C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0271355" y="2754085"/>
                          <a:ext cx="1349829" cy="134982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5" name="Oval 44">
                          <a:extLst>
                            <a:ext uri="{FF2B5EF4-FFF2-40B4-BE49-F238E27FC236}">
                              <a16:creationId xmlns:a16="http://schemas.microsoft.com/office/drawing/2014/main" id="{32AE763A-5052-8200-D378-D2DAF148B2C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271355" y="2754085"/>
                          <a:ext cx="1349829" cy="1349829"/>
                        </a:xfrm>
                        <a:prstGeom prst="ellipse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Oval 45">
                          <a:extLst>
                            <a:ext uri="{FF2B5EF4-FFF2-40B4-BE49-F238E27FC236}">
                              <a16:creationId xmlns:a16="http://schemas.microsoft.com/office/drawing/2014/main" id="{F4CC9B17-1596-4C18-177E-1BE81B15324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611354" y="2754082"/>
                          <a:ext cx="1349829" cy="1349829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6" name="Oval 45">
                          <a:extLst>
                            <a:ext uri="{FF2B5EF4-FFF2-40B4-BE49-F238E27FC236}">
                              <a16:creationId xmlns:a16="http://schemas.microsoft.com/office/drawing/2014/main" id="{F4CC9B17-1596-4C18-177E-1BE81B15324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11354" y="2754082"/>
                          <a:ext cx="1349829" cy="1349829"/>
                        </a:xfrm>
                        <a:prstGeom prst="ellipse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" name="Oval 46">
                          <a:extLst>
                            <a:ext uri="{FF2B5EF4-FFF2-40B4-BE49-F238E27FC236}">
                              <a16:creationId xmlns:a16="http://schemas.microsoft.com/office/drawing/2014/main" id="{D0499979-9D7A-BE49-3547-04032EAC296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941354" y="2754082"/>
                          <a:ext cx="1349829" cy="134982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7" name="Oval 46">
                          <a:extLst>
                            <a:ext uri="{FF2B5EF4-FFF2-40B4-BE49-F238E27FC236}">
                              <a16:creationId xmlns:a16="http://schemas.microsoft.com/office/drawing/2014/main" id="{D0499979-9D7A-BE49-3547-04032EAC296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1354" y="2754082"/>
                          <a:ext cx="1349829" cy="1349829"/>
                        </a:xfrm>
                        <a:prstGeom prst="ellipse">
                          <a:avLst/>
                        </a:prstGeom>
                        <a:blipFill>
                          <a:blip r:embed="rId1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FB8B4102-56DB-04C9-24BD-93772943373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278390" y="2613139"/>
                        <a:ext cx="740685" cy="740685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FB8B4102-56DB-04C9-24BD-93772943373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78390" y="2613139"/>
                        <a:ext cx="740685" cy="740685"/>
                      </a:xfrm>
                      <a:prstGeom prst="ellipse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78E794EA-F9A8-74B2-BC83-35277B9B27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>
                    <a:extLst>
                      <a:ext uri="{BEBA8EAE-BF5A-486C-A8C5-ECC9F3942E4B}">
                        <a14:imgProps xmlns:a14="http://schemas.microsoft.com/office/drawing/2010/main">
                          <a14:imgLayer r:embed="rId21">
                            <a14:imgEffect>
                              <a14:backgroundRemoval t="9692" b="89868" l="4955" r="93243">
                                <a14:foregroundMark x1="8559" y1="49780" x2="8559" y2="49780"/>
                                <a14:foregroundMark x1="5405" y1="50661" x2="5405" y2="50661"/>
                                <a14:foregroundMark x1="87838" y1="49339" x2="87838" y2="49339"/>
                                <a14:foregroundMark x1="93243" y1="49339" x2="93243" y2="49339"/>
                                <a14:backgroundMark x1="16216" y1="44053" x2="16216" y2="44053"/>
                                <a14:backgroundMark x1="27928" y1="42731" x2="27928" y2="42731"/>
                                <a14:backgroundMark x1="92342" y1="55066" x2="92342" y2="55066"/>
                                <a14:backgroundMark x1="83784" y1="56388" x2="83784" y2="56388"/>
                                <a14:backgroundMark x1="61261" y1="57269" x2="61261" y2="57269"/>
                                <a14:backgroundMark x1="63964" y1="56388" x2="63964" y2="56388"/>
                                <a14:backgroundMark x1="15766" y1="56388" x2="15766" y2="56388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rcRect t="39833" b="40245"/>
                  <a:stretch/>
                </p:blipFill>
                <p:spPr>
                  <a:xfrm>
                    <a:off x="9088316" y="2323190"/>
                    <a:ext cx="1089768" cy="221998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11103953-929D-44ED-CE46-EB68877B87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6055" y="2234618"/>
                      <a:ext cx="3886200" cy="4771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5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5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oMath>
                        </m:oMathPara>
                      </a14:m>
                      <a:br>
                        <a:rPr lang="en-US" sz="2500" b="0" i="1" dirty="0">
                          <a:latin typeface="Cambria Math" panose="02040503050406030204" pitchFamily="18" charset="0"/>
                        </a:rPr>
                      </a:br>
                      <a:endParaRPr lang="en-US" sz="2500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11103953-929D-44ED-CE46-EB68877B87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6055" y="2234618"/>
                      <a:ext cx="3886200" cy="477118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61F496-1334-E870-7512-7EA5E92B0D77}"/>
                  </a:ext>
                </a:extLst>
              </p:cNvPr>
              <p:cNvSpPr txBox="1"/>
              <p:nvPr/>
            </p:nvSpPr>
            <p:spPr>
              <a:xfrm>
                <a:off x="92664" y="5225304"/>
                <a:ext cx="1850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Outputs view</a:t>
                </a:r>
                <a:endParaRPr lang="LID4096" sz="24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0D179C-90CF-6BB0-E9A0-9D5BD95A510A}"/>
                </a:ext>
              </a:extLst>
            </p:cNvPr>
            <p:cNvGrpSpPr/>
            <p:nvPr/>
          </p:nvGrpSpPr>
          <p:grpSpPr>
            <a:xfrm>
              <a:off x="1017822" y="2986458"/>
              <a:ext cx="1465726" cy="1465726"/>
              <a:chOff x="1017822" y="2986458"/>
              <a:chExt cx="1465726" cy="146572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03CBB9F-572B-FB42-0962-1F73AEA4620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1017822" y="2986458"/>
                <a:ext cx="1465726" cy="1465726"/>
              </a:xfrm>
              <a:prstGeom prst="line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0DB2392-DDD2-D226-ADA9-286F8FA8E03B}"/>
                      </a:ext>
                    </a:extLst>
                  </p:cNvPr>
                  <p:cNvSpPr txBox="1"/>
                  <p:nvPr/>
                </p:nvSpPr>
                <p:spPr>
                  <a:xfrm>
                    <a:off x="1219180" y="3426933"/>
                    <a:ext cx="59266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0DB2392-DDD2-D226-ADA9-286F8FA8E0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9180" y="3426933"/>
                    <a:ext cx="592662" cy="58477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B66209-E94E-AC51-8DB6-6A40F2A5BF61}"/>
                </a:ext>
              </a:extLst>
            </p:cNvPr>
            <p:cNvGrpSpPr/>
            <p:nvPr/>
          </p:nvGrpSpPr>
          <p:grpSpPr>
            <a:xfrm>
              <a:off x="2468770" y="3010806"/>
              <a:ext cx="2171313" cy="1441380"/>
              <a:chOff x="2468770" y="3010806"/>
              <a:chExt cx="2171313" cy="14413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5CB443C-55B1-B1FA-D573-C7F3095A0B1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812829" y="3173417"/>
                <a:ext cx="0" cy="1278767"/>
              </a:xfrm>
              <a:prstGeom prst="line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5C14870-1A0E-4A25-AEFD-52C19640F6F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3198704" y="3010806"/>
                <a:ext cx="1441379" cy="1441380"/>
              </a:xfrm>
              <a:prstGeom prst="line">
                <a:avLst/>
              </a:prstGeom>
              <a:ln w="12700"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0494F82-2C91-AAD9-C30D-128266E232A8}"/>
                      </a:ext>
                    </a:extLst>
                  </p:cNvPr>
                  <p:cNvSpPr txBox="1"/>
                  <p:nvPr/>
                </p:nvSpPr>
                <p:spPr>
                  <a:xfrm>
                    <a:off x="3966422" y="3431459"/>
                    <a:ext cx="58221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0494F82-2C91-AAD9-C30D-128266E23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6422" y="3431459"/>
                    <a:ext cx="582211" cy="58477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611978A-C3DE-FB1E-62C1-1EAC85F1BC51}"/>
                      </a:ext>
                    </a:extLst>
                  </p:cNvPr>
                  <p:cNvSpPr txBox="1"/>
                  <p:nvPr/>
                </p:nvSpPr>
                <p:spPr>
                  <a:xfrm>
                    <a:off x="2468770" y="3622112"/>
                    <a:ext cx="302245" cy="3489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611978A-C3DE-FB1E-62C1-1EAC85F1BC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8770" y="3622112"/>
                    <a:ext cx="302245" cy="34894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4000" b="-49123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A80D90D-FCBF-4CC5-07F2-388E7F0AFE26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1624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4BA6EB0A-062F-1D18-7104-57FB86C52785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71" name="Rounded Rectangle 73">
            <a:extLst>
              <a:ext uri="{FF2B5EF4-FFF2-40B4-BE49-F238E27FC236}">
                <a16:creationId xmlns:a16="http://schemas.microsoft.com/office/drawing/2014/main" id="{826F0A7C-48C7-9D11-C898-2D00D907C55B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4185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0CBE2-820B-0DBE-25A5-87AD4BFE8242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0CA939-7F0F-0A95-A83C-7B1F24787E83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21F22C-4A88-9FAE-AAE1-3E274E16E80C}"/>
                </a:ext>
              </a:extLst>
            </p:cNvPr>
            <p:cNvCxnSpPr>
              <a:cxnSpLocks/>
              <a:stCxn id="58" idx="7"/>
              <a:endCxn id="5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3C702-7D64-ED7F-9CB1-916D4A4854F8}"/>
                </a:ext>
              </a:extLst>
            </p:cNvPr>
            <p:cNvCxnSpPr>
              <a:cxnSpLocks/>
              <a:stCxn id="62" idx="5"/>
              <a:endCxn id="53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7A84A1-BB9F-7900-4687-F4A5AF70165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61BF0-2E65-3A9D-553A-AA5E64F27BBD}"/>
                </a:ext>
              </a:extLst>
            </p:cNvPr>
            <p:cNvCxnSpPr>
              <a:cxnSpLocks/>
              <a:stCxn id="58" idx="4"/>
              <a:endCxn id="6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E874BB-76B4-8CB9-8A32-73DD84FB25D2}"/>
                </a:ext>
              </a:extLst>
            </p:cNvPr>
            <p:cNvCxnSpPr>
              <a:cxnSpLocks/>
              <a:stCxn id="60" idx="4"/>
              <a:endCxn id="6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DE0017-C8D0-9F8B-69B7-509AE8E63641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746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4BA6EB0A-062F-1D18-7104-57FB86C52785}"/>
              </a:ext>
            </a:extLst>
          </p:cNvPr>
          <p:cNvSpPr>
            <a:spLocks/>
          </p:cNvSpPr>
          <p:nvPr/>
        </p:nvSpPr>
        <p:spPr>
          <a:xfrm rot="10800000">
            <a:off x="7051517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3" name="Rounded Rectangle 73">
            <a:extLst>
              <a:ext uri="{FF2B5EF4-FFF2-40B4-BE49-F238E27FC236}">
                <a16:creationId xmlns:a16="http://schemas.microsoft.com/office/drawing/2014/main" id="{4B885CF3-31CA-D117-5FD0-F0234B971ACD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4185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0CBE2-820B-0DBE-25A5-87AD4BFE8242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0CA939-7F0F-0A95-A83C-7B1F24787E83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21F22C-4A88-9FAE-AAE1-3E274E16E80C}"/>
                </a:ext>
              </a:extLst>
            </p:cNvPr>
            <p:cNvCxnSpPr>
              <a:cxnSpLocks/>
              <a:stCxn id="58" idx="7"/>
              <a:endCxn id="5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3C702-7D64-ED7F-9CB1-916D4A4854F8}"/>
                </a:ext>
              </a:extLst>
            </p:cNvPr>
            <p:cNvCxnSpPr>
              <a:cxnSpLocks/>
              <a:stCxn id="62" idx="5"/>
              <a:endCxn id="53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7A84A1-BB9F-7900-4687-F4A5AF70165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61BF0-2E65-3A9D-553A-AA5E64F27BBD}"/>
                </a:ext>
              </a:extLst>
            </p:cNvPr>
            <p:cNvCxnSpPr>
              <a:cxnSpLocks/>
              <a:stCxn id="58" idx="4"/>
              <a:endCxn id="6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E874BB-76B4-8CB9-8A32-73DD84FB25D2}"/>
                </a:ext>
              </a:extLst>
            </p:cNvPr>
            <p:cNvCxnSpPr>
              <a:cxnSpLocks/>
              <a:stCxn id="60" idx="4"/>
              <a:endCxn id="6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5CC9A0-2947-B72B-1E04-808AF749562F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1099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4BA6EB0A-062F-1D18-7104-57FB86C52785}"/>
              </a:ext>
            </a:extLst>
          </p:cNvPr>
          <p:cNvSpPr>
            <a:spLocks/>
          </p:cNvSpPr>
          <p:nvPr/>
        </p:nvSpPr>
        <p:spPr>
          <a:xfrm rot="14400000">
            <a:off x="8246321" y="1964229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4" name="Rounded Rectangle 73">
            <a:extLst>
              <a:ext uri="{FF2B5EF4-FFF2-40B4-BE49-F238E27FC236}">
                <a16:creationId xmlns:a16="http://schemas.microsoft.com/office/drawing/2014/main" id="{9C274287-FE04-2EA6-17AA-588BAA6D693F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7509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0CBE2-820B-0DBE-25A5-87AD4BFE8242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0CA939-7F0F-0A95-A83C-7B1F24787E83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21F22C-4A88-9FAE-AAE1-3E274E16E80C}"/>
                </a:ext>
              </a:extLst>
            </p:cNvPr>
            <p:cNvCxnSpPr>
              <a:cxnSpLocks/>
              <a:stCxn id="58" idx="7"/>
              <a:endCxn id="5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3C702-7D64-ED7F-9CB1-916D4A4854F8}"/>
                </a:ext>
              </a:extLst>
            </p:cNvPr>
            <p:cNvCxnSpPr>
              <a:cxnSpLocks/>
              <a:stCxn id="62" idx="5"/>
              <a:endCxn id="53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7A84A1-BB9F-7900-4687-F4A5AF70165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61BF0-2E65-3A9D-553A-AA5E64F27BBD}"/>
                </a:ext>
              </a:extLst>
            </p:cNvPr>
            <p:cNvCxnSpPr>
              <a:cxnSpLocks/>
              <a:stCxn id="58" idx="4"/>
              <a:endCxn id="6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E874BB-76B4-8CB9-8A32-73DD84FB25D2}"/>
                </a:ext>
              </a:extLst>
            </p:cNvPr>
            <p:cNvCxnSpPr>
              <a:cxnSpLocks/>
              <a:stCxn id="60" idx="4"/>
              <a:endCxn id="6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/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6274FA-19E6-97BE-84EA-4256BC6BA1F8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91621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4BA6EB0A-062F-1D18-7104-57FB86C52785}"/>
              </a:ext>
            </a:extLst>
          </p:cNvPr>
          <p:cNvSpPr>
            <a:spLocks/>
          </p:cNvSpPr>
          <p:nvPr/>
        </p:nvSpPr>
        <p:spPr>
          <a:xfrm rot="17927023">
            <a:off x="7351914" y="1964229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7" name="Rounded Rectangle 73">
            <a:extLst>
              <a:ext uri="{FF2B5EF4-FFF2-40B4-BE49-F238E27FC236}">
                <a16:creationId xmlns:a16="http://schemas.microsoft.com/office/drawing/2014/main" id="{391246A1-F323-A233-78AF-A55146DEF490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4185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0CBE2-820B-0DBE-25A5-87AD4BFE8242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0CA939-7F0F-0A95-A83C-7B1F24787E83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21F22C-4A88-9FAE-AAE1-3E274E16E80C}"/>
                </a:ext>
              </a:extLst>
            </p:cNvPr>
            <p:cNvCxnSpPr>
              <a:cxnSpLocks/>
              <a:stCxn id="58" idx="7"/>
              <a:endCxn id="5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3C702-7D64-ED7F-9CB1-916D4A4854F8}"/>
                </a:ext>
              </a:extLst>
            </p:cNvPr>
            <p:cNvCxnSpPr>
              <a:cxnSpLocks/>
              <a:stCxn id="62" idx="5"/>
              <a:endCxn id="53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7A84A1-BB9F-7900-4687-F4A5AF70165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61BF0-2E65-3A9D-553A-AA5E64F27BBD}"/>
                </a:ext>
              </a:extLst>
            </p:cNvPr>
            <p:cNvCxnSpPr>
              <a:cxnSpLocks/>
              <a:stCxn id="58" idx="4"/>
              <a:endCxn id="6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E874BB-76B4-8CB9-8A32-73DD84FB25D2}"/>
                </a:ext>
              </a:extLst>
            </p:cNvPr>
            <p:cNvCxnSpPr>
              <a:cxnSpLocks/>
              <a:stCxn id="60" idx="4"/>
              <a:endCxn id="6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/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0C3CC0-C67C-F569-185E-32486D587CF7}"/>
                  </a:ext>
                </a:extLst>
              </p:cNvPr>
              <p:cNvSpPr txBox="1"/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0C3CC0-C67C-F569-185E-32486D58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6EEF60-1030-D5F8-6544-7B480A180495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736066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4BA6EB0A-062F-1D18-7104-57FB86C52785}"/>
              </a:ext>
            </a:extLst>
          </p:cNvPr>
          <p:cNvSpPr>
            <a:spLocks/>
          </p:cNvSpPr>
          <p:nvPr/>
        </p:nvSpPr>
        <p:spPr>
          <a:xfrm rot="14400000">
            <a:off x="7376527" y="1038680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2E3A2363-53E9-AEEF-204A-FC179E59774F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4185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0CBE2-820B-0DBE-25A5-87AD4BFE8242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0CA939-7F0F-0A95-A83C-7B1F24787E83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21F22C-4A88-9FAE-AAE1-3E274E16E80C}"/>
                </a:ext>
              </a:extLst>
            </p:cNvPr>
            <p:cNvCxnSpPr>
              <a:cxnSpLocks/>
              <a:stCxn id="58" idx="7"/>
              <a:endCxn id="5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3C702-7D64-ED7F-9CB1-916D4A4854F8}"/>
                </a:ext>
              </a:extLst>
            </p:cNvPr>
            <p:cNvCxnSpPr>
              <a:cxnSpLocks/>
              <a:stCxn id="62" idx="5"/>
              <a:endCxn id="53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7A84A1-BB9F-7900-4687-F4A5AF70165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61BF0-2E65-3A9D-553A-AA5E64F27BBD}"/>
                </a:ext>
              </a:extLst>
            </p:cNvPr>
            <p:cNvCxnSpPr>
              <a:cxnSpLocks/>
              <a:stCxn id="58" idx="4"/>
              <a:endCxn id="6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E874BB-76B4-8CB9-8A32-73DD84FB25D2}"/>
                </a:ext>
              </a:extLst>
            </p:cNvPr>
            <p:cNvCxnSpPr>
              <a:cxnSpLocks/>
              <a:stCxn id="60" idx="4"/>
              <a:endCxn id="6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/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08AB2-C8FC-0E3E-EB38-D96C8BD01999}"/>
                  </a:ext>
                </a:extLst>
              </p:cNvPr>
              <p:cNvSpPr txBox="1"/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08AB2-C8FC-0E3E-EB38-D96C8BD01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blipFill>
                <a:blip r:embed="rId15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38C7D4-A633-37F5-65D7-BB2E35C90590}"/>
                  </a:ext>
                </a:extLst>
              </p:cNvPr>
              <p:cNvSpPr txBox="1"/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38C7D4-A633-37F5-65D7-BB2E35C90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8888D02-0416-01AA-4591-F01515A0EA02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79133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4BA6EB0A-062F-1D18-7104-57FB86C52785}"/>
              </a:ext>
            </a:extLst>
          </p:cNvPr>
          <p:cNvSpPr>
            <a:spLocks/>
          </p:cNvSpPr>
          <p:nvPr/>
        </p:nvSpPr>
        <p:spPr>
          <a:xfrm rot="17927023">
            <a:off x="8165686" y="750914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10" name="Rounded Rectangle 73">
            <a:extLst>
              <a:ext uri="{FF2B5EF4-FFF2-40B4-BE49-F238E27FC236}">
                <a16:creationId xmlns:a16="http://schemas.microsoft.com/office/drawing/2014/main" id="{44334909-4A4E-9D8F-769B-757EB1B19940}"/>
              </a:ext>
            </a:extLst>
          </p:cNvPr>
          <p:cNvSpPr>
            <a:spLocks/>
          </p:cNvSpPr>
          <p:nvPr/>
        </p:nvSpPr>
        <p:spPr>
          <a:xfrm rot="10800000">
            <a:off x="8527133" y="4910638"/>
            <a:ext cx="1388694" cy="133653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4185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0CBE2-820B-0DBE-25A5-87AD4BFE8242}"/>
              </a:ext>
            </a:extLst>
          </p:cNvPr>
          <p:cNvGrpSpPr/>
          <p:nvPr/>
        </p:nvGrpSpPr>
        <p:grpSpPr>
          <a:xfrm>
            <a:off x="7079890" y="1690688"/>
            <a:ext cx="4281047" cy="4220187"/>
            <a:chOff x="7079890" y="1690688"/>
            <a:chExt cx="4281047" cy="422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449F25-C8C1-19E1-8761-0DD793144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5246933"/>
                  <a:ext cx="663942" cy="66394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0CA939-7F0F-0A95-A83C-7B1F24787E83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9445463" y="2257398"/>
              <a:ext cx="940729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21F22C-4A88-9FAE-AAE1-3E274E16E80C}"/>
                </a:ext>
              </a:extLst>
            </p:cNvPr>
            <p:cNvCxnSpPr>
              <a:cxnSpLocks/>
              <a:stCxn id="58" idx="7"/>
              <a:endCxn id="59" idx="3"/>
            </p:cNvCxnSpPr>
            <p:nvPr/>
          </p:nvCxnSpPr>
          <p:spPr>
            <a:xfrm flipV="1">
              <a:off x="8052158" y="2257398"/>
              <a:ext cx="923827" cy="511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8BCD0E-8DE1-5585-B4C5-14304D41E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448" y="2671894"/>
                  <a:ext cx="663942" cy="6639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3A47BF5-F9D2-93E8-66BB-AC0573735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753" y="1690688"/>
                  <a:ext cx="663942" cy="66394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57FF36-2EF4-4307-CC9E-7318C1E47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2671894"/>
                  <a:ext cx="663942" cy="6639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3C702-7D64-ED7F-9CB1-916D4A4854F8}"/>
                </a:ext>
              </a:extLst>
            </p:cNvPr>
            <p:cNvCxnSpPr>
              <a:cxnSpLocks/>
              <a:stCxn id="62" idx="5"/>
              <a:endCxn id="53" idx="1"/>
            </p:cNvCxnSpPr>
            <p:nvPr/>
          </p:nvCxnSpPr>
          <p:spPr>
            <a:xfrm>
              <a:off x="8054635" y="4840557"/>
              <a:ext cx="921350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38DEA7-C185-C5C6-AAA0-7B3C176E7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25" y="4273847"/>
                  <a:ext cx="663942" cy="66394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00D3E7-CA7E-067B-42C1-FC67A924E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960" y="4273847"/>
                  <a:ext cx="663942" cy="66394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7A84A1-BB9F-7900-4687-F4A5AF70165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9445463" y="4840557"/>
              <a:ext cx="940729" cy="503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61BF0-2E65-3A9D-553A-AA5E64F27BBD}"/>
                </a:ext>
              </a:extLst>
            </p:cNvPr>
            <p:cNvCxnSpPr>
              <a:cxnSpLocks/>
              <a:stCxn id="58" idx="4"/>
              <a:endCxn id="62" idx="0"/>
            </p:cNvCxnSpPr>
            <p:nvPr/>
          </p:nvCxnSpPr>
          <p:spPr>
            <a:xfrm>
              <a:off x="7817419" y="3335836"/>
              <a:ext cx="2477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444D795-A944-AB0C-E9DE-037CA4E7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64F514-E3AC-B6FD-86FD-15B448853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99E6BA-D176-CD1D-DF1E-B70761210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2F27F85-C495-E0CD-951A-D4E21ADD3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E874BB-76B4-8CB9-8A32-73DD84FB25D2}"/>
                </a:ext>
              </a:extLst>
            </p:cNvPr>
            <p:cNvCxnSpPr>
              <a:cxnSpLocks/>
              <a:stCxn id="60" idx="4"/>
              <a:endCxn id="63" idx="0"/>
            </p:cNvCxnSpPr>
            <p:nvPr/>
          </p:nvCxnSpPr>
          <p:spPr>
            <a:xfrm>
              <a:off x="10620931" y="3335836"/>
              <a:ext cx="0" cy="93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/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2D921-AB90-400A-C3FF-9770037DB1B0}"/>
                  </a:ext>
                </a:extLst>
              </p:cNvPr>
              <p:cNvSpPr txBox="1"/>
              <p:nvPr/>
            </p:nvSpPr>
            <p:spPr>
              <a:xfrm>
                <a:off x="841525" y="5532726"/>
                <a:ext cx="607461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2D921-AB90-400A-C3FF-9770037D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25" y="5532726"/>
                <a:ext cx="6074612" cy="714811"/>
              </a:xfrm>
              <a:prstGeom prst="rect">
                <a:avLst/>
              </a:prstGeom>
              <a:blipFill>
                <a:blip r:embed="rId15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89C7D-1688-D2CA-D6E5-3BDC577BF87F}"/>
                  </a:ext>
                </a:extLst>
              </p:cNvPr>
              <p:cNvSpPr txBox="1"/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89C7D-1688-D2CA-D6E5-3BDC577B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blipFill>
                <a:blip r:embed="rId16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1D8A4-0E27-3FBE-B9A8-B57C1735714C}"/>
                  </a:ext>
                </a:extLst>
              </p:cNvPr>
              <p:cNvSpPr txBox="1"/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1D8A4-0E27-3FBE-B9A8-B57C17357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54C9E30-B9F0-55BF-95FE-7CD1384B0C26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29523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345CCEE-4DA4-FD5F-B871-8C5C0752C7FB}"/>
              </a:ext>
            </a:extLst>
          </p:cNvPr>
          <p:cNvGrpSpPr/>
          <p:nvPr/>
        </p:nvGrpSpPr>
        <p:grpSpPr>
          <a:xfrm>
            <a:off x="3271791" y="1690689"/>
            <a:ext cx="5710075" cy="4756709"/>
            <a:chOff x="3271791" y="1690689"/>
            <a:chExt cx="5710075" cy="4756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DC657B-2BEC-18C6-C304-CE405DD2190B}"/>
                </a:ext>
              </a:extLst>
            </p:cNvPr>
            <p:cNvGrpSpPr/>
            <p:nvPr/>
          </p:nvGrpSpPr>
          <p:grpSpPr>
            <a:xfrm>
              <a:off x="4044365" y="1690689"/>
              <a:ext cx="4113734" cy="4756709"/>
              <a:chOff x="4044365" y="1690689"/>
              <a:chExt cx="4113734" cy="475670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425E7F7-DB5B-B3D0-7662-124A962F8819}"/>
                  </a:ext>
                </a:extLst>
              </p:cNvPr>
              <p:cNvGrpSpPr/>
              <p:nvPr/>
            </p:nvGrpSpPr>
            <p:grpSpPr>
              <a:xfrm>
                <a:off x="4044365" y="1690689"/>
                <a:ext cx="4113734" cy="4756709"/>
                <a:chOff x="4044365" y="1690689"/>
                <a:chExt cx="4113734" cy="4756709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5B1B998-DB64-9D99-DD6C-777326FA77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134852" y="1690689"/>
                  <a:ext cx="3922292" cy="3922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7FC846E-CDC0-359C-8BBD-712BDFA9864D}"/>
                    </a:ext>
                  </a:extLst>
                </p:cNvPr>
                <p:cNvGrpSpPr/>
                <p:nvPr/>
              </p:nvGrpSpPr>
              <p:grpSpPr>
                <a:xfrm>
                  <a:off x="4044365" y="1937108"/>
                  <a:ext cx="4113734" cy="4510290"/>
                  <a:chOff x="4044365" y="1937108"/>
                  <a:chExt cx="4113734" cy="4510290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BABD601C-FA82-56D0-225B-822F19501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alphaModFix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717" b="97849" l="1105" r="97238">
                                <a14:foregroundMark x1="1657" y1="21505" x2="56354" y2="1075"/>
                                <a14:foregroundMark x1="93923" y1="16487" x2="97790" y2="17921"/>
                                <a14:foregroundMark x1="96685" y1="21864" x2="96685" y2="21864"/>
                                <a14:foregroundMark x1="97790" y1="26882" x2="97790" y2="26882"/>
                                <a14:foregroundMark x1="46409" y1="94624" x2="46409" y2="94624"/>
                                <a14:foregroundMark x1="38122" y1="97849" x2="38122" y2="97849"/>
                                <a14:backgroundMark x1="5525" y1="8244" x2="30939" y2="3584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08429" y="4770949"/>
                    <a:ext cx="1185445" cy="1676449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93687710-E168-D8A6-AB7B-E0617BDEB8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961" b="82796" l="15470" r="81215">
                                <a14:foregroundMark x1="38122" y1="12545" x2="38122" y2="12545"/>
                                <a14:foregroundMark x1="23757" y1="11470" x2="57459" y2="11828"/>
                                <a14:foregroundMark x1="57459" y1="11828" x2="70166" y2="25090"/>
                                <a14:foregroundMark x1="70166" y1="25090" x2="56354" y2="71685"/>
                                <a14:foregroundMark x1="56354" y1="71685" x2="45304" y2="82796"/>
                                <a14:foregroundMark x1="45304" y1="82796" x2="37017" y2="62007"/>
                                <a14:foregroundMark x1="37017" y1="62007" x2="42541" y2="30108"/>
                                <a14:foregroundMark x1="23757" y1="9319" x2="23757" y2="9319"/>
                                <a14:foregroundMark x1="31492" y1="8961" x2="69061" y2="11111"/>
                                <a14:foregroundMark x1="71823" y1="11111" x2="71823" y2="11111"/>
                                <a14:foregroundMark x1="74586" y1="11111" x2="74586" y2="11111"/>
                                <a14:foregroundMark x1="79558" y1="11470" x2="79558" y2="11470"/>
                                <a14:foregroundMark x1="79558" y1="13262" x2="77348" y2="12903"/>
                                <a14:foregroundMark x1="22099" y1="11111" x2="22099" y2="11111"/>
                                <a14:foregroundMark x1="19337" y1="9677" x2="19337" y2="9677"/>
                                <a14:foregroundMark x1="16022" y1="18280" x2="16022" y2="18280"/>
                                <a14:foregroundMark x1="16022" y1="17563" x2="16022" y2="17563"/>
                                <a14:foregroundMark x1="16022" y1="17563" x2="16022" y2="17563"/>
                                <a14:foregroundMark x1="17660" y1="18996" x2="25967" y2="46953"/>
                                <a14:foregroundMark x1="17447" y1="18280" x2="17660" y2="18996"/>
                                <a14:foregroundMark x1="17340" y1="17921" x2="17447" y2="18280"/>
                                <a14:foregroundMark x1="17127" y1="17204" x2="17340" y2="17921"/>
                                <a14:foregroundMark x1="25967" y1="46953" x2="39227" y2="63441"/>
                                <a14:foregroundMark x1="39227" y1="63441" x2="39779" y2="63441"/>
                                <a14:foregroundMark x1="17127" y1="27957" x2="20442" y2="72043"/>
                                <a14:foregroundMark x1="20442" y1="72043" x2="21547" y2="73835"/>
                                <a14:foregroundMark x1="18232" y1="69176" x2="18232" y2="69176"/>
                                <a14:foregroundMark x1="18232" y1="75627" x2="18232" y2="75627"/>
                                <a14:foregroundMark x1="19890" y1="79211" x2="19890" y2="79211"/>
                                <a14:foregroundMark x1="21547" y1="79211" x2="40331" y2="79570"/>
                                <a14:foregroundMark x1="23204" y1="83154" x2="23204" y2="83154"/>
                                <a14:foregroundMark x1="55249" y1="79211" x2="55249" y2="79211"/>
                                <a14:foregroundMark x1="51934" y1="82079" x2="51934" y2="82079"/>
                                <a14:foregroundMark x1="59116" y1="82437" x2="59116" y2="82437"/>
                                <a14:foregroundMark x1="60773" y1="81004" x2="60773" y2="81004"/>
                                <a14:foregroundMark x1="60773" y1="80287" x2="60773" y2="80287"/>
                                <a14:foregroundMark x1="58564" y1="77061" x2="58564" y2="77061"/>
                                <a14:foregroundMark x1="71823" y1="77061" x2="71823" y2="77061"/>
                                <a14:foregroundMark x1="67403" y1="77419" x2="67403" y2="77419"/>
                                <a14:foregroundMark x1="65746" y1="77419" x2="65746" y2="77419"/>
                                <a14:foregroundMark x1="63536" y1="77419" x2="75138" y2="76703"/>
                                <a14:foregroundMark x1="69613" y1="80287" x2="62431" y2="82437"/>
                                <a14:foregroundMark x1="74033" y1="81720" x2="74033" y2="81720"/>
                                <a14:foregroundMark x1="76243" y1="81362" x2="76243" y2="81362"/>
                                <a14:foregroundMark x1="80110" y1="74910" x2="80110" y2="74910"/>
                                <a14:foregroundMark x1="80663" y1="73835" x2="80663" y2="61290"/>
                                <a14:foregroundMark x1="80663" y1="56989" x2="79558" y2="34409"/>
                                <a14:foregroundMark x1="80110" y1="37276" x2="80110" y2="44086"/>
                                <a14:foregroundMark x1="81215" y1="43011" x2="81215" y2="43011"/>
                                <a14:foregroundMark x1="81215" y1="41935" x2="81215" y2="41935"/>
                                <a14:foregroundMark x1="81215" y1="37276" x2="81215" y2="37276"/>
                                <a14:foregroundMark x1="81215" y1="34409" x2="81215" y2="34409"/>
                                <a14:foregroundMark x1="80663" y1="31900" x2="80663" y2="31900"/>
                                <a14:foregroundMark x1="80663" y1="29032" x2="80663" y2="29032"/>
                                <a14:foregroundMark x1="50276" y1="81004" x2="50276" y2="81004"/>
                                <a14:foregroundMark x1="80663" y1="24014" x2="80663" y2="24014"/>
                                <a14:backgroundMark x1="13260" y1="17921" x2="13260" y2="17921"/>
                                <a14:backgroundMark x1="13812" y1="17921" x2="13812" y2="17921"/>
                                <a14:backgroundMark x1="13812" y1="18280" x2="13812" y2="18280"/>
                                <a14:backgroundMark x1="14365" y1="17921" x2="14365" y2="17921"/>
                                <a14:backgroundMark x1="14365" y1="18996" x2="14365" y2="1899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rcRect l="15457" t="7031" r="15368" b="14458"/>
                  <a:stretch/>
                </p:blipFill>
                <p:spPr>
                  <a:xfrm>
                    <a:off x="4044365" y="1937108"/>
                    <a:ext cx="770960" cy="1348799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82AAAB3E-0C67-797C-B059-03F14184A5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961" b="82796" l="15470" r="81215">
                                <a14:foregroundMark x1="38122" y1="12545" x2="38122" y2="12545"/>
                                <a14:foregroundMark x1="23757" y1="11470" x2="57459" y2="11828"/>
                                <a14:foregroundMark x1="57459" y1="11828" x2="70166" y2="25090"/>
                                <a14:foregroundMark x1="70166" y1="25090" x2="56354" y2="71685"/>
                                <a14:foregroundMark x1="56354" y1="71685" x2="45304" y2="82796"/>
                                <a14:foregroundMark x1="45304" y1="82796" x2="37017" y2="62007"/>
                                <a14:foregroundMark x1="37017" y1="62007" x2="42541" y2="30108"/>
                                <a14:foregroundMark x1="23757" y1="9319" x2="23757" y2="9319"/>
                                <a14:foregroundMark x1="31492" y1="8961" x2="69061" y2="11111"/>
                                <a14:foregroundMark x1="71823" y1="11111" x2="71823" y2="11111"/>
                                <a14:foregroundMark x1="74586" y1="11111" x2="74586" y2="11111"/>
                                <a14:foregroundMark x1="79558" y1="11470" x2="79558" y2="11470"/>
                                <a14:foregroundMark x1="79558" y1="13262" x2="77348" y2="12903"/>
                                <a14:foregroundMark x1="22099" y1="11111" x2="22099" y2="11111"/>
                                <a14:foregroundMark x1="19337" y1="9677" x2="19337" y2="9677"/>
                                <a14:foregroundMark x1="16022" y1="18280" x2="16022" y2="18280"/>
                                <a14:foregroundMark x1="16022" y1="17563" x2="16022" y2="17563"/>
                                <a14:foregroundMark x1="16022" y1="17563" x2="16022" y2="17563"/>
                                <a14:foregroundMark x1="17660" y1="18996" x2="25967" y2="46953"/>
                                <a14:foregroundMark x1="17447" y1="18280" x2="17660" y2="18996"/>
                                <a14:foregroundMark x1="17340" y1="17921" x2="17447" y2="18280"/>
                                <a14:foregroundMark x1="17127" y1="17204" x2="17340" y2="17921"/>
                                <a14:foregroundMark x1="25967" y1="46953" x2="39227" y2="63441"/>
                                <a14:foregroundMark x1="39227" y1="63441" x2="39779" y2="63441"/>
                                <a14:foregroundMark x1="17127" y1="27957" x2="20442" y2="72043"/>
                                <a14:foregroundMark x1="20442" y1="72043" x2="21547" y2="73835"/>
                                <a14:foregroundMark x1="18232" y1="69176" x2="18232" y2="69176"/>
                                <a14:foregroundMark x1="18232" y1="75627" x2="18232" y2="75627"/>
                                <a14:foregroundMark x1="19890" y1="79211" x2="19890" y2="79211"/>
                                <a14:foregroundMark x1="21547" y1="79211" x2="40331" y2="79570"/>
                                <a14:foregroundMark x1="23204" y1="83154" x2="23204" y2="83154"/>
                                <a14:foregroundMark x1="55249" y1="79211" x2="55249" y2="79211"/>
                                <a14:foregroundMark x1="51934" y1="82079" x2="51934" y2="82079"/>
                                <a14:foregroundMark x1="59116" y1="82437" x2="59116" y2="82437"/>
                                <a14:foregroundMark x1="60773" y1="81004" x2="60773" y2="81004"/>
                                <a14:foregroundMark x1="60773" y1="80287" x2="60773" y2="80287"/>
                                <a14:foregroundMark x1="58564" y1="77061" x2="58564" y2="77061"/>
                                <a14:foregroundMark x1="71823" y1="77061" x2="71823" y2="77061"/>
                                <a14:foregroundMark x1="67403" y1="77419" x2="67403" y2="77419"/>
                                <a14:foregroundMark x1="65746" y1="77419" x2="65746" y2="77419"/>
                                <a14:foregroundMark x1="63536" y1="77419" x2="75138" y2="76703"/>
                                <a14:foregroundMark x1="69613" y1="80287" x2="62431" y2="82437"/>
                                <a14:foregroundMark x1="74033" y1="81720" x2="74033" y2="81720"/>
                                <a14:foregroundMark x1="76243" y1="81362" x2="76243" y2="81362"/>
                                <a14:foregroundMark x1="80110" y1="74910" x2="80110" y2="74910"/>
                                <a14:foregroundMark x1="80663" y1="73835" x2="80663" y2="61290"/>
                                <a14:foregroundMark x1="80663" y1="56989" x2="79558" y2="34409"/>
                                <a14:foregroundMark x1="80110" y1="37276" x2="80110" y2="44086"/>
                                <a14:foregroundMark x1="81215" y1="43011" x2="81215" y2="43011"/>
                                <a14:foregroundMark x1="81215" y1="41935" x2="81215" y2="41935"/>
                                <a14:foregroundMark x1="81215" y1="37276" x2="81215" y2="37276"/>
                                <a14:foregroundMark x1="81215" y1="34409" x2="81215" y2="34409"/>
                                <a14:foregroundMark x1="80663" y1="31900" x2="80663" y2="31900"/>
                                <a14:foregroundMark x1="80663" y1="29032" x2="80663" y2="29032"/>
                                <a14:foregroundMark x1="50276" y1="81004" x2="50276" y2="81004"/>
                                <a14:foregroundMark x1="80663" y1="24014" x2="80663" y2="24014"/>
                                <a14:backgroundMark x1="13260" y1="17921" x2="13260" y2="17921"/>
                                <a14:backgroundMark x1="13812" y1="17921" x2="13812" y2="17921"/>
                                <a14:backgroundMark x1="13812" y1="18280" x2="13812" y2="18280"/>
                                <a14:backgroundMark x1="14365" y1="17921" x2="14365" y2="17921"/>
                                <a14:backgroundMark x1="14365" y1="18996" x2="14365" y2="1899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rcRect l="15457" t="7031" r="15368" b="14458"/>
                  <a:stretch/>
                </p:blipFill>
                <p:spPr>
                  <a:xfrm>
                    <a:off x="7387139" y="1937108"/>
                    <a:ext cx="770960" cy="1348799"/>
                  </a:xfrm>
                  <a:prstGeom prst="rect">
                    <a:avLst/>
                  </a:prstGeom>
                </p:spPr>
              </p:pic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91EE737-D811-1EEC-8FE0-AD86453BF91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4529" y="3226406"/>
                    <a:ext cx="203934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91EE737-D811-1EEC-8FE0-AD86453BF9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4529" y="3226406"/>
                    <a:ext cx="2039341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6805053-75FF-E1CE-0DBB-B847C1A22D23}"/>
                    </a:ext>
                  </a:extLst>
                </p:cNvPr>
                <p:cNvSpPr txBox="1"/>
                <p:nvPr/>
              </p:nvSpPr>
              <p:spPr>
                <a:xfrm>
                  <a:off x="4951056" y="5424444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6805053-75FF-E1CE-0DBB-B847C1A22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056" y="5424444"/>
                  <a:ext cx="548099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F25FB0-6327-8428-F7D1-D3733804FD80}"/>
                    </a:ext>
                  </a:extLst>
                </p:cNvPr>
                <p:cNvSpPr txBox="1"/>
                <p:nvPr/>
              </p:nvSpPr>
              <p:spPr>
                <a:xfrm>
                  <a:off x="3271791" y="2217492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F25FB0-6327-8428-F7D1-D3733804F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791" y="2217492"/>
                  <a:ext cx="519566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A23E82-1B06-ABAE-3799-50F923200A4F}"/>
                    </a:ext>
                  </a:extLst>
                </p:cNvPr>
                <p:cNvSpPr txBox="1"/>
                <p:nvPr/>
              </p:nvSpPr>
              <p:spPr>
                <a:xfrm>
                  <a:off x="8427035" y="2222512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A23E82-1B06-ABAE-3799-50F923200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035" y="2222512"/>
                  <a:ext cx="554831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1E22A0-1208-F596-2293-A021AAF0F547}"/>
              </a:ext>
            </a:extLst>
          </p:cNvPr>
          <p:cNvSpPr txBox="1"/>
          <p:nvPr/>
        </p:nvSpPr>
        <p:spPr>
          <a:xfrm>
            <a:off x="838200" y="2154022"/>
            <a:ext cx="3039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Correctness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Privacy</a:t>
            </a:r>
            <a:endParaRPr lang="en-US" sz="3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IL" sz="3000" dirty="0"/>
              <a:t>Guaranteed </a:t>
            </a:r>
            <a:br>
              <a:rPr lang="en-IL" sz="3000" dirty="0"/>
            </a:br>
            <a:r>
              <a:rPr lang="en-IL" sz="3000" dirty="0"/>
              <a:t>output delivery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6AAA47-190A-7A50-BDE4-95FCDE431EAD}"/>
              </a:ext>
            </a:extLst>
          </p:cNvPr>
          <p:cNvGrpSpPr/>
          <p:nvPr/>
        </p:nvGrpSpPr>
        <p:grpSpPr>
          <a:xfrm>
            <a:off x="3268477" y="1686883"/>
            <a:ext cx="5710074" cy="4572511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/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31525D-E6FA-54CA-2A12-231A68253874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6F5AE9-D98A-5422-6917-13593A831A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8D212A-9321-AD4A-833D-7C78544A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Solitary Output Secure </a:t>
            </a:r>
            <a:r>
              <a:rPr lang="en-IL" dirty="0"/>
              <a:t>Computation</a:t>
            </a:r>
          </a:p>
        </p:txBody>
      </p:sp>
      <p:sp>
        <p:nvSpPr>
          <p:cNvPr id="24" name="Rounded Rectangular Callout 64">
            <a:extLst>
              <a:ext uri="{FF2B5EF4-FFF2-40B4-BE49-F238E27FC236}">
                <a16:creationId xmlns:a16="http://schemas.microsoft.com/office/drawing/2014/main" id="{C9DC43EC-6C3D-1559-BA4C-F6BA02C18C11}"/>
              </a:ext>
            </a:extLst>
          </p:cNvPr>
          <p:cNvSpPr>
            <a:spLocks noChangeAspect="1"/>
          </p:cNvSpPr>
          <p:nvPr/>
        </p:nvSpPr>
        <p:spPr>
          <a:xfrm>
            <a:off x="452470" y="4770949"/>
            <a:ext cx="3039294" cy="1182518"/>
          </a:xfrm>
          <a:prstGeom prst="wedgeRoundRectCallout">
            <a:avLst>
              <a:gd name="adj1" fmla="val 25981"/>
              <a:gd name="adj2" fmla="val -110408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solidFill>
                  <a:sysClr val="windowText" lastClr="000000"/>
                </a:solidFill>
              </a:rPr>
              <a:t>Honest </a:t>
            </a:r>
            <a:r>
              <a:rPr lang="en-US" sz="2800" dirty="0">
                <a:solidFill>
                  <a:sysClr val="windowText" lastClr="000000"/>
                </a:solidFill>
              </a:rPr>
              <a:t>server</a:t>
            </a:r>
            <a:r>
              <a:rPr lang="en-IL" sz="2800" dirty="0">
                <a:solidFill>
                  <a:sysClr val="windowText" lastClr="000000"/>
                </a:solidFill>
              </a:rPr>
              <a:t> alw</a:t>
            </a:r>
            <a:r>
              <a:rPr lang="en-US" sz="2800" dirty="0">
                <a:solidFill>
                  <a:sysClr val="windowText" lastClr="000000"/>
                </a:solidFill>
              </a:rPr>
              <a:t>ay</a:t>
            </a:r>
            <a:r>
              <a:rPr lang="en-IL" sz="2800" dirty="0">
                <a:solidFill>
                  <a:sysClr val="windowText" lastClr="000000"/>
                </a:solidFill>
              </a:rPr>
              <a:t>s get</a:t>
            </a:r>
            <a:r>
              <a:rPr lang="en-US" sz="2800" dirty="0">
                <a:solidFill>
                  <a:sysClr val="windowText" lastClr="000000"/>
                </a:solidFill>
              </a:rPr>
              <a:t>s</a:t>
            </a:r>
            <a:r>
              <a:rPr lang="en-IL" sz="2800" dirty="0">
                <a:solidFill>
                  <a:sysClr val="windowText" lastClr="000000"/>
                </a:solidFill>
              </a:rPr>
              <a:t> output</a:t>
            </a:r>
          </a:p>
        </p:txBody>
      </p:sp>
      <p:sp>
        <p:nvSpPr>
          <p:cNvPr id="7" name="Rounded Rectangular Callout 64">
            <a:extLst>
              <a:ext uri="{FF2B5EF4-FFF2-40B4-BE49-F238E27FC236}">
                <a16:creationId xmlns:a16="http://schemas.microsoft.com/office/drawing/2014/main" id="{3B149739-E151-D815-F7EF-396079CDBF27}"/>
              </a:ext>
            </a:extLst>
          </p:cNvPr>
          <p:cNvSpPr>
            <a:spLocks noChangeAspect="1"/>
          </p:cNvSpPr>
          <p:nvPr/>
        </p:nvSpPr>
        <p:spPr>
          <a:xfrm>
            <a:off x="7773500" y="4830416"/>
            <a:ext cx="2871015" cy="891503"/>
          </a:xfrm>
          <a:prstGeom prst="wedgeRoundRectCallout">
            <a:avLst>
              <a:gd name="adj1" fmla="val -85492"/>
              <a:gd name="adj2" fmla="val 64417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Output receiving party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F505D4-665A-CA24-56CC-58FB59DD2F36}"/>
              </a:ext>
            </a:extLst>
          </p:cNvPr>
          <p:cNvSpPr txBox="1"/>
          <p:nvPr/>
        </p:nvSpPr>
        <p:spPr>
          <a:xfrm>
            <a:off x="839190" y="1239130"/>
            <a:ext cx="752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>
                <a:solidFill>
                  <a:schemeClr val="tx2"/>
                </a:solidFill>
              </a:rPr>
              <a:t>[</a:t>
            </a:r>
            <a:r>
              <a:rPr lang="en-US" sz="2800" dirty="0">
                <a:solidFill>
                  <a:schemeClr val="tx2"/>
                </a:solidFill>
              </a:rPr>
              <a:t>Halevi, </a:t>
            </a:r>
            <a:r>
              <a:rPr lang="en-US" sz="2800" dirty="0" err="1">
                <a:solidFill>
                  <a:schemeClr val="tx2"/>
                </a:solidFill>
              </a:rPr>
              <a:t>Ishai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Kushilevitz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Makriyannis</a:t>
            </a:r>
            <a:r>
              <a:rPr lang="en-US" sz="2800" dirty="0">
                <a:solidFill>
                  <a:schemeClr val="tx2"/>
                </a:solidFill>
              </a:rPr>
              <a:t>, Rabin ’19</a:t>
            </a:r>
            <a:r>
              <a:rPr lang="en-IL" sz="2800" dirty="0">
                <a:solidFill>
                  <a:schemeClr val="tx2"/>
                </a:solidFill>
              </a:rPr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28119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73">
            <a:extLst>
              <a:ext uri="{FF2B5EF4-FFF2-40B4-BE49-F238E27FC236}">
                <a16:creationId xmlns:a16="http://schemas.microsoft.com/office/drawing/2014/main" id="{29AE0D6F-10B8-1124-4347-A4B5EB2DD249}"/>
              </a:ext>
            </a:extLst>
          </p:cNvPr>
          <p:cNvSpPr>
            <a:spLocks/>
          </p:cNvSpPr>
          <p:nvPr/>
        </p:nvSpPr>
        <p:spPr>
          <a:xfrm>
            <a:off x="2615749" y="2155236"/>
            <a:ext cx="1532505" cy="87530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Distributions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2950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/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2D921-AB90-400A-C3FF-9770037DB1B0}"/>
                  </a:ext>
                </a:extLst>
              </p:cNvPr>
              <p:cNvSpPr txBox="1"/>
              <p:nvPr/>
            </p:nvSpPr>
            <p:spPr>
              <a:xfrm>
                <a:off x="841525" y="5532726"/>
                <a:ext cx="607461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2D921-AB90-400A-C3FF-9770037D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25" y="5532726"/>
                <a:ext cx="6074612" cy="714811"/>
              </a:xfrm>
              <a:prstGeom prst="rect">
                <a:avLst/>
              </a:prstGeom>
              <a:blipFill>
                <a:blip r:embed="rId5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89C7D-1688-D2CA-D6E5-3BDC577BF87F}"/>
                  </a:ext>
                </a:extLst>
              </p:cNvPr>
              <p:cNvSpPr txBox="1"/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89C7D-1688-D2CA-D6E5-3BDC577B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blipFill>
                <a:blip r:embed="rId6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1D8A4-0E27-3FBE-B9A8-B57C1735714C}"/>
                  </a:ext>
                </a:extLst>
              </p:cNvPr>
              <p:cNvSpPr txBox="1"/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1D8A4-0E27-3FBE-B9A8-B57C17357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73">
            <a:extLst>
              <a:ext uri="{FF2B5EF4-FFF2-40B4-BE49-F238E27FC236}">
                <a16:creationId xmlns:a16="http://schemas.microsoft.com/office/drawing/2014/main" id="{971C6945-E57E-4AA0-78F4-DC8994C347A6}"/>
              </a:ext>
            </a:extLst>
          </p:cNvPr>
          <p:cNvSpPr>
            <a:spLocks/>
          </p:cNvSpPr>
          <p:nvPr/>
        </p:nvSpPr>
        <p:spPr>
          <a:xfrm>
            <a:off x="7376527" y="2158960"/>
            <a:ext cx="3707785" cy="3498956"/>
          </a:xfrm>
          <a:prstGeom prst="roundRect">
            <a:avLst>
              <a:gd name="adj" fmla="val 21471"/>
            </a:avLst>
          </a:prstGeom>
          <a:solidFill>
            <a:schemeClr val="accent1">
              <a:lumMod val="75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sz="3200" b="1" u="sng" dirty="0"/>
              <a:t>Idea:</a:t>
            </a:r>
            <a:r>
              <a:rPr lang="en-US" sz="3200" dirty="0"/>
              <a:t> change inputs so that the expressions don’t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11CC6-AC60-D9DB-133E-154678FADE36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552042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3">
            <a:extLst>
              <a:ext uri="{FF2B5EF4-FFF2-40B4-BE49-F238E27FC236}">
                <a16:creationId xmlns:a16="http://schemas.microsoft.com/office/drawing/2014/main" id="{DB77B010-4915-C2E7-5813-67399FB4B7CC}"/>
              </a:ext>
            </a:extLst>
          </p:cNvPr>
          <p:cNvSpPr>
            <a:spLocks/>
          </p:cNvSpPr>
          <p:nvPr/>
        </p:nvSpPr>
        <p:spPr>
          <a:xfrm>
            <a:off x="6504338" y="2158960"/>
            <a:ext cx="1532505" cy="87530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3200" dirty="0"/>
          </a:p>
        </p:txBody>
      </p:sp>
      <p:sp>
        <p:nvSpPr>
          <p:cNvPr id="11" name="Rounded Rectangle 73">
            <a:extLst>
              <a:ext uri="{FF2B5EF4-FFF2-40B4-BE49-F238E27FC236}">
                <a16:creationId xmlns:a16="http://schemas.microsoft.com/office/drawing/2014/main" id="{29AE0D6F-10B8-1124-4347-A4B5EB2DD249}"/>
              </a:ext>
            </a:extLst>
          </p:cNvPr>
          <p:cNvSpPr>
            <a:spLocks/>
          </p:cNvSpPr>
          <p:nvPr/>
        </p:nvSpPr>
        <p:spPr>
          <a:xfrm>
            <a:off x="2615749" y="2155236"/>
            <a:ext cx="1532505" cy="87530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/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7ACBB-EB8E-0AAE-BD0B-F7568E5F6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5" y="2206554"/>
                <a:ext cx="3602909" cy="717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Distributions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/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3FF8B-D52D-D3EB-A952-F20A643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2899748"/>
                <a:ext cx="414908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B213ED-8681-9075-1672-A2ED02B72539}"/>
              </a:ext>
            </a:extLst>
          </p:cNvPr>
          <p:cNvSpPr txBox="1"/>
          <p:nvPr/>
        </p:nvSpPr>
        <p:spPr>
          <a:xfrm>
            <a:off x="899541" y="1572483"/>
            <a:ext cx="53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Repeat for all 6 adversaries:</a:t>
            </a:r>
            <a:endParaRPr lang="LID4096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/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2B7AA-1FD0-5314-89B7-6C7C77F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0" y="3617445"/>
                <a:ext cx="284385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2D921-AB90-400A-C3FF-9770037DB1B0}"/>
                  </a:ext>
                </a:extLst>
              </p:cNvPr>
              <p:cNvSpPr txBox="1"/>
              <p:nvPr/>
            </p:nvSpPr>
            <p:spPr>
              <a:xfrm>
                <a:off x="841525" y="5532726"/>
                <a:ext cx="607461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2D921-AB90-400A-C3FF-9770037D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25" y="5532726"/>
                <a:ext cx="6074612" cy="714811"/>
              </a:xfrm>
              <a:prstGeom prst="rect">
                <a:avLst/>
              </a:prstGeom>
              <a:blipFill>
                <a:blip r:embed="rId5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89C7D-1688-D2CA-D6E5-3BDC577BF87F}"/>
                  </a:ext>
                </a:extLst>
              </p:cNvPr>
              <p:cNvSpPr txBox="1"/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dirty="0"/>
                  <a:t>, </a:t>
                </a:r>
                <a:r>
                  <a:rPr lang="en-US" sz="3200" i="1" dirty="0"/>
                  <a:t>where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89C7D-1688-D2CA-D6E5-3BDC577B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6395"/>
                <a:ext cx="6015493" cy="714811"/>
              </a:xfrm>
              <a:prstGeom prst="rect">
                <a:avLst/>
              </a:prstGeom>
              <a:blipFill>
                <a:blip r:embed="rId6"/>
                <a:stretch>
                  <a:fillRect t="-12821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1D8A4-0E27-3FBE-B9A8-B57C1735714C}"/>
                  </a:ext>
                </a:extLst>
              </p:cNvPr>
              <p:cNvSpPr txBox="1"/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1D8A4-0E27-3FBE-B9A8-B57C17357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3" y="4299488"/>
                <a:ext cx="29095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4EB2D8-2381-EBA6-1C09-EA784725CDCE}"/>
                  </a:ext>
                </a:extLst>
              </p:cNvPr>
              <p:cNvSpPr txBox="1"/>
              <p:nvPr/>
            </p:nvSpPr>
            <p:spPr>
              <a:xfrm>
                <a:off x="5211418" y="3084866"/>
                <a:ext cx="48774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4EB2D8-2381-EBA6-1C09-EA784725C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8" y="3084866"/>
                <a:ext cx="4877489" cy="646331"/>
              </a:xfrm>
              <a:prstGeom prst="rect">
                <a:avLst/>
              </a:prstGeom>
              <a:blipFill>
                <a:blip r:embed="rId8"/>
                <a:stretch>
                  <a:fillRect l="-3250" t="-4717" b="-2830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2AA72-1025-D1C2-EB90-9CFB8B0CA9F4}"/>
                  </a:ext>
                </a:extLst>
              </p:cNvPr>
              <p:cNvSpPr txBox="1"/>
              <p:nvPr/>
            </p:nvSpPr>
            <p:spPr>
              <a:xfrm>
                <a:off x="4373680" y="2206554"/>
                <a:ext cx="4075796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36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2AA72-1025-D1C2-EB90-9CFB8B0CA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0" y="2206554"/>
                <a:ext cx="4075796" cy="7176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DFA292-8385-F723-B9B0-D3CF4B5748C1}"/>
              </a:ext>
            </a:extLst>
          </p:cNvPr>
          <p:cNvSpPr txBox="1"/>
          <p:nvPr/>
        </p:nvSpPr>
        <p:spPr>
          <a:xfrm>
            <a:off x="899541" y="1223024"/>
            <a:ext cx="57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No-input output-receiving party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2594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78BA-17F8-F597-BE29-0B6E8806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E9C0CB-950A-ED32-3FC2-C3FB16E35C85}"/>
                  </a:ext>
                </a:extLst>
              </p:cNvPr>
              <p:cNvSpPr txBox="1"/>
              <p:nvPr/>
            </p:nvSpPr>
            <p:spPr>
              <a:xfrm>
                <a:off x="838200" y="1686883"/>
                <a:ext cx="10871118" cy="400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We consider </a:t>
                </a:r>
                <a:r>
                  <a:rPr lang="en-US" sz="2800" dirty="0"/>
                  <a:t>solitary output</a:t>
                </a:r>
                <a:r>
                  <a:rPr lang="en-IL" sz="2800" dirty="0"/>
                  <a:t> </a:t>
                </a:r>
                <a14:m>
                  <m:oMath xmlns:m="http://schemas.openxmlformats.org/officeDocument/2006/math">
                    <m:r>
                      <a:rPr lang="en-IL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IL" sz="2800" dirty="0"/>
                  <a:t>parties, </a:t>
                </a:r>
                <a:r>
                  <a:rPr lang="en-US" sz="2800" dirty="0"/>
                  <a:t>1 corruption</a:t>
                </a:r>
                <a:r>
                  <a:rPr lang="en-IL" sz="2800" dirty="0"/>
                  <a:t>, </a:t>
                </a:r>
                <a:r>
                  <a:rPr lang="en-IL" sz="2800" dirty="0">
                    <a:solidFill>
                      <a:srgbClr val="FF0000"/>
                    </a:solidFill>
                  </a:rPr>
                  <a:t>without</a:t>
                </a:r>
                <a:r>
                  <a:rPr lang="en-IL" sz="2800" dirty="0"/>
                  <a:t> broadcast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Show both </a:t>
                </a:r>
                <a:r>
                  <a:rPr lang="en-IL" sz="2400" dirty="0">
                    <a:solidFill>
                      <a:schemeClr val="accent2">
                        <a:lumMod val="75000"/>
                      </a:schemeClr>
                    </a:solidFill>
                  </a:rPr>
                  <a:t>positive</a:t>
                </a:r>
                <a:r>
                  <a:rPr lang="en-IL" sz="2400" dirty="0"/>
                  <a:t> and </a:t>
                </a:r>
                <a:r>
                  <a:rPr lang="en-IL" sz="2400" dirty="0">
                    <a:solidFill>
                      <a:srgbClr val="FF0000"/>
                    </a:solidFill>
                  </a:rPr>
                  <a:t>negative</a:t>
                </a:r>
                <a:r>
                  <a:rPr lang="en-IL" sz="2400" dirty="0"/>
                  <a:t> results </a:t>
                </a:r>
                <a:endParaRPr lang="en-US" sz="2400" dirty="0"/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We don’t characterize all securely computable function</a:t>
                </a:r>
                <a:r>
                  <a:rPr lang="en-US" sz="2400" dirty="0" err="1"/>
                  <a:t>alities</a:t>
                </a:r>
                <a:endParaRPr lang="en-IL" sz="2400" dirty="0"/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Characterization </a:t>
                </a:r>
                <a:r>
                  <a:rPr lang="en-US" sz="2400" dirty="0"/>
                  <a:t>NIORP and ternary-output functionalities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Also consider </a:t>
                </a:r>
                <a14:m>
                  <m:oMath xmlns:m="http://schemas.openxmlformats.org/officeDocument/2006/math">
                    <m:r>
                      <a:rPr lang="en-IL" sz="28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IL" sz="2800" dirty="0"/>
                  <a:t>parties, </a:t>
                </a:r>
                <a:r>
                  <a:rPr lang="en-US" sz="2800" dirty="0"/>
                  <a:t>2 corruptions</a:t>
                </a:r>
                <a:r>
                  <a:rPr lang="en-IL" sz="2800" dirty="0"/>
                  <a:t>, </a:t>
                </a:r>
                <a:r>
                  <a:rPr lang="en-IL" sz="2800" dirty="0">
                    <a:solidFill>
                      <a:schemeClr val="accent2"/>
                    </a:solidFill>
                  </a:rPr>
                  <a:t>with</a:t>
                </a:r>
                <a:r>
                  <a:rPr lang="en-IL" sz="2800" dirty="0"/>
                  <a:t> broadcast</a:t>
                </a:r>
                <a:endParaRPr lang="en-US" sz="2800" dirty="0"/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Show how to compute every functionality captured by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our positive results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Improves the previous result of [HIKMR ’19].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do not know if this is a part of a more general phenomenon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E9C0CB-950A-ED32-3FC2-C3FB16E35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86883"/>
                <a:ext cx="10871118" cy="4001095"/>
              </a:xfrm>
              <a:prstGeom prst="rect">
                <a:avLst/>
              </a:prstGeom>
              <a:blipFill>
                <a:blip r:embed="rId2"/>
                <a:stretch>
                  <a:fillRect l="-1010" t="-1524" r="-56" b="-35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9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98595-4C9E-250E-97F0-60DFF8F982F2}"/>
              </a:ext>
            </a:extLst>
          </p:cNvPr>
          <p:cNvGrpSpPr>
            <a:grpSpLocks noChangeAspect="1"/>
          </p:cNvGrpSpPr>
          <p:nvPr/>
        </p:nvGrpSpPr>
        <p:grpSpPr>
          <a:xfrm>
            <a:off x="535790" y="2038087"/>
            <a:ext cx="4543811" cy="3638592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ECDB988-D824-0C3A-43DA-6AB75E608052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ECDB988-D824-0C3A-43DA-6AB75E60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/>
                <p:nvPr/>
              </p:nvSpPr>
              <p:spPr>
                <a:xfrm>
                  <a:off x="4937313" y="3317726"/>
                  <a:ext cx="2305655" cy="734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313" y="3317726"/>
                  <a:ext cx="2305655" cy="734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B8E1A4-AFDB-F9BB-3634-D738262E86D5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88955B-259D-076F-5190-A0B17828C6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98014D-A59E-C568-C1A8-52BDC23C26A1}"/>
              </a:ext>
            </a:extLst>
          </p:cNvPr>
          <p:cNvGrpSpPr/>
          <p:nvPr/>
        </p:nvGrpSpPr>
        <p:grpSpPr>
          <a:xfrm>
            <a:off x="5079601" y="1690688"/>
            <a:ext cx="6281336" cy="4221328"/>
            <a:chOff x="5079601" y="1690688"/>
            <a:chExt cx="6281336" cy="42213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94D2B2-66EE-7E21-BD2C-670113BE19DC}"/>
                </a:ext>
              </a:extLst>
            </p:cNvPr>
            <p:cNvGrpSpPr/>
            <p:nvPr/>
          </p:nvGrpSpPr>
          <p:grpSpPr>
            <a:xfrm>
              <a:off x="5079601" y="1690688"/>
              <a:ext cx="5873301" cy="4221328"/>
              <a:chOff x="5079601" y="1690688"/>
              <a:chExt cx="5873301" cy="4221328"/>
            </a:xfrm>
          </p:grpSpPr>
          <p:sp>
            <p:nvSpPr>
              <p:cNvPr id="70" name="Right Arrow 69">
                <a:extLst>
                  <a:ext uri="{FF2B5EF4-FFF2-40B4-BE49-F238E27FC236}">
                    <a16:creationId xmlns:a16="http://schemas.microsoft.com/office/drawing/2014/main" id="{30E495A8-9943-364C-93E0-24DDAD11D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79601" y="3424457"/>
                <a:ext cx="1748043" cy="865853"/>
              </a:xfrm>
              <a:prstGeom prst="rightArrow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9EED828-76B6-5778-77C0-FAFCD488DC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78753" y="5246933"/>
                    <a:ext cx="663942" cy="663942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9EED828-76B6-5778-77C0-FAFCD488DC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753" y="5246933"/>
                    <a:ext cx="663942" cy="6639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AE06435-25B3-FA07-0C42-DF2446CB23A5}"/>
                  </a:ext>
                </a:extLst>
              </p:cNvPr>
              <p:cNvCxnSpPr>
                <a:cxnSpLocks/>
                <a:stCxn id="89" idx="5"/>
                <a:endCxn id="90" idx="1"/>
              </p:cNvCxnSpPr>
              <p:nvPr/>
            </p:nvCxnSpPr>
            <p:spPr>
              <a:xfrm>
                <a:off x="9445463" y="2257398"/>
                <a:ext cx="940729" cy="5117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EA65C84-A0A5-D325-DA3F-7A3C9DE5A39B}"/>
                  </a:ext>
                </a:extLst>
              </p:cNvPr>
              <p:cNvCxnSpPr>
                <a:cxnSpLocks/>
                <a:stCxn id="88" idx="7"/>
                <a:endCxn id="89" idx="3"/>
              </p:cNvCxnSpPr>
              <p:nvPr/>
            </p:nvCxnSpPr>
            <p:spPr>
              <a:xfrm flipV="1">
                <a:off x="8052158" y="2257398"/>
                <a:ext cx="923827" cy="5117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D04928CF-77AD-9C95-C926-FB8A3A6C4A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85448" y="2671894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D04928CF-77AD-9C95-C926-FB8A3A6C4A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5448" y="2671894"/>
                    <a:ext cx="663942" cy="6639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7C0DB93-E8E8-D332-3A6D-35F6407DD6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78753" y="1690688"/>
                    <a:ext cx="663942" cy="663942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7C0DB93-E8E8-D332-3A6D-35F6407DD6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753" y="1690688"/>
                    <a:ext cx="663942" cy="663942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65B244D-13FD-3619-CA75-E1535C43A3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88960" y="2671894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65B244D-13FD-3619-CA75-E1535C43A3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8960" y="2671894"/>
                    <a:ext cx="663942" cy="663942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4D13EF1-C7AF-F570-225E-3C344B08AD8A}"/>
                  </a:ext>
                </a:extLst>
              </p:cNvPr>
              <p:cNvCxnSpPr>
                <a:cxnSpLocks/>
                <a:stCxn id="92" idx="5"/>
                <a:endCxn id="82" idx="1"/>
              </p:cNvCxnSpPr>
              <p:nvPr/>
            </p:nvCxnSpPr>
            <p:spPr>
              <a:xfrm>
                <a:off x="8054635" y="4840557"/>
                <a:ext cx="921350" cy="503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ED26ECB3-8A6A-6C1C-409B-30C08FFB49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87925" y="4273847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ED26ECB3-8A6A-6C1C-409B-30C08FFB49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7925" y="4273847"/>
                    <a:ext cx="663942" cy="663942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BC16C01-87A9-9616-1309-215249D119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88960" y="4273847"/>
                    <a:ext cx="663942" cy="66394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BC16C01-87A9-9616-1309-215249D119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8960" y="4273847"/>
                    <a:ext cx="663942" cy="663942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0015691-8FEA-E845-A53C-3B1FFFD9B0D5}"/>
                  </a:ext>
                </a:extLst>
              </p:cNvPr>
              <p:cNvCxnSpPr>
                <a:cxnSpLocks/>
                <a:stCxn id="82" idx="7"/>
                <a:endCxn id="93" idx="3"/>
              </p:cNvCxnSpPr>
              <p:nvPr/>
            </p:nvCxnSpPr>
            <p:spPr>
              <a:xfrm flipV="1">
                <a:off x="9445463" y="4840557"/>
                <a:ext cx="940729" cy="503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5B800D8-1341-7689-FDFA-540B8EAF3D28}"/>
                  </a:ext>
                </a:extLst>
              </p:cNvPr>
              <p:cNvCxnSpPr>
                <a:cxnSpLocks/>
                <a:stCxn id="88" idx="6"/>
                <a:endCxn id="90" idx="2"/>
              </p:cNvCxnSpPr>
              <p:nvPr/>
            </p:nvCxnSpPr>
            <p:spPr>
              <a:xfrm>
                <a:off x="8149390" y="3003865"/>
                <a:ext cx="21395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CD67EE7-899C-6CD4-14E9-B9945CB25D2A}"/>
                  </a:ext>
                </a:extLst>
              </p:cNvPr>
              <p:cNvCxnSpPr>
                <a:cxnSpLocks/>
                <a:stCxn id="92" idx="6"/>
                <a:endCxn id="93" idx="2"/>
              </p:cNvCxnSpPr>
              <p:nvPr/>
            </p:nvCxnSpPr>
            <p:spPr>
              <a:xfrm>
                <a:off x="8151867" y="4605818"/>
                <a:ext cx="21370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18D250B4-63F4-3ACA-BC8C-8AE5DF41A604}"/>
                      </a:ext>
                    </a:extLst>
                  </p:cNvPr>
                  <p:cNvSpPr txBox="1"/>
                  <p:nvPr/>
                </p:nvSpPr>
                <p:spPr>
                  <a:xfrm>
                    <a:off x="9542695" y="1730271"/>
                    <a:ext cx="60144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IL" sz="3200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18D250B4-63F4-3ACA-BC8C-8AE5DF41A6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2695" y="1730271"/>
                    <a:ext cx="601447" cy="58477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91FC8EE-E298-5DF3-DDAB-889F284FCBB3}"/>
                      </a:ext>
                    </a:extLst>
                  </p:cNvPr>
                  <p:cNvSpPr txBox="1"/>
                  <p:nvPr/>
                </p:nvSpPr>
                <p:spPr>
                  <a:xfrm>
                    <a:off x="9542695" y="5327241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IL" sz="3200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91FC8EE-E298-5DF3-DDAB-889F284FCB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2695" y="5327241"/>
                    <a:ext cx="505267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0A8DC6-1E03-AFA3-BF61-41E1DC2BC174}"/>
                    </a:ext>
                  </a:extLst>
                </p:cNvPr>
                <p:cNvSpPr txBox="1"/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0A8DC6-1E03-AFA3-BF61-41E1DC2BC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4705299"/>
                  <a:ext cx="505267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B98C1D-0092-7E46-0920-6E9C7CC65CE7}"/>
                    </a:ext>
                  </a:extLst>
                </p:cNvPr>
                <p:cNvSpPr txBox="1"/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B98C1D-0092-7E46-0920-6E9C7CC65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8135" y="4713131"/>
                  <a:ext cx="505267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46F3B3-512B-BAFD-51F1-96E5AFA8DFB0}"/>
                    </a:ext>
                  </a:extLst>
                </p:cNvPr>
                <p:cNvSpPr txBox="1"/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46F3B3-512B-BAFD-51F1-96E5AFA8D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90" y="2375894"/>
                  <a:ext cx="505267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FB238-3004-9B5F-2B6D-B70B6FA753B3}"/>
                    </a:ext>
                  </a:extLst>
                </p:cNvPr>
                <p:cNvSpPr txBox="1"/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FB238-3004-9B5F-2B6D-B70B6FA75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670" y="2379506"/>
                  <a:ext cx="505267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883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30E495A8-9943-364C-93E0-24DDAD11D8FB}"/>
              </a:ext>
            </a:extLst>
          </p:cNvPr>
          <p:cNvSpPr>
            <a:spLocks noChangeAspect="1"/>
          </p:cNvSpPr>
          <p:nvPr/>
        </p:nvSpPr>
        <p:spPr>
          <a:xfrm>
            <a:off x="5079601" y="3424457"/>
            <a:ext cx="1748043" cy="865853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CD67EE7-899C-6CD4-14E9-B9945CB25D2A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>
            <a:off x="8151867" y="4605818"/>
            <a:ext cx="21370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/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/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BB98595-4C9E-250E-97F0-60DFF8F982F2}"/>
              </a:ext>
            </a:extLst>
          </p:cNvPr>
          <p:cNvGrpSpPr>
            <a:grpSpLocks noChangeAspect="1"/>
          </p:cNvGrpSpPr>
          <p:nvPr/>
        </p:nvGrpSpPr>
        <p:grpSpPr>
          <a:xfrm>
            <a:off x="535790" y="2038087"/>
            <a:ext cx="4543811" cy="3638592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ECDB988-D824-0C3A-43DA-6AB75E608052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ECDB988-D824-0C3A-43DA-6AB75E60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4873FBE-A93E-05CC-D2B4-A104DF25E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11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14073F-1978-EB00-F996-B52CBDE20F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/>
                <p:nvPr/>
              </p:nvSpPr>
              <p:spPr>
                <a:xfrm>
                  <a:off x="4937313" y="3317726"/>
                  <a:ext cx="2305655" cy="734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D1E5CF-CF8D-4D88-1A0B-FBC91D908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313" y="3317726"/>
                  <a:ext cx="2305655" cy="73486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B8E1A4-AFDB-F9BB-3634-D738262E86D5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88955B-259D-076F-5190-A0B17828C6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02C9305-1B7D-796A-FE03-4FE3C75D5E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FB2F1C6-17C5-F453-A359-642CDAB20B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ABFD1-D17B-630B-50D4-D7476DA76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01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30E495A8-9943-364C-93E0-24DDAD11D8FB}"/>
              </a:ext>
            </a:extLst>
          </p:cNvPr>
          <p:cNvSpPr>
            <a:spLocks noChangeAspect="1"/>
          </p:cNvSpPr>
          <p:nvPr/>
        </p:nvSpPr>
        <p:spPr>
          <a:xfrm>
            <a:off x="5079601" y="3424457"/>
            <a:ext cx="1748043" cy="865853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/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/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CDB988-D824-0C3A-43DA-6AB75E608052}"/>
                  </a:ext>
                </a:extLst>
              </p:cNvPr>
              <p:cNvSpPr txBox="1"/>
              <p:nvPr/>
            </p:nvSpPr>
            <p:spPr>
              <a:xfrm>
                <a:off x="1872070" y="5009627"/>
                <a:ext cx="436152" cy="51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CDB988-D824-0C3A-43DA-6AB75E608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70" y="5009627"/>
                <a:ext cx="436152" cy="5143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873FBE-A93E-05CC-D2B4-A104DF25E942}"/>
                  </a:ext>
                </a:extLst>
              </p:cNvPr>
              <p:cNvSpPr txBox="1"/>
              <p:nvPr/>
            </p:nvSpPr>
            <p:spPr>
              <a:xfrm>
                <a:off x="4638092" y="2461678"/>
                <a:ext cx="441509" cy="51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873FBE-A93E-05CC-D2B4-A104DF25E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92" y="2461678"/>
                <a:ext cx="441509" cy="514320"/>
              </a:xfrm>
              <a:prstGeom prst="rect">
                <a:avLst/>
              </a:prstGeom>
              <a:blipFill>
                <a:blip r:embed="rId11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14073F-1978-EB00-F996-B52CBDE20F3F}"/>
                  </a:ext>
                </a:extLst>
              </p:cNvPr>
              <p:cNvSpPr txBox="1"/>
              <p:nvPr/>
            </p:nvSpPr>
            <p:spPr>
              <a:xfrm>
                <a:off x="535790" y="2465593"/>
                <a:ext cx="413446" cy="51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14073F-1978-EB00-F996-B52CBDE2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0" y="2465593"/>
                <a:ext cx="413446" cy="5143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D1E5CF-CF8D-4D88-1A0B-FBC91D908DB0}"/>
                  </a:ext>
                </a:extLst>
              </p:cNvPr>
              <p:cNvSpPr txBox="1"/>
              <p:nvPr/>
            </p:nvSpPr>
            <p:spPr>
              <a:xfrm>
                <a:off x="1863772" y="3335836"/>
                <a:ext cx="1834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D1E5CF-CF8D-4D88-1A0B-FBC91D90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2" y="3335836"/>
                <a:ext cx="183473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0B8E1A4-AFDB-F9BB-3634-D738262E86D5}"/>
              </a:ext>
            </a:extLst>
          </p:cNvPr>
          <p:cNvGrpSpPr/>
          <p:nvPr/>
        </p:nvGrpSpPr>
        <p:grpSpPr>
          <a:xfrm>
            <a:off x="933508" y="2038087"/>
            <a:ext cx="3704585" cy="3638592"/>
            <a:chOff x="8534212" y="2548181"/>
            <a:chExt cx="3529547" cy="34666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88955B-259D-076F-5190-A0B17828C6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812134" y="2548181"/>
              <a:ext cx="2973704" cy="297370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02C9305-1B7D-796A-FE03-4FE3C75D5E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6019" y="5028918"/>
                  <a:ext cx="985934" cy="98593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02C9305-1B7D-796A-FE03-4FE3C75D5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019" y="5028918"/>
                  <a:ext cx="985934" cy="98593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FB2F1C6-17C5-F453-A359-642CDAB20B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34212" y="2754529"/>
                  <a:ext cx="985934" cy="98593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FB2F1C6-17C5-F453-A359-642CDAB20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212" y="2754529"/>
                  <a:ext cx="985934" cy="98593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07ABFD1-D17B-630B-50D4-D7476DA76A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077825" y="2754529"/>
                  <a:ext cx="985934" cy="98593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07ABFD1-D17B-630B-50D4-D7476DA76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825" y="2754529"/>
                  <a:ext cx="985934" cy="98593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552BED-1DF7-36FD-A905-D047F73D8E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699" y="3993418"/>
            <a:ext cx="1423761" cy="1423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0A36FE-C27A-FEE6-189D-A471702E1263}"/>
                  </a:ext>
                </a:extLst>
              </p:cNvPr>
              <p:cNvSpPr txBox="1"/>
              <p:nvPr/>
            </p:nvSpPr>
            <p:spPr>
              <a:xfrm>
                <a:off x="482470" y="2471617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0A36FE-C27A-FEE6-189D-A471702E1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70" y="2471617"/>
                <a:ext cx="630301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69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0" grpId="0" animBg="1"/>
      <p:bldP spid="7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/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/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552BED-1DF7-36FD-A905-D047F73D8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040" y="3990411"/>
            <a:ext cx="1015107" cy="1015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473551-E2BF-1630-9BA2-811031DAC701}"/>
              </a:ext>
            </a:extLst>
          </p:cNvPr>
          <p:cNvGrpSpPr/>
          <p:nvPr/>
        </p:nvGrpSpPr>
        <p:grpSpPr>
          <a:xfrm>
            <a:off x="615233" y="2092342"/>
            <a:ext cx="4395193" cy="3134208"/>
            <a:chOff x="7435604" y="2323190"/>
            <a:chExt cx="4395193" cy="31342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417627-C96A-FD2D-D314-112C369B30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35604" y="4716711"/>
              <a:ext cx="4395193" cy="740687"/>
              <a:chOff x="3611354" y="2754082"/>
              <a:chExt cx="8009830" cy="13498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A0FF5DF-2387-D83C-71FC-B822FB38F8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71355" y="2754085"/>
                    <a:ext cx="1349829" cy="1349829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A0FF5DF-2387-D83C-71FC-B822FB38F8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1355" y="2754085"/>
                    <a:ext cx="1349829" cy="1349829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F2F9535-1611-7A25-EFC7-7F3996BA84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1354" y="2754082"/>
                    <a:ext cx="1349829" cy="1349829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D1C05CDC-C8E6-6F4B-A5E8-14453D160C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354" y="2754082"/>
                    <a:ext cx="1349829" cy="1349829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5000" b="-6780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D839A1-8437-4F16-058A-591448E9CC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941354" y="2754082"/>
                    <a:ext cx="1349829" cy="1349829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D839A1-8437-4F16-058A-591448E9CC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1354" y="2754082"/>
                    <a:ext cx="1349829" cy="1349829"/>
                  </a:xfrm>
                  <a:prstGeom prst="ellipse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08B13CB-84E1-874A-2565-0AEBBE8831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8390" y="2613139"/>
                  <a:ext cx="740685" cy="74068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7CA6733-8087-2D41-BBD4-5A2D296B4F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390" y="2613139"/>
                  <a:ext cx="740685" cy="740685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CD56EF-E87E-FF8F-9F6B-B27F5BA0C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9692" b="89868" l="4955" r="93243">
                          <a14:foregroundMark x1="8559" y1="49780" x2="8559" y2="49780"/>
                          <a14:foregroundMark x1="5405" y1="50661" x2="5405" y2="50661"/>
                          <a14:foregroundMark x1="87838" y1="49339" x2="87838" y2="49339"/>
                          <a14:foregroundMark x1="93243" y1="49339" x2="93243" y2="49339"/>
                          <a14:backgroundMark x1="16216" y1="44053" x2="16216" y2="44053"/>
                          <a14:backgroundMark x1="27928" y1="42731" x2="27928" y2="42731"/>
                          <a14:backgroundMark x1="92342" y1="55066" x2="92342" y2="55066"/>
                          <a14:backgroundMark x1="83784" y1="56388" x2="83784" y2="56388"/>
                          <a14:backgroundMark x1="61261" y1="57269" x2="61261" y2="57269"/>
                          <a14:backgroundMark x1="63964" y1="56388" x2="63964" y2="56388"/>
                          <a14:backgroundMark x1="15766" y1="56388" x2="15766" y2="56388"/>
                        </a14:backgroundRemoval>
                      </a14:imgEffect>
                    </a14:imgLayer>
                  </a14:imgProps>
                </a:ext>
              </a:extLst>
            </a:blip>
            <a:srcRect t="39833" b="40245"/>
            <a:stretch/>
          </p:blipFill>
          <p:spPr>
            <a:xfrm>
              <a:off x="9088316" y="2323190"/>
              <a:ext cx="1089768" cy="22199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C8F708-E090-8C75-270C-525BEF1BBDE0}"/>
              </a:ext>
            </a:extLst>
          </p:cNvPr>
          <p:cNvGrpSpPr/>
          <p:nvPr/>
        </p:nvGrpSpPr>
        <p:grpSpPr>
          <a:xfrm>
            <a:off x="482470" y="2038087"/>
            <a:ext cx="4597131" cy="3638592"/>
            <a:chOff x="482470" y="2038087"/>
            <a:chExt cx="4597131" cy="3638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D1B73D3-4DBE-C273-3C05-69699C1A53E5}"/>
                    </a:ext>
                  </a:extLst>
                </p:cNvPr>
                <p:cNvSpPr txBox="1"/>
                <p:nvPr/>
              </p:nvSpPr>
              <p:spPr>
                <a:xfrm>
                  <a:off x="1872070" y="5009627"/>
                  <a:ext cx="436152" cy="514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D1B73D3-4DBE-C273-3C05-69699C1A5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070" y="5009627"/>
                  <a:ext cx="436152" cy="5143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73DB7A-0411-F8AC-86EA-2B5A1828260F}"/>
                    </a:ext>
                  </a:extLst>
                </p:cNvPr>
                <p:cNvSpPr txBox="1"/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73DB7A-0411-F8AC-86EA-2B5A18282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92" y="2461678"/>
                  <a:ext cx="441509" cy="514320"/>
                </a:xfrm>
                <a:prstGeom prst="rect">
                  <a:avLst/>
                </a:prstGeom>
                <a:blipFill>
                  <a:blip r:embed="rId3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53AFDCF-F3EB-B63D-895C-80E691656501}"/>
                    </a:ext>
                  </a:extLst>
                </p:cNvPr>
                <p:cNvSpPr txBox="1"/>
                <p:nvPr/>
              </p:nvSpPr>
              <p:spPr>
                <a:xfrm>
                  <a:off x="535790" y="2465593"/>
                  <a:ext cx="413446" cy="514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53AFDCF-F3EB-B63D-895C-80E691656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90" y="2465593"/>
                  <a:ext cx="413446" cy="5143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1DC08C2-3D37-4443-8D0C-F86004986D4D}"/>
                    </a:ext>
                  </a:extLst>
                </p:cNvPr>
                <p:cNvSpPr txBox="1"/>
                <p:nvPr/>
              </p:nvSpPr>
              <p:spPr>
                <a:xfrm>
                  <a:off x="1863772" y="3335836"/>
                  <a:ext cx="18347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1DC08C2-3D37-4443-8D0C-F86004986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772" y="3335836"/>
                  <a:ext cx="1834733" cy="58477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5981C-8BF3-6FF8-911D-92AC91D00F3B}"/>
                </a:ext>
              </a:extLst>
            </p:cNvPr>
            <p:cNvGrpSpPr/>
            <p:nvPr/>
          </p:nvGrpSpPr>
          <p:grpSpPr>
            <a:xfrm>
              <a:off x="933508" y="2038087"/>
              <a:ext cx="3704585" cy="3638592"/>
              <a:chOff x="8534212" y="2548181"/>
              <a:chExt cx="3529547" cy="346667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875EE2-C0D8-FC45-1B1B-178F13B74A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ED5CA1B7-54BF-B795-A6FF-6AA5C4600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ED5CA1B7-54BF-B795-A6FF-6AA5C46000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A0D558C-66FC-D863-9E4B-8D9B84CBE0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A0D558C-66FC-D863-9E4B-8D9B84CBE0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6369D632-54A7-7705-788D-46EBBF9B84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6369D632-54A7-7705-788D-46EBBF9B84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5A62AC0-152A-85F1-0564-03A4CA7C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5699" y="3993418"/>
              <a:ext cx="1423761" cy="1423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FDCDC4-BCD5-2961-B168-D68C2044D336}"/>
                    </a:ext>
                  </a:extLst>
                </p:cNvPr>
                <p:cNvSpPr txBox="1"/>
                <p:nvPr/>
              </p:nvSpPr>
              <p:spPr>
                <a:xfrm>
                  <a:off x="482470" y="2471617"/>
                  <a:ext cx="6303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FDCDC4-BCD5-2961-B168-D68C2044D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70" y="2471617"/>
                  <a:ext cx="630301" cy="646331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1BAF67-3E34-ABF6-A769-AC2F3C2404EC}"/>
                  </a:ext>
                </a:extLst>
              </p:cNvPr>
              <p:cNvSpPr txBox="1"/>
              <p:nvPr/>
            </p:nvSpPr>
            <p:spPr>
              <a:xfrm>
                <a:off x="41533" y="5340633"/>
                <a:ext cx="2139367" cy="50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1BAF67-3E34-ABF6-A769-AC2F3C24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" y="5340633"/>
                <a:ext cx="2139367" cy="507383"/>
              </a:xfrm>
              <a:prstGeom prst="rect">
                <a:avLst/>
              </a:prstGeom>
              <a:blipFill>
                <a:blip r:embed="rId41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0EEC4CC0-FA96-1CBA-DC2C-7125A0FDE4B9}"/>
              </a:ext>
            </a:extLst>
          </p:cNvPr>
          <p:cNvGrpSpPr/>
          <p:nvPr/>
        </p:nvGrpSpPr>
        <p:grpSpPr>
          <a:xfrm>
            <a:off x="1017822" y="2986458"/>
            <a:ext cx="1465726" cy="1465726"/>
            <a:chOff x="1017822" y="2986458"/>
            <a:chExt cx="1465726" cy="146572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AE7DDE-70ED-308E-2C07-72E218E45C3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017822" y="2986458"/>
              <a:ext cx="1465726" cy="1465726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BF891E0-9AF2-8E3F-B6C9-8709FAD3140F}"/>
                    </a:ext>
                  </a:extLst>
                </p:cNvPr>
                <p:cNvSpPr txBox="1"/>
                <p:nvPr/>
              </p:nvSpPr>
              <p:spPr>
                <a:xfrm>
                  <a:off x="1219180" y="3426933"/>
                  <a:ext cx="6794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BF891E0-9AF2-8E3F-B6C9-8709FAD31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80" y="3426933"/>
                  <a:ext cx="679417" cy="58477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81AFA6-E66E-F68C-7ED9-9057F17C82BC}"/>
              </a:ext>
            </a:extLst>
          </p:cNvPr>
          <p:cNvGrpSpPr/>
          <p:nvPr/>
        </p:nvGrpSpPr>
        <p:grpSpPr>
          <a:xfrm>
            <a:off x="2468770" y="3010806"/>
            <a:ext cx="2171313" cy="1441380"/>
            <a:chOff x="2468770" y="3010806"/>
            <a:chExt cx="2171313" cy="144138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22F09-7851-C484-EAF3-FAAAAB84641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812829" y="3173417"/>
              <a:ext cx="0" cy="1278767"/>
            </a:xfrm>
            <a:prstGeom prst="line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3ECAAE-CDF5-EDE6-7354-DFEFB08AAE00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3198704" y="3010806"/>
              <a:ext cx="1441379" cy="1441380"/>
            </a:xfrm>
            <a:prstGeom prst="line">
              <a:avLst/>
            </a:prstGeom>
            <a:ln w="12700"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81694F-BF76-7E3E-5F96-F78663292290}"/>
                    </a:ext>
                  </a:extLst>
                </p:cNvPr>
                <p:cNvSpPr txBox="1"/>
                <p:nvPr/>
              </p:nvSpPr>
              <p:spPr>
                <a:xfrm>
                  <a:off x="3966422" y="3431459"/>
                  <a:ext cx="5822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81694F-BF76-7E3E-5F96-F78663292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422" y="3431459"/>
                  <a:ext cx="582211" cy="58477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2BAA02E-2DEE-2695-C7CB-0491CEBA8E4F}"/>
                    </a:ext>
                  </a:extLst>
                </p:cNvPr>
                <p:cNvSpPr txBox="1"/>
                <p:nvPr/>
              </p:nvSpPr>
              <p:spPr>
                <a:xfrm>
                  <a:off x="2468770" y="3622112"/>
                  <a:ext cx="302245" cy="3489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2BAA02E-2DEE-2695-C7CB-0491CEBA8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770" y="3622112"/>
                  <a:ext cx="302245" cy="348942"/>
                </a:xfrm>
                <a:prstGeom prst="rect">
                  <a:avLst/>
                </a:prstGeom>
                <a:blipFill>
                  <a:blip r:embed="rId44"/>
                  <a:stretch>
                    <a:fillRect r="-4000" b="-4912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/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br>
                  <a:rPr lang="en-US" sz="2500" b="0" i="1" dirty="0">
                    <a:latin typeface="Cambria Math" panose="02040503050406030204" pitchFamily="18" charset="0"/>
                  </a:rPr>
                </a:br>
                <a:endParaRPr lang="en-US" sz="25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5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36">
            <a:extLst>
              <a:ext uri="{FF2B5EF4-FFF2-40B4-BE49-F238E27FC236}">
                <a16:creationId xmlns:a16="http://schemas.microsoft.com/office/drawing/2014/main" id="{11A23A74-3B6D-D9B8-60E5-9AEB52C02363}"/>
              </a:ext>
            </a:extLst>
          </p:cNvPr>
          <p:cNvSpPr>
            <a:spLocks noChangeAspect="1"/>
          </p:cNvSpPr>
          <p:nvPr/>
        </p:nvSpPr>
        <p:spPr>
          <a:xfrm rot="10800000">
            <a:off x="5079600" y="3424457"/>
            <a:ext cx="1748043" cy="865853"/>
          </a:xfrm>
          <a:prstGeom prst="rightArrow">
            <a:avLst/>
          </a:prstGeom>
          <a:solidFill>
            <a:srgbClr val="FF26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/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/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552BED-1DF7-36FD-A905-D047F73D8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040" y="3990411"/>
            <a:ext cx="1015107" cy="1015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473551-E2BF-1630-9BA2-811031DAC701}"/>
              </a:ext>
            </a:extLst>
          </p:cNvPr>
          <p:cNvGrpSpPr/>
          <p:nvPr/>
        </p:nvGrpSpPr>
        <p:grpSpPr>
          <a:xfrm>
            <a:off x="615233" y="2092342"/>
            <a:ext cx="4395193" cy="3134208"/>
            <a:chOff x="7435604" y="2323190"/>
            <a:chExt cx="4395193" cy="31342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417627-C96A-FD2D-D314-112C369B30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35604" y="4716711"/>
              <a:ext cx="4395193" cy="740687"/>
              <a:chOff x="3611354" y="2754082"/>
              <a:chExt cx="8009830" cy="13498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A0FF5DF-2387-D83C-71FC-B822FB38F8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71355" y="2754085"/>
                    <a:ext cx="1349829" cy="1349829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A0FF5DF-2387-D83C-71FC-B822FB38F8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1355" y="2754085"/>
                    <a:ext cx="1349829" cy="1349829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F2F9535-1611-7A25-EFC7-7F3996BA84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1354" y="2754082"/>
                    <a:ext cx="1349829" cy="1349829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F2F9535-1611-7A25-EFC7-7F3996BA84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354" y="2754082"/>
                    <a:ext cx="1349829" cy="1349829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D839A1-8437-4F16-058A-591448E9CC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941354" y="2754082"/>
                    <a:ext cx="1349829" cy="1349829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D839A1-8437-4F16-058A-591448E9CC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1354" y="2754082"/>
                    <a:ext cx="1349829" cy="1349829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08B13CB-84E1-874A-2565-0AEBBE8831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8390" y="2613139"/>
                  <a:ext cx="740685" cy="74068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08B13CB-84E1-874A-2565-0AEBBE88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390" y="2613139"/>
                  <a:ext cx="740685" cy="740685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CD56EF-E87E-FF8F-9F6B-B27F5BA0C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692" b="89868" l="4955" r="93243">
                          <a14:foregroundMark x1="8559" y1="49780" x2="8559" y2="49780"/>
                          <a14:foregroundMark x1="5405" y1="50661" x2="5405" y2="50661"/>
                          <a14:foregroundMark x1="87838" y1="49339" x2="87838" y2="49339"/>
                          <a14:foregroundMark x1="93243" y1="49339" x2="93243" y2="49339"/>
                          <a14:backgroundMark x1="16216" y1="44053" x2="16216" y2="44053"/>
                          <a14:backgroundMark x1="27928" y1="42731" x2="27928" y2="42731"/>
                          <a14:backgroundMark x1="92342" y1="55066" x2="92342" y2="55066"/>
                          <a14:backgroundMark x1="83784" y1="56388" x2="83784" y2="56388"/>
                          <a14:backgroundMark x1="61261" y1="57269" x2="61261" y2="57269"/>
                          <a14:backgroundMark x1="63964" y1="56388" x2="63964" y2="56388"/>
                          <a14:backgroundMark x1="15766" y1="56388" x2="15766" y2="56388"/>
                        </a14:backgroundRemoval>
                      </a14:imgEffect>
                    </a14:imgLayer>
                  </a14:imgProps>
                </a:ext>
              </a:extLst>
            </a:blip>
            <a:srcRect t="39833" b="40245"/>
            <a:stretch/>
          </p:blipFill>
          <p:spPr>
            <a:xfrm>
              <a:off x="9088316" y="2323190"/>
              <a:ext cx="1089768" cy="2219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1BAF67-3E34-ABF6-A769-AC2F3C2404EC}"/>
                  </a:ext>
                </a:extLst>
              </p:cNvPr>
              <p:cNvSpPr txBox="1"/>
              <p:nvPr/>
            </p:nvSpPr>
            <p:spPr>
              <a:xfrm>
                <a:off x="41533" y="5340633"/>
                <a:ext cx="2139367" cy="50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1BAF67-3E34-ABF6-A769-AC2F3C24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" y="5340633"/>
                <a:ext cx="2139367" cy="507383"/>
              </a:xfrm>
              <a:prstGeom prst="rect">
                <a:avLst/>
              </a:prstGeom>
              <a:blipFill>
                <a:blip r:embed="rId2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9790080-7F78-17FC-87DB-F2182ADD48F8}"/>
              </a:ext>
            </a:extLst>
          </p:cNvPr>
          <p:cNvGrpSpPr/>
          <p:nvPr/>
        </p:nvGrpSpPr>
        <p:grpSpPr>
          <a:xfrm>
            <a:off x="1017822" y="2986458"/>
            <a:ext cx="1465726" cy="1465726"/>
            <a:chOff x="1017822" y="2986458"/>
            <a:chExt cx="1465726" cy="146572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AE7DDE-70ED-308E-2C07-72E218E45C3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017822" y="2986458"/>
              <a:ext cx="1465726" cy="1465726"/>
            </a:xfrm>
            <a:prstGeom prst="line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BF891E0-9AF2-8E3F-B6C9-8709FAD3140F}"/>
                    </a:ext>
                  </a:extLst>
                </p:cNvPr>
                <p:cNvSpPr txBox="1"/>
                <p:nvPr/>
              </p:nvSpPr>
              <p:spPr>
                <a:xfrm>
                  <a:off x="1219180" y="3426933"/>
                  <a:ext cx="5926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BF891E0-9AF2-8E3F-B6C9-8709FAD31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80" y="3426933"/>
                  <a:ext cx="592662" cy="58477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/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br>
                  <a:rPr lang="en-US" sz="2500" b="0" i="1" dirty="0">
                    <a:latin typeface="Cambria Math" panose="02040503050406030204" pitchFamily="18" charset="0"/>
                  </a:rPr>
                </a:br>
                <a:endParaRPr lang="en-US" sz="25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6973B7-9ECB-5DE6-2D67-8BBF14A3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55" y="2234618"/>
                <a:ext cx="3886200" cy="47711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C5C529F-471C-0ECB-90FE-1D6704133E4F}"/>
              </a:ext>
            </a:extLst>
          </p:cNvPr>
          <p:cNvSpPr txBox="1"/>
          <p:nvPr/>
        </p:nvSpPr>
        <p:spPr>
          <a:xfrm>
            <a:off x="60417" y="3916758"/>
            <a:ext cx="185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Outputs view</a:t>
            </a:r>
            <a:endParaRPr lang="LID4096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/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90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/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45C0F9-740B-CFA4-056E-0AD4A029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1" y="2557946"/>
                <a:ext cx="3886200" cy="2400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873A2307-1894-4CED-C097-7B03A7E751EC}"/>
              </a:ext>
            </a:extLst>
          </p:cNvPr>
          <p:cNvSpPr>
            <a:spLocks/>
          </p:cNvSpPr>
          <p:nvPr/>
        </p:nvSpPr>
        <p:spPr>
          <a:xfrm rot="10800000">
            <a:off x="8681535" y="1513835"/>
            <a:ext cx="2679401" cy="4619236"/>
          </a:xfrm>
          <a:prstGeom prst="roundRect">
            <a:avLst>
              <a:gd name="adj" fmla="val 21471"/>
            </a:avLst>
          </a:prstGeom>
          <a:solidFill>
            <a:schemeClr val="accent5">
              <a:lumMod val="60000"/>
              <a:lumOff val="40000"/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D541-6855-B445-B640-FD5E59E4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Hexagon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9EED828-76B6-5778-77C0-FAFCD488D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5246933"/>
                <a:ext cx="663942" cy="66394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E06435-25B3-FA07-0C42-DF2446CB23A5}"/>
              </a:ext>
            </a:extLst>
          </p:cNvPr>
          <p:cNvCxnSpPr>
            <a:cxnSpLocks/>
            <a:stCxn id="89" idx="5"/>
            <a:endCxn id="90" idx="1"/>
          </p:cNvCxnSpPr>
          <p:nvPr/>
        </p:nvCxnSpPr>
        <p:spPr>
          <a:xfrm>
            <a:off x="9445463" y="2257398"/>
            <a:ext cx="940729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A65C84-A0A5-D325-DA3F-7A3C9DE5A39B}"/>
              </a:ext>
            </a:extLst>
          </p:cNvPr>
          <p:cNvCxnSpPr>
            <a:cxnSpLocks/>
            <a:stCxn id="88" idx="7"/>
            <a:endCxn id="89" idx="3"/>
          </p:cNvCxnSpPr>
          <p:nvPr/>
        </p:nvCxnSpPr>
        <p:spPr>
          <a:xfrm flipV="1">
            <a:off x="8052158" y="2257398"/>
            <a:ext cx="923827" cy="511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04928CF-77AD-9C95-C926-FB8A3A6C4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48" y="2671894"/>
                <a:ext cx="663942" cy="6639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7C0DB93-E8E8-D332-3A6D-35F6407D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3" y="1690688"/>
                <a:ext cx="663942" cy="663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65B244D-13FD-3619-CA75-E1535C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2671894"/>
                <a:ext cx="663942" cy="6639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D13EF1-C7AF-F570-225E-3C344B08AD8A}"/>
              </a:ext>
            </a:extLst>
          </p:cNvPr>
          <p:cNvCxnSpPr>
            <a:cxnSpLocks/>
            <a:stCxn id="92" idx="5"/>
            <a:endCxn id="82" idx="1"/>
          </p:cNvCxnSpPr>
          <p:nvPr/>
        </p:nvCxnSpPr>
        <p:spPr>
          <a:xfrm>
            <a:off x="8054635" y="4840557"/>
            <a:ext cx="921350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D26ECB3-8A6A-6C1C-409B-30C08FF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25" y="4273847"/>
                <a:ext cx="663942" cy="6639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C16C01-87A9-9616-1309-215249D11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960" y="4273847"/>
                <a:ext cx="663942" cy="663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015691-8FEA-E845-A53C-3B1FFFD9B0D5}"/>
              </a:ext>
            </a:extLst>
          </p:cNvPr>
          <p:cNvCxnSpPr>
            <a:cxnSpLocks/>
            <a:stCxn id="82" idx="7"/>
            <a:endCxn id="93" idx="3"/>
          </p:cNvCxnSpPr>
          <p:nvPr/>
        </p:nvCxnSpPr>
        <p:spPr>
          <a:xfrm flipV="1">
            <a:off x="9445463" y="4840557"/>
            <a:ext cx="940729" cy="503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B800D8-1341-7689-FDFA-540B8EAF3D28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7817419" y="3335836"/>
            <a:ext cx="2477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/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8D250B4-63F4-3ACA-BC8C-8AE5DF41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1730271"/>
                <a:ext cx="6014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/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91FC8EE-E298-5DF3-DDAB-889F284F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95" y="5327241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/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A8DC6-1E03-AFA3-BF61-41E1DC2BC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4705299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/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98C1D-0092-7E46-0920-6E9C7CC6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35" y="4713131"/>
                <a:ext cx="50526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/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46F3B3-512B-BAFD-51F1-96E5AFA8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90" y="2375894"/>
                <a:ext cx="50526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/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1FB238-3004-9B5F-2B6D-B70B6FA7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70" y="2379506"/>
                <a:ext cx="50526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3EEBD-B470-7131-4D32-9124463FB11E}"/>
              </a:ext>
            </a:extLst>
          </p:cNvPr>
          <p:cNvCxnSpPr>
            <a:cxnSpLocks/>
            <a:stCxn id="90" idx="4"/>
            <a:endCxn id="93" idx="0"/>
          </p:cNvCxnSpPr>
          <p:nvPr/>
        </p:nvCxnSpPr>
        <p:spPr>
          <a:xfrm>
            <a:off x="10620931" y="3335836"/>
            <a:ext cx="0" cy="93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913156F-008B-0C9D-E143-7288B0D692F0}"/>
              </a:ext>
            </a:extLst>
          </p:cNvPr>
          <p:cNvGrpSpPr/>
          <p:nvPr/>
        </p:nvGrpSpPr>
        <p:grpSpPr>
          <a:xfrm>
            <a:off x="-57857" y="3481675"/>
            <a:ext cx="5660524" cy="1349817"/>
            <a:chOff x="41533" y="3481675"/>
            <a:chExt cx="5660524" cy="1349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F1BAF67-3E34-ABF6-A769-AC2F3C2404EC}"/>
                    </a:ext>
                  </a:extLst>
                </p:cNvPr>
                <p:cNvSpPr txBox="1"/>
                <p:nvPr/>
              </p:nvSpPr>
              <p:spPr>
                <a:xfrm>
                  <a:off x="1097494" y="4255116"/>
                  <a:ext cx="3452612" cy="576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Where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endParaRPr lang="LID4096" sz="28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F1BAF67-3E34-ABF6-A769-AC2F3C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94" y="4255116"/>
                  <a:ext cx="3452612" cy="576376"/>
                </a:xfrm>
                <a:prstGeom prst="rect">
                  <a:avLst/>
                </a:prstGeom>
                <a:blipFill>
                  <a:blip r:embed="rId15"/>
                  <a:stretch>
                    <a:fillRect l="-3710" t="-9474" b="-20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17ACBB-EB8E-0AAE-BD0B-F7568E5F6B5E}"/>
                    </a:ext>
                  </a:extLst>
                </p:cNvPr>
                <p:cNvSpPr txBox="1"/>
                <p:nvPr/>
              </p:nvSpPr>
              <p:spPr>
                <a:xfrm>
                  <a:off x="41533" y="3481675"/>
                  <a:ext cx="5660524" cy="717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LID4096" sz="3600" i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17ACBB-EB8E-0AAE-BD0B-F7568E5F6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33" y="3481675"/>
                  <a:ext cx="5660524" cy="7176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57E6477-0A4F-1D56-EF70-A610AC0A68FC}"/>
              </a:ext>
            </a:extLst>
          </p:cNvPr>
          <p:cNvGrpSpPr/>
          <p:nvPr/>
        </p:nvGrpSpPr>
        <p:grpSpPr>
          <a:xfrm>
            <a:off x="41533" y="2092342"/>
            <a:ext cx="6210722" cy="3755674"/>
            <a:chOff x="41533" y="2092342"/>
            <a:chExt cx="6210722" cy="375567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DD29A79-5324-2068-ACDB-82EB23706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040" y="3990411"/>
              <a:ext cx="1015107" cy="1015107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E271BF7-E016-BD77-96F8-8C10D2672334}"/>
                </a:ext>
              </a:extLst>
            </p:cNvPr>
            <p:cNvGrpSpPr/>
            <p:nvPr/>
          </p:nvGrpSpPr>
          <p:grpSpPr>
            <a:xfrm>
              <a:off x="615233" y="2092342"/>
              <a:ext cx="4395193" cy="3134208"/>
              <a:chOff x="7435604" y="2323190"/>
              <a:chExt cx="4395193" cy="313420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01A8661-0AC6-AE6E-C43D-B970214B6F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35604" y="4716711"/>
                <a:ext cx="4395193" cy="740687"/>
                <a:chOff x="3611354" y="2754082"/>
                <a:chExt cx="8009830" cy="13498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32AE763A-5052-8200-D378-D2DAF148B2C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0271355" y="2754085"/>
                      <a:ext cx="1349829" cy="13498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32AE763A-5052-8200-D378-D2DAF148B2C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71355" y="2754085"/>
                      <a:ext cx="1349829" cy="1349829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F4CC9B17-1596-4C18-177E-1BE81B1532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611354" y="2754082"/>
                      <a:ext cx="1349829" cy="134982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F4CC9B17-1596-4C18-177E-1BE81B1532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11354" y="2754082"/>
                      <a:ext cx="1349829" cy="1349829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D0499979-9D7A-BE49-3547-04032EAC29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941354" y="2754082"/>
                      <a:ext cx="1349829" cy="13498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D0499979-9D7A-BE49-3547-04032EAC29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1354" y="2754082"/>
                      <a:ext cx="1349829" cy="1349829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FB8B4102-56DB-04C9-24BD-9377294337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78390" y="2613139"/>
                    <a:ext cx="740685" cy="740685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FB8B4102-56DB-04C9-24BD-9377294337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8390" y="2613139"/>
                    <a:ext cx="740685" cy="740685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8E794EA-F9A8-74B2-BC83-35277B9B2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92" b="89868" l="4955" r="93243">
                            <a14:foregroundMark x1="8559" y1="49780" x2="8559" y2="49780"/>
                            <a14:foregroundMark x1="5405" y1="50661" x2="5405" y2="50661"/>
                            <a14:foregroundMark x1="87838" y1="49339" x2="87838" y2="49339"/>
                            <a14:foregroundMark x1="93243" y1="49339" x2="93243" y2="49339"/>
                            <a14:backgroundMark x1="16216" y1="44053" x2="16216" y2="44053"/>
                            <a14:backgroundMark x1="27928" y1="42731" x2="27928" y2="42731"/>
                            <a14:backgroundMark x1="92342" y1="55066" x2="92342" y2="55066"/>
                            <a14:backgroundMark x1="83784" y1="56388" x2="83784" y2="56388"/>
                            <a14:backgroundMark x1="61261" y1="57269" x2="61261" y2="57269"/>
                            <a14:backgroundMark x1="63964" y1="56388" x2="63964" y2="56388"/>
                            <a14:backgroundMark x1="15766" y1="56388" x2="15766" y2="56388"/>
                          </a14:backgroundRemoval>
                        </a14:imgEffect>
                      </a14:imgLayer>
                    </a14:imgProps>
                  </a:ext>
                </a:extLst>
              </a:blip>
              <a:srcRect t="39833" b="40245"/>
              <a:stretch/>
            </p:blipFill>
            <p:spPr>
              <a:xfrm>
                <a:off x="9088316" y="2323190"/>
                <a:ext cx="1089768" cy="2219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57E7EC1-592F-C8D4-3502-AB6284175B4B}"/>
                    </a:ext>
                  </a:extLst>
                </p:cNvPr>
                <p:cNvSpPr txBox="1"/>
                <p:nvPr/>
              </p:nvSpPr>
              <p:spPr>
                <a:xfrm>
                  <a:off x="41533" y="5340633"/>
                  <a:ext cx="2044406" cy="507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57E7EC1-592F-C8D4-3502-AB6284175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33" y="5340633"/>
                  <a:ext cx="2044406" cy="507383"/>
                </a:xfrm>
                <a:prstGeom prst="rect">
                  <a:avLst/>
                </a:prstGeom>
                <a:blipFill>
                  <a:blip r:embed="rId25"/>
                  <a:stretch>
                    <a:fillRect b="-602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03953-929D-44ED-CE46-EB68877B8787}"/>
                    </a:ext>
                  </a:extLst>
                </p:cNvPr>
                <p:cNvSpPr txBox="1"/>
                <p:nvPr/>
              </p:nvSpPr>
              <p:spPr>
                <a:xfrm>
                  <a:off x="2366055" y="2234618"/>
                  <a:ext cx="3886200" cy="4771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br>
                    <a:rPr lang="en-US" sz="2500" b="0" i="1" dirty="0">
                      <a:latin typeface="Cambria Math" panose="02040503050406030204" pitchFamily="18" charset="0"/>
                    </a:rPr>
                  </a:br>
                  <a:endParaRPr lang="en-US" sz="25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03953-929D-44ED-CE46-EB68877B8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055" y="2234618"/>
                  <a:ext cx="3886200" cy="47711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A323D4-8A7A-2210-C6C4-23809BBCB3D8}"/>
                </a:ext>
              </a:extLst>
            </p:cNvPr>
            <p:cNvSpPr txBox="1"/>
            <p:nvPr/>
          </p:nvSpPr>
          <p:spPr>
            <a:xfrm>
              <a:off x="60417" y="3916758"/>
              <a:ext cx="1850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Outputs view</a:t>
              </a:r>
              <a:endParaRPr lang="LID4096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706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65FC5-BE2F-6345-A371-AAADDF8C2F12}"/>
              </a:ext>
            </a:extLst>
          </p:cNvPr>
          <p:cNvSpPr txBox="1"/>
          <p:nvPr/>
        </p:nvSpPr>
        <p:spPr>
          <a:xfrm>
            <a:off x="4080095" y="2828835"/>
            <a:ext cx="403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75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212A-9321-AD4A-833D-7C78544A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Solitary Output Secure </a:t>
            </a:r>
            <a:r>
              <a:rPr lang="en-IL" dirty="0"/>
              <a:t>Computation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6AAA47-190A-7A50-BDE4-95FCDE431EAD}"/>
              </a:ext>
            </a:extLst>
          </p:cNvPr>
          <p:cNvGrpSpPr/>
          <p:nvPr/>
        </p:nvGrpSpPr>
        <p:grpSpPr>
          <a:xfrm>
            <a:off x="3268477" y="1686883"/>
            <a:ext cx="5710074" cy="4572511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/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31525D-E6FA-54CA-2A12-231A68253874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6F5AE9-D98A-5422-6917-13593A831A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533708-0981-6710-5F7E-9CCD5F4C03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615" y="1247173"/>
            <a:ext cx="1423761" cy="1423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B8653-3F77-C1B8-5ADC-92644D2035B1}"/>
                  </a:ext>
                </a:extLst>
              </p:cNvPr>
              <p:cNvSpPr txBox="1"/>
              <p:nvPr/>
            </p:nvSpPr>
            <p:spPr>
              <a:xfrm>
                <a:off x="10613392" y="5408567"/>
                <a:ext cx="374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B8653-3F77-C1B8-5ADC-92644D203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392" y="5408567"/>
                <a:ext cx="374457" cy="523220"/>
              </a:xfrm>
              <a:prstGeom prst="rect">
                <a:avLst/>
              </a:prstGeom>
              <a:blipFill>
                <a:blip r:embed="rId11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ED3804-B39D-933E-5A7D-B68C36CDBB0D}"/>
                  </a:ext>
                </a:extLst>
              </p:cNvPr>
              <p:cNvSpPr txBox="1"/>
              <p:nvPr/>
            </p:nvSpPr>
            <p:spPr>
              <a:xfrm>
                <a:off x="8651455" y="4606367"/>
                <a:ext cx="374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ED3804-B39D-933E-5A7D-B68C36CD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55" y="4606367"/>
                <a:ext cx="374457" cy="523220"/>
              </a:xfrm>
              <a:prstGeom prst="rect">
                <a:avLst/>
              </a:prstGeom>
              <a:blipFill>
                <a:blip r:embed="rId12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55E4FB7-700B-DF27-1B4D-858B0C082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3709" y="4782491"/>
                <a:ext cx="610517" cy="61051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55E4FB7-700B-DF27-1B4D-858B0C082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709" y="4782491"/>
                <a:ext cx="610517" cy="61051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A49357-66AD-C2A0-9BB5-CABA46D67ADA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8594226" y="5087750"/>
            <a:ext cx="695117" cy="705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1802FC-508A-0C99-DE13-3451BAC157A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7" b="96819" l="7609" r="90978">
                        <a14:foregroundMark x1="7609" y1="51867" x2="7609" y2="51867"/>
                        <a14:foregroundMark x1="24239" y1="68741" x2="24239" y2="68741"/>
                        <a14:foregroundMark x1="25217" y1="70678" x2="25217" y2="70678"/>
                        <a14:foregroundMark x1="19783" y1="67358" x2="23478" y2="77732"/>
                        <a14:foregroundMark x1="29022" y1="73167" x2="29022" y2="73167"/>
                        <a14:foregroundMark x1="27609" y1="86860" x2="27609" y2="86860"/>
                        <a14:foregroundMark x1="29565" y1="85062" x2="29565" y2="85062"/>
                        <a14:foregroundMark x1="27391" y1="82434" x2="27391" y2="82434"/>
                        <a14:foregroundMark x1="25652" y1="81051" x2="27283" y2="88382"/>
                        <a14:foregroundMark x1="27283" y1="88382" x2="30435" y2="94191"/>
                        <a14:foregroundMark x1="30435" y1="94191" x2="30435" y2="94191"/>
                        <a14:foregroundMark x1="30652" y1="96957" x2="30652" y2="96957"/>
                        <a14:foregroundMark x1="71848" y1="4426" x2="71848" y2="4426"/>
                        <a14:foregroundMark x1="73261" y1="277" x2="73261" y2="277"/>
                        <a14:foregroundMark x1="89783" y1="32918" x2="89783" y2="32918"/>
                        <a14:foregroundMark x1="90978" y1="51452" x2="90978" y2="51452"/>
                      </a14:backgroundRemoval>
                    </a14:imgEffect>
                  </a14:imgLayer>
                </a14:imgProps>
              </a:ext>
            </a:extLst>
          </a:blip>
          <a:srcRect l="5574" r="5286"/>
          <a:stretch/>
        </p:blipFill>
        <p:spPr>
          <a:xfrm>
            <a:off x="9289343" y="4432023"/>
            <a:ext cx="1503571" cy="13255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DB6175-654E-2745-23B6-02289DAC928D}"/>
              </a:ext>
            </a:extLst>
          </p:cNvPr>
          <p:cNvCxnSpPr>
            <a:cxnSpLocks/>
          </p:cNvCxnSpPr>
          <p:nvPr/>
        </p:nvCxnSpPr>
        <p:spPr>
          <a:xfrm>
            <a:off x="10763040" y="5313288"/>
            <a:ext cx="463243" cy="44429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D5CA9B-7A38-F94C-9D62-F9755EEC3952}"/>
              </a:ext>
            </a:extLst>
          </p:cNvPr>
          <p:cNvCxnSpPr>
            <a:cxnSpLocks/>
          </p:cNvCxnSpPr>
          <p:nvPr/>
        </p:nvCxnSpPr>
        <p:spPr>
          <a:xfrm flipV="1">
            <a:off x="10689874" y="4159667"/>
            <a:ext cx="516872" cy="479097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B336968-CEB3-A7FF-9447-B4F0A62262E5}"/>
              </a:ext>
            </a:extLst>
          </p:cNvPr>
          <p:cNvSpPr>
            <a:spLocks noChangeAspect="1"/>
          </p:cNvSpPr>
          <p:nvPr/>
        </p:nvSpPr>
        <p:spPr>
          <a:xfrm>
            <a:off x="11222202" y="3871817"/>
            <a:ext cx="539122" cy="5391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10D7F2-1B7A-8D76-55AD-FDB9ECA53063}"/>
                  </a:ext>
                </a:extLst>
              </p:cNvPr>
              <p:cNvSpPr txBox="1"/>
              <p:nvPr/>
            </p:nvSpPr>
            <p:spPr>
              <a:xfrm>
                <a:off x="10610362" y="3923104"/>
                <a:ext cx="374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10D7F2-1B7A-8D76-55AD-FDB9ECA5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362" y="3923104"/>
                <a:ext cx="374457" cy="523220"/>
              </a:xfrm>
              <a:prstGeom prst="rect">
                <a:avLst/>
              </a:prstGeom>
              <a:blipFill>
                <a:blip r:embed="rId16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3D7EF7E-3C34-1183-519B-F382DE1A2E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26283" y="5593856"/>
                <a:ext cx="539122" cy="53912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3D7EF7E-3C34-1183-519B-F382DE1A2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283" y="5593856"/>
                <a:ext cx="539122" cy="53912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C3957B8-611A-18D1-ED1A-ECE0B239E0F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18" b="92308" l="9690" r="89535">
                        <a14:foregroundMark x1="82558" y1="8718" x2="82558" y2="8718"/>
                        <a14:foregroundMark x1="36822" y1="92308" x2="36822" y2="923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127" t="4049" r="13123" b="4784"/>
          <a:stretch/>
        </p:blipFill>
        <p:spPr>
          <a:xfrm>
            <a:off x="466952" y="3323107"/>
            <a:ext cx="3169863" cy="29219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7517E7-E0F9-30ED-AF09-574DF1F45128}"/>
              </a:ext>
            </a:extLst>
          </p:cNvPr>
          <p:cNvSpPr txBox="1"/>
          <p:nvPr/>
        </p:nvSpPr>
        <p:spPr>
          <a:xfrm>
            <a:off x="839190" y="1240148"/>
            <a:ext cx="531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>
                <a:solidFill>
                  <a:schemeClr val="tx2"/>
                </a:solidFill>
              </a:rPr>
              <a:t>[</a:t>
            </a:r>
            <a:r>
              <a:rPr lang="en-US" sz="2800" dirty="0" err="1">
                <a:solidFill>
                  <a:schemeClr val="tx2"/>
                </a:solidFill>
              </a:rPr>
              <a:t>Goldreich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Micali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Wigderson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IL" sz="2800" dirty="0">
                <a:solidFill>
                  <a:schemeClr val="tx2"/>
                </a:solidFill>
              </a:rPr>
              <a:t>’8</a:t>
            </a:r>
            <a:r>
              <a:rPr lang="en-US" sz="2800" dirty="0">
                <a:solidFill>
                  <a:schemeClr val="tx2"/>
                </a:solidFill>
              </a:rPr>
              <a:t>7</a:t>
            </a:r>
            <a:r>
              <a:rPr lang="en-IL" sz="2800" dirty="0">
                <a:solidFill>
                  <a:schemeClr val="tx2"/>
                </a:solidFill>
              </a:rPr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61833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212A-9321-AD4A-833D-7C78544A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Solitary Output Secure </a:t>
            </a:r>
            <a:r>
              <a:rPr lang="en-IL" dirty="0"/>
              <a:t>Computation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6AAA47-190A-7A50-BDE4-95FCDE431EAD}"/>
              </a:ext>
            </a:extLst>
          </p:cNvPr>
          <p:cNvGrpSpPr/>
          <p:nvPr/>
        </p:nvGrpSpPr>
        <p:grpSpPr>
          <a:xfrm>
            <a:off x="1579520" y="1690688"/>
            <a:ext cx="5710074" cy="4572511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/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B4491A-3075-93D0-AD7B-0048F4F41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572" y="3222164"/>
                  <a:ext cx="203934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31525D-E6FA-54CA-2A12-231A68253874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6F5AE9-D98A-5422-6917-13593A831A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533708-0981-6710-5F7E-9CCD5F4C03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7658" y="1250978"/>
            <a:ext cx="1423761" cy="1423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622462-67B1-D36C-74E4-5B1453B4E768}"/>
                  </a:ext>
                </a:extLst>
              </p:cNvPr>
              <p:cNvSpPr txBox="1"/>
              <p:nvPr/>
            </p:nvSpPr>
            <p:spPr>
              <a:xfrm>
                <a:off x="10111317" y="4273263"/>
                <a:ext cx="546854" cy="498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622462-67B1-D36C-74E4-5B1453B4E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317" y="4273263"/>
                <a:ext cx="546854" cy="4985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06C9C6-EFB8-0D46-46A5-E2B2FCF0FD10}"/>
                  </a:ext>
                </a:extLst>
              </p:cNvPr>
              <p:cNvSpPr txBox="1"/>
              <p:nvPr/>
            </p:nvSpPr>
            <p:spPr>
              <a:xfrm>
                <a:off x="7936857" y="3394397"/>
                <a:ext cx="546854" cy="498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06C9C6-EFB8-0D46-46A5-E2B2FCF0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857" y="3394397"/>
                <a:ext cx="546854" cy="4985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DBC1D02-9EBD-D753-4799-EE9B1DC44D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70066" y="3464811"/>
                <a:ext cx="733780" cy="7337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DBC1D02-9EBD-D753-4799-EE9B1DC44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66" y="3464811"/>
                <a:ext cx="733780" cy="73378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8860C-4AD9-5C8A-8174-AAD6C92BA71E}"/>
              </a:ext>
            </a:extLst>
          </p:cNvPr>
          <p:cNvCxnSpPr>
            <a:cxnSpLocks/>
            <a:stCxn id="10" idx="6"/>
            <a:endCxn id="12" idx="1"/>
          </p:cNvCxnSpPr>
          <p:nvPr/>
        </p:nvCxnSpPr>
        <p:spPr>
          <a:xfrm>
            <a:off x="7903846" y="3831701"/>
            <a:ext cx="612877" cy="106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C208A-C7E4-911B-07B3-398F7EF1DC3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7" b="96819" l="7609" r="90978">
                        <a14:foregroundMark x1="7609" y1="51867" x2="7609" y2="51867"/>
                        <a14:foregroundMark x1="24239" y1="68741" x2="24239" y2="68741"/>
                        <a14:foregroundMark x1="25217" y1="70678" x2="25217" y2="70678"/>
                        <a14:foregroundMark x1="19783" y1="67358" x2="23478" y2="77732"/>
                        <a14:foregroundMark x1="29022" y1="73167" x2="29022" y2="73167"/>
                        <a14:foregroundMark x1="27609" y1="86860" x2="27609" y2="86860"/>
                        <a14:foregroundMark x1="29565" y1="85062" x2="29565" y2="85062"/>
                        <a14:foregroundMark x1="27391" y1="82434" x2="27391" y2="82434"/>
                        <a14:foregroundMark x1="25652" y1="81051" x2="27283" y2="88382"/>
                        <a14:foregroundMark x1="27283" y1="88382" x2="30435" y2="94191"/>
                        <a14:foregroundMark x1="30435" y1="94191" x2="30435" y2="94191"/>
                        <a14:foregroundMark x1="30652" y1="96957" x2="30652" y2="96957"/>
                        <a14:foregroundMark x1="71848" y1="4426" x2="71848" y2="4426"/>
                        <a14:foregroundMark x1="73261" y1="277" x2="73261" y2="277"/>
                        <a14:foregroundMark x1="89783" y1="32918" x2="89783" y2="32918"/>
                        <a14:foregroundMark x1="90978" y1="51452" x2="90978" y2="51452"/>
                      </a14:backgroundRemoval>
                    </a14:imgEffect>
                  </a14:imgLayer>
                </a14:imgProps>
              </a:ext>
            </a:extLst>
          </a:blip>
          <a:srcRect l="5574" r="5286"/>
          <a:stretch/>
        </p:blipFill>
        <p:spPr>
          <a:xfrm>
            <a:off x="8516723" y="3036167"/>
            <a:ext cx="1807141" cy="15931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485C1D-820D-F9A5-728C-970745E9ED40}"/>
              </a:ext>
            </a:extLst>
          </p:cNvPr>
          <p:cNvCxnSpPr>
            <a:cxnSpLocks/>
          </p:cNvCxnSpPr>
          <p:nvPr/>
        </p:nvCxnSpPr>
        <p:spPr>
          <a:xfrm rot="2700000">
            <a:off x="10234485" y="4411769"/>
            <a:ext cx="612877" cy="106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DB157F-0B8D-DFA9-FFCA-952CEEB02B43}"/>
              </a:ext>
            </a:extLst>
          </p:cNvPr>
          <p:cNvCxnSpPr>
            <a:cxnSpLocks/>
          </p:cNvCxnSpPr>
          <p:nvPr/>
        </p:nvCxnSpPr>
        <p:spPr>
          <a:xfrm rot="18900000">
            <a:off x="10214197" y="3247219"/>
            <a:ext cx="612877" cy="106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D10988F-3046-F339-A412-61BFCD17C9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02301" y="2706703"/>
                <a:ext cx="647970" cy="6479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D10988F-3046-F339-A412-61BFCD17C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301" y="2706703"/>
                <a:ext cx="647970" cy="64797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84DFFC-196F-30C5-BBC4-3343AEF09F79}"/>
                  </a:ext>
                </a:extLst>
              </p:cNvPr>
              <p:cNvSpPr txBox="1"/>
              <p:nvPr/>
            </p:nvSpPr>
            <p:spPr>
              <a:xfrm>
                <a:off x="10110241" y="2781424"/>
                <a:ext cx="546854" cy="498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84DFFC-196F-30C5-BBC4-3343AEF09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241" y="2781424"/>
                <a:ext cx="546854" cy="4985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2880C7-49D9-65C6-1C7E-E3DC69996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02302" y="4305374"/>
                <a:ext cx="647970" cy="6479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2880C7-49D9-65C6-1C7E-E3DC69996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302" y="4305374"/>
                <a:ext cx="647970" cy="64797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815B83C-DC8D-5C87-9146-0843883BB1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8655798" y="3091839"/>
            <a:ext cx="1421431" cy="147972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EF7FDE2-E8BF-2D87-D893-271A872ED062}"/>
              </a:ext>
            </a:extLst>
          </p:cNvPr>
          <p:cNvSpPr/>
          <p:nvPr/>
        </p:nvSpPr>
        <p:spPr>
          <a:xfrm>
            <a:off x="7536640" y="5149291"/>
            <a:ext cx="3268718" cy="85813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Most of this work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109182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15" grpId="0" animBg="1"/>
      <p:bldP spid="16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IL" dirty="0"/>
              <a:t>Main Question</a:t>
            </a:r>
            <a:r>
              <a:rPr lang="en-US" dirty="0"/>
              <a:t>s</a:t>
            </a:r>
            <a:endParaRPr lang="en-I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F2E10-011B-FB13-C48B-D4E04603C031}"/>
              </a:ext>
            </a:extLst>
          </p:cNvPr>
          <p:cNvGrpSpPr>
            <a:grpSpLocks noChangeAspect="1"/>
          </p:cNvGrpSpPr>
          <p:nvPr/>
        </p:nvGrpSpPr>
        <p:grpSpPr>
          <a:xfrm>
            <a:off x="6591281" y="2544912"/>
            <a:ext cx="4362816" cy="3493654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8D72A23-970A-6E74-A025-CBEDF3B95778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829FB5-0447-58C6-B09D-00300EE63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4A8C28E-F090-4BE9-38F3-7A8D51DE10D9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2F4D83-25B8-BCBA-5894-88921D19A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20CF120-53CB-7713-46CE-77F45DA66AC1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5A98DA-9ADE-3F58-98FD-003E7D43D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B9F46D-6F5C-3C12-C4AF-C6FA57755DF4}"/>
                    </a:ext>
                  </a:extLst>
                </p:cNvPr>
                <p:cNvSpPr txBox="1"/>
                <p:nvPr/>
              </p:nvSpPr>
              <p:spPr>
                <a:xfrm>
                  <a:off x="5029701" y="3222165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B9F46D-6F5C-3C12-C4AF-C6FA57755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701" y="3222165"/>
                  <a:ext cx="2039341" cy="646331"/>
                </a:xfrm>
                <a:prstGeom prst="rect">
                  <a:avLst/>
                </a:prstGeom>
                <a:blipFill>
                  <a:blip r:embed="rId5"/>
                  <a:stretch>
                    <a:fillRect r="-14453" b="-16049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533D1E-531D-EC81-2443-E41DF7CDA433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AA4C027-9131-FC1A-FF83-D22EFF3BD4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806F04A-64DC-599A-412C-F281E55279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B5A56BA-C75E-8B29-619E-AD2167BF1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79BE618-4FC5-0C5E-0A0B-9AB816D532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CE6E44E-57D7-1AFF-B4AE-9A592CFCE4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2FE4224-83EF-07F4-2C9D-4BE0B3C379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FBA19B9-AC8A-9200-B407-990375138B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6025007-803C-830F-B8AB-B7B735570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6043" y="2202709"/>
            <a:ext cx="1087833" cy="10878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E6D7E0C-8BFE-8DC7-963D-48B1BECDB603}"/>
              </a:ext>
            </a:extLst>
          </p:cNvPr>
          <p:cNvSpPr txBox="1"/>
          <p:nvPr/>
        </p:nvSpPr>
        <p:spPr>
          <a:xfrm>
            <a:off x="2340655" y="1489520"/>
            <a:ext cx="7510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Which solitary output functionalities can be </a:t>
            </a:r>
            <a:br>
              <a:rPr lang="en-US" sz="3200" i="1" dirty="0"/>
            </a:br>
            <a:r>
              <a:rPr lang="en-US" sz="3200" i="1" dirty="0"/>
              <a:t>computed without broadcast</a:t>
            </a:r>
            <a:r>
              <a:rPr lang="en-IL" sz="3200" i="1" dirty="0"/>
              <a:t>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22FAE8-C992-B707-D3BD-7F5305D0FA10}"/>
              </a:ext>
            </a:extLst>
          </p:cNvPr>
          <p:cNvGrpSpPr/>
          <p:nvPr/>
        </p:nvGrpSpPr>
        <p:grpSpPr>
          <a:xfrm>
            <a:off x="1295344" y="3044455"/>
            <a:ext cx="4280206" cy="2246642"/>
            <a:chOff x="7639116" y="1558073"/>
            <a:chExt cx="4280206" cy="22466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DA0ABEB-AC08-09F2-38AC-8F1D948B3B86}"/>
                    </a:ext>
                  </a:extLst>
                </p:cNvPr>
                <p:cNvSpPr txBox="1"/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DA0ABEB-AC08-09F2-38AC-8F1D948B3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99639A4-9E42-DD20-0D22-9F301D31ACDF}"/>
                    </a:ext>
                  </a:extLst>
                </p:cNvPr>
                <p:cNvSpPr txBox="1"/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99639A4-9E42-DD20-0D22-9F301D31A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7F3D18-7466-B75C-FBC6-F5FD5BF48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7F3D18-7466-B75C-FBC6-F5FD5BF48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01614B-346B-68B7-5A64-CC2027F24EC1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8372896" y="2683071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C803EE-1EE7-93B5-E7D6-7984EFB2E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985773" y="1887537"/>
              <a:ext cx="1807141" cy="1593193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901D3-6AE6-B9C1-113A-68128673B1B8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0703535" y="326313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E216C0-A2E0-1CBD-8FFF-2719F77C88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0683247" y="209858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86707EF-F416-7FEC-3E02-D60072B601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1351" y="1558073"/>
              <a:ext cx="647970" cy="6479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4912B05-641A-FE66-ADD1-1E32FA26F147}"/>
                    </a:ext>
                  </a:extLst>
                </p:cNvPr>
                <p:cNvSpPr txBox="1"/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4912B05-641A-FE66-ADD1-1E32FA26F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52BFCCE-CF61-0A8D-85E6-5F0386E9E6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52BFCCE-CF61-0A8D-85E6-5F0386E9E6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51824C9-3904-D697-1147-03F00B2D12F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2589869" y="3119176"/>
            <a:ext cx="1778429" cy="18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6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IL" dirty="0"/>
              <a:t>Main Question</a:t>
            </a:r>
            <a:r>
              <a:rPr lang="en-US" dirty="0"/>
              <a:t>s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F1064-1455-EF47-9765-4EE59586E620}"/>
              </a:ext>
            </a:extLst>
          </p:cNvPr>
          <p:cNvSpPr txBox="1"/>
          <p:nvPr/>
        </p:nvSpPr>
        <p:spPr>
          <a:xfrm>
            <a:off x="2340655" y="1489520"/>
            <a:ext cx="7510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Which solitary output functionalities can be </a:t>
            </a:r>
            <a:br>
              <a:rPr lang="en-US" sz="3200" i="1" dirty="0"/>
            </a:br>
            <a:r>
              <a:rPr lang="en-US" sz="3200" i="1" dirty="0"/>
              <a:t>computed without an honest majority</a:t>
            </a:r>
            <a:r>
              <a:rPr lang="en-IL" sz="3200" i="1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3C0AE4-B329-9A4F-B211-BAFA59CF38F7}"/>
              </a:ext>
            </a:extLst>
          </p:cNvPr>
          <p:cNvGrpSpPr/>
          <p:nvPr/>
        </p:nvGrpSpPr>
        <p:grpSpPr>
          <a:xfrm>
            <a:off x="1295344" y="3044455"/>
            <a:ext cx="4280206" cy="2246642"/>
            <a:chOff x="7639116" y="1558073"/>
            <a:chExt cx="4280206" cy="22466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6D7DA-6074-5E4E-9A3E-F6ADEC1079A3}"/>
                    </a:ext>
                  </a:extLst>
                </p:cNvPr>
                <p:cNvSpPr txBox="1"/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6D7DA-6074-5E4E-9A3E-F6ADEC107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367" y="3124633"/>
                  <a:ext cx="546854" cy="49852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826DBD-01DA-6448-B050-8AE4C1F0C2D1}"/>
                    </a:ext>
                  </a:extLst>
                </p:cNvPr>
                <p:cNvSpPr txBox="1"/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826DBD-01DA-6448-B050-8AE4C1F0C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907" y="2245767"/>
                  <a:ext cx="546854" cy="4985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EED5536-F2FE-404D-A7E7-DA3DF3AEEF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EED5536-F2FE-404D-A7E7-DA3DF3AEEF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116" y="2316181"/>
                  <a:ext cx="733780" cy="73378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9A510B-95B6-0441-9563-FEDBE294C72C}"/>
                </a:ext>
              </a:extLst>
            </p:cNvPr>
            <p:cNvCxnSpPr>
              <a:cxnSpLocks/>
              <a:stCxn id="17" idx="6"/>
              <a:endCxn id="19" idx="1"/>
            </p:cNvCxnSpPr>
            <p:nvPr/>
          </p:nvCxnSpPr>
          <p:spPr>
            <a:xfrm>
              <a:off x="8372896" y="2683071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59F1BA-A9AA-7448-9D69-96EB90580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985773" y="1887537"/>
              <a:ext cx="1807141" cy="159319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567916-8660-C547-8CEB-4597F03BDA2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0703535" y="326313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95F248-A207-E140-BE65-63AC1ACF10A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0683247" y="2098589"/>
              <a:ext cx="612877" cy="1062"/>
            </a:xfrm>
            <a:prstGeom prst="line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E5CE66-DF61-8F41-978E-A25C11381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1351" y="1558073"/>
              <a:ext cx="647970" cy="6479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555E8A-5BBF-F94D-B445-8804AD1B2A42}"/>
                    </a:ext>
                  </a:extLst>
                </p:cNvPr>
                <p:cNvSpPr txBox="1"/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555E8A-5BBF-F94D-B445-8804AD1B2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291" y="1632794"/>
                  <a:ext cx="546854" cy="4985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CA9DAF9-3D9F-4E41-87BF-16D7F62E3C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CA9DAF9-3D9F-4E41-87BF-16D7F62E3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1352" y="3156744"/>
                  <a:ext cx="647970" cy="6479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F2E10-011B-FB13-C48B-D4E04603C031}"/>
              </a:ext>
            </a:extLst>
          </p:cNvPr>
          <p:cNvGrpSpPr>
            <a:grpSpLocks noChangeAspect="1"/>
          </p:cNvGrpSpPr>
          <p:nvPr/>
        </p:nvGrpSpPr>
        <p:grpSpPr>
          <a:xfrm>
            <a:off x="6591281" y="2544912"/>
            <a:ext cx="4362816" cy="3493654"/>
            <a:chOff x="3268477" y="1686883"/>
            <a:chExt cx="5710074" cy="457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8D72A23-970A-6E74-A025-CBEDF3B95778}"/>
                    </a:ext>
                  </a:extLst>
                </p:cNvPr>
                <p:cNvSpPr txBox="1"/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8D72A23-970A-6E74-A025-CBEDF3B95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741" y="5421129"/>
                  <a:ext cx="548099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4A8C28E-F090-4BE9-38F3-7A8D51DE10D9}"/>
                    </a:ext>
                  </a:extLst>
                </p:cNvPr>
                <p:cNvSpPr txBox="1"/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4A8C28E-F090-4BE9-38F3-7A8D51DE1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720" y="2219197"/>
                  <a:ext cx="554831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16049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20CF120-53CB-7713-46CE-77F45DA66AC1}"/>
                    </a:ext>
                  </a:extLst>
                </p:cNvPr>
                <p:cNvSpPr txBox="1"/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20CF120-53CB-7713-46CE-77F45DA66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77" y="2224117"/>
                  <a:ext cx="519566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B9F46D-6F5C-3C12-C4AF-C6FA57755DF4}"/>
                    </a:ext>
                  </a:extLst>
                </p:cNvPr>
                <p:cNvSpPr txBox="1"/>
                <p:nvPr/>
              </p:nvSpPr>
              <p:spPr>
                <a:xfrm>
                  <a:off x="5029701" y="3222165"/>
                  <a:ext cx="20393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8B9F46D-6F5C-3C12-C4AF-C6FA57755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701" y="3222165"/>
                  <a:ext cx="2039341" cy="646331"/>
                </a:xfrm>
                <a:prstGeom prst="rect">
                  <a:avLst/>
                </a:prstGeom>
                <a:blipFill>
                  <a:blip r:embed="rId12"/>
                  <a:stretch>
                    <a:fillRect r="-14453" b="-16049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533D1E-531D-EC81-2443-E41DF7CDA433}"/>
                </a:ext>
              </a:extLst>
            </p:cNvPr>
            <p:cNvGrpSpPr/>
            <p:nvPr/>
          </p:nvGrpSpPr>
          <p:grpSpPr>
            <a:xfrm>
              <a:off x="3768277" y="1686883"/>
              <a:ext cx="4655443" cy="4572511"/>
              <a:chOff x="8534212" y="2548181"/>
              <a:chExt cx="3529547" cy="346667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AA4C027-9131-FC1A-FF83-D22EFF3BD4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812134" y="2548181"/>
                <a:ext cx="2973704" cy="2973704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806F04A-64DC-599A-412C-F281E55279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806F04A-64DC-599A-412C-F281E55279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6019" y="5028918"/>
                    <a:ext cx="985934" cy="98593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79BE618-4FC5-0C5E-0A0B-9AB816D532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79BE618-4FC5-0C5E-0A0B-9AB816D532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212" y="2754529"/>
                    <a:ext cx="985934" cy="98593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2FE4224-83EF-07F4-2C9D-4BE0B3C379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2FE4224-83EF-07F4-2C9D-4BE0B3C379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7825" y="2754529"/>
                    <a:ext cx="985934" cy="985934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6025007-803C-830F-B8AB-B7B735570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6043" y="2202709"/>
            <a:ext cx="1087833" cy="1087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70602-FFE2-EFE0-DFBA-2E7AADB6C5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872" y="4502870"/>
            <a:ext cx="1087833" cy="10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B0F-E439-4E42-B888-6040BF8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Two </a:t>
            </a:r>
            <a:r>
              <a:rPr lang="en-US" dirty="0"/>
              <a:t>Main </a:t>
            </a:r>
            <a:r>
              <a:rPr lang="en-IL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F1064-1455-EF47-9765-4EE59586E620}"/>
              </a:ext>
            </a:extLst>
          </p:cNvPr>
          <p:cNvSpPr txBox="1"/>
          <p:nvPr/>
        </p:nvSpPr>
        <p:spPr>
          <a:xfrm>
            <a:off x="1007942" y="1535450"/>
            <a:ext cx="4884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3200" i="1" dirty="0"/>
              <a:t>What is the power of having</a:t>
            </a:r>
            <a:br>
              <a:rPr lang="en-IL" sz="3200" i="1" dirty="0"/>
            </a:br>
            <a:r>
              <a:rPr lang="en-IL" sz="3200" i="1" dirty="0"/>
              <a:t> only an honest majority?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AA6A55-C703-06D3-914B-58240CD9B99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1690688"/>
            <a:ext cx="0" cy="51673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FED6112-C049-2F49-5AD6-0CD121C4BF09}"/>
              </a:ext>
            </a:extLst>
          </p:cNvPr>
          <p:cNvSpPr txBox="1"/>
          <p:nvPr/>
        </p:nvSpPr>
        <p:spPr>
          <a:xfrm>
            <a:off x="6299773" y="1535450"/>
            <a:ext cx="4884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3200" i="1" dirty="0"/>
              <a:t>What is the power of having</a:t>
            </a:r>
            <a:br>
              <a:rPr lang="en-IL" sz="3200" i="1" dirty="0"/>
            </a:br>
            <a:r>
              <a:rPr lang="en-IL" sz="3200" i="1" dirty="0"/>
              <a:t> only broadcast?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1AEAFF-6AE1-5B90-1A79-167A07F105D1}"/>
              </a:ext>
            </a:extLst>
          </p:cNvPr>
          <p:cNvGrpSpPr/>
          <p:nvPr/>
        </p:nvGrpSpPr>
        <p:grpSpPr>
          <a:xfrm>
            <a:off x="1681022" y="2523273"/>
            <a:ext cx="3428285" cy="3651697"/>
            <a:chOff x="1681022" y="2523273"/>
            <a:chExt cx="3428285" cy="365169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7A4E33-1E16-96EB-6A87-8591864E8AAB}"/>
                </a:ext>
              </a:extLst>
            </p:cNvPr>
            <p:cNvGrpSpPr/>
            <p:nvPr/>
          </p:nvGrpSpPr>
          <p:grpSpPr>
            <a:xfrm>
              <a:off x="1725146" y="2851095"/>
              <a:ext cx="3384161" cy="3323875"/>
              <a:chOff x="1725146" y="2851095"/>
              <a:chExt cx="3384161" cy="332387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A13161-0A60-9660-A0E3-2FA7760B2C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77" b="96819" l="7609" r="90978">
                            <a14:foregroundMark x1="7609" y1="51867" x2="7609" y2="51867"/>
                            <a14:foregroundMark x1="24239" y1="68741" x2="24239" y2="68741"/>
                            <a14:foregroundMark x1="25217" y1="70678" x2="25217" y2="70678"/>
                            <a14:foregroundMark x1="19783" y1="67358" x2="23478" y2="77732"/>
                            <a14:foregroundMark x1="29022" y1="73167" x2="29022" y2="73167"/>
                            <a14:foregroundMark x1="27609" y1="86860" x2="27609" y2="86860"/>
                            <a14:foregroundMark x1="29565" y1="85062" x2="29565" y2="85062"/>
                            <a14:foregroundMark x1="27391" y1="82434" x2="27391" y2="82434"/>
                            <a14:foregroundMark x1="25652" y1="81051" x2="27283" y2="88382"/>
                            <a14:foregroundMark x1="27283" y1="88382" x2="30435" y2="94191"/>
                            <a14:foregroundMark x1="30435" y1="94191" x2="30435" y2="94191"/>
                            <a14:foregroundMark x1="30652" y1="96957" x2="30652" y2="96957"/>
                            <a14:foregroundMark x1="71848" y1="4426" x2="71848" y2="4426"/>
                            <a14:foregroundMark x1="73261" y1="277" x2="73261" y2="277"/>
                            <a14:foregroundMark x1="89783" y1="32918" x2="89783" y2="32918"/>
                            <a14:foregroundMark x1="90978" y1="51452" x2="90978" y2="51452"/>
                          </a14:backgroundRemoval>
                        </a14:imgEffect>
                      </a14:imgLayer>
                    </a14:imgProps>
                  </a:ext>
                </a:extLst>
              </a:blip>
              <a:srcRect l="5574" r="5286"/>
              <a:stretch/>
            </p:blipFill>
            <p:spPr>
              <a:xfrm>
                <a:off x="2902964" y="3750360"/>
                <a:ext cx="1162395" cy="984931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B0D9EF0-337B-C438-CE71-582BC110853E}"/>
                  </a:ext>
                </a:extLst>
              </p:cNvPr>
              <p:cNvGrpSpPr/>
              <p:nvPr/>
            </p:nvGrpSpPr>
            <p:grpSpPr>
              <a:xfrm>
                <a:off x="1725146" y="2851095"/>
                <a:ext cx="3384161" cy="3323875"/>
                <a:chOff x="8534212" y="2548181"/>
                <a:chExt cx="3529547" cy="346667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B2C16C0-3EA6-7551-6A51-12E978DF87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8812134" y="2548181"/>
                  <a:ext cx="2973704" cy="297370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3770F277-D49C-CBCF-958D-FC9959A3D7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806019" y="5028918"/>
                      <a:ext cx="985934" cy="98593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3770F277-D49C-CBCF-958D-FC9959A3D70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06019" y="5028918"/>
                      <a:ext cx="985934" cy="985934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2A499140-77A8-E4D7-188A-638DD81AF1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534212" y="2754529"/>
                      <a:ext cx="985934" cy="9859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2A499140-77A8-E4D7-188A-638DD81AF12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4212" y="2754529"/>
                      <a:ext cx="985934" cy="985934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F7A7394A-009A-C060-21D4-5E72C011C5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1077825" y="2754529"/>
                      <a:ext cx="985934" cy="9859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F7A7394A-009A-C060-21D4-5E72C011C5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77825" y="2754529"/>
                      <a:ext cx="985934" cy="985934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5EEEFE5-AAEA-A405-FF3B-A16A5CC78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551" b="92135" l="9894" r="89753">
                            <a14:foregroundMark x1="32862" y1="10674" x2="32862" y2="10674"/>
                            <a14:foregroundMark x1="70318" y1="10112" x2="70318" y2="10112"/>
                            <a14:backgroundMark x1="65724" y1="95506" x2="65724" y2="95506"/>
                            <a14:backgroundMark x1="65018" y1="94382" x2="65018" y2="94382"/>
                            <a14:backgroundMark x1="65371" y1="93258" x2="65371" y2="93258"/>
                            <a14:backgroundMark x1="65371" y1="93258" x2="65371" y2="93258"/>
                            <a14:backgroundMark x1="65371" y1="93258" x2="65371" y2="93258"/>
                            <a14:backgroundMark x1="65371" y1="93258" x2="65371" y2="93258"/>
                            <a14:backgroundMark x1="65371" y1="93258" x2="65371" y2="93258"/>
                            <a14:backgroundMark x1="65371" y1="93258" x2="66078" y2="93820"/>
                          </a14:backgroundRemoval>
                        </a14:imgEffect>
                      </a14:imgLayer>
                    </a14:imgProps>
                  </a:ext>
                </a:extLst>
              </a:blip>
              <a:srcRect l="23966" t="5002" r="22709" b="6740"/>
              <a:stretch/>
            </p:blipFill>
            <p:spPr>
              <a:xfrm>
                <a:off x="2723934" y="3563044"/>
                <a:ext cx="1426559" cy="1427316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CBA608-DF57-B7F1-A05B-02928A7B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1022" y="2523273"/>
              <a:ext cx="1033569" cy="103356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977391-0B36-FA61-7864-D01C60FF94A4}"/>
              </a:ext>
            </a:extLst>
          </p:cNvPr>
          <p:cNvGrpSpPr/>
          <p:nvPr/>
        </p:nvGrpSpPr>
        <p:grpSpPr>
          <a:xfrm>
            <a:off x="7082694" y="2523272"/>
            <a:ext cx="3428284" cy="3651698"/>
            <a:chOff x="7082694" y="2523272"/>
            <a:chExt cx="3428284" cy="36516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E94BF2-4FEC-9E63-1B0A-C1355066915D}"/>
                </a:ext>
              </a:extLst>
            </p:cNvPr>
            <p:cNvGrpSpPr/>
            <p:nvPr/>
          </p:nvGrpSpPr>
          <p:grpSpPr>
            <a:xfrm>
              <a:off x="7082694" y="2523272"/>
              <a:ext cx="3428284" cy="3651698"/>
              <a:chOff x="7082694" y="2523272"/>
              <a:chExt cx="3428284" cy="365169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2C5366F-42A9-89AA-0580-857B48A88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78" b="89778" l="4889" r="95556">
                            <a14:foregroundMark x1="15556" y1="52444" x2="15556" y2="52444"/>
                            <a14:foregroundMark x1="11111" y1="52000" x2="4889" y2="43111"/>
                            <a14:foregroundMark x1="84444" y1="54667" x2="92444" y2="46667"/>
                            <a14:foregroundMark x1="95556" y1="47111" x2="95556" y2="471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12264" y="4705402"/>
                <a:ext cx="1033569" cy="1033569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462A991-E313-F1BE-063F-BECA38427466}"/>
                  </a:ext>
                </a:extLst>
              </p:cNvPr>
              <p:cNvGrpSpPr/>
              <p:nvPr/>
            </p:nvGrpSpPr>
            <p:grpSpPr>
              <a:xfrm>
                <a:off x="7082694" y="2523272"/>
                <a:ext cx="3428284" cy="3651698"/>
                <a:chOff x="7082694" y="2523272"/>
                <a:chExt cx="3428284" cy="3651698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7812478B-FF16-60BB-CC6E-043D1E9B85B4}"/>
                    </a:ext>
                  </a:extLst>
                </p:cNvPr>
                <p:cNvGrpSpPr/>
                <p:nvPr/>
              </p:nvGrpSpPr>
              <p:grpSpPr>
                <a:xfrm>
                  <a:off x="7126817" y="2851095"/>
                  <a:ext cx="3384161" cy="3323875"/>
                  <a:chOff x="7126817" y="2851095"/>
                  <a:chExt cx="3384161" cy="3323875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8541F9F4-7BD0-2690-B230-B85BC3E7CD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7393291" y="2851095"/>
                    <a:ext cx="2851214" cy="285121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C3929DFA-0FAE-F740-F340-A088A1179E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346237" y="5229648"/>
                        <a:ext cx="945322" cy="945322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C3929DFA-0FAE-F740-F340-A088A1179EA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46237" y="5229648"/>
                        <a:ext cx="945322" cy="945322"/>
                      </a:xfrm>
                      <a:prstGeom prst="ellipse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CF8DC481-94FD-C6E1-6F8A-FDEF30E6B93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26817" y="3048943"/>
                        <a:ext cx="945322" cy="94532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CF8DC481-94FD-C6E1-6F8A-FDEF30E6B93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26817" y="3048943"/>
                        <a:ext cx="945322" cy="945322"/>
                      </a:xfrm>
                      <a:prstGeom prst="ellipse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6F68DDB4-937B-22BF-577B-A2EBA868CAA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565656" y="3048943"/>
                        <a:ext cx="945322" cy="94532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6F68DDB4-937B-22BF-577B-A2EBA868CAA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65656" y="3048943"/>
                        <a:ext cx="945322" cy="945322"/>
                      </a:xfrm>
                      <a:prstGeom prst="ellipse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FA1AD26F-FDA2-EDAB-AA01-8CCC235CA9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778" b="89778" l="4889" r="95556">
                              <a14:foregroundMark x1="15556" y1="52444" x2="15556" y2="52444"/>
                              <a14:foregroundMark x1="11111" y1="52000" x2="4889" y2="43111"/>
                              <a14:foregroundMark x1="84444" y1="54667" x2="92444" y2="46667"/>
                              <a14:foregroundMark x1="95556" y1="47111" x2="95556" y2="47111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2694" y="2523272"/>
                  <a:ext cx="1033569" cy="1033569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146F14-5DA8-4D0B-3B75-E12C4DE75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7" b="96819" l="7609" r="90978">
                          <a14:foregroundMark x1="7609" y1="51867" x2="7609" y2="51867"/>
                          <a14:foregroundMark x1="24239" y1="68741" x2="24239" y2="68741"/>
                          <a14:foregroundMark x1="25217" y1="70678" x2="25217" y2="70678"/>
                          <a14:foregroundMark x1="19783" y1="67358" x2="23478" y2="77732"/>
                          <a14:foregroundMark x1="29022" y1="73167" x2="29022" y2="73167"/>
                          <a14:foregroundMark x1="27609" y1="86860" x2="27609" y2="86860"/>
                          <a14:foregroundMark x1="29565" y1="85062" x2="29565" y2="85062"/>
                          <a14:foregroundMark x1="27391" y1="82434" x2="27391" y2="82434"/>
                          <a14:foregroundMark x1="25652" y1="81051" x2="27283" y2="88382"/>
                          <a14:foregroundMark x1="27283" y1="88382" x2="30435" y2="94191"/>
                          <a14:foregroundMark x1="30435" y1="94191" x2="30435" y2="94191"/>
                          <a14:foregroundMark x1="30652" y1="96957" x2="30652" y2="96957"/>
                          <a14:foregroundMark x1="71848" y1="4426" x2="71848" y2="4426"/>
                          <a14:foregroundMark x1="73261" y1="277" x2="73261" y2="277"/>
                          <a14:foregroundMark x1="89783" y1="32918" x2="89783" y2="32918"/>
                          <a14:foregroundMark x1="90978" y1="51452" x2="90978" y2="51452"/>
                        </a14:backgroundRemoval>
                      </a14:imgEffect>
                    </a14:imgLayer>
                  </a14:imgProps>
                </a:ext>
              </a:extLst>
            </a:blip>
            <a:srcRect l="5574" r="5286"/>
            <a:stretch/>
          </p:blipFill>
          <p:spPr>
            <a:xfrm>
              <a:off x="8224244" y="3750360"/>
              <a:ext cx="1206555" cy="1063711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3CE5D6-E884-0CCB-45A7-4F78643723F7}"/>
              </a:ext>
            </a:extLst>
          </p:cNvPr>
          <p:cNvSpPr/>
          <p:nvPr/>
        </p:nvSpPr>
        <p:spPr>
          <a:xfrm>
            <a:off x="2993457" y="1690688"/>
            <a:ext cx="5496025" cy="43924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 Math" panose="02040503050406030204" pitchFamily="18" charset="0"/>
              </a:rPr>
              <a:t>We consider the </a:t>
            </a:r>
            <a:br>
              <a:rPr lang="en-US" sz="3600" dirty="0">
                <a:latin typeface="Cambria Math" panose="02040503050406030204" pitchFamily="18" charset="0"/>
              </a:rPr>
            </a:br>
            <a:r>
              <a:rPr lang="en-US" sz="3600" dirty="0">
                <a:latin typeface="Cambria Math" panose="02040503050406030204" pitchFamily="18" charset="0"/>
              </a:rPr>
              <a:t>three-party solitary output setting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24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 </a:t>
            </a:r>
            <a:r>
              <a:rPr lang="en-US" dirty="0"/>
              <a:t>(Without Broadcast)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/>
              <p:nvPr/>
            </p:nvSpPr>
            <p:spPr>
              <a:xfrm>
                <a:off x="838200" y="1632604"/>
                <a:ext cx="10515600" cy="202137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lvl="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Show positive and negative results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Characterization of:</a:t>
                </a:r>
              </a:p>
              <a:p>
                <a:pPr marL="842400" lvl="1" indent="-457200">
                  <a:spcBef>
                    <a:spcPts val="600"/>
                  </a:spcBef>
                  <a:buFont typeface="Wingdings" pitchFamily="2" charset="2"/>
                  <a:buChar char="Ø"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No-input output-receiving party (NIORP) functionalities</a:t>
                </a:r>
              </a:p>
              <a:p>
                <a:pPr marL="842400" marR="0" lvl="1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Ternary-output functionalities </a:t>
                </a:r>
                <a:r>
                  <a:rPr kumimoji="0" lang="en-US" sz="2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en-US" sz="2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might have an input)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2604"/>
                <a:ext cx="10515600" cy="2021370"/>
              </a:xfrm>
              <a:prstGeom prst="roundRect">
                <a:avLst/>
              </a:prstGeom>
              <a:blipFill>
                <a:blip r:embed="rId2"/>
                <a:stretch>
                  <a:fillRect l="-347" t="-2703" b="-60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765900A-0743-B909-E9E0-8147E7B4FA75}"/>
              </a:ext>
            </a:extLst>
          </p:cNvPr>
          <p:cNvGrpSpPr>
            <a:grpSpLocks noChangeAspect="1"/>
          </p:cNvGrpSpPr>
          <p:nvPr/>
        </p:nvGrpSpPr>
        <p:grpSpPr>
          <a:xfrm>
            <a:off x="4597277" y="3604251"/>
            <a:ext cx="2997446" cy="3128499"/>
            <a:chOff x="8392010" y="211015"/>
            <a:chExt cx="3705202" cy="38671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326FEB-2D6F-5062-5C30-484C5FD03E94}"/>
                </a:ext>
              </a:extLst>
            </p:cNvPr>
            <p:cNvGrpSpPr/>
            <p:nvPr/>
          </p:nvGrpSpPr>
          <p:grpSpPr>
            <a:xfrm>
              <a:off x="8567665" y="611543"/>
              <a:ext cx="3529547" cy="3466671"/>
              <a:chOff x="8567665" y="611543"/>
              <a:chExt cx="3529547" cy="346667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B202841-CBFA-74BD-EB7A-9793CC5A15B5}"/>
                  </a:ext>
                </a:extLst>
              </p:cNvPr>
              <p:cNvGrpSpPr/>
              <p:nvPr/>
            </p:nvGrpSpPr>
            <p:grpSpPr>
              <a:xfrm>
                <a:off x="8567665" y="611543"/>
                <a:ext cx="3529547" cy="3466671"/>
                <a:chOff x="8534212" y="2548181"/>
                <a:chExt cx="3529547" cy="3466671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CE9608F7-2DE2-8649-A4EF-0A369EA09B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8812134" y="2548181"/>
                  <a:ext cx="2973704" cy="297370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303A5786-0A2A-CB4F-8547-E323738019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806019" y="5028918"/>
                      <a:ext cx="985934" cy="98593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303A5786-0A2A-CB4F-8547-E323738019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06019" y="5028918"/>
                      <a:ext cx="985934" cy="985934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 l="-3077"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35CD7124-0A8B-FB82-4018-54B1E9BBA2C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534212" y="2754529"/>
                      <a:ext cx="985934" cy="9859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35CD7124-0A8B-FB82-4018-54B1E9BBA2C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4212" y="2754529"/>
                      <a:ext cx="985934" cy="985934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 l="-1563"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D383CB5F-6290-0DB0-B9F6-174D639927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1077825" y="2754529"/>
                      <a:ext cx="985934" cy="9859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D383CB5F-6290-0DB0-B9F6-174D639927E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77825" y="2754529"/>
                      <a:ext cx="985934" cy="985934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 l="-3077"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3C995C9-3C18-914D-B52D-C0A4FADC96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77" b="96819" l="7609" r="90978">
                            <a14:foregroundMark x1="7609" y1="51867" x2="7609" y2="51867"/>
                            <a14:foregroundMark x1="24239" y1="68741" x2="24239" y2="68741"/>
                            <a14:foregroundMark x1="25217" y1="70678" x2="25217" y2="70678"/>
                            <a14:foregroundMark x1="19783" y1="67358" x2="23478" y2="77732"/>
                            <a14:foregroundMark x1="29022" y1="73167" x2="29022" y2="73167"/>
                            <a14:foregroundMark x1="27609" y1="86860" x2="27609" y2="86860"/>
                            <a14:foregroundMark x1="29565" y1="85062" x2="29565" y2="85062"/>
                            <a14:foregroundMark x1="27391" y1="82434" x2="27391" y2="82434"/>
                            <a14:foregroundMark x1="25652" y1="81051" x2="27283" y2="88382"/>
                            <a14:foregroundMark x1="27283" y1="88382" x2="30435" y2="94191"/>
                            <a14:foregroundMark x1="30435" y1="94191" x2="30435" y2="94191"/>
                            <a14:foregroundMark x1="30652" y1="96957" x2="30652" y2="96957"/>
                            <a14:foregroundMark x1="71848" y1="4426" x2="71848" y2="4426"/>
                            <a14:foregroundMark x1="73261" y1="277" x2="73261" y2="277"/>
                            <a14:foregroundMark x1="89783" y1="32918" x2="89783" y2="32918"/>
                            <a14:foregroundMark x1="90978" y1="51452" x2="90978" y2="51452"/>
                          </a14:backgroundRemoval>
                        </a14:imgEffect>
                      </a14:imgLayer>
                    </a14:imgProps>
                  </a:ext>
                </a:extLst>
              </a:blip>
              <a:srcRect l="5574" r="5286"/>
              <a:stretch/>
            </p:blipFill>
            <p:spPr>
              <a:xfrm>
                <a:off x="9630195" y="1479289"/>
                <a:ext cx="1404488" cy="123821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C2FF93C-C799-6C5E-E916-5170144B2B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51" b="92135" l="9894" r="89753">
                            <a14:foregroundMark x1="32862" y1="10674" x2="32862" y2="10674"/>
                            <a14:foregroundMark x1="70318" y1="10112" x2="70318" y2="10112"/>
                            <a14:backgroundMark x1="65724" y1="95506" x2="65724" y2="95506"/>
                            <a14:backgroundMark x1="65018" y1="94382" x2="65018" y2="94382"/>
                            <a14:backgroundMark x1="65371" y1="93258" x2="65371" y2="93258"/>
                            <a14:backgroundMark x1="65371" y1="93258" x2="65371" y2="93258"/>
                            <a14:backgroundMark x1="65371" y1="93258" x2="65371" y2="93258"/>
                            <a14:backgroundMark x1="65371" y1="93258" x2="65371" y2="93258"/>
                            <a14:backgroundMark x1="65371" y1="93258" x2="65371" y2="93258"/>
                            <a14:backgroundMark x1="65371" y1="93258" x2="66078" y2="93820"/>
                          </a14:backgroundRemoval>
                        </a14:imgEffect>
                      </a14:imgLayer>
                    </a14:imgProps>
                  </a:ext>
                </a:extLst>
              </a:blip>
              <a:srcRect l="23966" t="5002" r="22709" b="6740"/>
              <a:stretch/>
            </p:blipFill>
            <p:spPr>
              <a:xfrm>
                <a:off x="9453909" y="1183836"/>
                <a:ext cx="1757059" cy="1829115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E0B8DC5-973C-2F4B-59BF-F09C178C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92010" y="211015"/>
              <a:ext cx="1361072" cy="136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0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153410</TotalTime>
  <Words>1731</Words>
  <Application>Microsoft Office PowerPoint</Application>
  <PresentationFormat>Widescreen</PresentationFormat>
  <Paragraphs>612</Paragraphs>
  <Slides>39</Slides>
  <Notes>0</Notes>
  <HiddenSlides>23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Office Theme</vt:lpstr>
      <vt:lpstr>On Secure Computation of Solitary Output Functionalities With and Without Broadcast</vt:lpstr>
      <vt:lpstr>Secure Three-Party Computation</vt:lpstr>
      <vt:lpstr>Solitary Output Secure Computation</vt:lpstr>
      <vt:lpstr>Solitary Output Secure Computation</vt:lpstr>
      <vt:lpstr>Solitary Output Secure Computation</vt:lpstr>
      <vt:lpstr>Two Main Questions</vt:lpstr>
      <vt:lpstr>Two Main Questions</vt:lpstr>
      <vt:lpstr>Two Main Questions</vt:lpstr>
      <vt:lpstr>Our Results (Without Broadcast)</vt:lpstr>
      <vt:lpstr>Our Results (With Broadcast)</vt:lpstr>
      <vt:lpstr>This Talk – The No-Broadcast Setting</vt:lpstr>
      <vt:lpstr>Known Results</vt:lpstr>
      <vt:lpstr>Known Results</vt:lpstr>
      <vt:lpstr>Known Results</vt:lpstr>
      <vt:lpstr>Known Results</vt:lpstr>
      <vt:lpstr>The Hexagon Argument: A New Interpretation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Analyzing the Distributions</vt:lpstr>
      <vt:lpstr>Analyzing the Distributions</vt:lpstr>
      <vt:lpstr>Summary</vt:lpstr>
      <vt:lpstr>The Hexagon Argument</vt:lpstr>
      <vt:lpstr>The Hexagon Argument</vt:lpstr>
      <vt:lpstr>The Hexagon Argument</vt:lpstr>
      <vt:lpstr>The Hexagon Argument</vt:lpstr>
      <vt:lpstr>The Hexagon Argument</vt:lpstr>
      <vt:lpstr>The Hexagon Argument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בר אלון</dc:creator>
  <cp:lastModifiedBy>Bar Alon</cp:lastModifiedBy>
  <cp:revision>697</cp:revision>
  <dcterms:created xsi:type="dcterms:W3CDTF">2020-09-13T09:52:09Z</dcterms:created>
  <dcterms:modified xsi:type="dcterms:W3CDTF">2023-11-26T16:53:10Z</dcterms:modified>
</cp:coreProperties>
</file>