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912" r:id="rId3"/>
    <p:sldId id="949" r:id="rId4"/>
    <p:sldId id="991" r:id="rId5"/>
    <p:sldId id="929" r:id="rId6"/>
    <p:sldId id="998" r:id="rId7"/>
    <p:sldId id="945" r:id="rId8"/>
    <p:sldId id="960" r:id="rId9"/>
    <p:sldId id="1001" r:id="rId10"/>
    <p:sldId id="961" r:id="rId11"/>
    <p:sldId id="932" r:id="rId12"/>
    <p:sldId id="969" r:id="rId13"/>
    <p:sldId id="1003" r:id="rId14"/>
    <p:sldId id="1000" r:id="rId15"/>
    <p:sldId id="1005" r:id="rId16"/>
    <p:sldId id="1004" r:id="rId17"/>
    <p:sldId id="897" r:id="rId18"/>
    <p:sldId id="91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ranklin Gothic Medium" panose="020B06030201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CCD1B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405" autoAdjust="0"/>
  </p:normalViewPr>
  <p:slideViewPr>
    <p:cSldViewPr snapToObject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CEBA-4641-40CA-A797-F459EF44BC0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B24C4-5504-4A8B-BC07-0A7D25A85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model algebraic attacks: </a:t>
            </a:r>
            <a:r>
              <a:rPr lang="en-US" sz="1200" dirty="0"/>
              <a:t>predicts that random n-bit strings of parities 0 and 1 are degree-(n − 1) indistinguishable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u="sng" dirty="0"/>
              <a:t>[Applebaum-Barak-Wigderson]</a:t>
            </a:r>
            <a:r>
              <a:rPr lang="en-US" dirty="0"/>
              <a:t>:</a:t>
            </a:r>
          </a:p>
          <a:p>
            <a:pPr>
              <a:buClr>
                <a:schemeClr val="tx1"/>
              </a:buClr>
            </a:pPr>
            <a:r>
              <a:rPr lang="en-US" dirty="0"/>
              <a:t>Noisy 3LIN [FKO ’06]</a:t>
            </a:r>
          </a:p>
          <a:p>
            <a:pPr>
              <a:buClr>
                <a:schemeClr val="tx1"/>
              </a:buClr>
            </a:pPr>
            <a:r>
              <a:rPr lang="en-US" sz="1200" dirty="0" err="1"/>
              <a:t>Goldreich’s</a:t>
            </a:r>
            <a:r>
              <a:rPr lang="en-US" sz="1200" dirty="0"/>
              <a:t> PRG + planted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/>
                  <a:t>More generally: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= </a:t>
                </a:r>
                <a:r>
                  <a:rPr lang="en-US" sz="1200" i="0">
                    <a:latin typeface="Cambria Math" panose="02040503050406030204" pitchFamily="18" charset="0"/>
                  </a:rPr>
                  <a:t>1/4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∙[</a:t>
                </a:r>
                <a:r>
                  <a:rPr lang="en-US" sz="1200" i="0">
                    <a:latin typeface="Cambria Math" panose="02040503050406030204" pitchFamily="18" charset="0"/>
                  </a:rPr>
                  <a:t>𝑥_1 𝑥_2 𝑥_3+𝑥_1 𝑥_2 𝑥_3 𝑥_4+𝑥_1 𝑥_2 𝑥_3 𝑥_5−𝑥_1 𝑥_2 𝑥_3 𝑥_4 𝑥_5 ]</a:t>
                </a: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/>
                  <a:t>More generally: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𝑥_1⊕…⊕𝑥_𝑑⊕𝑦_1⋯𝑦_𝑘</a:t>
                </a:r>
                <a:endParaRPr lang="en-US" sz="1200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/>
                  <a:t>More generally: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= </a:t>
                </a:r>
                <a:r>
                  <a:rPr lang="en-US" sz="1200" i="0">
                    <a:latin typeface="Cambria Math" panose="02040503050406030204" pitchFamily="18" charset="0"/>
                  </a:rPr>
                  <a:t>1/4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∙[</a:t>
                </a:r>
                <a:r>
                  <a:rPr lang="en-US" sz="1200" i="0">
                    <a:latin typeface="Cambria Math" panose="02040503050406030204" pitchFamily="18" charset="0"/>
                  </a:rPr>
                  <a:t>𝑥_1 𝑥_2 𝑥_3+𝑥_1 𝑥_2 𝑥_3 𝑥_4+𝑥_1 𝑥_2 𝑥_3 𝑥_5−𝑥_1 𝑥_2 𝑥_3 𝑥_4 𝑥_5 ]</a:t>
                </a: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/>
                  <a:t>More generally: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𝑥_1⊕…⊕𝑥_𝑑⊕𝑦_1⋯𝑦_𝑘</a:t>
                </a:r>
                <a:endParaRPr lang="en-US" sz="1200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dirty="0">
                    <a:latin typeface="+mn-lt"/>
                    <a:ea typeface="Cambria Math" panose="02040503050406030204" pitchFamily="18" charset="0"/>
                  </a:rPr>
                  <a:t>Advantage</a:t>
                </a:r>
                <a:r>
                  <a:rPr lang="en-US" sz="1200" b="0" i="0" baseline="0" dirty="0">
                    <a:latin typeface="+mn-lt"/>
                    <a:ea typeface="Cambria Math" panose="02040503050406030204" pitchFamily="18" charset="0"/>
                  </a:rPr>
                  <a:t> can be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dirty="0">
                    <a:latin typeface="+mn-lt"/>
                    <a:ea typeface="Cambria Math" panose="02040503050406030204" pitchFamily="18" charset="0"/>
                  </a:rPr>
                  <a:t>Advantage</a:t>
                </a:r>
                <a:r>
                  <a:rPr lang="en-US" sz="1200" b="0" i="0" baseline="0" dirty="0">
                    <a:latin typeface="+mn-lt"/>
                    <a:ea typeface="Cambria Math" panose="02040503050406030204" pitchFamily="18" charset="0"/>
                  </a:rPr>
                  <a:t> can be even 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𝑛^(−𝑜(1) )</a:t>
                </a:r>
                <a:endParaRPr lang="LID4096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2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prstClr val="black"/>
                  </a:solidFill>
                  <a:latin typeface="Franklin Gothic Medium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prstClr val="black"/>
                    </a:solidFill>
                  </a:rPr>
                  <a:t>[Guruswami-Kothari-Manohar’22] - </a:t>
                </a:r>
                <a:r>
                  <a:rPr lang="en-US" sz="1200" i="1" dirty="0">
                    <a:solidFill>
                      <a:prstClr val="black"/>
                    </a:solidFill>
                    <a:latin typeface="Franklin Gothic Medium"/>
                  </a:rPr>
                  <a:t>every</a:t>
                </a:r>
                <a:r>
                  <a:rPr lang="en-US" sz="1200" dirty="0">
                    <a:solidFill>
                      <a:prstClr val="black"/>
                    </a:solidFill>
                    <a:latin typeface="Franklin Gothic Medium"/>
                  </a:rPr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𝐻</a:t>
                </a:r>
                <a:endParaRPr lang="en-US" sz="1200" dirty="0">
                  <a:solidFill>
                    <a:prstClr val="black"/>
                  </a:solidFill>
                  <a:latin typeface="Franklin Gothic Medium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Tx/>
                  <a:buFontTx/>
                  <a:buNone/>
                  <a:tabLst/>
                  <a:defRPr/>
                </a:pPr>
                <a:r>
                  <a:rPr lang="en-US" u="sng" dirty="0"/>
                  <a:t>Conjecture</a:t>
                </a:r>
                <a:r>
                  <a:rPr lang="en-US" dirty="0"/>
                  <a:t>: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/>
                  <a:t>–time algorithm can detect if a length-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linear dependency has been planted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3-sparse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linear equations mod 2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u="sng" dirty="0"/>
                  <a:t>[Applebaum-Barak-Wigderson]</a:t>
                </a:r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Noisy 3LIN [FKO ’06]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1200" dirty="0" err="1"/>
                  <a:t>Goldreich’s</a:t>
                </a:r>
                <a:r>
                  <a:rPr lang="en-US" sz="1200" dirty="0"/>
                  <a:t> PRG + planted</a:t>
                </a:r>
              </a:p>
              <a:p>
                <a:pPr>
                  <a:buClr>
                    <a:schemeClr val="tx1"/>
                  </a:buClr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Tx/>
                  <a:buFontTx/>
                  <a:buNone/>
                  <a:tabLst/>
                  <a:defRPr/>
                </a:pPr>
                <a:r>
                  <a:rPr lang="en-US" u="sng" dirty="0"/>
                  <a:t>Conjecture</a:t>
                </a:r>
                <a:r>
                  <a:rPr lang="en-US" dirty="0"/>
                  <a:t>: No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𝑚^𝑜(log⁡𝑛 ) </a:t>
                </a:r>
                <a:r>
                  <a:rPr lang="en-US" dirty="0"/>
                  <a:t>–time algorithm can detect if a length-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𝑂(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log⁡𝑛 )</a:t>
                </a:r>
                <a:r>
                  <a:rPr lang="en-US" dirty="0"/>
                  <a:t> linear dependency has been planted in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𝑚</a:t>
                </a:r>
                <a:r>
                  <a:rPr lang="en-US" dirty="0"/>
                  <a:t> 3-sparse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</a:t>
                </a:r>
                <a:r>
                  <a:rPr lang="en-US" dirty="0"/>
                  <a:t>-dimensional linear equations mod 2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B24C4-5504-4A8B-BC07-0A7D25A85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6007521"/>
            <a:ext cx="8839200" cy="701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8839200" cy="5702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199" y="2052960"/>
            <a:ext cx="8150103" cy="1828800"/>
          </a:xfrm>
        </p:spPr>
        <p:txBody>
          <a:bodyPr/>
          <a:lstStyle>
            <a:lvl1pPr algn="ctr">
              <a:defRPr sz="4000" spc="150" baseline="0">
                <a:latin typeface="+mj-lt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chemeClr val="tx1"/>
                </a:solidFill>
              </a:defRPr>
            </a:lvl1pPr>
            <a:lvl2pPr marL="0" indent="-216000">
              <a:defRPr sz="2400" spc="5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89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600" spc="15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4213593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rgbClr val="000000"/>
                </a:solidFill>
              </a:defRPr>
            </a:lvl1pPr>
            <a:lvl2pPr>
              <a:defRPr sz="2400" spc="50">
                <a:solidFill>
                  <a:srgbClr val="00000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31231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rgbClr val="000000"/>
                </a:solidFill>
              </a:defRPr>
            </a:lvl1pPr>
            <a:lvl2pPr>
              <a:defRPr sz="2400" spc="50">
                <a:solidFill>
                  <a:srgbClr val="00000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866857"/>
            <a:ext cx="8831802" cy="58135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1"/>
            <a:ext cx="8831803" cy="553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207" y="144167"/>
            <a:ext cx="8597224" cy="541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2" r:id="rId4"/>
    <p:sldLayoutId id="2147483654" r:id="rId5"/>
    <p:sldLayoutId id="2147483655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none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0" indent="216000" algn="l" defTabSz="914400" rtl="0" eaLnBrk="1" latinLnBrk="0" hangingPunct="1">
        <a:spcBef>
          <a:spcPts val="1200"/>
        </a:spcBef>
        <a:buClr>
          <a:schemeClr val="accent1"/>
        </a:buClr>
        <a:buSzPct val="100000"/>
        <a:buFont typeface="Arial"/>
        <a:buChar char="•"/>
        <a:defRPr sz="28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144000" indent="0" algn="l" defTabSz="914400" rtl="0" eaLnBrk="1" latinLnBrk="0" hangingPunct="1">
        <a:spcBef>
          <a:spcPts val="600"/>
        </a:spcBef>
        <a:buClr>
          <a:schemeClr val="accent1"/>
        </a:buClr>
        <a:buFont typeface="Lucida Grande"/>
        <a:buChar char=" "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1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16429" y="617377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Century Gothic"/>
                <a:cs typeface="Century Gothic"/>
              </a:rPr>
              <a:t>TCC | Dec 2023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4722" y="627013"/>
            <a:ext cx="855455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none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Century Gothic"/>
              </a:defRPr>
            </a:lvl1pPr>
          </a:lstStyle>
          <a:p>
            <a:r>
              <a:rPr lang="en-US" b="0" i="0" dirty="0">
                <a:effectLst/>
              </a:rPr>
              <a:t>Public-Key Encryption,              Local Pseudorandom </a:t>
            </a:r>
            <a:r>
              <a:rPr lang="en-US" dirty="0"/>
              <a:t>Generator</a:t>
            </a:r>
            <a:r>
              <a:rPr lang="en-US" b="0" i="0" dirty="0">
                <a:effectLst/>
              </a:rPr>
              <a:t>s, and the Low-Degree Method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5922" y="3121343"/>
            <a:ext cx="71721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ANDREJ BOGDANOV	</a:t>
            </a:r>
            <a:r>
              <a:rPr lang="en-US" sz="2800" b="1" dirty="0">
                <a:solidFill>
                  <a:schemeClr val="bg2"/>
                </a:solidFill>
              </a:rPr>
              <a:t>OTTAWA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PRAVESH KOTHARI	</a:t>
            </a:r>
            <a:r>
              <a:rPr lang="en-US" sz="2800" b="1" dirty="0">
                <a:solidFill>
                  <a:schemeClr val="bg2"/>
                </a:solidFill>
              </a:rPr>
              <a:t>CMU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ALON ROSEN		</a:t>
            </a:r>
            <a:r>
              <a:rPr lang="en-US" sz="2800" b="1" dirty="0">
                <a:solidFill>
                  <a:schemeClr val="bg2"/>
                </a:solidFill>
              </a:rPr>
              <a:t>BOCCONI/REICHMAN</a:t>
            </a:r>
          </a:p>
        </p:txBody>
      </p:sp>
    </p:spTree>
    <p:extLst>
      <p:ext uri="{BB962C8B-B14F-4D97-AF65-F5344CB8AC3E}">
        <p14:creationId xmlns:p14="http://schemas.microsoft.com/office/powerpoint/2010/main" val="33835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D73C56C-A2D9-44E9-A04D-C665F262CAC4}"/>
              </a:ext>
            </a:extLst>
          </p:cNvPr>
          <p:cNvSpPr/>
          <p:nvPr/>
        </p:nvSpPr>
        <p:spPr>
          <a:xfrm>
            <a:off x="301070" y="4365104"/>
            <a:ext cx="8519401" cy="1008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:endParaRPr lang="en-US" sz="1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4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he-I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he-I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he-I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he-IL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he-IL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he-IL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he-IL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⋯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⋯ 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 ⋯  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11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b="1" u="sng" dirty="0">
                    <a:solidFill>
                      <a:schemeClr val="bg1"/>
                    </a:solidFill>
                  </a:rPr>
                  <a:t>Definition</a:t>
                </a:r>
                <a:r>
                  <a:rPr lang="en-US" sz="2400" dirty="0">
                    <a:solidFill>
                      <a:schemeClr val="bg1"/>
                    </a:solidFill>
                  </a:rPr>
                  <a:t>: A </a:t>
                </a:r>
                <a:r>
                  <a:rPr lang="en-US" sz="2400" i="1" dirty="0">
                    <a:solidFill>
                      <a:schemeClr val="bg1"/>
                    </a:solidFill>
                  </a:rPr>
                  <a:t>hyperloop</a:t>
                </a:r>
                <a:r>
                  <a:rPr lang="en-US" sz="2400" dirty="0">
                    <a:solidFill>
                      <a:schemeClr val="bg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-hypergraph in which each vertex has degree 2 (more generally, even degree)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700" dirty="0"/>
              </a:p>
              <a:p>
                <a:pPr marL="0" indent="0" algn="ctr">
                  <a:buClr>
                    <a:schemeClr val="tx1"/>
                  </a:buClr>
                  <a:buNone/>
                </a:pPr>
                <a:r>
                  <a:rPr lang="en-US" sz="2400" dirty="0"/>
                  <a:t>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hyperloop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en-US" sz="2400" dirty="0"/>
                  <a:t>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linear dependency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477AA3-0E1C-4F8D-8DDB-3738D33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Hyperloops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21E889-4B1B-4ACD-BE5C-82856603C3D0}"/>
                  </a:ext>
                </a:extLst>
              </p:cNvPr>
              <p:cNvSpPr txBox="1"/>
              <p:nvPr/>
            </p:nvSpPr>
            <p:spPr>
              <a:xfrm>
                <a:off x="4382175" y="1065080"/>
                <a:ext cx="302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21E889-4B1B-4ACD-BE5C-82856603C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75" y="1065080"/>
                <a:ext cx="3027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2E4D6-BC08-4228-BA2F-34A81B8ECFAB}"/>
                  </a:ext>
                </a:extLst>
              </p:cNvPr>
              <p:cNvSpPr txBox="1"/>
              <p:nvPr/>
            </p:nvSpPr>
            <p:spPr>
              <a:xfrm>
                <a:off x="1611851" y="2564904"/>
                <a:ext cx="275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2E4D6-BC08-4228-BA2F-34A81B8E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51" y="2564904"/>
                <a:ext cx="27571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FA49D-DAEC-4B5E-89B8-5EDF6408D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sz="2400" i="1" dirty="0">
              <a:latin typeface="Cambria Math" panose="020405030504060302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77AA3-0E1C-4F8D-8DDB-3738D33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Hyperloop</a:t>
            </a:r>
            <a:endParaRPr lang="LID4096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EB390A5-571A-4C57-A5F1-14435A0E7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69" y="2564904"/>
            <a:ext cx="5498900" cy="2093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D6D559-ED8F-44C6-A8E6-62B72E39C0C5}"/>
                  </a:ext>
                </a:extLst>
              </p:cNvPr>
              <p:cNvSpPr txBox="1"/>
              <p:nvPr/>
            </p:nvSpPr>
            <p:spPr>
              <a:xfrm>
                <a:off x="4098119" y="4810527"/>
                <a:ext cx="968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D6D559-ED8F-44C6-A8E6-62B72E39C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19" y="4810527"/>
                <a:ext cx="9687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9C385-718F-4446-BE91-555F7AECBBB2}"/>
                  </a:ext>
                </a:extLst>
              </p:cNvPr>
              <p:cNvSpPr txBox="1"/>
              <p:nvPr/>
            </p:nvSpPr>
            <p:spPr>
              <a:xfrm>
                <a:off x="4080472" y="1962584"/>
                <a:ext cx="9417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9C385-718F-4446-BE91-555F7AEC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72" y="1962584"/>
                <a:ext cx="94173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9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FA49D-DAEC-4B5E-89B8-5EDF6408D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sz="2400" i="1" dirty="0">
              <a:latin typeface="Cambria Math" panose="020405030504060302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200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77AA3-0E1C-4F8D-8DDB-3738D33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Planted Hyperloop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6095F-91D9-4A2C-82C2-23078FC49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9" y="1844824"/>
            <a:ext cx="7143802" cy="2589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49174-A065-3572-17A7-A81CC735A236}"/>
                  </a:ext>
                </a:extLst>
              </p:cNvPr>
              <p:cNvSpPr txBox="1"/>
              <p:nvPr/>
            </p:nvSpPr>
            <p:spPr>
              <a:xfrm>
                <a:off x="539552" y="4820379"/>
                <a:ext cx="7344816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1200"/>
                  </a:spcBef>
                  <a:buClr>
                    <a:prstClr val="white"/>
                  </a:buClr>
                  <a:buSzPct val="100000"/>
                  <a:defRPr/>
                </a:pPr>
                <a:r>
                  <a:rPr lang="en-US" sz="2400" spc="50" noProof="0" dirty="0">
                    <a:solidFill>
                      <a:prstClr val="black"/>
                    </a:solidFill>
                    <a:latin typeface="Franklin Gothic Medium"/>
                  </a:rPr>
                  <a:t>P</a:t>
                </a:r>
                <a:r>
                  <a:rPr kumimoji="0" lang="en-US" sz="24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ea typeface="+mn-ea"/>
                    <a:cs typeface="+mn-cs"/>
                  </a:rPr>
                  <a:t>lant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Medium"/>
                    <a:ea typeface="+mn-ea"/>
                    <a:cs typeface="+mn-cs"/>
                  </a:rPr>
                  <a:t> identical hyperloops</a:t>
                </a:r>
              </a:p>
              <a:p>
                <a:pPr lvl="0">
                  <a:spcBef>
                    <a:spcPts val="1200"/>
                  </a:spcBef>
                  <a:buClr>
                    <a:prstClr val="white"/>
                  </a:buClr>
                  <a:buSzPct val="100000"/>
                  <a:defRPr/>
                </a:pPr>
                <a:r>
                  <a:rPr lang="en-US" sz="2400" u="sng" spc="50" dirty="0">
                    <a:solidFill>
                      <a:prstClr val="black"/>
                    </a:solidFill>
                    <a:latin typeface="Franklin Gothic Medium"/>
                  </a:rPr>
                  <a:t>Conjecture</a:t>
                </a:r>
                <a:r>
                  <a:rPr lang="en-US" sz="2400" spc="50" dirty="0">
                    <a:solidFill>
                      <a:prstClr val="black"/>
                    </a:solidFill>
                    <a:latin typeface="Franklin Gothic Medium"/>
                  </a:rPr>
                  <a:t>: indistinguishable from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5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</m:oMath>
                </a14:m>
                <a:r>
                  <a:rPr lang="en-US" sz="2400" spc="50" dirty="0">
                    <a:solidFill>
                      <a:prstClr val="black"/>
                    </a:solidFill>
                    <a:latin typeface="Franklin Gothic Medium"/>
                  </a:rPr>
                  <a:t> </a:t>
                </a:r>
                <a:endParaRPr kumimoji="0" lang="en-US" sz="24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49174-A065-3572-17A7-A81CC735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0379"/>
                <a:ext cx="7344816" cy="984885"/>
              </a:xfrm>
              <a:prstGeom prst="rect">
                <a:avLst/>
              </a:prstGeom>
              <a:blipFill>
                <a:blip r:embed="rId4"/>
                <a:stretch>
                  <a:fillRect l="-1329" t="-4348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4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1">
            <a:extLst>
              <a:ext uri="{FF2B5EF4-FFF2-40B4-BE49-F238E27FC236}">
                <a16:creationId xmlns:a16="http://schemas.microsoft.com/office/drawing/2014/main" id="{104DF2A1-E868-461D-B375-93194B587891}"/>
              </a:ext>
            </a:extLst>
          </p:cNvPr>
          <p:cNvSpPr/>
          <p:nvPr/>
        </p:nvSpPr>
        <p:spPr>
          <a:xfrm>
            <a:off x="431540" y="1052736"/>
            <a:ext cx="8208912" cy="7109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6B51351-D61F-46E6-B276-09C1471BB0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31541" y="1052736"/>
                <a:ext cx="8316923" cy="5472608"/>
              </a:xfrm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b="1" u="sng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Conjecture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𝑃𝐿𝐴𝑁𝑇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time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800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ea typeface="Cambria Math" panose="02040503050406030204" pitchFamily="18" charset="0"/>
                  </a:rPr>
                  <a:t>Sufficient for security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PRG)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ea typeface="Cambria Math" panose="02040503050406030204" pitchFamily="18" charset="0"/>
                  </a:rPr>
                  <a:t>Not clear if necessary</a:t>
                </a:r>
              </a:p>
              <a:p>
                <a:pPr>
                  <a:buClr>
                    <a:schemeClr val="tx1"/>
                  </a:buClr>
                </a:pPr>
                <a:endParaRPr lang="en-US" sz="1200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</a:t>
                </a:r>
                <a:r>
                  <a:rPr lang="en-US" i="1" u="sng" dirty="0">
                    <a:ea typeface="Cambria Math" panose="02040503050406030204" pitchFamily="18" charset="0"/>
                  </a:rPr>
                  <a:t>not</a:t>
                </a:r>
                <a:r>
                  <a:rPr lang="en-US" dirty="0">
                    <a:ea typeface="Cambria Math" panose="02040503050406030204" pitchFamily="18" charset="0"/>
                  </a:rPr>
                  <a:t> statistically close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unlikely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hyperloops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6B51351-D61F-46E6-B276-09C1471BB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1541" y="1052736"/>
                <a:ext cx="8316923" cy="5472608"/>
              </a:xfrm>
              <a:blipFill>
                <a:blip r:embed="rId2"/>
                <a:stretch>
                  <a:fillRect l="-1540" t="-6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8F7FEB-E161-4C58-97FB-92705DA7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Planted distribution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326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262F-C5C3-479F-8E6C-EB7A7460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low-degree method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FEDAC-BDAA-401A-802C-129D98C087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800" i="1" dirty="0"/>
              </a:p>
              <a:p>
                <a:pPr marL="0" indent="0" algn="ctr">
                  <a:buNone/>
                </a:pPr>
                <a:r>
                  <a:rPr lang="en-US" i="1" dirty="0"/>
                  <a:t>If no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/>
                  <a:t> polynomial distinguishes then         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/>
                  <a:t>-time algorithm distinguishes</a:t>
                </a:r>
              </a:p>
              <a:p>
                <a:pPr marL="0" indent="0" algn="ctr">
                  <a:buNone/>
                </a:pPr>
                <a:endParaRPr lang="en-US" sz="500" i="1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For many </a:t>
                </a:r>
                <a:r>
                  <a:rPr lang="en-US" sz="2800" dirty="0"/>
                  <a:t>high-dimensional product distributions </a:t>
                </a:r>
                <a:r>
                  <a:rPr lang="en-US" dirty="0"/>
                  <a:t>best known distinguishers are low degree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Not sound: does not model algebraic attacks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be useful guide in “noisy linear algebra” type constructions with noticeable security error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FEDAC-BDAA-401A-802C-129D98C08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85" r="-10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5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125A71-AA61-40D8-9591-8A7C02E859C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’s capture any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-local” statistic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are graphs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count the number of copies of any subgraph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edges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 natural distinguisher: </a:t>
                </a:r>
              </a:p>
              <a:p>
                <a:pPr marL="0" indent="0" algn="ctr">
                  <a:buNone/>
                </a:pPr>
                <a:r>
                  <a:rPr lang="en-US" dirty="0"/>
                  <a:t>test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some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8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u="sng" dirty="0"/>
                  <a:t>Leap of faith:</a:t>
                </a: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𝐴𝑑𝑣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models advantage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-time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  [BHKKSP’16, HKPRSS’17, H’18, KWB’19]</a:t>
                </a:r>
                <a:endParaRPr lang="LID4096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125A71-AA61-40D8-9591-8A7C02E85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28" t="-1115" r="-16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5C66623-CF71-4EBF-B464-B6BAF65F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distinguishers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386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2D03C4A-D50E-48BA-AB26-7D981120C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49" y="1057016"/>
            <a:ext cx="6742906" cy="19881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A6189C-AED6-4CA5-8BAD-0A930FD7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Small-set expanding hyperloops</a:t>
            </a:r>
            <a:endParaRPr lang="LID4096" dirty="0"/>
          </a:p>
        </p:txBody>
      </p:sp>
      <p:pic>
        <p:nvPicPr>
          <p:cNvPr id="7" name="Picture 6" descr="A picture containing sky, wire, day&#10;&#10;Description automatically generated">
            <a:extLst>
              <a:ext uri="{FF2B5EF4-FFF2-40B4-BE49-F238E27FC236}">
                <a16:creationId xmlns:a16="http://schemas.microsoft.com/office/drawing/2014/main" id="{1D9A20F7-3EBB-40D6-AE36-4B2F34B10F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29" y="3284984"/>
            <a:ext cx="1820726" cy="1748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6C9EABE1-FC3B-4983-83A9-A81F74FC83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541" y="1052736"/>
                <a:ext cx="8316923" cy="5472608"/>
              </a:xfrm>
              <a:prstGeom prst="rect">
                <a:avLst/>
              </a:prstGeom>
            </p:spPr>
            <p:txBody>
              <a:bodyPr/>
              <a:lstStyle>
                <a:lvl1pPr marL="216000" indent="-216000" algn="l" defTabSz="914400" rtl="0" eaLnBrk="1" latinLnBrk="0" hangingPunct="1"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-2160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Lucida Grande"/>
                  <a:buChar char=" "/>
                  <a:defRPr sz="24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20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pitchFamily="2" charset="2"/>
                  <a:buChar char="§"/>
                  <a:defRPr sz="18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u="sng" dirty="0"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u="sng" dirty="0"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u="sng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No deg-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distinguisher can detect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vertex hyperloop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advantage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6C9EABE1-FC3B-4983-83A9-A81F74FC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1" y="1052736"/>
                <a:ext cx="8316923" cy="5472608"/>
              </a:xfrm>
              <a:prstGeom prst="rect">
                <a:avLst/>
              </a:prstGeom>
              <a:blipFill>
                <a:blip r:embed="rId4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3949B-D089-4397-A937-B3EAC63D58BB}"/>
                  </a:ext>
                </a:extLst>
              </p:cNvPr>
              <p:cNvSpPr txBox="1"/>
              <p:nvPr/>
            </p:nvSpPr>
            <p:spPr>
              <a:xfrm>
                <a:off x="1300533" y="3928168"/>
                <a:ext cx="3971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/>
                  <a:t>    </a:t>
                </a:r>
                <a:endParaRPr lang="LID4096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3949B-D089-4397-A937-B3EAC63D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33" y="3928168"/>
                <a:ext cx="3971205" cy="461665"/>
              </a:xfrm>
              <a:prstGeom prst="rect">
                <a:avLst/>
              </a:prstGeom>
              <a:blipFill>
                <a:blip r:embed="rId5"/>
                <a:stretch>
                  <a:fillRect l="-460"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9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1978B-C20A-421A-AB29-9ECCFFCF8D50}"/>
              </a:ext>
            </a:extLst>
          </p:cNvPr>
          <p:cNvSpPr txBox="1"/>
          <p:nvPr/>
        </p:nvSpPr>
        <p:spPr>
          <a:xfrm>
            <a:off x="2649840" y="2921168"/>
            <a:ext cx="384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Questions?</a:t>
            </a:r>
            <a:endParaRPr lang="en-IL" sz="6000" dirty="0"/>
          </a:p>
        </p:txBody>
      </p:sp>
    </p:spTree>
    <p:extLst>
      <p:ext uri="{BB962C8B-B14F-4D97-AF65-F5344CB8AC3E}">
        <p14:creationId xmlns:p14="http://schemas.microsoft.com/office/powerpoint/2010/main" val="21545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D020FF-9635-48A9-AFAF-D5A7C79180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I</a:t>
                </a:r>
                <a:r>
                  <a:rPr lang="en-US" b="0" i="0" u="sng" dirty="0">
                    <a:effectLst/>
                  </a:rPr>
                  <a:t>nput</a:t>
                </a:r>
                <a:r>
                  <a:rPr lang="en-US" b="0" i="0" dirty="0">
                    <a:effectLst/>
                  </a:rPr>
                  <a:t>: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ffectLst/>
                  </a:rPr>
                  <a:t>from some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0" dirty="0">
                    <a:effectLst/>
                  </a:rPr>
                  <a:t> with “planted” </a:t>
                </a:r>
                <a:r>
                  <a:rPr lang="en-US" dirty="0"/>
                  <a:t>signal</a:t>
                </a:r>
                <a:r>
                  <a:rPr lang="en-US" b="0" i="0" dirty="0">
                    <a:effectLst/>
                  </a:rPr>
                  <a:t> </a:t>
                </a:r>
              </a:p>
              <a:p>
                <a:endParaRPr lang="en-US" sz="1000" dirty="0"/>
              </a:p>
              <a:p>
                <a:pPr>
                  <a:buClr>
                    <a:schemeClr val="tx1"/>
                  </a:buClr>
                </a:pPr>
                <a:r>
                  <a:rPr lang="en-US" b="0" i="0" u="sng" dirty="0">
                    <a:effectLst/>
                  </a:rPr>
                  <a:t>Estimation (search)</a:t>
                </a:r>
                <a:r>
                  <a:rPr lang="en-US" b="0" i="0" dirty="0">
                    <a:effectLst/>
                  </a:rPr>
                  <a:t>: find signal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0" i="0" u="sng" dirty="0">
                    <a:effectLst/>
                  </a:rPr>
                  <a:t>Hypothesis testing (decision)</a:t>
                </a:r>
                <a:r>
                  <a:rPr lang="en-US" b="0" i="0" dirty="0">
                    <a:effectLst/>
                  </a:rPr>
                  <a:t>:</a:t>
                </a:r>
                <a:r>
                  <a:rPr lang="en-US" dirty="0"/>
                  <a:t> </a:t>
                </a:r>
                <a:r>
                  <a:rPr lang="en-US" b="0" i="0" dirty="0">
                    <a:effectLst/>
                  </a:rPr>
                  <a:t>distinguish from some fixed null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i="0" dirty="0">
                    <a:effectLst/>
                  </a:rPr>
                  <a:t> </a:t>
                </a:r>
                <a:endParaRPr lang="he-IL" b="0" i="0" dirty="0">
                  <a:effectLst/>
                </a:endParaRPr>
              </a:p>
              <a:p>
                <a:endParaRPr lang="he-IL" sz="1000" dirty="0"/>
              </a:p>
              <a:p>
                <a:pPr marL="0" indent="0">
                  <a:buNone/>
                </a:pPr>
                <a:r>
                  <a:rPr lang="it-IT" u="sng" dirty="0" err="1"/>
                  <a:t>Computational</a:t>
                </a:r>
                <a:r>
                  <a:rPr lang="en-US" u="sng" dirty="0"/>
                  <a:t>-to-statistical gaps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D020FF-9635-48A9-AFAF-D5A7C7918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28" t="-11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780B10-7044-4D69-88EF-8091E674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</a:t>
            </a:r>
            <a:endParaRPr lang="LID4096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BB4E6B-03A6-42B5-AADA-C345D5FA8C73}"/>
              </a:ext>
            </a:extLst>
          </p:cNvPr>
          <p:cNvCxnSpPr>
            <a:cxnSpLocks/>
          </p:cNvCxnSpPr>
          <p:nvPr/>
        </p:nvCxnSpPr>
        <p:spPr>
          <a:xfrm>
            <a:off x="1475656" y="5661248"/>
            <a:ext cx="60486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7532D-D78A-4402-8EAF-39DDFC69A054}"/>
              </a:ext>
            </a:extLst>
          </p:cNvPr>
          <p:cNvCxnSpPr>
            <a:cxnSpLocks/>
          </p:cNvCxnSpPr>
          <p:nvPr/>
        </p:nvCxnSpPr>
        <p:spPr>
          <a:xfrm>
            <a:off x="1475656" y="5553236"/>
            <a:ext cx="0" cy="2160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9554C1-FD2F-4007-BB71-3DFFC7ED7F97}"/>
              </a:ext>
            </a:extLst>
          </p:cNvPr>
          <p:cNvCxnSpPr>
            <a:cxnSpLocks/>
          </p:cNvCxnSpPr>
          <p:nvPr/>
        </p:nvCxnSpPr>
        <p:spPr>
          <a:xfrm>
            <a:off x="3419872" y="5554320"/>
            <a:ext cx="0" cy="2160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D1F0F-59A5-4B21-996D-2AE7930F649A}"/>
              </a:ext>
            </a:extLst>
          </p:cNvPr>
          <p:cNvCxnSpPr>
            <a:cxnSpLocks/>
          </p:cNvCxnSpPr>
          <p:nvPr/>
        </p:nvCxnSpPr>
        <p:spPr>
          <a:xfrm>
            <a:off x="5508104" y="5552493"/>
            <a:ext cx="0" cy="2160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54685B-4DA7-4229-A3B8-BB758481A415}"/>
              </a:ext>
            </a:extLst>
          </p:cNvPr>
          <p:cNvSpPr txBox="1"/>
          <p:nvPr/>
        </p:nvSpPr>
        <p:spPr>
          <a:xfrm>
            <a:off x="1799692" y="5154210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impossible</a:t>
            </a:r>
            <a:endParaRPr lang="LID4096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DE7DA-5FF6-4F79-8969-B14BDF603344}"/>
              </a:ext>
            </a:extLst>
          </p:cNvPr>
          <p:cNvSpPr txBox="1"/>
          <p:nvPr/>
        </p:nvSpPr>
        <p:spPr>
          <a:xfrm>
            <a:off x="6068144" y="5147844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easy</a:t>
            </a:r>
            <a:endParaRPr lang="LID4096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92EED-77AF-4238-B4F4-2EA675069F64}"/>
              </a:ext>
            </a:extLst>
          </p:cNvPr>
          <p:cNvSpPr txBox="1"/>
          <p:nvPr/>
        </p:nvSpPr>
        <p:spPr>
          <a:xfrm>
            <a:off x="3975856" y="5147218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hard(?)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B5797B-723D-43FA-903F-70D9BAA671B0}"/>
                  </a:ext>
                </a:extLst>
              </p:cNvPr>
              <p:cNvSpPr txBox="1"/>
              <p:nvPr/>
            </p:nvSpPr>
            <p:spPr>
              <a:xfrm>
                <a:off x="3239852" y="5771504"/>
                <a:ext cx="802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B5797B-723D-43FA-903F-70D9BAA6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52" y="5771504"/>
                <a:ext cx="802656" cy="369332"/>
              </a:xfrm>
              <a:prstGeom prst="rect">
                <a:avLst/>
              </a:prstGeom>
              <a:blipFill>
                <a:blip r:embed="rId3"/>
                <a:stretch>
                  <a:fillRect l="-3788" r="-1515" b="-1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9BB225-5F08-452E-B36B-D7C00B60B07F}"/>
                  </a:ext>
                </a:extLst>
              </p:cNvPr>
              <p:cNvSpPr txBox="1"/>
              <p:nvPr/>
            </p:nvSpPr>
            <p:spPr>
              <a:xfrm>
                <a:off x="5332470" y="5768177"/>
                <a:ext cx="94846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9BB225-5F08-452E-B36B-D7C00B60B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70" y="5768177"/>
                <a:ext cx="948465" cy="397866"/>
              </a:xfrm>
              <a:prstGeom prst="rect">
                <a:avLst/>
              </a:prstGeom>
              <a:blipFill>
                <a:blip r:embed="rId4"/>
                <a:stretch>
                  <a:fillRect l="-3871" r="-3226" b="-2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09E1BC0-6BA0-46A7-B1DE-CB48769CE99B}"/>
              </a:ext>
            </a:extLst>
          </p:cNvPr>
          <p:cNvSpPr txBox="1"/>
          <p:nvPr/>
        </p:nvSpPr>
        <p:spPr>
          <a:xfrm>
            <a:off x="7056277" y="5715219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# samples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5428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1">
            <a:extLst>
              <a:ext uri="{FF2B5EF4-FFF2-40B4-BE49-F238E27FC236}">
                <a16:creationId xmlns:a16="http://schemas.microsoft.com/office/drawing/2014/main" id="{BBB7FFE7-5FC1-4735-AA0E-A2A59D19AC4B}"/>
              </a:ext>
            </a:extLst>
          </p:cNvPr>
          <p:cNvSpPr/>
          <p:nvPr/>
        </p:nvSpPr>
        <p:spPr>
          <a:xfrm>
            <a:off x="360526" y="2996952"/>
            <a:ext cx="8352928" cy="244827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</p:spPr>
            <p:txBody>
              <a:bodyPr/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u="sng" dirty="0"/>
                  <a:t>[Applebaum-Barak-Wigderson’10]</a:t>
                </a:r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Three public-key encryption candidates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Based on “different assumptions”</a:t>
                </a:r>
              </a:p>
              <a:p>
                <a:pPr>
                  <a:buClr>
                    <a:schemeClr val="tx1"/>
                  </a:buClr>
                </a:pPr>
                <a:endParaRPr lang="en-US" sz="7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u="sng" dirty="0">
                    <a:solidFill>
                      <a:schemeClr val="bg1"/>
                    </a:solidFill>
                  </a:rPr>
                  <a:t>This work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New “ABW-like” public-key encryption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Fine-grained (quasi-poly) security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Guided by the </a:t>
                </a:r>
                <a:r>
                  <a:rPr lang="en-US" i="1" dirty="0">
                    <a:solidFill>
                      <a:schemeClr val="bg1"/>
                    </a:solidFill>
                  </a:rPr>
                  <a:t>“low-degree method”</a:t>
                </a:r>
              </a:p>
              <a:p>
                <a:pPr>
                  <a:buClr>
                    <a:schemeClr val="tx1"/>
                  </a:buClr>
                </a:pPr>
                <a:endParaRPr lang="en-US" sz="1100" dirty="0"/>
              </a:p>
              <a:p>
                <a:pPr marL="0" indent="0" algn="ctr">
                  <a:buNone/>
                </a:pPr>
                <a:r>
                  <a:rPr lang="en-US" dirty="0"/>
                  <a:t>cryptography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hardness of statistical inference</a:t>
                </a: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blipFill>
                <a:blip r:embed="rId3"/>
                <a:stretch>
                  <a:fillRect l="-1560" t="-1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477AA3-0E1C-4F8D-8DDB-3738D33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search of a new PKE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415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A15523BE-7CD0-40B1-8D8B-18EB47BB57F7}"/>
              </a:ext>
            </a:extLst>
          </p:cNvPr>
          <p:cNvSpPr/>
          <p:nvPr/>
        </p:nvSpPr>
        <p:spPr>
          <a:xfrm>
            <a:off x="395536" y="980728"/>
            <a:ext cx="8352928" cy="22322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519C3-A9CB-47AF-B09C-8A44B32E1EE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352928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u="sng" dirty="0">
                    <a:solidFill>
                      <a:schemeClr val="bg1"/>
                    </a:solidFill>
                  </a:rPr>
                  <a:t>Public key</a:t>
                </a:r>
                <a:r>
                  <a:rPr lang="en-US" sz="2400" dirty="0">
                    <a:solidFill>
                      <a:schemeClr val="bg1"/>
                    </a:solidFill>
                  </a:rPr>
                  <a:t>: A pseudorandom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1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for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Use “trapdoor”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distinguish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400" u="sng" dirty="0"/>
              </a:p>
              <a:p>
                <a:pPr marL="0" indent="0">
                  <a:buNone/>
                </a:pPr>
                <a:r>
                  <a:rPr lang="en-US" sz="2400" u="sng" dirty="0"/>
                  <a:t>The challenge</a:t>
                </a:r>
                <a:r>
                  <a:rPr lang="en-US" sz="2400" dirty="0"/>
                  <a:t>: How to “plant” trapdoor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b="0" dirty="0"/>
              </a:p>
              <a:p>
                <a:pPr>
                  <a:buClr>
                    <a:schemeClr val="tx1"/>
                  </a:buClr>
                </a:pPr>
                <a:r>
                  <a: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Statistical (ABW1):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𝑃𝐿𝐴𝑁𝑇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Computational (ABW2, </a:t>
                </a:r>
                <a:r>
                  <a:rPr lang="en-US" sz="2400">
                    <a:ea typeface="Cambria Math" panose="02040503050406030204" pitchFamily="18" charset="0"/>
                  </a:rPr>
                  <a:t>this work</a:t>
                </a:r>
                <a:r>
                  <a:rPr lang="en-US" sz="2400" b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𝑃𝐿𝐴𝑁𝑇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4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In either case: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400" dirty="0"/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𝑃𝐿𝐴𝑁𝑇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519C3-A9CB-47AF-B09C-8A44B32E1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352928" cy="5472608"/>
              </a:xfrm>
              <a:blipFill>
                <a:blip r:embed="rId3"/>
                <a:stretch>
                  <a:fillRect l="-1168" t="-7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05C5D1A-3F5A-4E58-888D-9F16DC87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“ABW-like” Public-key Encryption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97D73-495B-4CEC-B96C-332682D12D52}"/>
                  </a:ext>
                </a:extLst>
              </p:cNvPr>
              <p:cNvSpPr txBox="1"/>
              <p:nvPr/>
            </p:nvSpPr>
            <p:spPr>
              <a:xfrm>
                <a:off x="2087724" y="5751576"/>
                <a:ext cx="51125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97D73-495B-4CEC-B96C-332682D1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5751576"/>
                <a:ext cx="511256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8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C036CFE-9231-4C11-BD79-EBCA252E42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Goldreich’s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C036CFE-9231-4C11-BD79-EBCA252E4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17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A36D9BA3-8141-4743-B2FE-F8FD721C0A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052736"/>
                <a:ext cx="8208912" cy="5472608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16000" indent="-216000" algn="l" defTabSz="914400" rtl="0" eaLnBrk="1" latinLnBrk="0" hangingPunct="1"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-2160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Lucida Grande"/>
                  <a:buChar char=" "/>
                  <a:defRPr sz="24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20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pitchFamily="2" charset="2"/>
                  <a:buChar char="§"/>
                  <a:defRPr sz="18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2400" dirty="0"/>
                  <a:t>Input: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sz="1200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A36D9BA3-8141-4743-B2FE-F8FD721C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8208912" cy="5472608"/>
              </a:xfrm>
              <a:prstGeom prst="rect">
                <a:avLst/>
              </a:prstGeom>
              <a:blipFill>
                <a:blip r:embed="rId3"/>
                <a:stretch>
                  <a:fillRect l="-1040" t="-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A08ABE-C106-465B-BF8F-9E3FA515D9A0}"/>
                  </a:ext>
                </a:extLst>
              </p:cNvPr>
              <p:cNvSpPr txBox="1"/>
              <p:nvPr/>
            </p:nvSpPr>
            <p:spPr>
              <a:xfrm>
                <a:off x="4141547" y="2711279"/>
                <a:ext cx="819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A08ABE-C106-465B-BF8F-9E3FA515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547" y="2711279"/>
                <a:ext cx="819583" cy="369332"/>
              </a:xfrm>
              <a:prstGeom prst="rect">
                <a:avLst/>
              </a:prstGeom>
              <a:blipFill>
                <a:blip r:embed="rId4"/>
                <a:stretch>
                  <a:fillRect l="-8889" t="-25000" r="-21481" b="-51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458393-89D0-4300-B181-9879DEB23F0B}"/>
                  </a:ext>
                </a:extLst>
              </p:cNvPr>
              <p:cNvSpPr txBox="1"/>
              <p:nvPr/>
            </p:nvSpPr>
            <p:spPr>
              <a:xfrm>
                <a:off x="4182422" y="5240851"/>
                <a:ext cx="737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458393-89D0-4300-B181-9879DEB23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22" y="5240851"/>
                <a:ext cx="737831" cy="369332"/>
              </a:xfrm>
              <a:prstGeom prst="rect">
                <a:avLst/>
              </a:prstGeom>
              <a:blipFill>
                <a:blip r:embed="rId5"/>
                <a:stretch>
                  <a:fillRect l="-9917" t="-25000" r="-24793" b="-51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CDAD705-45C4-46D4-AA36-EA8B59ADEAA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547" y="3212976"/>
            <a:ext cx="5376905" cy="1938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7865D9-8200-4037-8199-EBCC294ECDEF}"/>
                  </a:ext>
                </a:extLst>
              </p:cNvPr>
              <p:cNvSpPr txBox="1"/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7865D9-8200-4037-8199-EBCC294E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blipFill>
                <a:blip r:embed="rId7"/>
                <a:stretch>
                  <a:fillRect l="-24000" r="-18000" b="-1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2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ln>
                <a:noFill/>
              </a:ln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Input: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1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blipFill>
                <a:blip r:embed="rId3"/>
                <a:stretch>
                  <a:fillRect l="-1040" t="-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Goldreich’s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17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201AFF6-8473-7055-8C0D-02808B4572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883547" y="3212976"/>
            <a:ext cx="5376905" cy="19389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219353-E5B7-3A69-13D9-D52E2987192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860032" y="2656698"/>
            <a:ext cx="1224136" cy="84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E6551B4-C81A-8A95-5A5E-0B8A38C72198}"/>
                  </a:ext>
                </a:extLst>
              </p:cNvPr>
              <p:cNvSpPr/>
              <p:nvPr/>
            </p:nvSpPr>
            <p:spPr>
              <a:xfrm>
                <a:off x="5076056" y="2132855"/>
                <a:ext cx="2016224" cy="52384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E6551B4-C81A-8A95-5A5E-0B8A38C7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5"/>
                <a:ext cx="2016224" cy="523843"/>
              </a:xfrm>
              <a:prstGeom prst="roundRect">
                <a:avLst/>
              </a:prstGeom>
              <a:blipFill>
                <a:blip r:embed="rId6"/>
                <a:stretch>
                  <a:fillRect b="-5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44EEE92-8BEE-1A85-701E-FBAFFBBCD61B}"/>
              </a:ext>
            </a:extLst>
          </p:cNvPr>
          <p:cNvGrpSpPr/>
          <p:nvPr/>
        </p:nvGrpSpPr>
        <p:grpSpPr>
          <a:xfrm>
            <a:off x="3502152" y="3520440"/>
            <a:ext cx="2245123" cy="1380744"/>
            <a:chOff x="3502152" y="3520440"/>
            <a:chExt cx="2245123" cy="13807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41E888-2A9F-494F-B62B-EB2C59819621}"/>
                </a:ext>
              </a:extLst>
            </p:cNvPr>
            <p:cNvGrpSpPr/>
            <p:nvPr/>
          </p:nvGrpSpPr>
          <p:grpSpPr>
            <a:xfrm>
              <a:off x="3502152" y="4809744"/>
              <a:ext cx="2245123" cy="91440"/>
              <a:chOff x="3502152" y="4809744"/>
              <a:chExt cx="2245123" cy="9144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E11F656-141A-6CFA-A69D-1F2A807C3097}"/>
                  </a:ext>
                </a:extLst>
              </p:cNvPr>
              <p:cNvSpPr/>
              <p:nvPr/>
            </p:nvSpPr>
            <p:spPr>
              <a:xfrm>
                <a:off x="3502152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680E26-FB7B-ACE9-FFC8-4EB537F807FB}"/>
                  </a:ext>
                </a:extLst>
              </p:cNvPr>
              <p:cNvSpPr/>
              <p:nvPr/>
            </p:nvSpPr>
            <p:spPr>
              <a:xfrm>
                <a:off x="3931920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715C363-CB62-B4EC-01AF-415763BCFD8A}"/>
                  </a:ext>
                </a:extLst>
              </p:cNvPr>
              <p:cNvSpPr/>
              <p:nvPr/>
            </p:nvSpPr>
            <p:spPr>
              <a:xfrm>
                <a:off x="4361688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DEFF9E-F71A-30D3-6AA7-7B2B19A7A835}"/>
                  </a:ext>
                </a:extLst>
              </p:cNvPr>
              <p:cNvSpPr/>
              <p:nvPr/>
            </p:nvSpPr>
            <p:spPr>
              <a:xfrm>
                <a:off x="4791456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14B4D2-DABC-0459-2696-7478B337453B}"/>
                  </a:ext>
                </a:extLst>
              </p:cNvPr>
              <p:cNvSpPr/>
              <p:nvPr/>
            </p:nvSpPr>
            <p:spPr>
              <a:xfrm>
                <a:off x="5660136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3BD4F-714D-23E6-07DC-2B9C25A3441B}"/>
                </a:ext>
              </a:extLst>
            </p:cNvPr>
            <p:cNvSpPr/>
            <p:nvPr/>
          </p:nvSpPr>
          <p:spPr>
            <a:xfrm>
              <a:off x="4806587" y="3520440"/>
              <a:ext cx="72008" cy="72008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4A585F-962D-0518-9880-D6E2620E941C}"/>
              </a:ext>
            </a:extLst>
          </p:cNvPr>
          <p:cNvGrpSpPr/>
          <p:nvPr/>
        </p:nvGrpSpPr>
        <p:grpSpPr>
          <a:xfrm>
            <a:off x="3589291" y="3592448"/>
            <a:ext cx="2087304" cy="1229366"/>
            <a:chOff x="3589291" y="3592448"/>
            <a:chExt cx="2087304" cy="122936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652FC3-F04A-CE45-90A8-EA7239F5A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291" y="3593735"/>
              <a:ext cx="1220996" cy="1216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3E49C2-11BA-0179-63D6-AA843CEED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9915" y="3593735"/>
              <a:ext cx="811666" cy="12160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336C70-6A25-6627-2324-B4EEEA5DE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552" y="3593592"/>
              <a:ext cx="405029" cy="1228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8D8432-73CF-67A3-7906-4E99D5A32965}"/>
                </a:ext>
              </a:extLst>
            </p:cNvPr>
            <p:cNvCxnSpPr>
              <a:cxnSpLocks/>
              <a:stCxn id="7" idx="0"/>
              <a:endCxn id="53" idx="2"/>
            </p:cNvCxnSpPr>
            <p:nvPr/>
          </p:nvCxnSpPr>
          <p:spPr>
            <a:xfrm flipV="1">
              <a:off x="4835026" y="3592448"/>
              <a:ext cx="7565" cy="12172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6779E8-84F6-6D43-F6CE-74E55E634C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8595" y="3608653"/>
              <a:ext cx="798000" cy="11998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8438D2-885D-4EE3-9D5F-C49DC81A94F5}"/>
                  </a:ext>
                </a:extLst>
              </p:cNvPr>
              <p:cNvSpPr txBox="1"/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8438D2-885D-4EE3-9D5F-C49DC81A9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blipFill>
                <a:blip r:embed="rId7"/>
                <a:stretch>
                  <a:fillRect l="-24000" r="-18000" b="-1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ln>
                <a:noFill/>
              </a:ln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Input: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1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blipFill>
                <a:blip r:embed="rId3"/>
                <a:stretch>
                  <a:fillRect l="-1040" t="-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Goldreich’s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17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201AFF6-8473-7055-8C0D-02808B4572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883547" y="3212976"/>
            <a:ext cx="5376905" cy="19389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219353-E5B7-3A69-13D9-D52E2987192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860032" y="2656698"/>
            <a:ext cx="1224136" cy="84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E6551B4-C81A-8A95-5A5E-0B8A38C72198}"/>
                  </a:ext>
                </a:extLst>
              </p:cNvPr>
              <p:cNvSpPr/>
              <p:nvPr/>
            </p:nvSpPr>
            <p:spPr>
              <a:xfrm>
                <a:off x="5076056" y="2132855"/>
                <a:ext cx="2016224" cy="52384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E6551B4-C81A-8A95-5A5E-0B8A38C7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5"/>
                <a:ext cx="2016224" cy="523843"/>
              </a:xfrm>
              <a:prstGeom prst="roundRect">
                <a:avLst/>
              </a:prstGeom>
              <a:blipFill>
                <a:blip r:embed="rId6"/>
                <a:stretch>
                  <a:fillRect b="-5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44EEE92-8BEE-1A85-701E-FBAFFBBCD61B}"/>
              </a:ext>
            </a:extLst>
          </p:cNvPr>
          <p:cNvGrpSpPr/>
          <p:nvPr/>
        </p:nvGrpSpPr>
        <p:grpSpPr>
          <a:xfrm>
            <a:off x="3502152" y="3520440"/>
            <a:ext cx="2245123" cy="1380744"/>
            <a:chOff x="3502152" y="3520440"/>
            <a:chExt cx="2245123" cy="13807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41E888-2A9F-494F-B62B-EB2C59819621}"/>
                </a:ext>
              </a:extLst>
            </p:cNvPr>
            <p:cNvGrpSpPr/>
            <p:nvPr/>
          </p:nvGrpSpPr>
          <p:grpSpPr>
            <a:xfrm>
              <a:off x="3502152" y="4809744"/>
              <a:ext cx="2245123" cy="91440"/>
              <a:chOff x="3502152" y="4809744"/>
              <a:chExt cx="2245123" cy="9144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E11F656-141A-6CFA-A69D-1F2A807C3097}"/>
                  </a:ext>
                </a:extLst>
              </p:cNvPr>
              <p:cNvSpPr/>
              <p:nvPr/>
            </p:nvSpPr>
            <p:spPr>
              <a:xfrm>
                <a:off x="3502152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680E26-FB7B-ACE9-FFC8-4EB537F807FB}"/>
                  </a:ext>
                </a:extLst>
              </p:cNvPr>
              <p:cNvSpPr/>
              <p:nvPr/>
            </p:nvSpPr>
            <p:spPr>
              <a:xfrm>
                <a:off x="3931920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715C363-CB62-B4EC-01AF-415763BCFD8A}"/>
                  </a:ext>
                </a:extLst>
              </p:cNvPr>
              <p:cNvSpPr/>
              <p:nvPr/>
            </p:nvSpPr>
            <p:spPr>
              <a:xfrm>
                <a:off x="4361688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BDEFF9E-F71A-30D3-6AA7-7B2B19A7A835}"/>
                  </a:ext>
                </a:extLst>
              </p:cNvPr>
              <p:cNvSpPr/>
              <p:nvPr/>
            </p:nvSpPr>
            <p:spPr>
              <a:xfrm>
                <a:off x="4791456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14B4D2-DABC-0459-2696-7478B337453B}"/>
                  </a:ext>
                </a:extLst>
              </p:cNvPr>
              <p:cNvSpPr/>
              <p:nvPr/>
            </p:nvSpPr>
            <p:spPr>
              <a:xfrm>
                <a:off x="5660136" y="4809744"/>
                <a:ext cx="87139" cy="914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3BD4F-714D-23E6-07DC-2B9C25A3441B}"/>
                </a:ext>
              </a:extLst>
            </p:cNvPr>
            <p:cNvSpPr/>
            <p:nvPr/>
          </p:nvSpPr>
          <p:spPr>
            <a:xfrm>
              <a:off x="4806587" y="3520440"/>
              <a:ext cx="72008" cy="72008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4A585F-962D-0518-9880-D6E2620E941C}"/>
              </a:ext>
            </a:extLst>
          </p:cNvPr>
          <p:cNvGrpSpPr/>
          <p:nvPr/>
        </p:nvGrpSpPr>
        <p:grpSpPr>
          <a:xfrm>
            <a:off x="3589291" y="3592448"/>
            <a:ext cx="2087304" cy="1229366"/>
            <a:chOff x="3589291" y="3592448"/>
            <a:chExt cx="2087304" cy="122936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652FC3-F04A-CE45-90A8-EA7239F5A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291" y="3593735"/>
              <a:ext cx="1220996" cy="1216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3E49C2-11BA-0179-63D6-AA843CEED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9915" y="3593735"/>
              <a:ext cx="811666" cy="12160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B336C70-6A25-6627-2324-B4EEEA5DE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552" y="3593592"/>
              <a:ext cx="405029" cy="12282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8D8432-73CF-67A3-7906-4E99D5A32965}"/>
                </a:ext>
              </a:extLst>
            </p:cNvPr>
            <p:cNvCxnSpPr>
              <a:cxnSpLocks/>
              <a:stCxn id="7" idx="0"/>
              <a:endCxn id="53" idx="2"/>
            </p:cNvCxnSpPr>
            <p:nvPr/>
          </p:nvCxnSpPr>
          <p:spPr>
            <a:xfrm flipV="1">
              <a:off x="4835026" y="3592448"/>
              <a:ext cx="7565" cy="12172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6779E8-84F6-6D43-F6CE-74E55E634C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8595" y="3608653"/>
              <a:ext cx="798000" cy="11998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4DC08-78C7-431C-9CFD-CC9DE998CF2A}"/>
                  </a:ext>
                </a:extLst>
              </p:cNvPr>
              <p:cNvSpPr txBox="1"/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4DC08-78C7-431C-9CFD-CC9DE998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08639"/>
                <a:ext cx="310405" cy="369332"/>
              </a:xfrm>
              <a:prstGeom prst="rect">
                <a:avLst/>
              </a:prstGeom>
              <a:blipFill>
                <a:blip r:embed="rId7"/>
                <a:stretch>
                  <a:fillRect l="-24000" r="-18000" b="-1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10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1">
            <a:extLst>
              <a:ext uri="{FF2B5EF4-FFF2-40B4-BE49-F238E27FC236}">
                <a16:creationId xmlns:a16="http://schemas.microsoft.com/office/drawing/2014/main" id="{DE674DC4-77F4-4060-8A35-15030CA41CB0}"/>
              </a:ext>
            </a:extLst>
          </p:cNvPr>
          <p:cNvSpPr/>
          <p:nvPr/>
        </p:nvSpPr>
        <p:spPr>
          <a:xfrm>
            <a:off x="467544" y="980728"/>
            <a:ext cx="8208912" cy="72008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ln>
                <a:noFill/>
              </a:ln>
            </p:spPr>
            <p:txBody>
              <a:bodyPr/>
              <a:lstStyle/>
              <a:p>
                <a:pPr marL="0" lvl="0" indent="0">
                  <a:buClr>
                    <a:srgbClr val="C66951"/>
                  </a:buClr>
                  <a:buNone/>
                </a:pPr>
                <a:r>
                  <a:rPr lang="en-US" sz="2400" b="1" u="sng" dirty="0">
                    <a:solidFill>
                      <a:prstClr val="white"/>
                    </a:solidFill>
                  </a:rPr>
                  <a:t>Claim</a:t>
                </a:r>
                <a:r>
                  <a:rPr lang="en-US" sz="2400" dirty="0">
                    <a:solidFill>
                      <a:prstClr val="white"/>
                    </a:solidFill>
                  </a:rPr>
                  <a:t>: </a:t>
                </a:r>
                <a:r>
                  <a:rPr lang="en-US" sz="2400" i="1" dirty="0">
                    <a:solidFill>
                      <a:prstClr val="white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prstClr val="white"/>
                    </a:solidFill>
                  </a:rPr>
                  <a:t> there is an efficient distinguisher</a:t>
                </a:r>
                <a:r>
                  <a:rPr lang="en-US" sz="2400" i="1" baseline="30000" dirty="0">
                    <a:solidFill>
                      <a:schemeClr val="bg1"/>
                    </a:solidFill>
                  </a:rPr>
                  <a:t>*</a:t>
                </a:r>
                <a:endParaRPr lang="en-US" sz="2400" i="1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prstClr val="black"/>
                  </a:buClr>
                  <a:buNone/>
                </a:pPr>
                <a:endParaRPr lang="en-US" sz="400" dirty="0">
                  <a:solidFill>
                    <a:prstClr val="black"/>
                  </a:solidFill>
                </a:endParaRPr>
              </a:p>
              <a:p>
                <a:pPr marL="0" lvl="0" indent="0">
                  <a:buClr>
                    <a:prstClr val="black"/>
                  </a:buClr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(*) with advantage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1050" dirty="0"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u="sng" dirty="0"/>
                  <a:t>Distinguisher</a:t>
                </a:r>
                <a:r>
                  <a:rPr lang="en-US" sz="2400" dirty="0"/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 “noisy” linear equations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sz="2400" dirty="0"/>
                  <a:t>, equations “collide” (birthday)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XOR colliding equations to cancel out linear part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Remaining “noise” bit is 1/4-biased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Use bias to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from random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1FA49D-DAEC-4B5E-89B8-5EDF6408D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208912" cy="5472608"/>
              </a:xfrm>
              <a:blipFill>
                <a:blip r:embed="rId3"/>
                <a:stretch>
                  <a:fillRect l="-1189" t="-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Pseudorandomness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LID4096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477AA3-0E1C-4F8D-8DDB-3738D33E9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17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8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519C3-A9CB-47AF-B09C-8A44B32E1EE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9552" y="1052736"/>
                <a:ext cx="8064896" cy="5472608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Collisions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length 2 linear dependencies mod 2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prstClr val="black"/>
                    </a:solidFill>
                  </a:rPr>
                  <a:t>Linear dependency of length 2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prstClr val="black"/>
                    </a:solidFill>
                  </a:rPr>
                  <a:t>Linear dependency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9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prstClr val="black"/>
                    </a:solidFill>
                  </a:rPr>
                  <a:t>short linear dependency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large bias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distinguisher</a:t>
                </a:r>
                <a:endParaRPr lang="en-US" u="sng" dirty="0">
                  <a:solidFill>
                    <a:prstClr val="black"/>
                  </a:solidFill>
                  <a:latin typeface="Franklin Gothic Medium"/>
                </a:endParaRPr>
              </a:p>
              <a:p>
                <a:pPr marL="0" indent="0">
                  <a:buClr>
                    <a:schemeClr val="bg1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chemeClr val="bg1"/>
                  </a:buClr>
                  <a:buNone/>
                </a:pPr>
                <a:r>
                  <a:rPr lang="en-US" sz="2400" u="sng" dirty="0">
                    <a:solidFill>
                      <a:schemeClr val="tx1"/>
                    </a:solidFill>
                  </a:rPr>
                  <a:t>This work</a:t>
                </a:r>
                <a:r>
                  <a:rPr lang="en-US" sz="2400" dirty="0">
                    <a:solidFill>
                      <a:schemeClr val="tx1"/>
                    </a:solidFill>
                  </a:rPr>
                  <a:t>: Plant dependencies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519C3-A9CB-47AF-B09C-8A44B32E1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9552" y="1052736"/>
                <a:ext cx="8064896" cy="5472608"/>
              </a:xfrm>
              <a:blipFill>
                <a:blip r:embed="rId3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05C5D1A-3F5A-4E58-888D-9F16DC87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linear dependencies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199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FA49D-DAEC-4B5E-89B8-5EDF6408D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208912" cy="5472608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77AA3-0E1C-4F8D-8DDB-3738D33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linear dependencies mod 2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D2D653C-DEA3-4BCA-B541-12BCEFEB9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3673" y="1412776"/>
                <a:ext cx="4276654" cy="5040560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16000" indent="-216000" algn="l" defTabSz="914400" rtl="0" eaLnBrk="1" latinLnBrk="0" hangingPunct="1"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/>
                  <a:buChar char="•"/>
                  <a:defRPr sz="28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-2160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Lucida Grande"/>
                  <a:buChar char=" "/>
                  <a:defRPr sz="24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20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pitchFamily="2" charset="2"/>
                  <a:buChar char="§"/>
                  <a:defRPr sz="1800" kern="1200" spc="1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" pitchFamily="2" charset="2"/>
                  <a:buChar char="§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he-IL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he-IL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it-IT" sz="1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b="1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he-IL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he-IL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he-IL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e-IL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0" indent="0">
                  <a:buClr>
                    <a:schemeClr val="tx1"/>
                  </a:buClr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D2D653C-DEA3-4BCA-B541-12BCEFEB9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73" y="1412776"/>
                <a:ext cx="4276654" cy="5040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B90145-5169-4A6D-B87D-FA11C0153E3C}"/>
                  </a:ext>
                </a:extLst>
              </p:cNvPr>
              <p:cNvSpPr txBox="1"/>
              <p:nvPr/>
            </p:nvSpPr>
            <p:spPr>
              <a:xfrm>
                <a:off x="876528" y="3546091"/>
                <a:ext cx="1541319" cy="386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B90145-5169-4A6D-B87D-FA11C015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28" y="3546091"/>
                <a:ext cx="1541319" cy="38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14AA3D-15FC-4FAF-8C7D-5945C1315248}"/>
                  </a:ext>
                </a:extLst>
              </p:cNvPr>
              <p:cNvSpPr txBox="1"/>
              <p:nvPr/>
            </p:nvSpPr>
            <p:spPr>
              <a:xfrm>
                <a:off x="4442734" y="971436"/>
                <a:ext cx="2585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14AA3D-15FC-4FAF-8C7D-5945C1315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34" y="971436"/>
                <a:ext cx="258532" cy="369332"/>
              </a:xfrm>
              <a:prstGeom prst="rect">
                <a:avLst/>
              </a:prstGeom>
              <a:blipFill>
                <a:blip r:embed="rId5"/>
                <a:stretch>
                  <a:fillRect l="-16667" r="-11905" b="-163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C32CA06-4DB5-4FD7-9D82-B6254AF9CD38}"/>
              </a:ext>
            </a:extLst>
          </p:cNvPr>
          <p:cNvGrpSpPr/>
          <p:nvPr/>
        </p:nvGrpSpPr>
        <p:grpSpPr>
          <a:xfrm>
            <a:off x="6820687" y="1484784"/>
            <a:ext cx="1248121" cy="3456384"/>
            <a:chOff x="6360164" y="1340768"/>
            <a:chExt cx="1182985" cy="3528392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1CE10AF-78F8-4100-B56D-9C589EE6BA2B}"/>
                </a:ext>
              </a:extLst>
            </p:cNvPr>
            <p:cNvSpPr/>
            <p:nvPr/>
          </p:nvSpPr>
          <p:spPr>
            <a:xfrm>
              <a:off x="6360164" y="1340768"/>
              <a:ext cx="360040" cy="352839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8AFCB66-673D-4254-B26B-5DA2F3C2DF23}"/>
                    </a:ext>
                  </a:extLst>
                </p:cNvPr>
                <p:cNvSpPr txBox="1"/>
                <p:nvPr/>
              </p:nvSpPr>
              <p:spPr>
                <a:xfrm>
                  <a:off x="6748636" y="2915652"/>
                  <a:ext cx="7945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8AFCB66-673D-4254-B26B-5DA2F3C2D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636" y="2915652"/>
                  <a:ext cx="79451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49" r="-5072" b="-1186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C2BA85-F375-4166-A8AB-7ECD968EAEAE}"/>
              </a:ext>
            </a:extLst>
          </p:cNvPr>
          <p:cNvGrpSpPr/>
          <p:nvPr/>
        </p:nvGrpSpPr>
        <p:grpSpPr>
          <a:xfrm>
            <a:off x="7411574" y="3573016"/>
            <a:ext cx="949561" cy="2520280"/>
            <a:chOff x="7138161" y="1412776"/>
            <a:chExt cx="949561" cy="2520280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F96C29D-278B-47D2-8604-CF34D7328B99}"/>
                </a:ext>
              </a:extLst>
            </p:cNvPr>
            <p:cNvSpPr/>
            <p:nvPr/>
          </p:nvSpPr>
          <p:spPr>
            <a:xfrm>
              <a:off x="7138161" y="1412776"/>
              <a:ext cx="360040" cy="2520280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6298E44-3EDB-445B-B28B-40D1F00C3092}"/>
                    </a:ext>
                  </a:extLst>
                </p:cNvPr>
                <p:cNvSpPr txBox="1"/>
                <p:nvPr/>
              </p:nvSpPr>
              <p:spPr>
                <a:xfrm>
                  <a:off x="7543149" y="2483604"/>
                  <a:ext cx="544573" cy="386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6298E44-3EDB-445B-B28B-40D1F00C3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149" y="2483604"/>
                  <a:ext cx="544573" cy="3869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B79A9-348A-45DF-9CF0-18BA777AEC3B}"/>
              </a:ext>
            </a:extLst>
          </p:cNvPr>
          <p:cNvGrpSpPr/>
          <p:nvPr/>
        </p:nvGrpSpPr>
        <p:grpSpPr>
          <a:xfrm>
            <a:off x="1340404" y="1883761"/>
            <a:ext cx="1028681" cy="792088"/>
            <a:chOff x="6015837" y="1718228"/>
            <a:chExt cx="1028681" cy="792088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63E5602A-03CE-473B-B8D7-9E8B46ED6EBD}"/>
                </a:ext>
              </a:extLst>
            </p:cNvPr>
            <p:cNvSpPr/>
            <p:nvPr/>
          </p:nvSpPr>
          <p:spPr>
            <a:xfrm flipH="1">
              <a:off x="6734046" y="1718228"/>
              <a:ext cx="310472" cy="792088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6E3EA32-3106-4F81-A05E-5B414F21C348}"/>
                    </a:ext>
                  </a:extLst>
                </p:cNvPr>
                <p:cNvSpPr txBox="1"/>
                <p:nvPr/>
              </p:nvSpPr>
              <p:spPr>
                <a:xfrm>
                  <a:off x="6015837" y="1899068"/>
                  <a:ext cx="7182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6E3EA32-3106-4F81-A05E-5B414F21C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837" y="1899068"/>
                  <a:ext cx="71820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322" b="-10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FF699B-B714-4895-96CC-6E834EA7ABB8}"/>
              </a:ext>
            </a:extLst>
          </p:cNvPr>
          <p:cNvGrpSpPr/>
          <p:nvPr/>
        </p:nvGrpSpPr>
        <p:grpSpPr>
          <a:xfrm>
            <a:off x="823248" y="4282684"/>
            <a:ext cx="1545837" cy="1484863"/>
            <a:chOff x="6262836" y="1412776"/>
            <a:chExt cx="1545837" cy="1286852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F2B6AB4-FBCF-4110-860B-E79BF2DE9C7E}"/>
                </a:ext>
              </a:extLst>
            </p:cNvPr>
            <p:cNvSpPr/>
            <p:nvPr/>
          </p:nvSpPr>
          <p:spPr>
            <a:xfrm flipH="1">
              <a:off x="7498201" y="1412776"/>
              <a:ext cx="310472" cy="128685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C69396-99D1-4CFF-B20F-8ED87C7D9DA7}"/>
                    </a:ext>
                  </a:extLst>
                </p:cNvPr>
                <p:cNvSpPr txBox="1"/>
                <p:nvPr/>
              </p:nvSpPr>
              <p:spPr>
                <a:xfrm>
                  <a:off x="6262836" y="1871536"/>
                  <a:ext cx="11803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C69396-99D1-4CFF-B20F-8ED87C7D9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36" y="1871536"/>
                  <a:ext cx="118032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155" b="-20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D010B-4A68-4ED0-B47C-AA176E8F5E5D}"/>
                  </a:ext>
                </a:extLst>
              </p:cNvPr>
              <p:cNvSpPr txBox="1"/>
              <p:nvPr/>
            </p:nvSpPr>
            <p:spPr>
              <a:xfrm>
                <a:off x="580511" y="2422841"/>
                <a:ext cx="1628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D010B-4A68-4ED0-B47C-AA176E8F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11" y="2422841"/>
                <a:ext cx="1628843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F957FDEE-2D7B-49D7-8CF5-9D2F4B7C2459}"/>
              </a:ext>
            </a:extLst>
          </p:cNvPr>
          <p:cNvSpPr/>
          <p:nvPr/>
        </p:nvSpPr>
        <p:spPr>
          <a:xfrm>
            <a:off x="782865" y="4332673"/>
            <a:ext cx="1224136" cy="38696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6000" dirty="0"/>
              <a:t>planted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69471C-3F2B-4A0E-B4F4-8B9188BB5B5C}"/>
                  </a:ext>
                </a:extLst>
              </p:cNvPr>
              <p:cNvSpPr txBox="1"/>
              <p:nvPr/>
            </p:nvSpPr>
            <p:spPr>
              <a:xfrm>
                <a:off x="7514305" y="4983669"/>
                <a:ext cx="1386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69471C-3F2B-4A0E-B4F4-8B9188BB5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05" y="4983669"/>
                <a:ext cx="138647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5CC58D26-0479-9C92-F150-85C5430E852B}"/>
              </a:ext>
            </a:extLst>
          </p:cNvPr>
          <p:cNvSpPr/>
          <p:nvPr/>
        </p:nvSpPr>
        <p:spPr>
          <a:xfrm>
            <a:off x="7545928" y="5418299"/>
            <a:ext cx="1274544" cy="3869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6000" dirty="0">
                <a:solidFill>
                  <a:schemeClr val="tx1"/>
                </a:solidFill>
              </a:rPr>
              <a:t>[FKO’06]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7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3" grpId="0" animBg="1"/>
      <p:bldP spid="24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14264</TotalTime>
  <Words>821</Words>
  <Application>Microsoft Office PowerPoint</Application>
  <PresentationFormat>On-screen Show (4:3)</PresentationFormat>
  <Paragraphs>225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Cambria Math</vt:lpstr>
      <vt:lpstr>Franklin Gothic Medium</vt:lpstr>
      <vt:lpstr>Lucida Grande</vt:lpstr>
      <vt:lpstr>Grid</vt:lpstr>
      <vt:lpstr>PowerPoint Presentation</vt:lpstr>
      <vt:lpstr>In search of a new PKE</vt:lpstr>
      <vt:lpstr>“ABW-like” Public-key Encryption</vt:lpstr>
      <vt:lpstr>Goldreich’s Function F_H (x)</vt:lpstr>
      <vt:lpstr>Goldreich’s Function F_H (x)</vt:lpstr>
      <vt:lpstr>Goldreich’s Function F_H (x)</vt:lpstr>
      <vt:lpstr>Pseudorandomness of F_H (x) </vt:lpstr>
      <vt:lpstr>Short linear dependencies</vt:lpstr>
      <vt:lpstr>Short linear dependencies mod 2</vt:lpstr>
      <vt:lpstr>Hyperloops</vt:lpstr>
      <vt:lpstr>A Hyperloop</vt:lpstr>
      <vt:lpstr>A Planted Hyperloop</vt:lpstr>
      <vt:lpstr>Planted distribution</vt:lpstr>
      <vt:lpstr>The low-degree method</vt:lpstr>
      <vt:lpstr>Low-degree distinguishers</vt:lpstr>
      <vt:lpstr>Small-set expanding hyperloops</vt:lpstr>
      <vt:lpstr>PowerPoint Presentation</vt:lpstr>
      <vt:lpstr>Statistical inference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alon.rosen@idc.ac.il</dc:creator>
  <cp:lastModifiedBy>Alon Rosen</cp:lastModifiedBy>
  <cp:revision>2497</cp:revision>
  <dcterms:created xsi:type="dcterms:W3CDTF">2011-01-04T05:18:39Z</dcterms:created>
  <dcterms:modified xsi:type="dcterms:W3CDTF">2023-11-28T23:48:56Z</dcterms:modified>
</cp:coreProperties>
</file>