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93" r:id="rId2"/>
    <p:sldId id="650" r:id="rId3"/>
    <p:sldId id="652" r:id="rId4"/>
    <p:sldId id="653" r:id="rId5"/>
    <p:sldId id="654" r:id="rId6"/>
    <p:sldId id="657" r:id="rId7"/>
    <p:sldId id="656" r:id="rId8"/>
  </p:sldIdLst>
  <p:sldSz cx="9144000" cy="5143500" type="screen16x9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3">
          <p15:clr>
            <a:srgbClr val="A4A3A4"/>
          </p15:clr>
        </p15:guide>
        <p15:guide id="2" orient="horz" pos="432">
          <p15:clr>
            <a:srgbClr val="A4A3A4"/>
          </p15:clr>
        </p15:guide>
        <p15:guide id="3" pos="2880">
          <p15:clr>
            <a:srgbClr val="A4A3A4"/>
          </p15:clr>
        </p15:guide>
        <p15:guide id="4" pos="160">
          <p15:clr>
            <a:srgbClr val="A4A3A4"/>
          </p15:clr>
        </p15:guide>
        <p15:guide id="5" pos="5600">
          <p15:clr>
            <a:srgbClr val="A4A3A4"/>
          </p15:clr>
        </p15:guide>
        <p15:guide id="6" pos="1976">
          <p15:clr>
            <a:srgbClr val="A4A3A4"/>
          </p15:clr>
        </p15:guide>
        <p15:guide id="7" pos="3784">
          <p15:clr>
            <a:srgbClr val="A4A3A4"/>
          </p15:clr>
        </p15:guide>
        <p15:guide id="8" pos="1526">
          <p15:clr>
            <a:srgbClr val="A4A3A4"/>
          </p15:clr>
        </p15:guide>
        <p15:guide id="9" pos="4244">
          <p15:clr>
            <a:srgbClr val="A4A3A4"/>
          </p15:clr>
        </p15:guide>
        <p15:guide id="10" pos="1250">
          <p15:clr>
            <a:srgbClr val="A4A3A4"/>
          </p15:clr>
        </p15:guide>
        <p15:guide id="11" pos="2342">
          <p15:clr>
            <a:srgbClr val="A4A3A4"/>
          </p15:clr>
        </p15:guide>
        <p15:guide id="12" pos="3434">
          <p15:clr>
            <a:srgbClr val="A4A3A4"/>
          </p15:clr>
        </p15:guide>
        <p15:guide id="13" pos="45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kashi Yamakawa（山川高志）" initials="TY" lastIdx="1" clrIdx="0">
    <p:extLst>
      <p:ext uri="{19B8F6BF-5375-455C-9EA6-DF929625EA0E}">
        <p15:presenceInfo xmlns:p15="http://schemas.microsoft.com/office/powerpoint/2012/main" userId="S::0469934@coe.ntt.com::cba2ed69-a004-472b-a3b5-91f3cec817b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A3F1"/>
    <a:srgbClr val="136EB7"/>
    <a:srgbClr val="416EB3"/>
    <a:srgbClr val="1E6DB6"/>
    <a:srgbClr val="00094C"/>
    <a:srgbClr val="7CA6E4"/>
    <a:srgbClr val="1F6EB7"/>
    <a:srgbClr val="11467F"/>
    <a:srgbClr val="A6A6A6"/>
    <a:srgbClr val="008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306DB0-719A-40BE-8FBD-576D5345D50B}" v="6064" dt="2022-10-19T07:39:56.2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9" autoAdjust="0"/>
    <p:restoredTop sz="69747" autoAdjust="0"/>
  </p:normalViewPr>
  <p:slideViewPr>
    <p:cSldViewPr>
      <p:cViewPr varScale="1">
        <p:scale>
          <a:sx n="55" d="100"/>
          <a:sy n="55" d="100"/>
        </p:scale>
        <p:origin x="656" y="28"/>
      </p:cViewPr>
      <p:guideLst>
        <p:guide orient="horz" pos="3083"/>
        <p:guide orient="horz" pos="432"/>
        <p:guide pos="2880"/>
        <p:guide pos="160"/>
        <p:guide pos="5600"/>
        <p:guide pos="1976"/>
        <p:guide pos="3784"/>
        <p:guide pos="1526"/>
        <p:guide pos="4244"/>
        <p:guide pos="1250"/>
        <p:guide pos="2342"/>
        <p:guide pos="3434"/>
        <p:guide pos="4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96"/>
    </p:cViewPr>
  </p:sorterViewPr>
  <p:notesViewPr>
    <p:cSldViewPr>
      <p:cViewPr>
        <p:scale>
          <a:sx n="115" d="100"/>
          <a:sy n="115" d="100"/>
        </p:scale>
        <p:origin x="2141" y="-168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B1BCE-7473-496F-AFC7-17690A2C969D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44812-8A9B-4623-87C2-8E60271A00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6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144812-8A9B-4623-87C2-8E60271A00F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264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144812-8A9B-4623-87C2-8E60271A00F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346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144812-8A9B-4623-87C2-8E60271A00F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727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ishimoto\Desktop\_save\背景青の-地球のみ青に5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10884" cy="329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54000" y="1757362"/>
            <a:ext cx="8636000" cy="1435151"/>
          </a:xfrm>
        </p:spPr>
        <p:txBody>
          <a:bodyPr lIns="0" rIns="0" anchor="ctr" anchorCtr="0">
            <a:normAutofit/>
          </a:bodyPr>
          <a:lstStyle>
            <a:lvl1pPr algn="l">
              <a:defRPr sz="5200" b="1"/>
            </a:lvl1pPr>
          </a:lstStyle>
          <a:p>
            <a:r>
              <a:rPr kumimoji="1" lang="ja-JP" altLang="en-US" dirty="0"/>
              <a:t>タイトル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 hasCustomPrompt="1"/>
          </p:nvPr>
        </p:nvSpPr>
        <p:spPr>
          <a:xfrm>
            <a:off x="254000" y="3781968"/>
            <a:ext cx="8636000" cy="348813"/>
          </a:xfrm>
        </p:spPr>
        <p:txBody>
          <a:bodyPr anchor="b" anchorCtr="0">
            <a:spAutoFit/>
          </a:bodyPr>
          <a:lstStyle>
            <a:lvl1pPr marL="0" indent="0">
              <a:lnSpc>
                <a:spcPts val="2000"/>
              </a:lnSpc>
              <a:buNone/>
              <a:defRPr sz="2000" b="1"/>
            </a:lvl1pPr>
          </a:lstStyle>
          <a:p>
            <a:pPr lvl="0"/>
            <a:r>
              <a:rPr kumimoji="1" lang="ja-JP" altLang="en-US" dirty="0"/>
              <a:t>所属・役職</a:t>
            </a:r>
          </a:p>
        </p:txBody>
      </p:sp>
      <p:sp>
        <p:nvSpPr>
          <p:cNvPr id="5" name="テキスト プレースホルダー 3"/>
          <p:cNvSpPr>
            <a:spLocks noGrp="1"/>
          </p:cNvSpPr>
          <p:nvPr>
            <p:ph type="body" sz="quarter" idx="11" hasCustomPrompt="1"/>
          </p:nvPr>
        </p:nvSpPr>
        <p:spPr>
          <a:xfrm>
            <a:off x="254000" y="4104765"/>
            <a:ext cx="8636000" cy="523220"/>
          </a:xfrm>
        </p:spPr>
        <p:txBody>
          <a:bodyPr anchor="t" anchorCtr="0">
            <a:spAutoFit/>
          </a:bodyPr>
          <a:lstStyle>
            <a:lvl1pPr marL="0" indent="0">
              <a:buNone/>
              <a:defRPr sz="2800" b="1"/>
            </a:lvl1pPr>
          </a:lstStyle>
          <a:p>
            <a:pPr lvl="0"/>
            <a:r>
              <a:rPr kumimoji="1" lang="ja-JP" altLang="en-US" dirty="0"/>
              <a:t>作成者氏名</a:t>
            </a:r>
          </a:p>
        </p:txBody>
      </p:sp>
      <p:grpSp>
        <p:nvGrpSpPr>
          <p:cNvPr id="8" name="グループ化 7"/>
          <p:cNvGrpSpPr/>
          <p:nvPr userDrawn="1"/>
        </p:nvGrpSpPr>
        <p:grpSpPr>
          <a:xfrm>
            <a:off x="8067520" y="236220"/>
            <a:ext cx="833429" cy="284967"/>
            <a:chOff x="1946275" y="-2255838"/>
            <a:chExt cx="4313238" cy="1474788"/>
          </a:xfrm>
        </p:grpSpPr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946275" y="-1944688"/>
              <a:ext cx="781050" cy="784225"/>
            </a:xfrm>
            <a:custGeom>
              <a:avLst/>
              <a:gdLst>
                <a:gd name="T0" fmla="*/ 492 w 492"/>
                <a:gd name="T1" fmla="*/ 0 h 494"/>
                <a:gd name="T2" fmla="*/ 267 w 492"/>
                <a:gd name="T3" fmla="*/ 0 h 494"/>
                <a:gd name="T4" fmla="*/ 267 w 492"/>
                <a:gd name="T5" fmla="*/ 97 h 494"/>
                <a:gd name="T6" fmla="*/ 324 w 492"/>
                <a:gd name="T7" fmla="*/ 97 h 494"/>
                <a:gd name="T8" fmla="*/ 324 w 492"/>
                <a:gd name="T9" fmla="*/ 286 h 494"/>
                <a:gd name="T10" fmla="*/ 168 w 492"/>
                <a:gd name="T11" fmla="*/ 0 h 494"/>
                <a:gd name="T12" fmla="*/ 0 w 492"/>
                <a:gd name="T13" fmla="*/ 0 h 494"/>
                <a:gd name="T14" fmla="*/ 0 w 492"/>
                <a:gd name="T15" fmla="*/ 95 h 494"/>
                <a:gd name="T16" fmla="*/ 59 w 492"/>
                <a:gd name="T17" fmla="*/ 95 h 494"/>
                <a:gd name="T18" fmla="*/ 59 w 492"/>
                <a:gd name="T19" fmla="*/ 400 h 494"/>
                <a:gd name="T20" fmla="*/ 0 w 492"/>
                <a:gd name="T21" fmla="*/ 400 h 494"/>
                <a:gd name="T22" fmla="*/ 0 w 492"/>
                <a:gd name="T23" fmla="*/ 494 h 494"/>
                <a:gd name="T24" fmla="*/ 227 w 492"/>
                <a:gd name="T25" fmla="*/ 494 h 494"/>
                <a:gd name="T26" fmla="*/ 227 w 492"/>
                <a:gd name="T27" fmla="*/ 400 h 494"/>
                <a:gd name="T28" fmla="*/ 168 w 492"/>
                <a:gd name="T29" fmla="*/ 400 h 494"/>
                <a:gd name="T30" fmla="*/ 168 w 492"/>
                <a:gd name="T31" fmla="*/ 213 h 494"/>
                <a:gd name="T32" fmla="*/ 326 w 492"/>
                <a:gd name="T33" fmla="*/ 494 h 494"/>
                <a:gd name="T34" fmla="*/ 435 w 492"/>
                <a:gd name="T35" fmla="*/ 494 h 494"/>
                <a:gd name="T36" fmla="*/ 435 w 492"/>
                <a:gd name="T37" fmla="*/ 95 h 494"/>
                <a:gd name="T38" fmla="*/ 492 w 492"/>
                <a:gd name="T39" fmla="*/ 95 h 494"/>
                <a:gd name="T40" fmla="*/ 492 w 492"/>
                <a:gd name="T41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2" h="494">
                  <a:moveTo>
                    <a:pt x="492" y="0"/>
                  </a:moveTo>
                  <a:lnTo>
                    <a:pt x="267" y="0"/>
                  </a:lnTo>
                  <a:lnTo>
                    <a:pt x="267" y="97"/>
                  </a:lnTo>
                  <a:lnTo>
                    <a:pt x="324" y="97"/>
                  </a:lnTo>
                  <a:lnTo>
                    <a:pt x="324" y="286"/>
                  </a:lnTo>
                  <a:lnTo>
                    <a:pt x="168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59" y="95"/>
                  </a:lnTo>
                  <a:lnTo>
                    <a:pt x="59" y="400"/>
                  </a:lnTo>
                  <a:lnTo>
                    <a:pt x="0" y="400"/>
                  </a:lnTo>
                  <a:lnTo>
                    <a:pt x="0" y="494"/>
                  </a:lnTo>
                  <a:lnTo>
                    <a:pt x="227" y="494"/>
                  </a:lnTo>
                  <a:lnTo>
                    <a:pt x="227" y="400"/>
                  </a:lnTo>
                  <a:lnTo>
                    <a:pt x="168" y="400"/>
                  </a:lnTo>
                  <a:lnTo>
                    <a:pt x="168" y="213"/>
                  </a:lnTo>
                  <a:lnTo>
                    <a:pt x="326" y="494"/>
                  </a:lnTo>
                  <a:lnTo>
                    <a:pt x="435" y="494"/>
                  </a:lnTo>
                  <a:lnTo>
                    <a:pt x="435" y="95"/>
                  </a:lnTo>
                  <a:lnTo>
                    <a:pt x="492" y="95"/>
                  </a:lnTo>
                  <a:lnTo>
                    <a:pt x="4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786063" y="-1944688"/>
              <a:ext cx="690563" cy="784225"/>
            </a:xfrm>
            <a:custGeom>
              <a:avLst/>
              <a:gdLst>
                <a:gd name="T0" fmla="*/ 0 w 435"/>
                <a:gd name="T1" fmla="*/ 0 h 494"/>
                <a:gd name="T2" fmla="*/ 0 w 435"/>
                <a:gd name="T3" fmla="*/ 189 h 494"/>
                <a:gd name="T4" fmla="*/ 95 w 435"/>
                <a:gd name="T5" fmla="*/ 189 h 494"/>
                <a:gd name="T6" fmla="*/ 95 w 435"/>
                <a:gd name="T7" fmla="*/ 100 h 494"/>
                <a:gd name="T8" fmla="*/ 154 w 435"/>
                <a:gd name="T9" fmla="*/ 100 h 494"/>
                <a:gd name="T10" fmla="*/ 154 w 435"/>
                <a:gd name="T11" fmla="*/ 400 h 494"/>
                <a:gd name="T12" fmla="*/ 83 w 435"/>
                <a:gd name="T13" fmla="*/ 400 h 494"/>
                <a:gd name="T14" fmla="*/ 83 w 435"/>
                <a:gd name="T15" fmla="*/ 494 h 494"/>
                <a:gd name="T16" fmla="*/ 352 w 435"/>
                <a:gd name="T17" fmla="*/ 494 h 494"/>
                <a:gd name="T18" fmla="*/ 352 w 435"/>
                <a:gd name="T19" fmla="*/ 400 h 494"/>
                <a:gd name="T20" fmla="*/ 282 w 435"/>
                <a:gd name="T21" fmla="*/ 400 h 494"/>
                <a:gd name="T22" fmla="*/ 282 w 435"/>
                <a:gd name="T23" fmla="*/ 100 h 494"/>
                <a:gd name="T24" fmla="*/ 338 w 435"/>
                <a:gd name="T25" fmla="*/ 100 h 494"/>
                <a:gd name="T26" fmla="*/ 338 w 435"/>
                <a:gd name="T27" fmla="*/ 189 h 494"/>
                <a:gd name="T28" fmla="*/ 435 w 435"/>
                <a:gd name="T29" fmla="*/ 189 h 494"/>
                <a:gd name="T30" fmla="*/ 435 w 435"/>
                <a:gd name="T31" fmla="*/ 0 h 494"/>
                <a:gd name="T32" fmla="*/ 0 w 435"/>
                <a:gd name="T33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5" h="494">
                  <a:moveTo>
                    <a:pt x="0" y="0"/>
                  </a:moveTo>
                  <a:lnTo>
                    <a:pt x="0" y="189"/>
                  </a:lnTo>
                  <a:lnTo>
                    <a:pt x="95" y="189"/>
                  </a:lnTo>
                  <a:lnTo>
                    <a:pt x="95" y="100"/>
                  </a:lnTo>
                  <a:lnTo>
                    <a:pt x="154" y="100"/>
                  </a:lnTo>
                  <a:lnTo>
                    <a:pt x="154" y="400"/>
                  </a:lnTo>
                  <a:lnTo>
                    <a:pt x="83" y="400"/>
                  </a:lnTo>
                  <a:lnTo>
                    <a:pt x="83" y="494"/>
                  </a:lnTo>
                  <a:lnTo>
                    <a:pt x="352" y="494"/>
                  </a:lnTo>
                  <a:lnTo>
                    <a:pt x="352" y="400"/>
                  </a:lnTo>
                  <a:lnTo>
                    <a:pt x="282" y="400"/>
                  </a:lnTo>
                  <a:lnTo>
                    <a:pt x="282" y="100"/>
                  </a:lnTo>
                  <a:lnTo>
                    <a:pt x="338" y="100"/>
                  </a:lnTo>
                  <a:lnTo>
                    <a:pt x="338" y="189"/>
                  </a:lnTo>
                  <a:lnTo>
                    <a:pt x="435" y="189"/>
                  </a:lnTo>
                  <a:lnTo>
                    <a:pt x="4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3533775" y="-1944688"/>
              <a:ext cx="688975" cy="784225"/>
            </a:xfrm>
            <a:custGeom>
              <a:avLst/>
              <a:gdLst>
                <a:gd name="T0" fmla="*/ 0 w 434"/>
                <a:gd name="T1" fmla="*/ 0 h 494"/>
                <a:gd name="T2" fmla="*/ 0 w 434"/>
                <a:gd name="T3" fmla="*/ 189 h 494"/>
                <a:gd name="T4" fmla="*/ 94 w 434"/>
                <a:gd name="T5" fmla="*/ 189 h 494"/>
                <a:gd name="T6" fmla="*/ 94 w 434"/>
                <a:gd name="T7" fmla="*/ 100 h 494"/>
                <a:gd name="T8" fmla="*/ 153 w 434"/>
                <a:gd name="T9" fmla="*/ 100 h 494"/>
                <a:gd name="T10" fmla="*/ 153 w 434"/>
                <a:gd name="T11" fmla="*/ 400 h 494"/>
                <a:gd name="T12" fmla="*/ 85 w 434"/>
                <a:gd name="T13" fmla="*/ 400 h 494"/>
                <a:gd name="T14" fmla="*/ 85 w 434"/>
                <a:gd name="T15" fmla="*/ 494 h 494"/>
                <a:gd name="T16" fmla="*/ 352 w 434"/>
                <a:gd name="T17" fmla="*/ 494 h 494"/>
                <a:gd name="T18" fmla="*/ 352 w 434"/>
                <a:gd name="T19" fmla="*/ 400 h 494"/>
                <a:gd name="T20" fmla="*/ 281 w 434"/>
                <a:gd name="T21" fmla="*/ 400 h 494"/>
                <a:gd name="T22" fmla="*/ 281 w 434"/>
                <a:gd name="T23" fmla="*/ 100 h 494"/>
                <a:gd name="T24" fmla="*/ 340 w 434"/>
                <a:gd name="T25" fmla="*/ 100 h 494"/>
                <a:gd name="T26" fmla="*/ 340 w 434"/>
                <a:gd name="T27" fmla="*/ 189 h 494"/>
                <a:gd name="T28" fmla="*/ 434 w 434"/>
                <a:gd name="T29" fmla="*/ 189 h 494"/>
                <a:gd name="T30" fmla="*/ 434 w 434"/>
                <a:gd name="T31" fmla="*/ 0 h 494"/>
                <a:gd name="T32" fmla="*/ 0 w 434"/>
                <a:gd name="T33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4" h="494">
                  <a:moveTo>
                    <a:pt x="0" y="0"/>
                  </a:moveTo>
                  <a:lnTo>
                    <a:pt x="0" y="189"/>
                  </a:lnTo>
                  <a:lnTo>
                    <a:pt x="94" y="189"/>
                  </a:lnTo>
                  <a:lnTo>
                    <a:pt x="94" y="100"/>
                  </a:lnTo>
                  <a:lnTo>
                    <a:pt x="153" y="100"/>
                  </a:lnTo>
                  <a:lnTo>
                    <a:pt x="153" y="400"/>
                  </a:lnTo>
                  <a:lnTo>
                    <a:pt x="85" y="400"/>
                  </a:lnTo>
                  <a:lnTo>
                    <a:pt x="85" y="494"/>
                  </a:lnTo>
                  <a:lnTo>
                    <a:pt x="352" y="494"/>
                  </a:lnTo>
                  <a:lnTo>
                    <a:pt x="352" y="400"/>
                  </a:lnTo>
                  <a:lnTo>
                    <a:pt x="281" y="400"/>
                  </a:lnTo>
                  <a:lnTo>
                    <a:pt x="281" y="100"/>
                  </a:lnTo>
                  <a:lnTo>
                    <a:pt x="340" y="100"/>
                  </a:lnTo>
                  <a:lnTo>
                    <a:pt x="340" y="189"/>
                  </a:lnTo>
                  <a:lnTo>
                    <a:pt x="434" y="189"/>
                  </a:lnTo>
                  <a:lnTo>
                    <a:pt x="4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4568825" y="-2255838"/>
              <a:ext cx="1690688" cy="1474788"/>
            </a:xfrm>
            <a:custGeom>
              <a:avLst/>
              <a:gdLst>
                <a:gd name="T0" fmla="*/ 407 w 451"/>
                <a:gd name="T1" fmla="*/ 79 h 393"/>
                <a:gd name="T2" fmla="*/ 278 w 451"/>
                <a:gd name="T3" fmla="*/ 0 h 393"/>
                <a:gd name="T4" fmla="*/ 226 w 451"/>
                <a:gd name="T5" fmla="*/ 9 h 393"/>
                <a:gd name="T6" fmla="*/ 174 w 451"/>
                <a:gd name="T7" fmla="*/ 0 h 393"/>
                <a:gd name="T8" fmla="*/ 45 w 451"/>
                <a:gd name="T9" fmla="*/ 79 h 393"/>
                <a:gd name="T10" fmla="*/ 78 w 451"/>
                <a:gd name="T11" fmla="*/ 332 h 393"/>
                <a:gd name="T12" fmla="*/ 226 w 451"/>
                <a:gd name="T13" fmla="*/ 393 h 393"/>
                <a:gd name="T14" fmla="*/ 374 w 451"/>
                <a:gd name="T15" fmla="*/ 332 h 393"/>
                <a:gd name="T16" fmla="*/ 407 w 451"/>
                <a:gd name="T17" fmla="*/ 79 h 393"/>
                <a:gd name="T18" fmla="*/ 211 w 451"/>
                <a:gd name="T19" fmla="*/ 74 h 393"/>
                <a:gd name="T20" fmla="*/ 226 w 451"/>
                <a:gd name="T21" fmla="*/ 62 h 393"/>
                <a:gd name="T22" fmla="*/ 226 w 451"/>
                <a:gd name="T23" fmla="*/ 62 h 393"/>
                <a:gd name="T24" fmla="*/ 226 w 451"/>
                <a:gd name="T25" fmla="*/ 62 h 393"/>
                <a:gd name="T26" fmla="*/ 226 w 451"/>
                <a:gd name="T27" fmla="*/ 62 h 393"/>
                <a:gd name="T28" fmla="*/ 226 w 451"/>
                <a:gd name="T29" fmla="*/ 62 h 393"/>
                <a:gd name="T30" fmla="*/ 241 w 451"/>
                <a:gd name="T31" fmla="*/ 74 h 393"/>
                <a:gd name="T32" fmla="*/ 264 w 451"/>
                <a:gd name="T33" fmla="*/ 137 h 393"/>
                <a:gd name="T34" fmla="*/ 226 w 451"/>
                <a:gd name="T35" fmla="*/ 172 h 393"/>
                <a:gd name="T36" fmla="*/ 188 w 451"/>
                <a:gd name="T37" fmla="*/ 137 h 393"/>
                <a:gd name="T38" fmla="*/ 211 w 451"/>
                <a:gd name="T39" fmla="*/ 74 h 393"/>
                <a:gd name="T40" fmla="*/ 226 w 451"/>
                <a:gd name="T41" fmla="*/ 343 h 393"/>
                <a:gd name="T42" fmla="*/ 66 w 451"/>
                <a:gd name="T43" fmla="*/ 184 h 393"/>
                <a:gd name="T44" fmla="*/ 103 w 451"/>
                <a:gd name="T45" fmla="*/ 84 h 393"/>
                <a:gd name="T46" fmla="*/ 171 w 451"/>
                <a:gd name="T47" fmla="*/ 49 h 393"/>
                <a:gd name="T48" fmla="*/ 171 w 451"/>
                <a:gd name="T49" fmla="*/ 49 h 393"/>
                <a:gd name="T50" fmla="*/ 138 w 451"/>
                <a:gd name="T51" fmla="*/ 139 h 393"/>
                <a:gd name="T52" fmla="*/ 162 w 451"/>
                <a:gd name="T53" fmla="*/ 194 h 393"/>
                <a:gd name="T54" fmla="*/ 226 w 451"/>
                <a:gd name="T55" fmla="*/ 222 h 393"/>
                <a:gd name="T56" fmla="*/ 289 w 451"/>
                <a:gd name="T57" fmla="*/ 194 h 393"/>
                <a:gd name="T58" fmla="*/ 314 w 451"/>
                <a:gd name="T59" fmla="*/ 139 h 393"/>
                <a:gd name="T60" fmla="*/ 280 w 451"/>
                <a:gd name="T61" fmla="*/ 49 h 393"/>
                <a:gd name="T62" fmla="*/ 281 w 451"/>
                <a:gd name="T63" fmla="*/ 49 h 393"/>
                <a:gd name="T64" fmla="*/ 349 w 451"/>
                <a:gd name="T65" fmla="*/ 84 h 393"/>
                <a:gd name="T66" fmla="*/ 385 w 451"/>
                <a:gd name="T67" fmla="*/ 184 h 393"/>
                <a:gd name="T68" fmla="*/ 226 w 451"/>
                <a:gd name="T69" fmla="*/ 34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1" h="393">
                  <a:moveTo>
                    <a:pt x="407" y="79"/>
                  </a:moveTo>
                  <a:cubicBezTo>
                    <a:pt x="371" y="16"/>
                    <a:pt x="317" y="0"/>
                    <a:pt x="278" y="0"/>
                  </a:cubicBezTo>
                  <a:cubicBezTo>
                    <a:pt x="260" y="0"/>
                    <a:pt x="243" y="2"/>
                    <a:pt x="226" y="9"/>
                  </a:cubicBezTo>
                  <a:cubicBezTo>
                    <a:pt x="209" y="2"/>
                    <a:pt x="192" y="0"/>
                    <a:pt x="174" y="0"/>
                  </a:cubicBezTo>
                  <a:cubicBezTo>
                    <a:pt x="135" y="0"/>
                    <a:pt x="81" y="16"/>
                    <a:pt x="45" y="79"/>
                  </a:cubicBezTo>
                  <a:cubicBezTo>
                    <a:pt x="0" y="157"/>
                    <a:pt x="6" y="262"/>
                    <a:pt x="78" y="332"/>
                  </a:cubicBezTo>
                  <a:cubicBezTo>
                    <a:pt x="114" y="368"/>
                    <a:pt x="165" y="393"/>
                    <a:pt x="226" y="393"/>
                  </a:cubicBezTo>
                  <a:cubicBezTo>
                    <a:pt x="287" y="393"/>
                    <a:pt x="338" y="368"/>
                    <a:pt x="374" y="332"/>
                  </a:cubicBezTo>
                  <a:cubicBezTo>
                    <a:pt x="446" y="262"/>
                    <a:pt x="451" y="157"/>
                    <a:pt x="407" y="79"/>
                  </a:cubicBezTo>
                  <a:close/>
                  <a:moveTo>
                    <a:pt x="211" y="74"/>
                  </a:moveTo>
                  <a:cubicBezTo>
                    <a:pt x="216" y="69"/>
                    <a:pt x="221" y="65"/>
                    <a:pt x="226" y="62"/>
                  </a:cubicBezTo>
                  <a:cubicBezTo>
                    <a:pt x="226" y="62"/>
                    <a:pt x="226" y="62"/>
                    <a:pt x="226" y="62"/>
                  </a:cubicBezTo>
                  <a:cubicBezTo>
                    <a:pt x="226" y="62"/>
                    <a:pt x="226" y="62"/>
                    <a:pt x="226" y="62"/>
                  </a:cubicBezTo>
                  <a:cubicBezTo>
                    <a:pt x="226" y="62"/>
                    <a:pt x="226" y="62"/>
                    <a:pt x="226" y="62"/>
                  </a:cubicBezTo>
                  <a:cubicBezTo>
                    <a:pt x="226" y="62"/>
                    <a:pt x="226" y="62"/>
                    <a:pt x="226" y="62"/>
                  </a:cubicBezTo>
                  <a:cubicBezTo>
                    <a:pt x="231" y="65"/>
                    <a:pt x="236" y="69"/>
                    <a:pt x="241" y="74"/>
                  </a:cubicBezTo>
                  <a:cubicBezTo>
                    <a:pt x="260" y="95"/>
                    <a:pt x="265" y="116"/>
                    <a:pt x="264" y="137"/>
                  </a:cubicBezTo>
                  <a:cubicBezTo>
                    <a:pt x="262" y="161"/>
                    <a:pt x="241" y="172"/>
                    <a:pt x="226" y="172"/>
                  </a:cubicBezTo>
                  <a:cubicBezTo>
                    <a:pt x="211" y="172"/>
                    <a:pt x="189" y="161"/>
                    <a:pt x="188" y="137"/>
                  </a:cubicBezTo>
                  <a:cubicBezTo>
                    <a:pt x="187" y="116"/>
                    <a:pt x="192" y="95"/>
                    <a:pt x="211" y="74"/>
                  </a:cubicBezTo>
                  <a:close/>
                  <a:moveTo>
                    <a:pt x="226" y="343"/>
                  </a:moveTo>
                  <a:cubicBezTo>
                    <a:pt x="138" y="343"/>
                    <a:pt x="66" y="272"/>
                    <a:pt x="66" y="184"/>
                  </a:cubicBezTo>
                  <a:cubicBezTo>
                    <a:pt x="66" y="150"/>
                    <a:pt x="77" y="111"/>
                    <a:pt x="103" y="84"/>
                  </a:cubicBezTo>
                  <a:cubicBezTo>
                    <a:pt x="127" y="60"/>
                    <a:pt x="142" y="53"/>
                    <a:pt x="171" y="49"/>
                  </a:cubicBezTo>
                  <a:cubicBezTo>
                    <a:pt x="171" y="49"/>
                    <a:pt x="171" y="49"/>
                    <a:pt x="171" y="49"/>
                  </a:cubicBezTo>
                  <a:cubicBezTo>
                    <a:pt x="136" y="84"/>
                    <a:pt x="138" y="139"/>
                    <a:pt x="138" y="139"/>
                  </a:cubicBezTo>
                  <a:cubicBezTo>
                    <a:pt x="140" y="161"/>
                    <a:pt x="148" y="179"/>
                    <a:pt x="162" y="194"/>
                  </a:cubicBezTo>
                  <a:cubicBezTo>
                    <a:pt x="179" y="212"/>
                    <a:pt x="201" y="222"/>
                    <a:pt x="226" y="222"/>
                  </a:cubicBezTo>
                  <a:cubicBezTo>
                    <a:pt x="251" y="222"/>
                    <a:pt x="273" y="212"/>
                    <a:pt x="289" y="194"/>
                  </a:cubicBezTo>
                  <a:cubicBezTo>
                    <a:pt x="304" y="179"/>
                    <a:pt x="312" y="161"/>
                    <a:pt x="314" y="139"/>
                  </a:cubicBezTo>
                  <a:cubicBezTo>
                    <a:pt x="314" y="139"/>
                    <a:pt x="315" y="84"/>
                    <a:pt x="280" y="49"/>
                  </a:cubicBezTo>
                  <a:cubicBezTo>
                    <a:pt x="281" y="49"/>
                    <a:pt x="281" y="49"/>
                    <a:pt x="281" y="49"/>
                  </a:cubicBezTo>
                  <a:cubicBezTo>
                    <a:pt x="310" y="53"/>
                    <a:pt x="325" y="60"/>
                    <a:pt x="349" y="84"/>
                  </a:cubicBezTo>
                  <a:cubicBezTo>
                    <a:pt x="375" y="111"/>
                    <a:pt x="385" y="150"/>
                    <a:pt x="385" y="184"/>
                  </a:cubicBezTo>
                  <a:cubicBezTo>
                    <a:pt x="385" y="272"/>
                    <a:pt x="314" y="343"/>
                    <a:pt x="226" y="343"/>
                  </a:cubicBez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0778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分割ガ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160530"/>
            <a:ext cx="8623300" cy="52101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681540"/>
            <a:ext cx="9144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0" y="4886325"/>
            <a:ext cx="9143991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>
          <a:xfrm>
            <a:off x="8884116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250825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6686656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6809514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 userDrawn="1"/>
        </p:nvCxnSpPr>
        <p:spPr>
          <a:xfrm>
            <a:off x="4507206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 userDrawn="1"/>
        </p:nvCxnSpPr>
        <p:spPr>
          <a:xfrm>
            <a:off x="4630064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 userDrawn="1"/>
        </p:nvCxnSpPr>
        <p:spPr>
          <a:xfrm>
            <a:off x="2322516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 userDrawn="1"/>
        </p:nvCxnSpPr>
        <p:spPr>
          <a:xfrm>
            <a:off x="2445374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58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5分割ガ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160530"/>
            <a:ext cx="8623300" cy="52101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681540"/>
            <a:ext cx="9144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0" y="4886325"/>
            <a:ext cx="9143991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>
          <a:xfrm>
            <a:off x="8884116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250825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7136169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7259027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 userDrawn="1"/>
        </p:nvCxnSpPr>
        <p:spPr>
          <a:xfrm>
            <a:off x="3628529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 userDrawn="1"/>
        </p:nvCxnSpPr>
        <p:spPr>
          <a:xfrm>
            <a:off x="3751387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 userDrawn="1"/>
        </p:nvCxnSpPr>
        <p:spPr>
          <a:xfrm>
            <a:off x="1877309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 userDrawn="1"/>
        </p:nvCxnSpPr>
        <p:spPr>
          <a:xfrm>
            <a:off x="2000167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 userDrawn="1"/>
        </p:nvCxnSpPr>
        <p:spPr>
          <a:xfrm>
            <a:off x="5381129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 userDrawn="1"/>
        </p:nvCxnSpPr>
        <p:spPr>
          <a:xfrm>
            <a:off x="5503987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4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Nishimoto\Desktop\_save\背景青の-地球のみ青に5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10884" cy="329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54000" y="2105605"/>
            <a:ext cx="8636000" cy="738664"/>
          </a:xfrm>
        </p:spPr>
        <p:txBody>
          <a:bodyPr lIns="0" rIns="0" anchor="ctr" anchorCtr="0">
            <a:spAutoFit/>
          </a:bodyPr>
          <a:lstStyle>
            <a:lvl1pPr algn="l">
              <a:defRPr sz="4200" b="1"/>
            </a:lvl1pPr>
          </a:lstStyle>
          <a:p>
            <a:r>
              <a:rPr kumimoji="1" lang="ja-JP" altLang="en-US" dirty="0"/>
              <a:t>セクション見出し</a:t>
            </a:r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8067520" y="236220"/>
            <a:ext cx="833429" cy="284967"/>
            <a:chOff x="1946275" y="-2255838"/>
            <a:chExt cx="4313238" cy="1474788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946275" y="-1944688"/>
              <a:ext cx="781050" cy="784225"/>
            </a:xfrm>
            <a:custGeom>
              <a:avLst/>
              <a:gdLst>
                <a:gd name="T0" fmla="*/ 492 w 492"/>
                <a:gd name="T1" fmla="*/ 0 h 494"/>
                <a:gd name="T2" fmla="*/ 267 w 492"/>
                <a:gd name="T3" fmla="*/ 0 h 494"/>
                <a:gd name="T4" fmla="*/ 267 w 492"/>
                <a:gd name="T5" fmla="*/ 97 h 494"/>
                <a:gd name="T6" fmla="*/ 324 w 492"/>
                <a:gd name="T7" fmla="*/ 97 h 494"/>
                <a:gd name="T8" fmla="*/ 324 w 492"/>
                <a:gd name="T9" fmla="*/ 286 h 494"/>
                <a:gd name="T10" fmla="*/ 168 w 492"/>
                <a:gd name="T11" fmla="*/ 0 h 494"/>
                <a:gd name="T12" fmla="*/ 0 w 492"/>
                <a:gd name="T13" fmla="*/ 0 h 494"/>
                <a:gd name="T14" fmla="*/ 0 w 492"/>
                <a:gd name="T15" fmla="*/ 95 h 494"/>
                <a:gd name="T16" fmla="*/ 59 w 492"/>
                <a:gd name="T17" fmla="*/ 95 h 494"/>
                <a:gd name="T18" fmla="*/ 59 w 492"/>
                <a:gd name="T19" fmla="*/ 400 h 494"/>
                <a:gd name="T20" fmla="*/ 0 w 492"/>
                <a:gd name="T21" fmla="*/ 400 h 494"/>
                <a:gd name="T22" fmla="*/ 0 w 492"/>
                <a:gd name="T23" fmla="*/ 494 h 494"/>
                <a:gd name="T24" fmla="*/ 227 w 492"/>
                <a:gd name="T25" fmla="*/ 494 h 494"/>
                <a:gd name="T26" fmla="*/ 227 w 492"/>
                <a:gd name="T27" fmla="*/ 400 h 494"/>
                <a:gd name="T28" fmla="*/ 168 w 492"/>
                <a:gd name="T29" fmla="*/ 400 h 494"/>
                <a:gd name="T30" fmla="*/ 168 w 492"/>
                <a:gd name="T31" fmla="*/ 213 h 494"/>
                <a:gd name="T32" fmla="*/ 326 w 492"/>
                <a:gd name="T33" fmla="*/ 494 h 494"/>
                <a:gd name="T34" fmla="*/ 435 w 492"/>
                <a:gd name="T35" fmla="*/ 494 h 494"/>
                <a:gd name="T36" fmla="*/ 435 w 492"/>
                <a:gd name="T37" fmla="*/ 95 h 494"/>
                <a:gd name="T38" fmla="*/ 492 w 492"/>
                <a:gd name="T39" fmla="*/ 95 h 494"/>
                <a:gd name="T40" fmla="*/ 492 w 492"/>
                <a:gd name="T41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2" h="494">
                  <a:moveTo>
                    <a:pt x="492" y="0"/>
                  </a:moveTo>
                  <a:lnTo>
                    <a:pt x="267" y="0"/>
                  </a:lnTo>
                  <a:lnTo>
                    <a:pt x="267" y="97"/>
                  </a:lnTo>
                  <a:lnTo>
                    <a:pt x="324" y="97"/>
                  </a:lnTo>
                  <a:lnTo>
                    <a:pt x="324" y="286"/>
                  </a:lnTo>
                  <a:lnTo>
                    <a:pt x="168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59" y="95"/>
                  </a:lnTo>
                  <a:lnTo>
                    <a:pt x="59" y="400"/>
                  </a:lnTo>
                  <a:lnTo>
                    <a:pt x="0" y="400"/>
                  </a:lnTo>
                  <a:lnTo>
                    <a:pt x="0" y="494"/>
                  </a:lnTo>
                  <a:lnTo>
                    <a:pt x="227" y="494"/>
                  </a:lnTo>
                  <a:lnTo>
                    <a:pt x="227" y="400"/>
                  </a:lnTo>
                  <a:lnTo>
                    <a:pt x="168" y="400"/>
                  </a:lnTo>
                  <a:lnTo>
                    <a:pt x="168" y="213"/>
                  </a:lnTo>
                  <a:lnTo>
                    <a:pt x="326" y="494"/>
                  </a:lnTo>
                  <a:lnTo>
                    <a:pt x="435" y="494"/>
                  </a:lnTo>
                  <a:lnTo>
                    <a:pt x="435" y="95"/>
                  </a:lnTo>
                  <a:lnTo>
                    <a:pt x="492" y="95"/>
                  </a:lnTo>
                  <a:lnTo>
                    <a:pt x="4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786063" y="-1944688"/>
              <a:ext cx="690563" cy="784225"/>
            </a:xfrm>
            <a:custGeom>
              <a:avLst/>
              <a:gdLst>
                <a:gd name="T0" fmla="*/ 0 w 435"/>
                <a:gd name="T1" fmla="*/ 0 h 494"/>
                <a:gd name="T2" fmla="*/ 0 w 435"/>
                <a:gd name="T3" fmla="*/ 189 h 494"/>
                <a:gd name="T4" fmla="*/ 95 w 435"/>
                <a:gd name="T5" fmla="*/ 189 h 494"/>
                <a:gd name="T6" fmla="*/ 95 w 435"/>
                <a:gd name="T7" fmla="*/ 100 h 494"/>
                <a:gd name="T8" fmla="*/ 154 w 435"/>
                <a:gd name="T9" fmla="*/ 100 h 494"/>
                <a:gd name="T10" fmla="*/ 154 w 435"/>
                <a:gd name="T11" fmla="*/ 400 h 494"/>
                <a:gd name="T12" fmla="*/ 83 w 435"/>
                <a:gd name="T13" fmla="*/ 400 h 494"/>
                <a:gd name="T14" fmla="*/ 83 w 435"/>
                <a:gd name="T15" fmla="*/ 494 h 494"/>
                <a:gd name="T16" fmla="*/ 352 w 435"/>
                <a:gd name="T17" fmla="*/ 494 h 494"/>
                <a:gd name="T18" fmla="*/ 352 w 435"/>
                <a:gd name="T19" fmla="*/ 400 h 494"/>
                <a:gd name="T20" fmla="*/ 282 w 435"/>
                <a:gd name="T21" fmla="*/ 400 h 494"/>
                <a:gd name="T22" fmla="*/ 282 w 435"/>
                <a:gd name="T23" fmla="*/ 100 h 494"/>
                <a:gd name="T24" fmla="*/ 338 w 435"/>
                <a:gd name="T25" fmla="*/ 100 h 494"/>
                <a:gd name="T26" fmla="*/ 338 w 435"/>
                <a:gd name="T27" fmla="*/ 189 h 494"/>
                <a:gd name="T28" fmla="*/ 435 w 435"/>
                <a:gd name="T29" fmla="*/ 189 h 494"/>
                <a:gd name="T30" fmla="*/ 435 w 435"/>
                <a:gd name="T31" fmla="*/ 0 h 494"/>
                <a:gd name="T32" fmla="*/ 0 w 435"/>
                <a:gd name="T33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5" h="494">
                  <a:moveTo>
                    <a:pt x="0" y="0"/>
                  </a:moveTo>
                  <a:lnTo>
                    <a:pt x="0" y="189"/>
                  </a:lnTo>
                  <a:lnTo>
                    <a:pt x="95" y="189"/>
                  </a:lnTo>
                  <a:lnTo>
                    <a:pt x="95" y="100"/>
                  </a:lnTo>
                  <a:lnTo>
                    <a:pt x="154" y="100"/>
                  </a:lnTo>
                  <a:lnTo>
                    <a:pt x="154" y="400"/>
                  </a:lnTo>
                  <a:lnTo>
                    <a:pt x="83" y="400"/>
                  </a:lnTo>
                  <a:lnTo>
                    <a:pt x="83" y="494"/>
                  </a:lnTo>
                  <a:lnTo>
                    <a:pt x="352" y="494"/>
                  </a:lnTo>
                  <a:lnTo>
                    <a:pt x="352" y="400"/>
                  </a:lnTo>
                  <a:lnTo>
                    <a:pt x="282" y="400"/>
                  </a:lnTo>
                  <a:lnTo>
                    <a:pt x="282" y="100"/>
                  </a:lnTo>
                  <a:lnTo>
                    <a:pt x="338" y="100"/>
                  </a:lnTo>
                  <a:lnTo>
                    <a:pt x="338" y="189"/>
                  </a:lnTo>
                  <a:lnTo>
                    <a:pt x="435" y="189"/>
                  </a:lnTo>
                  <a:lnTo>
                    <a:pt x="4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533775" y="-1944688"/>
              <a:ext cx="688975" cy="784225"/>
            </a:xfrm>
            <a:custGeom>
              <a:avLst/>
              <a:gdLst>
                <a:gd name="T0" fmla="*/ 0 w 434"/>
                <a:gd name="T1" fmla="*/ 0 h 494"/>
                <a:gd name="T2" fmla="*/ 0 w 434"/>
                <a:gd name="T3" fmla="*/ 189 h 494"/>
                <a:gd name="T4" fmla="*/ 94 w 434"/>
                <a:gd name="T5" fmla="*/ 189 h 494"/>
                <a:gd name="T6" fmla="*/ 94 w 434"/>
                <a:gd name="T7" fmla="*/ 100 h 494"/>
                <a:gd name="T8" fmla="*/ 153 w 434"/>
                <a:gd name="T9" fmla="*/ 100 h 494"/>
                <a:gd name="T10" fmla="*/ 153 w 434"/>
                <a:gd name="T11" fmla="*/ 400 h 494"/>
                <a:gd name="T12" fmla="*/ 85 w 434"/>
                <a:gd name="T13" fmla="*/ 400 h 494"/>
                <a:gd name="T14" fmla="*/ 85 w 434"/>
                <a:gd name="T15" fmla="*/ 494 h 494"/>
                <a:gd name="T16" fmla="*/ 352 w 434"/>
                <a:gd name="T17" fmla="*/ 494 h 494"/>
                <a:gd name="T18" fmla="*/ 352 w 434"/>
                <a:gd name="T19" fmla="*/ 400 h 494"/>
                <a:gd name="T20" fmla="*/ 281 w 434"/>
                <a:gd name="T21" fmla="*/ 400 h 494"/>
                <a:gd name="T22" fmla="*/ 281 w 434"/>
                <a:gd name="T23" fmla="*/ 100 h 494"/>
                <a:gd name="T24" fmla="*/ 340 w 434"/>
                <a:gd name="T25" fmla="*/ 100 h 494"/>
                <a:gd name="T26" fmla="*/ 340 w 434"/>
                <a:gd name="T27" fmla="*/ 189 h 494"/>
                <a:gd name="T28" fmla="*/ 434 w 434"/>
                <a:gd name="T29" fmla="*/ 189 h 494"/>
                <a:gd name="T30" fmla="*/ 434 w 434"/>
                <a:gd name="T31" fmla="*/ 0 h 494"/>
                <a:gd name="T32" fmla="*/ 0 w 434"/>
                <a:gd name="T33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4" h="494">
                  <a:moveTo>
                    <a:pt x="0" y="0"/>
                  </a:moveTo>
                  <a:lnTo>
                    <a:pt x="0" y="189"/>
                  </a:lnTo>
                  <a:lnTo>
                    <a:pt x="94" y="189"/>
                  </a:lnTo>
                  <a:lnTo>
                    <a:pt x="94" y="100"/>
                  </a:lnTo>
                  <a:lnTo>
                    <a:pt x="153" y="100"/>
                  </a:lnTo>
                  <a:lnTo>
                    <a:pt x="153" y="400"/>
                  </a:lnTo>
                  <a:lnTo>
                    <a:pt x="85" y="400"/>
                  </a:lnTo>
                  <a:lnTo>
                    <a:pt x="85" y="494"/>
                  </a:lnTo>
                  <a:lnTo>
                    <a:pt x="352" y="494"/>
                  </a:lnTo>
                  <a:lnTo>
                    <a:pt x="352" y="400"/>
                  </a:lnTo>
                  <a:lnTo>
                    <a:pt x="281" y="400"/>
                  </a:lnTo>
                  <a:lnTo>
                    <a:pt x="281" y="100"/>
                  </a:lnTo>
                  <a:lnTo>
                    <a:pt x="340" y="100"/>
                  </a:lnTo>
                  <a:lnTo>
                    <a:pt x="340" y="189"/>
                  </a:lnTo>
                  <a:lnTo>
                    <a:pt x="434" y="189"/>
                  </a:lnTo>
                  <a:lnTo>
                    <a:pt x="4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4568825" y="-2255838"/>
              <a:ext cx="1690688" cy="1474788"/>
            </a:xfrm>
            <a:custGeom>
              <a:avLst/>
              <a:gdLst>
                <a:gd name="T0" fmla="*/ 407 w 451"/>
                <a:gd name="T1" fmla="*/ 79 h 393"/>
                <a:gd name="T2" fmla="*/ 278 w 451"/>
                <a:gd name="T3" fmla="*/ 0 h 393"/>
                <a:gd name="T4" fmla="*/ 226 w 451"/>
                <a:gd name="T5" fmla="*/ 9 h 393"/>
                <a:gd name="T6" fmla="*/ 174 w 451"/>
                <a:gd name="T7" fmla="*/ 0 h 393"/>
                <a:gd name="T8" fmla="*/ 45 w 451"/>
                <a:gd name="T9" fmla="*/ 79 h 393"/>
                <a:gd name="T10" fmla="*/ 78 w 451"/>
                <a:gd name="T11" fmla="*/ 332 h 393"/>
                <a:gd name="T12" fmla="*/ 226 w 451"/>
                <a:gd name="T13" fmla="*/ 393 h 393"/>
                <a:gd name="T14" fmla="*/ 374 w 451"/>
                <a:gd name="T15" fmla="*/ 332 h 393"/>
                <a:gd name="T16" fmla="*/ 407 w 451"/>
                <a:gd name="T17" fmla="*/ 79 h 393"/>
                <a:gd name="T18" fmla="*/ 211 w 451"/>
                <a:gd name="T19" fmla="*/ 74 h 393"/>
                <a:gd name="T20" fmla="*/ 226 w 451"/>
                <a:gd name="T21" fmla="*/ 62 h 393"/>
                <a:gd name="T22" fmla="*/ 226 w 451"/>
                <a:gd name="T23" fmla="*/ 62 h 393"/>
                <a:gd name="T24" fmla="*/ 226 w 451"/>
                <a:gd name="T25" fmla="*/ 62 h 393"/>
                <a:gd name="T26" fmla="*/ 226 w 451"/>
                <a:gd name="T27" fmla="*/ 62 h 393"/>
                <a:gd name="T28" fmla="*/ 226 w 451"/>
                <a:gd name="T29" fmla="*/ 62 h 393"/>
                <a:gd name="T30" fmla="*/ 241 w 451"/>
                <a:gd name="T31" fmla="*/ 74 h 393"/>
                <a:gd name="T32" fmla="*/ 264 w 451"/>
                <a:gd name="T33" fmla="*/ 137 h 393"/>
                <a:gd name="T34" fmla="*/ 226 w 451"/>
                <a:gd name="T35" fmla="*/ 172 h 393"/>
                <a:gd name="T36" fmla="*/ 188 w 451"/>
                <a:gd name="T37" fmla="*/ 137 h 393"/>
                <a:gd name="T38" fmla="*/ 211 w 451"/>
                <a:gd name="T39" fmla="*/ 74 h 393"/>
                <a:gd name="T40" fmla="*/ 226 w 451"/>
                <a:gd name="T41" fmla="*/ 343 h 393"/>
                <a:gd name="T42" fmla="*/ 66 w 451"/>
                <a:gd name="T43" fmla="*/ 184 h 393"/>
                <a:gd name="T44" fmla="*/ 103 w 451"/>
                <a:gd name="T45" fmla="*/ 84 h 393"/>
                <a:gd name="T46" fmla="*/ 171 w 451"/>
                <a:gd name="T47" fmla="*/ 49 h 393"/>
                <a:gd name="T48" fmla="*/ 171 w 451"/>
                <a:gd name="T49" fmla="*/ 49 h 393"/>
                <a:gd name="T50" fmla="*/ 138 w 451"/>
                <a:gd name="T51" fmla="*/ 139 h 393"/>
                <a:gd name="T52" fmla="*/ 162 w 451"/>
                <a:gd name="T53" fmla="*/ 194 h 393"/>
                <a:gd name="T54" fmla="*/ 226 w 451"/>
                <a:gd name="T55" fmla="*/ 222 h 393"/>
                <a:gd name="T56" fmla="*/ 289 w 451"/>
                <a:gd name="T57" fmla="*/ 194 h 393"/>
                <a:gd name="T58" fmla="*/ 314 w 451"/>
                <a:gd name="T59" fmla="*/ 139 h 393"/>
                <a:gd name="T60" fmla="*/ 280 w 451"/>
                <a:gd name="T61" fmla="*/ 49 h 393"/>
                <a:gd name="T62" fmla="*/ 281 w 451"/>
                <a:gd name="T63" fmla="*/ 49 h 393"/>
                <a:gd name="T64" fmla="*/ 349 w 451"/>
                <a:gd name="T65" fmla="*/ 84 h 393"/>
                <a:gd name="T66" fmla="*/ 385 w 451"/>
                <a:gd name="T67" fmla="*/ 184 h 393"/>
                <a:gd name="T68" fmla="*/ 226 w 451"/>
                <a:gd name="T69" fmla="*/ 34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1" h="393">
                  <a:moveTo>
                    <a:pt x="407" y="79"/>
                  </a:moveTo>
                  <a:cubicBezTo>
                    <a:pt x="371" y="16"/>
                    <a:pt x="317" y="0"/>
                    <a:pt x="278" y="0"/>
                  </a:cubicBezTo>
                  <a:cubicBezTo>
                    <a:pt x="260" y="0"/>
                    <a:pt x="243" y="2"/>
                    <a:pt x="226" y="9"/>
                  </a:cubicBezTo>
                  <a:cubicBezTo>
                    <a:pt x="209" y="2"/>
                    <a:pt x="192" y="0"/>
                    <a:pt x="174" y="0"/>
                  </a:cubicBezTo>
                  <a:cubicBezTo>
                    <a:pt x="135" y="0"/>
                    <a:pt x="81" y="16"/>
                    <a:pt x="45" y="79"/>
                  </a:cubicBezTo>
                  <a:cubicBezTo>
                    <a:pt x="0" y="157"/>
                    <a:pt x="6" y="262"/>
                    <a:pt x="78" y="332"/>
                  </a:cubicBezTo>
                  <a:cubicBezTo>
                    <a:pt x="114" y="368"/>
                    <a:pt x="165" y="393"/>
                    <a:pt x="226" y="393"/>
                  </a:cubicBezTo>
                  <a:cubicBezTo>
                    <a:pt x="287" y="393"/>
                    <a:pt x="338" y="368"/>
                    <a:pt x="374" y="332"/>
                  </a:cubicBezTo>
                  <a:cubicBezTo>
                    <a:pt x="446" y="262"/>
                    <a:pt x="451" y="157"/>
                    <a:pt x="407" y="79"/>
                  </a:cubicBezTo>
                  <a:close/>
                  <a:moveTo>
                    <a:pt x="211" y="74"/>
                  </a:moveTo>
                  <a:cubicBezTo>
                    <a:pt x="216" y="69"/>
                    <a:pt x="221" y="65"/>
                    <a:pt x="226" y="62"/>
                  </a:cubicBezTo>
                  <a:cubicBezTo>
                    <a:pt x="226" y="62"/>
                    <a:pt x="226" y="62"/>
                    <a:pt x="226" y="62"/>
                  </a:cubicBezTo>
                  <a:cubicBezTo>
                    <a:pt x="226" y="62"/>
                    <a:pt x="226" y="62"/>
                    <a:pt x="226" y="62"/>
                  </a:cubicBezTo>
                  <a:cubicBezTo>
                    <a:pt x="226" y="62"/>
                    <a:pt x="226" y="62"/>
                    <a:pt x="226" y="62"/>
                  </a:cubicBezTo>
                  <a:cubicBezTo>
                    <a:pt x="226" y="62"/>
                    <a:pt x="226" y="62"/>
                    <a:pt x="226" y="62"/>
                  </a:cubicBezTo>
                  <a:cubicBezTo>
                    <a:pt x="231" y="65"/>
                    <a:pt x="236" y="69"/>
                    <a:pt x="241" y="74"/>
                  </a:cubicBezTo>
                  <a:cubicBezTo>
                    <a:pt x="260" y="95"/>
                    <a:pt x="265" y="116"/>
                    <a:pt x="264" y="137"/>
                  </a:cubicBezTo>
                  <a:cubicBezTo>
                    <a:pt x="262" y="161"/>
                    <a:pt x="241" y="172"/>
                    <a:pt x="226" y="172"/>
                  </a:cubicBezTo>
                  <a:cubicBezTo>
                    <a:pt x="211" y="172"/>
                    <a:pt x="189" y="161"/>
                    <a:pt x="188" y="137"/>
                  </a:cubicBezTo>
                  <a:cubicBezTo>
                    <a:pt x="187" y="116"/>
                    <a:pt x="192" y="95"/>
                    <a:pt x="211" y="74"/>
                  </a:cubicBezTo>
                  <a:close/>
                  <a:moveTo>
                    <a:pt x="226" y="343"/>
                  </a:moveTo>
                  <a:cubicBezTo>
                    <a:pt x="138" y="343"/>
                    <a:pt x="66" y="272"/>
                    <a:pt x="66" y="184"/>
                  </a:cubicBezTo>
                  <a:cubicBezTo>
                    <a:pt x="66" y="150"/>
                    <a:pt x="77" y="111"/>
                    <a:pt x="103" y="84"/>
                  </a:cubicBezTo>
                  <a:cubicBezTo>
                    <a:pt x="127" y="60"/>
                    <a:pt x="142" y="53"/>
                    <a:pt x="171" y="49"/>
                  </a:cubicBezTo>
                  <a:cubicBezTo>
                    <a:pt x="171" y="49"/>
                    <a:pt x="171" y="49"/>
                    <a:pt x="171" y="49"/>
                  </a:cubicBezTo>
                  <a:cubicBezTo>
                    <a:pt x="136" y="84"/>
                    <a:pt x="138" y="139"/>
                    <a:pt x="138" y="139"/>
                  </a:cubicBezTo>
                  <a:cubicBezTo>
                    <a:pt x="140" y="161"/>
                    <a:pt x="148" y="179"/>
                    <a:pt x="162" y="194"/>
                  </a:cubicBezTo>
                  <a:cubicBezTo>
                    <a:pt x="179" y="212"/>
                    <a:pt x="201" y="222"/>
                    <a:pt x="226" y="222"/>
                  </a:cubicBezTo>
                  <a:cubicBezTo>
                    <a:pt x="251" y="222"/>
                    <a:pt x="273" y="212"/>
                    <a:pt x="289" y="194"/>
                  </a:cubicBezTo>
                  <a:cubicBezTo>
                    <a:pt x="304" y="179"/>
                    <a:pt x="312" y="161"/>
                    <a:pt x="314" y="139"/>
                  </a:cubicBezTo>
                  <a:cubicBezTo>
                    <a:pt x="314" y="139"/>
                    <a:pt x="315" y="84"/>
                    <a:pt x="280" y="49"/>
                  </a:cubicBezTo>
                  <a:cubicBezTo>
                    <a:pt x="281" y="49"/>
                    <a:pt x="281" y="49"/>
                    <a:pt x="281" y="49"/>
                  </a:cubicBezTo>
                  <a:cubicBezTo>
                    <a:pt x="310" y="53"/>
                    <a:pt x="325" y="60"/>
                    <a:pt x="349" y="84"/>
                  </a:cubicBezTo>
                  <a:cubicBezTo>
                    <a:pt x="375" y="111"/>
                    <a:pt x="385" y="150"/>
                    <a:pt x="385" y="184"/>
                  </a:cubicBezTo>
                  <a:cubicBezTo>
                    <a:pt x="385" y="272"/>
                    <a:pt x="314" y="343"/>
                    <a:pt x="226" y="343"/>
                  </a:cubicBez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017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テキスト中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4001" y="681540"/>
            <a:ext cx="8636000" cy="4212468"/>
          </a:xfrm>
        </p:spPr>
        <p:txBody>
          <a:bodyPr lIns="0" r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160530"/>
            <a:ext cx="8623300" cy="52101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</p:spTree>
    <p:extLst>
      <p:ext uri="{BB962C8B-B14F-4D97-AF65-F5344CB8AC3E}">
        <p14:creationId xmlns:p14="http://schemas.microsoft.com/office/powerpoint/2010/main" val="124112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160530"/>
            <a:ext cx="8623300" cy="52101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</p:spTree>
    <p:extLst>
      <p:ext uri="{BB962C8B-B14F-4D97-AF65-F5344CB8AC3E}">
        <p14:creationId xmlns:p14="http://schemas.microsoft.com/office/powerpoint/2010/main" val="413362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ページ番号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82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ページ番号のみ_ロゴ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321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2"/>
          <p:cNvSpPr>
            <a:spLocks noGrp="1"/>
          </p:cNvSpPr>
          <p:nvPr>
            <p:ph type="pic" idx="13"/>
          </p:nvPr>
        </p:nvSpPr>
        <p:spPr>
          <a:xfrm>
            <a:off x="251520" y="681540"/>
            <a:ext cx="8638480" cy="42119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9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160530"/>
            <a:ext cx="8623300" cy="52101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</p:spTree>
    <p:extLst>
      <p:ext uri="{BB962C8B-B14F-4D97-AF65-F5344CB8AC3E}">
        <p14:creationId xmlns:p14="http://schemas.microsoft.com/office/powerpoint/2010/main" val="236575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分割ガ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160530"/>
            <a:ext cx="8623300" cy="52101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4886325"/>
            <a:ext cx="9144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0" y="681540"/>
            <a:ext cx="9144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>
          <a:xfrm>
            <a:off x="8884116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250825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4509905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4632763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70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分割ガ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160530"/>
            <a:ext cx="8623300" cy="52101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4886325"/>
            <a:ext cx="9144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0" y="681540"/>
            <a:ext cx="9144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>
          <a:xfrm>
            <a:off x="8884116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250825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5971197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6094055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 userDrawn="1"/>
        </p:nvCxnSpPr>
        <p:spPr>
          <a:xfrm>
            <a:off x="3039693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 userDrawn="1"/>
        </p:nvCxnSpPr>
        <p:spPr>
          <a:xfrm>
            <a:off x="3162551" y="0"/>
            <a:ext cx="0" cy="51435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47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グループ化 45"/>
          <p:cNvGrpSpPr/>
          <p:nvPr/>
        </p:nvGrpSpPr>
        <p:grpSpPr>
          <a:xfrm>
            <a:off x="8067520" y="236220"/>
            <a:ext cx="833429" cy="284967"/>
            <a:chOff x="1946275" y="-2255838"/>
            <a:chExt cx="4313238" cy="1474788"/>
          </a:xfrm>
        </p:grpSpPr>
        <p:sp>
          <p:nvSpPr>
            <p:cNvPr id="47" name="Freeform 7"/>
            <p:cNvSpPr>
              <a:spLocks/>
            </p:cNvSpPr>
            <p:nvPr/>
          </p:nvSpPr>
          <p:spPr bwMode="auto">
            <a:xfrm>
              <a:off x="1946275" y="-1944688"/>
              <a:ext cx="781050" cy="784225"/>
            </a:xfrm>
            <a:custGeom>
              <a:avLst/>
              <a:gdLst>
                <a:gd name="T0" fmla="*/ 492 w 492"/>
                <a:gd name="T1" fmla="*/ 0 h 494"/>
                <a:gd name="T2" fmla="*/ 267 w 492"/>
                <a:gd name="T3" fmla="*/ 0 h 494"/>
                <a:gd name="T4" fmla="*/ 267 w 492"/>
                <a:gd name="T5" fmla="*/ 97 h 494"/>
                <a:gd name="T6" fmla="*/ 324 w 492"/>
                <a:gd name="T7" fmla="*/ 97 h 494"/>
                <a:gd name="T8" fmla="*/ 324 w 492"/>
                <a:gd name="T9" fmla="*/ 286 h 494"/>
                <a:gd name="T10" fmla="*/ 168 w 492"/>
                <a:gd name="T11" fmla="*/ 0 h 494"/>
                <a:gd name="T12" fmla="*/ 0 w 492"/>
                <a:gd name="T13" fmla="*/ 0 h 494"/>
                <a:gd name="T14" fmla="*/ 0 w 492"/>
                <a:gd name="T15" fmla="*/ 95 h 494"/>
                <a:gd name="T16" fmla="*/ 59 w 492"/>
                <a:gd name="T17" fmla="*/ 95 h 494"/>
                <a:gd name="T18" fmla="*/ 59 w 492"/>
                <a:gd name="T19" fmla="*/ 400 h 494"/>
                <a:gd name="T20" fmla="*/ 0 w 492"/>
                <a:gd name="T21" fmla="*/ 400 h 494"/>
                <a:gd name="T22" fmla="*/ 0 w 492"/>
                <a:gd name="T23" fmla="*/ 494 h 494"/>
                <a:gd name="T24" fmla="*/ 227 w 492"/>
                <a:gd name="T25" fmla="*/ 494 h 494"/>
                <a:gd name="T26" fmla="*/ 227 w 492"/>
                <a:gd name="T27" fmla="*/ 400 h 494"/>
                <a:gd name="T28" fmla="*/ 168 w 492"/>
                <a:gd name="T29" fmla="*/ 400 h 494"/>
                <a:gd name="T30" fmla="*/ 168 w 492"/>
                <a:gd name="T31" fmla="*/ 213 h 494"/>
                <a:gd name="T32" fmla="*/ 326 w 492"/>
                <a:gd name="T33" fmla="*/ 494 h 494"/>
                <a:gd name="T34" fmla="*/ 435 w 492"/>
                <a:gd name="T35" fmla="*/ 494 h 494"/>
                <a:gd name="T36" fmla="*/ 435 w 492"/>
                <a:gd name="T37" fmla="*/ 95 h 494"/>
                <a:gd name="T38" fmla="*/ 492 w 492"/>
                <a:gd name="T39" fmla="*/ 95 h 494"/>
                <a:gd name="T40" fmla="*/ 492 w 492"/>
                <a:gd name="T41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2" h="494">
                  <a:moveTo>
                    <a:pt x="492" y="0"/>
                  </a:moveTo>
                  <a:lnTo>
                    <a:pt x="267" y="0"/>
                  </a:lnTo>
                  <a:lnTo>
                    <a:pt x="267" y="97"/>
                  </a:lnTo>
                  <a:lnTo>
                    <a:pt x="324" y="97"/>
                  </a:lnTo>
                  <a:lnTo>
                    <a:pt x="324" y="286"/>
                  </a:lnTo>
                  <a:lnTo>
                    <a:pt x="168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59" y="95"/>
                  </a:lnTo>
                  <a:lnTo>
                    <a:pt x="59" y="400"/>
                  </a:lnTo>
                  <a:lnTo>
                    <a:pt x="0" y="400"/>
                  </a:lnTo>
                  <a:lnTo>
                    <a:pt x="0" y="494"/>
                  </a:lnTo>
                  <a:lnTo>
                    <a:pt x="227" y="494"/>
                  </a:lnTo>
                  <a:lnTo>
                    <a:pt x="227" y="400"/>
                  </a:lnTo>
                  <a:lnTo>
                    <a:pt x="168" y="400"/>
                  </a:lnTo>
                  <a:lnTo>
                    <a:pt x="168" y="213"/>
                  </a:lnTo>
                  <a:lnTo>
                    <a:pt x="326" y="494"/>
                  </a:lnTo>
                  <a:lnTo>
                    <a:pt x="435" y="494"/>
                  </a:lnTo>
                  <a:lnTo>
                    <a:pt x="435" y="95"/>
                  </a:lnTo>
                  <a:lnTo>
                    <a:pt x="492" y="95"/>
                  </a:lnTo>
                  <a:lnTo>
                    <a:pt x="4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8"/>
            <p:cNvSpPr>
              <a:spLocks/>
            </p:cNvSpPr>
            <p:nvPr/>
          </p:nvSpPr>
          <p:spPr bwMode="auto">
            <a:xfrm>
              <a:off x="2786063" y="-1944688"/>
              <a:ext cx="690563" cy="784225"/>
            </a:xfrm>
            <a:custGeom>
              <a:avLst/>
              <a:gdLst>
                <a:gd name="T0" fmla="*/ 0 w 435"/>
                <a:gd name="T1" fmla="*/ 0 h 494"/>
                <a:gd name="T2" fmla="*/ 0 w 435"/>
                <a:gd name="T3" fmla="*/ 189 h 494"/>
                <a:gd name="T4" fmla="*/ 95 w 435"/>
                <a:gd name="T5" fmla="*/ 189 h 494"/>
                <a:gd name="T6" fmla="*/ 95 w 435"/>
                <a:gd name="T7" fmla="*/ 100 h 494"/>
                <a:gd name="T8" fmla="*/ 154 w 435"/>
                <a:gd name="T9" fmla="*/ 100 h 494"/>
                <a:gd name="T10" fmla="*/ 154 w 435"/>
                <a:gd name="T11" fmla="*/ 400 h 494"/>
                <a:gd name="T12" fmla="*/ 83 w 435"/>
                <a:gd name="T13" fmla="*/ 400 h 494"/>
                <a:gd name="T14" fmla="*/ 83 w 435"/>
                <a:gd name="T15" fmla="*/ 494 h 494"/>
                <a:gd name="T16" fmla="*/ 352 w 435"/>
                <a:gd name="T17" fmla="*/ 494 h 494"/>
                <a:gd name="T18" fmla="*/ 352 w 435"/>
                <a:gd name="T19" fmla="*/ 400 h 494"/>
                <a:gd name="T20" fmla="*/ 282 w 435"/>
                <a:gd name="T21" fmla="*/ 400 h 494"/>
                <a:gd name="T22" fmla="*/ 282 w 435"/>
                <a:gd name="T23" fmla="*/ 100 h 494"/>
                <a:gd name="T24" fmla="*/ 338 w 435"/>
                <a:gd name="T25" fmla="*/ 100 h 494"/>
                <a:gd name="T26" fmla="*/ 338 w 435"/>
                <a:gd name="T27" fmla="*/ 189 h 494"/>
                <a:gd name="T28" fmla="*/ 435 w 435"/>
                <a:gd name="T29" fmla="*/ 189 h 494"/>
                <a:gd name="T30" fmla="*/ 435 w 435"/>
                <a:gd name="T31" fmla="*/ 0 h 494"/>
                <a:gd name="T32" fmla="*/ 0 w 435"/>
                <a:gd name="T33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5" h="494">
                  <a:moveTo>
                    <a:pt x="0" y="0"/>
                  </a:moveTo>
                  <a:lnTo>
                    <a:pt x="0" y="189"/>
                  </a:lnTo>
                  <a:lnTo>
                    <a:pt x="95" y="189"/>
                  </a:lnTo>
                  <a:lnTo>
                    <a:pt x="95" y="100"/>
                  </a:lnTo>
                  <a:lnTo>
                    <a:pt x="154" y="100"/>
                  </a:lnTo>
                  <a:lnTo>
                    <a:pt x="154" y="400"/>
                  </a:lnTo>
                  <a:lnTo>
                    <a:pt x="83" y="400"/>
                  </a:lnTo>
                  <a:lnTo>
                    <a:pt x="83" y="494"/>
                  </a:lnTo>
                  <a:lnTo>
                    <a:pt x="352" y="494"/>
                  </a:lnTo>
                  <a:lnTo>
                    <a:pt x="352" y="400"/>
                  </a:lnTo>
                  <a:lnTo>
                    <a:pt x="282" y="400"/>
                  </a:lnTo>
                  <a:lnTo>
                    <a:pt x="282" y="100"/>
                  </a:lnTo>
                  <a:lnTo>
                    <a:pt x="338" y="100"/>
                  </a:lnTo>
                  <a:lnTo>
                    <a:pt x="338" y="189"/>
                  </a:lnTo>
                  <a:lnTo>
                    <a:pt x="435" y="189"/>
                  </a:lnTo>
                  <a:lnTo>
                    <a:pt x="4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9"/>
            <p:cNvSpPr>
              <a:spLocks/>
            </p:cNvSpPr>
            <p:nvPr/>
          </p:nvSpPr>
          <p:spPr bwMode="auto">
            <a:xfrm>
              <a:off x="3533775" y="-1944688"/>
              <a:ext cx="688975" cy="784225"/>
            </a:xfrm>
            <a:custGeom>
              <a:avLst/>
              <a:gdLst>
                <a:gd name="T0" fmla="*/ 0 w 434"/>
                <a:gd name="T1" fmla="*/ 0 h 494"/>
                <a:gd name="T2" fmla="*/ 0 w 434"/>
                <a:gd name="T3" fmla="*/ 189 h 494"/>
                <a:gd name="T4" fmla="*/ 94 w 434"/>
                <a:gd name="T5" fmla="*/ 189 h 494"/>
                <a:gd name="T6" fmla="*/ 94 w 434"/>
                <a:gd name="T7" fmla="*/ 100 h 494"/>
                <a:gd name="T8" fmla="*/ 153 w 434"/>
                <a:gd name="T9" fmla="*/ 100 h 494"/>
                <a:gd name="T10" fmla="*/ 153 w 434"/>
                <a:gd name="T11" fmla="*/ 400 h 494"/>
                <a:gd name="T12" fmla="*/ 85 w 434"/>
                <a:gd name="T13" fmla="*/ 400 h 494"/>
                <a:gd name="T14" fmla="*/ 85 w 434"/>
                <a:gd name="T15" fmla="*/ 494 h 494"/>
                <a:gd name="T16" fmla="*/ 352 w 434"/>
                <a:gd name="T17" fmla="*/ 494 h 494"/>
                <a:gd name="T18" fmla="*/ 352 w 434"/>
                <a:gd name="T19" fmla="*/ 400 h 494"/>
                <a:gd name="T20" fmla="*/ 281 w 434"/>
                <a:gd name="T21" fmla="*/ 400 h 494"/>
                <a:gd name="T22" fmla="*/ 281 w 434"/>
                <a:gd name="T23" fmla="*/ 100 h 494"/>
                <a:gd name="T24" fmla="*/ 340 w 434"/>
                <a:gd name="T25" fmla="*/ 100 h 494"/>
                <a:gd name="T26" fmla="*/ 340 w 434"/>
                <a:gd name="T27" fmla="*/ 189 h 494"/>
                <a:gd name="T28" fmla="*/ 434 w 434"/>
                <a:gd name="T29" fmla="*/ 189 h 494"/>
                <a:gd name="T30" fmla="*/ 434 w 434"/>
                <a:gd name="T31" fmla="*/ 0 h 494"/>
                <a:gd name="T32" fmla="*/ 0 w 434"/>
                <a:gd name="T33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4" h="494">
                  <a:moveTo>
                    <a:pt x="0" y="0"/>
                  </a:moveTo>
                  <a:lnTo>
                    <a:pt x="0" y="189"/>
                  </a:lnTo>
                  <a:lnTo>
                    <a:pt x="94" y="189"/>
                  </a:lnTo>
                  <a:lnTo>
                    <a:pt x="94" y="100"/>
                  </a:lnTo>
                  <a:lnTo>
                    <a:pt x="153" y="100"/>
                  </a:lnTo>
                  <a:lnTo>
                    <a:pt x="153" y="400"/>
                  </a:lnTo>
                  <a:lnTo>
                    <a:pt x="85" y="400"/>
                  </a:lnTo>
                  <a:lnTo>
                    <a:pt x="85" y="494"/>
                  </a:lnTo>
                  <a:lnTo>
                    <a:pt x="352" y="494"/>
                  </a:lnTo>
                  <a:lnTo>
                    <a:pt x="352" y="400"/>
                  </a:lnTo>
                  <a:lnTo>
                    <a:pt x="281" y="400"/>
                  </a:lnTo>
                  <a:lnTo>
                    <a:pt x="281" y="100"/>
                  </a:lnTo>
                  <a:lnTo>
                    <a:pt x="340" y="100"/>
                  </a:lnTo>
                  <a:lnTo>
                    <a:pt x="340" y="189"/>
                  </a:lnTo>
                  <a:lnTo>
                    <a:pt x="434" y="189"/>
                  </a:lnTo>
                  <a:lnTo>
                    <a:pt x="4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10"/>
            <p:cNvSpPr>
              <a:spLocks noEditPoints="1"/>
            </p:cNvSpPr>
            <p:nvPr/>
          </p:nvSpPr>
          <p:spPr bwMode="auto">
            <a:xfrm>
              <a:off x="4568825" y="-2255838"/>
              <a:ext cx="1690688" cy="1474788"/>
            </a:xfrm>
            <a:custGeom>
              <a:avLst/>
              <a:gdLst>
                <a:gd name="T0" fmla="*/ 407 w 451"/>
                <a:gd name="T1" fmla="*/ 79 h 393"/>
                <a:gd name="T2" fmla="*/ 278 w 451"/>
                <a:gd name="T3" fmla="*/ 0 h 393"/>
                <a:gd name="T4" fmla="*/ 226 w 451"/>
                <a:gd name="T5" fmla="*/ 9 h 393"/>
                <a:gd name="T6" fmla="*/ 174 w 451"/>
                <a:gd name="T7" fmla="*/ 0 h 393"/>
                <a:gd name="T8" fmla="*/ 45 w 451"/>
                <a:gd name="T9" fmla="*/ 79 h 393"/>
                <a:gd name="T10" fmla="*/ 78 w 451"/>
                <a:gd name="T11" fmla="*/ 332 h 393"/>
                <a:gd name="T12" fmla="*/ 226 w 451"/>
                <a:gd name="T13" fmla="*/ 393 h 393"/>
                <a:gd name="T14" fmla="*/ 374 w 451"/>
                <a:gd name="T15" fmla="*/ 332 h 393"/>
                <a:gd name="T16" fmla="*/ 407 w 451"/>
                <a:gd name="T17" fmla="*/ 79 h 393"/>
                <a:gd name="T18" fmla="*/ 211 w 451"/>
                <a:gd name="T19" fmla="*/ 74 h 393"/>
                <a:gd name="T20" fmla="*/ 226 w 451"/>
                <a:gd name="T21" fmla="*/ 62 h 393"/>
                <a:gd name="T22" fmla="*/ 226 w 451"/>
                <a:gd name="T23" fmla="*/ 62 h 393"/>
                <a:gd name="T24" fmla="*/ 226 w 451"/>
                <a:gd name="T25" fmla="*/ 62 h 393"/>
                <a:gd name="T26" fmla="*/ 226 w 451"/>
                <a:gd name="T27" fmla="*/ 62 h 393"/>
                <a:gd name="T28" fmla="*/ 226 w 451"/>
                <a:gd name="T29" fmla="*/ 62 h 393"/>
                <a:gd name="T30" fmla="*/ 241 w 451"/>
                <a:gd name="T31" fmla="*/ 74 h 393"/>
                <a:gd name="T32" fmla="*/ 264 w 451"/>
                <a:gd name="T33" fmla="*/ 137 h 393"/>
                <a:gd name="T34" fmla="*/ 226 w 451"/>
                <a:gd name="T35" fmla="*/ 172 h 393"/>
                <a:gd name="T36" fmla="*/ 188 w 451"/>
                <a:gd name="T37" fmla="*/ 137 h 393"/>
                <a:gd name="T38" fmla="*/ 211 w 451"/>
                <a:gd name="T39" fmla="*/ 74 h 393"/>
                <a:gd name="T40" fmla="*/ 226 w 451"/>
                <a:gd name="T41" fmla="*/ 343 h 393"/>
                <a:gd name="T42" fmla="*/ 66 w 451"/>
                <a:gd name="T43" fmla="*/ 184 h 393"/>
                <a:gd name="T44" fmla="*/ 103 w 451"/>
                <a:gd name="T45" fmla="*/ 84 h 393"/>
                <a:gd name="T46" fmla="*/ 171 w 451"/>
                <a:gd name="T47" fmla="*/ 49 h 393"/>
                <a:gd name="T48" fmla="*/ 171 w 451"/>
                <a:gd name="T49" fmla="*/ 49 h 393"/>
                <a:gd name="T50" fmla="*/ 138 w 451"/>
                <a:gd name="T51" fmla="*/ 139 h 393"/>
                <a:gd name="T52" fmla="*/ 162 w 451"/>
                <a:gd name="T53" fmla="*/ 194 h 393"/>
                <a:gd name="T54" fmla="*/ 226 w 451"/>
                <a:gd name="T55" fmla="*/ 222 h 393"/>
                <a:gd name="T56" fmla="*/ 289 w 451"/>
                <a:gd name="T57" fmla="*/ 194 h 393"/>
                <a:gd name="T58" fmla="*/ 314 w 451"/>
                <a:gd name="T59" fmla="*/ 139 h 393"/>
                <a:gd name="T60" fmla="*/ 280 w 451"/>
                <a:gd name="T61" fmla="*/ 49 h 393"/>
                <a:gd name="T62" fmla="*/ 281 w 451"/>
                <a:gd name="T63" fmla="*/ 49 h 393"/>
                <a:gd name="T64" fmla="*/ 349 w 451"/>
                <a:gd name="T65" fmla="*/ 84 h 393"/>
                <a:gd name="T66" fmla="*/ 385 w 451"/>
                <a:gd name="T67" fmla="*/ 184 h 393"/>
                <a:gd name="T68" fmla="*/ 226 w 451"/>
                <a:gd name="T69" fmla="*/ 34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1" h="393">
                  <a:moveTo>
                    <a:pt x="407" y="79"/>
                  </a:moveTo>
                  <a:cubicBezTo>
                    <a:pt x="371" y="16"/>
                    <a:pt x="317" y="0"/>
                    <a:pt x="278" y="0"/>
                  </a:cubicBezTo>
                  <a:cubicBezTo>
                    <a:pt x="260" y="0"/>
                    <a:pt x="243" y="2"/>
                    <a:pt x="226" y="9"/>
                  </a:cubicBezTo>
                  <a:cubicBezTo>
                    <a:pt x="209" y="2"/>
                    <a:pt x="192" y="0"/>
                    <a:pt x="174" y="0"/>
                  </a:cubicBezTo>
                  <a:cubicBezTo>
                    <a:pt x="135" y="0"/>
                    <a:pt x="81" y="16"/>
                    <a:pt x="45" y="79"/>
                  </a:cubicBezTo>
                  <a:cubicBezTo>
                    <a:pt x="0" y="157"/>
                    <a:pt x="6" y="262"/>
                    <a:pt x="78" y="332"/>
                  </a:cubicBezTo>
                  <a:cubicBezTo>
                    <a:pt x="114" y="368"/>
                    <a:pt x="165" y="393"/>
                    <a:pt x="226" y="393"/>
                  </a:cubicBezTo>
                  <a:cubicBezTo>
                    <a:pt x="287" y="393"/>
                    <a:pt x="338" y="368"/>
                    <a:pt x="374" y="332"/>
                  </a:cubicBezTo>
                  <a:cubicBezTo>
                    <a:pt x="446" y="262"/>
                    <a:pt x="451" y="157"/>
                    <a:pt x="407" y="79"/>
                  </a:cubicBezTo>
                  <a:close/>
                  <a:moveTo>
                    <a:pt x="211" y="74"/>
                  </a:moveTo>
                  <a:cubicBezTo>
                    <a:pt x="216" y="69"/>
                    <a:pt x="221" y="65"/>
                    <a:pt x="226" y="62"/>
                  </a:cubicBezTo>
                  <a:cubicBezTo>
                    <a:pt x="226" y="62"/>
                    <a:pt x="226" y="62"/>
                    <a:pt x="226" y="62"/>
                  </a:cubicBezTo>
                  <a:cubicBezTo>
                    <a:pt x="226" y="62"/>
                    <a:pt x="226" y="62"/>
                    <a:pt x="226" y="62"/>
                  </a:cubicBezTo>
                  <a:cubicBezTo>
                    <a:pt x="226" y="62"/>
                    <a:pt x="226" y="62"/>
                    <a:pt x="226" y="62"/>
                  </a:cubicBezTo>
                  <a:cubicBezTo>
                    <a:pt x="226" y="62"/>
                    <a:pt x="226" y="62"/>
                    <a:pt x="226" y="62"/>
                  </a:cubicBezTo>
                  <a:cubicBezTo>
                    <a:pt x="231" y="65"/>
                    <a:pt x="236" y="69"/>
                    <a:pt x="241" y="74"/>
                  </a:cubicBezTo>
                  <a:cubicBezTo>
                    <a:pt x="260" y="95"/>
                    <a:pt x="265" y="116"/>
                    <a:pt x="264" y="137"/>
                  </a:cubicBezTo>
                  <a:cubicBezTo>
                    <a:pt x="262" y="161"/>
                    <a:pt x="241" y="172"/>
                    <a:pt x="226" y="172"/>
                  </a:cubicBezTo>
                  <a:cubicBezTo>
                    <a:pt x="211" y="172"/>
                    <a:pt x="189" y="161"/>
                    <a:pt x="188" y="137"/>
                  </a:cubicBezTo>
                  <a:cubicBezTo>
                    <a:pt x="187" y="116"/>
                    <a:pt x="192" y="95"/>
                    <a:pt x="211" y="74"/>
                  </a:cubicBezTo>
                  <a:close/>
                  <a:moveTo>
                    <a:pt x="226" y="343"/>
                  </a:moveTo>
                  <a:cubicBezTo>
                    <a:pt x="138" y="343"/>
                    <a:pt x="66" y="272"/>
                    <a:pt x="66" y="184"/>
                  </a:cubicBezTo>
                  <a:cubicBezTo>
                    <a:pt x="66" y="150"/>
                    <a:pt x="77" y="111"/>
                    <a:pt x="103" y="84"/>
                  </a:cubicBezTo>
                  <a:cubicBezTo>
                    <a:pt x="127" y="60"/>
                    <a:pt x="142" y="53"/>
                    <a:pt x="171" y="49"/>
                  </a:cubicBezTo>
                  <a:cubicBezTo>
                    <a:pt x="171" y="49"/>
                    <a:pt x="171" y="49"/>
                    <a:pt x="171" y="49"/>
                  </a:cubicBezTo>
                  <a:cubicBezTo>
                    <a:pt x="136" y="84"/>
                    <a:pt x="138" y="139"/>
                    <a:pt x="138" y="139"/>
                  </a:cubicBezTo>
                  <a:cubicBezTo>
                    <a:pt x="140" y="161"/>
                    <a:pt x="148" y="179"/>
                    <a:pt x="162" y="194"/>
                  </a:cubicBezTo>
                  <a:cubicBezTo>
                    <a:pt x="179" y="212"/>
                    <a:pt x="201" y="222"/>
                    <a:pt x="226" y="222"/>
                  </a:cubicBezTo>
                  <a:cubicBezTo>
                    <a:pt x="251" y="222"/>
                    <a:pt x="273" y="212"/>
                    <a:pt x="289" y="194"/>
                  </a:cubicBezTo>
                  <a:cubicBezTo>
                    <a:pt x="304" y="179"/>
                    <a:pt x="312" y="161"/>
                    <a:pt x="314" y="139"/>
                  </a:cubicBezTo>
                  <a:cubicBezTo>
                    <a:pt x="314" y="139"/>
                    <a:pt x="315" y="84"/>
                    <a:pt x="280" y="49"/>
                  </a:cubicBezTo>
                  <a:cubicBezTo>
                    <a:pt x="281" y="49"/>
                    <a:pt x="281" y="49"/>
                    <a:pt x="281" y="49"/>
                  </a:cubicBezTo>
                  <a:cubicBezTo>
                    <a:pt x="310" y="53"/>
                    <a:pt x="325" y="60"/>
                    <a:pt x="349" y="84"/>
                  </a:cubicBezTo>
                  <a:cubicBezTo>
                    <a:pt x="375" y="111"/>
                    <a:pt x="385" y="150"/>
                    <a:pt x="385" y="184"/>
                  </a:cubicBezTo>
                  <a:cubicBezTo>
                    <a:pt x="385" y="272"/>
                    <a:pt x="314" y="343"/>
                    <a:pt x="226" y="343"/>
                  </a:cubicBez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9" name="1 つの角を丸めた四角形 8"/>
          <p:cNvSpPr/>
          <p:nvPr/>
        </p:nvSpPr>
        <p:spPr>
          <a:xfrm flipH="1">
            <a:off x="8676456" y="4922044"/>
            <a:ext cx="467541" cy="222534"/>
          </a:xfrm>
          <a:prstGeom prst="round1Rect">
            <a:avLst>
              <a:gd name="adj" fmla="val 34939"/>
            </a:avLst>
          </a:prstGeom>
          <a:solidFill>
            <a:schemeClr val="accent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9512" y="212002"/>
            <a:ext cx="8636000" cy="52101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9512" y="811365"/>
            <a:ext cx="8636000" cy="42124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4" name="正方形/長方形 10"/>
          <p:cNvSpPr>
            <a:spLocks noChangeArrowheads="1"/>
          </p:cNvSpPr>
          <p:nvPr userDrawn="1"/>
        </p:nvSpPr>
        <p:spPr bwMode="auto">
          <a:xfrm>
            <a:off x="6621085" y="4942537"/>
            <a:ext cx="2055371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</a:defRPr>
            </a:lvl9pPr>
          </a:lstStyle>
          <a:p>
            <a:pPr algn="r" eaLnBrk="1" hangingPunct="1"/>
            <a:r>
              <a:rPr lang="en-US" altLang="ja-JP" sz="700" dirty="0">
                <a:latin typeface="+mj-lt"/>
              </a:rPr>
              <a:t>Copyright©2023 NTT corp. All Rights Reserved.</a:t>
            </a:r>
            <a:endParaRPr lang="ja-JP" altLang="en-US" sz="700" dirty="0">
              <a:latin typeface="+mj-lt"/>
            </a:endParaRPr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8639614" y="4857344"/>
            <a:ext cx="559885" cy="28803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pPr marL="0" indent="0" algn="ctr">
              <a:buNone/>
            </a:pPr>
            <a:fld id="{A174E425-4C0F-4E46-AAA1-FF48624F3636}" type="slidenum">
              <a:rPr kumimoji="1" lang="ja-JP" altLang="en-US" sz="1800" smtClean="0">
                <a:solidFill>
                  <a:schemeClr val="bg1"/>
                </a:solidFill>
              </a:rPr>
              <a:pPr marL="0" indent="0" algn="ctr">
                <a:buNone/>
              </a:pPr>
              <a:t>‹#›</a:t>
            </a:fld>
            <a:endParaRPr kumimoji="1" lang="ja-JP" alt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30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64" r:id="rId3"/>
    <p:sldLayoutId id="2147483666" r:id="rId4"/>
    <p:sldLayoutId id="2147483667" r:id="rId5"/>
    <p:sldLayoutId id="2147483668" r:id="rId6"/>
    <p:sldLayoutId id="2147483665" r:id="rId7"/>
    <p:sldLayoutId id="2147483669" r:id="rId8"/>
    <p:sldLayoutId id="2147483670" r:id="rId9"/>
    <p:sldLayoutId id="2147483671" r:id="rId10"/>
    <p:sldLayoutId id="214748367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800" b="1" kern="1200" baseline="0">
          <a:solidFill>
            <a:schemeClr val="tx2"/>
          </a:solidFill>
          <a:latin typeface="+mj-lt"/>
          <a:ea typeface="+mj-ea"/>
          <a:cs typeface="メイリオ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 baseline="0">
          <a:solidFill>
            <a:schemeClr val="tx1"/>
          </a:solidFill>
          <a:latin typeface="+mn-lt"/>
          <a:ea typeface="+mn-ea"/>
          <a:cs typeface="メイリオ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00" kern="1200">
          <a:solidFill>
            <a:schemeClr val="tx1"/>
          </a:solidFill>
          <a:latin typeface="+mn-ea"/>
          <a:ea typeface="+mn-ea"/>
          <a:cs typeface="メイリオ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メイリオ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400" kern="1200" baseline="0">
          <a:solidFill>
            <a:schemeClr val="tx1"/>
          </a:solidFill>
          <a:latin typeface="+mn-lt"/>
          <a:ea typeface="+mn-ea"/>
          <a:cs typeface="メイリオ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200" kern="1200">
          <a:solidFill>
            <a:schemeClr val="tx1"/>
          </a:solidFill>
          <a:latin typeface="+mn-ea"/>
          <a:ea typeface="+mn-ea"/>
          <a:cs typeface="メイリオ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254000" y="1320120"/>
            <a:ext cx="8636000" cy="1435151"/>
          </a:xfrm>
        </p:spPr>
        <p:txBody>
          <a:bodyPr>
            <a:noAutofit/>
          </a:bodyPr>
          <a:lstStyle/>
          <a:p>
            <a:r>
              <a:rPr lang="en-US" altLang="ja-JP" sz="4000" dirty="0"/>
              <a:t>Publicly Verifiable Deletion from Minimal Assumptions</a:t>
            </a:r>
            <a:endParaRPr lang="ja-JP" altLang="en-US" sz="4000" dirty="0"/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278649" y="2954594"/>
            <a:ext cx="8636000" cy="348813"/>
          </a:xfrm>
        </p:spPr>
        <p:txBody>
          <a:bodyPr/>
          <a:lstStyle/>
          <a:p>
            <a:r>
              <a:rPr lang="en-US" altLang="ja-JP" dirty="0"/>
              <a:t>TCC 2023 Dec. 2nd, 2023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179512" y="3407983"/>
            <a:ext cx="8636000" cy="904863"/>
          </a:xfrm>
        </p:spPr>
        <p:txBody>
          <a:bodyPr/>
          <a:lstStyle/>
          <a:p>
            <a:r>
              <a:rPr lang="en-US" altLang="ja-JP" sz="2400" dirty="0"/>
              <a:t>Fuyuki Kitagawa, Ryo </a:t>
            </a:r>
            <a:r>
              <a:rPr lang="en-US" altLang="ja-JP" sz="2400" dirty="0" err="1"/>
              <a:t>Nishimaki</a:t>
            </a:r>
            <a:r>
              <a:rPr lang="en-US" altLang="ja-JP" sz="2400" dirty="0"/>
              <a:t>, </a:t>
            </a:r>
            <a:r>
              <a:rPr lang="en-US" altLang="ja-JP" sz="2400" dirty="0">
                <a:solidFill>
                  <a:srgbClr val="FF0000"/>
                </a:solidFill>
              </a:rPr>
              <a:t>Takashi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Yamakawa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en-US" altLang="ja-JP" sz="2400" dirty="0"/>
              <a:t>NTT Social Informatics Laboratories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6052386" y="833460"/>
            <a:ext cx="2862263" cy="2873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/>
          <a:p>
            <a:pPr algn="just" eaLnBrk="1" hangingPunct="1">
              <a:defRPr/>
            </a:pPr>
            <a:r>
              <a:rPr lang="en-US" altLang="ja-JP" sz="900" dirty="0" err="1">
                <a:solidFill>
                  <a:srgbClr val="000000"/>
                </a:solidFill>
                <a:cs typeface="メイリオ" pitchFamily="50" charset="-128"/>
              </a:rPr>
              <a:t>Copyight</a:t>
            </a:r>
            <a:r>
              <a:rPr lang="en-US" altLang="ja-JP" sz="900" dirty="0">
                <a:solidFill>
                  <a:srgbClr val="000000"/>
                </a:solidFill>
                <a:cs typeface="メイリオ" pitchFamily="50" charset="-128"/>
              </a:rPr>
              <a:t>(c)2023 NTT Corp. All Rights Reserved</a:t>
            </a:r>
            <a:r>
              <a:rPr lang="en-US" altLang="ja-JP" sz="1000" dirty="0">
                <a:solidFill>
                  <a:srgbClr val="000000"/>
                </a:solidFill>
              </a:rPr>
              <a:t>.</a:t>
            </a:r>
            <a:endParaRPr lang="en-US" altLang="ja-JP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729788" y="4496753"/>
            <a:ext cx="914400" cy="914400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pPr marL="0" indent="0">
              <a:buNone/>
            </a:pPr>
            <a:endParaRPr lang="en-US" altLang="ja-JP" sz="1100" dirty="0"/>
          </a:p>
        </p:txBody>
      </p:sp>
    </p:spTree>
    <p:extLst>
      <p:ext uri="{BB962C8B-B14F-4D97-AF65-F5344CB8AC3E}">
        <p14:creationId xmlns:p14="http://schemas.microsoft.com/office/powerpoint/2010/main" val="29531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749CF20-30D7-24DC-9AFB-84378F63D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1" y="681540"/>
            <a:ext cx="8350447" cy="4212468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2400" dirty="0"/>
              <a:t>Construct a generic compiler that adds the </a:t>
            </a:r>
            <a:r>
              <a:rPr lang="en-US" altLang="ja-JP" sz="2400" b="1" dirty="0">
                <a:solidFill>
                  <a:srgbClr val="FF0000"/>
                </a:solidFill>
              </a:rPr>
              <a:t>publicly verifiable deletion</a:t>
            </a:r>
            <a:r>
              <a:rPr lang="en-US" altLang="ja-JP" sz="2400" dirty="0"/>
              <a:t> property for SKE, PKE, ABE, QFHE, etc. only using OWFs</a:t>
            </a:r>
          </a:p>
          <a:p>
            <a:pPr lvl="1"/>
            <a:r>
              <a:rPr lang="en-US" altLang="ja-JP" sz="2400" dirty="0"/>
              <a:t>The conclusion is almost the same as [BKMPW23] (except that we do not capture (post-quantum) classical FHE)   </a:t>
            </a:r>
          </a:p>
          <a:p>
            <a:pPr lvl="1"/>
            <a:r>
              <a:rPr lang="en-US" altLang="ja-JP" sz="2400" dirty="0"/>
              <a:t>Constructions are not identical: our main idea is to generate </a:t>
            </a:r>
            <a:r>
              <a:rPr lang="en-US" altLang="ja-JP" sz="2400" b="1" dirty="0">
                <a:solidFill>
                  <a:srgbClr val="FF0000"/>
                </a:solidFill>
              </a:rPr>
              <a:t>”signatures for BB84 states”</a:t>
            </a:r>
            <a:r>
              <a:rPr lang="ja-JP" altLang="en-US" sz="2400" b="1" dirty="0">
                <a:solidFill>
                  <a:srgbClr val="FF0000"/>
                </a:solidFill>
              </a:rPr>
              <a:t> </a:t>
            </a:r>
            <a:br>
              <a:rPr lang="en-US" altLang="ja-JP" sz="2400" b="1" dirty="0">
                <a:solidFill>
                  <a:srgbClr val="FF0000"/>
                </a:solidFill>
              </a:rPr>
            </a:br>
            <a:r>
              <a:rPr lang="en-US" altLang="ja-JP" sz="1900" dirty="0"/>
              <a:t>(inspired by a recent work on FE with certified deletion [HKMNP</a:t>
            </a:r>
            <a:r>
              <a:rPr lang="en-US" altLang="ja-JP" sz="1900" dirty="0">
                <a:solidFill>
                  <a:srgbClr val="FF0000"/>
                </a:solidFill>
              </a:rPr>
              <a:t>Y</a:t>
            </a:r>
            <a:r>
              <a:rPr lang="en-US" altLang="ja-JP" sz="1900" dirty="0"/>
              <a:t>23]])  </a:t>
            </a:r>
            <a:endParaRPr lang="en-US" altLang="ja-JP" sz="2400" dirty="0"/>
          </a:p>
          <a:p>
            <a:r>
              <a:rPr kumimoji="1" lang="en-US" altLang="ja-JP" sz="2400" dirty="0"/>
              <a:t>We give an additional observation that the assumption can be </a:t>
            </a:r>
            <a:r>
              <a:rPr lang="en-US" altLang="ja-JP" sz="2400" dirty="0"/>
              <a:t>weakened to a </a:t>
            </a:r>
            <a:r>
              <a:rPr lang="en-US" altLang="ja-JP" sz="2400" b="1" dirty="0">
                <a:solidFill>
                  <a:srgbClr val="FF0000"/>
                </a:solidFill>
              </a:rPr>
              <a:t>minimal</a:t>
            </a:r>
            <a:r>
              <a:rPr lang="en-US" altLang="ja-JP" sz="2400" dirty="0"/>
              <a:t> one</a:t>
            </a:r>
          </a:p>
          <a:p>
            <a:pPr lvl="1"/>
            <a:r>
              <a:rPr lang="en-US" altLang="ja-JP" sz="2000" dirty="0"/>
              <a:t>OWFs may not be minimal in quantum crypto</a:t>
            </a:r>
          </a:p>
          <a:p>
            <a:pPr lvl="1"/>
            <a:r>
              <a:rPr kumimoji="1" lang="en-US" altLang="ja-JP" sz="2000" dirty="0"/>
              <a:t>We observe that OWFs can be replaced with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 hard quantum planted problems for NP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9DC40E52-8425-6ADE-1126-CB8005867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Our Results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599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コンテンツ プレースホルダー 1">
                <a:extLst>
                  <a:ext uri="{FF2B5EF4-FFF2-40B4-BE49-F238E27FC236}">
                    <a16:creationId xmlns:a16="http://schemas.microsoft.com/office/drawing/2014/main" id="{E6A419DC-68F9-B45B-AA02-27B3506B1F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en-US" altLang="ja-JP" dirty="0"/>
                  <a:t>Notation: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⟩"/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≔</m:t>
                    </m:r>
                    <m:nary>
                      <m:naryPr>
                        <m:chr m:val="⨂"/>
                        <m:supHide m:val="on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ja-JP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∈ℓ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sup>
                        </m:sSup>
                        <m:d>
                          <m:dPr>
                            <m:begChr m:val="|"/>
                            <m:endChr m:val="⟩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dirty="0"/>
                  <a:t>for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</m:oMath>
                </a14:m>
                <a:r>
                  <a:rPr kumimoji="1" lang="en-US" altLang="ja-JP" dirty="0"/>
                  <a:t>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b="0" i="0" smtClean="0">
                        <a:latin typeface="Cambria Math" panose="02040503050406030204" pitchFamily="18" charset="0"/>
                      </a:rPr>
                      <m:t>Enc</m:t>
                    </m:r>
                  </m:oMath>
                </a14:m>
                <a:r>
                  <a:rPr lang="en-US" altLang="ja-JP" dirty="0"/>
                  <a:t>: An encryption algorithm (of SKE, PKE, ABE, or QFHE etc.)</a:t>
                </a:r>
              </a:p>
              <a:p>
                <a:pPr marL="0" indent="0">
                  <a:buNone/>
                </a:pPr>
                <a:endParaRPr kumimoji="1" lang="en-US" altLang="ja-JP" dirty="0"/>
              </a:p>
              <a:p>
                <a:r>
                  <a:rPr kumimoji="1" lang="en-US" altLang="ja-JP" dirty="0"/>
                  <a:t>For encrypting a one-bit message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𝑚𝑠𝑔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∈{0,1}</m:t>
                    </m:r>
                  </m:oMath>
                </a14:m>
                <a:r>
                  <a:rPr kumimoji="1" lang="en-US" altLang="ja-JP" dirty="0"/>
                  <a:t>, </a:t>
                </a:r>
                <a:br>
                  <a:rPr kumimoji="1" lang="en-US" altLang="ja-JP" dirty="0"/>
                </a:br>
                <a:r>
                  <a:rPr lang="en-US" altLang="ja-JP" dirty="0"/>
                  <a:t>uniforml</a:t>
                </a:r>
                <a:r>
                  <a:rPr kumimoji="1" lang="en-US" altLang="ja-JP" dirty="0"/>
                  <a:t>y sample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</m:oMath>
                </a14:m>
                <a:r>
                  <a:rPr kumimoji="1" lang="en-US" altLang="ja-JP" dirty="0"/>
                  <a:t> and set a ciphertext to be</a:t>
                </a:r>
                <a:br>
                  <a:rPr kumimoji="1" lang="en-US" altLang="ja-JP" dirty="0"/>
                </a:br>
                <a:r>
                  <a:rPr kumimoji="1" lang="en-US" altLang="ja-JP" dirty="0"/>
                  <a:t>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ja-JP">
                            <a:latin typeface="Cambria Math" panose="02040503050406030204" pitchFamily="18" charset="0"/>
                          </a:rPr>
                          <m:t>Enc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altLang="ja-JP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⊕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:</m:t>
                                    </m:r>
                                    <m:sSub>
                                      <m:sSub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⊕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𝑚𝑠𝑔</m:t>
                            </m:r>
                          </m:e>
                        </m:d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,   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⟩"/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sub>
                        </m:sSub>
                      </m:e>
                    </m:d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b="0" i="0" smtClean="0">
                        <a:latin typeface="Cambria Math" panose="02040503050406030204" pitchFamily="18" charset="0"/>
                      </a:rPr>
                      <m:t>                     </m:t>
                    </m:r>
                  </m:oMath>
                </a14:m>
                <a:endParaRPr kumimoji="1" lang="en-US" altLang="ja-JP" b="0" dirty="0"/>
              </a:p>
              <a:p>
                <a:r>
                  <a:rPr kumimoji="1" lang="en-US" altLang="ja-JP" dirty="0"/>
                  <a:t>For deletion, measure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⟩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kumimoji="1" lang="en-US" altLang="ja-JP" dirty="0"/>
                  <a:t> in the standard basis and send the measurement outcome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e>
                        </m:d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∈[ℓ]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dirty="0"/>
                  <a:t>as a deletion certificate </a:t>
                </a:r>
                <a:br>
                  <a:rPr kumimoji="1" lang="en-US" altLang="ja-JP" dirty="0"/>
                </a:br>
                <a:r>
                  <a:rPr lang="en-US" altLang="ja-JP" dirty="0"/>
                  <a:t>The verifier checks 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altLang="ja-JP" dirty="0"/>
                  <a:t> for all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dirty="0" err="1"/>
                  <a:t>s.t.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ja-JP" dirty="0"/>
                  <a:t>    </a:t>
                </a:r>
                <a:br>
                  <a:rPr lang="en-US" altLang="ja-JP" dirty="0"/>
                </a:br>
                <a:r>
                  <a:rPr lang="ja-JP" altLang="en-US" dirty="0"/>
                  <a:t>→ </a:t>
                </a:r>
                <a:r>
                  <a:rPr lang="en-US" altLang="ja-JP" dirty="0"/>
                  <a:t>only </a:t>
                </a:r>
                <a:r>
                  <a:rPr lang="en-US" altLang="ja-JP" b="1" dirty="0">
                    <a:solidFill>
                      <a:srgbClr val="FF0000"/>
                    </a:solidFill>
                  </a:rPr>
                  <a:t>privately verifiable </a:t>
                </a:r>
                <a:r>
                  <a:rPr lang="en-US" altLang="ja-JP" dirty="0"/>
                  <a:t>since the verifier must know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ja-JP" dirty="0"/>
                  <a:t>. </a:t>
                </a:r>
              </a:p>
            </p:txBody>
          </p:sp>
        </mc:Choice>
        <mc:Fallback>
          <p:sp>
            <p:nvSpPr>
              <p:cNvPr id="2" name="コンテンツ プレースホルダー 1">
                <a:extLst>
                  <a:ext uri="{FF2B5EF4-FFF2-40B4-BE49-F238E27FC236}">
                    <a16:creationId xmlns:a16="http://schemas.microsoft.com/office/drawing/2014/main" id="{E6A419DC-68F9-B45B-AA02-27B3506B1F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977" t="-8973" b="-15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タイトル 2">
            <a:extLst>
              <a:ext uri="{FF2B5EF4-FFF2-40B4-BE49-F238E27FC236}">
                <a16:creationId xmlns:a16="http://schemas.microsoft.com/office/drawing/2014/main" id="{50C10501-0893-CB35-F0EE-D3FEAC8B5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Compiler for Privately Verifiable Deletion [BK23]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8840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コンテンツ プレースホルダー 1">
                <a:extLst>
                  <a:ext uri="{FF2B5EF4-FFF2-40B4-BE49-F238E27FC236}">
                    <a16:creationId xmlns:a16="http://schemas.microsoft.com/office/drawing/2014/main" id="{0E7246E8-D67F-F1AE-E173-76690E4434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en-US" altLang="ja-JP" dirty="0"/>
                  <a:t>Our idea is to generate a </a:t>
                </a:r>
                <a:r>
                  <a:rPr kumimoji="1" lang="en-US" altLang="ja-JP" b="1" dirty="0">
                    <a:solidFill>
                      <a:srgbClr val="FF0000"/>
                    </a:solidFill>
                  </a:rPr>
                  <a:t>“signature”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⟩"/>
                            <m:ctrlPr>
                              <a:rPr kumimoji="1" lang="en-US" altLang="ja-JP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  <m:sub>
                        <m:r>
                          <a:rPr kumimoji="1" lang="en-US" altLang="ja-JP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𝜽</m:t>
                        </m:r>
                      </m:sub>
                    </m:sSub>
                  </m:oMath>
                </a14:m>
                <a:r>
                  <a:rPr kumimoji="1" lang="en-US" altLang="ja-JP" dirty="0"/>
                  <a:t> so that the verification can be done by a public verification of the signature </a:t>
                </a:r>
              </a:p>
              <a:p>
                <a:r>
                  <a:rPr lang="en-US" altLang="ja-JP" dirty="0"/>
                  <a:t>But signing on a quantum state is known to be impossible…</a:t>
                </a:r>
              </a:p>
              <a:p>
                <a:r>
                  <a:rPr kumimoji="1" lang="en-US" altLang="ja-JP" dirty="0"/>
                  <a:t>Our key observation is that the verifier only needs to verify the consistency in the standard basis positions (i.e., on j’s </a:t>
                </a:r>
                <a:r>
                  <a:rPr kumimoji="1" lang="en-US" altLang="ja-JP" dirty="0" err="1"/>
                  <a:t>s.t.</a:t>
                </a:r>
                <a:r>
                  <a:rPr kumimoji="1"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kumimoji="1" lang="en-US" altLang="ja-JP" dirty="0"/>
                  <a:t>) </a:t>
                </a:r>
              </a:p>
              <a:p>
                <a:r>
                  <a:rPr kumimoji="1" lang="en-US" altLang="ja-JP" dirty="0"/>
                  <a:t>Thus, we can simply run a signing algorithm in superposition</a:t>
                </a:r>
              </a:p>
              <a:p>
                <a:pPr marL="457200" lvl="1" indent="0">
                  <a:buNone/>
                </a:pPr>
                <a:r>
                  <a:rPr lang="en-US" altLang="ja-JP" b="0" dirty="0"/>
                  <a:t>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↦</m:t>
                    </m:r>
                    <m:d>
                      <m:dPr>
                        <m:begChr m:val="|"/>
                        <m:endChr m:val="⟩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altLang="ja-JP" dirty="0"/>
                  <a:t>, 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⟩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↦</m:t>
                    </m:r>
                    <m:d>
                      <m:dPr>
                        <m:begChr m:val="|"/>
                        <m:endChr m:val="⟩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begChr m:val="|"/>
                        <m:endChr m:val="⟩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br>
                  <a:rPr lang="en-US" altLang="ja-JP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altLang="ja-JP" i="1" dirty="0"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|"/>
                          <m:endChr m:val="⟩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± 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|1⟩)↦</m:t>
                      </m:r>
                      <m:f>
                        <m:fPr>
                          <m:ctrlPr>
                            <a:rPr lang="en-US" altLang="ja-JP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altLang="ja-JP" i="1" dirty="0"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|"/>
                          <m:endChr m:val="⟩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d>
                        <m:dPr>
                          <m:begChr m:val="|"/>
                          <m:endChr m:val="⟩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±</m:t>
                      </m:r>
                      <m:d>
                        <m:dPr>
                          <m:begChr m:val="|"/>
                          <m:endChr m:val="⟩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begChr m:val="|"/>
                          <m:endChr m:val="⟩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en-US" altLang="ja-JP" dirty="0"/>
              </a:p>
              <a:p>
                <a:r>
                  <a:rPr kumimoji="1" lang="en-US" altLang="ja-JP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sigk</m:t>
                        </m:r>
                      </m:sub>
                    </m:sSub>
                  </m:oMath>
                </a14:m>
                <a:r>
                  <a:rPr kumimoji="1" lang="ja-JP" altLang="en-US" dirty="0"/>
                  <a:t> </a:t>
                </a:r>
                <a:r>
                  <a:rPr kumimoji="1" lang="en-US" altLang="ja-JP" dirty="0"/>
                  <a:t>be an operator that applies the above for each qubit using a signing key </a:t>
                </a:r>
                <a:r>
                  <a:rPr kumimoji="1" lang="en-US" altLang="ja-JP" dirty="0" err="1"/>
                  <a:t>sigk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" name="コンテンツ プレースホルダー 1">
                <a:extLst>
                  <a:ext uri="{FF2B5EF4-FFF2-40B4-BE49-F238E27FC236}">
                    <a16:creationId xmlns:a16="http://schemas.microsoft.com/office/drawing/2014/main" id="{0E7246E8-D67F-F1AE-E173-76690E4434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07" t="-86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タイトル 2">
            <a:extLst>
              <a:ext uri="{FF2B5EF4-FFF2-40B4-BE49-F238E27FC236}">
                <a16:creationId xmlns:a16="http://schemas.microsoft.com/office/drawing/2014/main" id="{2CBC39B5-7FF3-3D7F-AD37-88568AB95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Our </a:t>
            </a:r>
            <a:r>
              <a:rPr lang="en-US" altLang="ja-JP" dirty="0"/>
              <a:t>Idea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6331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コンテンツ プレースホルダー 1">
                <a:extLst>
                  <a:ext uri="{FF2B5EF4-FFF2-40B4-BE49-F238E27FC236}">
                    <a16:creationId xmlns:a16="http://schemas.microsoft.com/office/drawing/2014/main" id="{E6A419DC-68F9-B45B-AA02-27B3506B1F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en-US" altLang="ja-JP" dirty="0"/>
                  <a:t>For encrypting a one-bit message</a:t>
                </a:r>
                <a14:m>
                  <m:oMath xmlns:m="http://schemas.openxmlformats.org/officeDocument/2006/math">
                    <m:r>
                      <a:rPr kumimoji="1"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𝑚𝑠𝑔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∈{0,1}</m:t>
                    </m:r>
                  </m:oMath>
                </a14:m>
                <a:r>
                  <a:rPr kumimoji="1" lang="en-US" altLang="ja-JP" dirty="0"/>
                  <a:t>, </a:t>
                </a:r>
                <a:br>
                  <a:rPr kumimoji="1" lang="en-US" altLang="ja-JP" dirty="0"/>
                </a:br>
                <a:r>
                  <a:rPr lang="en-US" altLang="ja-JP" dirty="0"/>
                  <a:t>uniforml</a:t>
                </a:r>
                <a:r>
                  <a:rPr kumimoji="1" lang="en-US" altLang="ja-JP" dirty="0"/>
                  <a:t>y sample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</m:oMath>
                </a14:m>
                <a:r>
                  <a:rPr kumimoji="1" lang="en-US" altLang="ja-JP" dirty="0"/>
                  <a:t> and set a ciphertext to be</a:t>
                </a:r>
                <a:br>
                  <a:rPr kumimoji="1" lang="en-US" altLang="ja-JP" dirty="0"/>
                </a:br>
                <a:r>
                  <a:rPr kumimoji="1" lang="en-US" altLang="ja-JP" dirty="0"/>
                  <a:t>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ja-JP">
                            <a:latin typeface="Cambria Math" panose="02040503050406030204" pitchFamily="18" charset="0"/>
                          </a:rPr>
                          <m:t>Enc</m:t>
                        </m:r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𝐬𝐢𝐠𝐤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altLang="ja-JP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⊕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:</m:t>
                                    </m:r>
                                    <m:sSub>
                                      <m:sSub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⊕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𝑚𝑠𝑔</m:t>
                            </m:r>
                          </m:e>
                        </m:d>
                        <m:r>
                          <a:rPr lang="en-US" altLang="ja-JP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   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ja-JP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altLang="ja-JP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𝐬𝐢𝐠𝐤</m:t>
                                </m:r>
                              </m:sub>
                            </m:sSub>
                            <m:d>
                              <m:dPr>
                                <m:begChr m:val="|"/>
                                <m:endChr m:val="⟩"/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sub>
                        </m:sSub>
                      </m:e>
                    </m:d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b="0" i="0" smtClean="0">
                        <a:latin typeface="Cambria Math" panose="02040503050406030204" pitchFamily="18" charset="0"/>
                      </a:rPr>
                      <m:t>                     </m:t>
                    </m:r>
                  </m:oMath>
                </a14:m>
                <a:endParaRPr kumimoji="1" lang="en-US" altLang="ja-JP" b="0" dirty="0"/>
              </a:p>
              <a:p>
                <a:r>
                  <a:rPr kumimoji="1" lang="en-US" altLang="ja-JP" dirty="0"/>
                  <a:t>For deletion, measure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ja-JP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sigk</m:t>
                            </m:r>
                          </m:sub>
                        </m:sSub>
                        <m:d>
                          <m:dPr>
                            <m:begChr m:val="|"/>
                            <m:endChr m:val="⟩"/>
                            <m:ctrlPr>
                              <a:rPr lang="en-US" altLang="ja-JP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b>
                        <m:r>
                          <a:rPr lang="en-US" altLang="ja-JP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kumimoji="1" lang="en-US" altLang="ja-JP" dirty="0"/>
                  <a:t> in the standard basis and send the measurement outcome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b>
                                <m: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∈[ℓ]</m:t>
                        </m:r>
                      </m:sub>
                    </m:sSub>
                  </m:oMath>
                </a14:m>
                <a:r>
                  <a:rPr kumimoji="1" lang="en-US" altLang="ja-JP" dirty="0"/>
                  <a:t>. </a:t>
                </a:r>
                <a:br>
                  <a:rPr kumimoji="1" lang="en-US" altLang="ja-JP" dirty="0"/>
                </a:br>
                <a:r>
                  <a:rPr lang="en-US" altLang="ja-JP" dirty="0"/>
                  <a:t>The verifier checks that all the message-signature pairs are valid</a:t>
                </a:r>
              </a:p>
              <a:p>
                <a:pPr lvl="1"/>
                <a:r>
                  <a:rPr lang="en-US" altLang="ja-JP" dirty="0"/>
                  <a:t>This is publicly verifiable since signatures can be verified publicly</a:t>
                </a:r>
              </a:p>
              <a:p>
                <a:pPr lvl="1"/>
                <a:r>
                  <a:rPr lang="en-US" altLang="ja-JP" dirty="0"/>
                  <a:t>Certified deletion security is reduced to that of BK construction since security of the signature ensures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altLang="ja-JP" dirty="0"/>
                  <a:t> for all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dirty="0" err="1"/>
                  <a:t>s.t.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ja-JP" dirty="0"/>
              </a:p>
            </p:txBody>
          </p:sp>
        </mc:Choice>
        <mc:Fallback>
          <p:sp>
            <p:nvSpPr>
              <p:cNvPr id="2" name="コンテンツ プレースホルダー 1">
                <a:extLst>
                  <a:ext uri="{FF2B5EF4-FFF2-40B4-BE49-F238E27FC236}">
                    <a16:creationId xmlns:a16="http://schemas.microsoft.com/office/drawing/2014/main" id="{E6A419DC-68F9-B45B-AA02-27B3506B1F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07" t="-868" r="-9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タイトル 2">
            <a:extLst>
              <a:ext uri="{FF2B5EF4-FFF2-40B4-BE49-F238E27FC236}">
                <a16:creationId xmlns:a16="http://schemas.microsoft.com/office/drawing/2014/main" id="{50C10501-0893-CB35-F0EE-D3FEAC8B5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Our Construction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5302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コンテンツ プレースホルダー 1">
                <a:extLst>
                  <a:ext uri="{FF2B5EF4-FFF2-40B4-BE49-F238E27FC236}">
                    <a16:creationId xmlns:a16="http://schemas.microsoft.com/office/drawing/2014/main" id="{45180AD4-FE49-929F-3FB5-7070A8BA93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kumimoji="1" lang="en-US" altLang="ja-JP" dirty="0"/>
                  <a:t>We only need one-time security</a:t>
                </a:r>
                <a:r>
                  <a:rPr kumimoji="1" lang="ja-JP" altLang="en-US" dirty="0"/>
                  <a:t>→ </a:t>
                </a:r>
                <a:r>
                  <a:rPr kumimoji="1" lang="en-US" altLang="ja-JP" dirty="0" err="1"/>
                  <a:t>Lamport</a:t>
                </a:r>
                <a:r>
                  <a:rPr kumimoji="1" lang="en-US" altLang="ja-JP" dirty="0"/>
                  <a:t> signatures suffice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ja-JP" b="0" i="0" dirty="0" smtClean="0">
                        <a:latin typeface="Cambria Math" panose="02040503050406030204" pitchFamily="18" charset="0"/>
                      </a:rPr>
                      <m:t>                                   </m:t>
                    </m:r>
                    <m:r>
                      <m:rPr>
                        <m:sty m:val="p"/>
                      </m:rPr>
                      <a:rPr lang="en-US" altLang="ja-JP" i="0" dirty="0" smtClean="0">
                        <a:latin typeface="Cambria Math" panose="02040503050406030204" pitchFamily="18" charset="0"/>
                      </a:rPr>
                      <m:t>vk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≔</m:t>
                    </m:r>
                    <m:d>
                      <m:d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ja-JP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dirty="0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ja-JP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dirty="0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ja-JP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,    </m:t>
                    </m:r>
                  </m:oMath>
                </a14:m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dirty="0">
                        <a:latin typeface="Cambria Math" panose="02040503050406030204" pitchFamily="18" charset="0"/>
                      </a:rPr>
                      <m:t>s</m:t>
                    </m:r>
                    <m:r>
                      <m:rPr>
                        <m:sty m:val="p"/>
                      </m:rPr>
                      <a:rPr lang="en-US" altLang="ja-JP" i="0" dirty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≔</m:t>
                    </m:r>
                    <m:d>
                      <m:d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en-US" altLang="ja-JP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ja-JP" b="0" dirty="0"/>
                  <a:t>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≔</m:t>
                    </m:r>
                    <m:sSub>
                      <m:sSubPr>
                        <m:ctrlP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≔</m:t>
                    </m:r>
                    <m:sSub>
                      <m:sSubPr>
                        <m:ctrlP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altLang="ja-JP" dirty="0"/>
              </a:p>
              <a:p>
                <a:r>
                  <a:rPr lang="en-US" altLang="ja-JP" dirty="0"/>
                  <a:t>We can use a</a:t>
                </a:r>
                <a:r>
                  <a:rPr kumimoji="1" lang="en-US" altLang="ja-JP" dirty="0"/>
                  <a:t>ny </a:t>
                </a:r>
                <a:r>
                  <a:rPr kumimoji="1" lang="en-US" altLang="ja-JP" b="1" dirty="0">
                    <a:solidFill>
                      <a:srgbClr val="FF0000"/>
                    </a:solidFill>
                  </a:rPr>
                  <a:t>hard quantum planted problem for NP </a:t>
                </a:r>
                <a:endParaRPr lang="en-US" altLang="ja-JP" b="1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ja-JP" dirty="0">
                    <a:latin typeface="Cambria Math" panose="02040503050406030204" pitchFamily="18" charset="0"/>
                  </a:rPr>
                  <a:t>A QPT sampler that samples an instance-witness pair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i="1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i="1" dirty="0" err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ja-JP" dirty="0">
                    <a:latin typeface="Cambria Math" panose="02040503050406030204" pitchFamily="18" charset="0"/>
                  </a:rPr>
                  <a:t> in such a way that</a:t>
                </a:r>
                <a:br>
                  <a:rPr lang="en-US" altLang="ja-JP" dirty="0">
                    <a:latin typeface="Cambria Math" panose="02040503050406030204" pitchFamily="18" charset="0"/>
                  </a:rPr>
                </a:br>
                <a:r>
                  <a:rPr lang="en-US" altLang="ja-JP" dirty="0">
                    <a:latin typeface="Cambria Math" panose="02040503050406030204" pitchFamily="18" charset="0"/>
                  </a:rPr>
                  <a:t>any QPT adversary given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ja-JP" dirty="0">
                    <a:latin typeface="Cambria Math" panose="02040503050406030204" pitchFamily="18" charset="0"/>
                  </a:rPr>
                  <a:t> cannot find its witness</a:t>
                </a:r>
              </a:p>
              <a:p>
                <a:pPr marL="0" indent="0">
                  <a:buNone/>
                </a:pPr>
                <a:r>
                  <a:rPr lang="en-US" altLang="ja-JP" dirty="0"/>
                  <a:t>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0" dirty="0" smtClean="0">
                        <a:latin typeface="Cambria Math" panose="02040503050406030204" pitchFamily="18" charset="0"/>
                      </a:rPr>
                      <m:t>vk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≔</m:t>
                    </m:r>
                    <m:d>
                      <m:d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,    </m:t>
                    </m:r>
                  </m:oMath>
                </a14:m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dirty="0">
                        <a:latin typeface="Cambria Math" panose="02040503050406030204" pitchFamily="18" charset="0"/>
                      </a:rPr>
                      <m:t>s</m:t>
                    </m:r>
                    <m:r>
                      <m:rPr>
                        <m:sty m:val="p"/>
                      </m:rPr>
                      <a:rPr lang="en-US" altLang="ja-JP" i="0" dirty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≔</m:t>
                    </m:r>
                    <m:d>
                      <m:d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en-US" altLang="ja-JP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ja-JP" b="0" dirty="0"/>
                  <a:t>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≔</m:t>
                    </m:r>
                    <m:sSub>
                      <m:sSubPr>
                        <m:ctrlP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≔</m:t>
                    </m:r>
                    <m:sSub>
                      <m:sSubPr>
                        <m:ctrlP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altLang="ja-JP" dirty="0">
                  <a:latin typeface="Cambria Math" panose="02040503050406030204" pitchFamily="18" charset="0"/>
                </a:endParaRPr>
              </a:p>
              <a:p>
                <a:r>
                  <a:rPr lang="en-US" altLang="ja-JP" dirty="0">
                    <a:latin typeface="Cambria Math" panose="02040503050406030204" pitchFamily="18" charset="0"/>
                  </a:rPr>
                  <a:t>Publicly verifiable deletion naturally implies hard </a:t>
                </a:r>
                <a:r>
                  <a:rPr kumimoji="1" lang="en-US" altLang="ja-JP" dirty="0"/>
                  <a:t>quantum planted problem for NP</a:t>
                </a:r>
                <a:r>
                  <a:rPr lang="en-US" altLang="ja-JP" dirty="0">
                    <a:latin typeface="Cambria Math" panose="02040503050406030204" pitchFamily="18" charset="0"/>
                  </a:rPr>
                  <a:t> </a:t>
                </a:r>
                <a:br>
                  <a:rPr lang="en-US" altLang="ja-JP" dirty="0">
                    <a:latin typeface="Cambria Math" panose="02040503050406030204" pitchFamily="18" charset="0"/>
                  </a:rPr>
                </a:br>
                <a:r>
                  <a:rPr lang="ja-JP" altLang="en-US" dirty="0">
                    <a:latin typeface="Cambria Math" panose="02040503050406030204" pitchFamily="18" charset="0"/>
                  </a:rPr>
                  <a:t>→</a:t>
                </a:r>
                <a:r>
                  <a:rPr lang="en-US" altLang="ja-JP" dirty="0">
                    <a:latin typeface="Cambria Math" panose="02040503050406030204" pitchFamily="18" charset="0"/>
                  </a:rPr>
                  <a:t>This is a </a:t>
                </a:r>
                <a:r>
                  <a:rPr lang="en-US" altLang="ja-JP" b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minimal assumption</a:t>
                </a:r>
                <a:r>
                  <a:rPr lang="en-US" altLang="ja-JP" dirty="0">
                    <a:latin typeface="Cambria Math" panose="02040503050406030204" pitchFamily="18" charset="0"/>
                  </a:rPr>
                  <a:t>!</a:t>
                </a:r>
              </a:p>
              <a:p>
                <a:pPr marL="0" indent="0">
                  <a:buNone/>
                </a:pPr>
                <a:r>
                  <a:rPr lang="en-US" altLang="ja-JP" dirty="0"/>
                  <a:t>                         </a:t>
                </a:r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コンテンツ プレースホルダー 1">
                <a:extLst>
                  <a:ext uri="{FF2B5EF4-FFF2-40B4-BE49-F238E27FC236}">
                    <a16:creationId xmlns:a16="http://schemas.microsoft.com/office/drawing/2014/main" id="{45180AD4-FE49-929F-3FB5-7070A8BA93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07" t="-1737" r="-4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タイトル 2">
            <a:extLst>
              <a:ext uri="{FF2B5EF4-FFF2-40B4-BE49-F238E27FC236}">
                <a16:creationId xmlns:a16="http://schemas.microsoft.com/office/drawing/2014/main" id="{3B1E0FFC-8343-F514-5D51-D7553D68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What Signature Scheme to Use?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761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4083C807-DF7C-BC19-CDDF-2B3D4159E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/>
              <a:t>Construct a generic compiler to add </a:t>
            </a:r>
            <a:r>
              <a:rPr lang="en-US" altLang="ja-JP" sz="2000" b="1" dirty="0">
                <a:solidFill>
                  <a:srgbClr val="FF0000"/>
                </a:solidFill>
              </a:rPr>
              <a:t>publicly verifiable deletion</a:t>
            </a:r>
            <a:r>
              <a:rPr lang="en-US" altLang="ja-JP" sz="2000" dirty="0"/>
              <a:t> property only using OWFs, or more generally hard quantum planted problems for NP</a:t>
            </a:r>
            <a:endParaRPr lang="en-US" altLang="ja-JP" dirty="0"/>
          </a:p>
          <a:p>
            <a:r>
              <a:rPr lang="en-US" altLang="ja-JP" dirty="0"/>
              <a:t>Our main idea is “signing on BB84 states” 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60368247-E2E4-AAB8-B911-4AC079FB9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Summary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4855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ユーザー定義 3">
      <a:dk1>
        <a:sysClr val="windowText" lastClr="000000"/>
      </a:dk1>
      <a:lt1>
        <a:srgbClr val="FFFFFF"/>
      </a:lt1>
      <a:dk2>
        <a:srgbClr val="01214F"/>
      </a:dk2>
      <a:lt2>
        <a:srgbClr val="128FFF"/>
      </a:lt2>
      <a:accent1>
        <a:srgbClr val="93C4FF"/>
      </a:accent1>
      <a:accent2>
        <a:srgbClr val="E94343"/>
      </a:accent2>
      <a:accent3>
        <a:srgbClr val="36AAF2"/>
      </a:accent3>
      <a:accent4>
        <a:srgbClr val="FE9700"/>
      </a:accent4>
      <a:accent5>
        <a:srgbClr val="862A88"/>
      </a:accent5>
      <a:accent6>
        <a:srgbClr val="6FBE28"/>
      </a:accent6>
      <a:hlink>
        <a:srgbClr val="E94343"/>
      </a:hlink>
      <a:folHlink>
        <a:srgbClr val="C91717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50800" cap="flat" cmpd="sng" algn="ctr">
          <a:solidFill>
            <a:schemeClr val="accent1">
              <a:lumMod val="40000"/>
              <a:lumOff val="6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 defTabSz="777836">
          <a:defRPr kumimoji="0" sz="1050" kern="0" dirty="0">
            <a:solidFill>
              <a:schemeClr val="bg1"/>
            </a:solidFill>
            <a:latin typeface="+mj-lt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/>
      <a:bodyPr vert="horz" wrap="none" lIns="0" tIns="45720" rIns="0" bIns="45720" rtlCol="0">
        <a:normAutofit/>
      </a:bodyPr>
      <a:lstStyle>
        <a:defPPr>
          <a:defRPr kumimoji="1" sz="2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82187</TotalTime>
  <Words>634</Words>
  <Application>Microsoft Office PowerPoint</Application>
  <PresentationFormat>画面に合わせる (16:9)</PresentationFormat>
  <Paragraphs>46</Paragraphs>
  <Slides>7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メイリオ</vt:lpstr>
      <vt:lpstr>Arial</vt:lpstr>
      <vt:lpstr>Calibri</vt:lpstr>
      <vt:lpstr>Cambria Math</vt:lpstr>
      <vt:lpstr>Segoe UI</vt:lpstr>
      <vt:lpstr>Office ​​テーマ</vt:lpstr>
      <vt:lpstr>Publicly Verifiable Deletion from Minimal Assumptions</vt:lpstr>
      <vt:lpstr>Our Results</vt:lpstr>
      <vt:lpstr>Compiler for Privately Verifiable Deletion [BK23]</vt:lpstr>
      <vt:lpstr>Our Idea</vt:lpstr>
      <vt:lpstr>Our Construction</vt:lpstr>
      <vt:lpstr>What Signature Scheme to Use?</vt:lpstr>
      <vt:lpstr>Summary</vt:lpstr>
    </vt:vector>
  </TitlesOfParts>
  <Company>日本電信電話株式会社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日本電信電話株式会社</dc:creator>
  <cp:lastModifiedBy>Takashi Yamakawa（山川高志）</cp:lastModifiedBy>
  <cp:revision>670</cp:revision>
  <cp:lastPrinted>2017-05-12T01:19:33Z</cp:lastPrinted>
  <dcterms:created xsi:type="dcterms:W3CDTF">2017-04-12T05:11:47Z</dcterms:created>
  <dcterms:modified xsi:type="dcterms:W3CDTF">2023-11-30T13:30:28Z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bb4fa5d-3ac5-4415-967c-34900a0e1c6f_Enabled">
    <vt:lpwstr>true</vt:lpwstr>
  </property>
  <property fmtid="{D5CDD505-2E9C-101B-9397-08002B2CF9AE}" pid="3" name="MSIP_Label_dbb4fa5d-3ac5-4415-967c-34900a0e1c6f_SetDate">
    <vt:lpwstr>2023-01-10T07:27:21Z</vt:lpwstr>
  </property>
  <property fmtid="{D5CDD505-2E9C-101B-9397-08002B2CF9AE}" pid="4" name="MSIP_Label_dbb4fa5d-3ac5-4415-967c-34900a0e1c6f_Method">
    <vt:lpwstr>Privileged</vt:lpwstr>
  </property>
  <property fmtid="{D5CDD505-2E9C-101B-9397-08002B2CF9AE}" pid="5" name="MSIP_Label_dbb4fa5d-3ac5-4415-967c-34900a0e1c6f_Name">
    <vt:lpwstr>dbb4fa5d-3ac5-4415-967c-34900a0e1c6f</vt:lpwstr>
  </property>
  <property fmtid="{D5CDD505-2E9C-101B-9397-08002B2CF9AE}" pid="6" name="MSIP_Label_dbb4fa5d-3ac5-4415-967c-34900a0e1c6f_SiteId">
    <vt:lpwstr>a629ef32-67ba-47a6-8eb3-ec43935644fc</vt:lpwstr>
  </property>
  <property fmtid="{D5CDD505-2E9C-101B-9397-08002B2CF9AE}" pid="7" name="MSIP_Label_dbb4fa5d-3ac5-4415-967c-34900a0e1c6f_ActionId">
    <vt:lpwstr>a274afce-55ff-4dd2-abcb-b7559d945c8b</vt:lpwstr>
  </property>
  <property fmtid="{D5CDD505-2E9C-101B-9397-08002B2CF9AE}" pid="8" name="MSIP_Label_dbb4fa5d-3ac5-4415-967c-34900a0e1c6f_ContentBits">
    <vt:lpwstr>0</vt:lpwstr>
  </property>
</Properties>
</file>