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19"/>
  </p:notesMasterIdLst>
  <p:sldIdLst>
    <p:sldId id="328" r:id="rId2"/>
    <p:sldId id="448" r:id="rId3"/>
    <p:sldId id="464" r:id="rId4"/>
    <p:sldId id="449" r:id="rId5"/>
    <p:sldId id="450" r:id="rId6"/>
    <p:sldId id="451" r:id="rId7"/>
    <p:sldId id="452" r:id="rId8"/>
    <p:sldId id="453" r:id="rId9"/>
    <p:sldId id="454" r:id="rId10"/>
    <p:sldId id="457" r:id="rId11"/>
    <p:sldId id="458" r:id="rId12"/>
    <p:sldId id="459" r:id="rId13"/>
    <p:sldId id="460" r:id="rId14"/>
    <p:sldId id="461" r:id="rId15"/>
    <p:sldId id="463" r:id="rId16"/>
    <p:sldId id="455" r:id="rId17"/>
    <p:sldId id="456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游ゴシック" panose="020B0400000000000000" pitchFamily="50" charset="-128"/>
      <p:regular r:id="rId25"/>
      <p:bold r:id="rId26"/>
    </p:embeddedFont>
    <p:embeddedFont>
      <p:font typeface="游ゴシック Medium" panose="020B0500000000000000" pitchFamily="50" charset="-128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B3E5F7"/>
    <a:srgbClr val="D2EFFA"/>
    <a:srgbClr val="6CCDF0"/>
    <a:srgbClr val="FFE1FF"/>
    <a:srgbClr val="EDE2F6"/>
    <a:srgbClr val="D4ECDB"/>
    <a:srgbClr val="BFDDF3"/>
    <a:srgbClr val="FFD5AB"/>
    <a:srgbClr val="B7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68E7D-363A-451D-A670-C55F98C9DA40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9DC1-B94C-4B50-8053-27E13F208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85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973767"/>
            <a:ext cx="10094976" cy="13604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spc="-51" baseline="0">
                <a:solidFill>
                  <a:srgbClr val="46578C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49341"/>
            <a:ext cx="10092205" cy="114928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46578C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3419563"/>
            <a:ext cx="10094976" cy="1"/>
          </a:xfrm>
          <a:prstGeom prst="line">
            <a:avLst/>
          </a:prstGeom>
          <a:ln w="7620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6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268224" y="985652"/>
            <a:ext cx="11301984" cy="576871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7868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416" y="987552"/>
            <a:ext cx="5754624" cy="5705856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987552"/>
            <a:ext cx="5327904" cy="57058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68224" y="95004"/>
            <a:ext cx="11301984" cy="665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2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24" y="938784"/>
            <a:ext cx="5766816" cy="54864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224" y="1648448"/>
            <a:ext cx="5766816" cy="5093728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938784"/>
            <a:ext cx="5352288" cy="54864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648448"/>
            <a:ext cx="5352288" cy="50937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68224" y="95004"/>
            <a:ext cx="11301984" cy="665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3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8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224" y="95004"/>
            <a:ext cx="11301984" cy="665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24" y="985652"/>
            <a:ext cx="11301984" cy="57687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8224" y="814885"/>
            <a:ext cx="11301984" cy="0"/>
          </a:xfrm>
          <a:prstGeom prst="line">
            <a:avLst/>
          </a:prstGeom>
          <a:ln w="7620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11764539" y="0"/>
            <a:ext cx="427463" cy="64502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 userDrawn="1"/>
        </p:nvSpPr>
        <p:spPr>
          <a:xfrm>
            <a:off x="11686478" y="0"/>
            <a:ext cx="78061" cy="64502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スライド番号プレースホルダー 4"/>
          <p:cNvSpPr txBox="1">
            <a:spLocks/>
          </p:cNvSpPr>
          <p:nvPr userDrawn="1"/>
        </p:nvSpPr>
        <p:spPr>
          <a:xfrm>
            <a:off x="11686478" y="6450227"/>
            <a:ext cx="505520" cy="40777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873AEA-617A-4266-AE7A-6A4C7E0396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75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</p:sldLayoutIdLst>
  <p:hf sldNum="0"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kumimoji="1" sz="3200" b="1" kern="1200" spc="-51" baseline="0">
          <a:solidFill>
            <a:srgbClr val="46578C"/>
          </a:solidFill>
          <a:latin typeface="+mj-ea"/>
          <a:ea typeface="+mj-ea"/>
          <a:cs typeface="メイリオ" panose="020B0604030504040204" pitchFamily="50" charset="-128"/>
        </a:defRPr>
      </a:lvl1pPr>
    </p:titleStyle>
    <p:bodyStyle>
      <a:lvl1pPr marL="457189" indent="-457189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2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kumimoji="1" sz="2800" b="1" kern="1200">
          <a:solidFill>
            <a:srgbClr val="27314F"/>
          </a:solidFill>
          <a:latin typeface="+mj-ea"/>
          <a:ea typeface="+mj-ea"/>
          <a:cs typeface="メイリオ" panose="020B0604030504040204" pitchFamily="50" charset="-128"/>
        </a:defRPr>
      </a:lvl1pPr>
      <a:lvl2pPr marL="658352" indent="-457189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kumimoji="1" sz="2400" kern="1200">
          <a:solidFill>
            <a:srgbClr val="27314F"/>
          </a:solidFill>
          <a:latin typeface="+mn-ea"/>
          <a:ea typeface="+mn-ea"/>
          <a:cs typeface="メイリオ" panose="020B0604030504040204" pitchFamily="50" charset="-128"/>
        </a:defRPr>
      </a:lvl2pPr>
      <a:lvl3pPr marL="726930" indent="-342891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kumimoji="1" sz="2000" kern="1200">
          <a:solidFill>
            <a:srgbClr val="27314F"/>
          </a:solidFill>
          <a:latin typeface="+mn-ea"/>
          <a:ea typeface="+mn-ea"/>
          <a:cs typeface="メイリオ" panose="020B0604030504040204" pitchFamily="50" charset="-128"/>
        </a:defRPr>
      </a:lvl3pPr>
      <a:lvl4pPr marL="909805" indent="-342891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kumimoji="1" sz="1800" kern="1200">
          <a:solidFill>
            <a:srgbClr val="27314F"/>
          </a:solidFill>
          <a:latin typeface="+mn-ea"/>
          <a:ea typeface="+mn-ea"/>
          <a:cs typeface="メイリオ" panose="020B0604030504040204" pitchFamily="50" charset="-128"/>
        </a:defRPr>
      </a:lvl4pPr>
      <a:lvl5pPr marL="1035533" indent="-28574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kumimoji="1" sz="1600" kern="1200">
          <a:solidFill>
            <a:srgbClr val="27314F"/>
          </a:solidFill>
          <a:latin typeface="+mn-ea"/>
          <a:ea typeface="+mn-ea"/>
          <a:cs typeface="メイリオ" panose="020B0604030504040204" pitchFamily="50" charset="-128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5.png"/><Relationship Id="rId18" Type="http://schemas.openxmlformats.org/officeDocument/2006/relationships/image" Target="../media/image5.png"/><Relationship Id="rId3" Type="http://schemas.openxmlformats.org/officeDocument/2006/relationships/image" Target="../media/image40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4.png"/><Relationship Id="rId2" Type="http://schemas.openxmlformats.org/officeDocument/2006/relationships/image" Target="../media/image48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15" Type="http://schemas.openxmlformats.org/officeDocument/2006/relationships/image" Target="../media/image42.png"/><Relationship Id="rId10" Type="http://schemas.openxmlformats.org/officeDocument/2006/relationships/image" Target="../media/image62.png"/><Relationship Id="rId19" Type="http://schemas.openxmlformats.org/officeDocument/2006/relationships/image" Target="../media/image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71.png"/><Relationship Id="rId5" Type="http://schemas.openxmlformats.org/officeDocument/2006/relationships/image" Target="../media/image54.png"/><Relationship Id="rId10" Type="http://schemas.openxmlformats.org/officeDocument/2006/relationships/image" Target="../media/image70.png"/><Relationship Id="rId4" Type="http://schemas.openxmlformats.org/officeDocument/2006/relationships/image" Target="../media/image53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0.png"/><Relationship Id="rId3" Type="http://schemas.openxmlformats.org/officeDocument/2006/relationships/image" Target="../media/image46.png"/><Relationship Id="rId7" Type="http://schemas.openxmlformats.org/officeDocument/2006/relationships/image" Target="../media/image410.png"/><Relationship Id="rId12" Type="http://schemas.openxmlformats.org/officeDocument/2006/relationships/image" Target="../media/image4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50.png"/><Relationship Id="rId5" Type="http://schemas.openxmlformats.org/officeDocument/2006/relationships/image" Target="../media/image400.png"/><Relationship Id="rId10" Type="http://schemas.openxmlformats.org/officeDocument/2006/relationships/image" Target="../media/image440.png"/><Relationship Id="rId4" Type="http://schemas.openxmlformats.org/officeDocument/2006/relationships/image" Target="../media/image47.png"/><Relationship Id="rId9" Type="http://schemas.openxmlformats.org/officeDocument/2006/relationships/image" Target="../media/image4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560.png"/><Relationship Id="rId3" Type="http://schemas.openxmlformats.org/officeDocument/2006/relationships/image" Target="../media/image46.png"/><Relationship Id="rId7" Type="http://schemas.openxmlformats.org/officeDocument/2006/relationships/image" Target="../media/image500.png"/><Relationship Id="rId12" Type="http://schemas.openxmlformats.org/officeDocument/2006/relationships/image" Target="../media/image5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40.png"/><Relationship Id="rId5" Type="http://schemas.openxmlformats.org/officeDocument/2006/relationships/image" Target="../media/image480.png"/><Relationship Id="rId10" Type="http://schemas.openxmlformats.org/officeDocument/2006/relationships/image" Target="../media/image530.png"/><Relationship Id="rId4" Type="http://schemas.openxmlformats.org/officeDocument/2006/relationships/image" Target="../media/image47.png"/><Relationship Id="rId9" Type="http://schemas.openxmlformats.org/officeDocument/2006/relationships/image" Target="../media/image5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image" Target="../media/image11.png"/><Relationship Id="rId5" Type="http://schemas.openxmlformats.org/officeDocument/2006/relationships/image" Target="../media/image510.png"/><Relationship Id="rId15" Type="http://schemas.openxmlformats.org/officeDocument/2006/relationships/image" Target="../media/image4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6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3-Party Secure Computation for RAMs: </a:t>
            </a:r>
            <a:br>
              <a:rPr kumimoji="1" lang="en-US" altLang="ja-JP" dirty="0"/>
            </a:br>
            <a:r>
              <a:rPr kumimoji="1" lang="en-US" altLang="ja-JP" dirty="0"/>
              <a:t>Optimal and Concretely Efficient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00052" y="4449341"/>
            <a:ext cx="10092205" cy="2312186"/>
          </a:xfrm>
        </p:spPr>
        <p:txBody>
          <a:bodyPr>
            <a:normAutofit/>
          </a:bodyPr>
          <a:lstStyle/>
          <a:p>
            <a:r>
              <a:rPr lang="en-US" altLang="ja-JP" dirty="0"/>
              <a:t>2023.11.29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Atsunori Ichikawa</a:t>
            </a:r>
            <a:r>
              <a:rPr lang="en-US" altLang="ja-JP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/>
              <a:t>*1</a:t>
            </a:r>
            <a:r>
              <a:rPr lang="en-US" altLang="ja-JP" dirty="0"/>
              <a:t>, Ilan </a:t>
            </a:r>
            <a:r>
              <a:rPr lang="en-US" altLang="ja-JP" dirty="0" err="1"/>
              <a:t>Komargodski</a:t>
            </a:r>
            <a:r>
              <a:rPr lang="en-US" altLang="ja-JP" sz="1600" dirty="0"/>
              <a:t> *2</a:t>
            </a:r>
            <a:r>
              <a:rPr lang="en-US" altLang="ja-JP" dirty="0"/>
              <a:t>, </a:t>
            </a:r>
            <a:br>
              <a:rPr lang="en-US" altLang="ja-JP" dirty="0"/>
            </a:br>
            <a:r>
              <a:rPr lang="en-US" altLang="ja-JP" dirty="0"/>
              <a:t>Koki Hamada</a:t>
            </a:r>
            <a:r>
              <a:rPr lang="en-US" altLang="ja-JP" sz="1600" dirty="0"/>
              <a:t> *1</a:t>
            </a:r>
            <a:r>
              <a:rPr lang="en-US" altLang="ja-JP" dirty="0"/>
              <a:t>, Ryo Kikuchi </a:t>
            </a:r>
            <a:r>
              <a:rPr lang="en-US" altLang="ja-JP" sz="1600" dirty="0"/>
              <a:t>*1</a:t>
            </a:r>
            <a:r>
              <a:rPr lang="en-US" altLang="ja-JP" dirty="0"/>
              <a:t>, Dai </a:t>
            </a:r>
            <a:r>
              <a:rPr lang="en-US" altLang="ja-JP" dirty="0" err="1"/>
              <a:t>Ikarashi</a:t>
            </a:r>
            <a:r>
              <a:rPr lang="en-US" altLang="ja-JP" dirty="0"/>
              <a:t> </a:t>
            </a:r>
            <a:r>
              <a:rPr lang="en-US" altLang="ja-JP" sz="1600" dirty="0"/>
              <a:t>*1</a:t>
            </a:r>
            <a:endParaRPr lang="en-US" altLang="ja-JP" dirty="0"/>
          </a:p>
          <a:p>
            <a:r>
              <a:rPr kumimoji="1" lang="en-US" altLang="ja-JP" sz="1600" dirty="0"/>
              <a:t>*1 NTT Social Informatics Laboratories</a:t>
            </a:r>
            <a:br>
              <a:rPr kumimoji="1" lang="en-US" altLang="ja-JP" sz="1600" dirty="0"/>
            </a:br>
            <a:r>
              <a:rPr kumimoji="1" lang="en-US" altLang="ja-JP" sz="1600" dirty="0"/>
              <a:t>*2 Hebrew University, NTT Research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3655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Our Implementation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3200" b="0" i="0" smtClean="0">
                            <a:latin typeface="Cambria Math" panose="02040503050406030204" pitchFamily="18" charset="0"/>
                          </a:rPr>
                          <m:t>Perm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48" b="-311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 bwMode="auto">
          <a:xfrm flipV="1">
            <a:off x="3224983" y="1989299"/>
            <a:ext cx="4943442" cy="1910916"/>
          </a:xfrm>
          <a:prstGeom prst="straightConnector1">
            <a:avLst/>
          </a:prstGeom>
          <a:solidFill>
            <a:srgbClr val="A0D4D8"/>
          </a:solidFill>
          <a:ln w="28575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598478" y="2053217"/>
                <a:ext cx="306365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1) Share random values:</a:t>
                </a:r>
              </a:p>
              <a:p>
                <a:r>
                  <a:rPr kumimoji="1" lang="en-US" altLang="ja-JP" sz="2000" dirty="0"/>
                  <a:t>    Permutation</a:t>
                </a:r>
                <a:r>
                  <a:rPr kumimoji="1" lang="en-US" altLang="ja-JP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ja-JP" sz="2000" b="0" i="1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ja-JP" sz="2000" dirty="0"/>
                  <a:t>    Arrays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kumimoji="1" lang="ja-JP" altLang="en-US" sz="2000" b="1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478" y="2053217"/>
                <a:ext cx="3063659" cy="1015663"/>
              </a:xfrm>
              <a:prstGeom prst="rect">
                <a:avLst/>
              </a:prstGeom>
              <a:blipFill>
                <a:blip r:embed="rId3"/>
                <a:stretch>
                  <a:fillRect l="-1988" t="-3614" r="-1193" b="-10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5277" y="4668187"/>
                <a:ext cx="33916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2</a:t>
                </a:r>
                <a:r>
                  <a:rPr kumimoji="1" lang="en-US" altLang="ja-JP" sz="2000" b="0" dirty="0"/>
                  <a:t>)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7" y="4668187"/>
                <a:ext cx="3391634" cy="400110"/>
              </a:xfrm>
              <a:prstGeom prst="rect">
                <a:avLst/>
              </a:prstGeom>
              <a:blipFill>
                <a:blip r:embed="rId7"/>
                <a:stretch>
                  <a:fillRect l="-1795" t="-7692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FFA5AC6-60C1-72A9-25B1-3A8F7F81C8C9}"/>
                  </a:ext>
                </a:extLst>
              </p:cNvPr>
              <p:cNvSpPr txBox="1"/>
              <p:nvPr/>
            </p:nvSpPr>
            <p:spPr>
              <a:xfrm>
                <a:off x="170326" y="2969804"/>
                <a:ext cx="20731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d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ja-JP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20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FFA5AC6-60C1-72A9-25B1-3A8F7F81C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6" y="2969804"/>
                <a:ext cx="2073132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A693B33-9B43-42AD-23F5-2E507CBE623B}"/>
                  </a:ext>
                </a:extLst>
              </p:cNvPr>
              <p:cNvSpPr txBox="1"/>
              <p:nvPr/>
            </p:nvSpPr>
            <p:spPr>
              <a:xfrm>
                <a:off x="9246755" y="1294502"/>
                <a:ext cx="20731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d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ja-JP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ja-JP" sz="20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20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A693B33-9B43-42AD-23F5-2E507CBE6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755" y="1294502"/>
                <a:ext cx="2073132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503CCEB-C82E-EE55-9FA1-5EABE4AEC164}"/>
              </a:ext>
            </a:extLst>
          </p:cNvPr>
          <p:cNvCxnSpPr/>
          <p:nvPr/>
        </p:nvCxnSpPr>
        <p:spPr bwMode="auto">
          <a:xfrm flipH="1" flipV="1">
            <a:off x="8828220" y="2872188"/>
            <a:ext cx="24937" cy="2018303"/>
          </a:xfrm>
          <a:prstGeom prst="straightConnector1">
            <a:avLst/>
          </a:prstGeom>
          <a:solidFill>
            <a:srgbClr val="A0D4D8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FBC4348-40C6-1D4C-B3DB-2712A0558174}"/>
                  </a:ext>
                </a:extLst>
              </p:cNvPr>
              <p:cNvSpPr txBox="1"/>
              <p:nvPr/>
            </p:nvSpPr>
            <p:spPr>
              <a:xfrm>
                <a:off x="8865662" y="3840928"/>
                <a:ext cx="1989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kumimoji="1" lang="en-US" altLang="ja-JP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kumimoji="1" lang="ja-JP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FBC4348-40C6-1D4C-B3DB-2712A0558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662" y="3840928"/>
                <a:ext cx="198951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F3C867C-3F1E-2AFC-FF8C-F1B0BD713A10}"/>
                  </a:ext>
                </a:extLst>
              </p:cNvPr>
              <p:cNvSpPr txBox="1"/>
              <p:nvPr/>
            </p:nvSpPr>
            <p:spPr>
              <a:xfrm>
                <a:off x="9363818" y="5285903"/>
                <a:ext cx="2443105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←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kumimoji="1" lang="en-US" altLang="ja-JP" b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kumimoji="1" lang="en-US" altLang="ja-JP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kumimoji="1" lang="en-US" altLang="ja-JP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m:rPr>
                              <m:nor/>
                            </m:rPr>
                            <a:rPr kumimoji="1" lang="ja-JP" altLang="en-US" b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kumimoji="1" lang="en-US" altLang="ja-JP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F3C867C-3F1E-2AFC-FF8C-F1B0BD713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818" y="5285903"/>
                <a:ext cx="2443105" cy="12926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504D9AB-6CE2-D05C-6803-0EE70A4545D1}"/>
              </a:ext>
            </a:extLst>
          </p:cNvPr>
          <p:cNvCxnSpPr/>
          <p:nvPr/>
        </p:nvCxnSpPr>
        <p:spPr bwMode="auto">
          <a:xfrm>
            <a:off x="3252437" y="4148789"/>
            <a:ext cx="4894036" cy="1869626"/>
          </a:xfrm>
          <a:prstGeom prst="straightConnector1">
            <a:avLst/>
          </a:prstGeom>
          <a:solidFill>
            <a:srgbClr val="A0D4D8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47913A4-6E7C-535B-819F-83FE1738018B}"/>
                  </a:ext>
                </a:extLst>
              </p:cNvPr>
              <p:cNvSpPr txBox="1"/>
              <p:nvPr/>
            </p:nvSpPr>
            <p:spPr>
              <a:xfrm>
                <a:off x="4883857" y="4906031"/>
                <a:ext cx="4939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47913A4-6E7C-535B-819F-83FE17380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857" y="4906031"/>
                <a:ext cx="493981" cy="461665"/>
              </a:xfrm>
              <a:prstGeom prst="rect">
                <a:avLst/>
              </a:prstGeom>
              <a:blipFill>
                <a:blip r:embed="rId12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2E9BD35-BE2A-A6C4-DA11-F8466C6A06AF}"/>
                  </a:ext>
                </a:extLst>
              </p:cNvPr>
              <p:cNvSpPr txBox="1"/>
              <p:nvPr/>
            </p:nvSpPr>
            <p:spPr>
              <a:xfrm>
                <a:off x="3895172" y="5292945"/>
                <a:ext cx="27675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kumimoji="1" lang="ja-JP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2E9BD35-BE2A-A6C4-DA11-F8466C6A0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172" y="5292945"/>
                <a:ext cx="2767506" cy="400110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54DAB9C5-8124-71A6-85A3-3E899A286134}"/>
                  </a:ext>
                </a:extLst>
              </p:cNvPr>
              <p:cNvSpPr/>
              <p:nvPr/>
            </p:nvSpPr>
            <p:spPr>
              <a:xfrm>
                <a:off x="9246755" y="2360864"/>
                <a:ext cx="14632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54DAB9C5-8124-71A6-85A3-3E899A286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755" y="2360864"/>
                <a:ext cx="1463221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347AE30-98C5-4836-3FD2-1ED4BBCE558B}"/>
                  </a:ext>
                </a:extLst>
              </p:cNvPr>
              <p:cNvSpPr txBox="1"/>
              <p:nvPr/>
            </p:nvSpPr>
            <p:spPr>
              <a:xfrm>
                <a:off x="322308" y="3256825"/>
                <a:ext cx="4131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347AE30-98C5-4836-3FD2-1ED4BBCE5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8" y="3256825"/>
                <a:ext cx="41315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CA05ECA-FC09-AD12-01A5-3F0940FE3747}"/>
              </a:ext>
            </a:extLst>
          </p:cNvPr>
          <p:cNvSpPr txBox="1"/>
          <p:nvPr/>
        </p:nvSpPr>
        <p:spPr>
          <a:xfrm>
            <a:off x="268224" y="2647537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Inputs: 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7FB4936-4552-801D-AAD3-7885487941CA}"/>
              </a:ext>
            </a:extLst>
          </p:cNvPr>
          <p:cNvSpPr txBox="1"/>
          <p:nvPr/>
        </p:nvSpPr>
        <p:spPr>
          <a:xfrm>
            <a:off x="9249317" y="100271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Inputs: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0D0462F-A5D2-3040-721D-B20D26F88E1E}"/>
                  </a:ext>
                </a:extLst>
              </p:cNvPr>
              <p:cNvSpPr txBox="1"/>
              <p:nvPr/>
            </p:nvSpPr>
            <p:spPr>
              <a:xfrm>
                <a:off x="6157414" y="4311768"/>
                <a:ext cx="24584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3) Send items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0D0462F-A5D2-3040-721D-B20D26F88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414" y="4311768"/>
                <a:ext cx="2458430" cy="400110"/>
              </a:xfrm>
              <a:prstGeom prst="rect">
                <a:avLst/>
              </a:prstGeom>
              <a:blipFill>
                <a:blip r:embed="rId16"/>
                <a:stretch>
                  <a:fillRect l="-2481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3DE4D3F-B48A-D13B-D4FD-AF2759A08301}"/>
              </a:ext>
            </a:extLst>
          </p:cNvPr>
          <p:cNvSpPr txBox="1"/>
          <p:nvPr/>
        </p:nvSpPr>
        <p:spPr>
          <a:xfrm>
            <a:off x="9275966" y="2092546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Outputs: 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4DD18A0-FFA1-1E17-6C7A-8E8F7C190EC6}"/>
              </a:ext>
            </a:extLst>
          </p:cNvPr>
          <p:cNvSpPr txBox="1"/>
          <p:nvPr/>
        </p:nvSpPr>
        <p:spPr>
          <a:xfrm>
            <a:off x="9393910" y="499836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Outputs: </a:t>
            </a:r>
            <a:endParaRPr kumimoji="1" lang="ja-JP" altLang="en-US" dirty="0"/>
          </a:p>
        </p:txBody>
      </p:sp>
      <p:pic>
        <p:nvPicPr>
          <p:cNvPr id="3" name="Picture 2" descr="Pink">
            <a:extLst>
              <a:ext uri="{FF2B5EF4-FFF2-40B4-BE49-F238E27FC236}">
                <a16:creationId xmlns:a16="http://schemas.microsoft.com/office/drawing/2014/main" id="{BBDDFD06-98B0-B163-154D-DD924FDF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4" y="3143490"/>
            <a:ext cx="1155994" cy="15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lue">
            <a:extLst>
              <a:ext uri="{FF2B5EF4-FFF2-40B4-BE49-F238E27FC236}">
                <a16:creationId xmlns:a16="http://schemas.microsoft.com/office/drawing/2014/main" id="{3C21791E-05D0-279A-5623-3A0FC66BE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2" y="1229917"/>
            <a:ext cx="1072128" cy="14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reen">
            <a:extLst>
              <a:ext uri="{FF2B5EF4-FFF2-40B4-BE49-F238E27FC236}">
                <a16:creationId xmlns:a16="http://schemas.microsoft.com/office/drawing/2014/main" id="{A02B0102-A9E9-26C2-44BF-2E04016E3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90" y="5167462"/>
            <a:ext cx="1072610" cy="14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1" grpId="0"/>
      <p:bldP spid="15" grpId="0"/>
      <p:bldP spid="18" grpId="0"/>
      <p:bldP spid="19" grpId="0"/>
      <p:bldP spid="26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0DAC86-2503-A2F5-84FD-D3225E1B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Semi-honest DORAM (summary)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プレースホルダー 2">
                <a:extLst>
                  <a:ext uri="{FF2B5EF4-FFF2-40B4-BE49-F238E27FC236}">
                    <a16:creationId xmlns:a16="http://schemas.microsoft.com/office/drawing/2014/main" id="{67B65343-E603-0D2C-4561-3D481677513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Efficient 3-Party Permutation that costs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comm./comp.</a:t>
                </a:r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r>
                  <a:rPr lang="en-US" altLang="ja-JP" dirty="0"/>
                  <a:t>Simple Permutation-based Oblivious Hashing 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kumimoji="1" lang="en-US" altLang="ja-JP" dirty="0"/>
                  <a:t> BUILD cost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LOOKUP cost (for large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kumimoji="1" lang="en-US" altLang="ja-JP" dirty="0"/>
                  <a:t>)</a:t>
                </a:r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Generic hierarchical construction with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func>
                      </m:e>
                    </m:d>
                  </m:oMath>
                </a14:m>
                <a:r>
                  <a:rPr kumimoji="1" lang="en-US" altLang="ja-JP" dirty="0"/>
                  <a:t> overhead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プレースホルダー 2">
                <a:extLst>
                  <a:ext uri="{FF2B5EF4-FFF2-40B4-BE49-F238E27FC236}">
                    <a16:creationId xmlns:a16="http://schemas.microsoft.com/office/drawing/2014/main" id="{67B65343-E603-0D2C-4561-3D4816775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80" t="-1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矢印: 下 3">
            <a:extLst>
              <a:ext uri="{FF2B5EF4-FFF2-40B4-BE49-F238E27FC236}">
                <a16:creationId xmlns:a16="http://schemas.microsoft.com/office/drawing/2014/main" id="{4B6F651E-C000-12D8-69F4-EB6829A82471}"/>
              </a:ext>
            </a:extLst>
          </p:cNvPr>
          <p:cNvSpPr/>
          <p:nvPr/>
        </p:nvSpPr>
        <p:spPr>
          <a:xfrm>
            <a:off x="1384183" y="1702965"/>
            <a:ext cx="729842" cy="57045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E199780C-ACA6-816C-3271-C3A178F01551}"/>
              </a:ext>
            </a:extLst>
          </p:cNvPr>
          <p:cNvSpPr/>
          <p:nvPr/>
        </p:nvSpPr>
        <p:spPr>
          <a:xfrm>
            <a:off x="1384183" y="4228666"/>
            <a:ext cx="729842" cy="57045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70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B163C3-E50A-CFDD-65DB-FD52A4C5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Toward Maliciously Secure Extension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プレースホルダー 2">
                <a:extLst>
                  <a:ext uri="{FF2B5EF4-FFF2-40B4-BE49-F238E27FC236}">
                    <a16:creationId xmlns:a16="http://schemas.microsoft.com/office/drawing/2014/main" id="{670C22A6-A408-8210-498E-75FCA149F75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We can use </a:t>
                </a:r>
                <a:r>
                  <a:rPr kumimoji="1" lang="en-US" altLang="ja-JP" u="sng" dirty="0"/>
                  <a:t>generic maliciously secure MPC with </a:t>
                </a:r>
                <a:r>
                  <a:rPr kumimoji="1" lang="en-US" altLang="ja-JP" u="sng" dirty="0">
                    <a:solidFill>
                      <a:srgbClr val="FF0000"/>
                    </a:solidFill>
                  </a:rPr>
                  <a:t>MAC</a:t>
                </a:r>
              </a:p>
              <a:p>
                <a:pPr lvl="1"/>
                <a:r>
                  <a:rPr lang="en-US" altLang="ja-JP" dirty="0"/>
                  <a:t>Parties hold a secret MAC key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ja-JP" dirty="0"/>
                  <a:t> and set  a MAC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𝑟𝑥</m:t>
                        </m:r>
                      </m:e>
                    </m:d>
                  </m:oMath>
                </a14:m>
                <a:r>
                  <a:rPr lang="en-US" altLang="ja-JP" dirty="0"/>
                  <a:t> corresponding to a share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Evaluating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⟦"/>
                        <m:endChr m:val="⟧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b>
                    </m:sSub>
                    <m:d>
                      <m:dPr>
                        <m:begChr m:val="⟦"/>
                        <m:endChr m:val="⟧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ja-JP" dirty="0"/>
                  <a:t> detects cheating</a:t>
                </a:r>
              </a:p>
              <a:p>
                <a:endParaRPr kumimoji="1" lang="en-US" altLang="ja-JP" dirty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3" name="テキスト プレースホルダー 2">
                <a:extLst>
                  <a:ext uri="{FF2B5EF4-FFF2-40B4-BE49-F238E27FC236}">
                    <a16:creationId xmlns:a16="http://schemas.microsoft.com/office/drawing/2014/main" id="{670C22A6-A408-8210-498E-75FCA149F7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80" t="-1903" r="-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2BAE9D6-FCAE-CD9E-56A8-96E7683B2072}"/>
              </a:ext>
            </a:extLst>
          </p:cNvPr>
          <p:cNvSpPr/>
          <p:nvPr/>
        </p:nvSpPr>
        <p:spPr>
          <a:xfrm>
            <a:off x="2357307" y="3429000"/>
            <a:ext cx="7080309" cy="14681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2AA0FD-0E0B-4586-01D1-FF30CE64658E}"/>
              </a:ext>
            </a:extLst>
          </p:cNvPr>
          <p:cNvSpPr txBox="1"/>
          <p:nvPr/>
        </p:nvSpPr>
        <p:spPr>
          <a:xfrm>
            <a:off x="2432808" y="3512187"/>
            <a:ext cx="69445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Question:</a:t>
            </a:r>
          </a:p>
          <a:p>
            <a:r>
              <a:rPr kumimoji="1" lang="en-US" altLang="ja-JP" sz="2800" b="1" i="1" dirty="0"/>
              <a:t>How can MACs detect a </a:t>
            </a:r>
            <a:r>
              <a:rPr kumimoji="1" lang="en-US" altLang="ja-JP" sz="2800" b="1" i="1" dirty="0">
                <a:solidFill>
                  <a:srgbClr val="FF0000"/>
                </a:solidFill>
              </a:rPr>
              <a:t>cheater</a:t>
            </a:r>
            <a:r>
              <a:rPr kumimoji="1" lang="en-US" altLang="ja-JP" sz="2800" b="1" i="1" dirty="0"/>
              <a:t> </a:t>
            </a:r>
          </a:p>
          <a:p>
            <a:r>
              <a:rPr kumimoji="1" lang="en-US" altLang="ja-JP" sz="2800" b="1" i="1" dirty="0"/>
              <a:t>who has </a:t>
            </a:r>
            <a:r>
              <a:rPr kumimoji="1" lang="en-US" altLang="ja-JP" sz="2800" b="1" i="1" u="sng" dirty="0">
                <a:solidFill>
                  <a:srgbClr val="FF0000"/>
                </a:solidFill>
              </a:rPr>
              <a:t>full control over permutation</a:t>
            </a:r>
            <a:r>
              <a:rPr kumimoji="1" lang="en-US" altLang="ja-JP" sz="2800" b="1" i="1" dirty="0"/>
              <a:t>?</a:t>
            </a:r>
            <a:endParaRPr kumimoji="1" lang="ja-JP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63391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0334F-EB90-3684-BFCA-D51DF1D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Detect a Cheating </a:t>
            </a:r>
            <a:r>
              <a:rPr kumimoji="1" lang="en-US" altLang="ja-JP" dirty="0" err="1"/>
              <a:t>Permuter</a:t>
            </a:r>
            <a:r>
              <a:rPr kumimoji="1" lang="en-US" altLang="ja-JP" dirty="0"/>
              <a:t> via MAC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8FF29A-DD1F-1585-44FD-D2E711580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What is the truth about Permutation-based Oblivious Hashing?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A8FB38-6D76-E26D-799E-36045C76AA4E}"/>
              </a:ext>
            </a:extLst>
          </p:cNvPr>
          <p:cNvSpPr txBox="1"/>
          <p:nvPr/>
        </p:nvSpPr>
        <p:spPr>
          <a:xfrm>
            <a:off x="2381777" y="1895910"/>
            <a:ext cx="193674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Tampered</a:t>
            </a:r>
          </a:p>
          <a:p>
            <a:pPr algn="ctr"/>
            <a:r>
              <a:rPr kumimoji="1" lang="en-US" altLang="ja-JP" sz="2400" dirty="0"/>
              <a:t>Permutation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54C47F-0527-98BE-F36D-44B5FE40B73E}"/>
              </a:ext>
            </a:extLst>
          </p:cNvPr>
          <p:cNvSpPr txBox="1"/>
          <p:nvPr/>
        </p:nvSpPr>
        <p:spPr>
          <a:xfrm>
            <a:off x="7393000" y="1895911"/>
            <a:ext cx="13468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Invalid</a:t>
            </a:r>
          </a:p>
          <a:p>
            <a:pPr algn="ctr"/>
            <a:r>
              <a:rPr kumimoji="1" lang="en-US" altLang="ja-JP" sz="2400" dirty="0"/>
              <a:t>Hashing</a:t>
            </a:r>
            <a:endParaRPr kumimoji="1" lang="ja-JP" altLang="en-US" sz="2400" dirty="0"/>
          </a:p>
        </p:txBody>
      </p:sp>
      <p:sp>
        <p:nvSpPr>
          <p:cNvPr id="6" name="矢印: 左右 5">
            <a:extLst>
              <a:ext uri="{FF2B5EF4-FFF2-40B4-BE49-F238E27FC236}">
                <a16:creationId xmlns:a16="http://schemas.microsoft.com/office/drawing/2014/main" id="{C8F8306F-396F-45AA-83D2-AAB783A3FDC4}"/>
              </a:ext>
            </a:extLst>
          </p:cNvPr>
          <p:cNvSpPr/>
          <p:nvPr/>
        </p:nvSpPr>
        <p:spPr>
          <a:xfrm>
            <a:off x="4747928" y="1979800"/>
            <a:ext cx="2215669" cy="663215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乗算記号 12">
            <a:extLst>
              <a:ext uri="{FF2B5EF4-FFF2-40B4-BE49-F238E27FC236}">
                <a16:creationId xmlns:a16="http://schemas.microsoft.com/office/drawing/2014/main" id="{908240DC-A7E0-CCFD-21C5-B56F93276DFC}"/>
              </a:ext>
            </a:extLst>
          </p:cNvPr>
          <p:cNvSpPr/>
          <p:nvPr/>
        </p:nvSpPr>
        <p:spPr>
          <a:xfrm>
            <a:off x="4799001" y="1220838"/>
            <a:ext cx="2215669" cy="2181138"/>
          </a:xfrm>
          <a:prstGeom prst="mathMultiply">
            <a:avLst>
              <a:gd name="adj1" fmla="val 81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CE1E1E-362F-E4FD-38D5-822C907F98F1}"/>
              </a:ext>
            </a:extLst>
          </p:cNvPr>
          <p:cNvSpPr txBox="1"/>
          <p:nvPr/>
        </p:nvSpPr>
        <p:spPr>
          <a:xfrm>
            <a:off x="2381777" y="3715595"/>
            <a:ext cx="193674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Tampered</a:t>
            </a:r>
          </a:p>
          <a:p>
            <a:pPr algn="ctr"/>
            <a:r>
              <a:rPr kumimoji="1" lang="en-US" altLang="ja-JP" sz="2400" dirty="0"/>
              <a:t>Permutation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8EF1803-6352-AE09-5071-2217E63D53BC}"/>
              </a:ext>
            </a:extLst>
          </p:cNvPr>
          <p:cNvSpPr txBox="1"/>
          <p:nvPr/>
        </p:nvSpPr>
        <p:spPr>
          <a:xfrm>
            <a:off x="7393000" y="3715596"/>
            <a:ext cx="13468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Invalid</a:t>
            </a:r>
          </a:p>
          <a:p>
            <a:pPr algn="ctr"/>
            <a:r>
              <a:rPr kumimoji="1" lang="en-US" altLang="ja-JP" sz="2400" dirty="0"/>
              <a:t>Hashing</a:t>
            </a:r>
            <a:endParaRPr kumimoji="1" lang="ja-JP" altLang="en-US" sz="2400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8FF874E-3AB4-3743-A51A-3F43C788D014}"/>
              </a:ext>
            </a:extLst>
          </p:cNvPr>
          <p:cNvSpPr/>
          <p:nvPr/>
        </p:nvSpPr>
        <p:spPr>
          <a:xfrm>
            <a:off x="4839709" y="3799485"/>
            <a:ext cx="2123888" cy="66321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乗算記号 17">
            <a:extLst>
              <a:ext uri="{FF2B5EF4-FFF2-40B4-BE49-F238E27FC236}">
                <a16:creationId xmlns:a16="http://schemas.microsoft.com/office/drawing/2014/main" id="{7DBA3985-77B8-AC36-1BE8-073F2DC5B126}"/>
              </a:ext>
            </a:extLst>
          </p:cNvPr>
          <p:cNvSpPr/>
          <p:nvPr/>
        </p:nvSpPr>
        <p:spPr>
          <a:xfrm>
            <a:off x="4793818" y="3040523"/>
            <a:ext cx="2215669" cy="2181138"/>
          </a:xfrm>
          <a:prstGeom prst="mathMultiply">
            <a:avLst>
              <a:gd name="adj1" fmla="val 81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F112318-58CC-31E9-218E-0080AABDDD43}"/>
              </a:ext>
            </a:extLst>
          </p:cNvPr>
          <p:cNvSpPr txBox="1"/>
          <p:nvPr/>
        </p:nvSpPr>
        <p:spPr>
          <a:xfrm>
            <a:off x="2381777" y="5494549"/>
            <a:ext cx="193674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Tampered</a:t>
            </a:r>
          </a:p>
          <a:p>
            <a:pPr algn="ctr"/>
            <a:r>
              <a:rPr kumimoji="1" lang="en-US" altLang="ja-JP" sz="2400" dirty="0"/>
              <a:t>Permutation</a:t>
            </a:r>
            <a:endParaRPr kumimoji="1" lang="ja-JP" altLang="en-US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206BBA4-99E4-6086-2CB8-6012364C02E1}"/>
              </a:ext>
            </a:extLst>
          </p:cNvPr>
          <p:cNvSpPr txBox="1"/>
          <p:nvPr/>
        </p:nvSpPr>
        <p:spPr>
          <a:xfrm>
            <a:off x="7393000" y="5494550"/>
            <a:ext cx="13468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Invalid</a:t>
            </a:r>
          </a:p>
          <a:p>
            <a:pPr algn="ctr"/>
            <a:r>
              <a:rPr kumimoji="1" lang="en-US" altLang="ja-JP" sz="2400" dirty="0"/>
              <a:t>Hashing</a:t>
            </a:r>
            <a:endParaRPr kumimoji="1" lang="ja-JP" altLang="en-US" sz="2400" dirty="0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D8580454-247E-125D-D75B-1DC465EA8F06}"/>
              </a:ext>
            </a:extLst>
          </p:cNvPr>
          <p:cNvSpPr/>
          <p:nvPr/>
        </p:nvSpPr>
        <p:spPr>
          <a:xfrm rot="10800000">
            <a:off x="4839709" y="5578439"/>
            <a:ext cx="2123888" cy="66321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: 塗りつぶしなし 21">
            <a:extLst>
              <a:ext uri="{FF2B5EF4-FFF2-40B4-BE49-F238E27FC236}">
                <a16:creationId xmlns:a16="http://schemas.microsoft.com/office/drawing/2014/main" id="{B04CDD34-7466-9713-F874-A69F23B5A93B}"/>
              </a:ext>
            </a:extLst>
          </p:cNvPr>
          <p:cNvSpPr/>
          <p:nvPr/>
        </p:nvSpPr>
        <p:spPr>
          <a:xfrm>
            <a:off x="5209771" y="5212902"/>
            <a:ext cx="1418890" cy="1394289"/>
          </a:xfrm>
          <a:prstGeom prst="donut">
            <a:avLst>
              <a:gd name="adj" fmla="val 1147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B01A9A-9AB2-581B-5508-49A81E7A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Detect a Cheating </a:t>
            </a:r>
            <a:r>
              <a:rPr kumimoji="1" lang="en-US" altLang="ja-JP" dirty="0" err="1"/>
              <a:t>Permuter</a:t>
            </a:r>
            <a:r>
              <a:rPr kumimoji="1" lang="en-US" altLang="ja-JP" dirty="0"/>
              <a:t> via MAC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572B9F6-7E46-2731-877B-98E46466B602}"/>
                  </a:ext>
                </a:extLst>
              </p:cNvPr>
              <p:cNvSpPr txBox="1"/>
              <p:nvPr/>
            </p:nvSpPr>
            <p:spPr>
              <a:xfrm>
                <a:off x="884773" y="985652"/>
                <a:ext cx="10068886" cy="95410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b="1" dirty="0">
                    <a:latin typeface="+mj-lt"/>
                  </a:rPr>
                  <a:t>A hash table is valid if the right item is in the right place, </a:t>
                </a:r>
                <a:r>
                  <a:rPr kumimoji="1" lang="en-US" altLang="ja-JP" sz="2800" b="1" u="sng" dirty="0">
                    <a:latin typeface="+mj-lt"/>
                  </a:rPr>
                  <a:t>whatever the process </a:t>
                </a:r>
                <a14:m>
                  <m:oMath xmlns:m="http://schemas.openxmlformats.org/officeDocument/2006/math">
                    <m:r>
                      <a:rPr kumimoji="1" lang="en-US" altLang="ja-JP" sz="2800" b="1" i="1" u="sng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ja-JP" altLang="en-US" sz="2800" b="1" u="sng" dirty="0">
                    <a:latin typeface="+mj-lt"/>
                  </a:rPr>
                  <a:t> </a:t>
                </a:r>
                <a:r>
                  <a:rPr lang="en-US" altLang="ja-JP" sz="2800" b="1" u="sng" dirty="0">
                    <a:latin typeface="+mj-lt"/>
                  </a:rPr>
                  <a:t>is</a:t>
                </a:r>
                <a:endParaRPr lang="ja-JP" altLang="en-US" sz="2800" b="1" u="sng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572B9F6-7E46-2731-877B-98E46466B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73" y="985652"/>
                <a:ext cx="10068886" cy="954107"/>
              </a:xfrm>
              <a:prstGeom prst="rect">
                <a:avLst/>
              </a:prstGeom>
              <a:blipFill>
                <a:blip r:embed="rId2"/>
                <a:stretch>
                  <a:fillRect l="-1149" t="-6329" b="-1645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37E105-F47D-CC64-506F-A9AEEF587699}"/>
              </a:ext>
            </a:extLst>
          </p:cNvPr>
          <p:cNvSpPr txBox="1"/>
          <p:nvPr/>
        </p:nvSpPr>
        <p:spPr>
          <a:xfrm>
            <a:off x="173035" y="2142226"/>
            <a:ext cx="8124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Cheating detection on our Permutation-based Hashing (sketch)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10">
                <a:extLst>
                  <a:ext uri="{FF2B5EF4-FFF2-40B4-BE49-F238E27FC236}">
                    <a16:creationId xmlns:a16="http://schemas.microsoft.com/office/drawing/2014/main" id="{C5413E09-EF23-8CF8-8978-F805D31C5C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29576"/>
                  </p:ext>
                </p:extLst>
              </p:nvPr>
            </p:nvGraphicFramePr>
            <p:xfrm>
              <a:off x="2013193" y="2856824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10">
                <a:extLst>
                  <a:ext uri="{FF2B5EF4-FFF2-40B4-BE49-F238E27FC236}">
                    <a16:creationId xmlns:a16="http://schemas.microsoft.com/office/drawing/2014/main" id="{C5413E09-EF23-8CF8-8978-F805D31C5C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29576"/>
                  </p:ext>
                </p:extLst>
              </p:nvPr>
            </p:nvGraphicFramePr>
            <p:xfrm>
              <a:off x="2013193" y="2856824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833" t="-1613" r="-40333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613" r="-3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01667" t="-1613" r="-2025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99174" t="-1613" r="-10082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02500" t="-1613" r="-1667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9">
                <a:extLst>
                  <a:ext uri="{FF2B5EF4-FFF2-40B4-BE49-F238E27FC236}">
                    <a16:creationId xmlns:a16="http://schemas.microsoft.com/office/drawing/2014/main" id="{29903916-C519-030D-503C-E26DD5A72A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0956445"/>
                  </p:ext>
                </p:extLst>
              </p:nvPr>
            </p:nvGraphicFramePr>
            <p:xfrm>
              <a:off x="2013193" y="3273076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9">
                <a:extLst>
                  <a:ext uri="{FF2B5EF4-FFF2-40B4-BE49-F238E27FC236}">
                    <a16:creationId xmlns:a16="http://schemas.microsoft.com/office/drawing/2014/main" id="{29903916-C519-030D-503C-E26DD5A72A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0956445"/>
                  </p:ext>
                </p:extLst>
              </p:nvPr>
            </p:nvGraphicFramePr>
            <p:xfrm>
              <a:off x="2013193" y="3273076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833" t="-1613" r="-40333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613" r="-3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201667" t="-1613" r="-2025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299174" t="-1613" r="-10082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402500" t="-1613" r="-1667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527C7F-16CB-5706-6368-9334DC00CAD1}"/>
              </a:ext>
            </a:extLst>
          </p:cNvPr>
          <p:cNvSpPr txBox="1"/>
          <p:nvPr/>
        </p:nvSpPr>
        <p:spPr>
          <a:xfrm>
            <a:off x="1902867" y="2527701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Inputs</a:t>
            </a:r>
            <a:endParaRPr kumimoji="1" lang="ja-JP" altLang="en-US" dirty="0"/>
          </a:p>
        </p:txBody>
      </p:sp>
      <p:sp>
        <p:nvSpPr>
          <p:cNvPr id="13" name="円弧 12">
            <a:extLst>
              <a:ext uri="{FF2B5EF4-FFF2-40B4-BE49-F238E27FC236}">
                <a16:creationId xmlns:a16="http://schemas.microsoft.com/office/drawing/2014/main" id="{93C7A6DC-0F11-4041-F238-8F4CCDA2717C}"/>
              </a:ext>
            </a:extLst>
          </p:cNvPr>
          <p:cNvSpPr/>
          <p:nvPr/>
        </p:nvSpPr>
        <p:spPr>
          <a:xfrm>
            <a:off x="1483896" y="3066147"/>
            <a:ext cx="854721" cy="858637"/>
          </a:xfrm>
          <a:prstGeom prst="arc">
            <a:avLst>
              <a:gd name="adj1" fmla="val 5505522"/>
              <a:gd name="adj2" fmla="val 16064875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0152EC1-CE10-9754-0357-0AF73B1C27AE}"/>
              </a:ext>
            </a:extLst>
          </p:cNvPr>
          <p:cNvSpPr txBox="1"/>
          <p:nvPr/>
        </p:nvSpPr>
        <p:spPr>
          <a:xfrm>
            <a:off x="683677" y="331079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OPRF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 10">
                <a:extLst>
                  <a:ext uri="{FF2B5EF4-FFF2-40B4-BE49-F238E27FC236}">
                    <a16:creationId xmlns:a16="http://schemas.microsoft.com/office/drawing/2014/main" id="{167207F7-21E6-1E32-6FFB-1976DED72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103095"/>
                  </p:ext>
                </p:extLst>
              </p:nvPr>
            </p:nvGraphicFramePr>
            <p:xfrm>
              <a:off x="2013193" y="3739364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 10">
                <a:extLst>
                  <a:ext uri="{FF2B5EF4-FFF2-40B4-BE49-F238E27FC236}">
                    <a16:creationId xmlns:a16="http://schemas.microsoft.com/office/drawing/2014/main" id="{167207F7-21E6-1E32-6FFB-1976DED72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103095"/>
                  </p:ext>
                </p:extLst>
              </p:nvPr>
            </p:nvGraphicFramePr>
            <p:xfrm>
              <a:off x="2013193" y="3739364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833" t="-1613" r="-40333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613" r="-3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201667" t="-1613" r="-2025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299174" t="-1613" r="-10082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402500" t="-1613" r="-1667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 10">
                <a:extLst>
                  <a:ext uri="{FF2B5EF4-FFF2-40B4-BE49-F238E27FC236}">
                    <a16:creationId xmlns:a16="http://schemas.microsoft.com/office/drawing/2014/main" id="{B1D383BB-4E01-F0F3-A8C1-E947C138E2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081888"/>
                  </p:ext>
                </p:extLst>
              </p:nvPr>
            </p:nvGraphicFramePr>
            <p:xfrm>
              <a:off x="6768215" y="3745627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 10">
                <a:extLst>
                  <a:ext uri="{FF2B5EF4-FFF2-40B4-BE49-F238E27FC236}">
                    <a16:creationId xmlns:a16="http://schemas.microsoft.com/office/drawing/2014/main" id="{B1D383BB-4E01-F0F3-A8C1-E947C138E2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081888"/>
                  </p:ext>
                </p:extLst>
              </p:nvPr>
            </p:nvGraphicFramePr>
            <p:xfrm>
              <a:off x="6768215" y="3745627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6"/>
                          <a:stretch>
                            <a:fillRect l="-833" t="-1613" r="-40333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1613" r="-3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6"/>
                          <a:stretch>
                            <a:fillRect l="-201667" t="-1613" r="-2025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6"/>
                          <a:stretch>
                            <a:fillRect l="-299174" t="-1613" r="-10082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6"/>
                          <a:stretch>
                            <a:fillRect l="-402500" t="-1613" r="-1667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AAE8CBF-0EDA-0BD1-3547-72B4374361D5}"/>
              </a:ext>
            </a:extLst>
          </p:cNvPr>
          <p:cNvCxnSpPr/>
          <p:nvPr/>
        </p:nvCxnSpPr>
        <p:spPr>
          <a:xfrm>
            <a:off x="5931016" y="3924784"/>
            <a:ext cx="6962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5E80F19-66B8-F419-FE42-8FE863FB8F13}"/>
                  </a:ext>
                </a:extLst>
              </p:cNvPr>
              <p:cNvSpPr txBox="1"/>
              <p:nvPr/>
            </p:nvSpPr>
            <p:spPr>
              <a:xfrm>
                <a:off x="6768215" y="3370032"/>
                <a:ext cx="1498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(Open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5E80F19-66B8-F419-FE42-8FE863FB8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215" y="3370032"/>
                <a:ext cx="1498295" cy="369332"/>
              </a:xfrm>
              <a:prstGeom prst="rect">
                <a:avLst/>
              </a:prstGeom>
              <a:blipFill>
                <a:blip r:embed="rId7"/>
                <a:stretch>
                  <a:fillRect l="-3252" t="-8333" r="-2846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矢印: 下 19">
                <a:extLst>
                  <a:ext uri="{FF2B5EF4-FFF2-40B4-BE49-F238E27FC236}">
                    <a16:creationId xmlns:a16="http://schemas.microsoft.com/office/drawing/2014/main" id="{FC60FB1E-0935-EEF5-BE33-3CED8FD03CF6}"/>
                  </a:ext>
                </a:extLst>
              </p:cNvPr>
              <p:cNvSpPr/>
              <p:nvPr/>
            </p:nvSpPr>
            <p:spPr>
              <a:xfrm>
                <a:off x="3046902" y="4269996"/>
                <a:ext cx="1599501" cy="52011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kumimoji="1" lang="ja-JP" altLang="en-US" sz="2800" b="1" dirty="0"/>
                  <a:t> </a:t>
                </a:r>
                <a:endParaRPr kumimoji="1" lang="ja-JP" altLang="en-US" b="1" dirty="0"/>
              </a:p>
            </p:txBody>
          </p:sp>
        </mc:Choice>
        <mc:Fallback xmlns="">
          <p:sp>
            <p:nvSpPr>
              <p:cNvPr id="20" name="矢印: 下 19">
                <a:extLst>
                  <a:ext uri="{FF2B5EF4-FFF2-40B4-BE49-F238E27FC236}">
                    <a16:creationId xmlns:a16="http://schemas.microsoft.com/office/drawing/2014/main" id="{FC60FB1E-0935-EEF5-BE33-3CED8FD03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902" y="4269996"/>
                <a:ext cx="1599501" cy="520118"/>
              </a:xfrm>
              <a:prstGeom prst="down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1BDF678F-3182-5EF1-7C5E-0E5BCB83E3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06891" y="4269995"/>
            <a:ext cx="2944536" cy="260055"/>
          </a:xfrm>
          <a:prstGeom prst="bentConnector3">
            <a:avLst>
              <a:gd name="adj1" fmla="val -71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 10">
                <a:extLst>
                  <a:ext uri="{FF2B5EF4-FFF2-40B4-BE49-F238E27FC236}">
                    <a16:creationId xmlns:a16="http://schemas.microsoft.com/office/drawing/2014/main" id="{66932BD7-2B9F-DAB0-0584-D28EB9EB1F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1926113"/>
                  </p:ext>
                </p:extLst>
              </p:nvPr>
            </p:nvGraphicFramePr>
            <p:xfrm>
              <a:off x="888972" y="4868130"/>
              <a:ext cx="5915360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9420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366379482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700639378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274494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 10">
                <a:extLst>
                  <a:ext uri="{FF2B5EF4-FFF2-40B4-BE49-F238E27FC236}">
                    <a16:creationId xmlns:a16="http://schemas.microsoft.com/office/drawing/2014/main" id="{66932BD7-2B9F-DAB0-0584-D28EB9EB1F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1926113"/>
                  </p:ext>
                </p:extLst>
              </p:nvPr>
            </p:nvGraphicFramePr>
            <p:xfrm>
              <a:off x="888972" y="4868130"/>
              <a:ext cx="5915360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9420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366379482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700639378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274494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820" t="-1613" r="-698361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101653" t="-1613" r="-60413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200000" t="-1613" r="-49918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302479" t="-1613" r="-40330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399180" t="-1613" r="-3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503306" t="-1613" r="-20247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598361" t="-1613" r="-10082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704132" t="-1613" r="-165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表 10">
                <a:extLst>
                  <a:ext uri="{FF2B5EF4-FFF2-40B4-BE49-F238E27FC236}">
                    <a16:creationId xmlns:a16="http://schemas.microsoft.com/office/drawing/2014/main" id="{D6A98789-29EF-CE4D-93C9-B95B580E38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8328758"/>
                  </p:ext>
                </p:extLst>
              </p:nvPr>
            </p:nvGraphicFramePr>
            <p:xfrm>
              <a:off x="888972" y="5248537"/>
              <a:ext cx="5915360" cy="3708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39420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366379482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700639378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274494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表 10">
                <a:extLst>
                  <a:ext uri="{FF2B5EF4-FFF2-40B4-BE49-F238E27FC236}">
                    <a16:creationId xmlns:a16="http://schemas.microsoft.com/office/drawing/2014/main" id="{D6A98789-29EF-CE4D-93C9-B95B580E38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8328758"/>
                  </p:ext>
                </p:extLst>
              </p:nvPr>
            </p:nvGraphicFramePr>
            <p:xfrm>
              <a:off x="888972" y="5248537"/>
              <a:ext cx="5915360" cy="3708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739420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366379482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700639378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274494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0"/>
                          <a:stretch>
                            <a:fillRect l="-820" t="-1613" r="-698361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0"/>
                          <a:stretch>
                            <a:fillRect l="-101653" t="-1613" r="-60413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0"/>
                          <a:stretch>
                            <a:fillRect l="-200000" t="-1613" r="-49918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0"/>
                          <a:stretch>
                            <a:fillRect l="-302479" t="-1613" r="-40330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0"/>
                          <a:stretch>
                            <a:fillRect l="-399180" t="-1613" r="-3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0"/>
                          <a:stretch>
                            <a:fillRect l="-503306" t="-1613" r="-20247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0"/>
                          <a:stretch>
                            <a:fillRect l="-598361" t="-1613" r="-10082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0"/>
                          <a:stretch>
                            <a:fillRect l="-704132" t="-1613" r="-165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表 10">
                <a:extLst>
                  <a:ext uri="{FF2B5EF4-FFF2-40B4-BE49-F238E27FC236}">
                    <a16:creationId xmlns:a16="http://schemas.microsoft.com/office/drawing/2014/main" id="{9F2F9171-AD71-1A08-CFC8-FB65F0908D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754961"/>
                  </p:ext>
                </p:extLst>
              </p:nvPr>
            </p:nvGraphicFramePr>
            <p:xfrm>
              <a:off x="888972" y="5731623"/>
              <a:ext cx="5915360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739420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366379482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700639378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274494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表 10">
                <a:extLst>
                  <a:ext uri="{FF2B5EF4-FFF2-40B4-BE49-F238E27FC236}">
                    <a16:creationId xmlns:a16="http://schemas.microsoft.com/office/drawing/2014/main" id="{9F2F9171-AD71-1A08-CFC8-FB65F0908D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754961"/>
                  </p:ext>
                </p:extLst>
              </p:nvPr>
            </p:nvGraphicFramePr>
            <p:xfrm>
              <a:off x="888972" y="5731623"/>
              <a:ext cx="5915360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739420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366379482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700639378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274494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1"/>
                          <a:stretch>
                            <a:fillRect l="-820" t="-1613" r="-698361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1"/>
                          <a:stretch>
                            <a:fillRect l="-101653" t="-1613" r="-60413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1"/>
                          <a:stretch>
                            <a:fillRect l="-200000" t="-1613" r="-49918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1"/>
                          <a:stretch>
                            <a:fillRect l="-302479" t="-1613" r="-40330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1"/>
                          <a:stretch>
                            <a:fillRect l="-399180" t="-1613" r="-3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1"/>
                          <a:stretch>
                            <a:fillRect l="-503306" t="-1613" r="-20247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1"/>
                          <a:stretch>
                            <a:fillRect l="-598361" t="-1613" r="-10082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1"/>
                          <a:stretch>
                            <a:fillRect l="-704132" t="-1613" r="-165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326C1C5-B9C3-3C50-26D2-C58204340C67}"/>
              </a:ext>
            </a:extLst>
          </p:cNvPr>
          <p:cNvSpPr txBox="1"/>
          <p:nvPr/>
        </p:nvSpPr>
        <p:spPr>
          <a:xfrm>
            <a:off x="1083786" y="61917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0113A04-4812-EF8C-4D80-26B3DE3FB801}"/>
              </a:ext>
            </a:extLst>
          </p:cNvPr>
          <p:cNvSpPr txBox="1"/>
          <p:nvPr/>
        </p:nvSpPr>
        <p:spPr>
          <a:xfrm>
            <a:off x="1856740" y="61917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3793E31-36C4-7428-7010-5C15AEB0DC32}"/>
              </a:ext>
            </a:extLst>
          </p:cNvPr>
          <p:cNvSpPr txBox="1"/>
          <p:nvPr/>
        </p:nvSpPr>
        <p:spPr>
          <a:xfrm>
            <a:off x="2601135" y="61917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9513E94-1724-1FFC-60C3-37FE46B3C308}"/>
              </a:ext>
            </a:extLst>
          </p:cNvPr>
          <p:cNvSpPr txBox="1"/>
          <p:nvPr/>
        </p:nvSpPr>
        <p:spPr>
          <a:xfrm>
            <a:off x="3290186" y="61917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963A430-CA63-D7CB-3AE5-893EF222459C}"/>
              </a:ext>
            </a:extLst>
          </p:cNvPr>
          <p:cNvSpPr txBox="1"/>
          <p:nvPr/>
        </p:nvSpPr>
        <p:spPr>
          <a:xfrm>
            <a:off x="4056053" y="61917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1CC2CD4-06EA-A743-9AEE-EFA3D5BF1539}"/>
              </a:ext>
            </a:extLst>
          </p:cNvPr>
          <p:cNvSpPr txBox="1"/>
          <p:nvPr/>
        </p:nvSpPr>
        <p:spPr>
          <a:xfrm>
            <a:off x="4806704" y="61917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D234131-AB04-67EE-FB1E-09C05E1E09E4}"/>
              </a:ext>
            </a:extLst>
          </p:cNvPr>
          <p:cNvSpPr txBox="1"/>
          <p:nvPr/>
        </p:nvSpPr>
        <p:spPr>
          <a:xfrm>
            <a:off x="5559263" y="61917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338F4A5-C687-7AAD-C217-665B84C222CC}"/>
              </a:ext>
            </a:extLst>
          </p:cNvPr>
          <p:cNvSpPr txBox="1"/>
          <p:nvPr/>
        </p:nvSpPr>
        <p:spPr>
          <a:xfrm>
            <a:off x="6279159" y="61917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49631C2D-8753-2DF3-8780-44EBD0F721DC}"/>
              </a:ext>
            </a:extLst>
          </p:cNvPr>
          <p:cNvSpPr/>
          <p:nvPr/>
        </p:nvSpPr>
        <p:spPr>
          <a:xfrm>
            <a:off x="888972" y="6191707"/>
            <a:ext cx="5915360" cy="369332"/>
          </a:xfrm>
          <a:prstGeom prst="roundRect">
            <a:avLst>
              <a:gd name="adj" fmla="val 2802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弧 42">
            <a:extLst>
              <a:ext uri="{FF2B5EF4-FFF2-40B4-BE49-F238E27FC236}">
                <a16:creationId xmlns:a16="http://schemas.microsoft.com/office/drawing/2014/main" id="{16F69F4F-9391-286E-FE34-591F1EE6ACC2}"/>
              </a:ext>
            </a:extLst>
          </p:cNvPr>
          <p:cNvSpPr/>
          <p:nvPr/>
        </p:nvSpPr>
        <p:spPr>
          <a:xfrm>
            <a:off x="6592065" y="5931756"/>
            <a:ext cx="570451" cy="444617"/>
          </a:xfrm>
          <a:prstGeom prst="arc">
            <a:avLst>
              <a:gd name="adj1" fmla="val 16200000"/>
              <a:gd name="adj2" fmla="val 5467381"/>
            </a:avLst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0275F8D-E4D9-68E4-DB50-41A690C27FE7}"/>
              </a:ext>
            </a:extLst>
          </p:cNvPr>
          <p:cNvSpPr txBox="1"/>
          <p:nvPr/>
        </p:nvSpPr>
        <p:spPr>
          <a:xfrm>
            <a:off x="7235821" y="5984787"/>
            <a:ext cx="4140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Comparing virtual &amp; physical addresses</a:t>
            </a: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can be included into MAC evaluation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/>
      <p:bldP spid="20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0DAC86-2503-A2F5-84FD-D3225E1B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Malicious DORAM (summary)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プレースホルダー 2">
                <a:extLst>
                  <a:ext uri="{FF2B5EF4-FFF2-40B4-BE49-F238E27FC236}">
                    <a16:creationId xmlns:a16="http://schemas.microsoft.com/office/drawing/2014/main" id="{67B65343-E603-0D2C-4561-3D481677513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3-Party Permutation that costs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comm./comp.</a:t>
                </a:r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r>
                  <a:rPr lang="en-US" altLang="ja-JP" dirty="0"/>
                  <a:t>Maliciously secure Permutation-based Oblivious Hashing 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BUILD cost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LOOKUP cost (for large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kumimoji="1" lang="en-US" altLang="ja-JP" dirty="0"/>
                  <a:t>)</a:t>
                </a:r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Generic hierarchical construction with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func>
                      </m:e>
                    </m:d>
                  </m:oMath>
                </a14:m>
                <a:r>
                  <a:rPr kumimoji="1" lang="en-US" altLang="ja-JP" dirty="0"/>
                  <a:t> overhead</a:t>
                </a:r>
              </a:p>
            </p:txBody>
          </p:sp>
        </mc:Choice>
        <mc:Fallback>
          <p:sp>
            <p:nvSpPr>
              <p:cNvPr id="3" name="テキスト プレースホルダー 2">
                <a:extLst>
                  <a:ext uri="{FF2B5EF4-FFF2-40B4-BE49-F238E27FC236}">
                    <a16:creationId xmlns:a16="http://schemas.microsoft.com/office/drawing/2014/main" id="{67B65343-E603-0D2C-4561-3D4816775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80" t="-1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矢印: 下 3">
            <a:extLst>
              <a:ext uri="{FF2B5EF4-FFF2-40B4-BE49-F238E27FC236}">
                <a16:creationId xmlns:a16="http://schemas.microsoft.com/office/drawing/2014/main" id="{4B6F651E-C000-12D8-69F4-EB6829A82471}"/>
              </a:ext>
            </a:extLst>
          </p:cNvPr>
          <p:cNvSpPr/>
          <p:nvPr/>
        </p:nvSpPr>
        <p:spPr>
          <a:xfrm>
            <a:off x="1384183" y="1702965"/>
            <a:ext cx="729842" cy="57045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E199780C-ACA6-816C-3271-C3A178F01551}"/>
              </a:ext>
            </a:extLst>
          </p:cNvPr>
          <p:cNvSpPr/>
          <p:nvPr/>
        </p:nvSpPr>
        <p:spPr>
          <a:xfrm>
            <a:off x="1384183" y="4228666"/>
            <a:ext cx="729842" cy="57045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01000B-90B7-7A71-FE95-BAA1DD4126DD}"/>
              </a:ext>
            </a:extLst>
          </p:cNvPr>
          <p:cNvSpPr txBox="1"/>
          <p:nvPr/>
        </p:nvSpPr>
        <p:spPr>
          <a:xfrm>
            <a:off x="2114025" y="1788136"/>
            <a:ext cx="8077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+ Cheating Detection by comparing Virtual/Physical Addresses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8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DEBB5-98E6-1DC4-FAD8-FA8450B7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Permutation-based Oblivious Hashing (overview)</a:t>
            </a:r>
            <a:endParaRPr kumimoji="1" lang="ja-JP" altLang="en-US" dirty="0"/>
          </a:p>
        </p:txBody>
      </p:sp>
      <p:pic>
        <p:nvPicPr>
          <p:cNvPr id="4" name="Picture 2" descr="ç½äººç·æ§ã®è¡¨æã®ã¤ã©ã¹ããç¬é¡ã">
            <a:extLst>
              <a:ext uri="{FF2B5EF4-FFF2-40B4-BE49-F238E27FC236}">
                <a16:creationId xmlns:a16="http://schemas.microsoft.com/office/drawing/2014/main" id="{2B414D95-6B19-01A2-964B-6784B640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92" y="3098443"/>
            <a:ext cx="1217345" cy="161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ç½äººç·æ§ã®è¡¨æã®ã¤ã©ã¹ããç¬é¡ã">
            <a:extLst>
              <a:ext uri="{FF2B5EF4-FFF2-40B4-BE49-F238E27FC236}">
                <a16:creationId xmlns:a16="http://schemas.microsoft.com/office/drawing/2014/main" id="{D36F7ED8-A3C2-0FB8-DC0C-16756640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50" y="1166208"/>
            <a:ext cx="1175214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é»äººå¥³æ§ã®è¡¨æã®ã¤ã©ã¹ããç¬é¡ã">
            <a:extLst>
              <a:ext uri="{FF2B5EF4-FFF2-40B4-BE49-F238E27FC236}">
                <a16:creationId xmlns:a16="http://schemas.microsoft.com/office/drawing/2014/main" id="{F918C6B0-608E-E303-B97A-6A2E8686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2" y="4997618"/>
            <a:ext cx="1314180" cy="17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9D8ED0-E162-4CCF-62C1-0813B29A1ED3}"/>
              </a:ext>
            </a:extLst>
          </p:cNvPr>
          <p:cNvSpPr txBox="1"/>
          <p:nvPr/>
        </p:nvSpPr>
        <p:spPr>
          <a:xfrm>
            <a:off x="192947" y="904598"/>
            <a:ext cx="3619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LOOKUP procedure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C7C33D3-74B2-362D-CFBE-775806961D09}"/>
                  </a:ext>
                </a:extLst>
              </p:cNvPr>
              <p:cNvSpPr txBox="1"/>
              <p:nvPr/>
            </p:nvSpPr>
            <p:spPr>
              <a:xfrm>
                <a:off x="3717887" y="1804364"/>
                <a:ext cx="40550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Step.1</a:t>
                </a:r>
              </a:p>
              <a:p>
                <a:r>
                  <a:rPr kumimoji="1" lang="en-US" altLang="ja-JP" dirty="0"/>
                  <a:t>Parties compute hash values for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br>
                  <a:rPr kumimoji="1" lang="en-US" altLang="ja-JP" dirty="0"/>
                </a:br>
                <a:r>
                  <a:rPr kumimoji="1" lang="en-US" altLang="ja-JP" dirty="0"/>
                  <a:t>and open it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C7C33D3-74B2-362D-CFBE-775806961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887" y="1804364"/>
                <a:ext cx="4055084" cy="954107"/>
              </a:xfrm>
              <a:prstGeom prst="rect">
                <a:avLst/>
              </a:prstGeom>
              <a:blipFill>
                <a:blip r:embed="rId5"/>
                <a:stretch>
                  <a:fillRect l="-1353" t="-3822" b="-63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6D712BE-E159-A24F-72A1-D4F9AC222E8E}"/>
                  </a:ext>
                </a:extLst>
              </p:cNvPr>
              <p:cNvSpPr/>
              <p:nvPr/>
            </p:nvSpPr>
            <p:spPr>
              <a:xfrm>
                <a:off x="5184397" y="3143293"/>
                <a:ext cx="1528362" cy="145129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 panose="02040503050406030204" pitchFamily="18" charset="0"/>
                            </a:rPr>
                            <m:t>OPRF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 panose="02040503050406030204" pitchFamily="18" charset="0"/>
                            </a:rPr>
                            <m:t>Reveal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6D712BE-E159-A24F-72A1-D4F9AC222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97" y="3143293"/>
                <a:ext cx="1528362" cy="14512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2772D1E-39B6-28C0-9A8A-CD95C2ACF5EF}"/>
              </a:ext>
            </a:extLst>
          </p:cNvPr>
          <p:cNvCxnSpPr/>
          <p:nvPr/>
        </p:nvCxnSpPr>
        <p:spPr>
          <a:xfrm>
            <a:off x="3407288" y="3808602"/>
            <a:ext cx="17183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1E14CB7-C066-414C-DC35-55C12A2C810D}"/>
              </a:ext>
            </a:extLst>
          </p:cNvPr>
          <p:cNvCxnSpPr>
            <a:cxnSpLocks/>
          </p:cNvCxnSpPr>
          <p:nvPr/>
        </p:nvCxnSpPr>
        <p:spPr>
          <a:xfrm flipH="1">
            <a:off x="6712758" y="2583809"/>
            <a:ext cx="1727081" cy="931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72945A7-8FFB-0B17-9CBB-4349D50DB3B2}"/>
              </a:ext>
            </a:extLst>
          </p:cNvPr>
          <p:cNvCxnSpPr>
            <a:cxnSpLocks/>
          </p:cNvCxnSpPr>
          <p:nvPr/>
        </p:nvCxnSpPr>
        <p:spPr>
          <a:xfrm flipH="1" flipV="1">
            <a:off x="6712758" y="4292825"/>
            <a:ext cx="1625899" cy="95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4CAF552-FF40-3B83-7851-8AC4B84434DF}"/>
                  </a:ext>
                </a:extLst>
              </p:cNvPr>
              <p:cNvSpPr txBox="1"/>
              <p:nvPr/>
            </p:nvSpPr>
            <p:spPr>
              <a:xfrm>
                <a:off x="3882593" y="3346937"/>
                <a:ext cx="865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4CAF552-FF40-3B83-7851-8AC4B8443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93" y="3346937"/>
                <a:ext cx="86523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CB3F105-62A7-AD8C-DD9F-376D49D90DA8}"/>
                  </a:ext>
                </a:extLst>
              </p:cNvPr>
              <p:cNvSpPr txBox="1"/>
              <p:nvPr/>
            </p:nvSpPr>
            <p:spPr>
              <a:xfrm>
                <a:off x="6847019" y="2648231"/>
                <a:ext cx="858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CB3F105-62A7-AD8C-DD9F-376D49D90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019" y="2648231"/>
                <a:ext cx="85811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BF2D6E0-CE9A-7821-CA46-02A7F2AD36CC}"/>
                  </a:ext>
                </a:extLst>
              </p:cNvPr>
              <p:cNvSpPr txBox="1"/>
              <p:nvPr/>
            </p:nvSpPr>
            <p:spPr>
              <a:xfrm>
                <a:off x="7040802" y="4130585"/>
                <a:ext cx="865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BF2D6E0-CE9A-7821-CA46-02A7F2AD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02" y="4130585"/>
                <a:ext cx="86523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BAC6A16-34AE-269A-37F2-D7177AD28840}"/>
                  </a:ext>
                </a:extLst>
              </p:cNvPr>
              <p:cNvSpPr txBox="1"/>
              <p:nvPr/>
            </p:nvSpPr>
            <p:spPr>
              <a:xfrm>
                <a:off x="3717887" y="1474387"/>
                <a:ext cx="2973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Input: Secret query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BAC6A16-34AE-269A-37F2-D7177AD28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887" y="1474387"/>
                <a:ext cx="2973571" cy="400110"/>
              </a:xfrm>
              <a:prstGeom prst="rect">
                <a:avLst/>
              </a:prstGeom>
              <a:blipFill>
                <a:blip r:embed="rId10"/>
                <a:stretch>
                  <a:fillRect l="-2254" t="-7692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5C660FD-890D-1818-9A2C-092311562BC8}"/>
              </a:ext>
            </a:extLst>
          </p:cNvPr>
          <p:cNvCxnSpPr>
            <a:cxnSpLocks/>
          </p:cNvCxnSpPr>
          <p:nvPr/>
        </p:nvCxnSpPr>
        <p:spPr>
          <a:xfrm flipH="1">
            <a:off x="6771483" y="2727847"/>
            <a:ext cx="1727081" cy="93117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50CA5300-2E58-B170-FA85-291E1F6FA57A}"/>
              </a:ext>
            </a:extLst>
          </p:cNvPr>
          <p:cNvCxnSpPr>
            <a:cxnSpLocks/>
          </p:cNvCxnSpPr>
          <p:nvPr/>
        </p:nvCxnSpPr>
        <p:spPr>
          <a:xfrm flipH="1" flipV="1">
            <a:off x="6763348" y="4518276"/>
            <a:ext cx="1625899" cy="95868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4728326-B3F6-0F59-7153-A54BB62AB5A6}"/>
                  </a:ext>
                </a:extLst>
              </p:cNvPr>
              <p:cNvSpPr txBox="1"/>
              <p:nvPr/>
            </p:nvSpPr>
            <p:spPr>
              <a:xfrm>
                <a:off x="7357673" y="3211986"/>
                <a:ext cx="907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4728326-B3F6-0F59-7153-A54BB62AB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673" y="3211986"/>
                <a:ext cx="90787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D9ED706-A53B-FCBF-5142-E53D11CF8B37}"/>
                  </a:ext>
                </a:extLst>
              </p:cNvPr>
              <p:cNvSpPr txBox="1"/>
              <p:nvPr/>
            </p:nvSpPr>
            <p:spPr>
              <a:xfrm>
                <a:off x="6988309" y="5020675"/>
                <a:ext cx="907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D9ED706-A53B-FCBF-5142-E53D11CF8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309" y="5020675"/>
                <a:ext cx="90787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193316F-C4EE-E37E-F78F-6737A39F87CB}"/>
                  </a:ext>
                </a:extLst>
              </p:cNvPr>
              <p:cNvSpPr txBox="1"/>
              <p:nvPr/>
            </p:nvSpPr>
            <p:spPr>
              <a:xfrm>
                <a:off x="8504793" y="3816992"/>
                <a:ext cx="25490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Step.2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fetch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193316F-C4EE-E37E-F78F-6737A39F8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793" y="3816992"/>
                <a:ext cx="2549031" cy="646331"/>
              </a:xfrm>
              <a:prstGeom prst="rect">
                <a:avLst/>
              </a:prstGeom>
              <a:blipFill>
                <a:blip r:embed="rId13"/>
                <a:stretch>
                  <a:fillRect l="-1914" t="-4717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20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DEBB5-98E6-1DC4-FAD8-FA8450B7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Permutation-based Oblivious Hashing (overview)</a:t>
            </a:r>
            <a:endParaRPr kumimoji="1" lang="ja-JP" altLang="en-US" dirty="0"/>
          </a:p>
        </p:txBody>
      </p:sp>
      <p:pic>
        <p:nvPicPr>
          <p:cNvPr id="4" name="Picture 2" descr="ç½äººç·æ§ã®è¡¨æã®ã¤ã©ã¹ããç¬é¡ã">
            <a:extLst>
              <a:ext uri="{FF2B5EF4-FFF2-40B4-BE49-F238E27FC236}">
                <a16:creationId xmlns:a16="http://schemas.microsoft.com/office/drawing/2014/main" id="{2B414D95-6B19-01A2-964B-6784B640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92" y="3098443"/>
            <a:ext cx="1217345" cy="161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ç½äººç·æ§ã®è¡¨æã®ã¤ã©ã¹ããç¬é¡ã">
            <a:extLst>
              <a:ext uri="{FF2B5EF4-FFF2-40B4-BE49-F238E27FC236}">
                <a16:creationId xmlns:a16="http://schemas.microsoft.com/office/drawing/2014/main" id="{D36F7ED8-A3C2-0FB8-DC0C-16756640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50" y="1166208"/>
            <a:ext cx="1175214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é»äººå¥³æ§ã®è¡¨æã®ã¤ã©ã¹ããç¬é¡ã">
            <a:extLst>
              <a:ext uri="{FF2B5EF4-FFF2-40B4-BE49-F238E27FC236}">
                <a16:creationId xmlns:a16="http://schemas.microsoft.com/office/drawing/2014/main" id="{F918C6B0-608E-E303-B97A-6A2E8686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2" y="4997618"/>
            <a:ext cx="1314180" cy="17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9D8ED0-E162-4CCF-62C1-0813B29A1ED3}"/>
              </a:ext>
            </a:extLst>
          </p:cNvPr>
          <p:cNvSpPr txBox="1"/>
          <p:nvPr/>
        </p:nvSpPr>
        <p:spPr>
          <a:xfrm>
            <a:off x="192947" y="904598"/>
            <a:ext cx="3770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EXTRACT procedure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C7C33D3-74B2-362D-CFBE-775806961D09}"/>
                  </a:ext>
                </a:extLst>
              </p:cNvPr>
              <p:cNvSpPr txBox="1"/>
              <p:nvPr/>
            </p:nvSpPr>
            <p:spPr>
              <a:xfrm>
                <a:off x="3717887" y="1921066"/>
                <a:ext cx="26703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Step.1</a:t>
                </a:r>
              </a:p>
              <a:p>
                <a:r>
                  <a:rPr kumimoji="1" lang="en-US" altLang="ja-JP" dirty="0"/>
                  <a:t>Parties apply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to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C7C33D3-74B2-362D-CFBE-775806961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887" y="1921066"/>
                <a:ext cx="2670346" cy="646331"/>
              </a:xfrm>
              <a:prstGeom prst="rect">
                <a:avLst/>
              </a:prstGeom>
              <a:blipFill>
                <a:blip r:embed="rId5"/>
                <a:stretch>
                  <a:fillRect l="-2055" t="-4717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6D712BE-E159-A24F-72A1-D4F9AC222E8E}"/>
                  </a:ext>
                </a:extLst>
              </p:cNvPr>
              <p:cNvSpPr/>
              <p:nvPr/>
            </p:nvSpPr>
            <p:spPr>
              <a:xfrm>
                <a:off x="5184397" y="3143293"/>
                <a:ext cx="1528362" cy="145129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 panose="02040503050406030204" pitchFamily="18" charset="0"/>
                            </a:rPr>
                            <m:t>UnPerm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6D712BE-E159-A24F-72A1-D4F9AC222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97" y="3143293"/>
                <a:ext cx="1528362" cy="1451295"/>
              </a:xfrm>
              <a:prstGeom prst="rect">
                <a:avLst/>
              </a:prstGeom>
              <a:blipFill>
                <a:blip r:embed="rId6"/>
                <a:stretch>
                  <a:fillRect l="-7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2772D1E-39B6-28C0-9A8A-CD95C2ACF5EF}"/>
              </a:ext>
            </a:extLst>
          </p:cNvPr>
          <p:cNvCxnSpPr/>
          <p:nvPr/>
        </p:nvCxnSpPr>
        <p:spPr>
          <a:xfrm>
            <a:off x="3407288" y="3808602"/>
            <a:ext cx="171838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1E14CB7-C066-414C-DC35-55C12A2C810D}"/>
              </a:ext>
            </a:extLst>
          </p:cNvPr>
          <p:cNvCxnSpPr>
            <a:cxnSpLocks/>
          </p:cNvCxnSpPr>
          <p:nvPr/>
        </p:nvCxnSpPr>
        <p:spPr>
          <a:xfrm flipH="1">
            <a:off x="6712758" y="2583809"/>
            <a:ext cx="1727081" cy="931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72945A7-8FFB-0B17-9CBB-4349D50DB3B2}"/>
              </a:ext>
            </a:extLst>
          </p:cNvPr>
          <p:cNvCxnSpPr>
            <a:cxnSpLocks/>
          </p:cNvCxnSpPr>
          <p:nvPr/>
        </p:nvCxnSpPr>
        <p:spPr>
          <a:xfrm flipH="1" flipV="1">
            <a:off x="6712758" y="4292825"/>
            <a:ext cx="1625899" cy="95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4CAF552-FF40-3B83-7851-8AC4B84434DF}"/>
                  </a:ext>
                </a:extLst>
              </p:cNvPr>
              <p:cNvSpPr txBox="1"/>
              <p:nvPr/>
            </p:nvSpPr>
            <p:spPr>
              <a:xfrm>
                <a:off x="3868758" y="4035053"/>
                <a:ext cx="1001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4CAF552-FF40-3B83-7851-8AC4B8443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758" y="4035053"/>
                <a:ext cx="100142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CB3F105-62A7-AD8C-DD9F-376D49D90DA8}"/>
                  </a:ext>
                </a:extLst>
              </p:cNvPr>
              <p:cNvSpPr txBox="1"/>
              <p:nvPr/>
            </p:nvSpPr>
            <p:spPr>
              <a:xfrm>
                <a:off x="7487375" y="3151412"/>
                <a:ext cx="994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CB3F105-62A7-AD8C-DD9F-376D49D90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375" y="3151412"/>
                <a:ext cx="99431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BF2D6E0-CE9A-7821-CA46-02A7F2AD36CC}"/>
                  </a:ext>
                </a:extLst>
              </p:cNvPr>
              <p:cNvSpPr txBox="1"/>
              <p:nvPr/>
            </p:nvSpPr>
            <p:spPr>
              <a:xfrm>
                <a:off x="7075067" y="5076626"/>
                <a:ext cx="1001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BF2D6E0-CE9A-7821-CA46-02A7F2AD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067" y="5076626"/>
                <a:ext cx="100142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72E8A18-9E5E-8177-AD35-FA4A4224EBB0}"/>
              </a:ext>
            </a:extLst>
          </p:cNvPr>
          <p:cNvCxnSpPr>
            <a:cxnSpLocks/>
          </p:cNvCxnSpPr>
          <p:nvPr/>
        </p:nvCxnSpPr>
        <p:spPr>
          <a:xfrm flipH="1">
            <a:off x="6771483" y="2727847"/>
            <a:ext cx="1727081" cy="93117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A7AE8A8-C02A-4EBA-F8A6-FB0B42DAC3E8}"/>
              </a:ext>
            </a:extLst>
          </p:cNvPr>
          <p:cNvCxnSpPr>
            <a:cxnSpLocks/>
          </p:cNvCxnSpPr>
          <p:nvPr/>
        </p:nvCxnSpPr>
        <p:spPr>
          <a:xfrm flipH="1" flipV="1">
            <a:off x="6763348" y="4518276"/>
            <a:ext cx="1625899" cy="95868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FEA52EA-8CE1-D7F7-CB97-EA8EA84132CD}"/>
                  </a:ext>
                </a:extLst>
              </p:cNvPr>
              <p:cNvSpPr txBox="1"/>
              <p:nvPr/>
            </p:nvSpPr>
            <p:spPr>
              <a:xfrm>
                <a:off x="6913846" y="2636778"/>
                <a:ext cx="819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FEA52EA-8CE1-D7F7-CB97-EA8EA8413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846" y="2636778"/>
                <a:ext cx="81900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810172-3B7D-503A-F9A7-D78DB9A39737}"/>
                  </a:ext>
                </a:extLst>
              </p:cNvPr>
              <p:cNvSpPr txBox="1"/>
              <p:nvPr/>
            </p:nvSpPr>
            <p:spPr>
              <a:xfrm>
                <a:off x="6994832" y="4132923"/>
                <a:ext cx="819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810172-3B7D-503A-F9A7-D78DB9A39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832" y="4132923"/>
                <a:ext cx="81900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031A74C-9CCE-DCCB-5F21-2F56DD08013A}"/>
                  </a:ext>
                </a:extLst>
              </p:cNvPr>
              <p:cNvSpPr txBox="1"/>
              <p:nvPr/>
            </p:nvSpPr>
            <p:spPr>
              <a:xfrm>
                <a:off x="3717887" y="1474387"/>
                <a:ext cx="44454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Input: Hash table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ja-JP" sz="2000" dirty="0"/>
                  <a:t>, permutation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031A74C-9CCE-DCCB-5F21-2F56DD080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887" y="1474387"/>
                <a:ext cx="4445448" cy="400110"/>
              </a:xfrm>
              <a:prstGeom prst="rect">
                <a:avLst/>
              </a:prstGeom>
              <a:blipFill>
                <a:blip r:embed="rId12"/>
                <a:stretch>
                  <a:fillRect l="-1509" t="-7692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AF93BD0-28D4-E630-A0AD-885793EAF65F}"/>
              </a:ext>
            </a:extLst>
          </p:cNvPr>
          <p:cNvCxnSpPr/>
          <p:nvPr/>
        </p:nvCxnSpPr>
        <p:spPr>
          <a:xfrm>
            <a:off x="3407288" y="4019725"/>
            <a:ext cx="17183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03FCC29-B4C4-00E1-B381-EA9338126F9D}"/>
                  </a:ext>
                </a:extLst>
              </p:cNvPr>
              <p:cNvSpPr txBox="1"/>
              <p:nvPr/>
            </p:nvSpPr>
            <p:spPr>
              <a:xfrm>
                <a:off x="4093796" y="3346938"/>
                <a:ext cx="4621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03FCC29-B4C4-00E1-B381-EA9338126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796" y="3346938"/>
                <a:ext cx="46217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14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9E4F14-CD56-DE6A-E80A-36DBC21D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Contribution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3F3ECB-3E2D-BACA-E76E-9FF58A823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Semi-honest secure 3-Party Distributed ORAM</a:t>
            </a:r>
          </a:p>
          <a:p>
            <a:pPr lvl="1"/>
            <a:r>
              <a:rPr lang="en-US" altLang="ja-JP" dirty="0"/>
              <a:t>with a </a:t>
            </a:r>
            <a:r>
              <a:rPr lang="en-US" altLang="ja-JP" b="1" i="1" u="sng" dirty="0">
                <a:solidFill>
                  <a:srgbClr val="FF0000"/>
                </a:solidFill>
              </a:rPr>
              <a:t>permutation-based</a:t>
            </a:r>
            <a:r>
              <a:rPr lang="en-US" altLang="ja-JP" u="sng" dirty="0">
                <a:solidFill>
                  <a:srgbClr val="FF0000"/>
                </a:solidFill>
              </a:rPr>
              <a:t> oblivious hashing</a:t>
            </a:r>
          </a:p>
          <a:p>
            <a:pPr lvl="1"/>
            <a:r>
              <a:rPr kumimoji="1" lang="en-US" altLang="ja-JP" dirty="0"/>
              <a:t>depending on a new </a:t>
            </a:r>
            <a:r>
              <a:rPr kumimoji="1" lang="en-US" altLang="ja-JP" u="sng" dirty="0">
                <a:solidFill>
                  <a:srgbClr val="FF0000"/>
                </a:solidFill>
              </a:rPr>
              <a:t>concretely efficient </a:t>
            </a:r>
            <a:r>
              <a:rPr kumimoji="1" lang="en-US" altLang="ja-JP" b="1" i="1" u="sng" dirty="0">
                <a:solidFill>
                  <a:srgbClr val="FF0000"/>
                </a:solidFill>
              </a:rPr>
              <a:t>3-party permutation </a:t>
            </a:r>
            <a:r>
              <a:rPr kumimoji="1" lang="en-US" altLang="ja-JP" u="sng" dirty="0">
                <a:solidFill>
                  <a:srgbClr val="FF0000"/>
                </a:solidFill>
              </a:rPr>
              <a:t>protocol</a:t>
            </a:r>
          </a:p>
          <a:p>
            <a:pPr lvl="1"/>
            <a:endParaRPr lang="en-US" altLang="ja-JP" dirty="0"/>
          </a:p>
          <a:p>
            <a:r>
              <a:rPr kumimoji="1" lang="en-US" altLang="ja-JP" dirty="0"/>
              <a:t>Maliciously secure 3-Party Distributed ORAM</a:t>
            </a:r>
          </a:p>
          <a:p>
            <a:pPr lvl="1"/>
            <a:r>
              <a:rPr kumimoji="1" lang="en-US" altLang="ja-JP" dirty="0"/>
              <a:t>comes from </a:t>
            </a:r>
            <a:r>
              <a:rPr lang="en-US" altLang="ja-JP" b="1" i="1" u="sng" dirty="0">
                <a:solidFill>
                  <a:srgbClr val="FF0000"/>
                </a:solidFill>
              </a:rPr>
              <a:t>m</a:t>
            </a:r>
            <a:r>
              <a:rPr kumimoji="1" lang="en-US" altLang="ja-JP" b="1" i="1" u="sng" dirty="0">
                <a:solidFill>
                  <a:srgbClr val="FF0000"/>
                </a:solidFill>
              </a:rPr>
              <a:t>aliciously secure extension </a:t>
            </a:r>
            <a:r>
              <a:rPr kumimoji="1" lang="en-US" altLang="ja-JP" dirty="0"/>
              <a:t>of </a:t>
            </a:r>
            <a:r>
              <a:rPr kumimoji="1" lang="en-US" altLang="ja-JP" b="1" dirty="0"/>
              <a:t>permutation-based</a:t>
            </a:r>
            <a:r>
              <a:rPr kumimoji="1" lang="en-US" altLang="ja-JP" dirty="0"/>
              <a:t> hashing</a:t>
            </a:r>
          </a:p>
          <a:p>
            <a:pPr lvl="1"/>
            <a:r>
              <a:rPr lang="en-US" altLang="ja-JP" dirty="0"/>
              <a:t>via an efficient </a:t>
            </a:r>
            <a:r>
              <a:rPr lang="en-US" altLang="ja-JP" b="1" i="1" u="sng" dirty="0">
                <a:solidFill>
                  <a:srgbClr val="FF0000"/>
                </a:solidFill>
              </a:rPr>
              <a:t>cheating detection </a:t>
            </a:r>
            <a:r>
              <a:rPr lang="en-US" altLang="ja-JP" u="sng" dirty="0">
                <a:solidFill>
                  <a:srgbClr val="FF0000"/>
                </a:solidFill>
              </a:rPr>
              <a:t>for permutation-based hashing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26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1E50EC-A997-7140-1D2C-70FEEE29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Brief Summary of 3-Party Distributed ORAMs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9F20F9-B9B9-03C5-64A1-9DA9FF14EA5C}"/>
              </a:ext>
            </a:extLst>
          </p:cNvPr>
          <p:cNvSpPr txBox="1"/>
          <p:nvPr/>
        </p:nvSpPr>
        <p:spPr>
          <a:xfrm>
            <a:off x="466371" y="922788"/>
            <a:ext cx="35381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Semi-honest setting</a:t>
            </a:r>
            <a:endParaRPr kumimoji="1" lang="ja-JP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 5">
                <a:extLst>
                  <a:ext uri="{FF2B5EF4-FFF2-40B4-BE49-F238E27FC236}">
                    <a16:creationId xmlns:a16="http://schemas.microsoft.com/office/drawing/2014/main" id="{BA7A6DBD-C7E9-6E93-85C7-FDF1D75581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133960"/>
                  </p:ext>
                </p:extLst>
              </p:nvPr>
            </p:nvGraphicFramePr>
            <p:xfrm>
              <a:off x="466371" y="1518407"/>
              <a:ext cx="10905689" cy="19983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3724">
                      <a:extLst>
                        <a:ext uri="{9D8B030D-6E8A-4147-A177-3AD203B41FA5}">
                          <a16:colId xmlns:a16="http://schemas.microsoft.com/office/drawing/2014/main" val="107556426"/>
                        </a:ext>
                      </a:extLst>
                    </a:gridCol>
                    <a:gridCol w="2097248">
                      <a:extLst>
                        <a:ext uri="{9D8B030D-6E8A-4147-A177-3AD203B41FA5}">
                          <a16:colId xmlns:a16="http://schemas.microsoft.com/office/drawing/2014/main" val="402061399"/>
                        </a:ext>
                      </a:extLst>
                    </a:gridCol>
                    <a:gridCol w="2055303">
                      <a:extLst>
                        <a:ext uri="{9D8B030D-6E8A-4147-A177-3AD203B41FA5}">
                          <a16:colId xmlns:a16="http://schemas.microsoft.com/office/drawing/2014/main" val="3328837311"/>
                        </a:ext>
                      </a:extLst>
                    </a:gridCol>
                    <a:gridCol w="2021747">
                      <a:extLst>
                        <a:ext uri="{9D8B030D-6E8A-4147-A177-3AD203B41FA5}">
                          <a16:colId xmlns:a16="http://schemas.microsoft.com/office/drawing/2014/main" val="336967355"/>
                        </a:ext>
                      </a:extLst>
                    </a:gridCol>
                    <a:gridCol w="1917667">
                      <a:extLst>
                        <a:ext uri="{9D8B030D-6E8A-4147-A177-3AD203B41FA5}">
                          <a16:colId xmlns:a16="http://schemas.microsoft.com/office/drawing/2014/main" val="2975472956"/>
                        </a:ext>
                      </a:extLst>
                    </a:gridCol>
                  </a:tblGrid>
                  <a:tr h="4865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Scheme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Comm. Overhead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Comp. Overhead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Block size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Hidden const.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2479252"/>
                      </a:ext>
                    </a:extLst>
                  </a:tr>
                  <a:tr h="503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LuOstrovsky13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Large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669088"/>
                      </a:ext>
                    </a:extLst>
                  </a:tr>
                  <a:tr h="503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FalkNobleOstrovsky22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kumimoji="1" lang="en-US" altLang="ja-JP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>
                              <a:solidFill>
                                <a:srgbClr val="FF0000"/>
                              </a:solidFill>
                            </a:rPr>
                            <a:t>Small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147746"/>
                      </a:ext>
                    </a:extLst>
                  </a:tr>
                  <a:tr h="503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Our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>
                              <a:solidFill>
                                <a:srgbClr val="FF0000"/>
                              </a:solidFill>
                            </a:rPr>
                            <a:t>Small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645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 5">
                <a:extLst>
                  <a:ext uri="{FF2B5EF4-FFF2-40B4-BE49-F238E27FC236}">
                    <a16:creationId xmlns:a16="http://schemas.microsoft.com/office/drawing/2014/main" id="{BA7A6DBD-C7E9-6E93-85C7-FDF1D75581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133960"/>
                  </p:ext>
                </p:extLst>
              </p:nvPr>
            </p:nvGraphicFramePr>
            <p:xfrm>
              <a:off x="466371" y="1518407"/>
              <a:ext cx="10905689" cy="19983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3724">
                      <a:extLst>
                        <a:ext uri="{9D8B030D-6E8A-4147-A177-3AD203B41FA5}">
                          <a16:colId xmlns:a16="http://schemas.microsoft.com/office/drawing/2014/main" val="107556426"/>
                        </a:ext>
                      </a:extLst>
                    </a:gridCol>
                    <a:gridCol w="2097248">
                      <a:extLst>
                        <a:ext uri="{9D8B030D-6E8A-4147-A177-3AD203B41FA5}">
                          <a16:colId xmlns:a16="http://schemas.microsoft.com/office/drawing/2014/main" val="402061399"/>
                        </a:ext>
                      </a:extLst>
                    </a:gridCol>
                    <a:gridCol w="2055303">
                      <a:extLst>
                        <a:ext uri="{9D8B030D-6E8A-4147-A177-3AD203B41FA5}">
                          <a16:colId xmlns:a16="http://schemas.microsoft.com/office/drawing/2014/main" val="3328837311"/>
                        </a:ext>
                      </a:extLst>
                    </a:gridCol>
                    <a:gridCol w="2021747">
                      <a:extLst>
                        <a:ext uri="{9D8B030D-6E8A-4147-A177-3AD203B41FA5}">
                          <a16:colId xmlns:a16="http://schemas.microsoft.com/office/drawing/2014/main" val="336967355"/>
                        </a:ext>
                      </a:extLst>
                    </a:gridCol>
                    <a:gridCol w="1917667">
                      <a:extLst>
                        <a:ext uri="{9D8B030D-6E8A-4147-A177-3AD203B41FA5}">
                          <a16:colId xmlns:a16="http://schemas.microsoft.com/office/drawing/2014/main" val="2975472956"/>
                        </a:ext>
                      </a:extLst>
                    </a:gridCol>
                  </a:tblGrid>
                  <a:tr h="4865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Scheme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Comm. Overhead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Comp. Overhead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Block size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Hidden const.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2479252"/>
                      </a:ext>
                    </a:extLst>
                  </a:tr>
                  <a:tr h="503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LuOstrovsky13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34593" t="-102410" r="-287209" b="-216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39466" t="-102410" r="-193175" b="-216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44578" t="-102410" r="-96084" b="-216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Large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669088"/>
                      </a:ext>
                    </a:extLst>
                  </a:tr>
                  <a:tr h="503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FalkNobleOstrovsky22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34593" t="-204878" r="-287209" b="-1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39466" t="-204878" r="-193175" b="-1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44578" t="-204878" r="-96084" b="-1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>
                              <a:solidFill>
                                <a:srgbClr val="FF0000"/>
                              </a:solidFill>
                            </a:rPr>
                            <a:t>Small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147746"/>
                      </a:ext>
                    </a:extLst>
                  </a:tr>
                  <a:tr h="503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Our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34593" t="-301205" r="-287209" b="-18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39466" t="-301205" r="-193175" b="-18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44578" t="-301205" r="-96084" b="-18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>
                              <a:solidFill>
                                <a:srgbClr val="FF0000"/>
                              </a:solidFill>
                            </a:rPr>
                            <a:t>Small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645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83EB39-0C4B-D7CD-0390-D389315C76CF}"/>
              </a:ext>
            </a:extLst>
          </p:cNvPr>
          <p:cNvSpPr txBox="1"/>
          <p:nvPr/>
        </p:nvSpPr>
        <p:spPr>
          <a:xfrm>
            <a:off x="466371" y="3893889"/>
            <a:ext cx="301717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Malicious setting</a:t>
            </a:r>
            <a:endParaRPr kumimoji="1" lang="ja-JP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 5">
                <a:extLst>
                  <a:ext uri="{FF2B5EF4-FFF2-40B4-BE49-F238E27FC236}">
                    <a16:creationId xmlns:a16="http://schemas.microsoft.com/office/drawing/2014/main" id="{C9BF5431-F4F0-872C-9C8A-925D656F42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094398"/>
                  </p:ext>
                </p:extLst>
              </p:nvPr>
            </p:nvGraphicFramePr>
            <p:xfrm>
              <a:off x="466371" y="4503585"/>
              <a:ext cx="10905689" cy="169154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13724">
                      <a:extLst>
                        <a:ext uri="{9D8B030D-6E8A-4147-A177-3AD203B41FA5}">
                          <a16:colId xmlns:a16="http://schemas.microsoft.com/office/drawing/2014/main" val="107556426"/>
                        </a:ext>
                      </a:extLst>
                    </a:gridCol>
                    <a:gridCol w="2105638">
                      <a:extLst>
                        <a:ext uri="{9D8B030D-6E8A-4147-A177-3AD203B41FA5}">
                          <a16:colId xmlns:a16="http://schemas.microsoft.com/office/drawing/2014/main" val="402061399"/>
                        </a:ext>
                      </a:extLst>
                    </a:gridCol>
                    <a:gridCol w="2046914">
                      <a:extLst>
                        <a:ext uri="{9D8B030D-6E8A-4147-A177-3AD203B41FA5}">
                          <a16:colId xmlns:a16="http://schemas.microsoft.com/office/drawing/2014/main" val="3328837311"/>
                        </a:ext>
                      </a:extLst>
                    </a:gridCol>
                    <a:gridCol w="2021746">
                      <a:extLst>
                        <a:ext uri="{9D8B030D-6E8A-4147-A177-3AD203B41FA5}">
                          <a16:colId xmlns:a16="http://schemas.microsoft.com/office/drawing/2014/main" val="336967355"/>
                        </a:ext>
                      </a:extLst>
                    </a:gridCol>
                    <a:gridCol w="1917667">
                      <a:extLst>
                        <a:ext uri="{9D8B030D-6E8A-4147-A177-3AD203B41FA5}">
                          <a16:colId xmlns:a16="http://schemas.microsoft.com/office/drawing/2014/main" val="2975472956"/>
                        </a:ext>
                      </a:extLst>
                    </a:gridCol>
                  </a:tblGrid>
                  <a:tr h="4865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Scheme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Comm. Overhead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Comp. Overhead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Block size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Hidden const.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2479252"/>
                      </a:ext>
                    </a:extLst>
                  </a:tr>
                  <a:tr h="503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err="1"/>
                            <a:t>FalkNobleOstrovsky</a:t>
                          </a:r>
                          <a:endParaRPr kumimoji="1" lang="en-US" altLang="ja-JP" sz="2000" dirty="0"/>
                        </a:p>
                        <a:p>
                          <a:pPr algn="ctr"/>
                          <a:r>
                            <a:rPr kumimoji="1" lang="en-US" altLang="ja-JP" sz="2000" dirty="0"/>
                            <a:t>ShtepelZhang23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d>
                                  <m:dPr>
                                    <m:ctrlPr>
                                      <a:rPr kumimoji="1" lang="en-US" altLang="ja-JP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kumimoji="1" lang="en-US" altLang="ja-JP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r>
                                          <a:rPr kumimoji="1" lang="en-US" altLang="ja-JP" sz="1800" b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kumimoji="1" lang="en-US" altLang="ja-JP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800" b="0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>
                              <a:solidFill>
                                <a:srgbClr val="FF0000"/>
                              </a:solidFill>
                            </a:rPr>
                            <a:t>Small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147746"/>
                      </a:ext>
                    </a:extLst>
                  </a:tr>
                  <a:tr h="503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Our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d>
                                  <m:dPr>
                                    <m:ctrlPr>
                                      <a:rPr kumimoji="1" lang="en-US" altLang="ja-JP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kumimoji="1" lang="en-US" altLang="ja-JP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r>
                                          <a:rPr kumimoji="1" lang="en-US" altLang="ja-JP" sz="1800" b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kumimoji="1" lang="en-US" altLang="ja-JP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800" b="0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>
                              <a:solidFill>
                                <a:srgbClr val="FF0000"/>
                              </a:solidFill>
                            </a:rPr>
                            <a:t>Small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645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 5">
                <a:extLst>
                  <a:ext uri="{FF2B5EF4-FFF2-40B4-BE49-F238E27FC236}">
                    <a16:creationId xmlns:a16="http://schemas.microsoft.com/office/drawing/2014/main" id="{C9BF5431-F4F0-872C-9C8A-925D656F42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094398"/>
                  </p:ext>
                </p:extLst>
              </p:nvPr>
            </p:nvGraphicFramePr>
            <p:xfrm>
              <a:off x="466371" y="4503585"/>
              <a:ext cx="10905689" cy="169154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13724">
                      <a:extLst>
                        <a:ext uri="{9D8B030D-6E8A-4147-A177-3AD203B41FA5}">
                          <a16:colId xmlns:a16="http://schemas.microsoft.com/office/drawing/2014/main" val="107556426"/>
                        </a:ext>
                      </a:extLst>
                    </a:gridCol>
                    <a:gridCol w="2105638">
                      <a:extLst>
                        <a:ext uri="{9D8B030D-6E8A-4147-A177-3AD203B41FA5}">
                          <a16:colId xmlns:a16="http://schemas.microsoft.com/office/drawing/2014/main" val="402061399"/>
                        </a:ext>
                      </a:extLst>
                    </a:gridCol>
                    <a:gridCol w="2046914">
                      <a:extLst>
                        <a:ext uri="{9D8B030D-6E8A-4147-A177-3AD203B41FA5}">
                          <a16:colId xmlns:a16="http://schemas.microsoft.com/office/drawing/2014/main" val="3328837311"/>
                        </a:ext>
                      </a:extLst>
                    </a:gridCol>
                    <a:gridCol w="2021746">
                      <a:extLst>
                        <a:ext uri="{9D8B030D-6E8A-4147-A177-3AD203B41FA5}">
                          <a16:colId xmlns:a16="http://schemas.microsoft.com/office/drawing/2014/main" val="336967355"/>
                        </a:ext>
                      </a:extLst>
                    </a:gridCol>
                    <a:gridCol w="1917667">
                      <a:extLst>
                        <a:ext uri="{9D8B030D-6E8A-4147-A177-3AD203B41FA5}">
                          <a16:colId xmlns:a16="http://schemas.microsoft.com/office/drawing/2014/main" val="2975472956"/>
                        </a:ext>
                      </a:extLst>
                    </a:gridCol>
                  </a:tblGrid>
                  <a:tr h="4865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Scheme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Comm. Overhead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Comp. Overhead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Block size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Hidden const.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247925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err="1"/>
                            <a:t>FalkNobleOstrovsky</a:t>
                          </a:r>
                          <a:endParaRPr kumimoji="1" lang="en-US" altLang="ja-JP" sz="2000" dirty="0"/>
                        </a:p>
                        <a:p>
                          <a:pPr algn="ctr"/>
                          <a:r>
                            <a:rPr kumimoji="1" lang="en-US" altLang="ja-JP" sz="2000" dirty="0"/>
                            <a:t>ShtepelZhang23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134203" t="-73276" r="-286087" b="-8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476" t="-73276" r="-193750" b="-8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344578" t="-73276" r="-96084" b="-8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>
                              <a:solidFill>
                                <a:srgbClr val="FF0000"/>
                              </a:solidFill>
                            </a:rPr>
                            <a:t>Small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147746"/>
                      </a:ext>
                    </a:extLst>
                  </a:tr>
                  <a:tr h="503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Our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134203" t="-242169" r="-286087" b="-18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0476" t="-242169" r="-193750" b="-18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344578" t="-242169" r="-96084" b="-18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>
                              <a:solidFill>
                                <a:srgbClr val="FF0000"/>
                              </a:solidFill>
                            </a:rPr>
                            <a:t>Small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645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1EDEBD-7ED3-2215-98FF-762CBEE5EFF6}"/>
              </a:ext>
            </a:extLst>
          </p:cNvPr>
          <p:cNvSpPr txBox="1"/>
          <p:nvPr/>
        </p:nvSpPr>
        <p:spPr>
          <a:xfrm>
            <a:off x="9160778" y="49702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7966C75-B423-B871-01E8-2BE442A945F0}"/>
                  </a:ext>
                </a:extLst>
              </p:cNvPr>
              <p:cNvSpPr txBox="1"/>
              <p:nvPr/>
            </p:nvSpPr>
            <p:spPr>
              <a:xfrm>
                <a:off x="3707711" y="6393664"/>
                <a:ext cx="8112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* When assuming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ja-JP" dirty="0"/>
                  <a:t> is statistical security parameter for malicious security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7966C75-B423-B871-01E8-2BE442A94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711" y="6393664"/>
                <a:ext cx="8112349" cy="369332"/>
              </a:xfrm>
              <a:prstGeom prst="rect">
                <a:avLst/>
              </a:prstGeom>
              <a:blipFill>
                <a:blip r:embed="rId4"/>
                <a:stretch>
                  <a:fillRect l="-601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87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841B3F-9246-CDDF-5947-92F442C6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Prelim: Notation for Secret Sharing Schemes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B302EFE-0C1E-BE7B-4F79-0D8B28D2312F}"/>
                  </a:ext>
                </a:extLst>
              </p:cNvPr>
              <p:cNvSpPr txBox="1"/>
              <p:nvPr/>
            </p:nvSpPr>
            <p:spPr>
              <a:xfrm>
                <a:off x="268224" y="956344"/>
                <a:ext cx="500771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kumimoji="1" lang="en-US" altLang="ja-JP" sz="2400" dirty="0"/>
                  <a:t>: (1,3)-Replicated Secret Sharing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kumimoji="1" lang="en-US" altLang="ja-JP" sz="2400" dirty="0"/>
                  <a:t>: (1,2)-Additive Secret Sharing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B302EFE-0C1E-BE7B-4F79-0D8B28D23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24" y="956344"/>
                <a:ext cx="5007718" cy="738664"/>
              </a:xfrm>
              <a:prstGeom prst="rect">
                <a:avLst/>
              </a:prstGeom>
              <a:blipFill>
                <a:blip r:embed="rId5"/>
                <a:stretch>
                  <a:fillRect t="-13223" r="-2680" b="-239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19CCBB0-DDA9-FBD5-2C2A-9190F6C04A6C}"/>
                  </a:ext>
                </a:extLst>
              </p:cNvPr>
              <p:cNvSpPr txBox="1"/>
              <p:nvPr/>
            </p:nvSpPr>
            <p:spPr>
              <a:xfrm>
                <a:off x="1365465" y="4717572"/>
                <a:ext cx="2556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  <m:sub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19CCBB0-DDA9-FBD5-2C2A-9190F6C04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65" y="4717572"/>
                <a:ext cx="255659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1D2205-13A5-AB27-F30C-48A68CEB0D74}"/>
                  </a:ext>
                </a:extLst>
              </p:cNvPr>
              <p:cNvSpPr txBox="1"/>
              <p:nvPr/>
            </p:nvSpPr>
            <p:spPr>
              <a:xfrm>
                <a:off x="2449543" y="2694397"/>
                <a:ext cx="388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1D2205-13A5-AB27-F30C-48A68CEB0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543" y="2694397"/>
                <a:ext cx="388440" cy="369332"/>
              </a:xfrm>
              <a:prstGeom prst="rect">
                <a:avLst/>
              </a:prstGeom>
              <a:blipFill>
                <a:blip r:embed="rId7"/>
                <a:stretch>
                  <a:fillRect l="-17188" r="-3125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134CF13-9CE4-C725-114F-BC6E7BB02248}"/>
                  </a:ext>
                </a:extLst>
              </p:cNvPr>
              <p:cNvSpPr txBox="1"/>
              <p:nvPr/>
            </p:nvSpPr>
            <p:spPr>
              <a:xfrm>
                <a:off x="8658937" y="822276"/>
                <a:ext cx="388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134CF13-9CE4-C725-114F-BC6E7BB02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37" y="822276"/>
                <a:ext cx="388440" cy="369332"/>
              </a:xfrm>
              <a:prstGeom prst="rect">
                <a:avLst/>
              </a:prstGeom>
              <a:blipFill>
                <a:blip r:embed="rId8"/>
                <a:stretch>
                  <a:fillRect l="-14063" r="-3125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77E0607-F23B-0EBD-A7F0-6A86023816E1}"/>
                  </a:ext>
                </a:extLst>
              </p:cNvPr>
              <p:cNvSpPr txBox="1"/>
              <p:nvPr/>
            </p:nvSpPr>
            <p:spPr>
              <a:xfrm>
                <a:off x="8671442" y="4609850"/>
                <a:ext cx="388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77E0607-F23B-0EBD-A7F0-6A8602381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442" y="4609850"/>
                <a:ext cx="388440" cy="369332"/>
              </a:xfrm>
              <a:prstGeom prst="rect">
                <a:avLst/>
              </a:prstGeom>
              <a:blipFill>
                <a:blip r:embed="rId9"/>
                <a:stretch>
                  <a:fillRect l="-15625" r="-3125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0345FE6-61AB-5241-281A-FBB64D33FAA7}"/>
                  </a:ext>
                </a:extLst>
              </p:cNvPr>
              <p:cNvSpPr txBox="1"/>
              <p:nvPr/>
            </p:nvSpPr>
            <p:spPr>
              <a:xfrm>
                <a:off x="9171254" y="5240792"/>
                <a:ext cx="2556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  <m:sub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0345FE6-61AB-5241-281A-FBB64D33F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254" y="5240792"/>
                <a:ext cx="255659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8AE6FB8-53D9-6BCC-00B9-705269A15083}"/>
                  </a:ext>
                </a:extLst>
              </p:cNvPr>
              <p:cNvSpPr txBox="1"/>
              <p:nvPr/>
            </p:nvSpPr>
            <p:spPr>
              <a:xfrm>
                <a:off x="9171254" y="1395842"/>
                <a:ext cx="2556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  <m:sub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8AE6FB8-53D9-6BCC-00B9-705269A15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254" y="1395842"/>
                <a:ext cx="255659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3B13844-1525-AB00-6C97-8F7D92B8513C}"/>
                  </a:ext>
                </a:extLst>
              </p:cNvPr>
              <p:cNvSpPr txBox="1"/>
              <p:nvPr/>
            </p:nvSpPr>
            <p:spPr>
              <a:xfrm>
                <a:off x="9311780" y="2078328"/>
                <a:ext cx="6106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3B13844-1525-AB00-6C97-8F7D92B85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780" y="2078328"/>
                <a:ext cx="610680" cy="369332"/>
              </a:xfrm>
              <a:prstGeom prst="rect">
                <a:avLst/>
              </a:prstGeom>
              <a:blipFill>
                <a:blip r:embed="rId12"/>
                <a:stretch>
                  <a:fillRect r="-4000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360F4F1-62C8-2CCA-ECB3-803BD17953A2}"/>
                  </a:ext>
                </a:extLst>
              </p:cNvPr>
              <p:cNvSpPr txBox="1"/>
              <p:nvPr/>
            </p:nvSpPr>
            <p:spPr>
              <a:xfrm>
                <a:off x="9311780" y="5885445"/>
                <a:ext cx="6106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360F4F1-62C8-2CCA-ECB3-803BD1795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780" y="5885445"/>
                <a:ext cx="610680" cy="369332"/>
              </a:xfrm>
              <a:prstGeom prst="rect">
                <a:avLst/>
              </a:prstGeom>
              <a:blipFill>
                <a:blip r:embed="rId13"/>
                <a:stretch>
                  <a:fillRect r="-4000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39530A8-A7E2-C389-8F99-698F42CF3EBA}"/>
                  </a:ext>
                </a:extLst>
              </p:cNvPr>
              <p:cNvSpPr txBox="1"/>
              <p:nvPr/>
            </p:nvSpPr>
            <p:spPr>
              <a:xfrm>
                <a:off x="4362275" y="3477120"/>
                <a:ext cx="3727559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/>
                  <a:t>Secret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br>
                  <a:rPr kumimoji="1" lang="en-US" altLang="ja-JP" sz="2800" b="1" dirty="0"/>
                </a:br>
                <a:r>
                  <a:rPr kumimoji="1" lang="en-US" altLang="ja-JP" sz="2800" b="1" dirty="0"/>
                  <a:t>             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</m:e>
                      <m:sub>
                        <m:r>
                          <a:rPr kumimoji="1" lang="en-US" altLang="ja-JP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</m:e>
                      <m:sub>
                        <m:r>
                          <a:rPr kumimoji="1"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39530A8-A7E2-C389-8F99-698F42CF3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75" y="3477120"/>
                <a:ext cx="3727559" cy="861774"/>
              </a:xfrm>
              <a:prstGeom prst="rect">
                <a:avLst/>
              </a:prstGeom>
              <a:blipFill>
                <a:blip r:embed="rId14"/>
                <a:stretch>
                  <a:fillRect l="-5892" t="-119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ink">
            <a:extLst>
              <a:ext uri="{FF2B5EF4-FFF2-40B4-BE49-F238E27FC236}">
                <a16:creationId xmlns:a16="http://schemas.microsoft.com/office/drawing/2014/main" id="{F15B6928-1560-96B5-68B0-BDCE36E7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4" y="3143490"/>
            <a:ext cx="1155994" cy="15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ue">
            <a:extLst>
              <a:ext uri="{FF2B5EF4-FFF2-40B4-BE49-F238E27FC236}">
                <a16:creationId xmlns:a16="http://schemas.microsoft.com/office/drawing/2014/main" id="{1C8C7E43-8660-8B5C-ECD9-E2E24574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2" y="1229917"/>
            <a:ext cx="1072128" cy="14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">
            <a:extLst>
              <a:ext uri="{FF2B5EF4-FFF2-40B4-BE49-F238E27FC236}">
                <a16:creationId xmlns:a16="http://schemas.microsoft.com/office/drawing/2014/main" id="{254880AF-E928-A679-3BF1-62848B729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90" y="5167462"/>
            <a:ext cx="1072610" cy="14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3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Prelim: </a:t>
            </a:r>
            <a:r>
              <a:rPr lang="en-US" altLang="ja-JP" dirty="0"/>
              <a:t>Role Splitting for Oblivious Hashing</a:t>
            </a:r>
            <a:endParaRPr kumimoji="1" lang="ja-JP" altLang="en-US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F13838A-264A-D88E-EC1D-501441D63172}"/>
              </a:ext>
            </a:extLst>
          </p:cNvPr>
          <p:cNvCxnSpPr>
            <a:cxnSpLocks/>
          </p:cNvCxnSpPr>
          <p:nvPr/>
        </p:nvCxnSpPr>
        <p:spPr>
          <a:xfrm>
            <a:off x="5768215" y="1688998"/>
            <a:ext cx="0" cy="395946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7094523-147C-533E-4F8F-68A1BFE3B578}"/>
                  </a:ext>
                </a:extLst>
              </p:cNvPr>
              <p:cNvSpPr txBox="1"/>
              <p:nvPr/>
            </p:nvSpPr>
            <p:spPr>
              <a:xfrm>
                <a:off x="0" y="4717572"/>
                <a:ext cx="56789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knows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how the hash table is formed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b="1" dirty="0"/>
                  <a:t>never </a:t>
                </a:r>
                <a:r>
                  <a:rPr kumimoji="1" lang="en-US" altLang="ja-JP" dirty="0"/>
                  <a:t>knows </a:t>
                </a:r>
                <a:r>
                  <a:rPr kumimoji="1" lang="en-US" altLang="ja-JP" b="1" i="1" dirty="0">
                    <a:solidFill>
                      <a:srgbClr val="0070C0"/>
                    </a:solidFill>
                  </a:rPr>
                  <a:t>how the hash table is accessed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7094523-147C-533E-4F8F-68A1BFE3B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7572"/>
                <a:ext cx="5678927" cy="646331"/>
              </a:xfrm>
              <a:prstGeom prst="rect">
                <a:avLst/>
              </a:prstGeom>
              <a:blipFill>
                <a:blip r:embed="rId5"/>
                <a:stretch>
                  <a:fillRect l="-644" t="-5660" r="-751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3571A1-3694-0E7A-2BBE-3FA451D96142}"/>
                  </a:ext>
                </a:extLst>
              </p:cNvPr>
              <p:cNvSpPr txBox="1"/>
              <p:nvPr/>
            </p:nvSpPr>
            <p:spPr>
              <a:xfrm>
                <a:off x="5768215" y="3607138"/>
                <a:ext cx="59484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b="1" dirty="0"/>
                  <a:t>never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knows </a:t>
                </a:r>
                <a:r>
                  <a:rPr kumimoji="1" lang="en-US" altLang="ja-JP" b="1" i="1" dirty="0">
                    <a:solidFill>
                      <a:srgbClr val="0070C0"/>
                    </a:solidFill>
                  </a:rPr>
                  <a:t>how the hash table is formed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/>
                  <a:t> knows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how the hash table is accessed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3571A1-3694-0E7A-2BBE-3FA451D96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215" y="3607138"/>
                <a:ext cx="5948488" cy="646331"/>
              </a:xfrm>
              <a:prstGeom prst="rect">
                <a:avLst/>
              </a:prstGeom>
              <a:blipFill>
                <a:blip r:embed="rId6"/>
                <a:stretch>
                  <a:fillRect l="-615" t="-5660" r="-922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円弧 6">
            <a:extLst>
              <a:ext uri="{FF2B5EF4-FFF2-40B4-BE49-F238E27FC236}">
                <a16:creationId xmlns:a16="http://schemas.microsoft.com/office/drawing/2014/main" id="{7CF23F2D-CF57-AE31-CD18-5F511B8AF095}"/>
              </a:ext>
            </a:extLst>
          </p:cNvPr>
          <p:cNvSpPr/>
          <p:nvPr/>
        </p:nvSpPr>
        <p:spPr>
          <a:xfrm>
            <a:off x="4363059" y="4997618"/>
            <a:ext cx="2810312" cy="967492"/>
          </a:xfrm>
          <a:prstGeom prst="arc">
            <a:avLst>
              <a:gd name="adj1" fmla="val 284246"/>
              <a:gd name="adj2" fmla="val 10555299"/>
            </a:avLst>
          </a:prstGeom>
          <a:ln w="57150">
            <a:solidFill>
              <a:schemeClr val="accent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6DAD5D-BD98-3EB0-B429-8E071FB60076}"/>
              </a:ext>
            </a:extLst>
          </p:cNvPr>
          <p:cNvSpPr txBox="1"/>
          <p:nvPr/>
        </p:nvSpPr>
        <p:spPr>
          <a:xfrm>
            <a:off x="4284476" y="6062928"/>
            <a:ext cx="2967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No one can get</a:t>
            </a:r>
            <a:br>
              <a:rPr kumimoji="1" lang="en-US" altLang="ja-JP" sz="2000" b="1" dirty="0"/>
            </a:br>
            <a:r>
              <a:rPr kumimoji="1" lang="en-US" altLang="ja-JP" sz="2000" b="1" i="1" dirty="0"/>
              <a:t>entire access patterns</a:t>
            </a:r>
            <a:endParaRPr kumimoji="1" lang="ja-JP" altLang="en-US" sz="2000" b="1" i="1" dirty="0"/>
          </a:p>
        </p:txBody>
      </p:sp>
      <p:pic>
        <p:nvPicPr>
          <p:cNvPr id="4" name="Picture 2" descr="Pink">
            <a:extLst>
              <a:ext uri="{FF2B5EF4-FFF2-40B4-BE49-F238E27FC236}">
                <a16:creationId xmlns:a16="http://schemas.microsoft.com/office/drawing/2014/main" id="{8C8AA14D-CB27-B28B-8DBA-047188E1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4" y="3143490"/>
            <a:ext cx="1155994" cy="15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lue">
            <a:extLst>
              <a:ext uri="{FF2B5EF4-FFF2-40B4-BE49-F238E27FC236}">
                <a16:creationId xmlns:a16="http://schemas.microsoft.com/office/drawing/2014/main" id="{C283660D-97AA-0B2E-26F5-BDD5D8C01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2" y="1229917"/>
            <a:ext cx="1072128" cy="14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reen">
            <a:extLst>
              <a:ext uri="{FF2B5EF4-FFF2-40B4-BE49-F238E27FC236}">
                <a16:creationId xmlns:a16="http://schemas.microsoft.com/office/drawing/2014/main" id="{CD77A3BC-4506-5979-1EA7-A87493A6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90" y="5167462"/>
            <a:ext cx="1072610" cy="14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5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DEBB5-98E6-1DC4-FAD8-FA8450B7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Permutation-based Oblivious Hashing (overview)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9D8ED0-E162-4CCF-62C1-0813B29A1ED3}"/>
              </a:ext>
            </a:extLst>
          </p:cNvPr>
          <p:cNvSpPr txBox="1"/>
          <p:nvPr/>
        </p:nvSpPr>
        <p:spPr>
          <a:xfrm>
            <a:off x="192947" y="904598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BUILD procedure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92D6EF0-EAD2-028C-60F5-9BEE15B14251}"/>
                  </a:ext>
                </a:extLst>
              </p:cNvPr>
              <p:cNvSpPr txBox="1"/>
              <p:nvPr/>
            </p:nvSpPr>
            <p:spPr>
              <a:xfrm>
                <a:off x="3842158" y="2236959"/>
                <a:ext cx="3800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Input: Secret dataset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92D6EF0-EAD2-028C-60F5-9BEE15B14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158" y="2236959"/>
                <a:ext cx="3800399" cy="461665"/>
              </a:xfrm>
              <a:prstGeom prst="rect">
                <a:avLst/>
              </a:prstGeom>
              <a:blipFill>
                <a:blip r:embed="rId5"/>
                <a:stretch>
                  <a:fillRect l="-2404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ABADCB7-6B77-9D8A-E5A9-0B6044899CF3}"/>
                  </a:ext>
                </a:extLst>
              </p:cNvPr>
              <p:cNvSpPr txBox="1"/>
              <p:nvPr/>
            </p:nvSpPr>
            <p:spPr>
              <a:xfrm>
                <a:off x="3449274" y="3521869"/>
                <a:ext cx="10806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ABADCB7-6B77-9D8A-E5A9-0B6044899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274" y="3521869"/>
                <a:ext cx="10806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10">
                <a:extLst>
                  <a:ext uri="{FF2B5EF4-FFF2-40B4-BE49-F238E27FC236}">
                    <a16:creationId xmlns:a16="http://schemas.microsoft.com/office/drawing/2014/main" id="{3CE61C42-D9B4-21A4-8164-0A13A352D5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062096"/>
                  </p:ext>
                </p:extLst>
              </p:nvPr>
            </p:nvGraphicFramePr>
            <p:xfrm>
              <a:off x="4454390" y="3381862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10">
                <a:extLst>
                  <a:ext uri="{FF2B5EF4-FFF2-40B4-BE49-F238E27FC236}">
                    <a16:creationId xmlns:a16="http://schemas.microsoft.com/office/drawing/2014/main" id="{3CE61C42-D9B4-21A4-8164-0A13A352D5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062096"/>
                  </p:ext>
                </p:extLst>
              </p:nvPr>
            </p:nvGraphicFramePr>
            <p:xfrm>
              <a:off x="4454390" y="3381862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826" t="-1613" r="-4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101667" t="-1613" r="-30333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613" r="-20082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302500" t="-1613" r="-1025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399174" t="-1613" r="-165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853AE05A-CC22-8BE7-9392-59D6439E3F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4876653"/>
                  </p:ext>
                </p:extLst>
              </p:nvPr>
            </p:nvGraphicFramePr>
            <p:xfrm>
              <a:off x="4454390" y="3798114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853AE05A-CC22-8BE7-9392-59D6439E3F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4876653"/>
                  </p:ext>
                </p:extLst>
              </p:nvPr>
            </p:nvGraphicFramePr>
            <p:xfrm>
              <a:off x="4454390" y="3798114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8"/>
                          <a:stretch>
                            <a:fillRect l="-826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8"/>
                          <a:stretch>
                            <a:fillRect l="-101667" t="-1639" r="-30333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1639" r="-2008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8"/>
                          <a:stretch>
                            <a:fillRect l="-302500" t="-1639" r="-1025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8"/>
                          <a:stretch>
                            <a:fillRect l="-399174" t="-1639" r="-165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B7171E-2EC7-5509-4A6F-273A8ADD4D76}"/>
              </a:ext>
            </a:extLst>
          </p:cNvPr>
          <p:cNvSpPr txBox="1"/>
          <p:nvPr/>
        </p:nvSpPr>
        <p:spPr>
          <a:xfrm>
            <a:off x="4333054" y="306084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keys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11C0DF-A09E-6AA5-C868-2BDAE74C1508}"/>
              </a:ext>
            </a:extLst>
          </p:cNvPr>
          <p:cNvSpPr txBox="1"/>
          <p:nvPr/>
        </p:nvSpPr>
        <p:spPr>
          <a:xfrm>
            <a:off x="4365392" y="4166303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values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C8C0826-BBEF-AC8D-5D3B-B36F3ECD2584}"/>
                  </a:ext>
                </a:extLst>
              </p:cNvPr>
              <p:cNvSpPr txBox="1"/>
              <p:nvPr/>
            </p:nvSpPr>
            <p:spPr>
              <a:xfrm>
                <a:off x="8121310" y="3309461"/>
                <a:ext cx="859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C8C0826-BBEF-AC8D-5D3B-B36F3ECD2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310" y="3309461"/>
                <a:ext cx="85965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Pink">
            <a:extLst>
              <a:ext uri="{FF2B5EF4-FFF2-40B4-BE49-F238E27FC236}">
                <a16:creationId xmlns:a16="http://schemas.microsoft.com/office/drawing/2014/main" id="{84BBDAC8-20C0-0027-8526-FFCD181D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4" y="3143490"/>
            <a:ext cx="1155994" cy="15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Blue">
            <a:extLst>
              <a:ext uri="{FF2B5EF4-FFF2-40B4-BE49-F238E27FC236}">
                <a16:creationId xmlns:a16="http://schemas.microsoft.com/office/drawing/2014/main" id="{CDBC94A8-B449-B218-0CBF-4E49C9F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2" y="1229917"/>
            <a:ext cx="1072128" cy="14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reen">
            <a:extLst>
              <a:ext uri="{FF2B5EF4-FFF2-40B4-BE49-F238E27FC236}">
                <a16:creationId xmlns:a16="http://schemas.microsoft.com/office/drawing/2014/main" id="{E271BD05-DC01-227D-8E83-149BABF0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90" y="5167462"/>
            <a:ext cx="1072610" cy="14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5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DEBB5-98E6-1DC4-FAD8-FA8450B7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Permutation-based Oblivious Hashing (overview)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9D8ED0-E162-4CCF-62C1-0813B29A1ED3}"/>
              </a:ext>
            </a:extLst>
          </p:cNvPr>
          <p:cNvSpPr txBox="1"/>
          <p:nvPr/>
        </p:nvSpPr>
        <p:spPr>
          <a:xfrm>
            <a:off x="192947" y="904598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BUILD procedure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10">
                <a:extLst>
                  <a:ext uri="{FF2B5EF4-FFF2-40B4-BE49-F238E27FC236}">
                    <a16:creationId xmlns:a16="http://schemas.microsoft.com/office/drawing/2014/main" id="{3CE61C42-D9B4-21A4-8164-0A13A352D5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595474"/>
                  </p:ext>
                </p:extLst>
              </p:nvPr>
            </p:nvGraphicFramePr>
            <p:xfrm>
              <a:off x="268224" y="4812198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10">
                <a:extLst>
                  <a:ext uri="{FF2B5EF4-FFF2-40B4-BE49-F238E27FC236}">
                    <a16:creationId xmlns:a16="http://schemas.microsoft.com/office/drawing/2014/main" id="{3CE61C42-D9B4-21A4-8164-0A13A352D5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595474"/>
                  </p:ext>
                </p:extLst>
              </p:nvPr>
            </p:nvGraphicFramePr>
            <p:xfrm>
              <a:off x="268224" y="4812198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1667" t="-1613" r="-40333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100826" t="-1613" r="-3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202500" t="-1613" r="-2025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613" r="-10082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403333" t="-1613" r="-1667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C7C33D3-74B2-362D-CFBE-775806961D09}"/>
                  </a:ext>
                </a:extLst>
              </p:cNvPr>
              <p:cNvSpPr txBox="1"/>
              <p:nvPr/>
            </p:nvSpPr>
            <p:spPr>
              <a:xfrm>
                <a:off x="3717887" y="1921810"/>
                <a:ext cx="42675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Step.1</a:t>
                </a:r>
              </a:p>
              <a:p>
                <a:r>
                  <a:rPr kumimoji="1" lang="en-US" altLang="ja-JP" dirty="0"/>
                  <a:t>Parties compute hash values for items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and open them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C7C33D3-74B2-362D-CFBE-775806961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887" y="1921810"/>
                <a:ext cx="4267515" cy="923330"/>
              </a:xfrm>
              <a:prstGeom prst="rect">
                <a:avLst/>
              </a:prstGeom>
              <a:blipFill>
                <a:blip r:embed="rId6"/>
                <a:stretch>
                  <a:fillRect l="-1286" t="-3289" r="-286" b="-9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6D712BE-E159-A24F-72A1-D4F9AC222E8E}"/>
                  </a:ext>
                </a:extLst>
              </p:cNvPr>
              <p:cNvSpPr/>
              <p:nvPr/>
            </p:nvSpPr>
            <p:spPr>
              <a:xfrm>
                <a:off x="5184397" y="3143293"/>
                <a:ext cx="1528362" cy="145129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 panose="02040503050406030204" pitchFamily="18" charset="0"/>
                            </a:rPr>
                            <m:t>OPRF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 panose="02040503050406030204" pitchFamily="18" charset="0"/>
                            </a:rPr>
                            <m:t>Reveal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6D712BE-E159-A24F-72A1-D4F9AC222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97" y="3143293"/>
                <a:ext cx="1528362" cy="1451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2772D1E-39B6-28C0-9A8A-CD95C2ACF5EF}"/>
              </a:ext>
            </a:extLst>
          </p:cNvPr>
          <p:cNvCxnSpPr/>
          <p:nvPr/>
        </p:nvCxnSpPr>
        <p:spPr>
          <a:xfrm>
            <a:off x="3407288" y="3808602"/>
            <a:ext cx="17183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1E14CB7-C066-414C-DC35-55C12A2C810D}"/>
              </a:ext>
            </a:extLst>
          </p:cNvPr>
          <p:cNvCxnSpPr>
            <a:cxnSpLocks/>
          </p:cNvCxnSpPr>
          <p:nvPr/>
        </p:nvCxnSpPr>
        <p:spPr>
          <a:xfrm flipH="1">
            <a:off x="6712758" y="2583809"/>
            <a:ext cx="1727081" cy="931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72945A7-8FFB-0B17-9CBB-4349D50DB3B2}"/>
              </a:ext>
            </a:extLst>
          </p:cNvPr>
          <p:cNvCxnSpPr>
            <a:cxnSpLocks/>
          </p:cNvCxnSpPr>
          <p:nvPr/>
        </p:nvCxnSpPr>
        <p:spPr>
          <a:xfrm flipH="1" flipV="1">
            <a:off x="6712758" y="4292825"/>
            <a:ext cx="1625899" cy="95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4CAF552-FF40-3B83-7851-8AC4B84434DF}"/>
                  </a:ext>
                </a:extLst>
              </p:cNvPr>
              <p:cNvSpPr txBox="1"/>
              <p:nvPr/>
            </p:nvSpPr>
            <p:spPr>
              <a:xfrm>
                <a:off x="3882593" y="3346937"/>
                <a:ext cx="910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4CAF552-FF40-3B83-7851-8AC4B8443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93" y="3346937"/>
                <a:ext cx="91037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CB3F105-62A7-AD8C-DD9F-376D49D90DA8}"/>
                  </a:ext>
                </a:extLst>
              </p:cNvPr>
              <p:cNvSpPr txBox="1"/>
              <p:nvPr/>
            </p:nvSpPr>
            <p:spPr>
              <a:xfrm>
                <a:off x="7345780" y="3038119"/>
                <a:ext cx="903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CB3F105-62A7-AD8C-DD9F-376D49D90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780" y="3038119"/>
                <a:ext cx="90326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BF2D6E0-CE9A-7821-CA46-02A7F2AD36CC}"/>
                  </a:ext>
                </a:extLst>
              </p:cNvPr>
              <p:cNvSpPr txBox="1"/>
              <p:nvPr/>
            </p:nvSpPr>
            <p:spPr>
              <a:xfrm>
                <a:off x="7345780" y="4310501"/>
                <a:ext cx="910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BF2D6E0-CE9A-7821-CA46-02A7F2AD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780" y="4310501"/>
                <a:ext cx="91037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F87448CC-198A-086B-A0BA-8530AA4520C4}"/>
              </a:ext>
            </a:extLst>
          </p:cNvPr>
          <p:cNvCxnSpPr>
            <a:cxnSpLocks/>
            <a:stCxn id="16" idx="2"/>
          </p:cNvCxnSpPr>
          <p:nvPr/>
        </p:nvCxnSpPr>
        <p:spPr>
          <a:xfrm rot="5400000">
            <a:off x="4777743" y="3826783"/>
            <a:ext cx="403030" cy="193864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nk">
            <a:extLst>
              <a:ext uri="{FF2B5EF4-FFF2-40B4-BE49-F238E27FC236}">
                <a16:creationId xmlns:a16="http://schemas.microsoft.com/office/drawing/2014/main" id="{A2305316-DECA-0487-21D7-901ADE49B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4" y="3143490"/>
            <a:ext cx="1155994" cy="15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lue">
            <a:extLst>
              <a:ext uri="{FF2B5EF4-FFF2-40B4-BE49-F238E27FC236}">
                <a16:creationId xmlns:a16="http://schemas.microsoft.com/office/drawing/2014/main" id="{EAB21809-E6F8-6996-63EA-6E6DF7E3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2" y="1229917"/>
            <a:ext cx="1072128" cy="14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reen">
            <a:extLst>
              <a:ext uri="{FF2B5EF4-FFF2-40B4-BE49-F238E27FC236}">
                <a16:creationId xmlns:a16="http://schemas.microsoft.com/office/drawing/2014/main" id="{BED9ACF8-773A-AEFA-099B-20D62193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90" y="5167462"/>
            <a:ext cx="1072610" cy="14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7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DEBB5-98E6-1DC4-FAD8-FA8450B7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Permutation-based Oblivious Hashing (overview)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9D8ED0-E162-4CCF-62C1-0813B29A1ED3}"/>
              </a:ext>
            </a:extLst>
          </p:cNvPr>
          <p:cNvSpPr txBox="1"/>
          <p:nvPr/>
        </p:nvSpPr>
        <p:spPr>
          <a:xfrm>
            <a:off x="192947" y="904598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BUILD procedure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10">
                <a:extLst>
                  <a:ext uri="{FF2B5EF4-FFF2-40B4-BE49-F238E27FC236}">
                    <a16:creationId xmlns:a16="http://schemas.microsoft.com/office/drawing/2014/main" id="{3CE61C42-D9B4-21A4-8164-0A13A352D5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8224" y="4812198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10">
                <a:extLst>
                  <a:ext uri="{FF2B5EF4-FFF2-40B4-BE49-F238E27FC236}">
                    <a16:creationId xmlns:a16="http://schemas.microsoft.com/office/drawing/2014/main" id="{3CE61C42-D9B4-21A4-8164-0A13A352D5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8224" y="4812198"/>
              <a:ext cx="3666920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1667" t="-1613" r="-40333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100826" t="-1613" r="-3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202500" t="-1613" r="-2025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613" r="-10082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5"/>
                          <a:stretch>
                            <a:fillRect l="-403333" t="-1613" r="-1667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C7C33D3-74B2-362D-CFBE-775806961D09}"/>
                  </a:ext>
                </a:extLst>
              </p:cNvPr>
              <p:cNvSpPr txBox="1"/>
              <p:nvPr/>
            </p:nvSpPr>
            <p:spPr>
              <a:xfrm>
                <a:off x="3186182" y="3601215"/>
                <a:ext cx="32825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Step.2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computes a </a:t>
                </a:r>
                <a:r>
                  <a:rPr kumimoji="1" lang="en-US" altLang="ja-JP" i="1" dirty="0"/>
                  <a:t>permutation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kumimoji="1" lang="en-US" altLang="ja-JP" dirty="0"/>
              </a:p>
              <a:p>
                <a:r>
                  <a:rPr kumimoji="1" lang="en-US" altLang="ja-JP" dirty="0" err="1"/>
                  <a:t>s.t.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C7C33D3-74B2-362D-CFBE-775806961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182" y="3601215"/>
                <a:ext cx="3282565" cy="923330"/>
              </a:xfrm>
              <a:prstGeom prst="rect">
                <a:avLst/>
              </a:prstGeom>
              <a:blipFill>
                <a:blip r:embed="rId6"/>
                <a:stretch>
                  <a:fillRect l="-1673" t="-3974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10">
                <a:extLst>
                  <a:ext uri="{FF2B5EF4-FFF2-40B4-BE49-F238E27FC236}">
                    <a16:creationId xmlns:a16="http://schemas.microsoft.com/office/drawing/2014/main" id="{6BFFA2A8-9289-2C7E-7353-4E92C971B4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2317305"/>
                  </p:ext>
                </p:extLst>
              </p:nvPr>
            </p:nvGraphicFramePr>
            <p:xfrm>
              <a:off x="3983429" y="4812198"/>
              <a:ext cx="2200152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10">
                <a:extLst>
                  <a:ext uri="{FF2B5EF4-FFF2-40B4-BE49-F238E27FC236}">
                    <a16:creationId xmlns:a16="http://schemas.microsoft.com/office/drawing/2014/main" id="{6BFFA2A8-9289-2C7E-7353-4E92C971B4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2317305"/>
                  </p:ext>
                </p:extLst>
              </p:nvPr>
            </p:nvGraphicFramePr>
            <p:xfrm>
              <a:off x="3983429" y="4812198"/>
              <a:ext cx="2200152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3384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3384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826" t="-1613" r="-20082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101667" t="-1613" r="-1025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613" r="-165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603055-454A-9B11-1CA0-94D28C020F86}"/>
              </a:ext>
            </a:extLst>
          </p:cNvPr>
          <p:cNvSpPr txBox="1"/>
          <p:nvPr/>
        </p:nvSpPr>
        <p:spPr>
          <a:xfrm>
            <a:off x="192947" y="5183038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Hash values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D6D13F-1652-DC81-ECD3-A759CC21BAE6}"/>
              </a:ext>
            </a:extLst>
          </p:cNvPr>
          <p:cNvSpPr txBox="1"/>
          <p:nvPr/>
        </p:nvSpPr>
        <p:spPr>
          <a:xfrm>
            <a:off x="3935144" y="518303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(+ dummies)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矢印: 下 10">
                <a:extLst>
                  <a:ext uri="{FF2B5EF4-FFF2-40B4-BE49-F238E27FC236}">
                    <a16:creationId xmlns:a16="http://schemas.microsoft.com/office/drawing/2014/main" id="{6AED60C3-DB34-157D-5DBE-59426EB0DEE8}"/>
                  </a:ext>
                </a:extLst>
              </p:cNvPr>
              <p:cNvSpPr/>
              <p:nvPr/>
            </p:nvSpPr>
            <p:spPr>
              <a:xfrm>
                <a:off x="2849281" y="5375631"/>
                <a:ext cx="949590" cy="5777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kumimoji="1" lang="ja-JP" altLang="en-US" sz="2400" b="1" dirty="0"/>
                  <a:t> </a:t>
                </a:r>
              </a:p>
            </p:txBody>
          </p:sp>
        </mc:Choice>
        <mc:Fallback xmlns="">
          <p:sp>
            <p:nvSpPr>
              <p:cNvPr id="11" name="矢印: 下 10">
                <a:extLst>
                  <a:ext uri="{FF2B5EF4-FFF2-40B4-BE49-F238E27FC236}">
                    <a16:creationId xmlns:a16="http://schemas.microsoft.com/office/drawing/2014/main" id="{6AED60C3-DB34-157D-5DBE-59426EB0D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281" y="5375631"/>
                <a:ext cx="949590" cy="577771"/>
              </a:xfrm>
              <a:prstGeom prst="down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 10">
                <a:extLst>
                  <a:ext uri="{FF2B5EF4-FFF2-40B4-BE49-F238E27FC236}">
                    <a16:creationId xmlns:a16="http://schemas.microsoft.com/office/drawing/2014/main" id="{9E64CD78-40DB-A03D-7195-18A937686E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9408875"/>
                  </p:ext>
                </p:extLst>
              </p:nvPr>
            </p:nvGraphicFramePr>
            <p:xfrm>
              <a:off x="268224" y="6031000"/>
              <a:ext cx="5915360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9420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366379482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700639378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274494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 10">
                <a:extLst>
                  <a:ext uri="{FF2B5EF4-FFF2-40B4-BE49-F238E27FC236}">
                    <a16:creationId xmlns:a16="http://schemas.microsoft.com/office/drawing/2014/main" id="{9E64CD78-40DB-A03D-7195-18A937686E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9408875"/>
                  </p:ext>
                </p:extLst>
              </p:nvPr>
            </p:nvGraphicFramePr>
            <p:xfrm>
              <a:off x="268224" y="6031000"/>
              <a:ext cx="5915360" cy="3708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39420">
                      <a:extLst>
                        <a:ext uri="{9D8B030D-6E8A-4147-A177-3AD203B41FA5}">
                          <a16:colId xmlns:a16="http://schemas.microsoft.com/office/drawing/2014/main" val="3692496504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973834300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922630863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2870000179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848355927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366379482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700639378"/>
                        </a:ext>
                      </a:extLst>
                    </a:gridCol>
                    <a:gridCol w="739420">
                      <a:extLst>
                        <a:ext uri="{9D8B030D-6E8A-4147-A177-3AD203B41FA5}">
                          <a16:colId xmlns:a16="http://schemas.microsoft.com/office/drawing/2014/main" val="1274494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1653" t="-1613" r="-70413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100820" t="-1613" r="-598361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202479" t="-1613" r="-50330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300000" t="-1613" r="-39918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403306" t="-1613" r="-30247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503306" t="-1613" r="-20247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598361" t="-1613" r="-10082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9"/>
                          <a:stretch>
                            <a:fillRect l="-704132" t="-1613" r="-165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942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F3F308-5001-5485-3986-D3047E3CBB77}"/>
              </a:ext>
            </a:extLst>
          </p:cNvPr>
          <p:cNvSpPr txBox="1"/>
          <p:nvPr/>
        </p:nvSpPr>
        <p:spPr>
          <a:xfrm>
            <a:off x="192947" y="6376211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Hash table</a:t>
            </a:r>
            <a:endParaRPr kumimoji="1" lang="ja-JP" altLang="en-US" dirty="0"/>
          </a:p>
        </p:txBody>
      </p:sp>
      <p:pic>
        <p:nvPicPr>
          <p:cNvPr id="14" name="Picture 2" descr="Pink">
            <a:extLst>
              <a:ext uri="{FF2B5EF4-FFF2-40B4-BE49-F238E27FC236}">
                <a16:creationId xmlns:a16="http://schemas.microsoft.com/office/drawing/2014/main" id="{FC1735AB-086E-F250-77CF-217A18D6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4" y="3143490"/>
            <a:ext cx="1155994" cy="15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lue">
            <a:extLst>
              <a:ext uri="{FF2B5EF4-FFF2-40B4-BE49-F238E27FC236}">
                <a16:creationId xmlns:a16="http://schemas.microsoft.com/office/drawing/2014/main" id="{052E77B8-38F1-FF86-9938-85DD1BDA3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2" y="1229917"/>
            <a:ext cx="1072128" cy="14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reen">
            <a:extLst>
              <a:ext uri="{FF2B5EF4-FFF2-40B4-BE49-F238E27FC236}">
                <a16:creationId xmlns:a16="http://schemas.microsoft.com/office/drawing/2014/main" id="{81B6ACD0-59AB-117C-0437-0B27B72E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90" y="5167462"/>
            <a:ext cx="1072610" cy="14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3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DEBB5-98E6-1DC4-FAD8-FA8450B7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Permutation-based Oblivious Hashing (overview)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9D8ED0-E162-4CCF-62C1-0813B29A1ED3}"/>
              </a:ext>
            </a:extLst>
          </p:cNvPr>
          <p:cNvSpPr txBox="1"/>
          <p:nvPr/>
        </p:nvSpPr>
        <p:spPr>
          <a:xfrm>
            <a:off x="192947" y="904598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BUILD procedure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C7C33D3-74B2-362D-CFBE-775806961D09}"/>
                  </a:ext>
                </a:extLst>
              </p:cNvPr>
              <p:cNvSpPr txBox="1"/>
              <p:nvPr/>
            </p:nvSpPr>
            <p:spPr>
              <a:xfrm>
                <a:off x="3936403" y="1634284"/>
                <a:ext cx="288040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Step.3</a:t>
                </a:r>
              </a:p>
              <a:p>
                <a:r>
                  <a:rPr kumimoji="1" lang="en-US" altLang="ja-JP" dirty="0"/>
                  <a:t>Parties apply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to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br>
                  <a:rPr kumimoji="1" lang="en-US" altLang="ja-JP" dirty="0"/>
                </a:br>
                <a:r>
                  <a:rPr kumimoji="1" lang="en-US" altLang="ja-JP" dirty="0"/>
                  <a:t>to obtain a hash table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C7C33D3-74B2-362D-CFBE-775806961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403" y="1634284"/>
                <a:ext cx="2880404" cy="923330"/>
              </a:xfrm>
              <a:prstGeom prst="rect">
                <a:avLst/>
              </a:prstGeom>
              <a:blipFill>
                <a:blip r:embed="rId5"/>
                <a:stretch>
                  <a:fillRect l="-1907" t="-3289" b="-9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6D712BE-E159-A24F-72A1-D4F9AC222E8E}"/>
                  </a:ext>
                </a:extLst>
              </p:cNvPr>
              <p:cNvSpPr/>
              <p:nvPr/>
            </p:nvSpPr>
            <p:spPr>
              <a:xfrm>
                <a:off x="5184397" y="3143293"/>
                <a:ext cx="1528362" cy="145129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 panose="02040503050406030204" pitchFamily="18" charset="0"/>
                            </a:rPr>
                            <m:t>Perm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6D712BE-E159-A24F-72A1-D4F9AC222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97" y="3143293"/>
                <a:ext cx="1528362" cy="14512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2772D1E-39B6-28C0-9A8A-CD95C2ACF5EF}"/>
              </a:ext>
            </a:extLst>
          </p:cNvPr>
          <p:cNvCxnSpPr/>
          <p:nvPr/>
        </p:nvCxnSpPr>
        <p:spPr>
          <a:xfrm>
            <a:off x="3407288" y="3808602"/>
            <a:ext cx="17183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1E14CB7-C066-414C-DC35-55C12A2C810D}"/>
              </a:ext>
            </a:extLst>
          </p:cNvPr>
          <p:cNvCxnSpPr>
            <a:cxnSpLocks/>
          </p:cNvCxnSpPr>
          <p:nvPr/>
        </p:nvCxnSpPr>
        <p:spPr>
          <a:xfrm flipH="1">
            <a:off x="6712758" y="2583809"/>
            <a:ext cx="1727081" cy="931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72945A7-8FFB-0B17-9CBB-4349D50DB3B2}"/>
              </a:ext>
            </a:extLst>
          </p:cNvPr>
          <p:cNvCxnSpPr>
            <a:cxnSpLocks/>
          </p:cNvCxnSpPr>
          <p:nvPr/>
        </p:nvCxnSpPr>
        <p:spPr>
          <a:xfrm flipH="1" flipV="1">
            <a:off x="6712758" y="4292825"/>
            <a:ext cx="1625899" cy="95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4CAF552-FF40-3B83-7851-8AC4B84434DF}"/>
                  </a:ext>
                </a:extLst>
              </p:cNvPr>
              <p:cNvSpPr txBox="1"/>
              <p:nvPr/>
            </p:nvSpPr>
            <p:spPr>
              <a:xfrm>
                <a:off x="3717688" y="3346937"/>
                <a:ext cx="1211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4CAF552-FF40-3B83-7851-8AC4B8443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688" y="3346937"/>
                <a:ext cx="121167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CB3F105-62A7-AD8C-DD9F-376D49D90DA8}"/>
                  </a:ext>
                </a:extLst>
              </p:cNvPr>
              <p:cNvSpPr txBox="1"/>
              <p:nvPr/>
            </p:nvSpPr>
            <p:spPr>
              <a:xfrm>
                <a:off x="6936552" y="2525574"/>
                <a:ext cx="903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CB3F105-62A7-AD8C-DD9F-376D49D90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552" y="2525574"/>
                <a:ext cx="90326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BF2D6E0-CE9A-7821-CA46-02A7F2AD36CC}"/>
                  </a:ext>
                </a:extLst>
              </p:cNvPr>
              <p:cNvSpPr txBox="1"/>
              <p:nvPr/>
            </p:nvSpPr>
            <p:spPr>
              <a:xfrm>
                <a:off x="7023682" y="4148787"/>
                <a:ext cx="910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BF2D6E0-CE9A-7821-CA46-02A7F2AD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82" y="4148787"/>
                <a:ext cx="91037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72E8A18-9E5E-8177-AD35-FA4A4224EBB0}"/>
              </a:ext>
            </a:extLst>
          </p:cNvPr>
          <p:cNvCxnSpPr>
            <a:cxnSpLocks/>
          </p:cNvCxnSpPr>
          <p:nvPr/>
        </p:nvCxnSpPr>
        <p:spPr>
          <a:xfrm flipH="1">
            <a:off x="6771483" y="2727847"/>
            <a:ext cx="1727081" cy="93117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A7AE8A8-C02A-4EBA-F8A6-FB0B42DAC3E8}"/>
              </a:ext>
            </a:extLst>
          </p:cNvPr>
          <p:cNvCxnSpPr>
            <a:cxnSpLocks/>
          </p:cNvCxnSpPr>
          <p:nvPr/>
        </p:nvCxnSpPr>
        <p:spPr>
          <a:xfrm flipH="1" flipV="1">
            <a:off x="6763348" y="4518276"/>
            <a:ext cx="1625899" cy="95868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FEA52EA-8CE1-D7F7-CB97-EA8EA84132CD}"/>
                  </a:ext>
                </a:extLst>
              </p:cNvPr>
              <p:cNvSpPr txBox="1"/>
              <p:nvPr/>
            </p:nvSpPr>
            <p:spPr>
              <a:xfrm>
                <a:off x="7487225" y="3098443"/>
                <a:ext cx="819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FEA52EA-8CE1-D7F7-CB97-EA8EA8413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25" y="3098443"/>
                <a:ext cx="81900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810172-3B7D-503A-F9A7-D78DB9A39737}"/>
                  </a:ext>
                </a:extLst>
              </p:cNvPr>
              <p:cNvSpPr txBox="1"/>
              <p:nvPr/>
            </p:nvSpPr>
            <p:spPr>
              <a:xfrm>
                <a:off x="7200163" y="4989831"/>
                <a:ext cx="819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810172-3B7D-503A-F9A7-D78DB9A39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163" y="4989831"/>
                <a:ext cx="81900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FD3011D-F95B-FDB4-13B9-FF5C00B60A4F}"/>
                  </a:ext>
                </a:extLst>
              </p:cNvPr>
              <p:cNvSpPr txBox="1"/>
              <p:nvPr/>
            </p:nvSpPr>
            <p:spPr>
              <a:xfrm>
                <a:off x="10272184" y="6409675"/>
                <a:ext cx="1108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0" dirty="0"/>
                  <a:t>*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FD3011D-F95B-FDB4-13B9-FF5C00B60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184" y="6409675"/>
                <a:ext cx="1108573" cy="369332"/>
              </a:xfrm>
              <a:prstGeom prst="rect">
                <a:avLst/>
              </a:prstGeom>
              <a:blipFill>
                <a:blip r:embed="rId12"/>
                <a:stretch>
                  <a:fillRect l="-4396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Pink">
            <a:extLst>
              <a:ext uri="{FF2B5EF4-FFF2-40B4-BE49-F238E27FC236}">
                <a16:creationId xmlns:a16="http://schemas.microsoft.com/office/drawing/2014/main" id="{C2394080-14F2-C33A-B4F2-D37E8EBC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4" y="3143490"/>
            <a:ext cx="1155994" cy="15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lue">
            <a:extLst>
              <a:ext uri="{FF2B5EF4-FFF2-40B4-BE49-F238E27FC236}">
                <a16:creationId xmlns:a16="http://schemas.microsoft.com/office/drawing/2014/main" id="{0A37AC1B-FA8C-3E70-09AA-FCA1F344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2" y="1229917"/>
            <a:ext cx="1072128" cy="14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Green">
            <a:extLst>
              <a:ext uri="{FF2B5EF4-FFF2-40B4-BE49-F238E27FC236}">
                <a16:creationId xmlns:a16="http://schemas.microsoft.com/office/drawing/2014/main" id="{112DC9A4-C272-C34C-44B2-B85530C9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90" y="5167462"/>
            <a:ext cx="1072610" cy="14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43540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ユーザー定義 1">
      <a:majorFont>
        <a:latin typeface="游ゴシック Medium"/>
        <a:ea typeface="游ゴシック Medium"/>
        <a:cs typeface=""/>
      </a:majorFont>
      <a:minorFont>
        <a:latin typeface="游ゴシック"/>
        <a:ea typeface="游ゴシック"/>
        <a:cs typeface="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5323</TotalTime>
  <Words>890</Words>
  <Application>Microsoft Office PowerPoint</Application>
  <PresentationFormat>ワイド画面</PresentationFormat>
  <Paragraphs>283</Paragraphs>
  <Slides>17</Slides>
  <Notes>0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Cambria Math</vt:lpstr>
      <vt:lpstr>游ゴシック</vt:lpstr>
      <vt:lpstr>Arial</vt:lpstr>
      <vt:lpstr>游ゴシック Medium</vt:lpstr>
      <vt:lpstr>Calibri</vt:lpstr>
      <vt:lpstr>レトロスペクト</vt:lpstr>
      <vt:lpstr>3-Party Secure Computation for RAMs:  Optimal and Concretely Efficient</vt:lpstr>
      <vt:lpstr>Our Contribution</vt:lpstr>
      <vt:lpstr>Brief Summary of 3-Party Distributed ORAMs</vt:lpstr>
      <vt:lpstr>Prelim: Notation for Secret Sharing Schemes</vt:lpstr>
      <vt:lpstr>Prelim: Role Splitting for Oblivious Hashing</vt:lpstr>
      <vt:lpstr>Permutation-based Oblivious Hashing (overview)</vt:lpstr>
      <vt:lpstr>Permutation-based Oblivious Hashing (overview)</vt:lpstr>
      <vt:lpstr>Permutation-based Oblivious Hashing (overview)</vt:lpstr>
      <vt:lpstr>Permutation-based Oblivious Hashing (overview)</vt:lpstr>
      <vt:lpstr>Our Implementation of F_Perm </vt:lpstr>
      <vt:lpstr>Our Semi-honest DORAM (summary)</vt:lpstr>
      <vt:lpstr>Toward Maliciously Secure Extension</vt:lpstr>
      <vt:lpstr>How to Detect a Cheating Permuter via MAC</vt:lpstr>
      <vt:lpstr>How to Detect a Cheating Permuter via MAC</vt:lpstr>
      <vt:lpstr>Our Malicious DORAM (summary)</vt:lpstr>
      <vt:lpstr>Permutation-based Oblivious Hashing (overview)</vt:lpstr>
      <vt:lpstr>Permutation-based Oblivious Hashing (overview)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atzken_sclab</dc:creator>
  <cp:lastModifiedBy>Atsunori Ichikawa (NTT_RD)</cp:lastModifiedBy>
  <cp:revision>330</cp:revision>
  <dcterms:created xsi:type="dcterms:W3CDTF">2017-12-12T01:13:10Z</dcterms:created>
  <dcterms:modified xsi:type="dcterms:W3CDTF">2023-11-27T09:09:10Z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b4fa5d-3ac5-4415-967c-34900a0e1c6f_Enabled">
    <vt:lpwstr>true</vt:lpwstr>
  </property>
  <property fmtid="{D5CDD505-2E9C-101B-9397-08002B2CF9AE}" pid="3" name="MSIP_Label_dbb4fa5d-3ac5-4415-967c-34900a0e1c6f_SetDate">
    <vt:lpwstr>2023-11-06T04:33:13Z</vt:lpwstr>
  </property>
  <property fmtid="{D5CDD505-2E9C-101B-9397-08002B2CF9AE}" pid="4" name="MSIP_Label_dbb4fa5d-3ac5-4415-967c-34900a0e1c6f_Method">
    <vt:lpwstr>Privileged</vt:lpwstr>
  </property>
  <property fmtid="{D5CDD505-2E9C-101B-9397-08002B2CF9AE}" pid="5" name="MSIP_Label_dbb4fa5d-3ac5-4415-967c-34900a0e1c6f_Name">
    <vt:lpwstr>dbb4fa5d-3ac5-4415-967c-34900a0e1c6f</vt:lpwstr>
  </property>
  <property fmtid="{D5CDD505-2E9C-101B-9397-08002B2CF9AE}" pid="6" name="MSIP_Label_dbb4fa5d-3ac5-4415-967c-34900a0e1c6f_SiteId">
    <vt:lpwstr>a629ef32-67ba-47a6-8eb3-ec43935644fc</vt:lpwstr>
  </property>
  <property fmtid="{D5CDD505-2E9C-101B-9397-08002B2CF9AE}" pid="7" name="MSIP_Label_dbb4fa5d-3ac5-4415-967c-34900a0e1c6f_ActionId">
    <vt:lpwstr>797d4a3b-81e0-4056-9280-63fbe1cd98e3</vt:lpwstr>
  </property>
  <property fmtid="{D5CDD505-2E9C-101B-9397-08002B2CF9AE}" pid="8" name="MSIP_Label_dbb4fa5d-3ac5-4415-967c-34900a0e1c6f_ContentBits">
    <vt:lpwstr>0</vt:lpwstr>
  </property>
</Properties>
</file>