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7C64A6F0_F86887DC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C64A8E8_7136D9A6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7C64A6F6_9B02A3A1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705" r:id="rId4"/>
    <p:sldMasterId id="2147483657" r:id="rId5"/>
  </p:sldMasterIdLst>
  <p:notesMasterIdLst>
    <p:notesMasterId r:id="rId31"/>
  </p:notesMasterIdLst>
  <p:handoutMasterIdLst>
    <p:handoutMasterId r:id="rId32"/>
  </p:handoutMasterIdLst>
  <p:sldIdLst>
    <p:sldId id="2086971499" r:id="rId6"/>
    <p:sldId id="2086971138" r:id="rId7"/>
    <p:sldId id="2086971142" r:id="rId8"/>
    <p:sldId id="2086971619" r:id="rId9"/>
    <p:sldId id="2086971120" r:id="rId10"/>
    <p:sldId id="2086971516" r:id="rId11"/>
    <p:sldId id="562" r:id="rId12"/>
    <p:sldId id="2086971517" r:id="rId13"/>
    <p:sldId id="2086971622" r:id="rId14"/>
    <p:sldId id="2086971624" r:id="rId15"/>
    <p:sldId id="2086971623" r:id="rId16"/>
    <p:sldId id="2086971625" r:id="rId17"/>
    <p:sldId id="563" r:id="rId18"/>
    <p:sldId id="2086971627" r:id="rId19"/>
    <p:sldId id="2086971626" r:id="rId20"/>
    <p:sldId id="2086971125" r:id="rId21"/>
    <p:sldId id="2086971126" r:id="rId22"/>
    <p:sldId id="561" r:id="rId23"/>
    <p:sldId id="2086971628" r:id="rId24"/>
    <p:sldId id="2086971609" r:id="rId25"/>
    <p:sldId id="2086971611" r:id="rId26"/>
    <p:sldId id="2086971620" r:id="rId27"/>
    <p:sldId id="2086971612" r:id="rId28"/>
    <p:sldId id="2086971630" r:id="rId29"/>
    <p:sldId id="2086971118" r:id="rId30"/>
  </p:sldIdLst>
  <p:sldSz cx="12192000" cy="6858000"/>
  <p:notesSz cx="7315200" cy="9601200"/>
  <p:embeddedFontLst>
    <p:embeddedFont>
      <p:font typeface="Avenir Next LT Pro" panose="020B050402020202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639214-3E30-DF96-4B6D-18553D252129}" name="Melissa Azouaoui" initials="MA" userId="S::melissa.azouaoui@nxp.com::f58b75a3-4cd7-45d5-8542-9c92d6d7b751" providerId="AD"/>
  <p188:author id="{DC66AB37-A5B0-6966-3169-CD39A509CC0C}" name="Olivier Bronchain" initials="OB" userId="S::olivier.bronchain@nxp.com::2068d979-1ea1-4a37-98eb-600015025831" providerId="AD"/>
  <p188:author id="{3C0F4590-12A8-E490-30EC-C36D87B62489}" name="Mohamed ElGhamrawy" initials="ME" userId="S::mohamed.elghamrawy@nxp.com::5f18a204-4a02-4209-bd53-08a20f6af3e9" providerId="AD"/>
  <p188:author id="{A3A19CC7-E4D6-BEE4-BFC4-29041C0DE8E1}" name="Tobias Schneider" initials="TS" userId="Tobias Schneid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nnie Glendinning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81E"/>
    <a:srgbClr val="1B48AA"/>
    <a:srgbClr val="2496DC"/>
    <a:srgbClr val="060606"/>
    <a:srgbClr val="FF9B09"/>
    <a:srgbClr val="FFFFFF"/>
    <a:srgbClr val="50ABE3"/>
    <a:srgbClr val="58595B"/>
    <a:srgbClr val="2290D4"/>
    <a:srgbClr val="4F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8C129-F8D7-4B09-B2B8-70F82EE87FDF}" v="1598" dt="2023-09-13T05:50:19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1713" autoAdjust="0"/>
  </p:normalViewPr>
  <p:slideViewPr>
    <p:cSldViewPr snapToGrid="0">
      <p:cViewPr varScale="1">
        <p:scale>
          <a:sx n="103" d="100"/>
          <a:sy n="103" d="100"/>
        </p:scale>
        <p:origin x="1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212"/>
    </p:cViewPr>
  </p:sorterViewPr>
  <p:notesViewPr>
    <p:cSldViewPr snapToGrid="0">
      <p:cViewPr varScale="1">
        <p:scale>
          <a:sx n="62" d="100"/>
          <a:sy n="62" d="100"/>
        </p:scale>
        <p:origin x="2778" y="2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omments/modernComment_7C64A6F0_F86887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61C983-A5E0-40FF-84D8-E7FB48B54157}" authorId="{DC66AB37-A5B0-6966-3169-CD39A509CC0C}" status="resolved" created="2023-08-29T08:23:48.05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67600092" sldId="2086971120"/>
      <ac:spMk id="3" creationId="{E4D43975-EF87-4CA1-9BE3-17B1BF672BBE}"/>
    </ac:deMkLst>
    <p188:replyLst>
      <p188:reply id="{19955C32-8CB4-4A30-BD2D-8A9B894F0E8B}" authorId="{DC66AB37-A5B0-6966-3169-CD39A509CC0C}" created="2023-08-29T08:24:19.225">
        <p188:txBody>
          <a:bodyPr/>
          <a:lstStyle/>
          <a:p>
            <a:r>
              <a:rPr lang="en-US"/>
              <a:t>-&gt; Say we only look at signing + disclaimer + graphs and so on 
</a:t>
            </a:r>
          </a:p>
        </p188:txBody>
      </p188:reply>
    </p188:replyLst>
    <p188:txBody>
      <a:bodyPr/>
      <a:lstStyle/>
      <a:p>
        <a:r>
          <a:rPr lang="en-US"/>
          <a:t>Add reference to new NIST name 
</a:t>
        </a:r>
      </a:p>
    </p188:txBody>
  </p188:cm>
</p188:cmLst>
</file>

<file path=ppt/comments/modernComment_7C64A6F6_9B02A3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E7D1F8-7335-4B9D-ADE6-77183263283E}" authorId="{DC66AB37-A5B0-6966-3169-CD39A509CC0C}" status="resolved" created="2022-11-03T17:08:22.049">
    <pc:sldMkLst xmlns:pc="http://schemas.microsoft.com/office/powerpoint/2013/main/command">
      <pc:docMk/>
      <pc:sldMk cId="2600641441" sldId="2086971126"/>
    </pc:sldMkLst>
    <p188:txBody>
      <a:bodyPr/>
      <a:lstStyle/>
      <a:p>
        <a:r>
          <a:rPr lang="en-US"/>
          <a:t>The data are available in the .tex project if you want them. </a:t>
        </a:r>
      </a:p>
    </p188:txBody>
  </p188:cm>
</p188:cmLst>
</file>

<file path=ppt/comments/modernComment_7C64A8E8_7136D9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BEC072-6088-4EBC-82CA-F0A6E4BE3F51}" authorId="{DC66AB37-A5B0-6966-3169-CD39A509CC0C}" created="2023-08-29T08:31:31.323">
    <pc:sldMkLst xmlns:pc="http://schemas.microsoft.com/office/powerpoint/2013/main/command">
      <pc:docMk/>
      <pc:sldMk cId="1899420070" sldId="2086971624"/>
    </pc:sldMkLst>
    <p188:txBody>
      <a:bodyPr/>
      <a:lstStyle/>
      <a:p>
        <a:r>
          <a:rPr lang="en-US"/>
          <a:t>Mention paper about w1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700" y="9129458"/>
            <a:ext cx="1735707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algn="l"/>
            <a:fld id="{FF589425-449D-4D80-B16A-0FCA3F0B391A}" type="datetime9">
              <a:rPr lang="en-US" sz="900"/>
              <a:pPr algn="l"/>
              <a:t>9/13/2023 7:35:08 AM</a:t>
            </a:fld>
            <a:endParaRPr lang="en-US" sz="900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04893" y="9129458"/>
            <a:ext cx="3797807" cy="27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900" cap="all" dirty="0"/>
              <a:t>PUBLIC, </a:t>
            </a:r>
            <a:r>
              <a:rPr lang="en-US" sz="900" dirty="0"/>
              <a:t>© NXP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02864" y="9129458"/>
            <a:ext cx="416205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A579D-3553-4F33-9067-7E7231905C3B}" type="slidenum">
              <a:rPr lang="en-US" sz="1000"/>
              <a:pPr/>
              <a:t>‹#›</a:t>
            </a:fld>
            <a:endParaRPr lang="en-US" sz="1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8C68AA-E032-4A70-80A4-791575BEE1EE}"/>
              </a:ext>
            </a:extLst>
          </p:cNvPr>
          <p:cNvGrpSpPr/>
          <p:nvPr/>
        </p:nvGrpSpPr>
        <p:grpSpPr>
          <a:xfrm>
            <a:off x="6603940" y="9182388"/>
            <a:ext cx="452877" cy="163126"/>
            <a:chOff x="271463" y="2852738"/>
            <a:chExt cx="3190876" cy="114935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DDADD1D-C29C-45F6-BA7D-0A3A7C905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DCA867E-27A2-4163-93C4-2A389163E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E60DBA0-DBE5-40BF-AF48-49EB71317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513A202-E165-4324-9E01-C19FD871E8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A75D333-8559-44ED-A70B-2DEC2C174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91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E4FAC5F-76F7-40D3-AA51-EA65E10A56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700" y="9129458"/>
            <a:ext cx="1735707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algn="l"/>
            <a:fld id="{FF589425-449D-4D80-B16A-0FCA3F0B391A}" type="datetime9">
              <a:rPr lang="en-US" sz="900"/>
              <a:pPr algn="l"/>
              <a:t>9/13/2023 7:34:33 AM</a:t>
            </a:fld>
            <a:endParaRPr lang="en-US" sz="900" dirty="0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0AB81111-36A1-4E45-8B18-91185E4508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04893" y="9129458"/>
            <a:ext cx="3797807" cy="27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900" cap="all" dirty="0"/>
              <a:t>PUBLIC, </a:t>
            </a:r>
            <a:r>
              <a:rPr lang="en-US" sz="900" dirty="0"/>
              <a:t>© NXP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5FD1D2C5-F9B4-4C5C-A9CA-DFB029771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02864" y="9129458"/>
            <a:ext cx="416205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A579D-3553-4F33-9067-7E7231905C3B}" type="slidenum">
              <a:rPr lang="en-US" sz="1000"/>
              <a:pPr/>
              <a:t>‹#›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A4DF4-C7D9-43B9-9586-43DAF2FD1384}"/>
              </a:ext>
            </a:extLst>
          </p:cNvPr>
          <p:cNvGrpSpPr/>
          <p:nvPr/>
        </p:nvGrpSpPr>
        <p:grpSpPr>
          <a:xfrm>
            <a:off x="6603940" y="9182388"/>
            <a:ext cx="452877" cy="163126"/>
            <a:chOff x="271463" y="2852738"/>
            <a:chExt cx="3190876" cy="114935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F9750C6-7F70-4F33-94EA-F9E78B0AB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97677E1-810B-4D93-83F4-38C061F4B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DF1A288-58C2-4D1B-8166-2FF0AC06A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A8927FD-D1AB-4CC6-B257-F1F907A51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5146E4D-EB32-4160-8D22-87D14AA21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002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60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19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262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20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8032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21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18704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22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01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404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052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A579D-3553-4F33-9067-7E7231905C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46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that it is signing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A579D-3553-4F33-9067-7E7231905C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4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A579D-3553-4F33-9067-7E7231905C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1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A579D-3553-4F33-9067-7E7231905C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5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A579D-3553-4F33-9067-7E7231905C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7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A579D-3553-4F33-9067-7E7231905C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632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18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3777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hyperlink" Target="https://showroom.nxp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6" descr="A large building&#10;&#10;Description automatically generated">
            <a:extLst>
              <a:ext uri="{FF2B5EF4-FFF2-40B4-BE49-F238E27FC236}">
                <a16:creationId xmlns:a16="http://schemas.microsoft.com/office/drawing/2014/main" id="{F367A7A6-D723-40BB-A3B1-7662B43D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049" y="71563"/>
            <a:ext cx="4810031" cy="6786437"/>
          </a:xfrm>
          <a:prstGeom prst="rect">
            <a:avLst/>
          </a:prstGeom>
        </p:spPr>
      </p:pic>
      <p:sp>
        <p:nvSpPr>
          <p:cNvPr id="90" name="Text Placeholder 89"/>
          <p:cNvSpPr>
            <a:spLocks noGrp="1"/>
          </p:cNvSpPr>
          <p:nvPr>
            <p:ph type="body" sz="quarter" idx="12" hasCustomPrompt="1"/>
          </p:nvPr>
        </p:nvSpPr>
        <p:spPr>
          <a:xfrm>
            <a:off x="625287" y="4210334"/>
            <a:ext cx="6174317" cy="399042"/>
          </a:xfrm>
        </p:spPr>
        <p:txBody>
          <a:bodyPr>
            <a:norm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 lang="en-US" sz="1400" b="1" kern="1200" cap="all" spc="3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Arial" panose="020B0604020202020204" pitchFamily="34" charset="0"/>
              </a:defRPr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marL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</a:pPr>
            <a:r>
              <a:rPr lang="en-US" dirty="0"/>
              <a:t>month 2023</a:t>
            </a:r>
          </a:p>
        </p:txBody>
      </p:sp>
      <p:sp>
        <p:nvSpPr>
          <p:cNvPr id="27" name="Rectangle 183"/>
          <p:cNvSpPr>
            <a:spLocks noGrp="1" noChangeArrowheads="1"/>
          </p:cNvSpPr>
          <p:nvPr userDrawn="1">
            <p:ph type="subTitle" idx="1" hasCustomPrompt="1"/>
          </p:nvPr>
        </p:nvSpPr>
        <p:spPr bwMode="blackWhite">
          <a:xfrm>
            <a:off x="625287" y="3497623"/>
            <a:ext cx="6174317" cy="809562"/>
          </a:xfrm>
          <a:prstGeom prst="rect">
            <a:avLst/>
          </a:prstGeom>
          <a:ln w="25400" algn="ctr"/>
          <a:effectLst/>
        </p:spPr>
        <p:txBody>
          <a:bodyPr tIns="0" bIns="91440" anchor="b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 typeface="Arial" charset="0"/>
              <a:buNone/>
              <a:defRPr lang="en-US" sz="1800" b="0" kern="1200" cap="none" spc="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Official title goes here</a:t>
            </a:r>
          </a:p>
        </p:txBody>
      </p:sp>
      <p:sp>
        <p:nvSpPr>
          <p:cNvPr id="28" name="Rectangle 182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625287" y="427838"/>
            <a:ext cx="6165127" cy="2961111"/>
          </a:xfrm>
          <a:prstGeom prst="rect">
            <a:avLst/>
          </a:prstGeom>
          <a:ln w="25400"/>
          <a:effectLst/>
        </p:spPr>
        <p:txBody>
          <a:bodyPr tIns="91440" bIns="91440" anchor="b"/>
          <a:lstStyle>
            <a:lvl1pPr algn="l">
              <a:lnSpc>
                <a:spcPts val="5500"/>
              </a:lnSpc>
              <a:spcBef>
                <a:spcPts val="0"/>
              </a:spcBef>
              <a:defRPr lang="en-US" sz="4900" b="1" kern="120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Goes Here Second Line</a:t>
            </a:r>
            <a:br>
              <a:rPr lang="en-US" dirty="0"/>
            </a:br>
            <a:r>
              <a:rPr lang="en-US" dirty="0"/>
              <a:t>Third 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06E3A-77E8-4336-8E69-F834D6840692}"/>
              </a:ext>
            </a:extLst>
          </p:cNvPr>
          <p:cNvSpPr txBox="1"/>
          <p:nvPr userDrawn="1"/>
        </p:nvSpPr>
        <p:spPr>
          <a:xfrm>
            <a:off x="625287" y="5986814"/>
            <a:ext cx="6587542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+mj-lt"/>
                <a:cs typeface="Arial" panose="020B0604020202020204" pitchFamily="34" charset="0"/>
              </a:rPr>
              <a:t>PUBLIC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B26A35-77F5-445D-B6D8-5AC2F84354FB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AA52E7-FC36-4ED4-867F-157B0BCEBEAA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D8626D-4DCA-4D23-8BF4-1806FF2B3D4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56C9DC-AC7B-4A0E-8C19-8B43D714AD24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DA97BB-3B9D-475D-90A5-85DF0ACEA7DB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9B465D-2073-45C5-B64A-4C84B0F0C14A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0479C9BD-7253-4516-B9AE-7AD2D6588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14" t="23225" r="5073" b="21217"/>
          <a:stretch/>
        </p:blipFill>
        <p:spPr>
          <a:xfrm>
            <a:off x="619242" y="5157865"/>
            <a:ext cx="5280626" cy="72027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06C25F4-61A1-429C-96A6-EF43EBB0D205}"/>
              </a:ext>
            </a:extLst>
          </p:cNvPr>
          <p:cNvSpPr txBox="1"/>
          <p:nvPr userDrawn="1"/>
        </p:nvSpPr>
        <p:spPr>
          <a:xfrm>
            <a:off x="625287" y="6281012"/>
            <a:ext cx="5470713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650" b="0" i="0" cap="all" spc="50" baseline="0" dirty="0">
                <a:solidFill>
                  <a:schemeClr val="tx2">
                    <a:lumMod val="90000"/>
                  </a:schemeClr>
                </a:solidFill>
                <a:latin typeface="+mj-lt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</p:spTree>
    <p:extLst>
      <p:ext uri="{BB962C8B-B14F-4D97-AF65-F5344CB8AC3E}">
        <p14:creationId xmlns:p14="http://schemas.microsoft.com/office/powerpoint/2010/main" val="74383880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834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11CAFD9-C949-4672-8099-280A9D3A4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9514"/>
            <a:ext cx="5651500" cy="67784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43B65-FAC5-4D31-9319-78DB1093D45C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3F77FA-B6E2-422A-A9CA-B7D9CD063394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A4F3DD-51AF-4E21-AF3F-235370EFB9DD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D84D32-7C7C-420C-88C2-251264F588C4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2946DA-2B91-4542-A1A4-EEA43900A0DA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A99CD9-05CA-4AC9-8CB5-B8AAB07C7B0A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226">
            <a:extLst>
              <a:ext uri="{FF2B5EF4-FFF2-40B4-BE49-F238E27FC236}">
                <a16:creationId xmlns:a16="http://schemas.microsoft.com/office/drawing/2014/main" id="{7F1B957F-4AD2-4311-BB34-8768EC6BB75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077070" y="431801"/>
            <a:ext cx="5844423" cy="1375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600" b="1" kern="1200" cap="all" spc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 Here</a:t>
            </a:r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839A5A7E-A866-43B0-9F76-EA26A619B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7068" y="1958337"/>
            <a:ext cx="5844423" cy="4312810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552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57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470848" y="964060"/>
            <a:ext cx="4749421" cy="4450312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0">
              <a:spcBef>
                <a:spcPts val="1200"/>
              </a:spcBef>
              <a:buFontTx/>
              <a:buNone/>
              <a:defRPr/>
            </a:lvl2pPr>
            <a:lvl3pPr marL="341312" indent="0">
              <a:spcBef>
                <a:spcPts val="1200"/>
              </a:spcBef>
              <a:buFontTx/>
              <a:buNone/>
              <a:defRPr/>
            </a:lvl3pPr>
            <a:lvl4pPr marL="511175" indent="0">
              <a:spcBef>
                <a:spcPts val="1200"/>
              </a:spcBef>
              <a:buFontTx/>
              <a:buNone/>
              <a:defRPr/>
            </a:lvl4pPr>
            <a:lvl5pPr marL="688975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C1B87-6A8D-4C64-83AE-14D387F7CF23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EF9623-B990-4FC5-B3AF-ABCC21E73ED3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6F548F-1A42-4C2C-94CE-E08BCCAF458E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DD7377-0B81-4391-AF3B-45468D1DB841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72F4AB-7E8B-4283-9E7D-D13FB39EF1D1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2FAF1A-055B-442A-B4D3-7551731C83F3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1716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57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81D92BB-6197-48EF-BA05-DDD2BA2B9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79514"/>
            <a:ext cx="5651500" cy="677848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6500173" y="964060"/>
            <a:ext cx="5022462" cy="4450312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3500" b="1" cap="all" spc="-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0">
              <a:spcBef>
                <a:spcPts val="1200"/>
              </a:spcBef>
              <a:buFontTx/>
              <a:buNone/>
              <a:defRPr/>
            </a:lvl2pPr>
            <a:lvl3pPr marL="341312" indent="0">
              <a:spcBef>
                <a:spcPts val="1200"/>
              </a:spcBef>
              <a:buFontTx/>
              <a:buNone/>
              <a:defRPr/>
            </a:lvl3pPr>
            <a:lvl4pPr marL="511175" indent="0">
              <a:spcBef>
                <a:spcPts val="1200"/>
              </a:spcBef>
              <a:buFontTx/>
              <a:buNone/>
              <a:defRPr/>
            </a:lvl4pPr>
            <a:lvl5pPr marL="688975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ACD430-9C72-4B6A-B10A-943F02048CDE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F04E46-E2BA-4BD2-84A0-F679AAF5F474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B0136C-860D-47DF-962F-5249914E9CAD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A236E7-78E4-4C63-BF5E-44FD09CB7200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9FD2CF-0A88-4CC0-9792-A1832D08536B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AB9414-4DBB-4193-85F6-FF73EE339171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2550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30369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27507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lang="en-US" sz="1500" cap="all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6284179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 tagli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1562"/>
            <a:ext cx="12192000" cy="69295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71562"/>
            <a:ext cx="12191999" cy="69295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149807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CFACBA97-664B-E3A3-F0F5-696DE3D8A27A}"/>
              </a:ext>
            </a:extLst>
          </p:cNvPr>
          <p:cNvGrpSpPr/>
          <p:nvPr userDrawn="1"/>
        </p:nvGrpSpPr>
        <p:grpSpPr>
          <a:xfrm>
            <a:off x="-8750" y="-204782"/>
            <a:ext cx="4569113" cy="7062782"/>
            <a:chOff x="8842267" y="-204782"/>
            <a:chExt cx="4569113" cy="7062782"/>
          </a:xfrm>
        </p:grpSpPr>
        <p:sp>
          <p:nvSpPr>
            <p:cNvPr id="78" name="Slide Number Placeholder 1">
              <a:extLst>
                <a:ext uri="{FF2B5EF4-FFF2-40B4-BE49-F238E27FC236}">
                  <a16:creationId xmlns:a16="http://schemas.microsoft.com/office/drawing/2014/main" id="{83A94EBF-98FE-4812-9A14-4427902926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15547" y="6463203"/>
              <a:ext cx="596447" cy="277811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fld id="{9899D5D8-9A89-49C6-87E2-D5B81659BB09}" type="slidenum">
                <a:rPr lang="en-US" sz="1000" b="1" spc="3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r"/>
                <a:t>‹#›</a:t>
              </a:fld>
              <a:endParaRPr lang="en-US" sz="1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2E3D91-19A9-47E1-A2D0-389742C55D2F}"/>
                </a:ext>
              </a:extLst>
            </p:cNvPr>
            <p:cNvGrpSpPr/>
            <p:nvPr userDrawn="1"/>
          </p:nvGrpSpPr>
          <p:grpSpPr>
            <a:xfrm>
              <a:off x="11369623" y="6476214"/>
              <a:ext cx="489001" cy="176138"/>
              <a:chOff x="271463" y="2852738"/>
              <a:chExt cx="3190876" cy="1149350"/>
            </a:xfrm>
          </p:grpSpPr>
          <p:sp>
            <p:nvSpPr>
              <p:cNvPr id="136" name="Freeform 6">
                <a:extLst>
                  <a:ext uri="{FF2B5EF4-FFF2-40B4-BE49-F238E27FC236}">
                    <a16:creationId xmlns:a16="http://schemas.microsoft.com/office/drawing/2014/main" id="{ACAB0B10-E424-4C5F-81CD-AE869D7285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7976" y="2852738"/>
                <a:ext cx="609600" cy="1149350"/>
              </a:xfrm>
              <a:custGeom>
                <a:avLst/>
                <a:gdLst>
                  <a:gd name="T0" fmla="*/ 0 w 384"/>
                  <a:gd name="T1" fmla="*/ 0 h 724"/>
                  <a:gd name="T2" fmla="*/ 41 w 384"/>
                  <a:gd name="T3" fmla="*/ 0 h 724"/>
                  <a:gd name="T4" fmla="*/ 192 w 384"/>
                  <a:gd name="T5" fmla="*/ 241 h 724"/>
                  <a:gd name="T6" fmla="*/ 341 w 384"/>
                  <a:gd name="T7" fmla="*/ 0 h 724"/>
                  <a:gd name="T8" fmla="*/ 382 w 384"/>
                  <a:gd name="T9" fmla="*/ 0 h 724"/>
                  <a:gd name="T10" fmla="*/ 382 w 384"/>
                  <a:gd name="T11" fmla="*/ 723 h 724"/>
                  <a:gd name="T12" fmla="*/ 384 w 384"/>
                  <a:gd name="T13" fmla="*/ 724 h 724"/>
                  <a:gd name="T14" fmla="*/ 341 w 384"/>
                  <a:gd name="T15" fmla="*/ 724 h 724"/>
                  <a:gd name="T16" fmla="*/ 192 w 384"/>
                  <a:gd name="T17" fmla="*/ 483 h 724"/>
                  <a:gd name="T18" fmla="*/ 41 w 384"/>
                  <a:gd name="T19" fmla="*/ 724 h 724"/>
                  <a:gd name="T20" fmla="*/ 0 w 384"/>
                  <a:gd name="T21" fmla="*/ 724 h 724"/>
                  <a:gd name="T22" fmla="*/ 0 w 384"/>
                  <a:gd name="T2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724">
                    <a:moveTo>
                      <a:pt x="0" y="0"/>
                    </a:moveTo>
                    <a:lnTo>
                      <a:pt x="41" y="0"/>
                    </a:lnTo>
                    <a:lnTo>
                      <a:pt x="192" y="241"/>
                    </a:lnTo>
                    <a:lnTo>
                      <a:pt x="341" y="0"/>
                    </a:lnTo>
                    <a:lnTo>
                      <a:pt x="382" y="0"/>
                    </a:lnTo>
                    <a:lnTo>
                      <a:pt x="382" y="723"/>
                    </a:lnTo>
                    <a:lnTo>
                      <a:pt x="384" y="724"/>
                    </a:lnTo>
                    <a:lnTo>
                      <a:pt x="341" y="724"/>
                    </a:lnTo>
                    <a:lnTo>
                      <a:pt x="192" y="483"/>
                    </a:lnTo>
                    <a:lnTo>
                      <a:pt x="41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B2D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7">
                <a:extLst>
                  <a:ext uri="{FF2B5EF4-FFF2-40B4-BE49-F238E27FC236}">
                    <a16:creationId xmlns:a16="http://schemas.microsoft.com/office/drawing/2014/main" id="{0F5701D1-A391-456C-8948-07FBBDD32D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25551" y="2852738"/>
                <a:ext cx="352425" cy="1149350"/>
              </a:xfrm>
              <a:custGeom>
                <a:avLst/>
                <a:gdLst>
                  <a:gd name="T0" fmla="*/ 0 w 222"/>
                  <a:gd name="T1" fmla="*/ 0 h 724"/>
                  <a:gd name="T2" fmla="*/ 222 w 222"/>
                  <a:gd name="T3" fmla="*/ 0 h 724"/>
                  <a:gd name="T4" fmla="*/ 222 w 222"/>
                  <a:gd name="T5" fmla="*/ 724 h 724"/>
                  <a:gd name="T6" fmla="*/ 0 w 222"/>
                  <a:gd name="T7" fmla="*/ 724 h 724"/>
                  <a:gd name="T8" fmla="*/ 222 w 222"/>
                  <a:gd name="T9" fmla="*/ 361 h 724"/>
                  <a:gd name="T10" fmla="*/ 0 w 222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24">
                    <a:moveTo>
                      <a:pt x="0" y="0"/>
                    </a:moveTo>
                    <a:lnTo>
                      <a:pt x="222" y="0"/>
                    </a:lnTo>
                    <a:lnTo>
                      <a:pt x="222" y="724"/>
                    </a:lnTo>
                    <a:lnTo>
                      <a:pt x="0" y="724"/>
                    </a:lnTo>
                    <a:lnTo>
                      <a:pt x="222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4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8">
                <a:extLst>
                  <a:ext uri="{FF2B5EF4-FFF2-40B4-BE49-F238E27FC236}">
                    <a16:creationId xmlns:a16="http://schemas.microsoft.com/office/drawing/2014/main" id="{2A0F9761-7943-4EDD-AD61-B82DDD42EE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84401" y="2852738"/>
                <a:ext cx="354013" cy="1149350"/>
              </a:xfrm>
              <a:custGeom>
                <a:avLst/>
                <a:gdLst>
                  <a:gd name="T0" fmla="*/ 0 w 223"/>
                  <a:gd name="T1" fmla="*/ 0 h 724"/>
                  <a:gd name="T2" fmla="*/ 223 w 223"/>
                  <a:gd name="T3" fmla="*/ 0 h 724"/>
                  <a:gd name="T4" fmla="*/ 2 w 223"/>
                  <a:gd name="T5" fmla="*/ 361 h 724"/>
                  <a:gd name="T6" fmla="*/ 223 w 223"/>
                  <a:gd name="T7" fmla="*/ 724 h 724"/>
                  <a:gd name="T8" fmla="*/ 2 w 223"/>
                  <a:gd name="T9" fmla="*/ 724 h 724"/>
                  <a:gd name="T10" fmla="*/ 0 w 223"/>
                  <a:gd name="T11" fmla="*/ 723 h 724"/>
                  <a:gd name="T12" fmla="*/ 0 w 223"/>
                  <a:gd name="T1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2" y="361"/>
                    </a:lnTo>
                    <a:lnTo>
                      <a:pt x="223" y="724"/>
                    </a:lnTo>
                    <a:lnTo>
                      <a:pt x="2" y="724"/>
                    </a:lnTo>
                    <a:lnTo>
                      <a:pt x="0" y="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983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9">
                <a:extLst>
                  <a:ext uri="{FF2B5EF4-FFF2-40B4-BE49-F238E27FC236}">
                    <a16:creationId xmlns:a16="http://schemas.microsoft.com/office/drawing/2014/main" id="{5C1A76E3-E547-459A-AA20-2A41DD1D59A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87576" y="2852738"/>
                <a:ext cx="1274763" cy="1149350"/>
              </a:xfrm>
              <a:custGeom>
                <a:avLst/>
                <a:gdLst>
                  <a:gd name="T0" fmla="*/ 221 w 803"/>
                  <a:gd name="T1" fmla="*/ 179 h 724"/>
                  <a:gd name="T2" fmla="*/ 221 w 803"/>
                  <a:gd name="T3" fmla="*/ 383 h 724"/>
                  <a:gd name="T4" fmla="*/ 523 w 803"/>
                  <a:gd name="T5" fmla="*/ 383 h 724"/>
                  <a:gd name="T6" fmla="*/ 543 w 803"/>
                  <a:gd name="T7" fmla="*/ 382 h 724"/>
                  <a:gd name="T8" fmla="*/ 560 w 803"/>
                  <a:gd name="T9" fmla="*/ 374 h 724"/>
                  <a:gd name="T10" fmla="*/ 573 w 803"/>
                  <a:gd name="T11" fmla="*/ 361 h 724"/>
                  <a:gd name="T12" fmla="*/ 583 w 803"/>
                  <a:gd name="T13" fmla="*/ 346 h 724"/>
                  <a:gd name="T14" fmla="*/ 589 w 803"/>
                  <a:gd name="T15" fmla="*/ 329 h 724"/>
                  <a:gd name="T16" fmla="*/ 594 w 803"/>
                  <a:gd name="T17" fmla="*/ 310 h 724"/>
                  <a:gd name="T18" fmla="*/ 596 w 803"/>
                  <a:gd name="T19" fmla="*/ 292 h 724"/>
                  <a:gd name="T20" fmla="*/ 596 w 803"/>
                  <a:gd name="T21" fmla="*/ 256 h 724"/>
                  <a:gd name="T22" fmla="*/ 592 w 803"/>
                  <a:gd name="T23" fmla="*/ 233 h 724"/>
                  <a:gd name="T24" fmla="*/ 586 w 803"/>
                  <a:gd name="T25" fmla="*/ 215 h 724"/>
                  <a:gd name="T26" fmla="*/ 574 w 803"/>
                  <a:gd name="T27" fmla="*/ 200 h 724"/>
                  <a:gd name="T28" fmla="*/ 558 w 803"/>
                  <a:gd name="T29" fmla="*/ 188 h 724"/>
                  <a:gd name="T30" fmla="*/ 533 w 803"/>
                  <a:gd name="T31" fmla="*/ 182 h 724"/>
                  <a:gd name="T32" fmla="*/ 504 w 803"/>
                  <a:gd name="T33" fmla="*/ 179 h 724"/>
                  <a:gd name="T34" fmla="*/ 221 w 803"/>
                  <a:gd name="T35" fmla="*/ 179 h 724"/>
                  <a:gd name="T36" fmla="*/ 221 w 803"/>
                  <a:gd name="T37" fmla="*/ 0 h 724"/>
                  <a:gd name="T38" fmla="*/ 540 w 803"/>
                  <a:gd name="T39" fmla="*/ 0 h 724"/>
                  <a:gd name="T40" fmla="*/ 589 w 803"/>
                  <a:gd name="T41" fmla="*/ 2 h 724"/>
                  <a:gd name="T42" fmla="*/ 633 w 803"/>
                  <a:gd name="T43" fmla="*/ 8 h 724"/>
                  <a:gd name="T44" fmla="*/ 670 w 803"/>
                  <a:gd name="T45" fmla="*/ 18 h 724"/>
                  <a:gd name="T46" fmla="*/ 702 w 803"/>
                  <a:gd name="T47" fmla="*/ 33 h 724"/>
                  <a:gd name="T48" fmla="*/ 729 w 803"/>
                  <a:gd name="T49" fmla="*/ 49 h 724"/>
                  <a:gd name="T50" fmla="*/ 750 w 803"/>
                  <a:gd name="T51" fmla="*/ 70 h 724"/>
                  <a:gd name="T52" fmla="*/ 768 w 803"/>
                  <a:gd name="T53" fmla="*/ 93 h 724"/>
                  <a:gd name="T54" fmla="*/ 781 w 803"/>
                  <a:gd name="T55" fmla="*/ 120 h 724"/>
                  <a:gd name="T56" fmla="*/ 791 w 803"/>
                  <a:gd name="T57" fmla="*/ 149 h 724"/>
                  <a:gd name="T58" fmla="*/ 798 w 803"/>
                  <a:gd name="T59" fmla="*/ 180 h 724"/>
                  <a:gd name="T60" fmla="*/ 803 w 803"/>
                  <a:gd name="T61" fmla="*/ 213 h 724"/>
                  <a:gd name="T62" fmla="*/ 803 w 803"/>
                  <a:gd name="T63" fmla="*/ 247 h 724"/>
                  <a:gd name="T64" fmla="*/ 803 w 803"/>
                  <a:gd name="T65" fmla="*/ 333 h 724"/>
                  <a:gd name="T66" fmla="*/ 803 w 803"/>
                  <a:gd name="T67" fmla="*/ 361 h 724"/>
                  <a:gd name="T68" fmla="*/ 798 w 803"/>
                  <a:gd name="T69" fmla="*/ 392 h 724"/>
                  <a:gd name="T70" fmla="*/ 791 w 803"/>
                  <a:gd name="T71" fmla="*/ 421 h 724"/>
                  <a:gd name="T72" fmla="*/ 781 w 803"/>
                  <a:gd name="T73" fmla="*/ 449 h 724"/>
                  <a:gd name="T74" fmla="*/ 768 w 803"/>
                  <a:gd name="T75" fmla="*/ 475 h 724"/>
                  <a:gd name="T76" fmla="*/ 750 w 803"/>
                  <a:gd name="T77" fmla="*/ 500 h 724"/>
                  <a:gd name="T78" fmla="*/ 729 w 803"/>
                  <a:gd name="T79" fmla="*/ 521 h 724"/>
                  <a:gd name="T80" fmla="*/ 704 w 803"/>
                  <a:gd name="T81" fmla="*/ 539 h 724"/>
                  <a:gd name="T82" fmla="*/ 673 w 803"/>
                  <a:gd name="T83" fmla="*/ 552 h 724"/>
                  <a:gd name="T84" fmla="*/ 638 w 803"/>
                  <a:gd name="T85" fmla="*/ 560 h 724"/>
                  <a:gd name="T86" fmla="*/ 597 w 803"/>
                  <a:gd name="T87" fmla="*/ 564 h 724"/>
                  <a:gd name="T88" fmla="*/ 221 w 803"/>
                  <a:gd name="T89" fmla="*/ 564 h 724"/>
                  <a:gd name="T90" fmla="*/ 221 w 803"/>
                  <a:gd name="T91" fmla="*/ 724 h 724"/>
                  <a:gd name="T92" fmla="*/ 221 w 803"/>
                  <a:gd name="T93" fmla="*/ 724 h 724"/>
                  <a:gd name="T94" fmla="*/ 0 w 803"/>
                  <a:gd name="T95" fmla="*/ 361 h 724"/>
                  <a:gd name="T96" fmla="*/ 221 w 803"/>
                  <a:gd name="T97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3" h="724">
                    <a:moveTo>
                      <a:pt x="221" y="179"/>
                    </a:moveTo>
                    <a:lnTo>
                      <a:pt x="221" y="383"/>
                    </a:lnTo>
                    <a:lnTo>
                      <a:pt x="523" y="383"/>
                    </a:lnTo>
                    <a:lnTo>
                      <a:pt x="543" y="382"/>
                    </a:lnTo>
                    <a:lnTo>
                      <a:pt x="560" y="374"/>
                    </a:lnTo>
                    <a:lnTo>
                      <a:pt x="573" y="361"/>
                    </a:lnTo>
                    <a:lnTo>
                      <a:pt x="583" y="346"/>
                    </a:lnTo>
                    <a:lnTo>
                      <a:pt x="589" y="329"/>
                    </a:lnTo>
                    <a:lnTo>
                      <a:pt x="594" y="310"/>
                    </a:lnTo>
                    <a:lnTo>
                      <a:pt x="596" y="292"/>
                    </a:lnTo>
                    <a:lnTo>
                      <a:pt x="596" y="256"/>
                    </a:lnTo>
                    <a:lnTo>
                      <a:pt x="592" y="233"/>
                    </a:lnTo>
                    <a:lnTo>
                      <a:pt x="586" y="215"/>
                    </a:lnTo>
                    <a:lnTo>
                      <a:pt x="574" y="200"/>
                    </a:lnTo>
                    <a:lnTo>
                      <a:pt x="558" y="188"/>
                    </a:lnTo>
                    <a:lnTo>
                      <a:pt x="533" y="182"/>
                    </a:lnTo>
                    <a:lnTo>
                      <a:pt x="504" y="179"/>
                    </a:lnTo>
                    <a:lnTo>
                      <a:pt x="221" y="179"/>
                    </a:lnTo>
                    <a:close/>
                    <a:moveTo>
                      <a:pt x="221" y="0"/>
                    </a:moveTo>
                    <a:lnTo>
                      <a:pt x="540" y="0"/>
                    </a:lnTo>
                    <a:lnTo>
                      <a:pt x="589" y="2"/>
                    </a:lnTo>
                    <a:lnTo>
                      <a:pt x="633" y="8"/>
                    </a:lnTo>
                    <a:lnTo>
                      <a:pt x="670" y="18"/>
                    </a:lnTo>
                    <a:lnTo>
                      <a:pt x="702" y="33"/>
                    </a:lnTo>
                    <a:lnTo>
                      <a:pt x="729" y="49"/>
                    </a:lnTo>
                    <a:lnTo>
                      <a:pt x="750" y="70"/>
                    </a:lnTo>
                    <a:lnTo>
                      <a:pt x="768" y="93"/>
                    </a:lnTo>
                    <a:lnTo>
                      <a:pt x="781" y="120"/>
                    </a:lnTo>
                    <a:lnTo>
                      <a:pt x="791" y="149"/>
                    </a:lnTo>
                    <a:lnTo>
                      <a:pt x="798" y="180"/>
                    </a:lnTo>
                    <a:lnTo>
                      <a:pt x="803" y="213"/>
                    </a:lnTo>
                    <a:lnTo>
                      <a:pt x="803" y="247"/>
                    </a:lnTo>
                    <a:lnTo>
                      <a:pt x="803" y="333"/>
                    </a:lnTo>
                    <a:lnTo>
                      <a:pt x="803" y="361"/>
                    </a:lnTo>
                    <a:lnTo>
                      <a:pt x="798" y="392"/>
                    </a:lnTo>
                    <a:lnTo>
                      <a:pt x="791" y="421"/>
                    </a:lnTo>
                    <a:lnTo>
                      <a:pt x="781" y="449"/>
                    </a:lnTo>
                    <a:lnTo>
                      <a:pt x="768" y="475"/>
                    </a:lnTo>
                    <a:lnTo>
                      <a:pt x="750" y="500"/>
                    </a:lnTo>
                    <a:lnTo>
                      <a:pt x="729" y="521"/>
                    </a:lnTo>
                    <a:lnTo>
                      <a:pt x="704" y="539"/>
                    </a:lnTo>
                    <a:lnTo>
                      <a:pt x="673" y="552"/>
                    </a:lnTo>
                    <a:lnTo>
                      <a:pt x="638" y="560"/>
                    </a:lnTo>
                    <a:lnTo>
                      <a:pt x="597" y="564"/>
                    </a:lnTo>
                    <a:lnTo>
                      <a:pt x="221" y="564"/>
                    </a:lnTo>
                    <a:lnTo>
                      <a:pt x="221" y="724"/>
                    </a:lnTo>
                    <a:lnTo>
                      <a:pt x="221" y="724"/>
                    </a:lnTo>
                    <a:lnTo>
                      <a:pt x="0" y="36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7D2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0">
                <a:extLst>
                  <a:ext uri="{FF2B5EF4-FFF2-40B4-BE49-F238E27FC236}">
                    <a16:creationId xmlns:a16="http://schemas.microsoft.com/office/drawing/2014/main" id="{468C635A-20C5-45ED-A75C-99F8C469DE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1463" y="2852738"/>
                <a:ext cx="1306512" cy="1149350"/>
              </a:xfrm>
              <a:custGeom>
                <a:avLst/>
                <a:gdLst>
                  <a:gd name="T0" fmla="*/ 0 w 823"/>
                  <a:gd name="T1" fmla="*/ 0 h 724"/>
                  <a:gd name="T2" fmla="*/ 223 w 823"/>
                  <a:gd name="T3" fmla="*/ 0 h 724"/>
                  <a:gd name="T4" fmla="*/ 601 w 823"/>
                  <a:gd name="T5" fmla="*/ 438 h 724"/>
                  <a:gd name="T6" fmla="*/ 601 w 823"/>
                  <a:gd name="T7" fmla="*/ 0 h 724"/>
                  <a:gd name="T8" fmla="*/ 601 w 823"/>
                  <a:gd name="T9" fmla="*/ 0 h 724"/>
                  <a:gd name="T10" fmla="*/ 823 w 823"/>
                  <a:gd name="T11" fmla="*/ 361 h 724"/>
                  <a:gd name="T12" fmla="*/ 601 w 823"/>
                  <a:gd name="T13" fmla="*/ 724 h 724"/>
                  <a:gd name="T14" fmla="*/ 223 w 823"/>
                  <a:gd name="T15" fmla="*/ 287 h 724"/>
                  <a:gd name="T16" fmla="*/ 223 w 823"/>
                  <a:gd name="T17" fmla="*/ 724 h 724"/>
                  <a:gd name="T18" fmla="*/ 0 w 823"/>
                  <a:gd name="T19" fmla="*/ 724 h 724"/>
                  <a:gd name="T20" fmla="*/ 0 w 823"/>
                  <a:gd name="T2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601" y="438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823" y="361"/>
                    </a:lnTo>
                    <a:lnTo>
                      <a:pt x="601" y="724"/>
                    </a:lnTo>
                    <a:lnTo>
                      <a:pt x="223" y="287"/>
                    </a:lnTo>
                    <a:lnTo>
                      <a:pt x="223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0" name="Picture 79" descr="A picture containing outdoor, sky, city, colorful&#10;&#10;Description automatically generated">
              <a:extLst>
                <a:ext uri="{FF2B5EF4-FFF2-40B4-BE49-F238E27FC236}">
                  <a16:creationId xmlns:a16="http://schemas.microsoft.com/office/drawing/2014/main" id="{DF5223EB-3C03-4FD2-00EF-154A6D97AB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2267" y="70948"/>
              <a:ext cx="4569113" cy="6787052"/>
            </a:xfrm>
            <a:prstGeom prst="rect">
              <a:avLst/>
            </a:prstGeom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7A1625-238E-018D-2D55-2E0237E2DE10}"/>
                </a:ext>
              </a:extLst>
            </p:cNvPr>
            <p:cNvGrpSpPr/>
            <p:nvPr userDrawn="1"/>
          </p:nvGrpSpPr>
          <p:grpSpPr>
            <a:xfrm>
              <a:off x="9241779" y="345694"/>
              <a:ext cx="625002" cy="625002"/>
              <a:chOff x="7175739" y="4598827"/>
              <a:chExt cx="864217" cy="864217"/>
            </a:xfrm>
          </p:grpSpPr>
          <p:pic>
            <p:nvPicPr>
              <p:cNvPr id="128" name="Graphic 2">
                <a:extLst>
                  <a:ext uri="{FF2B5EF4-FFF2-40B4-BE49-F238E27FC236}">
                    <a16:creationId xmlns:a16="http://schemas.microsoft.com/office/drawing/2014/main" id="{B02EDDAA-2479-A51D-AE65-227E43C0C5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75739" y="4598827"/>
                <a:ext cx="864217" cy="864217"/>
              </a:xfrm>
              <a:prstGeom prst="rect">
                <a:avLst/>
              </a:prstGeom>
            </p:spPr>
          </p:pic>
          <p:pic>
            <p:nvPicPr>
              <p:cNvPr id="129" name="Graphic 3">
                <a:extLst>
                  <a:ext uri="{FF2B5EF4-FFF2-40B4-BE49-F238E27FC236}">
                    <a16:creationId xmlns:a16="http://schemas.microsoft.com/office/drawing/2014/main" id="{BBBDBEA2-3438-3D11-D710-D9098D60FA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260683" y="4683771"/>
                <a:ext cx="694328" cy="694328"/>
              </a:xfrm>
              <a:prstGeom prst="rect">
                <a:avLst/>
              </a:prstGeom>
            </p:spPr>
          </p:pic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36D5E6E8-52E4-1A59-ADA5-E1F779776858}"/>
                  </a:ext>
                </a:extLst>
              </p:cNvPr>
              <p:cNvGrpSpPr/>
              <p:nvPr userDrawn="1"/>
            </p:nvGrpSpPr>
            <p:grpSpPr>
              <a:xfrm flipH="1">
                <a:off x="7410559" y="4838144"/>
                <a:ext cx="409785" cy="422394"/>
                <a:chOff x="4720608" y="1360488"/>
                <a:chExt cx="206375" cy="212725"/>
              </a:xfrm>
              <a:solidFill>
                <a:schemeClr val="tx2"/>
              </a:solidFill>
            </p:grpSpPr>
            <p:sp>
              <p:nvSpPr>
                <p:cNvPr id="131" name="Freeform 58">
                  <a:extLst>
                    <a:ext uri="{FF2B5EF4-FFF2-40B4-BE49-F238E27FC236}">
                      <a16:creationId xmlns:a16="http://schemas.microsoft.com/office/drawing/2014/main" id="{5A5EF99F-973C-40B9-A0C4-19767607951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20608" y="1360488"/>
                  <a:ext cx="34925" cy="115888"/>
                </a:xfrm>
                <a:custGeom>
                  <a:avLst/>
                  <a:gdLst>
                    <a:gd name="T0" fmla="*/ 61 w 65"/>
                    <a:gd name="T1" fmla="*/ 197 h 219"/>
                    <a:gd name="T2" fmla="*/ 61 w 65"/>
                    <a:gd name="T3" fmla="*/ 197 h 219"/>
                    <a:gd name="T4" fmla="*/ 27 w 65"/>
                    <a:gd name="T5" fmla="*/ 110 h 219"/>
                    <a:gd name="T6" fmla="*/ 61 w 65"/>
                    <a:gd name="T7" fmla="*/ 22 h 219"/>
                    <a:gd name="T8" fmla="*/ 61 w 65"/>
                    <a:gd name="T9" fmla="*/ 9 h 219"/>
                    <a:gd name="T10" fmla="*/ 55 w 65"/>
                    <a:gd name="T11" fmla="*/ 3 h 219"/>
                    <a:gd name="T12" fmla="*/ 49 w 65"/>
                    <a:gd name="T13" fmla="*/ 0 h 219"/>
                    <a:gd name="T14" fmla="*/ 49 w 65"/>
                    <a:gd name="T15" fmla="*/ 0 h 219"/>
                    <a:gd name="T16" fmla="*/ 42 w 65"/>
                    <a:gd name="T17" fmla="*/ 3 h 219"/>
                    <a:gd name="T18" fmla="*/ 42 w 65"/>
                    <a:gd name="T19" fmla="*/ 3 h 219"/>
                    <a:gd name="T20" fmla="*/ 0 w 65"/>
                    <a:gd name="T21" fmla="*/ 110 h 219"/>
                    <a:gd name="T22" fmla="*/ 42 w 65"/>
                    <a:gd name="T23" fmla="*/ 216 h 219"/>
                    <a:gd name="T24" fmla="*/ 49 w 65"/>
                    <a:gd name="T25" fmla="*/ 219 h 219"/>
                    <a:gd name="T26" fmla="*/ 55 w 65"/>
                    <a:gd name="T27" fmla="*/ 216 h 219"/>
                    <a:gd name="T28" fmla="*/ 55 w 65"/>
                    <a:gd name="T29" fmla="*/ 216 h 219"/>
                    <a:gd name="T30" fmla="*/ 61 w 65"/>
                    <a:gd name="T31" fmla="*/ 210 h 219"/>
                    <a:gd name="T32" fmla="*/ 61 w 65"/>
                    <a:gd name="T33" fmla="*/ 197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9">
                      <a:moveTo>
                        <a:pt x="61" y="197"/>
                      </a:moveTo>
                      <a:cubicBezTo>
                        <a:pt x="61" y="197"/>
                        <a:pt x="61" y="197"/>
                        <a:pt x="61" y="197"/>
                      </a:cubicBezTo>
                      <a:cubicBezTo>
                        <a:pt x="39" y="174"/>
                        <a:pt x="27" y="142"/>
                        <a:pt x="27" y="110"/>
                      </a:cubicBezTo>
                      <a:cubicBezTo>
                        <a:pt x="27" y="77"/>
                        <a:pt x="39" y="46"/>
                        <a:pt x="61" y="22"/>
                      </a:cubicBezTo>
                      <a:cubicBezTo>
                        <a:pt x="65" y="18"/>
                        <a:pt x="65" y="13"/>
                        <a:pt x="61" y="9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3" y="1"/>
                        <a:pt x="51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6" y="0"/>
                        <a:pt x="44" y="1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15" y="32"/>
                        <a:pt x="0" y="70"/>
                        <a:pt x="0" y="110"/>
                      </a:cubicBezTo>
                      <a:cubicBezTo>
                        <a:pt x="0" y="149"/>
                        <a:pt x="15" y="187"/>
                        <a:pt x="42" y="216"/>
                      </a:cubicBezTo>
                      <a:cubicBezTo>
                        <a:pt x="44" y="218"/>
                        <a:pt x="46" y="219"/>
                        <a:pt x="49" y="219"/>
                      </a:cubicBezTo>
                      <a:cubicBezTo>
                        <a:pt x="51" y="219"/>
                        <a:pt x="53" y="218"/>
                        <a:pt x="55" y="216"/>
                      </a:cubicBezTo>
                      <a:cubicBezTo>
                        <a:pt x="55" y="216"/>
                        <a:pt x="55" y="216"/>
                        <a:pt x="55" y="216"/>
                      </a:cubicBezTo>
                      <a:cubicBezTo>
                        <a:pt x="61" y="210"/>
                        <a:pt x="61" y="210"/>
                        <a:pt x="61" y="210"/>
                      </a:cubicBezTo>
                      <a:cubicBezTo>
                        <a:pt x="65" y="206"/>
                        <a:pt x="65" y="201"/>
                        <a:pt x="61" y="1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59">
                  <a:extLst>
                    <a:ext uri="{FF2B5EF4-FFF2-40B4-BE49-F238E27FC236}">
                      <a16:creationId xmlns:a16="http://schemas.microsoft.com/office/drawing/2014/main" id="{8F749136-FA3E-C835-012D-61612AB4E9A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49183" y="1381125"/>
                  <a:ext cx="30163" cy="74613"/>
                </a:xfrm>
                <a:custGeom>
                  <a:avLst/>
                  <a:gdLst>
                    <a:gd name="T0" fmla="*/ 35 w 57"/>
                    <a:gd name="T1" fmla="*/ 140 h 143"/>
                    <a:gd name="T2" fmla="*/ 41 w 57"/>
                    <a:gd name="T3" fmla="*/ 143 h 143"/>
                    <a:gd name="T4" fmla="*/ 47 w 57"/>
                    <a:gd name="T5" fmla="*/ 141 h 143"/>
                    <a:gd name="T6" fmla="*/ 48 w 57"/>
                    <a:gd name="T7" fmla="*/ 141 h 143"/>
                    <a:gd name="T8" fmla="*/ 54 w 57"/>
                    <a:gd name="T9" fmla="*/ 134 h 143"/>
                    <a:gd name="T10" fmla="*/ 54 w 57"/>
                    <a:gd name="T11" fmla="*/ 122 h 143"/>
                    <a:gd name="T12" fmla="*/ 54 w 57"/>
                    <a:gd name="T13" fmla="*/ 21 h 143"/>
                    <a:gd name="T14" fmla="*/ 54 w 57"/>
                    <a:gd name="T15" fmla="*/ 10 h 143"/>
                    <a:gd name="T16" fmla="*/ 54 w 57"/>
                    <a:gd name="T17" fmla="*/ 9 h 143"/>
                    <a:gd name="T18" fmla="*/ 48 w 57"/>
                    <a:gd name="T19" fmla="*/ 3 h 143"/>
                    <a:gd name="T20" fmla="*/ 41 w 57"/>
                    <a:gd name="T21" fmla="*/ 0 h 143"/>
                    <a:gd name="T22" fmla="*/ 35 w 57"/>
                    <a:gd name="T23" fmla="*/ 3 h 143"/>
                    <a:gd name="T24" fmla="*/ 35 w 57"/>
                    <a:gd name="T25" fmla="*/ 3 h 143"/>
                    <a:gd name="T26" fmla="*/ 35 w 57"/>
                    <a:gd name="T27" fmla="*/ 14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7" h="143">
                      <a:moveTo>
                        <a:pt x="35" y="140"/>
                      </a:moveTo>
                      <a:cubicBezTo>
                        <a:pt x="36" y="142"/>
                        <a:pt x="39" y="143"/>
                        <a:pt x="41" y="143"/>
                      </a:cubicBezTo>
                      <a:cubicBezTo>
                        <a:pt x="44" y="143"/>
                        <a:pt x="46" y="142"/>
                        <a:pt x="47" y="141"/>
                      </a:cubicBezTo>
                      <a:cubicBezTo>
                        <a:pt x="48" y="141"/>
                        <a:pt x="48" y="141"/>
                        <a:pt x="48" y="141"/>
                      </a:cubicBezTo>
                      <a:cubicBezTo>
                        <a:pt x="54" y="134"/>
                        <a:pt x="54" y="134"/>
                        <a:pt x="54" y="134"/>
                      </a:cubicBezTo>
                      <a:cubicBezTo>
                        <a:pt x="57" y="131"/>
                        <a:pt x="57" y="125"/>
                        <a:pt x="54" y="122"/>
                      </a:cubicBezTo>
                      <a:cubicBezTo>
                        <a:pt x="29" y="93"/>
                        <a:pt x="29" y="50"/>
                        <a:pt x="54" y="21"/>
                      </a:cubicBezTo>
                      <a:cubicBezTo>
                        <a:pt x="57" y="18"/>
                        <a:pt x="57" y="13"/>
                        <a:pt x="54" y="10"/>
                      </a:cubicBezTo>
                      <a:cubicBezTo>
                        <a:pt x="54" y="9"/>
                        <a:pt x="54" y="9"/>
                        <a:pt x="54" y="9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6" y="1"/>
                        <a:pt x="44" y="0"/>
                        <a:pt x="41" y="0"/>
                      </a:cubicBezTo>
                      <a:cubicBezTo>
                        <a:pt x="39" y="0"/>
                        <a:pt x="37" y="1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0" y="42"/>
                        <a:pt x="0" y="101"/>
                        <a:pt x="35" y="1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60">
                  <a:extLst>
                    <a:ext uri="{FF2B5EF4-FFF2-40B4-BE49-F238E27FC236}">
                      <a16:creationId xmlns:a16="http://schemas.microsoft.com/office/drawing/2014/main" id="{BC4BE294-BE64-7E8C-D9EE-5BB263DF424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93645" y="1360488"/>
                  <a:ext cx="33338" cy="115888"/>
                </a:xfrm>
                <a:custGeom>
                  <a:avLst/>
                  <a:gdLst>
                    <a:gd name="T0" fmla="*/ 23 w 64"/>
                    <a:gd name="T1" fmla="*/ 3 h 219"/>
                    <a:gd name="T2" fmla="*/ 23 w 64"/>
                    <a:gd name="T3" fmla="*/ 3 h 219"/>
                    <a:gd name="T4" fmla="*/ 17 w 64"/>
                    <a:gd name="T5" fmla="*/ 0 h 219"/>
                    <a:gd name="T6" fmla="*/ 16 w 64"/>
                    <a:gd name="T7" fmla="*/ 0 h 219"/>
                    <a:gd name="T8" fmla="*/ 10 w 64"/>
                    <a:gd name="T9" fmla="*/ 3 h 219"/>
                    <a:gd name="T10" fmla="*/ 10 w 64"/>
                    <a:gd name="T11" fmla="*/ 3 h 219"/>
                    <a:gd name="T12" fmla="*/ 4 w 64"/>
                    <a:gd name="T13" fmla="*/ 9 h 219"/>
                    <a:gd name="T14" fmla="*/ 3 w 64"/>
                    <a:gd name="T15" fmla="*/ 22 h 219"/>
                    <a:gd name="T16" fmla="*/ 38 w 64"/>
                    <a:gd name="T17" fmla="*/ 110 h 219"/>
                    <a:gd name="T18" fmla="*/ 4 w 64"/>
                    <a:gd name="T19" fmla="*/ 197 h 219"/>
                    <a:gd name="T20" fmla="*/ 4 w 64"/>
                    <a:gd name="T21" fmla="*/ 210 h 219"/>
                    <a:gd name="T22" fmla="*/ 10 w 64"/>
                    <a:gd name="T23" fmla="*/ 216 h 219"/>
                    <a:gd name="T24" fmla="*/ 16 w 64"/>
                    <a:gd name="T25" fmla="*/ 219 h 219"/>
                    <a:gd name="T26" fmla="*/ 23 w 64"/>
                    <a:gd name="T27" fmla="*/ 216 h 219"/>
                    <a:gd name="T28" fmla="*/ 23 w 64"/>
                    <a:gd name="T29" fmla="*/ 216 h 219"/>
                    <a:gd name="T30" fmla="*/ 64 w 64"/>
                    <a:gd name="T31" fmla="*/ 110 h 219"/>
                    <a:gd name="T32" fmla="*/ 23 w 64"/>
                    <a:gd name="T33" fmla="*/ 3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219"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1" y="1"/>
                        <a:pt x="19" y="0"/>
                        <a:pt x="17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0"/>
                        <a:pt x="12" y="1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0" y="13"/>
                        <a:pt x="0" y="18"/>
                        <a:pt x="3" y="22"/>
                      </a:cubicBezTo>
                      <a:cubicBezTo>
                        <a:pt x="25" y="46"/>
                        <a:pt x="38" y="77"/>
                        <a:pt x="38" y="110"/>
                      </a:cubicBezTo>
                      <a:cubicBezTo>
                        <a:pt x="38" y="142"/>
                        <a:pt x="25" y="173"/>
                        <a:pt x="4" y="197"/>
                      </a:cubicBezTo>
                      <a:cubicBezTo>
                        <a:pt x="0" y="201"/>
                        <a:pt x="0" y="206"/>
                        <a:pt x="4" y="210"/>
                      </a:cubicBezTo>
                      <a:cubicBezTo>
                        <a:pt x="10" y="216"/>
                        <a:pt x="10" y="216"/>
                        <a:pt x="10" y="216"/>
                      </a:cubicBezTo>
                      <a:cubicBezTo>
                        <a:pt x="11" y="218"/>
                        <a:pt x="14" y="219"/>
                        <a:pt x="16" y="219"/>
                      </a:cubicBezTo>
                      <a:cubicBezTo>
                        <a:pt x="19" y="219"/>
                        <a:pt x="21" y="218"/>
                        <a:pt x="23" y="216"/>
                      </a:cubicBezTo>
                      <a:cubicBezTo>
                        <a:pt x="23" y="216"/>
                        <a:pt x="23" y="216"/>
                        <a:pt x="23" y="216"/>
                      </a:cubicBezTo>
                      <a:cubicBezTo>
                        <a:pt x="50" y="187"/>
                        <a:pt x="64" y="149"/>
                        <a:pt x="64" y="110"/>
                      </a:cubicBezTo>
                      <a:cubicBezTo>
                        <a:pt x="64" y="70"/>
                        <a:pt x="50" y="32"/>
                        <a:pt x="23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61">
                  <a:extLst>
                    <a:ext uri="{FF2B5EF4-FFF2-40B4-BE49-F238E27FC236}">
                      <a16:creationId xmlns:a16="http://schemas.microsoft.com/office/drawing/2014/main" id="{2AAA2F0E-C763-AC32-0CC9-8B75DB4C6AE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68245" y="1381125"/>
                  <a:ext cx="31750" cy="74613"/>
                </a:xfrm>
                <a:custGeom>
                  <a:avLst/>
                  <a:gdLst>
                    <a:gd name="T0" fmla="*/ 4 w 58"/>
                    <a:gd name="T1" fmla="*/ 122 h 143"/>
                    <a:gd name="T2" fmla="*/ 4 w 58"/>
                    <a:gd name="T3" fmla="*/ 122 h 143"/>
                    <a:gd name="T4" fmla="*/ 4 w 58"/>
                    <a:gd name="T5" fmla="*/ 134 h 143"/>
                    <a:gd name="T6" fmla="*/ 10 w 58"/>
                    <a:gd name="T7" fmla="*/ 141 h 143"/>
                    <a:gd name="T8" fmla="*/ 16 w 58"/>
                    <a:gd name="T9" fmla="*/ 143 h 143"/>
                    <a:gd name="T10" fmla="*/ 23 w 58"/>
                    <a:gd name="T11" fmla="*/ 141 h 143"/>
                    <a:gd name="T12" fmla="*/ 23 w 58"/>
                    <a:gd name="T13" fmla="*/ 140 h 143"/>
                    <a:gd name="T14" fmla="*/ 23 w 58"/>
                    <a:gd name="T15" fmla="*/ 3 h 143"/>
                    <a:gd name="T16" fmla="*/ 17 w 58"/>
                    <a:gd name="T17" fmla="*/ 0 h 143"/>
                    <a:gd name="T18" fmla="*/ 16 w 58"/>
                    <a:gd name="T19" fmla="*/ 0 h 143"/>
                    <a:gd name="T20" fmla="*/ 10 w 58"/>
                    <a:gd name="T21" fmla="*/ 2 h 143"/>
                    <a:gd name="T22" fmla="*/ 10 w 58"/>
                    <a:gd name="T23" fmla="*/ 3 h 143"/>
                    <a:gd name="T24" fmla="*/ 4 w 58"/>
                    <a:gd name="T25" fmla="*/ 9 h 143"/>
                    <a:gd name="T26" fmla="*/ 4 w 58"/>
                    <a:gd name="T27" fmla="*/ 21 h 143"/>
                    <a:gd name="T28" fmla="*/ 4 w 58"/>
                    <a:gd name="T29" fmla="*/ 122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" h="143">
                      <a:moveTo>
                        <a:pt x="4" y="122"/>
                      </a:moveTo>
                      <a:cubicBezTo>
                        <a:pt x="4" y="122"/>
                        <a:pt x="4" y="122"/>
                        <a:pt x="4" y="122"/>
                      </a:cubicBezTo>
                      <a:cubicBezTo>
                        <a:pt x="0" y="125"/>
                        <a:pt x="1" y="131"/>
                        <a:pt x="4" y="134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2" y="142"/>
                        <a:pt x="14" y="143"/>
                        <a:pt x="16" y="143"/>
                      </a:cubicBezTo>
                      <a:cubicBezTo>
                        <a:pt x="19" y="143"/>
                        <a:pt x="21" y="142"/>
                        <a:pt x="23" y="141"/>
                      </a:cubicBezTo>
                      <a:cubicBezTo>
                        <a:pt x="23" y="141"/>
                        <a:pt x="23" y="141"/>
                        <a:pt x="23" y="140"/>
                      </a:cubicBezTo>
                      <a:cubicBezTo>
                        <a:pt x="58" y="101"/>
                        <a:pt x="58" y="42"/>
                        <a:pt x="23" y="3"/>
                      </a:cubicBezTo>
                      <a:cubicBezTo>
                        <a:pt x="22" y="1"/>
                        <a:pt x="19" y="0"/>
                        <a:pt x="17" y="0"/>
                      </a:cubicBez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4" y="0"/>
                        <a:pt x="12" y="1"/>
                        <a:pt x="10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1" y="12"/>
                        <a:pt x="0" y="18"/>
                        <a:pt x="4" y="21"/>
                      </a:cubicBezTo>
                      <a:cubicBezTo>
                        <a:pt x="29" y="50"/>
                        <a:pt x="29" y="93"/>
                        <a:pt x="4" y="1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62">
                  <a:extLst>
                    <a:ext uri="{FF2B5EF4-FFF2-40B4-BE49-F238E27FC236}">
                      <a16:creationId xmlns:a16="http://schemas.microsoft.com/office/drawing/2014/main" id="{5106B920-94A6-3BA0-0B13-EE6147DE2CD2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752358" y="1390650"/>
                  <a:ext cx="144463" cy="182563"/>
                </a:xfrm>
                <a:custGeom>
                  <a:avLst/>
                  <a:gdLst>
                    <a:gd name="T0" fmla="*/ 169 w 274"/>
                    <a:gd name="T1" fmla="*/ 90 h 346"/>
                    <a:gd name="T2" fmla="*/ 169 w 274"/>
                    <a:gd name="T3" fmla="*/ 89 h 346"/>
                    <a:gd name="T4" fmla="*/ 188 w 274"/>
                    <a:gd name="T5" fmla="*/ 51 h 346"/>
                    <a:gd name="T6" fmla="*/ 137 w 274"/>
                    <a:gd name="T7" fmla="*/ 0 h 346"/>
                    <a:gd name="T8" fmla="*/ 87 w 274"/>
                    <a:gd name="T9" fmla="*/ 51 h 346"/>
                    <a:gd name="T10" fmla="*/ 105 w 274"/>
                    <a:gd name="T11" fmla="*/ 90 h 346"/>
                    <a:gd name="T12" fmla="*/ 106 w 274"/>
                    <a:gd name="T13" fmla="*/ 90 h 346"/>
                    <a:gd name="T14" fmla="*/ 2 w 274"/>
                    <a:gd name="T15" fmla="*/ 330 h 346"/>
                    <a:gd name="T16" fmla="*/ 6 w 274"/>
                    <a:gd name="T17" fmla="*/ 340 h 346"/>
                    <a:gd name="T18" fmla="*/ 17 w 274"/>
                    <a:gd name="T19" fmla="*/ 345 h 346"/>
                    <a:gd name="T20" fmla="*/ 23 w 274"/>
                    <a:gd name="T21" fmla="*/ 345 h 346"/>
                    <a:gd name="T22" fmla="*/ 27 w 274"/>
                    <a:gd name="T23" fmla="*/ 341 h 346"/>
                    <a:gd name="T24" fmla="*/ 78 w 274"/>
                    <a:gd name="T25" fmla="*/ 223 h 346"/>
                    <a:gd name="T26" fmla="*/ 196 w 274"/>
                    <a:gd name="T27" fmla="*/ 223 h 346"/>
                    <a:gd name="T28" fmla="*/ 247 w 274"/>
                    <a:gd name="T29" fmla="*/ 341 h 346"/>
                    <a:gd name="T30" fmla="*/ 258 w 274"/>
                    <a:gd name="T31" fmla="*/ 345 h 346"/>
                    <a:gd name="T32" fmla="*/ 269 w 274"/>
                    <a:gd name="T33" fmla="*/ 340 h 346"/>
                    <a:gd name="T34" fmla="*/ 273 w 274"/>
                    <a:gd name="T35" fmla="*/ 330 h 346"/>
                    <a:gd name="T36" fmla="*/ 169 w 274"/>
                    <a:gd name="T37" fmla="*/ 90 h 346"/>
                    <a:gd name="T38" fmla="*/ 137 w 274"/>
                    <a:gd name="T39" fmla="*/ 28 h 346"/>
                    <a:gd name="T40" fmla="*/ 160 w 274"/>
                    <a:gd name="T41" fmla="*/ 51 h 346"/>
                    <a:gd name="T42" fmla="*/ 137 w 274"/>
                    <a:gd name="T43" fmla="*/ 74 h 346"/>
                    <a:gd name="T44" fmla="*/ 114 w 274"/>
                    <a:gd name="T45" fmla="*/ 51 h 346"/>
                    <a:gd name="T46" fmla="*/ 137 w 274"/>
                    <a:gd name="T47" fmla="*/ 28 h 346"/>
                    <a:gd name="T48" fmla="*/ 90 w 274"/>
                    <a:gd name="T49" fmla="*/ 196 h 346"/>
                    <a:gd name="T50" fmla="*/ 132 w 274"/>
                    <a:gd name="T51" fmla="*/ 101 h 346"/>
                    <a:gd name="T52" fmla="*/ 133 w 274"/>
                    <a:gd name="T53" fmla="*/ 101 h 346"/>
                    <a:gd name="T54" fmla="*/ 142 w 274"/>
                    <a:gd name="T55" fmla="*/ 101 h 346"/>
                    <a:gd name="T56" fmla="*/ 143 w 274"/>
                    <a:gd name="T57" fmla="*/ 101 h 346"/>
                    <a:gd name="T58" fmla="*/ 184 w 274"/>
                    <a:gd name="T59" fmla="*/ 196 h 346"/>
                    <a:gd name="T60" fmla="*/ 90 w 274"/>
                    <a:gd name="T61" fmla="*/ 19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74" h="346">
                      <a:moveTo>
                        <a:pt x="169" y="90"/>
                      </a:moveTo>
                      <a:cubicBezTo>
                        <a:pt x="169" y="89"/>
                        <a:pt x="169" y="89"/>
                        <a:pt x="169" y="89"/>
                      </a:cubicBezTo>
                      <a:cubicBezTo>
                        <a:pt x="181" y="80"/>
                        <a:pt x="188" y="66"/>
                        <a:pt x="188" y="51"/>
                      </a:cubicBezTo>
                      <a:cubicBezTo>
                        <a:pt x="188" y="23"/>
                        <a:pt x="165" y="0"/>
                        <a:pt x="137" y="0"/>
                      </a:cubicBezTo>
                      <a:cubicBezTo>
                        <a:pt x="109" y="0"/>
                        <a:pt x="87" y="23"/>
                        <a:pt x="87" y="51"/>
                      </a:cubicBezTo>
                      <a:cubicBezTo>
                        <a:pt x="87" y="66"/>
                        <a:pt x="94" y="80"/>
                        <a:pt x="105" y="90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2" y="330"/>
                        <a:pt x="2" y="330"/>
                        <a:pt x="2" y="330"/>
                      </a:cubicBezTo>
                      <a:cubicBezTo>
                        <a:pt x="0" y="334"/>
                        <a:pt x="2" y="338"/>
                        <a:pt x="6" y="340"/>
                      </a:cubicBezTo>
                      <a:cubicBezTo>
                        <a:pt x="17" y="345"/>
                        <a:pt x="17" y="345"/>
                        <a:pt x="17" y="345"/>
                      </a:cubicBezTo>
                      <a:cubicBezTo>
                        <a:pt x="19" y="346"/>
                        <a:pt x="21" y="346"/>
                        <a:pt x="23" y="345"/>
                      </a:cubicBezTo>
                      <a:cubicBezTo>
                        <a:pt x="25" y="344"/>
                        <a:pt x="27" y="343"/>
                        <a:pt x="27" y="341"/>
                      </a:cubicBezTo>
                      <a:cubicBezTo>
                        <a:pt x="78" y="223"/>
                        <a:pt x="78" y="223"/>
                        <a:pt x="78" y="223"/>
                      </a:cubicBezTo>
                      <a:cubicBezTo>
                        <a:pt x="196" y="223"/>
                        <a:pt x="196" y="223"/>
                        <a:pt x="196" y="223"/>
                      </a:cubicBezTo>
                      <a:cubicBezTo>
                        <a:pt x="247" y="341"/>
                        <a:pt x="247" y="341"/>
                        <a:pt x="247" y="341"/>
                      </a:cubicBezTo>
                      <a:cubicBezTo>
                        <a:pt x="249" y="345"/>
                        <a:pt x="254" y="346"/>
                        <a:pt x="258" y="345"/>
                      </a:cubicBezTo>
                      <a:cubicBezTo>
                        <a:pt x="269" y="340"/>
                        <a:pt x="269" y="340"/>
                        <a:pt x="269" y="340"/>
                      </a:cubicBezTo>
                      <a:cubicBezTo>
                        <a:pt x="273" y="338"/>
                        <a:pt x="274" y="334"/>
                        <a:pt x="273" y="330"/>
                      </a:cubicBezTo>
                      <a:lnTo>
                        <a:pt x="169" y="90"/>
                      </a:lnTo>
                      <a:close/>
                      <a:moveTo>
                        <a:pt x="137" y="28"/>
                      </a:moveTo>
                      <a:cubicBezTo>
                        <a:pt x="150" y="28"/>
                        <a:pt x="160" y="38"/>
                        <a:pt x="160" y="51"/>
                      </a:cubicBezTo>
                      <a:cubicBezTo>
                        <a:pt x="160" y="63"/>
                        <a:pt x="150" y="74"/>
                        <a:pt x="137" y="74"/>
                      </a:cubicBezTo>
                      <a:cubicBezTo>
                        <a:pt x="125" y="74"/>
                        <a:pt x="114" y="63"/>
                        <a:pt x="114" y="51"/>
                      </a:cubicBezTo>
                      <a:cubicBezTo>
                        <a:pt x="114" y="38"/>
                        <a:pt x="125" y="28"/>
                        <a:pt x="137" y="28"/>
                      </a:cubicBezTo>
                      <a:close/>
                      <a:moveTo>
                        <a:pt x="90" y="196"/>
                      </a:moveTo>
                      <a:cubicBezTo>
                        <a:pt x="132" y="101"/>
                        <a:pt x="132" y="101"/>
                        <a:pt x="132" y="101"/>
                      </a:cubicBezTo>
                      <a:cubicBezTo>
                        <a:pt x="133" y="101"/>
                        <a:pt x="133" y="101"/>
                        <a:pt x="133" y="101"/>
                      </a:cubicBezTo>
                      <a:cubicBezTo>
                        <a:pt x="136" y="101"/>
                        <a:pt x="139" y="101"/>
                        <a:pt x="142" y="101"/>
                      </a:cubicBezTo>
                      <a:cubicBezTo>
                        <a:pt x="143" y="101"/>
                        <a:pt x="143" y="101"/>
                        <a:pt x="143" y="101"/>
                      </a:cubicBezTo>
                      <a:cubicBezTo>
                        <a:pt x="184" y="196"/>
                        <a:pt x="184" y="196"/>
                        <a:pt x="184" y="196"/>
                      </a:cubicBezTo>
                      <a:lnTo>
                        <a:pt x="90" y="1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6B60999-A584-3234-F879-7F0E0FD9570E}"/>
                </a:ext>
              </a:extLst>
            </p:cNvPr>
            <p:cNvGrpSpPr/>
            <p:nvPr userDrawn="1"/>
          </p:nvGrpSpPr>
          <p:grpSpPr>
            <a:xfrm>
              <a:off x="11374084" y="5554526"/>
              <a:ext cx="1028151" cy="1028151"/>
              <a:chOff x="6276946" y="4598827"/>
              <a:chExt cx="864217" cy="864217"/>
            </a:xfrm>
            <a:solidFill>
              <a:schemeClr val="bg2"/>
            </a:solidFill>
          </p:grpSpPr>
          <p:pic>
            <p:nvPicPr>
              <p:cNvPr id="123" name="Graphic 11">
                <a:extLst>
                  <a:ext uri="{FF2B5EF4-FFF2-40B4-BE49-F238E27FC236}">
                    <a16:creationId xmlns:a16="http://schemas.microsoft.com/office/drawing/2014/main" id="{EDC155EB-DB65-B202-F7D9-6238B70FCCE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276946" y="4598827"/>
                <a:ext cx="864217" cy="864217"/>
              </a:xfrm>
              <a:prstGeom prst="rect">
                <a:avLst/>
              </a:prstGeom>
            </p:spPr>
          </p:pic>
          <p:pic>
            <p:nvPicPr>
              <p:cNvPr id="124" name="Graphic 12">
                <a:extLst>
                  <a:ext uri="{FF2B5EF4-FFF2-40B4-BE49-F238E27FC236}">
                    <a16:creationId xmlns:a16="http://schemas.microsoft.com/office/drawing/2014/main" id="{E6A069F8-6016-F9D1-1770-659216BE88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61890" y="4683771"/>
                <a:ext cx="694328" cy="694328"/>
              </a:xfrm>
              <a:prstGeom prst="rect">
                <a:avLst/>
              </a:prstGeom>
            </p:spPr>
          </p:pic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5A4B137-1BFC-DA11-EE7D-90F6B8A165F3}"/>
                  </a:ext>
                </a:extLst>
              </p:cNvPr>
              <p:cNvGrpSpPr/>
              <p:nvPr userDrawn="1"/>
            </p:nvGrpSpPr>
            <p:grpSpPr>
              <a:xfrm flipH="1">
                <a:off x="6489972" y="4841446"/>
                <a:ext cx="428696" cy="356197"/>
                <a:chOff x="4134820" y="1360488"/>
                <a:chExt cx="215900" cy="179388"/>
              </a:xfrm>
              <a:grpFill/>
            </p:grpSpPr>
            <p:sp>
              <p:nvSpPr>
                <p:cNvPr id="126" name="Freeform 42">
                  <a:extLst>
                    <a:ext uri="{FF2B5EF4-FFF2-40B4-BE49-F238E27FC236}">
                      <a16:creationId xmlns:a16="http://schemas.microsoft.com/office/drawing/2014/main" id="{B857A6BC-7F5B-89D3-CC36-7FF14825A421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134820" y="1360488"/>
                  <a:ext cx="215900" cy="179388"/>
                </a:xfrm>
                <a:custGeom>
                  <a:avLst/>
                  <a:gdLst>
                    <a:gd name="T0" fmla="*/ 402 w 408"/>
                    <a:gd name="T1" fmla="*/ 149 h 340"/>
                    <a:gd name="T2" fmla="*/ 375 w 408"/>
                    <a:gd name="T3" fmla="*/ 111 h 340"/>
                    <a:gd name="T4" fmla="*/ 406 w 408"/>
                    <a:gd name="T5" fmla="*/ 93 h 340"/>
                    <a:gd name="T6" fmla="*/ 371 w 408"/>
                    <a:gd name="T7" fmla="*/ 78 h 340"/>
                    <a:gd name="T8" fmla="*/ 346 w 408"/>
                    <a:gd name="T9" fmla="*/ 44 h 340"/>
                    <a:gd name="T10" fmla="*/ 204 w 408"/>
                    <a:gd name="T11" fmla="*/ 0 h 340"/>
                    <a:gd name="T12" fmla="*/ 63 w 408"/>
                    <a:gd name="T13" fmla="*/ 44 h 340"/>
                    <a:gd name="T14" fmla="*/ 38 w 408"/>
                    <a:gd name="T15" fmla="*/ 78 h 340"/>
                    <a:gd name="T16" fmla="*/ 3 w 408"/>
                    <a:gd name="T17" fmla="*/ 93 h 340"/>
                    <a:gd name="T18" fmla="*/ 34 w 408"/>
                    <a:gd name="T19" fmla="*/ 111 h 340"/>
                    <a:gd name="T20" fmla="*/ 7 w 408"/>
                    <a:gd name="T21" fmla="*/ 149 h 340"/>
                    <a:gd name="T22" fmla="*/ 10 w 408"/>
                    <a:gd name="T23" fmla="*/ 297 h 340"/>
                    <a:gd name="T24" fmla="*/ 22 w 408"/>
                    <a:gd name="T25" fmla="*/ 333 h 340"/>
                    <a:gd name="T26" fmla="*/ 90 w 408"/>
                    <a:gd name="T27" fmla="*/ 340 h 340"/>
                    <a:gd name="T28" fmla="*/ 106 w 408"/>
                    <a:gd name="T29" fmla="*/ 320 h 340"/>
                    <a:gd name="T30" fmla="*/ 303 w 408"/>
                    <a:gd name="T31" fmla="*/ 320 h 340"/>
                    <a:gd name="T32" fmla="*/ 319 w 408"/>
                    <a:gd name="T33" fmla="*/ 340 h 340"/>
                    <a:gd name="T34" fmla="*/ 387 w 408"/>
                    <a:gd name="T35" fmla="*/ 333 h 340"/>
                    <a:gd name="T36" fmla="*/ 399 w 408"/>
                    <a:gd name="T37" fmla="*/ 297 h 340"/>
                    <a:gd name="T38" fmla="*/ 105 w 408"/>
                    <a:gd name="T39" fmla="*/ 32 h 340"/>
                    <a:gd name="T40" fmla="*/ 303 w 408"/>
                    <a:gd name="T41" fmla="*/ 32 h 340"/>
                    <a:gd name="T42" fmla="*/ 312 w 408"/>
                    <a:gd name="T43" fmla="*/ 105 h 340"/>
                    <a:gd name="T44" fmla="*/ 66 w 408"/>
                    <a:gd name="T45" fmla="*/ 96 h 340"/>
                    <a:gd name="T46" fmla="*/ 85 w 408"/>
                    <a:gd name="T47" fmla="*/ 200 h 340"/>
                    <a:gd name="T48" fmla="*/ 28 w 408"/>
                    <a:gd name="T49" fmla="*/ 194 h 340"/>
                    <a:gd name="T50" fmla="*/ 84 w 408"/>
                    <a:gd name="T51" fmla="*/ 199 h 340"/>
                    <a:gd name="T52" fmla="*/ 85 w 408"/>
                    <a:gd name="T53" fmla="*/ 200 h 340"/>
                    <a:gd name="T54" fmla="*/ 28 w 408"/>
                    <a:gd name="T55" fmla="*/ 219 h 340"/>
                    <a:gd name="T56" fmla="*/ 55 w 408"/>
                    <a:gd name="T57" fmla="*/ 225 h 340"/>
                    <a:gd name="T58" fmla="*/ 91 w 408"/>
                    <a:gd name="T59" fmla="*/ 226 h 340"/>
                    <a:gd name="T60" fmla="*/ 95 w 408"/>
                    <a:gd name="T61" fmla="*/ 176 h 340"/>
                    <a:gd name="T62" fmla="*/ 39 w 408"/>
                    <a:gd name="T63" fmla="*/ 147 h 340"/>
                    <a:gd name="T64" fmla="*/ 98 w 408"/>
                    <a:gd name="T65" fmla="*/ 131 h 340"/>
                    <a:gd name="T66" fmla="*/ 318 w 408"/>
                    <a:gd name="T67" fmla="*/ 130 h 340"/>
                    <a:gd name="T68" fmla="*/ 370 w 408"/>
                    <a:gd name="T69" fmla="*/ 147 h 340"/>
                    <a:gd name="T70" fmla="*/ 313 w 408"/>
                    <a:gd name="T71" fmla="*/ 176 h 340"/>
                    <a:gd name="T72" fmla="*/ 317 w 408"/>
                    <a:gd name="T73" fmla="*/ 226 h 340"/>
                    <a:gd name="T74" fmla="*/ 353 w 408"/>
                    <a:gd name="T75" fmla="*/ 225 h 340"/>
                    <a:gd name="T76" fmla="*/ 381 w 408"/>
                    <a:gd name="T77" fmla="*/ 218 h 340"/>
                    <a:gd name="T78" fmla="*/ 381 w 408"/>
                    <a:gd name="T79" fmla="*/ 220 h 340"/>
                    <a:gd name="T80" fmla="*/ 378 w 408"/>
                    <a:gd name="T81" fmla="*/ 281 h 340"/>
                    <a:gd name="T82" fmla="*/ 204 w 408"/>
                    <a:gd name="T83" fmla="*/ 294 h 340"/>
                    <a:gd name="T84" fmla="*/ 31 w 408"/>
                    <a:gd name="T85" fmla="*/ 281 h 340"/>
                    <a:gd name="T86" fmla="*/ 28 w 408"/>
                    <a:gd name="T87" fmla="*/ 219 h 340"/>
                    <a:gd name="T88" fmla="*/ 323 w 408"/>
                    <a:gd name="T89" fmla="*/ 199 h 340"/>
                    <a:gd name="T90" fmla="*/ 376 w 408"/>
                    <a:gd name="T91" fmla="*/ 177 h 340"/>
                    <a:gd name="T92" fmla="*/ 380 w 408"/>
                    <a:gd name="T93" fmla="*/ 194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8" h="340">
                      <a:moveTo>
                        <a:pt x="407" y="218"/>
                      </a:moveTo>
                      <a:cubicBezTo>
                        <a:pt x="406" y="192"/>
                        <a:pt x="404" y="156"/>
                        <a:pt x="402" y="149"/>
                      </a:cubicBezTo>
                      <a:cubicBezTo>
                        <a:pt x="400" y="143"/>
                        <a:pt x="395" y="137"/>
                        <a:pt x="389" y="130"/>
                      </a:cubicBezTo>
                      <a:cubicBezTo>
                        <a:pt x="385" y="125"/>
                        <a:pt x="379" y="119"/>
                        <a:pt x="375" y="111"/>
                      </a:cubicBezTo>
                      <a:cubicBezTo>
                        <a:pt x="383" y="113"/>
                        <a:pt x="392" y="112"/>
                        <a:pt x="399" y="109"/>
                      </a:cubicBezTo>
                      <a:cubicBezTo>
                        <a:pt x="404" y="108"/>
                        <a:pt x="406" y="100"/>
                        <a:pt x="406" y="93"/>
                      </a:cubicBezTo>
                      <a:cubicBezTo>
                        <a:pt x="405" y="87"/>
                        <a:pt x="404" y="79"/>
                        <a:pt x="399" y="78"/>
                      </a:cubicBezTo>
                      <a:cubicBezTo>
                        <a:pt x="395" y="77"/>
                        <a:pt x="375" y="76"/>
                        <a:pt x="371" y="78"/>
                      </a:cubicBezTo>
                      <a:cubicBezTo>
                        <a:pt x="368" y="80"/>
                        <a:pt x="367" y="85"/>
                        <a:pt x="366" y="87"/>
                      </a:cubicBezTo>
                      <a:cubicBezTo>
                        <a:pt x="362" y="74"/>
                        <a:pt x="354" y="58"/>
                        <a:pt x="346" y="44"/>
                      </a:cubicBezTo>
                      <a:cubicBezTo>
                        <a:pt x="336" y="27"/>
                        <a:pt x="325" y="15"/>
                        <a:pt x="316" y="10"/>
                      </a:cubicBezTo>
                      <a:cubicBezTo>
                        <a:pt x="301" y="1"/>
                        <a:pt x="233" y="0"/>
                        <a:pt x="204" y="0"/>
                      </a:cubicBezTo>
                      <a:cubicBezTo>
                        <a:pt x="176" y="0"/>
                        <a:pt x="108" y="1"/>
                        <a:pt x="93" y="10"/>
                      </a:cubicBezTo>
                      <a:cubicBezTo>
                        <a:pt x="84" y="15"/>
                        <a:pt x="73" y="27"/>
                        <a:pt x="63" y="44"/>
                      </a:cubicBezTo>
                      <a:cubicBezTo>
                        <a:pt x="55" y="58"/>
                        <a:pt x="47" y="74"/>
                        <a:pt x="42" y="87"/>
                      </a:cubicBezTo>
                      <a:cubicBezTo>
                        <a:pt x="42" y="85"/>
                        <a:pt x="41" y="80"/>
                        <a:pt x="38" y="78"/>
                      </a:cubicBezTo>
                      <a:cubicBezTo>
                        <a:pt x="33" y="76"/>
                        <a:pt x="14" y="77"/>
                        <a:pt x="9" y="78"/>
                      </a:cubicBezTo>
                      <a:cubicBezTo>
                        <a:pt x="5" y="79"/>
                        <a:pt x="3" y="87"/>
                        <a:pt x="3" y="93"/>
                      </a:cubicBezTo>
                      <a:cubicBezTo>
                        <a:pt x="3" y="100"/>
                        <a:pt x="5" y="108"/>
                        <a:pt x="9" y="109"/>
                      </a:cubicBezTo>
                      <a:cubicBezTo>
                        <a:pt x="17" y="112"/>
                        <a:pt x="25" y="113"/>
                        <a:pt x="34" y="111"/>
                      </a:cubicBezTo>
                      <a:cubicBezTo>
                        <a:pt x="29" y="119"/>
                        <a:pt x="24" y="125"/>
                        <a:pt x="19" y="130"/>
                      </a:cubicBezTo>
                      <a:cubicBezTo>
                        <a:pt x="14" y="137"/>
                        <a:pt x="9" y="143"/>
                        <a:pt x="7" y="149"/>
                      </a:cubicBezTo>
                      <a:cubicBezTo>
                        <a:pt x="5" y="156"/>
                        <a:pt x="3" y="192"/>
                        <a:pt x="2" y="218"/>
                      </a:cubicBezTo>
                      <a:cubicBezTo>
                        <a:pt x="0" y="283"/>
                        <a:pt x="7" y="293"/>
                        <a:pt x="10" y="297"/>
                      </a:cubicBezTo>
                      <a:cubicBezTo>
                        <a:pt x="12" y="300"/>
                        <a:pt x="14" y="303"/>
                        <a:pt x="16" y="306"/>
                      </a:cubicBezTo>
                      <a:cubicBezTo>
                        <a:pt x="16" y="314"/>
                        <a:pt x="16" y="326"/>
                        <a:pt x="22" y="333"/>
                      </a:cubicBezTo>
                      <a:cubicBezTo>
                        <a:pt x="25" y="337"/>
                        <a:pt x="29" y="339"/>
                        <a:pt x="34" y="339"/>
                      </a:cubicBezTo>
                      <a:cubicBezTo>
                        <a:pt x="44" y="340"/>
                        <a:pt x="70" y="340"/>
                        <a:pt x="90" y="340"/>
                      </a:cubicBezTo>
                      <a:cubicBezTo>
                        <a:pt x="94" y="340"/>
                        <a:pt x="99" y="338"/>
                        <a:pt x="102" y="335"/>
                      </a:cubicBezTo>
                      <a:cubicBezTo>
                        <a:pt x="105" y="331"/>
                        <a:pt x="106" y="326"/>
                        <a:pt x="106" y="320"/>
                      </a:cubicBezTo>
                      <a:cubicBezTo>
                        <a:pt x="121" y="320"/>
                        <a:pt x="139" y="320"/>
                        <a:pt x="160" y="320"/>
                      </a:cubicBezTo>
                      <a:cubicBezTo>
                        <a:pt x="212" y="320"/>
                        <a:pt x="268" y="320"/>
                        <a:pt x="303" y="320"/>
                      </a:cubicBezTo>
                      <a:cubicBezTo>
                        <a:pt x="303" y="326"/>
                        <a:pt x="304" y="331"/>
                        <a:pt x="307" y="335"/>
                      </a:cubicBezTo>
                      <a:cubicBezTo>
                        <a:pt x="310" y="338"/>
                        <a:pt x="314" y="340"/>
                        <a:pt x="319" y="340"/>
                      </a:cubicBezTo>
                      <a:cubicBezTo>
                        <a:pt x="339" y="340"/>
                        <a:pt x="365" y="340"/>
                        <a:pt x="375" y="339"/>
                      </a:cubicBezTo>
                      <a:cubicBezTo>
                        <a:pt x="380" y="339"/>
                        <a:pt x="384" y="337"/>
                        <a:pt x="387" y="333"/>
                      </a:cubicBezTo>
                      <a:cubicBezTo>
                        <a:pt x="393" y="326"/>
                        <a:pt x="393" y="314"/>
                        <a:pt x="392" y="306"/>
                      </a:cubicBezTo>
                      <a:cubicBezTo>
                        <a:pt x="395" y="303"/>
                        <a:pt x="397" y="300"/>
                        <a:pt x="399" y="297"/>
                      </a:cubicBezTo>
                      <a:cubicBezTo>
                        <a:pt x="402" y="293"/>
                        <a:pt x="408" y="283"/>
                        <a:pt x="407" y="218"/>
                      </a:cubicBezTo>
                      <a:close/>
                      <a:moveTo>
                        <a:pt x="105" y="32"/>
                      </a:moveTo>
                      <a:cubicBezTo>
                        <a:pt x="111" y="29"/>
                        <a:pt x="146" y="25"/>
                        <a:pt x="204" y="25"/>
                      </a:cubicBezTo>
                      <a:cubicBezTo>
                        <a:pt x="263" y="25"/>
                        <a:pt x="297" y="29"/>
                        <a:pt x="303" y="32"/>
                      </a:cubicBezTo>
                      <a:cubicBezTo>
                        <a:pt x="314" y="38"/>
                        <a:pt x="332" y="68"/>
                        <a:pt x="341" y="93"/>
                      </a:cubicBezTo>
                      <a:cubicBezTo>
                        <a:pt x="333" y="97"/>
                        <a:pt x="318" y="104"/>
                        <a:pt x="312" y="105"/>
                      </a:cubicBezTo>
                      <a:cubicBezTo>
                        <a:pt x="296" y="107"/>
                        <a:pt x="119" y="106"/>
                        <a:pt x="99" y="105"/>
                      </a:cubicBezTo>
                      <a:cubicBezTo>
                        <a:pt x="89" y="105"/>
                        <a:pt x="74" y="99"/>
                        <a:pt x="66" y="96"/>
                      </a:cubicBezTo>
                      <a:cubicBezTo>
                        <a:pt x="75" y="71"/>
                        <a:pt x="94" y="38"/>
                        <a:pt x="105" y="32"/>
                      </a:cubicBezTo>
                      <a:close/>
                      <a:moveTo>
                        <a:pt x="85" y="200"/>
                      </a:moveTo>
                      <a:cubicBezTo>
                        <a:pt x="85" y="201"/>
                        <a:pt x="85" y="205"/>
                        <a:pt x="78" y="205"/>
                      </a:cubicBezTo>
                      <a:cubicBezTo>
                        <a:pt x="73" y="205"/>
                        <a:pt x="33" y="195"/>
                        <a:pt x="28" y="194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46" y="183"/>
                        <a:pt x="74" y="194"/>
                        <a:pt x="84" y="199"/>
                      </a:cubicBezTo>
                      <a:cubicBezTo>
                        <a:pt x="85" y="199"/>
                        <a:pt x="85" y="199"/>
                        <a:pt x="85" y="200"/>
                      </a:cubicBezTo>
                      <a:cubicBezTo>
                        <a:pt x="85" y="200"/>
                        <a:pt x="85" y="200"/>
                        <a:pt x="85" y="200"/>
                      </a:cubicBezTo>
                      <a:close/>
                      <a:moveTo>
                        <a:pt x="28" y="219"/>
                      </a:moveTo>
                      <a:cubicBezTo>
                        <a:pt x="28" y="219"/>
                        <a:pt x="28" y="219"/>
                        <a:pt x="28" y="219"/>
                      </a:cubicBezTo>
                      <a:cubicBezTo>
                        <a:pt x="48" y="223"/>
                        <a:pt x="48" y="223"/>
                        <a:pt x="48" y="223"/>
                      </a:cubicBezTo>
                      <a:cubicBezTo>
                        <a:pt x="49" y="224"/>
                        <a:pt x="53" y="225"/>
                        <a:pt x="55" y="225"/>
                      </a:cubicBezTo>
                      <a:cubicBezTo>
                        <a:pt x="57" y="226"/>
                        <a:pt x="67" y="228"/>
                        <a:pt x="77" y="228"/>
                      </a:cubicBezTo>
                      <a:cubicBezTo>
                        <a:pt x="82" y="228"/>
                        <a:pt x="87" y="227"/>
                        <a:pt x="91" y="226"/>
                      </a:cubicBezTo>
                      <a:cubicBezTo>
                        <a:pt x="102" y="223"/>
                        <a:pt x="110" y="212"/>
                        <a:pt x="111" y="201"/>
                      </a:cubicBezTo>
                      <a:cubicBezTo>
                        <a:pt x="111" y="190"/>
                        <a:pt x="105" y="181"/>
                        <a:pt x="95" y="176"/>
                      </a:cubicBezTo>
                      <a:cubicBezTo>
                        <a:pt x="81" y="169"/>
                        <a:pt x="47" y="156"/>
                        <a:pt x="35" y="151"/>
                      </a:cubicBezTo>
                      <a:cubicBezTo>
                        <a:pt x="37" y="150"/>
                        <a:pt x="38" y="148"/>
                        <a:pt x="39" y="147"/>
                      </a:cubicBezTo>
                      <a:cubicBezTo>
                        <a:pt x="45" y="140"/>
                        <a:pt x="53" y="131"/>
                        <a:pt x="58" y="120"/>
                      </a:cubicBezTo>
                      <a:cubicBezTo>
                        <a:pt x="69" y="125"/>
                        <a:pt x="85" y="130"/>
                        <a:pt x="98" y="131"/>
                      </a:cubicBezTo>
                      <a:cubicBezTo>
                        <a:pt x="99" y="131"/>
                        <a:pt x="181" y="132"/>
                        <a:pt x="245" y="132"/>
                      </a:cubicBezTo>
                      <a:cubicBezTo>
                        <a:pt x="289" y="132"/>
                        <a:pt x="314" y="131"/>
                        <a:pt x="318" y="130"/>
                      </a:cubicBezTo>
                      <a:cubicBezTo>
                        <a:pt x="326" y="128"/>
                        <a:pt x="341" y="121"/>
                        <a:pt x="349" y="117"/>
                      </a:cubicBezTo>
                      <a:cubicBezTo>
                        <a:pt x="355" y="130"/>
                        <a:pt x="363" y="139"/>
                        <a:pt x="370" y="147"/>
                      </a:cubicBezTo>
                      <a:cubicBezTo>
                        <a:pt x="371" y="148"/>
                        <a:pt x="372" y="150"/>
                        <a:pt x="373" y="151"/>
                      </a:cubicBezTo>
                      <a:cubicBezTo>
                        <a:pt x="362" y="155"/>
                        <a:pt x="327" y="169"/>
                        <a:pt x="313" y="176"/>
                      </a:cubicBezTo>
                      <a:cubicBezTo>
                        <a:pt x="303" y="181"/>
                        <a:pt x="297" y="190"/>
                        <a:pt x="297" y="201"/>
                      </a:cubicBezTo>
                      <a:cubicBezTo>
                        <a:pt x="298" y="212"/>
                        <a:pt x="306" y="223"/>
                        <a:pt x="317" y="226"/>
                      </a:cubicBezTo>
                      <a:cubicBezTo>
                        <a:pt x="321" y="227"/>
                        <a:pt x="326" y="228"/>
                        <a:pt x="331" y="228"/>
                      </a:cubicBezTo>
                      <a:cubicBezTo>
                        <a:pt x="341" y="228"/>
                        <a:pt x="351" y="226"/>
                        <a:pt x="353" y="225"/>
                      </a:cubicBezTo>
                      <a:cubicBezTo>
                        <a:pt x="355" y="225"/>
                        <a:pt x="359" y="224"/>
                        <a:pt x="361" y="223"/>
                      </a:cubicBezTo>
                      <a:cubicBezTo>
                        <a:pt x="381" y="218"/>
                        <a:pt x="381" y="218"/>
                        <a:pt x="381" y="218"/>
                      </a:cubicBezTo>
                      <a:cubicBezTo>
                        <a:pt x="381" y="219"/>
                        <a:pt x="381" y="219"/>
                        <a:pt x="381" y="219"/>
                      </a:cubicBezTo>
                      <a:cubicBezTo>
                        <a:pt x="381" y="220"/>
                        <a:pt x="381" y="220"/>
                        <a:pt x="381" y="220"/>
                      </a:cubicBezTo>
                      <a:cubicBezTo>
                        <a:pt x="382" y="269"/>
                        <a:pt x="382" y="269"/>
                        <a:pt x="378" y="280"/>
                      </a:cubicBezTo>
                      <a:cubicBezTo>
                        <a:pt x="378" y="281"/>
                        <a:pt x="378" y="281"/>
                        <a:pt x="378" y="281"/>
                      </a:cubicBezTo>
                      <a:cubicBezTo>
                        <a:pt x="374" y="291"/>
                        <a:pt x="363" y="294"/>
                        <a:pt x="355" y="294"/>
                      </a:cubicBezTo>
                      <a:cubicBezTo>
                        <a:pt x="354" y="294"/>
                        <a:pt x="279" y="294"/>
                        <a:pt x="204" y="294"/>
                      </a:cubicBezTo>
                      <a:cubicBezTo>
                        <a:pt x="130" y="294"/>
                        <a:pt x="55" y="294"/>
                        <a:pt x="54" y="294"/>
                      </a:cubicBezTo>
                      <a:cubicBezTo>
                        <a:pt x="46" y="294"/>
                        <a:pt x="35" y="291"/>
                        <a:pt x="31" y="281"/>
                      </a:cubicBezTo>
                      <a:cubicBezTo>
                        <a:pt x="31" y="280"/>
                        <a:pt x="31" y="279"/>
                        <a:pt x="30" y="279"/>
                      </a:cubicBezTo>
                      <a:cubicBezTo>
                        <a:pt x="27" y="271"/>
                        <a:pt x="26" y="269"/>
                        <a:pt x="28" y="219"/>
                      </a:cubicBezTo>
                      <a:close/>
                      <a:moveTo>
                        <a:pt x="332" y="205"/>
                      </a:moveTo>
                      <a:cubicBezTo>
                        <a:pt x="328" y="205"/>
                        <a:pt x="324" y="201"/>
                        <a:pt x="323" y="199"/>
                      </a:cubicBezTo>
                      <a:cubicBezTo>
                        <a:pt x="323" y="199"/>
                        <a:pt x="324" y="199"/>
                        <a:pt x="324" y="199"/>
                      </a:cubicBezTo>
                      <a:cubicBezTo>
                        <a:pt x="333" y="194"/>
                        <a:pt x="360" y="184"/>
                        <a:pt x="376" y="177"/>
                      </a:cubicBezTo>
                      <a:cubicBezTo>
                        <a:pt x="379" y="176"/>
                        <a:pt x="379" y="176"/>
                        <a:pt x="379" y="176"/>
                      </a:cubicBezTo>
                      <a:cubicBezTo>
                        <a:pt x="380" y="194"/>
                        <a:pt x="380" y="194"/>
                        <a:pt x="380" y="194"/>
                      </a:cubicBezTo>
                      <a:cubicBezTo>
                        <a:pt x="376" y="195"/>
                        <a:pt x="337" y="205"/>
                        <a:pt x="332" y="2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43">
                  <a:extLst>
                    <a:ext uri="{FF2B5EF4-FFF2-40B4-BE49-F238E27FC236}">
                      <a16:creationId xmlns:a16="http://schemas.microsoft.com/office/drawing/2014/main" id="{4B5DF5E4-B5FE-AA4E-5CE9-94C50DAC3541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199908" y="1462088"/>
                  <a:ext cx="85725" cy="34925"/>
                </a:xfrm>
                <a:custGeom>
                  <a:avLst/>
                  <a:gdLst>
                    <a:gd name="T0" fmla="*/ 12 w 164"/>
                    <a:gd name="T1" fmla="*/ 43 h 67"/>
                    <a:gd name="T2" fmla="*/ 30 w 164"/>
                    <a:gd name="T3" fmla="*/ 57 h 67"/>
                    <a:gd name="T4" fmla="*/ 53 w 164"/>
                    <a:gd name="T5" fmla="*/ 66 h 67"/>
                    <a:gd name="T6" fmla="*/ 84 w 164"/>
                    <a:gd name="T7" fmla="*/ 67 h 67"/>
                    <a:gd name="T8" fmla="*/ 115 w 164"/>
                    <a:gd name="T9" fmla="*/ 66 h 67"/>
                    <a:gd name="T10" fmla="*/ 139 w 164"/>
                    <a:gd name="T11" fmla="*/ 56 h 67"/>
                    <a:gd name="T12" fmla="*/ 154 w 164"/>
                    <a:gd name="T13" fmla="*/ 42 h 67"/>
                    <a:gd name="T14" fmla="*/ 160 w 164"/>
                    <a:gd name="T15" fmla="*/ 13 h 67"/>
                    <a:gd name="T16" fmla="*/ 134 w 164"/>
                    <a:gd name="T17" fmla="*/ 2 h 67"/>
                    <a:gd name="T18" fmla="*/ 84 w 164"/>
                    <a:gd name="T19" fmla="*/ 4 h 67"/>
                    <a:gd name="T20" fmla="*/ 30 w 164"/>
                    <a:gd name="T21" fmla="*/ 2 h 67"/>
                    <a:gd name="T22" fmla="*/ 5 w 164"/>
                    <a:gd name="T23" fmla="*/ 14 h 67"/>
                    <a:gd name="T24" fmla="*/ 12 w 164"/>
                    <a:gd name="T25" fmla="*/ 43 h 67"/>
                    <a:gd name="T26" fmla="*/ 84 w 164"/>
                    <a:gd name="T27" fmla="*/ 41 h 67"/>
                    <a:gd name="T28" fmla="*/ 55 w 164"/>
                    <a:gd name="T29" fmla="*/ 40 h 67"/>
                    <a:gd name="T30" fmla="*/ 46 w 164"/>
                    <a:gd name="T31" fmla="*/ 37 h 67"/>
                    <a:gd name="T32" fmla="*/ 34 w 164"/>
                    <a:gd name="T33" fmla="*/ 28 h 67"/>
                    <a:gd name="T34" fmla="*/ 84 w 164"/>
                    <a:gd name="T35" fmla="*/ 30 h 67"/>
                    <a:gd name="T36" fmla="*/ 132 w 164"/>
                    <a:gd name="T37" fmla="*/ 28 h 67"/>
                    <a:gd name="T38" fmla="*/ 122 w 164"/>
                    <a:gd name="T39" fmla="*/ 37 h 67"/>
                    <a:gd name="T40" fmla="*/ 113 w 164"/>
                    <a:gd name="T41" fmla="*/ 40 h 67"/>
                    <a:gd name="T42" fmla="*/ 84 w 164"/>
                    <a:gd name="T43" fmla="*/ 4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4" h="67">
                      <a:moveTo>
                        <a:pt x="12" y="43"/>
                      </a:move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36" y="62"/>
                        <a:pt x="45" y="65"/>
                        <a:pt x="53" y="66"/>
                      </a:cubicBezTo>
                      <a:cubicBezTo>
                        <a:pt x="53" y="66"/>
                        <a:pt x="67" y="67"/>
                        <a:pt x="84" y="67"/>
                      </a:cubicBezTo>
                      <a:cubicBezTo>
                        <a:pt x="103" y="67"/>
                        <a:pt x="115" y="66"/>
                        <a:pt x="115" y="66"/>
                      </a:cubicBezTo>
                      <a:cubicBezTo>
                        <a:pt x="124" y="65"/>
                        <a:pt x="133" y="61"/>
                        <a:pt x="139" y="56"/>
                      </a:cubicBezTo>
                      <a:cubicBezTo>
                        <a:pt x="154" y="42"/>
                        <a:pt x="154" y="42"/>
                        <a:pt x="154" y="42"/>
                      </a:cubicBezTo>
                      <a:cubicBezTo>
                        <a:pt x="164" y="33"/>
                        <a:pt x="164" y="21"/>
                        <a:pt x="160" y="13"/>
                      </a:cubicBezTo>
                      <a:cubicBezTo>
                        <a:pt x="156" y="7"/>
                        <a:pt x="147" y="0"/>
                        <a:pt x="134" y="2"/>
                      </a:cubicBezTo>
                      <a:cubicBezTo>
                        <a:pt x="134" y="2"/>
                        <a:pt x="109" y="4"/>
                        <a:pt x="84" y="4"/>
                      </a:cubicBezTo>
                      <a:cubicBezTo>
                        <a:pt x="57" y="4"/>
                        <a:pt x="30" y="2"/>
                        <a:pt x="30" y="2"/>
                      </a:cubicBezTo>
                      <a:cubicBezTo>
                        <a:pt x="17" y="1"/>
                        <a:pt x="8" y="7"/>
                        <a:pt x="5" y="14"/>
                      </a:cubicBezTo>
                      <a:cubicBezTo>
                        <a:pt x="0" y="22"/>
                        <a:pt x="1" y="34"/>
                        <a:pt x="12" y="43"/>
                      </a:cubicBezTo>
                      <a:close/>
                      <a:moveTo>
                        <a:pt x="84" y="41"/>
                      </a:moveTo>
                      <a:cubicBezTo>
                        <a:pt x="68" y="41"/>
                        <a:pt x="55" y="40"/>
                        <a:pt x="55" y="40"/>
                      </a:cubicBezTo>
                      <a:cubicBezTo>
                        <a:pt x="52" y="40"/>
                        <a:pt x="48" y="38"/>
                        <a:pt x="46" y="37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43" y="28"/>
                        <a:pt x="63" y="29"/>
                        <a:pt x="84" y="30"/>
                      </a:cubicBezTo>
                      <a:cubicBezTo>
                        <a:pt x="104" y="30"/>
                        <a:pt x="123" y="28"/>
                        <a:pt x="132" y="28"/>
                      </a:cubicBezTo>
                      <a:cubicBezTo>
                        <a:pt x="122" y="37"/>
                        <a:pt x="122" y="37"/>
                        <a:pt x="122" y="37"/>
                      </a:cubicBezTo>
                      <a:cubicBezTo>
                        <a:pt x="120" y="38"/>
                        <a:pt x="116" y="40"/>
                        <a:pt x="113" y="40"/>
                      </a:cubicBezTo>
                      <a:cubicBezTo>
                        <a:pt x="113" y="40"/>
                        <a:pt x="102" y="41"/>
                        <a:pt x="84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55F2A5F-C05A-FDC8-11E3-4B4305E5E0BF}"/>
                </a:ext>
              </a:extLst>
            </p:cNvPr>
            <p:cNvGrpSpPr/>
            <p:nvPr userDrawn="1"/>
          </p:nvGrpSpPr>
          <p:grpSpPr>
            <a:xfrm>
              <a:off x="9977412" y="-204782"/>
              <a:ext cx="2091337" cy="1728996"/>
              <a:chOff x="8074532" y="3432456"/>
              <a:chExt cx="2456131" cy="2030588"/>
            </a:xfrm>
          </p:grpSpPr>
          <p:pic>
            <p:nvPicPr>
              <p:cNvPr id="113" name="Graphic 17">
                <a:extLst>
                  <a:ext uri="{FF2B5EF4-FFF2-40B4-BE49-F238E27FC236}">
                    <a16:creationId xmlns:a16="http://schemas.microsoft.com/office/drawing/2014/main" id="{F383AD16-5C4F-E393-7268-6BFF2A399D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074532" y="4598827"/>
                <a:ext cx="864217" cy="864217"/>
              </a:xfrm>
              <a:prstGeom prst="rect">
                <a:avLst/>
              </a:prstGeom>
            </p:spPr>
          </p:pic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E0F11A82-360F-3B2A-1DE2-0CD2F5C7746A}"/>
                  </a:ext>
                </a:extLst>
              </p:cNvPr>
              <p:cNvGrpSpPr/>
              <p:nvPr userDrawn="1"/>
            </p:nvGrpSpPr>
            <p:grpSpPr>
              <a:xfrm>
                <a:off x="8159476" y="3432456"/>
                <a:ext cx="2371187" cy="1945643"/>
                <a:chOff x="8159476" y="3432456"/>
                <a:chExt cx="2371187" cy="1945643"/>
              </a:xfrm>
              <a:solidFill>
                <a:schemeClr val="bg2"/>
              </a:solidFill>
            </p:grpSpPr>
            <p:pic>
              <p:nvPicPr>
                <p:cNvPr id="115" name="Graphic 25">
                  <a:extLst>
                    <a:ext uri="{FF2B5EF4-FFF2-40B4-BE49-F238E27FC236}">
                      <a16:creationId xmlns:a16="http://schemas.microsoft.com/office/drawing/2014/main" id="{3081E7AC-3A47-7039-14ED-BCC9A902836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476" y="4683771"/>
                  <a:ext cx="694328" cy="694328"/>
                </a:xfrm>
                <a:prstGeom prst="rect">
                  <a:avLst/>
                </a:prstGeom>
              </p:spPr>
            </p:pic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99E12B-5CD3-CB82-4690-F6505A3EBD8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10414776" y="3432456"/>
                  <a:ext cx="115887" cy="269875"/>
                  <a:chOff x="1802783" y="1304925"/>
                  <a:chExt cx="115887" cy="269875"/>
                </a:xfrm>
                <a:grpFill/>
              </p:grpSpPr>
              <p:sp>
                <p:nvSpPr>
                  <p:cNvPr id="120" name="Line 28">
                    <a:extLst>
                      <a:ext uri="{FF2B5EF4-FFF2-40B4-BE49-F238E27FC236}">
                        <a16:creationId xmlns:a16="http://schemas.microsoft.com/office/drawing/2014/main" id="{74BCF644-3CE6-5536-CD69-74223525D76A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auto">
                  <a:xfrm>
                    <a:off x="1802783" y="1338263"/>
                    <a:ext cx="0" cy="0"/>
                  </a:xfrm>
                  <a:prstGeom prst="line">
                    <a:avLst/>
                  </a:prstGeom>
                  <a:grpFill/>
                  <a:ln w="1428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Line 29">
                    <a:extLst>
                      <a:ext uri="{FF2B5EF4-FFF2-40B4-BE49-F238E27FC236}">
                        <a16:creationId xmlns:a16="http://schemas.microsoft.com/office/drawing/2014/main" id="{51B66D7C-9B79-0B3C-C8F3-16A2832E4752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auto">
                  <a:xfrm>
                    <a:off x="1918670" y="1304925"/>
                    <a:ext cx="0" cy="0"/>
                  </a:xfrm>
                  <a:prstGeom prst="line">
                    <a:avLst/>
                  </a:prstGeom>
                  <a:grpFill/>
                  <a:ln w="1428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Line 355">
                    <a:extLst>
                      <a:ext uri="{FF2B5EF4-FFF2-40B4-BE49-F238E27FC236}">
                        <a16:creationId xmlns:a16="http://schemas.microsoft.com/office/drawing/2014/main" id="{2490A217-1D9E-8F9F-75B9-52DCE17B25FA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auto">
                  <a:xfrm>
                    <a:off x="1918670" y="1574800"/>
                    <a:ext cx="0" cy="0"/>
                  </a:xfrm>
                  <a:prstGeom prst="line">
                    <a:avLst/>
                  </a:prstGeom>
                  <a:grpFill/>
                  <a:ln w="1428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E9F9C586-5BDD-691C-3E61-ABFF517AB7E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8286353" y="4816094"/>
                  <a:ext cx="400332" cy="416092"/>
                  <a:chOff x="5317508" y="1349375"/>
                  <a:chExt cx="201613" cy="209550"/>
                </a:xfrm>
                <a:grpFill/>
              </p:grpSpPr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EA7357C2-E6CD-B1B0-AC03-673659CDD92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347670" y="1377950"/>
                    <a:ext cx="22225" cy="2222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Freeform 41">
                    <a:extLst>
                      <a:ext uri="{FF2B5EF4-FFF2-40B4-BE49-F238E27FC236}">
                        <a16:creationId xmlns:a16="http://schemas.microsoft.com/office/drawing/2014/main" id="{860B30FA-6339-E346-5746-C687EC0D5708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>
                    <a:off x="5317508" y="1349375"/>
                    <a:ext cx="201613" cy="209550"/>
                  </a:xfrm>
                  <a:custGeom>
                    <a:avLst/>
                    <a:gdLst>
                      <a:gd name="T0" fmla="*/ 375 w 382"/>
                      <a:gd name="T1" fmla="*/ 74 h 397"/>
                      <a:gd name="T2" fmla="*/ 327 w 382"/>
                      <a:gd name="T3" fmla="*/ 37 h 397"/>
                      <a:gd name="T4" fmla="*/ 312 w 382"/>
                      <a:gd name="T5" fmla="*/ 36 h 397"/>
                      <a:gd name="T6" fmla="*/ 277 w 382"/>
                      <a:gd name="T7" fmla="*/ 56 h 397"/>
                      <a:gd name="T8" fmla="*/ 139 w 382"/>
                      <a:gd name="T9" fmla="*/ 32 h 397"/>
                      <a:gd name="T10" fmla="*/ 78 w 382"/>
                      <a:gd name="T11" fmla="*/ 0 h 397"/>
                      <a:gd name="T12" fmla="*/ 4 w 382"/>
                      <a:gd name="T13" fmla="*/ 74 h 397"/>
                      <a:gd name="T14" fmla="*/ 35 w 382"/>
                      <a:gd name="T15" fmla="*/ 134 h 397"/>
                      <a:gd name="T16" fmla="*/ 84 w 382"/>
                      <a:gd name="T17" fmla="*/ 302 h 397"/>
                      <a:gd name="T18" fmla="*/ 13 w 382"/>
                      <a:gd name="T19" fmla="*/ 302 h 397"/>
                      <a:gd name="T20" fmla="*/ 0 w 382"/>
                      <a:gd name="T21" fmla="*/ 315 h 397"/>
                      <a:gd name="T22" fmla="*/ 0 w 382"/>
                      <a:gd name="T23" fmla="*/ 384 h 397"/>
                      <a:gd name="T24" fmla="*/ 13 w 382"/>
                      <a:gd name="T25" fmla="*/ 397 h 397"/>
                      <a:gd name="T26" fmla="*/ 301 w 382"/>
                      <a:gd name="T27" fmla="*/ 397 h 397"/>
                      <a:gd name="T28" fmla="*/ 315 w 382"/>
                      <a:gd name="T29" fmla="*/ 384 h 397"/>
                      <a:gd name="T30" fmla="*/ 315 w 382"/>
                      <a:gd name="T31" fmla="*/ 315 h 397"/>
                      <a:gd name="T32" fmla="*/ 301 w 382"/>
                      <a:gd name="T33" fmla="*/ 302 h 397"/>
                      <a:gd name="T34" fmla="*/ 202 w 382"/>
                      <a:gd name="T35" fmla="*/ 302 h 397"/>
                      <a:gd name="T36" fmla="*/ 140 w 382"/>
                      <a:gd name="T37" fmla="*/ 128 h 397"/>
                      <a:gd name="T38" fmla="*/ 264 w 382"/>
                      <a:gd name="T39" fmla="*/ 142 h 397"/>
                      <a:gd name="T40" fmla="*/ 289 w 382"/>
                      <a:gd name="T41" fmla="*/ 170 h 397"/>
                      <a:gd name="T42" fmla="*/ 299 w 382"/>
                      <a:gd name="T43" fmla="*/ 174 h 397"/>
                      <a:gd name="T44" fmla="*/ 301 w 382"/>
                      <a:gd name="T45" fmla="*/ 174 h 397"/>
                      <a:gd name="T46" fmla="*/ 354 w 382"/>
                      <a:gd name="T47" fmla="*/ 167 h 397"/>
                      <a:gd name="T48" fmla="*/ 365 w 382"/>
                      <a:gd name="T49" fmla="*/ 152 h 397"/>
                      <a:gd name="T50" fmla="*/ 350 w 382"/>
                      <a:gd name="T51" fmla="*/ 140 h 397"/>
                      <a:gd name="T52" fmla="*/ 304 w 382"/>
                      <a:gd name="T53" fmla="*/ 146 h 397"/>
                      <a:gd name="T54" fmla="*/ 283 w 382"/>
                      <a:gd name="T55" fmla="*/ 123 h 397"/>
                      <a:gd name="T56" fmla="*/ 290 w 382"/>
                      <a:gd name="T57" fmla="*/ 79 h 397"/>
                      <a:gd name="T58" fmla="*/ 317 w 382"/>
                      <a:gd name="T59" fmla="*/ 63 h 397"/>
                      <a:gd name="T60" fmla="*/ 358 w 382"/>
                      <a:gd name="T61" fmla="*/ 95 h 397"/>
                      <a:gd name="T62" fmla="*/ 377 w 382"/>
                      <a:gd name="T63" fmla="*/ 93 h 397"/>
                      <a:gd name="T64" fmla="*/ 375 w 382"/>
                      <a:gd name="T65" fmla="*/ 74 h 397"/>
                      <a:gd name="T66" fmla="*/ 31 w 382"/>
                      <a:gd name="T67" fmla="*/ 74 h 397"/>
                      <a:gd name="T68" fmla="*/ 78 w 382"/>
                      <a:gd name="T69" fmla="*/ 27 h 397"/>
                      <a:gd name="T70" fmla="*/ 125 w 382"/>
                      <a:gd name="T71" fmla="*/ 74 h 397"/>
                      <a:gd name="T72" fmla="*/ 78 w 382"/>
                      <a:gd name="T73" fmla="*/ 121 h 397"/>
                      <a:gd name="T74" fmla="*/ 31 w 382"/>
                      <a:gd name="T75" fmla="*/ 74 h 397"/>
                      <a:gd name="T76" fmla="*/ 288 w 382"/>
                      <a:gd name="T77" fmla="*/ 329 h 397"/>
                      <a:gd name="T78" fmla="*/ 288 w 382"/>
                      <a:gd name="T79" fmla="*/ 370 h 397"/>
                      <a:gd name="T80" fmla="*/ 27 w 382"/>
                      <a:gd name="T81" fmla="*/ 370 h 397"/>
                      <a:gd name="T82" fmla="*/ 27 w 382"/>
                      <a:gd name="T83" fmla="*/ 329 h 397"/>
                      <a:gd name="T84" fmla="*/ 288 w 382"/>
                      <a:gd name="T85" fmla="*/ 329 h 397"/>
                      <a:gd name="T86" fmla="*/ 173 w 382"/>
                      <a:gd name="T87" fmla="*/ 302 h 397"/>
                      <a:gd name="T88" fmla="*/ 112 w 382"/>
                      <a:gd name="T89" fmla="*/ 302 h 397"/>
                      <a:gd name="T90" fmla="*/ 67 w 382"/>
                      <a:gd name="T91" fmla="*/ 147 h 397"/>
                      <a:gd name="T92" fmla="*/ 115 w 382"/>
                      <a:gd name="T93" fmla="*/ 138 h 397"/>
                      <a:gd name="T94" fmla="*/ 173 w 382"/>
                      <a:gd name="T95" fmla="*/ 302 h 397"/>
                      <a:gd name="T96" fmla="*/ 151 w 382"/>
                      <a:gd name="T97" fmla="*/ 63 h 397"/>
                      <a:gd name="T98" fmla="*/ 263 w 382"/>
                      <a:gd name="T99" fmla="*/ 80 h 397"/>
                      <a:gd name="T100" fmla="*/ 257 w 382"/>
                      <a:gd name="T101" fmla="*/ 116 h 397"/>
                      <a:gd name="T102" fmla="*/ 147 w 382"/>
                      <a:gd name="T103" fmla="*/ 102 h 397"/>
                      <a:gd name="T104" fmla="*/ 152 w 382"/>
                      <a:gd name="T105" fmla="*/ 74 h 397"/>
                      <a:gd name="T106" fmla="*/ 151 w 382"/>
                      <a:gd name="T107" fmla="*/ 63 h 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382" h="397">
                        <a:moveTo>
                          <a:pt x="375" y="74"/>
                        </a:moveTo>
                        <a:cubicBezTo>
                          <a:pt x="327" y="37"/>
                          <a:pt x="327" y="37"/>
                          <a:pt x="327" y="37"/>
                        </a:cubicBezTo>
                        <a:cubicBezTo>
                          <a:pt x="322" y="33"/>
                          <a:pt x="316" y="33"/>
                          <a:pt x="312" y="36"/>
                        </a:cubicBezTo>
                        <a:cubicBezTo>
                          <a:pt x="277" y="56"/>
                          <a:pt x="277" y="56"/>
                          <a:pt x="277" y="56"/>
                        </a:cubicBezTo>
                        <a:cubicBezTo>
                          <a:pt x="139" y="32"/>
                          <a:pt x="139" y="32"/>
                          <a:pt x="139" y="32"/>
                        </a:cubicBezTo>
                        <a:cubicBezTo>
                          <a:pt x="125" y="12"/>
                          <a:pt x="102" y="0"/>
                          <a:pt x="78" y="0"/>
                        </a:cubicBezTo>
                        <a:cubicBezTo>
                          <a:pt x="37" y="0"/>
                          <a:pt x="4" y="33"/>
                          <a:pt x="4" y="74"/>
                        </a:cubicBezTo>
                        <a:cubicBezTo>
                          <a:pt x="4" y="98"/>
                          <a:pt x="16" y="120"/>
                          <a:pt x="35" y="134"/>
                        </a:cubicBezTo>
                        <a:cubicBezTo>
                          <a:pt x="84" y="302"/>
                          <a:pt x="84" y="302"/>
                          <a:pt x="84" y="302"/>
                        </a:cubicBezTo>
                        <a:cubicBezTo>
                          <a:pt x="13" y="302"/>
                          <a:pt x="13" y="302"/>
                          <a:pt x="13" y="302"/>
                        </a:cubicBezTo>
                        <a:cubicBezTo>
                          <a:pt x="6" y="302"/>
                          <a:pt x="0" y="308"/>
                          <a:pt x="0" y="315"/>
                        </a:cubicBezTo>
                        <a:cubicBezTo>
                          <a:pt x="0" y="384"/>
                          <a:pt x="0" y="384"/>
                          <a:pt x="0" y="384"/>
                        </a:cubicBezTo>
                        <a:cubicBezTo>
                          <a:pt x="0" y="391"/>
                          <a:pt x="6" y="397"/>
                          <a:pt x="13" y="397"/>
                        </a:cubicBezTo>
                        <a:cubicBezTo>
                          <a:pt x="301" y="397"/>
                          <a:pt x="301" y="397"/>
                          <a:pt x="301" y="397"/>
                        </a:cubicBezTo>
                        <a:cubicBezTo>
                          <a:pt x="309" y="397"/>
                          <a:pt x="315" y="391"/>
                          <a:pt x="315" y="384"/>
                        </a:cubicBezTo>
                        <a:cubicBezTo>
                          <a:pt x="315" y="315"/>
                          <a:pt x="315" y="315"/>
                          <a:pt x="315" y="315"/>
                        </a:cubicBezTo>
                        <a:cubicBezTo>
                          <a:pt x="315" y="308"/>
                          <a:pt x="309" y="302"/>
                          <a:pt x="301" y="302"/>
                        </a:cubicBezTo>
                        <a:cubicBezTo>
                          <a:pt x="202" y="302"/>
                          <a:pt x="202" y="302"/>
                          <a:pt x="202" y="302"/>
                        </a:cubicBezTo>
                        <a:cubicBezTo>
                          <a:pt x="140" y="128"/>
                          <a:pt x="140" y="128"/>
                          <a:pt x="140" y="128"/>
                        </a:cubicBezTo>
                        <a:cubicBezTo>
                          <a:pt x="264" y="142"/>
                          <a:pt x="264" y="142"/>
                          <a:pt x="264" y="142"/>
                        </a:cubicBezTo>
                        <a:cubicBezTo>
                          <a:pt x="289" y="170"/>
                          <a:pt x="289" y="170"/>
                          <a:pt x="289" y="170"/>
                        </a:cubicBezTo>
                        <a:cubicBezTo>
                          <a:pt x="292" y="172"/>
                          <a:pt x="296" y="174"/>
                          <a:pt x="299" y="174"/>
                        </a:cubicBezTo>
                        <a:cubicBezTo>
                          <a:pt x="300" y="174"/>
                          <a:pt x="300" y="174"/>
                          <a:pt x="301" y="174"/>
                        </a:cubicBezTo>
                        <a:cubicBezTo>
                          <a:pt x="354" y="167"/>
                          <a:pt x="354" y="167"/>
                          <a:pt x="354" y="167"/>
                        </a:cubicBezTo>
                        <a:cubicBezTo>
                          <a:pt x="361" y="166"/>
                          <a:pt x="366" y="159"/>
                          <a:pt x="365" y="152"/>
                        </a:cubicBezTo>
                        <a:cubicBezTo>
                          <a:pt x="365" y="144"/>
                          <a:pt x="358" y="139"/>
                          <a:pt x="350" y="140"/>
                        </a:cubicBezTo>
                        <a:cubicBezTo>
                          <a:pt x="304" y="146"/>
                          <a:pt x="304" y="146"/>
                          <a:pt x="304" y="146"/>
                        </a:cubicBezTo>
                        <a:cubicBezTo>
                          <a:pt x="283" y="123"/>
                          <a:pt x="283" y="123"/>
                          <a:pt x="283" y="123"/>
                        </a:cubicBezTo>
                        <a:cubicBezTo>
                          <a:pt x="290" y="79"/>
                          <a:pt x="290" y="79"/>
                          <a:pt x="290" y="79"/>
                        </a:cubicBezTo>
                        <a:cubicBezTo>
                          <a:pt x="317" y="63"/>
                          <a:pt x="317" y="63"/>
                          <a:pt x="317" y="63"/>
                        </a:cubicBezTo>
                        <a:cubicBezTo>
                          <a:pt x="358" y="95"/>
                          <a:pt x="358" y="95"/>
                          <a:pt x="358" y="95"/>
                        </a:cubicBezTo>
                        <a:cubicBezTo>
                          <a:pt x="364" y="100"/>
                          <a:pt x="373" y="99"/>
                          <a:pt x="377" y="93"/>
                        </a:cubicBezTo>
                        <a:cubicBezTo>
                          <a:pt x="382" y="87"/>
                          <a:pt x="381" y="79"/>
                          <a:pt x="375" y="74"/>
                        </a:cubicBezTo>
                        <a:close/>
                        <a:moveTo>
                          <a:pt x="31" y="74"/>
                        </a:moveTo>
                        <a:cubicBezTo>
                          <a:pt x="31" y="48"/>
                          <a:pt x="52" y="27"/>
                          <a:pt x="78" y="27"/>
                        </a:cubicBezTo>
                        <a:cubicBezTo>
                          <a:pt x="104" y="27"/>
                          <a:pt x="125" y="48"/>
                          <a:pt x="125" y="74"/>
                        </a:cubicBezTo>
                        <a:cubicBezTo>
                          <a:pt x="125" y="100"/>
                          <a:pt x="104" y="121"/>
                          <a:pt x="78" y="121"/>
                        </a:cubicBezTo>
                        <a:cubicBezTo>
                          <a:pt x="52" y="121"/>
                          <a:pt x="31" y="100"/>
                          <a:pt x="31" y="74"/>
                        </a:cubicBezTo>
                        <a:close/>
                        <a:moveTo>
                          <a:pt x="288" y="329"/>
                        </a:moveTo>
                        <a:cubicBezTo>
                          <a:pt x="288" y="370"/>
                          <a:pt x="288" y="370"/>
                          <a:pt x="288" y="370"/>
                        </a:cubicBezTo>
                        <a:cubicBezTo>
                          <a:pt x="27" y="370"/>
                          <a:pt x="27" y="370"/>
                          <a:pt x="27" y="370"/>
                        </a:cubicBezTo>
                        <a:cubicBezTo>
                          <a:pt x="27" y="329"/>
                          <a:pt x="27" y="329"/>
                          <a:pt x="27" y="329"/>
                        </a:cubicBezTo>
                        <a:lnTo>
                          <a:pt x="288" y="329"/>
                        </a:lnTo>
                        <a:close/>
                        <a:moveTo>
                          <a:pt x="173" y="302"/>
                        </a:moveTo>
                        <a:cubicBezTo>
                          <a:pt x="112" y="302"/>
                          <a:pt x="112" y="302"/>
                          <a:pt x="112" y="302"/>
                        </a:cubicBezTo>
                        <a:cubicBezTo>
                          <a:pt x="67" y="147"/>
                          <a:pt x="67" y="147"/>
                          <a:pt x="67" y="147"/>
                        </a:cubicBezTo>
                        <a:cubicBezTo>
                          <a:pt x="83" y="150"/>
                          <a:pt x="100" y="146"/>
                          <a:pt x="115" y="138"/>
                        </a:cubicBezTo>
                        <a:lnTo>
                          <a:pt x="173" y="302"/>
                        </a:lnTo>
                        <a:close/>
                        <a:moveTo>
                          <a:pt x="151" y="63"/>
                        </a:moveTo>
                        <a:cubicBezTo>
                          <a:pt x="263" y="80"/>
                          <a:pt x="263" y="80"/>
                          <a:pt x="263" y="80"/>
                        </a:cubicBezTo>
                        <a:cubicBezTo>
                          <a:pt x="257" y="116"/>
                          <a:pt x="257" y="116"/>
                          <a:pt x="257" y="116"/>
                        </a:cubicBezTo>
                        <a:cubicBezTo>
                          <a:pt x="147" y="102"/>
                          <a:pt x="147" y="102"/>
                          <a:pt x="147" y="102"/>
                        </a:cubicBezTo>
                        <a:cubicBezTo>
                          <a:pt x="150" y="93"/>
                          <a:pt x="152" y="84"/>
                          <a:pt x="152" y="74"/>
                        </a:cubicBezTo>
                        <a:cubicBezTo>
                          <a:pt x="152" y="70"/>
                          <a:pt x="152" y="66"/>
                          <a:pt x="15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D8760F8-B904-1AAE-5E75-11B54834B054}"/>
                </a:ext>
              </a:extLst>
            </p:cNvPr>
            <p:cNvGrpSpPr/>
            <p:nvPr userDrawn="1"/>
          </p:nvGrpSpPr>
          <p:grpSpPr>
            <a:xfrm>
              <a:off x="9294818" y="5109545"/>
              <a:ext cx="864217" cy="864217"/>
              <a:chOff x="8973325" y="4598827"/>
              <a:chExt cx="864217" cy="864217"/>
            </a:xfrm>
          </p:grpSpPr>
          <p:pic>
            <p:nvPicPr>
              <p:cNvPr id="106" name="Graphic 47">
                <a:extLst>
                  <a:ext uri="{FF2B5EF4-FFF2-40B4-BE49-F238E27FC236}">
                    <a16:creationId xmlns:a16="http://schemas.microsoft.com/office/drawing/2014/main" id="{CD0712C9-C849-684C-665C-5621FD4E77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973325" y="4598827"/>
                <a:ext cx="864217" cy="864217"/>
              </a:xfrm>
              <a:prstGeom prst="rect">
                <a:avLst/>
              </a:prstGeom>
            </p:spPr>
          </p:pic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A95A791F-74D7-072D-B903-251467B7BCCB}"/>
                  </a:ext>
                </a:extLst>
              </p:cNvPr>
              <p:cNvGrpSpPr/>
              <p:nvPr userDrawn="1"/>
            </p:nvGrpSpPr>
            <p:grpSpPr>
              <a:xfrm>
                <a:off x="9058269" y="4683771"/>
                <a:ext cx="694328" cy="694328"/>
                <a:chOff x="9058269" y="4683771"/>
                <a:chExt cx="694328" cy="694328"/>
              </a:xfrm>
            </p:grpSpPr>
            <p:pic>
              <p:nvPicPr>
                <p:cNvPr id="108" name="Graphic 49">
                  <a:extLst>
                    <a:ext uri="{FF2B5EF4-FFF2-40B4-BE49-F238E27FC236}">
                      <a16:creationId xmlns:a16="http://schemas.microsoft.com/office/drawing/2014/main" id="{CBF9D817-1362-032A-01A2-A1E01DF01F3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58269" y="4683771"/>
                  <a:ext cx="694328" cy="694328"/>
                </a:xfrm>
                <a:prstGeom prst="rect">
                  <a:avLst/>
                </a:prstGeom>
              </p:spPr>
            </p:pic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D067340C-C3E7-1E66-5176-86D96D014577}"/>
                    </a:ext>
                  </a:extLst>
                </p:cNvPr>
                <p:cNvGrpSpPr/>
                <p:nvPr userDrawn="1"/>
              </p:nvGrpSpPr>
              <p:grpSpPr>
                <a:xfrm>
                  <a:off x="9262984" y="4817530"/>
                  <a:ext cx="274241" cy="435001"/>
                  <a:chOff x="9262984" y="4817530"/>
                  <a:chExt cx="274241" cy="435001"/>
                </a:xfrm>
              </p:grpSpPr>
              <p:sp>
                <p:nvSpPr>
                  <p:cNvPr id="110" name="Freeform 37">
                    <a:extLst>
                      <a:ext uri="{FF2B5EF4-FFF2-40B4-BE49-F238E27FC236}">
                        <a16:creationId xmlns:a16="http://schemas.microsoft.com/office/drawing/2014/main" id="{E966CF1D-3E1C-2258-3509-480906D692BE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 flipH="1">
                    <a:off x="9262984" y="4817530"/>
                    <a:ext cx="274241" cy="435001"/>
                  </a:xfrm>
                  <a:custGeom>
                    <a:avLst/>
                    <a:gdLst>
                      <a:gd name="T0" fmla="*/ 221 w 260"/>
                      <a:gd name="T1" fmla="*/ 0 h 415"/>
                      <a:gd name="T2" fmla="*/ 40 w 260"/>
                      <a:gd name="T3" fmla="*/ 0 h 415"/>
                      <a:gd name="T4" fmla="*/ 0 w 260"/>
                      <a:gd name="T5" fmla="*/ 40 h 415"/>
                      <a:gd name="T6" fmla="*/ 0 w 260"/>
                      <a:gd name="T7" fmla="*/ 375 h 415"/>
                      <a:gd name="T8" fmla="*/ 40 w 260"/>
                      <a:gd name="T9" fmla="*/ 415 h 415"/>
                      <a:gd name="T10" fmla="*/ 221 w 260"/>
                      <a:gd name="T11" fmla="*/ 415 h 415"/>
                      <a:gd name="T12" fmla="*/ 260 w 260"/>
                      <a:gd name="T13" fmla="*/ 375 h 415"/>
                      <a:gd name="T14" fmla="*/ 260 w 260"/>
                      <a:gd name="T15" fmla="*/ 40 h 415"/>
                      <a:gd name="T16" fmla="*/ 221 w 260"/>
                      <a:gd name="T17" fmla="*/ 0 h 415"/>
                      <a:gd name="T18" fmla="*/ 233 w 260"/>
                      <a:gd name="T19" fmla="*/ 375 h 415"/>
                      <a:gd name="T20" fmla="*/ 221 w 260"/>
                      <a:gd name="T21" fmla="*/ 387 h 415"/>
                      <a:gd name="T22" fmla="*/ 40 w 260"/>
                      <a:gd name="T23" fmla="*/ 387 h 415"/>
                      <a:gd name="T24" fmla="*/ 28 w 260"/>
                      <a:gd name="T25" fmla="*/ 375 h 415"/>
                      <a:gd name="T26" fmla="*/ 28 w 260"/>
                      <a:gd name="T27" fmla="*/ 40 h 415"/>
                      <a:gd name="T28" fmla="*/ 40 w 260"/>
                      <a:gd name="T29" fmla="*/ 28 h 415"/>
                      <a:gd name="T30" fmla="*/ 221 w 260"/>
                      <a:gd name="T31" fmla="*/ 28 h 415"/>
                      <a:gd name="T32" fmla="*/ 233 w 260"/>
                      <a:gd name="T33" fmla="*/ 40 h 415"/>
                      <a:gd name="T34" fmla="*/ 233 w 260"/>
                      <a:gd name="T35" fmla="*/ 375 h 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60" h="415">
                        <a:moveTo>
                          <a:pt x="221" y="0"/>
                        </a:move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18" y="0"/>
                          <a:pt x="0" y="18"/>
                          <a:pt x="0" y="40"/>
                        </a:cubicBezTo>
                        <a:cubicBezTo>
                          <a:pt x="0" y="375"/>
                          <a:pt x="0" y="375"/>
                          <a:pt x="0" y="375"/>
                        </a:cubicBezTo>
                        <a:cubicBezTo>
                          <a:pt x="0" y="397"/>
                          <a:pt x="18" y="415"/>
                          <a:pt x="40" y="415"/>
                        </a:cubicBezTo>
                        <a:cubicBezTo>
                          <a:pt x="221" y="415"/>
                          <a:pt x="221" y="415"/>
                          <a:pt x="221" y="415"/>
                        </a:cubicBezTo>
                        <a:cubicBezTo>
                          <a:pt x="243" y="415"/>
                          <a:pt x="260" y="397"/>
                          <a:pt x="260" y="375"/>
                        </a:cubicBezTo>
                        <a:cubicBezTo>
                          <a:pt x="260" y="40"/>
                          <a:pt x="260" y="40"/>
                          <a:pt x="260" y="40"/>
                        </a:cubicBezTo>
                        <a:cubicBezTo>
                          <a:pt x="260" y="18"/>
                          <a:pt x="243" y="0"/>
                          <a:pt x="221" y="0"/>
                        </a:cubicBezTo>
                        <a:close/>
                        <a:moveTo>
                          <a:pt x="233" y="375"/>
                        </a:moveTo>
                        <a:cubicBezTo>
                          <a:pt x="233" y="382"/>
                          <a:pt x="227" y="387"/>
                          <a:pt x="221" y="387"/>
                        </a:cubicBezTo>
                        <a:cubicBezTo>
                          <a:pt x="40" y="387"/>
                          <a:pt x="40" y="387"/>
                          <a:pt x="40" y="387"/>
                        </a:cubicBezTo>
                        <a:cubicBezTo>
                          <a:pt x="34" y="387"/>
                          <a:pt x="28" y="382"/>
                          <a:pt x="28" y="375"/>
                        </a:cubicBezTo>
                        <a:cubicBezTo>
                          <a:pt x="28" y="40"/>
                          <a:pt x="28" y="40"/>
                          <a:pt x="28" y="40"/>
                        </a:cubicBezTo>
                        <a:cubicBezTo>
                          <a:pt x="28" y="33"/>
                          <a:pt x="34" y="28"/>
                          <a:pt x="40" y="28"/>
                        </a:cubicBezTo>
                        <a:cubicBezTo>
                          <a:pt x="221" y="28"/>
                          <a:pt x="221" y="28"/>
                          <a:pt x="221" y="28"/>
                        </a:cubicBezTo>
                        <a:cubicBezTo>
                          <a:pt x="227" y="28"/>
                          <a:pt x="233" y="33"/>
                          <a:pt x="233" y="40"/>
                        </a:cubicBezTo>
                        <a:lnTo>
                          <a:pt x="233" y="3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reeform 38">
                    <a:extLst>
                      <a:ext uri="{FF2B5EF4-FFF2-40B4-BE49-F238E27FC236}">
                        <a16:creationId xmlns:a16="http://schemas.microsoft.com/office/drawing/2014/main" id="{CE9DA4DC-7FF7-A710-48A8-92AD92CB0550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 flipH="1">
                    <a:off x="9313419" y="4867965"/>
                    <a:ext cx="173371" cy="280545"/>
                  </a:xfrm>
                  <a:custGeom>
                    <a:avLst/>
                    <a:gdLst>
                      <a:gd name="T0" fmla="*/ 0 w 55"/>
                      <a:gd name="T1" fmla="*/ 89 h 89"/>
                      <a:gd name="T2" fmla="*/ 55 w 55"/>
                      <a:gd name="T3" fmla="*/ 89 h 89"/>
                      <a:gd name="T4" fmla="*/ 55 w 55"/>
                      <a:gd name="T5" fmla="*/ 0 h 89"/>
                      <a:gd name="T6" fmla="*/ 0 w 55"/>
                      <a:gd name="T7" fmla="*/ 0 h 89"/>
                      <a:gd name="T8" fmla="*/ 0 w 55"/>
                      <a:gd name="T9" fmla="*/ 89 h 89"/>
                      <a:gd name="T10" fmla="*/ 9 w 55"/>
                      <a:gd name="T11" fmla="*/ 9 h 89"/>
                      <a:gd name="T12" fmla="*/ 46 w 55"/>
                      <a:gd name="T13" fmla="*/ 9 h 89"/>
                      <a:gd name="T14" fmla="*/ 46 w 55"/>
                      <a:gd name="T15" fmla="*/ 80 h 89"/>
                      <a:gd name="T16" fmla="*/ 9 w 55"/>
                      <a:gd name="T17" fmla="*/ 80 h 89"/>
                      <a:gd name="T18" fmla="*/ 9 w 55"/>
                      <a:gd name="T19" fmla="*/ 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5" h="89">
                        <a:moveTo>
                          <a:pt x="0" y="89"/>
                        </a:moveTo>
                        <a:lnTo>
                          <a:pt x="55" y="89"/>
                        </a:lnTo>
                        <a:lnTo>
                          <a:pt x="55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close/>
                        <a:moveTo>
                          <a:pt x="9" y="9"/>
                        </a:moveTo>
                        <a:lnTo>
                          <a:pt x="46" y="9"/>
                        </a:lnTo>
                        <a:lnTo>
                          <a:pt x="46" y="80"/>
                        </a:lnTo>
                        <a:lnTo>
                          <a:pt x="9" y="80"/>
                        </a:ln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C2687C0B-E814-7686-82A6-916C6636760B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flipH="1">
                    <a:off x="9376463" y="5161119"/>
                    <a:ext cx="47284" cy="472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DA88641-05E5-B80E-42A3-BF37B96F38BE}"/>
                </a:ext>
              </a:extLst>
            </p:cNvPr>
            <p:cNvGrpSpPr/>
            <p:nvPr userDrawn="1"/>
          </p:nvGrpSpPr>
          <p:grpSpPr>
            <a:xfrm>
              <a:off x="12144485" y="3008368"/>
              <a:ext cx="1010037" cy="1010037"/>
              <a:chOff x="10770913" y="4598827"/>
              <a:chExt cx="864217" cy="864217"/>
            </a:xfrm>
          </p:grpSpPr>
          <p:pic>
            <p:nvPicPr>
              <p:cNvPr id="99" name="Graphic 55">
                <a:extLst>
                  <a:ext uri="{FF2B5EF4-FFF2-40B4-BE49-F238E27FC236}">
                    <a16:creationId xmlns:a16="http://schemas.microsoft.com/office/drawing/2014/main" id="{4E54072E-377B-E6BF-3745-9E99597101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770913" y="4598827"/>
                <a:ext cx="864217" cy="864217"/>
              </a:xfrm>
              <a:prstGeom prst="rect">
                <a:avLst/>
              </a:prstGeom>
            </p:spPr>
          </p:pic>
          <p:pic>
            <p:nvPicPr>
              <p:cNvPr id="100" name="Graphic 56">
                <a:extLst>
                  <a:ext uri="{FF2B5EF4-FFF2-40B4-BE49-F238E27FC236}">
                    <a16:creationId xmlns:a16="http://schemas.microsoft.com/office/drawing/2014/main" id="{09CC54D3-82E5-F2F9-9233-942FDC581A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855857" y="4683771"/>
                <a:ext cx="694328" cy="694328"/>
              </a:xfrm>
              <a:prstGeom prst="rect">
                <a:avLst/>
              </a:prstGeom>
            </p:spPr>
          </p:pic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754C7AE3-3AF6-8063-3AEF-E65C6FC2E608}"/>
                  </a:ext>
                </a:extLst>
              </p:cNvPr>
              <p:cNvGrpSpPr/>
              <p:nvPr userDrawn="1"/>
            </p:nvGrpSpPr>
            <p:grpSpPr>
              <a:xfrm flipH="1">
                <a:off x="11008709" y="4817453"/>
                <a:ext cx="416090" cy="400329"/>
                <a:chOff x="7036770" y="1347788"/>
                <a:chExt cx="209550" cy="201612"/>
              </a:xfrm>
              <a:solidFill>
                <a:schemeClr val="tx2"/>
              </a:solidFill>
            </p:grpSpPr>
            <p:sp>
              <p:nvSpPr>
                <p:cNvPr id="102" name="Freeform 54">
                  <a:extLst>
                    <a:ext uri="{FF2B5EF4-FFF2-40B4-BE49-F238E27FC236}">
                      <a16:creationId xmlns:a16="http://schemas.microsoft.com/office/drawing/2014/main" id="{8628976B-CA9A-4F3E-51CE-40C72CD1FF81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7138370" y="1463675"/>
                  <a:ext cx="39688" cy="39688"/>
                </a:xfrm>
                <a:custGeom>
                  <a:avLst/>
                  <a:gdLst>
                    <a:gd name="T0" fmla="*/ 75 w 75"/>
                    <a:gd name="T1" fmla="*/ 53 h 75"/>
                    <a:gd name="T2" fmla="*/ 75 w 75"/>
                    <a:gd name="T3" fmla="*/ 22 h 75"/>
                    <a:gd name="T4" fmla="*/ 53 w 75"/>
                    <a:gd name="T5" fmla="*/ 0 h 75"/>
                    <a:gd name="T6" fmla="*/ 22 w 75"/>
                    <a:gd name="T7" fmla="*/ 0 h 75"/>
                    <a:gd name="T8" fmla="*/ 0 w 75"/>
                    <a:gd name="T9" fmla="*/ 22 h 75"/>
                    <a:gd name="T10" fmla="*/ 0 w 75"/>
                    <a:gd name="T11" fmla="*/ 53 h 75"/>
                    <a:gd name="T12" fmla="*/ 22 w 75"/>
                    <a:gd name="T13" fmla="*/ 75 h 75"/>
                    <a:gd name="T14" fmla="*/ 53 w 75"/>
                    <a:gd name="T15" fmla="*/ 75 h 75"/>
                    <a:gd name="T16" fmla="*/ 75 w 75"/>
                    <a:gd name="T17" fmla="*/ 53 h 75"/>
                    <a:gd name="T18" fmla="*/ 50 w 75"/>
                    <a:gd name="T19" fmla="*/ 50 h 75"/>
                    <a:gd name="T20" fmla="*/ 25 w 75"/>
                    <a:gd name="T21" fmla="*/ 50 h 75"/>
                    <a:gd name="T22" fmla="*/ 25 w 75"/>
                    <a:gd name="T23" fmla="*/ 25 h 75"/>
                    <a:gd name="T24" fmla="*/ 50 w 75"/>
                    <a:gd name="T25" fmla="*/ 25 h 75"/>
                    <a:gd name="T26" fmla="*/ 50 w 75"/>
                    <a:gd name="T27" fmla="*/ 5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75">
                      <a:moveTo>
                        <a:pt x="75" y="53"/>
                      </a:moveTo>
                      <a:cubicBezTo>
                        <a:pt x="75" y="22"/>
                        <a:pt x="75" y="22"/>
                        <a:pt x="75" y="22"/>
                      </a:cubicBezTo>
                      <a:cubicBezTo>
                        <a:pt x="75" y="10"/>
                        <a:pt x="65" y="0"/>
                        <a:pt x="5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65"/>
                        <a:pt x="10" y="75"/>
                        <a:pt x="22" y="75"/>
                      </a:cubicBezTo>
                      <a:cubicBezTo>
                        <a:pt x="53" y="75"/>
                        <a:pt x="53" y="75"/>
                        <a:pt x="53" y="75"/>
                      </a:cubicBezTo>
                      <a:cubicBezTo>
                        <a:pt x="65" y="75"/>
                        <a:pt x="75" y="65"/>
                        <a:pt x="75" y="53"/>
                      </a:cubicBezTo>
                      <a:close/>
                      <a:moveTo>
                        <a:pt x="50" y="50"/>
                      </a:move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lnTo>
                        <a:pt x="50" y="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55">
                  <a:extLst>
                    <a:ext uri="{FF2B5EF4-FFF2-40B4-BE49-F238E27FC236}">
                      <a16:creationId xmlns:a16="http://schemas.microsoft.com/office/drawing/2014/main" id="{9C71FBC4-C4B1-2ED8-15D4-7F2D56C6EB4C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7071695" y="1393825"/>
                  <a:ext cx="174625" cy="155575"/>
                </a:xfrm>
                <a:custGeom>
                  <a:avLst/>
                  <a:gdLst>
                    <a:gd name="T0" fmla="*/ 3 w 331"/>
                    <a:gd name="T1" fmla="*/ 137 h 295"/>
                    <a:gd name="T2" fmla="*/ 11 w 331"/>
                    <a:gd name="T3" fmla="*/ 147 h 295"/>
                    <a:gd name="T4" fmla="*/ 22 w 331"/>
                    <a:gd name="T5" fmla="*/ 148 h 295"/>
                    <a:gd name="T6" fmla="*/ 36 w 331"/>
                    <a:gd name="T7" fmla="*/ 137 h 295"/>
                    <a:gd name="T8" fmla="*/ 36 w 331"/>
                    <a:gd name="T9" fmla="*/ 282 h 295"/>
                    <a:gd name="T10" fmla="*/ 50 w 331"/>
                    <a:gd name="T11" fmla="*/ 295 h 295"/>
                    <a:gd name="T12" fmla="*/ 281 w 331"/>
                    <a:gd name="T13" fmla="*/ 295 h 295"/>
                    <a:gd name="T14" fmla="*/ 294 w 331"/>
                    <a:gd name="T15" fmla="*/ 282 h 295"/>
                    <a:gd name="T16" fmla="*/ 294 w 331"/>
                    <a:gd name="T17" fmla="*/ 137 h 295"/>
                    <a:gd name="T18" fmla="*/ 308 w 331"/>
                    <a:gd name="T19" fmla="*/ 148 h 295"/>
                    <a:gd name="T20" fmla="*/ 320 w 331"/>
                    <a:gd name="T21" fmla="*/ 147 h 295"/>
                    <a:gd name="T22" fmla="*/ 328 w 331"/>
                    <a:gd name="T23" fmla="*/ 137 h 295"/>
                    <a:gd name="T24" fmla="*/ 327 w 331"/>
                    <a:gd name="T25" fmla="*/ 125 h 295"/>
                    <a:gd name="T26" fmla="*/ 294 w 331"/>
                    <a:gd name="T27" fmla="*/ 99 h 295"/>
                    <a:gd name="T28" fmla="*/ 294 w 331"/>
                    <a:gd name="T29" fmla="*/ 47 h 295"/>
                    <a:gd name="T30" fmla="*/ 285 w 331"/>
                    <a:gd name="T31" fmla="*/ 37 h 295"/>
                    <a:gd name="T32" fmla="*/ 276 w 331"/>
                    <a:gd name="T33" fmla="*/ 37 h 295"/>
                    <a:gd name="T34" fmla="*/ 267 w 331"/>
                    <a:gd name="T35" fmla="*/ 47 h 295"/>
                    <a:gd name="T36" fmla="*/ 267 w 331"/>
                    <a:gd name="T37" fmla="*/ 77 h 295"/>
                    <a:gd name="T38" fmla="*/ 181 w 331"/>
                    <a:gd name="T39" fmla="*/ 7 h 295"/>
                    <a:gd name="T40" fmla="*/ 150 w 331"/>
                    <a:gd name="T41" fmla="*/ 7 h 295"/>
                    <a:gd name="T42" fmla="*/ 4 w 331"/>
                    <a:gd name="T43" fmla="*/ 125 h 295"/>
                    <a:gd name="T44" fmla="*/ 4 w 331"/>
                    <a:gd name="T45" fmla="*/ 125 h 295"/>
                    <a:gd name="T46" fmla="*/ 3 w 331"/>
                    <a:gd name="T47" fmla="*/ 137 h 295"/>
                    <a:gd name="T48" fmla="*/ 64 w 331"/>
                    <a:gd name="T49" fmla="*/ 115 h 295"/>
                    <a:gd name="T50" fmla="*/ 165 w 331"/>
                    <a:gd name="T51" fmla="*/ 33 h 295"/>
                    <a:gd name="T52" fmla="*/ 267 w 331"/>
                    <a:gd name="T53" fmla="*/ 115 h 295"/>
                    <a:gd name="T54" fmla="*/ 267 w 331"/>
                    <a:gd name="T55" fmla="*/ 268 h 295"/>
                    <a:gd name="T56" fmla="*/ 64 w 331"/>
                    <a:gd name="T57" fmla="*/ 268 h 295"/>
                    <a:gd name="T58" fmla="*/ 64 w 331"/>
                    <a:gd name="T59" fmla="*/ 115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1" h="295">
                      <a:moveTo>
                        <a:pt x="3" y="137"/>
                      </a:moveTo>
                      <a:cubicBezTo>
                        <a:pt x="11" y="147"/>
                        <a:pt x="11" y="147"/>
                        <a:pt x="11" y="147"/>
                      </a:cubicBezTo>
                      <a:cubicBezTo>
                        <a:pt x="13" y="150"/>
                        <a:pt x="19" y="151"/>
                        <a:pt x="22" y="148"/>
                      </a:cubicBezTo>
                      <a:cubicBezTo>
                        <a:pt x="36" y="137"/>
                        <a:pt x="36" y="137"/>
                        <a:pt x="36" y="137"/>
                      </a:cubicBezTo>
                      <a:cubicBezTo>
                        <a:pt x="36" y="282"/>
                        <a:pt x="36" y="282"/>
                        <a:pt x="36" y="282"/>
                      </a:cubicBezTo>
                      <a:cubicBezTo>
                        <a:pt x="36" y="289"/>
                        <a:pt x="42" y="295"/>
                        <a:pt x="50" y="295"/>
                      </a:cubicBezTo>
                      <a:cubicBezTo>
                        <a:pt x="281" y="295"/>
                        <a:pt x="281" y="295"/>
                        <a:pt x="281" y="295"/>
                      </a:cubicBezTo>
                      <a:cubicBezTo>
                        <a:pt x="288" y="295"/>
                        <a:pt x="294" y="289"/>
                        <a:pt x="294" y="282"/>
                      </a:cubicBezTo>
                      <a:cubicBezTo>
                        <a:pt x="294" y="137"/>
                        <a:pt x="294" y="137"/>
                        <a:pt x="294" y="137"/>
                      </a:cubicBezTo>
                      <a:cubicBezTo>
                        <a:pt x="308" y="148"/>
                        <a:pt x="308" y="148"/>
                        <a:pt x="308" y="148"/>
                      </a:cubicBezTo>
                      <a:cubicBezTo>
                        <a:pt x="312" y="151"/>
                        <a:pt x="317" y="150"/>
                        <a:pt x="320" y="147"/>
                      </a:cubicBezTo>
                      <a:cubicBezTo>
                        <a:pt x="328" y="137"/>
                        <a:pt x="328" y="137"/>
                        <a:pt x="328" y="137"/>
                      </a:cubicBezTo>
                      <a:cubicBezTo>
                        <a:pt x="331" y="133"/>
                        <a:pt x="330" y="128"/>
                        <a:pt x="327" y="125"/>
                      </a:cubicBezTo>
                      <a:cubicBezTo>
                        <a:pt x="294" y="99"/>
                        <a:pt x="294" y="99"/>
                        <a:pt x="294" y="99"/>
                      </a:cubicBezTo>
                      <a:cubicBezTo>
                        <a:pt x="294" y="47"/>
                        <a:pt x="294" y="47"/>
                        <a:pt x="294" y="47"/>
                      </a:cubicBezTo>
                      <a:cubicBezTo>
                        <a:pt x="294" y="41"/>
                        <a:pt x="290" y="37"/>
                        <a:pt x="285" y="37"/>
                      </a:cubicBezTo>
                      <a:cubicBezTo>
                        <a:pt x="276" y="37"/>
                        <a:pt x="276" y="37"/>
                        <a:pt x="276" y="37"/>
                      </a:cubicBezTo>
                      <a:cubicBezTo>
                        <a:pt x="271" y="37"/>
                        <a:pt x="267" y="41"/>
                        <a:pt x="267" y="47"/>
                      </a:cubicBezTo>
                      <a:cubicBezTo>
                        <a:pt x="267" y="77"/>
                        <a:pt x="267" y="77"/>
                        <a:pt x="267" y="77"/>
                      </a:cubicBezTo>
                      <a:cubicBezTo>
                        <a:pt x="181" y="7"/>
                        <a:pt x="181" y="7"/>
                        <a:pt x="181" y="7"/>
                      </a:cubicBezTo>
                      <a:cubicBezTo>
                        <a:pt x="172" y="0"/>
                        <a:pt x="159" y="0"/>
                        <a:pt x="150" y="7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0" y="128"/>
                        <a:pt x="0" y="133"/>
                        <a:pt x="3" y="137"/>
                      </a:cubicBezTo>
                      <a:close/>
                      <a:moveTo>
                        <a:pt x="64" y="115"/>
                      </a:moveTo>
                      <a:cubicBezTo>
                        <a:pt x="165" y="33"/>
                        <a:pt x="165" y="33"/>
                        <a:pt x="165" y="33"/>
                      </a:cubicBezTo>
                      <a:cubicBezTo>
                        <a:pt x="267" y="115"/>
                        <a:pt x="267" y="115"/>
                        <a:pt x="267" y="115"/>
                      </a:cubicBezTo>
                      <a:cubicBezTo>
                        <a:pt x="267" y="268"/>
                        <a:pt x="267" y="268"/>
                        <a:pt x="267" y="268"/>
                      </a:cubicBezTo>
                      <a:cubicBezTo>
                        <a:pt x="64" y="268"/>
                        <a:pt x="64" y="268"/>
                        <a:pt x="64" y="268"/>
                      </a:cubicBezTo>
                      <a:lnTo>
                        <a:pt x="64" y="1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56">
                  <a:extLst>
                    <a:ext uri="{FF2B5EF4-FFF2-40B4-BE49-F238E27FC236}">
                      <a16:creationId xmlns:a16="http://schemas.microsoft.com/office/drawing/2014/main" id="{CCE22F16-2B19-35EB-7A54-E40E9C89369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036770" y="1347788"/>
                  <a:ext cx="84138" cy="74613"/>
                </a:xfrm>
                <a:custGeom>
                  <a:avLst/>
                  <a:gdLst>
                    <a:gd name="T0" fmla="*/ 49 w 158"/>
                    <a:gd name="T1" fmla="*/ 37 h 142"/>
                    <a:gd name="T2" fmla="*/ 148 w 158"/>
                    <a:gd name="T3" fmla="*/ 1 h 142"/>
                    <a:gd name="T4" fmla="*/ 148 w 158"/>
                    <a:gd name="T5" fmla="*/ 1 h 142"/>
                    <a:gd name="T6" fmla="*/ 157 w 158"/>
                    <a:gd name="T7" fmla="*/ 11 h 142"/>
                    <a:gd name="T8" fmla="*/ 157 w 158"/>
                    <a:gd name="T9" fmla="*/ 19 h 142"/>
                    <a:gd name="T10" fmla="*/ 157 w 158"/>
                    <a:gd name="T11" fmla="*/ 19 h 142"/>
                    <a:gd name="T12" fmla="*/ 147 w 158"/>
                    <a:gd name="T13" fmla="*/ 28 h 142"/>
                    <a:gd name="T14" fmla="*/ 67 w 158"/>
                    <a:gd name="T15" fmla="*/ 57 h 142"/>
                    <a:gd name="T16" fmla="*/ 28 w 158"/>
                    <a:gd name="T17" fmla="*/ 133 h 142"/>
                    <a:gd name="T18" fmla="*/ 19 w 158"/>
                    <a:gd name="T19" fmla="*/ 142 h 142"/>
                    <a:gd name="T20" fmla="*/ 18 w 158"/>
                    <a:gd name="T21" fmla="*/ 142 h 142"/>
                    <a:gd name="T22" fmla="*/ 10 w 158"/>
                    <a:gd name="T23" fmla="*/ 141 h 142"/>
                    <a:gd name="T24" fmla="*/ 9 w 158"/>
                    <a:gd name="T25" fmla="*/ 141 h 142"/>
                    <a:gd name="T26" fmla="*/ 3 w 158"/>
                    <a:gd name="T27" fmla="*/ 138 h 142"/>
                    <a:gd name="T28" fmla="*/ 0 w 158"/>
                    <a:gd name="T29" fmla="*/ 131 h 142"/>
                    <a:gd name="T30" fmla="*/ 49 w 158"/>
                    <a:gd name="T31" fmla="*/ 37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8" h="142">
                      <a:moveTo>
                        <a:pt x="49" y="37"/>
                      </a:moveTo>
                      <a:cubicBezTo>
                        <a:pt x="76" y="13"/>
                        <a:pt x="112" y="0"/>
                        <a:pt x="148" y="1"/>
                      </a:cubicBezTo>
                      <a:cubicBezTo>
                        <a:pt x="148" y="1"/>
                        <a:pt x="148" y="1"/>
                        <a:pt x="148" y="1"/>
                      </a:cubicBezTo>
                      <a:cubicBezTo>
                        <a:pt x="154" y="1"/>
                        <a:pt x="158" y="6"/>
                        <a:pt x="157" y="11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6" y="24"/>
                        <a:pt x="152" y="28"/>
                        <a:pt x="147" y="28"/>
                      </a:cubicBezTo>
                      <a:cubicBezTo>
                        <a:pt x="118" y="28"/>
                        <a:pt x="89" y="38"/>
                        <a:pt x="67" y="57"/>
                      </a:cubicBezTo>
                      <a:cubicBezTo>
                        <a:pt x="45" y="77"/>
                        <a:pt x="31" y="104"/>
                        <a:pt x="28" y="133"/>
                      </a:cubicBezTo>
                      <a:cubicBezTo>
                        <a:pt x="27" y="138"/>
                        <a:pt x="24" y="141"/>
                        <a:pt x="19" y="142"/>
                      </a:cubicBezTo>
                      <a:cubicBezTo>
                        <a:pt x="19" y="142"/>
                        <a:pt x="18" y="142"/>
                        <a:pt x="18" y="142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0" y="141"/>
                        <a:pt x="9" y="141"/>
                        <a:pt x="9" y="141"/>
                      </a:cubicBezTo>
                      <a:cubicBezTo>
                        <a:pt x="7" y="141"/>
                        <a:pt x="4" y="140"/>
                        <a:pt x="3" y="138"/>
                      </a:cubicBezTo>
                      <a:cubicBezTo>
                        <a:pt x="1" y="136"/>
                        <a:pt x="0" y="133"/>
                        <a:pt x="0" y="131"/>
                      </a:cubicBezTo>
                      <a:cubicBezTo>
                        <a:pt x="4" y="94"/>
                        <a:pt x="21" y="61"/>
                        <a:pt x="49" y="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57">
                  <a:extLst>
                    <a:ext uri="{FF2B5EF4-FFF2-40B4-BE49-F238E27FC236}">
                      <a16:creationId xmlns:a16="http://schemas.microsoft.com/office/drawing/2014/main" id="{5798B420-84D7-B6E5-1D11-34E8870CFC6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065345" y="1376363"/>
                  <a:ext cx="57150" cy="50800"/>
                </a:xfrm>
                <a:custGeom>
                  <a:avLst/>
                  <a:gdLst>
                    <a:gd name="T0" fmla="*/ 97 w 107"/>
                    <a:gd name="T1" fmla="*/ 0 h 95"/>
                    <a:gd name="T2" fmla="*/ 97 w 107"/>
                    <a:gd name="T3" fmla="*/ 0 h 95"/>
                    <a:gd name="T4" fmla="*/ 106 w 107"/>
                    <a:gd name="T5" fmla="*/ 10 h 95"/>
                    <a:gd name="T6" fmla="*/ 106 w 107"/>
                    <a:gd name="T7" fmla="*/ 18 h 95"/>
                    <a:gd name="T8" fmla="*/ 106 w 107"/>
                    <a:gd name="T9" fmla="*/ 19 h 95"/>
                    <a:gd name="T10" fmla="*/ 96 w 107"/>
                    <a:gd name="T11" fmla="*/ 27 h 95"/>
                    <a:gd name="T12" fmla="*/ 28 w 107"/>
                    <a:gd name="T13" fmla="*/ 87 h 95"/>
                    <a:gd name="T14" fmla="*/ 20 w 107"/>
                    <a:gd name="T15" fmla="*/ 95 h 95"/>
                    <a:gd name="T16" fmla="*/ 18 w 107"/>
                    <a:gd name="T17" fmla="*/ 95 h 95"/>
                    <a:gd name="T18" fmla="*/ 10 w 107"/>
                    <a:gd name="T19" fmla="*/ 95 h 95"/>
                    <a:gd name="T20" fmla="*/ 10 w 107"/>
                    <a:gd name="T21" fmla="*/ 95 h 95"/>
                    <a:gd name="T22" fmla="*/ 1 w 107"/>
                    <a:gd name="T23" fmla="*/ 84 h 95"/>
                    <a:gd name="T24" fmla="*/ 97 w 107"/>
                    <a:gd name="T2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" h="95">
                      <a:moveTo>
                        <a:pt x="97" y="0"/>
                      </a:move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103" y="0"/>
                        <a:pt x="107" y="5"/>
                        <a:pt x="106" y="10"/>
                      </a:cubicBezTo>
                      <a:cubicBezTo>
                        <a:pt x="106" y="18"/>
                        <a:pt x="106" y="18"/>
                        <a:pt x="106" y="18"/>
                      </a:cubicBezTo>
                      <a:cubicBezTo>
                        <a:pt x="106" y="19"/>
                        <a:pt x="106" y="19"/>
                        <a:pt x="106" y="19"/>
                      </a:cubicBezTo>
                      <a:cubicBezTo>
                        <a:pt x="105" y="24"/>
                        <a:pt x="101" y="27"/>
                        <a:pt x="96" y="27"/>
                      </a:cubicBezTo>
                      <a:cubicBezTo>
                        <a:pt x="62" y="27"/>
                        <a:pt x="33" y="53"/>
                        <a:pt x="28" y="87"/>
                      </a:cubicBezTo>
                      <a:cubicBezTo>
                        <a:pt x="28" y="91"/>
                        <a:pt x="24" y="95"/>
                        <a:pt x="20" y="95"/>
                      </a:cubicBezTo>
                      <a:cubicBezTo>
                        <a:pt x="19" y="95"/>
                        <a:pt x="19" y="95"/>
                        <a:pt x="18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4" y="94"/>
                        <a:pt x="0" y="90"/>
                        <a:pt x="1" y="84"/>
                      </a:cubicBezTo>
                      <a:cubicBezTo>
                        <a:pt x="7" y="36"/>
                        <a:pt x="48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BD07244-95EA-7EA9-B581-C8A2F9BBC5DB}"/>
                </a:ext>
              </a:extLst>
            </p:cNvPr>
            <p:cNvGrpSpPr/>
            <p:nvPr userDrawn="1"/>
          </p:nvGrpSpPr>
          <p:grpSpPr>
            <a:xfrm>
              <a:off x="12447736" y="5181361"/>
              <a:ext cx="783829" cy="783829"/>
              <a:chOff x="9872118" y="4598827"/>
              <a:chExt cx="864217" cy="864217"/>
            </a:xfrm>
          </p:grpSpPr>
          <p:pic>
            <p:nvPicPr>
              <p:cNvPr id="87" name="Graphic 63">
                <a:extLst>
                  <a:ext uri="{FF2B5EF4-FFF2-40B4-BE49-F238E27FC236}">
                    <a16:creationId xmlns:a16="http://schemas.microsoft.com/office/drawing/2014/main" id="{05B1BB06-F420-CB9A-CDC4-75FF21E813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872118" y="4598827"/>
                <a:ext cx="864217" cy="864217"/>
              </a:xfrm>
              <a:prstGeom prst="rect">
                <a:avLst/>
              </a:prstGeom>
            </p:spPr>
          </p:pic>
          <p:pic>
            <p:nvPicPr>
              <p:cNvPr id="88" name="Graphic 64">
                <a:extLst>
                  <a:ext uri="{FF2B5EF4-FFF2-40B4-BE49-F238E27FC236}">
                    <a16:creationId xmlns:a16="http://schemas.microsoft.com/office/drawing/2014/main" id="{08831A79-1F23-6C0A-741A-88D33A822A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57062" y="4683771"/>
                <a:ext cx="694328" cy="694328"/>
              </a:xfrm>
              <a:prstGeom prst="rect">
                <a:avLst/>
              </a:prstGeom>
            </p:spPr>
          </p:pic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573004E-99FC-DAA9-5BAD-CF926FA44EB5}"/>
                  </a:ext>
                </a:extLst>
              </p:cNvPr>
              <p:cNvGrpSpPr/>
              <p:nvPr userDrawn="1"/>
            </p:nvGrpSpPr>
            <p:grpSpPr>
              <a:xfrm flipH="1">
                <a:off x="10094911" y="4794143"/>
                <a:ext cx="412939" cy="419239"/>
                <a:chOff x="6452570" y="1336675"/>
                <a:chExt cx="207963" cy="211138"/>
              </a:xfrm>
              <a:solidFill>
                <a:schemeClr val="bg1"/>
              </a:solidFill>
            </p:grpSpPr>
            <p:sp>
              <p:nvSpPr>
                <p:cNvPr id="90" name="Freeform 45">
                  <a:extLst>
                    <a:ext uri="{FF2B5EF4-FFF2-40B4-BE49-F238E27FC236}">
                      <a16:creationId xmlns:a16="http://schemas.microsoft.com/office/drawing/2014/main" id="{8559D40B-9C4B-1710-BC07-750A9BBC739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43058" y="1487488"/>
                  <a:ext cx="17463" cy="17463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7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7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3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3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46">
                  <a:extLst>
                    <a:ext uri="{FF2B5EF4-FFF2-40B4-BE49-F238E27FC236}">
                      <a16:creationId xmlns:a16="http://schemas.microsoft.com/office/drawing/2014/main" id="{C38E74E2-EB5E-86EF-8493-BD4662D9D16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43058" y="1439863"/>
                  <a:ext cx="17463" cy="15875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8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8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4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3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47">
                  <a:extLst>
                    <a:ext uri="{FF2B5EF4-FFF2-40B4-BE49-F238E27FC236}">
                      <a16:creationId xmlns:a16="http://schemas.microsoft.com/office/drawing/2014/main" id="{B3201A37-88A2-03FC-E63A-AE846FA31E2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74808" y="1439863"/>
                  <a:ext cx="17463" cy="15875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8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8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4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4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48">
                  <a:extLst>
                    <a:ext uri="{FF2B5EF4-FFF2-40B4-BE49-F238E27FC236}">
                      <a16:creationId xmlns:a16="http://schemas.microsoft.com/office/drawing/2014/main" id="{ABB93242-DA85-8F83-2130-246CBC5594F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43058" y="1463675"/>
                  <a:ext cx="17463" cy="17463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7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7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3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3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49">
                  <a:extLst>
                    <a:ext uri="{FF2B5EF4-FFF2-40B4-BE49-F238E27FC236}">
                      <a16:creationId xmlns:a16="http://schemas.microsoft.com/office/drawing/2014/main" id="{1B6C5364-B6ED-F46C-75D3-B8044BD99BD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74808" y="1463675"/>
                  <a:ext cx="17463" cy="17463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7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7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3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4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50">
                  <a:extLst>
                    <a:ext uri="{FF2B5EF4-FFF2-40B4-BE49-F238E27FC236}">
                      <a16:creationId xmlns:a16="http://schemas.microsoft.com/office/drawing/2014/main" id="{6483D145-9AF7-AB58-C749-360A8486C3C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74808" y="1487488"/>
                  <a:ext cx="17463" cy="17463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7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7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3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4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51">
                  <a:extLst>
                    <a:ext uri="{FF2B5EF4-FFF2-40B4-BE49-F238E27FC236}">
                      <a16:creationId xmlns:a16="http://schemas.microsoft.com/office/drawing/2014/main" id="{0D778953-67DE-03A8-87EA-0B17B5C1B3B4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6474795" y="1368425"/>
                  <a:ext cx="185738" cy="179388"/>
                </a:xfrm>
                <a:custGeom>
                  <a:avLst/>
                  <a:gdLst>
                    <a:gd name="T0" fmla="*/ 338 w 350"/>
                    <a:gd name="T1" fmla="*/ 316 h 342"/>
                    <a:gd name="T2" fmla="*/ 324 w 350"/>
                    <a:gd name="T3" fmla="*/ 316 h 342"/>
                    <a:gd name="T4" fmla="*/ 324 w 350"/>
                    <a:gd name="T5" fmla="*/ 19 h 342"/>
                    <a:gd name="T6" fmla="*/ 305 w 350"/>
                    <a:gd name="T7" fmla="*/ 0 h 342"/>
                    <a:gd name="T8" fmla="*/ 216 w 350"/>
                    <a:gd name="T9" fmla="*/ 0 h 342"/>
                    <a:gd name="T10" fmla="*/ 197 w 350"/>
                    <a:gd name="T11" fmla="*/ 19 h 342"/>
                    <a:gd name="T12" fmla="*/ 197 w 350"/>
                    <a:gd name="T13" fmla="*/ 89 h 342"/>
                    <a:gd name="T14" fmla="*/ 95 w 350"/>
                    <a:gd name="T15" fmla="*/ 89 h 342"/>
                    <a:gd name="T16" fmla="*/ 78 w 350"/>
                    <a:gd name="T17" fmla="*/ 106 h 342"/>
                    <a:gd name="T18" fmla="*/ 78 w 350"/>
                    <a:gd name="T19" fmla="*/ 164 h 342"/>
                    <a:gd name="T20" fmla="*/ 39 w 350"/>
                    <a:gd name="T21" fmla="*/ 164 h 342"/>
                    <a:gd name="T22" fmla="*/ 25 w 350"/>
                    <a:gd name="T23" fmla="*/ 177 h 342"/>
                    <a:gd name="T24" fmla="*/ 25 w 350"/>
                    <a:gd name="T25" fmla="*/ 316 h 342"/>
                    <a:gd name="T26" fmla="*/ 11 w 350"/>
                    <a:gd name="T27" fmla="*/ 316 h 342"/>
                    <a:gd name="T28" fmla="*/ 0 w 350"/>
                    <a:gd name="T29" fmla="*/ 327 h 342"/>
                    <a:gd name="T30" fmla="*/ 0 w 350"/>
                    <a:gd name="T31" fmla="*/ 342 h 342"/>
                    <a:gd name="T32" fmla="*/ 350 w 350"/>
                    <a:gd name="T33" fmla="*/ 342 h 342"/>
                    <a:gd name="T34" fmla="*/ 350 w 350"/>
                    <a:gd name="T35" fmla="*/ 327 h 342"/>
                    <a:gd name="T36" fmla="*/ 338 w 350"/>
                    <a:gd name="T37" fmla="*/ 316 h 342"/>
                    <a:gd name="T38" fmla="*/ 78 w 350"/>
                    <a:gd name="T39" fmla="*/ 316 h 342"/>
                    <a:gd name="T40" fmla="*/ 52 w 350"/>
                    <a:gd name="T41" fmla="*/ 316 h 342"/>
                    <a:gd name="T42" fmla="*/ 52 w 350"/>
                    <a:gd name="T43" fmla="*/ 191 h 342"/>
                    <a:gd name="T44" fmla="*/ 78 w 350"/>
                    <a:gd name="T45" fmla="*/ 191 h 342"/>
                    <a:gd name="T46" fmla="*/ 78 w 350"/>
                    <a:gd name="T47" fmla="*/ 316 h 342"/>
                    <a:gd name="T48" fmla="*/ 245 w 350"/>
                    <a:gd name="T49" fmla="*/ 316 h 342"/>
                    <a:gd name="T50" fmla="*/ 196 w 350"/>
                    <a:gd name="T51" fmla="*/ 316 h 342"/>
                    <a:gd name="T52" fmla="*/ 196 w 350"/>
                    <a:gd name="T53" fmla="*/ 284 h 342"/>
                    <a:gd name="T54" fmla="*/ 188 w 350"/>
                    <a:gd name="T55" fmla="*/ 276 h 342"/>
                    <a:gd name="T56" fmla="*/ 164 w 350"/>
                    <a:gd name="T57" fmla="*/ 276 h 342"/>
                    <a:gd name="T58" fmla="*/ 156 w 350"/>
                    <a:gd name="T59" fmla="*/ 284 h 342"/>
                    <a:gd name="T60" fmla="*/ 156 w 350"/>
                    <a:gd name="T61" fmla="*/ 316 h 342"/>
                    <a:gd name="T62" fmla="*/ 105 w 350"/>
                    <a:gd name="T63" fmla="*/ 316 h 342"/>
                    <a:gd name="T64" fmla="*/ 105 w 350"/>
                    <a:gd name="T65" fmla="*/ 116 h 342"/>
                    <a:gd name="T66" fmla="*/ 245 w 350"/>
                    <a:gd name="T67" fmla="*/ 116 h 342"/>
                    <a:gd name="T68" fmla="*/ 245 w 350"/>
                    <a:gd name="T69" fmla="*/ 316 h 342"/>
                    <a:gd name="T70" fmla="*/ 297 w 350"/>
                    <a:gd name="T71" fmla="*/ 316 h 342"/>
                    <a:gd name="T72" fmla="*/ 271 w 350"/>
                    <a:gd name="T73" fmla="*/ 316 h 342"/>
                    <a:gd name="T74" fmla="*/ 271 w 350"/>
                    <a:gd name="T75" fmla="*/ 106 h 342"/>
                    <a:gd name="T76" fmla="*/ 254 w 350"/>
                    <a:gd name="T77" fmla="*/ 89 h 342"/>
                    <a:gd name="T78" fmla="*/ 223 w 350"/>
                    <a:gd name="T79" fmla="*/ 89 h 342"/>
                    <a:gd name="T80" fmla="*/ 223 w 350"/>
                    <a:gd name="T81" fmla="*/ 27 h 342"/>
                    <a:gd name="T82" fmla="*/ 297 w 350"/>
                    <a:gd name="T83" fmla="*/ 27 h 342"/>
                    <a:gd name="T84" fmla="*/ 297 w 350"/>
                    <a:gd name="T85" fmla="*/ 316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50" h="342">
                      <a:moveTo>
                        <a:pt x="338" y="316"/>
                      </a:moveTo>
                      <a:cubicBezTo>
                        <a:pt x="324" y="316"/>
                        <a:pt x="324" y="316"/>
                        <a:pt x="324" y="316"/>
                      </a:cubicBezTo>
                      <a:cubicBezTo>
                        <a:pt x="324" y="19"/>
                        <a:pt x="324" y="19"/>
                        <a:pt x="324" y="19"/>
                      </a:cubicBezTo>
                      <a:cubicBezTo>
                        <a:pt x="324" y="9"/>
                        <a:pt x="315" y="0"/>
                        <a:pt x="305" y="0"/>
                      </a:cubicBezTo>
                      <a:cubicBezTo>
                        <a:pt x="216" y="0"/>
                        <a:pt x="216" y="0"/>
                        <a:pt x="216" y="0"/>
                      </a:cubicBezTo>
                      <a:cubicBezTo>
                        <a:pt x="205" y="0"/>
                        <a:pt x="197" y="9"/>
                        <a:pt x="197" y="19"/>
                      </a:cubicBezTo>
                      <a:cubicBezTo>
                        <a:pt x="197" y="89"/>
                        <a:pt x="197" y="89"/>
                        <a:pt x="197" y="89"/>
                      </a:cubicBezTo>
                      <a:cubicBezTo>
                        <a:pt x="95" y="89"/>
                        <a:pt x="95" y="89"/>
                        <a:pt x="95" y="89"/>
                      </a:cubicBezTo>
                      <a:cubicBezTo>
                        <a:pt x="86" y="89"/>
                        <a:pt x="78" y="97"/>
                        <a:pt x="78" y="106"/>
                      </a:cubicBezTo>
                      <a:cubicBezTo>
                        <a:pt x="78" y="164"/>
                        <a:pt x="78" y="164"/>
                        <a:pt x="78" y="164"/>
                      </a:cubicBezTo>
                      <a:cubicBezTo>
                        <a:pt x="39" y="164"/>
                        <a:pt x="39" y="164"/>
                        <a:pt x="39" y="164"/>
                      </a:cubicBezTo>
                      <a:cubicBezTo>
                        <a:pt x="31" y="164"/>
                        <a:pt x="25" y="170"/>
                        <a:pt x="25" y="177"/>
                      </a:cubicBezTo>
                      <a:cubicBezTo>
                        <a:pt x="25" y="316"/>
                        <a:pt x="25" y="316"/>
                        <a:pt x="25" y="316"/>
                      </a:cubicBezTo>
                      <a:cubicBezTo>
                        <a:pt x="11" y="316"/>
                        <a:pt x="11" y="316"/>
                        <a:pt x="11" y="316"/>
                      </a:cubicBezTo>
                      <a:cubicBezTo>
                        <a:pt x="5" y="316"/>
                        <a:pt x="0" y="321"/>
                        <a:pt x="0" y="327"/>
                      </a:cubicBezTo>
                      <a:cubicBezTo>
                        <a:pt x="0" y="342"/>
                        <a:pt x="0" y="342"/>
                        <a:pt x="0" y="342"/>
                      </a:cubicBezTo>
                      <a:cubicBezTo>
                        <a:pt x="350" y="342"/>
                        <a:pt x="350" y="342"/>
                        <a:pt x="350" y="342"/>
                      </a:cubicBezTo>
                      <a:cubicBezTo>
                        <a:pt x="350" y="327"/>
                        <a:pt x="350" y="327"/>
                        <a:pt x="350" y="327"/>
                      </a:cubicBezTo>
                      <a:cubicBezTo>
                        <a:pt x="350" y="321"/>
                        <a:pt x="345" y="316"/>
                        <a:pt x="338" y="316"/>
                      </a:cubicBezTo>
                      <a:close/>
                      <a:moveTo>
                        <a:pt x="78" y="316"/>
                      </a:moveTo>
                      <a:cubicBezTo>
                        <a:pt x="52" y="316"/>
                        <a:pt x="52" y="316"/>
                        <a:pt x="52" y="316"/>
                      </a:cubicBezTo>
                      <a:cubicBezTo>
                        <a:pt x="52" y="191"/>
                        <a:pt x="52" y="191"/>
                        <a:pt x="52" y="191"/>
                      </a:cubicBezTo>
                      <a:cubicBezTo>
                        <a:pt x="78" y="191"/>
                        <a:pt x="78" y="191"/>
                        <a:pt x="78" y="191"/>
                      </a:cubicBezTo>
                      <a:lnTo>
                        <a:pt x="78" y="316"/>
                      </a:lnTo>
                      <a:close/>
                      <a:moveTo>
                        <a:pt x="245" y="316"/>
                      </a:moveTo>
                      <a:cubicBezTo>
                        <a:pt x="196" y="316"/>
                        <a:pt x="196" y="316"/>
                        <a:pt x="196" y="316"/>
                      </a:cubicBezTo>
                      <a:cubicBezTo>
                        <a:pt x="196" y="284"/>
                        <a:pt x="196" y="284"/>
                        <a:pt x="196" y="284"/>
                      </a:cubicBezTo>
                      <a:cubicBezTo>
                        <a:pt x="196" y="280"/>
                        <a:pt x="193" y="276"/>
                        <a:pt x="188" y="276"/>
                      </a:cubicBezTo>
                      <a:cubicBezTo>
                        <a:pt x="164" y="276"/>
                        <a:pt x="164" y="276"/>
                        <a:pt x="164" y="276"/>
                      </a:cubicBezTo>
                      <a:cubicBezTo>
                        <a:pt x="160" y="276"/>
                        <a:pt x="156" y="280"/>
                        <a:pt x="156" y="284"/>
                      </a:cubicBezTo>
                      <a:cubicBezTo>
                        <a:pt x="156" y="316"/>
                        <a:pt x="156" y="316"/>
                        <a:pt x="156" y="316"/>
                      </a:cubicBezTo>
                      <a:cubicBezTo>
                        <a:pt x="105" y="316"/>
                        <a:pt x="105" y="316"/>
                        <a:pt x="105" y="316"/>
                      </a:cubicBezTo>
                      <a:cubicBezTo>
                        <a:pt x="105" y="116"/>
                        <a:pt x="105" y="116"/>
                        <a:pt x="105" y="116"/>
                      </a:cubicBezTo>
                      <a:cubicBezTo>
                        <a:pt x="245" y="116"/>
                        <a:pt x="245" y="116"/>
                        <a:pt x="245" y="116"/>
                      </a:cubicBezTo>
                      <a:lnTo>
                        <a:pt x="245" y="316"/>
                      </a:lnTo>
                      <a:close/>
                      <a:moveTo>
                        <a:pt x="297" y="316"/>
                      </a:moveTo>
                      <a:cubicBezTo>
                        <a:pt x="271" y="316"/>
                        <a:pt x="271" y="316"/>
                        <a:pt x="271" y="316"/>
                      </a:cubicBezTo>
                      <a:cubicBezTo>
                        <a:pt x="271" y="106"/>
                        <a:pt x="271" y="106"/>
                        <a:pt x="271" y="106"/>
                      </a:cubicBezTo>
                      <a:cubicBezTo>
                        <a:pt x="271" y="97"/>
                        <a:pt x="263" y="89"/>
                        <a:pt x="254" y="89"/>
                      </a:cubicBezTo>
                      <a:cubicBezTo>
                        <a:pt x="223" y="89"/>
                        <a:pt x="223" y="89"/>
                        <a:pt x="223" y="89"/>
                      </a:cubicBezTo>
                      <a:cubicBezTo>
                        <a:pt x="223" y="27"/>
                        <a:pt x="223" y="27"/>
                        <a:pt x="223" y="27"/>
                      </a:cubicBezTo>
                      <a:cubicBezTo>
                        <a:pt x="297" y="27"/>
                        <a:pt x="297" y="27"/>
                        <a:pt x="297" y="27"/>
                      </a:cubicBezTo>
                      <a:lnTo>
                        <a:pt x="297" y="3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52">
                  <a:extLst>
                    <a:ext uri="{FF2B5EF4-FFF2-40B4-BE49-F238E27FC236}">
                      <a16:creationId xmlns:a16="http://schemas.microsoft.com/office/drawing/2014/main" id="{3B95D23E-ADF7-1D59-4C45-DD80F7C0D06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452570" y="1336675"/>
                  <a:ext cx="88900" cy="69850"/>
                </a:xfrm>
                <a:custGeom>
                  <a:avLst/>
                  <a:gdLst>
                    <a:gd name="T0" fmla="*/ 74 w 169"/>
                    <a:gd name="T1" fmla="*/ 53 h 132"/>
                    <a:gd name="T2" fmla="*/ 156 w 169"/>
                    <a:gd name="T3" fmla="*/ 32 h 132"/>
                    <a:gd name="T4" fmla="*/ 167 w 169"/>
                    <a:gd name="T5" fmla="*/ 24 h 132"/>
                    <a:gd name="T6" fmla="*/ 167 w 169"/>
                    <a:gd name="T7" fmla="*/ 24 h 132"/>
                    <a:gd name="T8" fmla="*/ 169 w 169"/>
                    <a:gd name="T9" fmla="*/ 16 h 132"/>
                    <a:gd name="T10" fmla="*/ 167 w 169"/>
                    <a:gd name="T11" fmla="*/ 9 h 132"/>
                    <a:gd name="T12" fmla="*/ 161 w 169"/>
                    <a:gd name="T13" fmla="*/ 5 h 132"/>
                    <a:gd name="T14" fmla="*/ 160 w 169"/>
                    <a:gd name="T15" fmla="*/ 5 h 132"/>
                    <a:gd name="T16" fmla="*/ 58 w 169"/>
                    <a:gd name="T17" fmla="*/ 31 h 132"/>
                    <a:gd name="T18" fmla="*/ 1 w 169"/>
                    <a:gd name="T19" fmla="*/ 120 h 132"/>
                    <a:gd name="T20" fmla="*/ 2 w 169"/>
                    <a:gd name="T21" fmla="*/ 127 h 132"/>
                    <a:gd name="T22" fmla="*/ 9 w 169"/>
                    <a:gd name="T23" fmla="*/ 131 h 132"/>
                    <a:gd name="T24" fmla="*/ 9 w 169"/>
                    <a:gd name="T25" fmla="*/ 131 h 132"/>
                    <a:gd name="T26" fmla="*/ 17 w 169"/>
                    <a:gd name="T27" fmla="*/ 132 h 132"/>
                    <a:gd name="T28" fmla="*/ 18 w 169"/>
                    <a:gd name="T29" fmla="*/ 132 h 132"/>
                    <a:gd name="T30" fmla="*/ 28 w 169"/>
                    <a:gd name="T31" fmla="*/ 125 h 132"/>
                    <a:gd name="T32" fmla="*/ 74 w 169"/>
                    <a:gd name="T33" fmla="*/ 53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9" h="132">
                      <a:moveTo>
                        <a:pt x="74" y="53"/>
                      </a:moveTo>
                      <a:cubicBezTo>
                        <a:pt x="98" y="36"/>
                        <a:pt x="127" y="28"/>
                        <a:pt x="156" y="32"/>
                      </a:cubicBezTo>
                      <a:cubicBezTo>
                        <a:pt x="162" y="33"/>
                        <a:pt x="166" y="29"/>
                        <a:pt x="167" y="24"/>
                      </a:cubicBezTo>
                      <a:cubicBezTo>
                        <a:pt x="167" y="24"/>
                        <a:pt x="167" y="24"/>
                        <a:pt x="167" y="24"/>
                      </a:cubicBezTo>
                      <a:cubicBezTo>
                        <a:pt x="169" y="16"/>
                        <a:pt x="169" y="16"/>
                        <a:pt x="169" y="16"/>
                      </a:cubicBezTo>
                      <a:cubicBezTo>
                        <a:pt x="169" y="13"/>
                        <a:pt x="168" y="11"/>
                        <a:pt x="167" y="9"/>
                      </a:cubicBezTo>
                      <a:cubicBezTo>
                        <a:pt x="165" y="7"/>
                        <a:pt x="163" y="5"/>
                        <a:pt x="161" y="5"/>
                      </a:cubicBezTo>
                      <a:cubicBezTo>
                        <a:pt x="161" y="5"/>
                        <a:pt x="160" y="5"/>
                        <a:pt x="160" y="5"/>
                      </a:cubicBezTo>
                      <a:cubicBezTo>
                        <a:pt x="124" y="0"/>
                        <a:pt x="88" y="10"/>
                        <a:pt x="58" y="31"/>
                      </a:cubicBezTo>
                      <a:cubicBezTo>
                        <a:pt x="28" y="53"/>
                        <a:pt x="8" y="84"/>
                        <a:pt x="1" y="120"/>
                      </a:cubicBezTo>
                      <a:cubicBezTo>
                        <a:pt x="0" y="122"/>
                        <a:pt x="1" y="125"/>
                        <a:pt x="2" y="127"/>
                      </a:cubicBezTo>
                      <a:cubicBezTo>
                        <a:pt x="4" y="129"/>
                        <a:pt x="6" y="131"/>
                        <a:pt x="9" y="131"/>
                      </a:cubicBezTo>
                      <a:cubicBezTo>
                        <a:pt x="9" y="131"/>
                        <a:pt x="9" y="131"/>
                        <a:pt x="9" y="131"/>
                      </a:cubicBezTo>
                      <a:cubicBezTo>
                        <a:pt x="17" y="132"/>
                        <a:pt x="17" y="132"/>
                        <a:pt x="17" y="132"/>
                      </a:cubicBezTo>
                      <a:cubicBezTo>
                        <a:pt x="17" y="132"/>
                        <a:pt x="18" y="132"/>
                        <a:pt x="18" y="132"/>
                      </a:cubicBezTo>
                      <a:cubicBezTo>
                        <a:pt x="23" y="132"/>
                        <a:pt x="27" y="129"/>
                        <a:pt x="28" y="125"/>
                      </a:cubicBezTo>
                      <a:cubicBezTo>
                        <a:pt x="34" y="96"/>
                        <a:pt x="50" y="71"/>
                        <a:pt x="74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53">
                  <a:extLst>
                    <a:ext uri="{FF2B5EF4-FFF2-40B4-BE49-F238E27FC236}">
                      <a16:creationId xmlns:a16="http://schemas.microsoft.com/office/drawing/2014/main" id="{532A6D22-E3C7-7EB3-0810-383347EFA63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481145" y="1365250"/>
                  <a:ext cx="58738" cy="49213"/>
                </a:xfrm>
                <a:custGeom>
                  <a:avLst/>
                  <a:gdLst>
                    <a:gd name="T0" fmla="*/ 104 w 113"/>
                    <a:gd name="T1" fmla="*/ 5 h 92"/>
                    <a:gd name="T2" fmla="*/ 104 w 113"/>
                    <a:gd name="T3" fmla="*/ 5 h 92"/>
                    <a:gd name="T4" fmla="*/ 0 w 113"/>
                    <a:gd name="T5" fmla="*/ 79 h 92"/>
                    <a:gd name="T6" fmla="*/ 2 w 113"/>
                    <a:gd name="T7" fmla="*/ 87 h 92"/>
                    <a:gd name="T8" fmla="*/ 8 w 113"/>
                    <a:gd name="T9" fmla="*/ 91 h 92"/>
                    <a:gd name="T10" fmla="*/ 8 w 113"/>
                    <a:gd name="T11" fmla="*/ 91 h 92"/>
                    <a:gd name="T12" fmla="*/ 16 w 113"/>
                    <a:gd name="T13" fmla="*/ 92 h 92"/>
                    <a:gd name="T14" fmla="*/ 18 w 113"/>
                    <a:gd name="T15" fmla="*/ 92 h 92"/>
                    <a:gd name="T16" fmla="*/ 27 w 113"/>
                    <a:gd name="T17" fmla="*/ 85 h 92"/>
                    <a:gd name="T18" fmla="*/ 100 w 113"/>
                    <a:gd name="T19" fmla="*/ 32 h 92"/>
                    <a:gd name="T20" fmla="*/ 111 w 113"/>
                    <a:gd name="T21" fmla="*/ 25 h 92"/>
                    <a:gd name="T22" fmla="*/ 111 w 113"/>
                    <a:gd name="T23" fmla="*/ 24 h 92"/>
                    <a:gd name="T24" fmla="*/ 112 w 113"/>
                    <a:gd name="T25" fmla="*/ 16 h 92"/>
                    <a:gd name="T26" fmla="*/ 104 w 113"/>
                    <a:gd name="T27" fmla="*/ 5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3" h="92">
                      <a:moveTo>
                        <a:pt x="104" y="5"/>
                      </a:moveTo>
                      <a:cubicBezTo>
                        <a:pt x="104" y="5"/>
                        <a:pt x="104" y="5"/>
                        <a:pt x="104" y="5"/>
                      </a:cubicBezTo>
                      <a:cubicBezTo>
                        <a:pt x="55" y="0"/>
                        <a:pt x="11" y="32"/>
                        <a:pt x="0" y="79"/>
                      </a:cubicBezTo>
                      <a:cubicBezTo>
                        <a:pt x="0" y="82"/>
                        <a:pt x="0" y="84"/>
                        <a:pt x="2" y="87"/>
                      </a:cubicBezTo>
                      <a:cubicBezTo>
                        <a:pt x="3" y="89"/>
                        <a:pt x="5" y="90"/>
                        <a:pt x="8" y="91"/>
                      </a:cubicBezTo>
                      <a:cubicBezTo>
                        <a:pt x="8" y="91"/>
                        <a:pt x="8" y="91"/>
                        <a:pt x="8" y="91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17" y="92"/>
                        <a:pt x="17" y="92"/>
                        <a:pt x="18" y="92"/>
                      </a:cubicBezTo>
                      <a:cubicBezTo>
                        <a:pt x="22" y="92"/>
                        <a:pt x="26" y="89"/>
                        <a:pt x="27" y="85"/>
                      </a:cubicBezTo>
                      <a:cubicBezTo>
                        <a:pt x="35" y="51"/>
                        <a:pt x="66" y="29"/>
                        <a:pt x="100" y="32"/>
                      </a:cubicBezTo>
                      <a:cubicBezTo>
                        <a:pt x="105" y="32"/>
                        <a:pt x="109" y="29"/>
                        <a:pt x="111" y="25"/>
                      </a:cubicBezTo>
                      <a:cubicBezTo>
                        <a:pt x="111" y="24"/>
                        <a:pt x="111" y="24"/>
                        <a:pt x="111" y="24"/>
                      </a:cubicBezTo>
                      <a:cubicBezTo>
                        <a:pt x="112" y="16"/>
                        <a:pt x="112" y="16"/>
                        <a:pt x="112" y="16"/>
                      </a:cubicBezTo>
                      <a:cubicBezTo>
                        <a:pt x="113" y="11"/>
                        <a:pt x="110" y="6"/>
                        <a:pt x="10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" name="Picture Placeholder 76">
            <a:extLst>
              <a:ext uri="{FF2B5EF4-FFF2-40B4-BE49-F238E27FC236}">
                <a16:creationId xmlns:a16="http://schemas.microsoft.com/office/drawing/2014/main" id="{994508B0-A33C-4CE0-B505-0D816FBBC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749" y="78902"/>
            <a:ext cx="4562132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Place Picture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83A94EBF-98FE-4812-9A14-44279029264B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3D1922-F66C-4A65-BADA-585E83654932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2E3D91-19A9-47E1-A2D0-389742C55D2F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ACAB0B10-E424-4C5F-81CD-AE869D72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F5701D1-A391-456C-8948-07FBBDD3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A0F9761-7943-4EDD-AD61-B82DDD42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C1A76E3-E547-459A-AA20-2A41DD1D5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468C635A-20C5-45ED-A75C-99F8C469D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26">
            <a:extLst>
              <a:ext uri="{FF2B5EF4-FFF2-40B4-BE49-F238E27FC236}">
                <a16:creationId xmlns:a16="http://schemas.microsoft.com/office/drawing/2014/main" id="{7543CAAA-6F25-49A2-B44A-0CDA9741E0E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02732" y="431801"/>
            <a:ext cx="6196032" cy="888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3500" b="1" kern="1200" cap="all" spc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 dirty="0"/>
              <a:t>OVERVIEW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94593C39-015D-4277-AF05-46464E652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2730" y="1470212"/>
            <a:ext cx="6196032" cy="480093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Line item one</a:t>
            </a:r>
          </a:p>
          <a:p>
            <a:pPr lvl="0"/>
            <a:r>
              <a:rPr lang="en-US" dirty="0"/>
              <a:t>Line item two</a:t>
            </a:r>
          </a:p>
          <a:p>
            <a:pPr lvl="0"/>
            <a:r>
              <a:rPr lang="en-US" dirty="0"/>
              <a:t>Line item three</a:t>
            </a:r>
          </a:p>
          <a:p>
            <a:pPr lvl="0"/>
            <a:r>
              <a:rPr lang="en-US" dirty="0"/>
              <a:t>Line item four</a:t>
            </a:r>
          </a:p>
          <a:p>
            <a:pPr lvl="0"/>
            <a:r>
              <a:rPr lang="en-US" dirty="0"/>
              <a:t>Line item five</a:t>
            </a:r>
          </a:p>
          <a:p>
            <a:pPr lvl="0"/>
            <a:r>
              <a:rPr lang="en-US" dirty="0"/>
              <a:t>Line item six</a:t>
            </a:r>
          </a:p>
        </p:txBody>
      </p:sp>
    </p:spTree>
    <p:extLst>
      <p:ext uri="{BB962C8B-B14F-4D97-AF65-F5344CB8AC3E}">
        <p14:creationId xmlns:p14="http://schemas.microsoft.com/office/powerpoint/2010/main" val="38115579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ality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6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B6308E49-6F4B-4FB3-B55E-5ABCE9FC1E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14D81D1-28E2-4B5A-90AC-0665128E04D9}"/>
              </a:ext>
            </a:extLst>
          </p:cNvPr>
          <p:cNvSpPr/>
          <p:nvPr userDrawn="1"/>
        </p:nvSpPr>
        <p:spPr>
          <a:xfrm rot="10800000">
            <a:off x="0" y="79514"/>
            <a:ext cx="4196372" cy="6778486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38000"/>
                </a:schemeClr>
              </a:gs>
              <a:gs pos="34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259CC84-9D61-4B7E-B269-B36414503070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57D660-4AAE-4D5D-82B7-7B0FFD272375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 dirty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964EA6-FA40-459F-BF7E-34433308865C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B56D1BA-1D0B-48D6-8A9B-D6701B6E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F33A3D7-2E0B-4E81-A491-81B9B4545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CE9950E5-3A53-4262-9FF9-392F9697D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3084A67-7628-476E-9F80-8CED241E2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EBEFBC6-A920-4150-8CB5-2F07F5A51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2344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D06403FE-A5C1-4F8C-9DB3-87AD5BC91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853" y="1750077"/>
            <a:ext cx="11226294" cy="24616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1EFAB0-BF7B-486F-9F35-82AD1ED04BF1}"/>
              </a:ext>
            </a:extLst>
          </p:cNvPr>
          <p:cNvSpPr/>
          <p:nvPr userDrawn="1"/>
        </p:nvSpPr>
        <p:spPr>
          <a:xfrm>
            <a:off x="0" y="0"/>
            <a:ext cx="12192000" cy="6106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B4EE5C-CBF1-48C2-9111-7AF141DC059D}"/>
              </a:ext>
            </a:extLst>
          </p:cNvPr>
          <p:cNvGrpSpPr/>
          <p:nvPr userDrawn="1"/>
        </p:nvGrpSpPr>
        <p:grpSpPr>
          <a:xfrm>
            <a:off x="3751325" y="1373534"/>
            <a:ext cx="4689351" cy="1689100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80DC613D-8F28-4356-9AE2-4B01CAD6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25389CD5-8A7A-4E07-8890-BA0951246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57CD6AE5-1C17-4916-ABDE-B2D11320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85F11E2-F842-41CA-9AF1-5287558B5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0E5ECB3-F85C-46BC-B46B-3B8A9FE93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1DB8D8-7921-42FD-BC22-C65AD4B022CA}"/>
              </a:ext>
            </a:extLst>
          </p:cNvPr>
          <p:cNvGrpSpPr/>
          <p:nvPr userDrawn="1"/>
        </p:nvGrpSpPr>
        <p:grpSpPr>
          <a:xfrm>
            <a:off x="3364707" y="3905597"/>
            <a:ext cx="5462587" cy="1034628"/>
            <a:chOff x="4252913" y="4551363"/>
            <a:chExt cx="7040562" cy="1333500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00CC96BC-4DA8-479D-87E6-C4E04952DE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52913" y="4551363"/>
              <a:ext cx="28575" cy="13335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6D87A060-163D-464D-9776-AB1C8145B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64900" y="4551363"/>
              <a:ext cx="28575" cy="13335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78870DD-1F10-460E-BF01-C0295B136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75" y="4765676"/>
              <a:ext cx="250825" cy="396875"/>
            </a:xfrm>
            <a:custGeom>
              <a:avLst/>
              <a:gdLst>
                <a:gd name="T0" fmla="*/ 88 w 158"/>
                <a:gd name="T1" fmla="*/ 0 h 250"/>
                <a:gd name="T2" fmla="*/ 114 w 158"/>
                <a:gd name="T3" fmla="*/ 3 h 250"/>
                <a:gd name="T4" fmla="*/ 137 w 158"/>
                <a:gd name="T5" fmla="*/ 10 h 250"/>
                <a:gd name="T6" fmla="*/ 156 w 158"/>
                <a:gd name="T7" fmla="*/ 26 h 250"/>
                <a:gd name="T8" fmla="*/ 130 w 158"/>
                <a:gd name="T9" fmla="*/ 52 h 250"/>
                <a:gd name="T10" fmla="*/ 114 w 158"/>
                <a:gd name="T11" fmla="*/ 35 h 250"/>
                <a:gd name="T12" fmla="*/ 88 w 158"/>
                <a:gd name="T13" fmla="*/ 31 h 250"/>
                <a:gd name="T14" fmla="*/ 65 w 158"/>
                <a:gd name="T15" fmla="*/ 33 h 250"/>
                <a:gd name="T16" fmla="*/ 51 w 158"/>
                <a:gd name="T17" fmla="*/ 42 h 250"/>
                <a:gd name="T18" fmla="*/ 44 w 158"/>
                <a:gd name="T19" fmla="*/ 54 h 250"/>
                <a:gd name="T20" fmla="*/ 41 w 158"/>
                <a:gd name="T21" fmla="*/ 66 h 250"/>
                <a:gd name="T22" fmla="*/ 46 w 158"/>
                <a:gd name="T23" fmla="*/ 84 h 250"/>
                <a:gd name="T24" fmla="*/ 55 w 158"/>
                <a:gd name="T25" fmla="*/ 94 h 250"/>
                <a:gd name="T26" fmla="*/ 72 w 158"/>
                <a:gd name="T27" fmla="*/ 103 h 250"/>
                <a:gd name="T28" fmla="*/ 90 w 158"/>
                <a:gd name="T29" fmla="*/ 110 h 250"/>
                <a:gd name="T30" fmla="*/ 109 w 158"/>
                <a:gd name="T31" fmla="*/ 115 h 250"/>
                <a:gd name="T32" fmla="*/ 128 w 158"/>
                <a:gd name="T33" fmla="*/ 124 h 250"/>
                <a:gd name="T34" fmla="*/ 144 w 158"/>
                <a:gd name="T35" fmla="*/ 136 h 250"/>
                <a:gd name="T36" fmla="*/ 156 w 158"/>
                <a:gd name="T37" fmla="*/ 152 h 250"/>
                <a:gd name="T38" fmla="*/ 158 w 158"/>
                <a:gd name="T39" fmla="*/ 178 h 250"/>
                <a:gd name="T40" fmla="*/ 156 w 158"/>
                <a:gd name="T41" fmla="*/ 203 h 250"/>
                <a:gd name="T42" fmla="*/ 144 w 158"/>
                <a:gd name="T43" fmla="*/ 222 h 250"/>
                <a:gd name="T44" fmla="*/ 125 w 158"/>
                <a:gd name="T45" fmla="*/ 238 h 250"/>
                <a:gd name="T46" fmla="*/ 102 w 158"/>
                <a:gd name="T47" fmla="*/ 248 h 250"/>
                <a:gd name="T48" fmla="*/ 76 w 158"/>
                <a:gd name="T49" fmla="*/ 250 h 250"/>
                <a:gd name="T50" fmla="*/ 46 w 158"/>
                <a:gd name="T51" fmla="*/ 248 h 250"/>
                <a:gd name="T52" fmla="*/ 21 w 158"/>
                <a:gd name="T53" fmla="*/ 236 h 250"/>
                <a:gd name="T54" fmla="*/ 0 w 158"/>
                <a:gd name="T55" fmla="*/ 217 h 250"/>
                <a:gd name="T56" fmla="*/ 28 w 158"/>
                <a:gd name="T57" fmla="*/ 194 h 250"/>
                <a:gd name="T58" fmla="*/ 41 w 158"/>
                <a:gd name="T59" fmla="*/ 210 h 250"/>
                <a:gd name="T60" fmla="*/ 58 w 158"/>
                <a:gd name="T61" fmla="*/ 217 h 250"/>
                <a:gd name="T62" fmla="*/ 76 w 158"/>
                <a:gd name="T63" fmla="*/ 220 h 250"/>
                <a:gd name="T64" fmla="*/ 93 w 158"/>
                <a:gd name="T65" fmla="*/ 217 h 250"/>
                <a:gd name="T66" fmla="*/ 109 w 158"/>
                <a:gd name="T67" fmla="*/ 210 h 250"/>
                <a:gd name="T68" fmla="*/ 121 w 158"/>
                <a:gd name="T69" fmla="*/ 199 h 250"/>
                <a:gd name="T70" fmla="*/ 125 w 158"/>
                <a:gd name="T71" fmla="*/ 180 h 250"/>
                <a:gd name="T72" fmla="*/ 121 w 158"/>
                <a:gd name="T73" fmla="*/ 166 h 250"/>
                <a:gd name="T74" fmla="*/ 109 w 158"/>
                <a:gd name="T75" fmla="*/ 154 h 250"/>
                <a:gd name="T76" fmla="*/ 95 w 158"/>
                <a:gd name="T77" fmla="*/ 147 h 250"/>
                <a:gd name="T78" fmla="*/ 76 w 158"/>
                <a:gd name="T79" fmla="*/ 140 h 250"/>
                <a:gd name="T80" fmla="*/ 55 w 158"/>
                <a:gd name="T81" fmla="*/ 133 h 250"/>
                <a:gd name="T82" fmla="*/ 37 w 158"/>
                <a:gd name="T83" fmla="*/ 126 h 250"/>
                <a:gd name="T84" fmla="*/ 23 w 158"/>
                <a:gd name="T85" fmla="*/ 112 h 250"/>
                <a:gd name="T86" fmla="*/ 11 w 158"/>
                <a:gd name="T87" fmla="*/ 94 h 250"/>
                <a:gd name="T88" fmla="*/ 7 w 158"/>
                <a:gd name="T89" fmla="*/ 66 h 250"/>
                <a:gd name="T90" fmla="*/ 9 w 158"/>
                <a:gd name="T91" fmla="*/ 49 h 250"/>
                <a:gd name="T92" fmla="*/ 18 w 158"/>
                <a:gd name="T93" fmla="*/ 31 h 250"/>
                <a:gd name="T94" fmla="*/ 35 w 158"/>
                <a:gd name="T95" fmla="*/ 14 h 250"/>
                <a:gd name="T96" fmla="*/ 58 w 158"/>
                <a:gd name="T97" fmla="*/ 3 h 250"/>
                <a:gd name="T98" fmla="*/ 88 w 158"/>
                <a:gd name="T9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50">
                  <a:moveTo>
                    <a:pt x="88" y="0"/>
                  </a:moveTo>
                  <a:lnTo>
                    <a:pt x="114" y="3"/>
                  </a:lnTo>
                  <a:lnTo>
                    <a:pt x="137" y="10"/>
                  </a:lnTo>
                  <a:lnTo>
                    <a:pt x="156" y="26"/>
                  </a:lnTo>
                  <a:lnTo>
                    <a:pt x="130" y="52"/>
                  </a:lnTo>
                  <a:lnTo>
                    <a:pt x="114" y="35"/>
                  </a:lnTo>
                  <a:lnTo>
                    <a:pt x="88" y="31"/>
                  </a:lnTo>
                  <a:lnTo>
                    <a:pt x="65" y="33"/>
                  </a:lnTo>
                  <a:lnTo>
                    <a:pt x="51" y="42"/>
                  </a:lnTo>
                  <a:lnTo>
                    <a:pt x="44" y="54"/>
                  </a:lnTo>
                  <a:lnTo>
                    <a:pt x="41" y="66"/>
                  </a:lnTo>
                  <a:lnTo>
                    <a:pt x="46" y="84"/>
                  </a:lnTo>
                  <a:lnTo>
                    <a:pt x="55" y="94"/>
                  </a:lnTo>
                  <a:lnTo>
                    <a:pt x="72" y="103"/>
                  </a:lnTo>
                  <a:lnTo>
                    <a:pt x="90" y="110"/>
                  </a:lnTo>
                  <a:lnTo>
                    <a:pt x="109" y="115"/>
                  </a:lnTo>
                  <a:lnTo>
                    <a:pt x="128" y="124"/>
                  </a:lnTo>
                  <a:lnTo>
                    <a:pt x="144" y="136"/>
                  </a:lnTo>
                  <a:lnTo>
                    <a:pt x="156" y="152"/>
                  </a:lnTo>
                  <a:lnTo>
                    <a:pt x="158" y="178"/>
                  </a:lnTo>
                  <a:lnTo>
                    <a:pt x="156" y="203"/>
                  </a:lnTo>
                  <a:lnTo>
                    <a:pt x="144" y="222"/>
                  </a:lnTo>
                  <a:lnTo>
                    <a:pt x="125" y="238"/>
                  </a:lnTo>
                  <a:lnTo>
                    <a:pt x="102" y="248"/>
                  </a:lnTo>
                  <a:lnTo>
                    <a:pt x="76" y="250"/>
                  </a:lnTo>
                  <a:lnTo>
                    <a:pt x="46" y="248"/>
                  </a:lnTo>
                  <a:lnTo>
                    <a:pt x="21" y="236"/>
                  </a:lnTo>
                  <a:lnTo>
                    <a:pt x="0" y="217"/>
                  </a:lnTo>
                  <a:lnTo>
                    <a:pt x="28" y="194"/>
                  </a:lnTo>
                  <a:lnTo>
                    <a:pt x="41" y="210"/>
                  </a:lnTo>
                  <a:lnTo>
                    <a:pt x="58" y="217"/>
                  </a:lnTo>
                  <a:lnTo>
                    <a:pt x="76" y="220"/>
                  </a:lnTo>
                  <a:lnTo>
                    <a:pt x="93" y="217"/>
                  </a:lnTo>
                  <a:lnTo>
                    <a:pt x="109" y="210"/>
                  </a:lnTo>
                  <a:lnTo>
                    <a:pt x="121" y="199"/>
                  </a:lnTo>
                  <a:lnTo>
                    <a:pt x="125" y="180"/>
                  </a:lnTo>
                  <a:lnTo>
                    <a:pt x="121" y="166"/>
                  </a:lnTo>
                  <a:lnTo>
                    <a:pt x="109" y="154"/>
                  </a:lnTo>
                  <a:lnTo>
                    <a:pt x="95" y="147"/>
                  </a:lnTo>
                  <a:lnTo>
                    <a:pt x="76" y="140"/>
                  </a:lnTo>
                  <a:lnTo>
                    <a:pt x="55" y="133"/>
                  </a:lnTo>
                  <a:lnTo>
                    <a:pt x="37" y="126"/>
                  </a:lnTo>
                  <a:lnTo>
                    <a:pt x="23" y="112"/>
                  </a:lnTo>
                  <a:lnTo>
                    <a:pt x="11" y="94"/>
                  </a:lnTo>
                  <a:lnTo>
                    <a:pt x="7" y="66"/>
                  </a:lnTo>
                  <a:lnTo>
                    <a:pt x="9" y="49"/>
                  </a:lnTo>
                  <a:lnTo>
                    <a:pt x="18" y="31"/>
                  </a:lnTo>
                  <a:lnTo>
                    <a:pt x="35" y="14"/>
                  </a:lnTo>
                  <a:lnTo>
                    <a:pt x="58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F79E3EF8-75A2-4972-91E3-048106FE4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3488" y="4773613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3 w 160"/>
                <a:gd name="T3" fmla="*/ 0 h 240"/>
                <a:gd name="T4" fmla="*/ 153 w 160"/>
                <a:gd name="T5" fmla="*/ 30 h 240"/>
                <a:gd name="T6" fmla="*/ 32 w 160"/>
                <a:gd name="T7" fmla="*/ 30 h 240"/>
                <a:gd name="T8" fmla="*/ 32 w 160"/>
                <a:gd name="T9" fmla="*/ 103 h 240"/>
                <a:gd name="T10" fmla="*/ 146 w 160"/>
                <a:gd name="T11" fmla="*/ 103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10 h 240"/>
                <a:gd name="T18" fmla="*/ 160 w 160"/>
                <a:gd name="T19" fmla="*/ 210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3" y="0"/>
                  </a:lnTo>
                  <a:lnTo>
                    <a:pt x="153" y="30"/>
                  </a:lnTo>
                  <a:lnTo>
                    <a:pt x="32" y="30"/>
                  </a:lnTo>
                  <a:lnTo>
                    <a:pt x="32" y="103"/>
                  </a:lnTo>
                  <a:lnTo>
                    <a:pt x="146" y="103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67DD1A5C-D1B9-46AF-924C-131E9060AB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5588" y="4765676"/>
              <a:ext cx="339725" cy="396875"/>
            </a:xfrm>
            <a:custGeom>
              <a:avLst/>
              <a:gdLst>
                <a:gd name="T0" fmla="*/ 125 w 214"/>
                <a:gd name="T1" fmla="*/ 0 h 250"/>
                <a:gd name="T2" fmla="*/ 156 w 214"/>
                <a:gd name="T3" fmla="*/ 3 h 250"/>
                <a:gd name="T4" fmla="*/ 186 w 214"/>
                <a:gd name="T5" fmla="*/ 17 h 250"/>
                <a:gd name="T6" fmla="*/ 209 w 214"/>
                <a:gd name="T7" fmla="*/ 38 h 250"/>
                <a:gd name="T8" fmla="*/ 181 w 214"/>
                <a:gd name="T9" fmla="*/ 56 h 250"/>
                <a:gd name="T10" fmla="*/ 165 w 214"/>
                <a:gd name="T11" fmla="*/ 42 h 250"/>
                <a:gd name="T12" fmla="*/ 146 w 214"/>
                <a:gd name="T13" fmla="*/ 33 h 250"/>
                <a:gd name="T14" fmla="*/ 123 w 214"/>
                <a:gd name="T15" fmla="*/ 31 h 250"/>
                <a:gd name="T16" fmla="*/ 95 w 214"/>
                <a:gd name="T17" fmla="*/ 35 h 250"/>
                <a:gd name="T18" fmla="*/ 69 w 214"/>
                <a:gd name="T19" fmla="*/ 49 h 250"/>
                <a:gd name="T20" fmla="*/ 51 w 214"/>
                <a:gd name="T21" fmla="*/ 70 h 250"/>
                <a:gd name="T22" fmla="*/ 39 w 214"/>
                <a:gd name="T23" fmla="*/ 96 h 250"/>
                <a:gd name="T24" fmla="*/ 34 w 214"/>
                <a:gd name="T25" fmla="*/ 126 h 250"/>
                <a:gd name="T26" fmla="*/ 39 w 214"/>
                <a:gd name="T27" fmla="*/ 157 h 250"/>
                <a:gd name="T28" fmla="*/ 51 w 214"/>
                <a:gd name="T29" fmla="*/ 182 h 250"/>
                <a:gd name="T30" fmla="*/ 69 w 214"/>
                <a:gd name="T31" fmla="*/ 201 h 250"/>
                <a:gd name="T32" fmla="*/ 93 w 214"/>
                <a:gd name="T33" fmla="*/ 215 h 250"/>
                <a:gd name="T34" fmla="*/ 123 w 214"/>
                <a:gd name="T35" fmla="*/ 220 h 250"/>
                <a:gd name="T36" fmla="*/ 149 w 214"/>
                <a:gd name="T37" fmla="*/ 217 h 250"/>
                <a:gd name="T38" fmla="*/ 169 w 214"/>
                <a:gd name="T39" fmla="*/ 206 h 250"/>
                <a:gd name="T40" fmla="*/ 186 w 214"/>
                <a:gd name="T41" fmla="*/ 189 h 250"/>
                <a:gd name="T42" fmla="*/ 214 w 214"/>
                <a:gd name="T43" fmla="*/ 208 h 250"/>
                <a:gd name="T44" fmla="*/ 207 w 214"/>
                <a:gd name="T45" fmla="*/ 217 h 250"/>
                <a:gd name="T46" fmla="*/ 195 w 214"/>
                <a:gd name="T47" fmla="*/ 229 h 250"/>
                <a:gd name="T48" fmla="*/ 176 w 214"/>
                <a:gd name="T49" fmla="*/ 238 h 250"/>
                <a:gd name="T50" fmla="*/ 153 w 214"/>
                <a:gd name="T51" fmla="*/ 248 h 250"/>
                <a:gd name="T52" fmla="*/ 123 w 214"/>
                <a:gd name="T53" fmla="*/ 250 h 250"/>
                <a:gd name="T54" fmla="*/ 88 w 214"/>
                <a:gd name="T55" fmla="*/ 245 h 250"/>
                <a:gd name="T56" fmla="*/ 58 w 214"/>
                <a:gd name="T57" fmla="*/ 231 h 250"/>
                <a:gd name="T58" fmla="*/ 32 w 214"/>
                <a:gd name="T59" fmla="*/ 213 h 250"/>
                <a:gd name="T60" fmla="*/ 16 w 214"/>
                <a:gd name="T61" fmla="*/ 187 h 250"/>
                <a:gd name="T62" fmla="*/ 4 w 214"/>
                <a:gd name="T63" fmla="*/ 157 h 250"/>
                <a:gd name="T64" fmla="*/ 0 w 214"/>
                <a:gd name="T65" fmla="*/ 126 h 250"/>
                <a:gd name="T66" fmla="*/ 7 w 214"/>
                <a:gd name="T67" fmla="*/ 84 h 250"/>
                <a:gd name="T68" fmla="*/ 23 w 214"/>
                <a:gd name="T69" fmla="*/ 49 h 250"/>
                <a:gd name="T70" fmla="*/ 48 w 214"/>
                <a:gd name="T71" fmla="*/ 24 h 250"/>
                <a:gd name="T72" fmla="*/ 83 w 214"/>
                <a:gd name="T73" fmla="*/ 5 h 250"/>
                <a:gd name="T74" fmla="*/ 125 w 214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50">
                  <a:moveTo>
                    <a:pt x="125" y="0"/>
                  </a:moveTo>
                  <a:lnTo>
                    <a:pt x="156" y="3"/>
                  </a:lnTo>
                  <a:lnTo>
                    <a:pt x="186" y="17"/>
                  </a:lnTo>
                  <a:lnTo>
                    <a:pt x="209" y="38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6" y="33"/>
                  </a:lnTo>
                  <a:lnTo>
                    <a:pt x="123" y="31"/>
                  </a:lnTo>
                  <a:lnTo>
                    <a:pt x="95" y="35"/>
                  </a:lnTo>
                  <a:lnTo>
                    <a:pt x="69" y="49"/>
                  </a:lnTo>
                  <a:lnTo>
                    <a:pt x="51" y="70"/>
                  </a:lnTo>
                  <a:lnTo>
                    <a:pt x="39" y="96"/>
                  </a:lnTo>
                  <a:lnTo>
                    <a:pt x="34" y="126"/>
                  </a:lnTo>
                  <a:lnTo>
                    <a:pt x="39" y="157"/>
                  </a:lnTo>
                  <a:lnTo>
                    <a:pt x="51" y="182"/>
                  </a:lnTo>
                  <a:lnTo>
                    <a:pt x="69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49" y="217"/>
                  </a:lnTo>
                  <a:lnTo>
                    <a:pt x="169" y="206"/>
                  </a:lnTo>
                  <a:lnTo>
                    <a:pt x="186" y="189"/>
                  </a:lnTo>
                  <a:lnTo>
                    <a:pt x="214" y="208"/>
                  </a:lnTo>
                  <a:lnTo>
                    <a:pt x="207" y="217"/>
                  </a:lnTo>
                  <a:lnTo>
                    <a:pt x="195" y="229"/>
                  </a:lnTo>
                  <a:lnTo>
                    <a:pt x="176" y="238"/>
                  </a:lnTo>
                  <a:lnTo>
                    <a:pt x="153" y="248"/>
                  </a:lnTo>
                  <a:lnTo>
                    <a:pt x="123" y="250"/>
                  </a:lnTo>
                  <a:lnTo>
                    <a:pt x="88" y="245"/>
                  </a:lnTo>
                  <a:lnTo>
                    <a:pt x="58" y="231"/>
                  </a:lnTo>
                  <a:lnTo>
                    <a:pt x="32" y="213"/>
                  </a:lnTo>
                  <a:lnTo>
                    <a:pt x="16" y="187"/>
                  </a:lnTo>
                  <a:lnTo>
                    <a:pt x="4" y="157"/>
                  </a:lnTo>
                  <a:lnTo>
                    <a:pt x="0" y="126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8" y="24"/>
                  </a:lnTo>
                  <a:lnTo>
                    <a:pt x="83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8DD091C3-AD23-4B73-B114-AAB4BAB7A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9763" y="4773613"/>
              <a:ext cx="290513" cy="388938"/>
            </a:xfrm>
            <a:custGeom>
              <a:avLst/>
              <a:gdLst>
                <a:gd name="T0" fmla="*/ 0 w 183"/>
                <a:gd name="T1" fmla="*/ 0 h 245"/>
                <a:gd name="T2" fmla="*/ 32 w 183"/>
                <a:gd name="T3" fmla="*/ 0 h 245"/>
                <a:gd name="T4" fmla="*/ 32 w 183"/>
                <a:gd name="T5" fmla="*/ 147 h 245"/>
                <a:gd name="T6" fmla="*/ 35 w 183"/>
                <a:gd name="T7" fmla="*/ 166 h 245"/>
                <a:gd name="T8" fmla="*/ 39 w 183"/>
                <a:gd name="T9" fmla="*/ 184 h 245"/>
                <a:gd name="T10" fmla="*/ 51 w 183"/>
                <a:gd name="T11" fmla="*/ 201 h 245"/>
                <a:gd name="T12" fmla="*/ 67 w 183"/>
                <a:gd name="T13" fmla="*/ 212 h 245"/>
                <a:gd name="T14" fmla="*/ 93 w 183"/>
                <a:gd name="T15" fmla="*/ 215 h 245"/>
                <a:gd name="T16" fmla="*/ 116 w 183"/>
                <a:gd name="T17" fmla="*/ 212 h 245"/>
                <a:gd name="T18" fmla="*/ 132 w 183"/>
                <a:gd name="T19" fmla="*/ 201 h 245"/>
                <a:gd name="T20" fmla="*/ 144 w 183"/>
                <a:gd name="T21" fmla="*/ 184 h 245"/>
                <a:gd name="T22" fmla="*/ 151 w 183"/>
                <a:gd name="T23" fmla="*/ 166 h 245"/>
                <a:gd name="T24" fmla="*/ 151 w 183"/>
                <a:gd name="T25" fmla="*/ 147 h 245"/>
                <a:gd name="T26" fmla="*/ 151 w 183"/>
                <a:gd name="T27" fmla="*/ 0 h 245"/>
                <a:gd name="T28" fmla="*/ 183 w 183"/>
                <a:gd name="T29" fmla="*/ 0 h 245"/>
                <a:gd name="T30" fmla="*/ 183 w 183"/>
                <a:gd name="T31" fmla="*/ 152 h 245"/>
                <a:gd name="T32" fmla="*/ 179 w 183"/>
                <a:gd name="T33" fmla="*/ 184 h 245"/>
                <a:gd name="T34" fmla="*/ 167 w 183"/>
                <a:gd name="T35" fmla="*/ 210 h 245"/>
                <a:gd name="T36" fmla="*/ 146 w 183"/>
                <a:gd name="T37" fmla="*/ 229 h 245"/>
                <a:gd name="T38" fmla="*/ 121 w 183"/>
                <a:gd name="T39" fmla="*/ 240 h 245"/>
                <a:gd name="T40" fmla="*/ 93 w 183"/>
                <a:gd name="T41" fmla="*/ 245 h 245"/>
                <a:gd name="T42" fmla="*/ 62 w 183"/>
                <a:gd name="T43" fmla="*/ 240 h 245"/>
                <a:gd name="T44" fmla="*/ 37 w 183"/>
                <a:gd name="T45" fmla="*/ 229 h 245"/>
                <a:gd name="T46" fmla="*/ 16 w 183"/>
                <a:gd name="T47" fmla="*/ 210 h 245"/>
                <a:gd name="T48" fmla="*/ 4 w 183"/>
                <a:gd name="T49" fmla="*/ 184 h 245"/>
                <a:gd name="T50" fmla="*/ 0 w 183"/>
                <a:gd name="T51" fmla="*/ 152 h 245"/>
                <a:gd name="T52" fmla="*/ 0 w 183"/>
                <a:gd name="T5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45">
                  <a:moveTo>
                    <a:pt x="0" y="0"/>
                  </a:moveTo>
                  <a:lnTo>
                    <a:pt x="32" y="0"/>
                  </a:lnTo>
                  <a:lnTo>
                    <a:pt x="32" y="147"/>
                  </a:lnTo>
                  <a:lnTo>
                    <a:pt x="35" y="166"/>
                  </a:lnTo>
                  <a:lnTo>
                    <a:pt x="39" y="184"/>
                  </a:lnTo>
                  <a:lnTo>
                    <a:pt x="51" y="201"/>
                  </a:lnTo>
                  <a:lnTo>
                    <a:pt x="67" y="212"/>
                  </a:lnTo>
                  <a:lnTo>
                    <a:pt x="93" y="215"/>
                  </a:lnTo>
                  <a:lnTo>
                    <a:pt x="116" y="212"/>
                  </a:lnTo>
                  <a:lnTo>
                    <a:pt x="132" y="201"/>
                  </a:lnTo>
                  <a:lnTo>
                    <a:pt x="144" y="184"/>
                  </a:lnTo>
                  <a:lnTo>
                    <a:pt x="151" y="166"/>
                  </a:lnTo>
                  <a:lnTo>
                    <a:pt x="151" y="147"/>
                  </a:lnTo>
                  <a:lnTo>
                    <a:pt x="151" y="0"/>
                  </a:lnTo>
                  <a:lnTo>
                    <a:pt x="183" y="0"/>
                  </a:lnTo>
                  <a:lnTo>
                    <a:pt x="183" y="152"/>
                  </a:lnTo>
                  <a:lnTo>
                    <a:pt x="179" y="184"/>
                  </a:lnTo>
                  <a:lnTo>
                    <a:pt x="167" y="210"/>
                  </a:lnTo>
                  <a:lnTo>
                    <a:pt x="146" y="229"/>
                  </a:lnTo>
                  <a:lnTo>
                    <a:pt x="121" y="240"/>
                  </a:lnTo>
                  <a:lnTo>
                    <a:pt x="93" y="245"/>
                  </a:lnTo>
                  <a:lnTo>
                    <a:pt x="62" y="240"/>
                  </a:lnTo>
                  <a:lnTo>
                    <a:pt x="37" y="229"/>
                  </a:lnTo>
                  <a:lnTo>
                    <a:pt x="16" y="210"/>
                  </a:lnTo>
                  <a:lnTo>
                    <a:pt x="4" y="184"/>
                  </a:lnTo>
                  <a:lnTo>
                    <a:pt x="0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10EEE44F-F515-49DE-81E8-EF93A352EB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03938" y="4773613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3 h 240"/>
                <a:gd name="T10" fmla="*/ 114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4 w 170"/>
                <a:gd name="T19" fmla="*/ 40 h 240"/>
                <a:gd name="T20" fmla="*/ 102 w 170"/>
                <a:gd name="T21" fmla="*/ 33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10 h 240"/>
                <a:gd name="T48" fmla="*/ 125 w 170"/>
                <a:gd name="T49" fmla="*/ 124 h 240"/>
                <a:gd name="T50" fmla="*/ 102 w 170"/>
                <a:gd name="T51" fmla="*/ 131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5 h 240"/>
                <a:gd name="T58" fmla="*/ 32 w 170"/>
                <a:gd name="T59" fmla="*/ 135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3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10"/>
                  </a:lnTo>
                  <a:lnTo>
                    <a:pt x="125" y="124"/>
                  </a:lnTo>
                  <a:lnTo>
                    <a:pt x="102" y="131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5"/>
                  </a:lnTo>
                  <a:lnTo>
                    <a:pt x="32" y="135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2348254D-B6B2-402C-86F4-3FEFA3F11B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788" y="4773613"/>
              <a:ext cx="255588" cy="381000"/>
            </a:xfrm>
            <a:custGeom>
              <a:avLst/>
              <a:gdLst>
                <a:gd name="T0" fmla="*/ 0 w 161"/>
                <a:gd name="T1" fmla="*/ 0 h 240"/>
                <a:gd name="T2" fmla="*/ 156 w 161"/>
                <a:gd name="T3" fmla="*/ 0 h 240"/>
                <a:gd name="T4" fmla="*/ 156 w 161"/>
                <a:gd name="T5" fmla="*/ 30 h 240"/>
                <a:gd name="T6" fmla="*/ 33 w 161"/>
                <a:gd name="T7" fmla="*/ 30 h 240"/>
                <a:gd name="T8" fmla="*/ 33 w 161"/>
                <a:gd name="T9" fmla="*/ 103 h 240"/>
                <a:gd name="T10" fmla="*/ 147 w 161"/>
                <a:gd name="T11" fmla="*/ 103 h 240"/>
                <a:gd name="T12" fmla="*/ 147 w 161"/>
                <a:gd name="T13" fmla="*/ 133 h 240"/>
                <a:gd name="T14" fmla="*/ 33 w 161"/>
                <a:gd name="T15" fmla="*/ 133 h 240"/>
                <a:gd name="T16" fmla="*/ 33 w 161"/>
                <a:gd name="T17" fmla="*/ 210 h 240"/>
                <a:gd name="T18" fmla="*/ 161 w 161"/>
                <a:gd name="T19" fmla="*/ 210 h 240"/>
                <a:gd name="T20" fmla="*/ 161 w 161"/>
                <a:gd name="T21" fmla="*/ 240 h 240"/>
                <a:gd name="T22" fmla="*/ 0 w 161"/>
                <a:gd name="T23" fmla="*/ 240 h 240"/>
                <a:gd name="T24" fmla="*/ 0 w 161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3" y="30"/>
                  </a:lnTo>
                  <a:lnTo>
                    <a:pt x="33" y="103"/>
                  </a:lnTo>
                  <a:lnTo>
                    <a:pt x="147" y="103"/>
                  </a:lnTo>
                  <a:lnTo>
                    <a:pt x="147" y="133"/>
                  </a:lnTo>
                  <a:lnTo>
                    <a:pt x="33" y="133"/>
                  </a:lnTo>
                  <a:lnTo>
                    <a:pt x="33" y="210"/>
                  </a:lnTo>
                  <a:lnTo>
                    <a:pt x="161" y="210"/>
                  </a:lnTo>
                  <a:lnTo>
                    <a:pt x="161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08DE6A05-C7BC-441B-ACBB-A718E14E9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3400" y="4765676"/>
              <a:ext cx="334963" cy="396875"/>
            </a:xfrm>
            <a:custGeom>
              <a:avLst/>
              <a:gdLst>
                <a:gd name="T0" fmla="*/ 123 w 211"/>
                <a:gd name="T1" fmla="*/ 0 h 250"/>
                <a:gd name="T2" fmla="*/ 156 w 211"/>
                <a:gd name="T3" fmla="*/ 3 h 250"/>
                <a:gd name="T4" fmla="*/ 184 w 211"/>
                <a:gd name="T5" fmla="*/ 17 h 250"/>
                <a:gd name="T6" fmla="*/ 207 w 211"/>
                <a:gd name="T7" fmla="*/ 38 h 250"/>
                <a:gd name="T8" fmla="*/ 181 w 211"/>
                <a:gd name="T9" fmla="*/ 56 h 250"/>
                <a:gd name="T10" fmla="*/ 165 w 211"/>
                <a:gd name="T11" fmla="*/ 42 h 250"/>
                <a:gd name="T12" fmla="*/ 144 w 211"/>
                <a:gd name="T13" fmla="*/ 33 h 250"/>
                <a:gd name="T14" fmla="*/ 123 w 211"/>
                <a:gd name="T15" fmla="*/ 31 h 250"/>
                <a:gd name="T16" fmla="*/ 93 w 211"/>
                <a:gd name="T17" fmla="*/ 35 h 250"/>
                <a:gd name="T18" fmla="*/ 67 w 211"/>
                <a:gd name="T19" fmla="*/ 49 h 250"/>
                <a:gd name="T20" fmla="*/ 49 w 211"/>
                <a:gd name="T21" fmla="*/ 70 h 250"/>
                <a:gd name="T22" fmla="*/ 37 w 211"/>
                <a:gd name="T23" fmla="*/ 96 h 250"/>
                <a:gd name="T24" fmla="*/ 35 w 211"/>
                <a:gd name="T25" fmla="*/ 126 h 250"/>
                <a:gd name="T26" fmla="*/ 37 w 211"/>
                <a:gd name="T27" fmla="*/ 157 h 250"/>
                <a:gd name="T28" fmla="*/ 49 w 211"/>
                <a:gd name="T29" fmla="*/ 182 h 250"/>
                <a:gd name="T30" fmla="*/ 67 w 211"/>
                <a:gd name="T31" fmla="*/ 201 h 250"/>
                <a:gd name="T32" fmla="*/ 93 w 211"/>
                <a:gd name="T33" fmla="*/ 215 h 250"/>
                <a:gd name="T34" fmla="*/ 123 w 211"/>
                <a:gd name="T35" fmla="*/ 220 h 250"/>
                <a:gd name="T36" fmla="*/ 149 w 211"/>
                <a:gd name="T37" fmla="*/ 217 h 250"/>
                <a:gd name="T38" fmla="*/ 170 w 211"/>
                <a:gd name="T39" fmla="*/ 206 h 250"/>
                <a:gd name="T40" fmla="*/ 186 w 211"/>
                <a:gd name="T41" fmla="*/ 189 h 250"/>
                <a:gd name="T42" fmla="*/ 211 w 211"/>
                <a:gd name="T43" fmla="*/ 208 h 250"/>
                <a:gd name="T44" fmla="*/ 205 w 211"/>
                <a:gd name="T45" fmla="*/ 217 h 250"/>
                <a:gd name="T46" fmla="*/ 193 w 211"/>
                <a:gd name="T47" fmla="*/ 229 h 250"/>
                <a:gd name="T48" fmla="*/ 174 w 211"/>
                <a:gd name="T49" fmla="*/ 238 h 250"/>
                <a:gd name="T50" fmla="*/ 151 w 211"/>
                <a:gd name="T51" fmla="*/ 248 h 250"/>
                <a:gd name="T52" fmla="*/ 121 w 211"/>
                <a:gd name="T53" fmla="*/ 250 h 250"/>
                <a:gd name="T54" fmla="*/ 86 w 211"/>
                <a:gd name="T55" fmla="*/ 245 h 250"/>
                <a:gd name="T56" fmla="*/ 56 w 211"/>
                <a:gd name="T57" fmla="*/ 231 h 250"/>
                <a:gd name="T58" fmla="*/ 32 w 211"/>
                <a:gd name="T59" fmla="*/ 213 h 250"/>
                <a:gd name="T60" fmla="*/ 14 w 211"/>
                <a:gd name="T61" fmla="*/ 187 h 250"/>
                <a:gd name="T62" fmla="*/ 2 w 211"/>
                <a:gd name="T63" fmla="*/ 157 h 250"/>
                <a:gd name="T64" fmla="*/ 0 w 211"/>
                <a:gd name="T65" fmla="*/ 126 h 250"/>
                <a:gd name="T66" fmla="*/ 4 w 211"/>
                <a:gd name="T67" fmla="*/ 84 h 250"/>
                <a:gd name="T68" fmla="*/ 21 w 211"/>
                <a:gd name="T69" fmla="*/ 49 h 250"/>
                <a:gd name="T70" fmla="*/ 49 w 211"/>
                <a:gd name="T71" fmla="*/ 24 h 250"/>
                <a:gd name="T72" fmla="*/ 83 w 211"/>
                <a:gd name="T73" fmla="*/ 5 h 250"/>
                <a:gd name="T74" fmla="*/ 123 w 211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1" h="250">
                  <a:moveTo>
                    <a:pt x="123" y="0"/>
                  </a:moveTo>
                  <a:lnTo>
                    <a:pt x="156" y="3"/>
                  </a:lnTo>
                  <a:lnTo>
                    <a:pt x="184" y="17"/>
                  </a:lnTo>
                  <a:lnTo>
                    <a:pt x="207" y="38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1"/>
                  </a:lnTo>
                  <a:lnTo>
                    <a:pt x="93" y="35"/>
                  </a:lnTo>
                  <a:lnTo>
                    <a:pt x="67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5" y="126"/>
                  </a:lnTo>
                  <a:lnTo>
                    <a:pt x="37" y="157"/>
                  </a:lnTo>
                  <a:lnTo>
                    <a:pt x="49" y="182"/>
                  </a:lnTo>
                  <a:lnTo>
                    <a:pt x="67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49" y="217"/>
                  </a:lnTo>
                  <a:lnTo>
                    <a:pt x="170" y="206"/>
                  </a:lnTo>
                  <a:lnTo>
                    <a:pt x="186" y="189"/>
                  </a:lnTo>
                  <a:lnTo>
                    <a:pt x="211" y="208"/>
                  </a:lnTo>
                  <a:lnTo>
                    <a:pt x="205" y="217"/>
                  </a:lnTo>
                  <a:lnTo>
                    <a:pt x="193" y="229"/>
                  </a:lnTo>
                  <a:lnTo>
                    <a:pt x="174" y="238"/>
                  </a:lnTo>
                  <a:lnTo>
                    <a:pt x="151" y="248"/>
                  </a:lnTo>
                  <a:lnTo>
                    <a:pt x="121" y="250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2" y="213"/>
                  </a:lnTo>
                  <a:lnTo>
                    <a:pt x="14" y="187"/>
                  </a:lnTo>
                  <a:lnTo>
                    <a:pt x="2" y="157"/>
                  </a:lnTo>
                  <a:lnTo>
                    <a:pt x="0" y="126"/>
                  </a:lnTo>
                  <a:lnTo>
                    <a:pt x="4" y="84"/>
                  </a:lnTo>
                  <a:lnTo>
                    <a:pt x="21" y="49"/>
                  </a:lnTo>
                  <a:lnTo>
                    <a:pt x="49" y="24"/>
                  </a:lnTo>
                  <a:lnTo>
                    <a:pt x="8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3263EE2E-385D-4439-9F23-2DD8CC79C0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48525" y="4765676"/>
              <a:ext cx="395288" cy="396875"/>
            </a:xfrm>
            <a:custGeom>
              <a:avLst/>
              <a:gdLst>
                <a:gd name="T0" fmla="*/ 123 w 249"/>
                <a:gd name="T1" fmla="*/ 31 h 250"/>
                <a:gd name="T2" fmla="*/ 93 w 249"/>
                <a:gd name="T3" fmla="*/ 35 h 250"/>
                <a:gd name="T4" fmla="*/ 70 w 249"/>
                <a:gd name="T5" fmla="*/ 49 h 250"/>
                <a:gd name="T6" fmla="*/ 49 w 249"/>
                <a:gd name="T7" fmla="*/ 68 h 250"/>
                <a:gd name="T8" fmla="*/ 37 w 249"/>
                <a:gd name="T9" fmla="*/ 96 h 250"/>
                <a:gd name="T10" fmla="*/ 35 w 249"/>
                <a:gd name="T11" fmla="*/ 124 h 250"/>
                <a:gd name="T12" fmla="*/ 37 w 249"/>
                <a:gd name="T13" fmla="*/ 154 h 250"/>
                <a:gd name="T14" fmla="*/ 49 w 249"/>
                <a:gd name="T15" fmla="*/ 182 h 250"/>
                <a:gd name="T16" fmla="*/ 70 w 249"/>
                <a:gd name="T17" fmla="*/ 201 h 250"/>
                <a:gd name="T18" fmla="*/ 93 w 249"/>
                <a:gd name="T19" fmla="*/ 215 h 250"/>
                <a:gd name="T20" fmla="*/ 123 w 249"/>
                <a:gd name="T21" fmla="*/ 220 h 250"/>
                <a:gd name="T22" fmla="*/ 154 w 249"/>
                <a:gd name="T23" fmla="*/ 215 h 250"/>
                <a:gd name="T24" fmla="*/ 179 w 249"/>
                <a:gd name="T25" fmla="*/ 201 h 250"/>
                <a:gd name="T26" fmla="*/ 198 w 249"/>
                <a:gd name="T27" fmla="*/ 182 h 250"/>
                <a:gd name="T28" fmla="*/ 210 w 249"/>
                <a:gd name="T29" fmla="*/ 154 h 250"/>
                <a:gd name="T30" fmla="*/ 214 w 249"/>
                <a:gd name="T31" fmla="*/ 124 h 250"/>
                <a:gd name="T32" fmla="*/ 210 w 249"/>
                <a:gd name="T33" fmla="*/ 96 h 250"/>
                <a:gd name="T34" fmla="*/ 198 w 249"/>
                <a:gd name="T35" fmla="*/ 68 h 250"/>
                <a:gd name="T36" fmla="*/ 179 w 249"/>
                <a:gd name="T37" fmla="*/ 49 h 250"/>
                <a:gd name="T38" fmla="*/ 154 w 249"/>
                <a:gd name="T39" fmla="*/ 35 h 250"/>
                <a:gd name="T40" fmla="*/ 123 w 249"/>
                <a:gd name="T41" fmla="*/ 31 h 250"/>
                <a:gd name="T42" fmla="*/ 123 w 249"/>
                <a:gd name="T43" fmla="*/ 0 h 250"/>
                <a:gd name="T44" fmla="*/ 165 w 249"/>
                <a:gd name="T45" fmla="*/ 5 h 250"/>
                <a:gd name="T46" fmla="*/ 200 w 249"/>
                <a:gd name="T47" fmla="*/ 24 h 250"/>
                <a:gd name="T48" fmla="*/ 226 w 249"/>
                <a:gd name="T49" fmla="*/ 49 h 250"/>
                <a:gd name="T50" fmla="*/ 242 w 249"/>
                <a:gd name="T51" fmla="*/ 84 h 250"/>
                <a:gd name="T52" fmla="*/ 249 w 249"/>
                <a:gd name="T53" fmla="*/ 124 h 250"/>
                <a:gd name="T54" fmla="*/ 242 w 249"/>
                <a:gd name="T55" fmla="*/ 166 h 250"/>
                <a:gd name="T56" fmla="*/ 226 w 249"/>
                <a:gd name="T57" fmla="*/ 201 h 250"/>
                <a:gd name="T58" fmla="*/ 200 w 249"/>
                <a:gd name="T59" fmla="*/ 227 h 250"/>
                <a:gd name="T60" fmla="*/ 165 w 249"/>
                <a:gd name="T61" fmla="*/ 245 h 250"/>
                <a:gd name="T62" fmla="*/ 123 w 249"/>
                <a:gd name="T63" fmla="*/ 250 h 250"/>
                <a:gd name="T64" fmla="*/ 84 w 249"/>
                <a:gd name="T65" fmla="*/ 245 h 250"/>
                <a:gd name="T66" fmla="*/ 49 w 249"/>
                <a:gd name="T67" fmla="*/ 227 h 250"/>
                <a:gd name="T68" fmla="*/ 23 w 249"/>
                <a:gd name="T69" fmla="*/ 201 h 250"/>
                <a:gd name="T70" fmla="*/ 5 w 249"/>
                <a:gd name="T71" fmla="*/ 166 h 250"/>
                <a:gd name="T72" fmla="*/ 0 w 249"/>
                <a:gd name="T73" fmla="*/ 124 h 250"/>
                <a:gd name="T74" fmla="*/ 5 w 249"/>
                <a:gd name="T75" fmla="*/ 84 h 250"/>
                <a:gd name="T76" fmla="*/ 23 w 249"/>
                <a:gd name="T77" fmla="*/ 49 h 250"/>
                <a:gd name="T78" fmla="*/ 49 w 249"/>
                <a:gd name="T79" fmla="*/ 24 h 250"/>
                <a:gd name="T80" fmla="*/ 84 w 249"/>
                <a:gd name="T81" fmla="*/ 5 h 250"/>
                <a:gd name="T82" fmla="*/ 123 w 249"/>
                <a:gd name="T8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0">
                  <a:moveTo>
                    <a:pt x="123" y="31"/>
                  </a:moveTo>
                  <a:lnTo>
                    <a:pt x="93" y="35"/>
                  </a:lnTo>
                  <a:lnTo>
                    <a:pt x="70" y="49"/>
                  </a:lnTo>
                  <a:lnTo>
                    <a:pt x="49" y="68"/>
                  </a:lnTo>
                  <a:lnTo>
                    <a:pt x="37" y="96"/>
                  </a:lnTo>
                  <a:lnTo>
                    <a:pt x="35" y="124"/>
                  </a:lnTo>
                  <a:lnTo>
                    <a:pt x="37" y="154"/>
                  </a:lnTo>
                  <a:lnTo>
                    <a:pt x="49" y="182"/>
                  </a:lnTo>
                  <a:lnTo>
                    <a:pt x="70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54" y="215"/>
                  </a:lnTo>
                  <a:lnTo>
                    <a:pt x="179" y="201"/>
                  </a:lnTo>
                  <a:lnTo>
                    <a:pt x="198" y="182"/>
                  </a:lnTo>
                  <a:lnTo>
                    <a:pt x="210" y="154"/>
                  </a:lnTo>
                  <a:lnTo>
                    <a:pt x="214" y="124"/>
                  </a:lnTo>
                  <a:lnTo>
                    <a:pt x="210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4" y="35"/>
                  </a:lnTo>
                  <a:lnTo>
                    <a:pt x="123" y="31"/>
                  </a:lnTo>
                  <a:close/>
                  <a:moveTo>
                    <a:pt x="123" y="0"/>
                  </a:moveTo>
                  <a:lnTo>
                    <a:pt x="165" y="5"/>
                  </a:lnTo>
                  <a:lnTo>
                    <a:pt x="200" y="24"/>
                  </a:lnTo>
                  <a:lnTo>
                    <a:pt x="226" y="49"/>
                  </a:lnTo>
                  <a:lnTo>
                    <a:pt x="242" y="84"/>
                  </a:lnTo>
                  <a:lnTo>
                    <a:pt x="249" y="124"/>
                  </a:lnTo>
                  <a:lnTo>
                    <a:pt x="242" y="166"/>
                  </a:lnTo>
                  <a:lnTo>
                    <a:pt x="226" y="201"/>
                  </a:lnTo>
                  <a:lnTo>
                    <a:pt x="200" y="227"/>
                  </a:lnTo>
                  <a:lnTo>
                    <a:pt x="165" y="245"/>
                  </a:lnTo>
                  <a:lnTo>
                    <a:pt x="123" y="250"/>
                  </a:lnTo>
                  <a:lnTo>
                    <a:pt x="84" y="245"/>
                  </a:lnTo>
                  <a:lnTo>
                    <a:pt x="49" y="227"/>
                  </a:lnTo>
                  <a:lnTo>
                    <a:pt x="23" y="201"/>
                  </a:lnTo>
                  <a:lnTo>
                    <a:pt x="5" y="166"/>
                  </a:lnTo>
                  <a:lnTo>
                    <a:pt x="0" y="124"/>
                  </a:lnTo>
                  <a:lnTo>
                    <a:pt x="5" y="84"/>
                  </a:lnTo>
                  <a:lnTo>
                    <a:pt x="23" y="49"/>
                  </a:lnTo>
                  <a:lnTo>
                    <a:pt x="49" y="24"/>
                  </a:lnTo>
                  <a:lnTo>
                    <a:pt x="84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1C444F54-FE98-4D3F-B2BF-9E943561A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8425" y="4773613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2 w 207"/>
                <a:gd name="T5" fmla="*/ 198 h 240"/>
                <a:gd name="T6" fmla="*/ 174 w 207"/>
                <a:gd name="T7" fmla="*/ 198 h 240"/>
                <a:gd name="T8" fmla="*/ 174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5 w 207"/>
                <a:gd name="T15" fmla="*/ 240 h 240"/>
                <a:gd name="T16" fmla="*/ 32 w 207"/>
                <a:gd name="T17" fmla="*/ 42 h 240"/>
                <a:gd name="T18" fmla="*/ 32 w 207"/>
                <a:gd name="T19" fmla="*/ 42 h 240"/>
                <a:gd name="T20" fmla="*/ 32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5" y="2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70DE95AC-6559-4209-B4BF-3F7A0F99FD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1175" y="4773613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0B3D8A17-9A89-406F-BDDA-692E691C51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9800" y="4773613"/>
              <a:ext cx="252413" cy="381000"/>
            </a:xfrm>
            <a:custGeom>
              <a:avLst/>
              <a:gdLst>
                <a:gd name="T0" fmla="*/ 0 w 159"/>
                <a:gd name="T1" fmla="*/ 0 h 240"/>
                <a:gd name="T2" fmla="*/ 154 w 159"/>
                <a:gd name="T3" fmla="*/ 0 h 240"/>
                <a:gd name="T4" fmla="*/ 154 w 159"/>
                <a:gd name="T5" fmla="*/ 30 h 240"/>
                <a:gd name="T6" fmla="*/ 31 w 159"/>
                <a:gd name="T7" fmla="*/ 30 h 240"/>
                <a:gd name="T8" fmla="*/ 31 w 159"/>
                <a:gd name="T9" fmla="*/ 103 h 240"/>
                <a:gd name="T10" fmla="*/ 145 w 159"/>
                <a:gd name="T11" fmla="*/ 103 h 240"/>
                <a:gd name="T12" fmla="*/ 145 w 159"/>
                <a:gd name="T13" fmla="*/ 133 h 240"/>
                <a:gd name="T14" fmla="*/ 31 w 159"/>
                <a:gd name="T15" fmla="*/ 133 h 240"/>
                <a:gd name="T16" fmla="*/ 31 w 159"/>
                <a:gd name="T17" fmla="*/ 210 h 240"/>
                <a:gd name="T18" fmla="*/ 159 w 159"/>
                <a:gd name="T19" fmla="*/ 210 h 240"/>
                <a:gd name="T20" fmla="*/ 159 w 159"/>
                <a:gd name="T21" fmla="*/ 240 h 240"/>
                <a:gd name="T22" fmla="*/ 0 w 159"/>
                <a:gd name="T23" fmla="*/ 240 h 240"/>
                <a:gd name="T24" fmla="*/ 0 w 159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40">
                  <a:moveTo>
                    <a:pt x="0" y="0"/>
                  </a:moveTo>
                  <a:lnTo>
                    <a:pt x="154" y="0"/>
                  </a:lnTo>
                  <a:lnTo>
                    <a:pt x="154" y="30"/>
                  </a:lnTo>
                  <a:lnTo>
                    <a:pt x="31" y="30"/>
                  </a:lnTo>
                  <a:lnTo>
                    <a:pt x="31" y="103"/>
                  </a:lnTo>
                  <a:lnTo>
                    <a:pt x="145" y="103"/>
                  </a:lnTo>
                  <a:lnTo>
                    <a:pt x="145" y="133"/>
                  </a:lnTo>
                  <a:lnTo>
                    <a:pt x="31" y="133"/>
                  </a:lnTo>
                  <a:lnTo>
                    <a:pt x="31" y="210"/>
                  </a:lnTo>
                  <a:lnTo>
                    <a:pt x="159" y="210"/>
                  </a:lnTo>
                  <a:lnTo>
                    <a:pt x="159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6D59C8B4-43F1-48C7-90E9-E42FCC626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63013" y="4765676"/>
              <a:ext cx="336550" cy="396875"/>
            </a:xfrm>
            <a:custGeom>
              <a:avLst/>
              <a:gdLst>
                <a:gd name="T0" fmla="*/ 123 w 212"/>
                <a:gd name="T1" fmla="*/ 0 h 250"/>
                <a:gd name="T2" fmla="*/ 156 w 212"/>
                <a:gd name="T3" fmla="*/ 3 h 250"/>
                <a:gd name="T4" fmla="*/ 184 w 212"/>
                <a:gd name="T5" fmla="*/ 17 h 250"/>
                <a:gd name="T6" fmla="*/ 207 w 212"/>
                <a:gd name="T7" fmla="*/ 38 h 250"/>
                <a:gd name="T8" fmla="*/ 179 w 212"/>
                <a:gd name="T9" fmla="*/ 56 h 250"/>
                <a:gd name="T10" fmla="*/ 165 w 212"/>
                <a:gd name="T11" fmla="*/ 42 h 250"/>
                <a:gd name="T12" fmla="*/ 144 w 212"/>
                <a:gd name="T13" fmla="*/ 33 h 250"/>
                <a:gd name="T14" fmla="*/ 123 w 212"/>
                <a:gd name="T15" fmla="*/ 31 h 250"/>
                <a:gd name="T16" fmla="*/ 93 w 212"/>
                <a:gd name="T17" fmla="*/ 35 h 250"/>
                <a:gd name="T18" fmla="*/ 68 w 212"/>
                <a:gd name="T19" fmla="*/ 49 h 250"/>
                <a:gd name="T20" fmla="*/ 49 w 212"/>
                <a:gd name="T21" fmla="*/ 70 h 250"/>
                <a:gd name="T22" fmla="*/ 37 w 212"/>
                <a:gd name="T23" fmla="*/ 96 h 250"/>
                <a:gd name="T24" fmla="*/ 33 w 212"/>
                <a:gd name="T25" fmla="*/ 126 h 250"/>
                <a:gd name="T26" fmla="*/ 37 w 212"/>
                <a:gd name="T27" fmla="*/ 157 h 250"/>
                <a:gd name="T28" fmla="*/ 49 w 212"/>
                <a:gd name="T29" fmla="*/ 182 h 250"/>
                <a:gd name="T30" fmla="*/ 68 w 212"/>
                <a:gd name="T31" fmla="*/ 201 h 250"/>
                <a:gd name="T32" fmla="*/ 93 w 212"/>
                <a:gd name="T33" fmla="*/ 215 h 250"/>
                <a:gd name="T34" fmla="*/ 123 w 212"/>
                <a:gd name="T35" fmla="*/ 220 h 250"/>
                <a:gd name="T36" fmla="*/ 147 w 212"/>
                <a:gd name="T37" fmla="*/ 217 h 250"/>
                <a:gd name="T38" fmla="*/ 168 w 212"/>
                <a:gd name="T39" fmla="*/ 206 h 250"/>
                <a:gd name="T40" fmla="*/ 184 w 212"/>
                <a:gd name="T41" fmla="*/ 189 h 250"/>
                <a:gd name="T42" fmla="*/ 212 w 212"/>
                <a:gd name="T43" fmla="*/ 208 h 250"/>
                <a:gd name="T44" fmla="*/ 205 w 212"/>
                <a:gd name="T45" fmla="*/ 217 h 250"/>
                <a:gd name="T46" fmla="*/ 193 w 212"/>
                <a:gd name="T47" fmla="*/ 229 h 250"/>
                <a:gd name="T48" fmla="*/ 175 w 212"/>
                <a:gd name="T49" fmla="*/ 238 h 250"/>
                <a:gd name="T50" fmla="*/ 151 w 212"/>
                <a:gd name="T51" fmla="*/ 248 h 250"/>
                <a:gd name="T52" fmla="*/ 121 w 212"/>
                <a:gd name="T53" fmla="*/ 250 h 250"/>
                <a:gd name="T54" fmla="*/ 86 w 212"/>
                <a:gd name="T55" fmla="*/ 245 h 250"/>
                <a:gd name="T56" fmla="*/ 56 w 212"/>
                <a:gd name="T57" fmla="*/ 231 h 250"/>
                <a:gd name="T58" fmla="*/ 33 w 212"/>
                <a:gd name="T59" fmla="*/ 213 h 250"/>
                <a:gd name="T60" fmla="*/ 14 w 212"/>
                <a:gd name="T61" fmla="*/ 187 h 250"/>
                <a:gd name="T62" fmla="*/ 2 w 212"/>
                <a:gd name="T63" fmla="*/ 157 h 250"/>
                <a:gd name="T64" fmla="*/ 0 w 212"/>
                <a:gd name="T65" fmla="*/ 126 h 250"/>
                <a:gd name="T66" fmla="*/ 5 w 212"/>
                <a:gd name="T67" fmla="*/ 84 h 250"/>
                <a:gd name="T68" fmla="*/ 21 w 212"/>
                <a:gd name="T69" fmla="*/ 49 h 250"/>
                <a:gd name="T70" fmla="*/ 49 w 212"/>
                <a:gd name="T71" fmla="*/ 24 h 250"/>
                <a:gd name="T72" fmla="*/ 82 w 212"/>
                <a:gd name="T73" fmla="*/ 5 h 250"/>
                <a:gd name="T74" fmla="*/ 123 w 212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50">
                  <a:moveTo>
                    <a:pt x="123" y="0"/>
                  </a:moveTo>
                  <a:lnTo>
                    <a:pt x="156" y="3"/>
                  </a:lnTo>
                  <a:lnTo>
                    <a:pt x="184" y="17"/>
                  </a:lnTo>
                  <a:lnTo>
                    <a:pt x="207" y="38"/>
                  </a:lnTo>
                  <a:lnTo>
                    <a:pt x="179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1"/>
                  </a:lnTo>
                  <a:lnTo>
                    <a:pt x="93" y="35"/>
                  </a:lnTo>
                  <a:lnTo>
                    <a:pt x="68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3" y="126"/>
                  </a:lnTo>
                  <a:lnTo>
                    <a:pt x="37" y="157"/>
                  </a:lnTo>
                  <a:lnTo>
                    <a:pt x="49" y="182"/>
                  </a:lnTo>
                  <a:lnTo>
                    <a:pt x="68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47" y="217"/>
                  </a:lnTo>
                  <a:lnTo>
                    <a:pt x="168" y="206"/>
                  </a:lnTo>
                  <a:lnTo>
                    <a:pt x="184" y="189"/>
                  </a:lnTo>
                  <a:lnTo>
                    <a:pt x="212" y="208"/>
                  </a:lnTo>
                  <a:lnTo>
                    <a:pt x="205" y="217"/>
                  </a:lnTo>
                  <a:lnTo>
                    <a:pt x="193" y="229"/>
                  </a:lnTo>
                  <a:lnTo>
                    <a:pt x="175" y="238"/>
                  </a:lnTo>
                  <a:lnTo>
                    <a:pt x="151" y="248"/>
                  </a:lnTo>
                  <a:lnTo>
                    <a:pt x="121" y="250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3" y="213"/>
                  </a:lnTo>
                  <a:lnTo>
                    <a:pt x="14" y="187"/>
                  </a:lnTo>
                  <a:lnTo>
                    <a:pt x="2" y="157"/>
                  </a:lnTo>
                  <a:lnTo>
                    <a:pt x="0" y="126"/>
                  </a:lnTo>
                  <a:lnTo>
                    <a:pt x="5" y="84"/>
                  </a:lnTo>
                  <a:lnTo>
                    <a:pt x="21" y="49"/>
                  </a:lnTo>
                  <a:lnTo>
                    <a:pt x="49" y="24"/>
                  </a:lnTo>
                  <a:lnTo>
                    <a:pt x="82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8FE9DE02-D405-481D-AA4A-5BF5156FC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8613" y="4773613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6 w 186"/>
                <a:gd name="T11" fmla="*/ 240 h 240"/>
                <a:gd name="T12" fmla="*/ 76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6" y="240"/>
                  </a:lnTo>
                  <a:lnTo>
                    <a:pt x="7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0A1FC23-1C8C-446C-AFEF-919D11344F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69450" y="4773613"/>
              <a:ext cx="50800" cy="3810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BFE1875A-2710-49EB-9C82-3A8C2D77CD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83750" y="4765676"/>
              <a:ext cx="395288" cy="396875"/>
            </a:xfrm>
            <a:custGeom>
              <a:avLst/>
              <a:gdLst>
                <a:gd name="T0" fmla="*/ 125 w 249"/>
                <a:gd name="T1" fmla="*/ 31 h 250"/>
                <a:gd name="T2" fmla="*/ 95 w 249"/>
                <a:gd name="T3" fmla="*/ 35 h 250"/>
                <a:gd name="T4" fmla="*/ 70 w 249"/>
                <a:gd name="T5" fmla="*/ 49 h 250"/>
                <a:gd name="T6" fmla="*/ 51 w 249"/>
                <a:gd name="T7" fmla="*/ 68 h 250"/>
                <a:gd name="T8" fmla="*/ 39 w 249"/>
                <a:gd name="T9" fmla="*/ 96 h 250"/>
                <a:gd name="T10" fmla="*/ 35 w 249"/>
                <a:gd name="T11" fmla="*/ 124 h 250"/>
                <a:gd name="T12" fmla="*/ 39 w 249"/>
                <a:gd name="T13" fmla="*/ 154 h 250"/>
                <a:gd name="T14" fmla="*/ 51 w 249"/>
                <a:gd name="T15" fmla="*/ 182 h 250"/>
                <a:gd name="T16" fmla="*/ 70 w 249"/>
                <a:gd name="T17" fmla="*/ 201 h 250"/>
                <a:gd name="T18" fmla="*/ 95 w 249"/>
                <a:gd name="T19" fmla="*/ 215 h 250"/>
                <a:gd name="T20" fmla="*/ 125 w 249"/>
                <a:gd name="T21" fmla="*/ 220 h 250"/>
                <a:gd name="T22" fmla="*/ 156 w 249"/>
                <a:gd name="T23" fmla="*/ 215 h 250"/>
                <a:gd name="T24" fmla="*/ 179 w 249"/>
                <a:gd name="T25" fmla="*/ 201 h 250"/>
                <a:gd name="T26" fmla="*/ 198 w 249"/>
                <a:gd name="T27" fmla="*/ 182 h 250"/>
                <a:gd name="T28" fmla="*/ 212 w 249"/>
                <a:gd name="T29" fmla="*/ 154 h 250"/>
                <a:gd name="T30" fmla="*/ 214 w 249"/>
                <a:gd name="T31" fmla="*/ 124 h 250"/>
                <a:gd name="T32" fmla="*/ 212 w 249"/>
                <a:gd name="T33" fmla="*/ 96 h 250"/>
                <a:gd name="T34" fmla="*/ 198 w 249"/>
                <a:gd name="T35" fmla="*/ 68 h 250"/>
                <a:gd name="T36" fmla="*/ 179 w 249"/>
                <a:gd name="T37" fmla="*/ 49 h 250"/>
                <a:gd name="T38" fmla="*/ 156 w 249"/>
                <a:gd name="T39" fmla="*/ 35 h 250"/>
                <a:gd name="T40" fmla="*/ 125 w 249"/>
                <a:gd name="T41" fmla="*/ 31 h 250"/>
                <a:gd name="T42" fmla="*/ 125 w 249"/>
                <a:gd name="T43" fmla="*/ 0 h 250"/>
                <a:gd name="T44" fmla="*/ 165 w 249"/>
                <a:gd name="T45" fmla="*/ 5 h 250"/>
                <a:gd name="T46" fmla="*/ 200 w 249"/>
                <a:gd name="T47" fmla="*/ 24 h 250"/>
                <a:gd name="T48" fmla="*/ 226 w 249"/>
                <a:gd name="T49" fmla="*/ 49 h 250"/>
                <a:gd name="T50" fmla="*/ 244 w 249"/>
                <a:gd name="T51" fmla="*/ 84 h 250"/>
                <a:gd name="T52" fmla="*/ 249 w 249"/>
                <a:gd name="T53" fmla="*/ 124 h 250"/>
                <a:gd name="T54" fmla="*/ 244 w 249"/>
                <a:gd name="T55" fmla="*/ 166 h 250"/>
                <a:gd name="T56" fmla="*/ 226 w 249"/>
                <a:gd name="T57" fmla="*/ 201 h 250"/>
                <a:gd name="T58" fmla="*/ 200 w 249"/>
                <a:gd name="T59" fmla="*/ 227 h 250"/>
                <a:gd name="T60" fmla="*/ 165 w 249"/>
                <a:gd name="T61" fmla="*/ 245 h 250"/>
                <a:gd name="T62" fmla="*/ 125 w 249"/>
                <a:gd name="T63" fmla="*/ 250 h 250"/>
                <a:gd name="T64" fmla="*/ 84 w 249"/>
                <a:gd name="T65" fmla="*/ 245 h 250"/>
                <a:gd name="T66" fmla="*/ 49 w 249"/>
                <a:gd name="T67" fmla="*/ 227 h 250"/>
                <a:gd name="T68" fmla="*/ 23 w 249"/>
                <a:gd name="T69" fmla="*/ 201 h 250"/>
                <a:gd name="T70" fmla="*/ 7 w 249"/>
                <a:gd name="T71" fmla="*/ 166 h 250"/>
                <a:gd name="T72" fmla="*/ 0 w 249"/>
                <a:gd name="T73" fmla="*/ 124 h 250"/>
                <a:gd name="T74" fmla="*/ 7 w 249"/>
                <a:gd name="T75" fmla="*/ 84 h 250"/>
                <a:gd name="T76" fmla="*/ 23 w 249"/>
                <a:gd name="T77" fmla="*/ 49 h 250"/>
                <a:gd name="T78" fmla="*/ 49 w 249"/>
                <a:gd name="T79" fmla="*/ 24 h 250"/>
                <a:gd name="T80" fmla="*/ 84 w 249"/>
                <a:gd name="T81" fmla="*/ 5 h 250"/>
                <a:gd name="T82" fmla="*/ 125 w 249"/>
                <a:gd name="T8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0">
                  <a:moveTo>
                    <a:pt x="125" y="31"/>
                  </a:moveTo>
                  <a:lnTo>
                    <a:pt x="95" y="35"/>
                  </a:lnTo>
                  <a:lnTo>
                    <a:pt x="70" y="49"/>
                  </a:lnTo>
                  <a:lnTo>
                    <a:pt x="51" y="68"/>
                  </a:lnTo>
                  <a:lnTo>
                    <a:pt x="39" y="96"/>
                  </a:lnTo>
                  <a:lnTo>
                    <a:pt x="35" y="124"/>
                  </a:lnTo>
                  <a:lnTo>
                    <a:pt x="39" y="154"/>
                  </a:lnTo>
                  <a:lnTo>
                    <a:pt x="51" y="182"/>
                  </a:lnTo>
                  <a:lnTo>
                    <a:pt x="70" y="201"/>
                  </a:lnTo>
                  <a:lnTo>
                    <a:pt x="95" y="215"/>
                  </a:lnTo>
                  <a:lnTo>
                    <a:pt x="125" y="220"/>
                  </a:lnTo>
                  <a:lnTo>
                    <a:pt x="156" y="215"/>
                  </a:lnTo>
                  <a:lnTo>
                    <a:pt x="179" y="201"/>
                  </a:lnTo>
                  <a:lnTo>
                    <a:pt x="198" y="182"/>
                  </a:lnTo>
                  <a:lnTo>
                    <a:pt x="212" y="154"/>
                  </a:lnTo>
                  <a:lnTo>
                    <a:pt x="214" y="124"/>
                  </a:lnTo>
                  <a:lnTo>
                    <a:pt x="212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6" y="35"/>
                  </a:lnTo>
                  <a:lnTo>
                    <a:pt x="125" y="31"/>
                  </a:lnTo>
                  <a:close/>
                  <a:moveTo>
                    <a:pt x="125" y="0"/>
                  </a:moveTo>
                  <a:lnTo>
                    <a:pt x="165" y="5"/>
                  </a:lnTo>
                  <a:lnTo>
                    <a:pt x="200" y="24"/>
                  </a:lnTo>
                  <a:lnTo>
                    <a:pt x="226" y="49"/>
                  </a:lnTo>
                  <a:lnTo>
                    <a:pt x="244" y="84"/>
                  </a:lnTo>
                  <a:lnTo>
                    <a:pt x="249" y="124"/>
                  </a:lnTo>
                  <a:lnTo>
                    <a:pt x="244" y="166"/>
                  </a:lnTo>
                  <a:lnTo>
                    <a:pt x="226" y="201"/>
                  </a:lnTo>
                  <a:lnTo>
                    <a:pt x="200" y="227"/>
                  </a:lnTo>
                  <a:lnTo>
                    <a:pt x="165" y="245"/>
                  </a:lnTo>
                  <a:lnTo>
                    <a:pt x="125" y="250"/>
                  </a:lnTo>
                  <a:lnTo>
                    <a:pt x="84" y="245"/>
                  </a:lnTo>
                  <a:lnTo>
                    <a:pt x="49" y="227"/>
                  </a:lnTo>
                  <a:lnTo>
                    <a:pt x="23" y="201"/>
                  </a:lnTo>
                  <a:lnTo>
                    <a:pt x="7" y="166"/>
                  </a:lnTo>
                  <a:lnTo>
                    <a:pt x="0" y="124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9" y="24"/>
                  </a:lnTo>
                  <a:lnTo>
                    <a:pt x="84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BD9A8FB5-2923-47CF-A7A5-7F30C41187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2063" y="4773613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D006FE11-4B75-4368-8A6D-A2465F9FD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7350" y="4765676"/>
              <a:ext cx="252413" cy="396875"/>
            </a:xfrm>
            <a:custGeom>
              <a:avLst/>
              <a:gdLst>
                <a:gd name="T0" fmla="*/ 89 w 159"/>
                <a:gd name="T1" fmla="*/ 0 h 250"/>
                <a:gd name="T2" fmla="*/ 114 w 159"/>
                <a:gd name="T3" fmla="*/ 3 h 250"/>
                <a:gd name="T4" fmla="*/ 138 w 159"/>
                <a:gd name="T5" fmla="*/ 10 h 250"/>
                <a:gd name="T6" fmla="*/ 156 w 159"/>
                <a:gd name="T7" fmla="*/ 26 h 250"/>
                <a:gd name="T8" fmla="*/ 131 w 159"/>
                <a:gd name="T9" fmla="*/ 52 h 250"/>
                <a:gd name="T10" fmla="*/ 114 w 159"/>
                <a:gd name="T11" fmla="*/ 35 h 250"/>
                <a:gd name="T12" fmla="*/ 89 w 159"/>
                <a:gd name="T13" fmla="*/ 31 h 250"/>
                <a:gd name="T14" fmla="*/ 66 w 159"/>
                <a:gd name="T15" fmla="*/ 33 h 250"/>
                <a:gd name="T16" fmla="*/ 52 w 159"/>
                <a:gd name="T17" fmla="*/ 42 h 250"/>
                <a:gd name="T18" fmla="*/ 45 w 159"/>
                <a:gd name="T19" fmla="*/ 54 h 250"/>
                <a:gd name="T20" fmla="*/ 42 w 159"/>
                <a:gd name="T21" fmla="*/ 66 h 250"/>
                <a:gd name="T22" fmla="*/ 47 w 159"/>
                <a:gd name="T23" fmla="*/ 84 h 250"/>
                <a:gd name="T24" fmla="*/ 56 w 159"/>
                <a:gd name="T25" fmla="*/ 94 h 250"/>
                <a:gd name="T26" fmla="*/ 73 w 159"/>
                <a:gd name="T27" fmla="*/ 103 h 250"/>
                <a:gd name="T28" fmla="*/ 91 w 159"/>
                <a:gd name="T29" fmla="*/ 110 h 250"/>
                <a:gd name="T30" fmla="*/ 110 w 159"/>
                <a:gd name="T31" fmla="*/ 115 h 250"/>
                <a:gd name="T32" fmla="*/ 128 w 159"/>
                <a:gd name="T33" fmla="*/ 124 h 250"/>
                <a:gd name="T34" fmla="*/ 145 w 159"/>
                <a:gd name="T35" fmla="*/ 136 h 250"/>
                <a:gd name="T36" fmla="*/ 156 w 159"/>
                <a:gd name="T37" fmla="*/ 152 h 250"/>
                <a:gd name="T38" fmla="*/ 159 w 159"/>
                <a:gd name="T39" fmla="*/ 178 h 250"/>
                <a:gd name="T40" fmla="*/ 156 w 159"/>
                <a:gd name="T41" fmla="*/ 203 h 250"/>
                <a:gd name="T42" fmla="*/ 145 w 159"/>
                <a:gd name="T43" fmla="*/ 222 h 250"/>
                <a:gd name="T44" fmla="*/ 126 w 159"/>
                <a:gd name="T45" fmla="*/ 238 h 250"/>
                <a:gd name="T46" fmla="*/ 103 w 159"/>
                <a:gd name="T47" fmla="*/ 248 h 250"/>
                <a:gd name="T48" fmla="*/ 77 w 159"/>
                <a:gd name="T49" fmla="*/ 250 h 250"/>
                <a:gd name="T50" fmla="*/ 47 w 159"/>
                <a:gd name="T51" fmla="*/ 248 h 250"/>
                <a:gd name="T52" fmla="*/ 21 w 159"/>
                <a:gd name="T53" fmla="*/ 236 h 250"/>
                <a:gd name="T54" fmla="*/ 0 w 159"/>
                <a:gd name="T55" fmla="*/ 217 h 250"/>
                <a:gd name="T56" fmla="*/ 26 w 159"/>
                <a:gd name="T57" fmla="*/ 194 h 250"/>
                <a:gd name="T58" fmla="*/ 40 w 159"/>
                <a:gd name="T59" fmla="*/ 210 h 250"/>
                <a:gd name="T60" fmla="*/ 59 w 159"/>
                <a:gd name="T61" fmla="*/ 217 h 250"/>
                <a:gd name="T62" fmla="*/ 77 w 159"/>
                <a:gd name="T63" fmla="*/ 220 h 250"/>
                <a:gd name="T64" fmla="*/ 93 w 159"/>
                <a:gd name="T65" fmla="*/ 217 h 250"/>
                <a:gd name="T66" fmla="*/ 110 w 159"/>
                <a:gd name="T67" fmla="*/ 210 h 250"/>
                <a:gd name="T68" fmla="*/ 121 w 159"/>
                <a:gd name="T69" fmla="*/ 199 h 250"/>
                <a:gd name="T70" fmla="*/ 126 w 159"/>
                <a:gd name="T71" fmla="*/ 180 h 250"/>
                <a:gd name="T72" fmla="*/ 121 w 159"/>
                <a:gd name="T73" fmla="*/ 166 h 250"/>
                <a:gd name="T74" fmla="*/ 110 w 159"/>
                <a:gd name="T75" fmla="*/ 154 h 250"/>
                <a:gd name="T76" fmla="*/ 96 w 159"/>
                <a:gd name="T77" fmla="*/ 147 h 250"/>
                <a:gd name="T78" fmla="*/ 77 w 159"/>
                <a:gd name="T79" fmla="*/ 140 h 250"/>
                <a:gd name="T80" fmla="*/ 56 w 159"/>
                <a:gd name="T81" fmla="*/ 133 h 250"/>
                <a:gd name="T82" fmla="*/ 38 w 159"/>
                <a:gd name="T83" fmla="*/ 126 h 250"/>
                <a:gd name="T84" fmla="*/ 21 w 159"/>
                <a:gd name="T85" fmla="*/ 112 h 250"/>
                <a:gd name="T86" fmla="*/ 12 w 159"/>
                <a:gd name="T87" fmla="*/ 94 h 250"/>
                <a:gd name="T88" fmla="*/ 7 w 159"/>
                <a:gd name="T89" fmla="*/ 66 h 250"/>
                <a:gd name="T90" fmla="*/ 10 w 159"/>
                <a:gd name="T91" fmla="*/ 49 h 250"/>
                <a:gd name="T92" fmla="*/ 19 w 159"/>
                <a:gd name="T93" fmla="*/ 31 h 250"/>
                <a:gd name="T94" fmla="*/ 35 w 159"/>
                <a:gd name="T95" fmla="*/ 14 h 250"/>
                <a:gd name="T96" fmla="*/ 59 w 159"/>
                <a:gd name="T97" fmla="*/ 3 h 250"/>
                <a:gd name="T98" fmla="*/ 89 w 159"/>
                <a:gd name="T9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0">
                  <a:moveTo>
                    <a:pt x="89" y="0"/>
                  </a:moveTo>
                  <a:lnTo>
                    <a:pt x="114" y="3"/>
                  </a:lnTo>
                  <a:lnTo>
                    <a:pt x="138" y="10"/>
                  </a:lnTo>
                  <a:lnTo>
                    <a:pt x="156" y="26"/>
                  </a:lnTo>
                  <a:lnTo>
                    <a:pt x="131" y="52"/>
                  </a:lnTo>
                  <a:lnTo>
                    <a:pt x="114" y="35"/>
                  </a:lnTo>
                  <a:lnTo>
                    <a:pt x="89" y="31"/>
                  </a:lnTo>
                  <a:lnTo>
                    <a:pt x="66" y="33"/>
                  </a:lnTo>
                  <a:lnTo>
                    <a:pt x="52" y="42"/>
                  </a:lnTo>
                  <a:lnTo>
                    <a:pt x="45" y="54"/>
                  </a:lnTo>
                  <a:lnTo>
                    <a:pt x="42" y="66"/>
                  </a:lnTo>
                  <a:lnTo>
                    <a:pt x="47" y="84"/>
                  </a:lnTo>
                  <a:lnTo>
                    <a:pt x="56" y="94"/>
                  </a:lnTo>
                  <a:lnTo>
                    <a:pt x="73" y="103"/>
                  </a:lnTo>
                  <a:lnTo>
                    <a:pt x="91" y="110"/>
                  </a:lnTo>
                  <a:lnTo>
                    <a:pt x="110" y="115"/>
                  </a:lnTo>
                  <a:lnTo>
                    <a:pt x="128" y="124"/>
                  </a:lnTo>
                  <a:lnTo>
                    <a:pt x="145" y="136"/>
                  </a:lnTo>
                  <a:lnTo>
                    <a:pt x="156" y="152"/>
                  </a:lnTo>
                  <a:lnTo>
                    <a:pt x="159" y="178"/>
                  </a:lnTo>
                  <a:lnTo>
                    <a:pt x="156" y="203"/>
                  </a:lnTo>
                  <a:lnTo>
                    <a:pt x="145" y="222"/>
                  </a:lnTo>
                  <a:lnTo>
                    <a:pt x="126" y="238"/>
                  </a:lnTo>
                  <a:lnTo>
                    <a:pt x="103" y="248"/>
                  </a:lnTo>
                  <a:lnTo>
                    <a:pt x="77" y="250"/>
                  </a:lnTo>
                  <a:lnTo>
                    <a:pt x="47" y="248"/>
                  </a:lnTo>
                  <a:lnTo>
                    <a:pt x="21" y="236"/>
                  </a:lnTo>
                  <a:lnTo>
                    <a:pt x="0" y="217"/>
                  </a:lnTo>
                  <a:lnTo>
                    <a:pt x="26" y="194"/>
                  </a:lnTo>
                  <a:lnTo>
                    <a:pt x="40" y="210"/>
                  </a:lnTo>
                  <a:lnTo>
                    <a:pt x="59" y="217"/>
                  </a:lnTo>
                  <a:lnTo>
                    <a:pt x="77" y="220"/>
                  </a:lnTo>
                  <a:lnTo>
                    <a:pt x="93" y="217"/>
                  </a:lnTo>
                  <a:lnTo>
                    <a:pt x="110" y="210"/>
                  </a:lnTo>
                  <a:lnTo>
                    <a:pt x="121" y="199"/>
                  </a:lnTo>
                  <a:lnTo>
                    <a:pt x="126" y="180"/>
                  </a:lnTo>
                  <a:lnTo>
                    <a:pt x="121" y="166"/>
                  </a:lnTo>
                  <a:lnTo>
                    <a:pt x="110" y="154"/>
                  </a:lnTo>
                  <a:lnTo>
                    <a:pt x="96" y="147"/>
                  </a:lnTo>
                  <a:lnTo>
                    <a:pt x="77" y="140"/>
                  </a:lnTo>
                  <a:lnTo>
                    <a:pt x="56" y="133"/>
                  </a:lnTo>
                  <a:lnTo>
                    <a:pt x="38" y="126"/>
                  </a:lnTo>
                  <a:lnTo>
                    <a:pt x="21" y="112"/>
                  </a:lnTo>
                  <a:lnTo>
                    <a:pt x="12" y="94"/>
                  </a:lnTo>
                  <a:lnTo>
                    <a:pt x="7" y="66"/>
                  </a:lnTo>
                  <a:lnTo>
                    <a:pt x="10" y="49"/>
                  </a:lnTo>
                  <a:lnTo>
                    <a:pt x="19" y="31"/>
                  </a:lnTo>
                  <a:lnTo>
                    <a:pt x="35" y="14"/>
                  </a:lnTo>
                  <a:lnTo>
                    <a:pt x="5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65C9CAA0-65C0-41DF-87AB-707836166A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3450" y="5280026"/>
              <a:ext cx="239713" cy="382588"/>
            </a:xfrm>
            <a:custGeom>
              <a:avLst/>
              <a:gdLst>
                <a:gd name="T0" fmla="*/ 0 w 151"/>
                <a:gd name="T1" fmla="*/ 0 h 241"/>
                <a:gd name="T2" fmla="*/ 151 w 151"/>
                <a:gd name="T3" fmla="*/ 0 h 241"/>
                <a:gd name="T4" fmla="*/ 151 w 151"/>
                <a:gd name="T5" fmla="*/ 31 h 241"/>
                <a:gd name="T6" fmla="*/ 33 w 151"/>
                <a:gd name="T7" fmla="*/ 31 h 241"/>
                <a:gd name="T8" fmla="*/ 33 w 151"/>
                <a:gd name="T9" fmla="*/ 105 h 241"/>
                <a:gd name="T10" fmla="*/ 142 w 151"/>
                <a:gd name="T11" fmla="*/ 105 h 241"/>
                <a:gd name="T12" fmla="*/ 142 w 151"/>
                <a:gd name="T13" fmla="*/ 136 h 241"/>
                <a:gd name="T14" fmla="*/ 33 w 151"/>
                <a:gd name="T15" fmla="*/ 136 h 241"/>
                <a:gd name="T16" fmla="*/ 33 w 151"/>
                <a:gd name="T17" fmla="*/ 241 h 241"/>
                <a:gd name="T18" fmla="*/ 0 w 151"/>
                <a:gd name="T19" fmla="*/ 241 h 241"/>
                <a:gd name="T20" fmla="*/ 0 w 151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41">
                  <a:moveTo>
                    <a:pt x="0" y="0"/>
                  </a:moveTo>
                  <a:lnTo>
                    <a:pt x="151" y="0"/>
                  </a:lnTo>
                  <a:lnTo>
                    <a:pt x="151" y="31"/>
                  </a:lnTo>
                  <a:lnTo>
                    <a:pt x="33" y="31"/>
                  </a:lnTo>
                  <a:lnTo>
                    <a:pt x="33" y="105"/>
                  </a:lnTo>
                  <a:lnTo>
                    <a:pt x="142" y="105"/>
                  </a:lnTo>
                  <a:lnTo>
                    <a:pt x="142" y="136"/>
                  </a:lnTo>
                  <a:lnTo>
                    <a:pt x="33" y="136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B60FBEDB-2491-45C7-B661-CAAAD5CA19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1263" y="5268913"/>
              <a:ext cx="395288" cy="400050"/>
            </a:xfrm>
            <a:custGeom>
              <a:avLst/>
              <a:gdLst>
                <a:gd name="T0" fmla="*/ 125 w 249"/>
                <a:gd name="T1" fmla="*/ 33 h 252"/>
                <a:gd name="T2" fmla="*/ 95 w 249"/>
                <a:gd name="T3" fmla="*/ 38 h 252"/>
                <a:gd name="T4" fmla="*/ 70 w 249"/>
                <a:gd name="T5" fmla="*/ 49 h 252"/>
                <a:gd name="T6" fmla="*/ 51 w 249"/>
                <a:gd name="T7" fmla="*/ 70 h 252"/>
                <a:gd name="T8" fmla="*/ 39 w 249"/>
                <a:gd name="T9" fmla="*/ 98 h 252"/>
                <a:gd name="T10" fmla="*/ 35 w 249"/>
                <a:gd name="T11" fmla="*/ 126 h 252"/>
                <a:gd name="T12" fmla="*/ 39 w 249"/>
                <a:gd name="T13" fmla="*/ 157 h 252"/>
                <a:gd name="T14" fmla="*/ 51 w 249"/>
                <a:gd name="T15" fmla="*/ 182 h 252"/>
                <a:gd name="T16" fmla="*/ 70 w 249"/>
                <a:gd name="T17" fmla="*/ 203 h 252"/>
                <a:gd name="T18" fmla="*/ 95 w 249"/>
                <a:gd name="T19" fmla="*/ 217 h 252"/>
                <a:gd name="T20" fmla="*/ 125 w 249"/>
                <a:gd name="T21" fmla="*/ 222 h 252"/>
                <a:gd name="T22" fmla="*/ 156 w 249"/>
                <a:gd name="T23" fmla="*/ 217 h 252"/>
                <a:gd name="T24" fmla="*/ 179 w 249"/>
                <a:gd name="T25" fmla="*/ 203 h 252"/>
                <a:gd name="T26" fmla="*/ 200 w 249"/>
                <a:gd name="T27" fmla="*/ 182 h 252"/>
                <a:gd name="T28" fmla="*/ 212 w 249"/>
                <a:gd name="T29" fmla="*/ 157 h 252"/>
                <a:gd name="T30" fmla="*/ 214 w 249"/>
                <a:gd name="T31" fmla="*/ 126 h 252"/>
                <a:gd name="T32" fmla="*/ 212 w 249"/>
                <a:gd name="T33" fmla="*/ 98 h 252"/>
                <a:gd name="T34" fmla="*/ 200 w 249"/>
                <a:gd name="T35" fmla="*/ 70 h 252"/>
                <a:gd name="T36" fmla="*/ 179 w 249"/>
                <a:gd name="T37" fmla="*/ 49 h 252"/>
                <a:gd name="T38" fmla="*/ 156 w 249"/>
                <a:gd name="T39" fmla="*/ 38 h 252"/>
                <a:gd name="T40" fmla="*/ 125 w 249"/>
                <a:gd name="T41" fmla="*/ 33 h 252"/>
                <a:gd name="T42" fmla="*/ 125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2 h 252"/>
                <a:gd name="T50" fmla="*/ 244 w 249"/>
                <a:gd name="T51" fmla="*/ 87 h 252"/>
                <a:gd name="T52" fmla="*/ 249 w 249"/>
                <a:gd name="T53" fmla="*/ 126 h 252"/>
                <a:gd name="T54" fmla="*/ 244 w 249"/>
                <a:gd name="T55" fmla="*/ 168 h 252"/>
                <a:gd name="T56" fmla="*/ 226 w 249"/>
                <a:gd name="T57" fmla="*/ 203 h 252"/>
                <a:gd name="T58" fmla="*/ 200 w 249"/>
                <a:gd name="T59" fmla="*/ 229 h 252"/>
                <a:gd name="T60" fmla="*/ 165 w 249"/>
                <a:gd name="T61" fmla="*/ 248 h 252"/>
                <a:gd name="T62" fmla="*/ 125 w 249"/>
                <a:gd name="T63" fmla="*/ 252 h 252"/>
                <a:gd name="T64" fmla="*/ 84 w 249"/>
                <a:gd name="T65" fmla="*/ 248 h 252"/>
                <a:gd name="T66" fmla="*/ 49 w 249"/>
                <a:gd name="T67" fmla="*/ 229 h 252"/>
                <a:gd name="T68" fmla="*/ 23 w 249"/>
                <a:gd name="T69" fmla="*/ 203 h 252"/>
                <a:gd name="T70" fmla="*/ 7 w 249"/>
                <a:gd name="T71" fmla="*/ 168 h 252"/>
                <a:gd name="T72" fmla="*/ 0 w 249"/>
                <a:gd name="T73" fmla="*/ 126 h 252"/>
                <a:gd name="T74" fmla="*/ 7 w 249"/>
                <a:gd name="T75" fmla="*/ 87 h 252"/>
                <a:gd name="T76" fmla="*/ 23 w 249"/>
                <a:gd name="T77" fmla="*/ 52 h 252"/>
                <a:gd name="T78" fmla="*/ 49 w 249"/>
                <a:gd name="T79" fmla="*/ 26 h 252"/>
                <a:gd name="T80" fmla="*/ 84 w 249"/>
                <a:gd name="T81" fmla="*/ 7 h 252"/>
                <a:gd name="T82" fmla="*/ 125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5" y="33"/>
                  </a:moveTo>
                  <a:lnTo>
                    <a:pt x="95" y="38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9" y="98"/>
                  </a:lnTo>
                  <a:lnTo>
                    <a:pt x="35" y="126"/>
                  </a:lnTo>
                  <a:lnTo>
                    <a:pt x="39" y="157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5" y="217"/>
                  </a:lnTo>
                  <a:lnTo>
                    <a:pt x="125" y="222"/>
                  </a:lnTo>
                  <a:lnTo>
                    <a:pt x="156" y="217"/>
                  </a:lnTo>
                  <a:lnTo>
                    <a:pt x="179" y="203"/>
                  </a:lnTo>
                  <a:lnTo>
                    <a:pt x="200" y="182"/>
                  </a:lnTo>
                  <a:lnTo>
                    <a:pt x="212" y="157"/>
                  </a:lnTo>
                  <a:lnTo>
                    <a:pt x="214" y="126"/>
                  </a:lnTo>
                  <a:lnTo>
                    <a:pt x="212" y="98"/>
                  </a:lnTo>
                  <a:lnTo>
                    <a:pt x="200" y="70"/>
                  </a:lnTo>
                  <a:lnTo>
                    <a:pt x="179" y="49"/>
                  </a:lnTo>
                  <a:lnTo>
                    <a:pt x="156" y="38"/>
                  </a:lnTo>
                  <a:lnTo>
                    <a:pt x="125" y="33"/>
                  </a:lnTo>
                  <a:close/>
                  <a:moveTo>
                    <a:pt x="125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2"/>
                  </a:lnTo>
                  <a:lnTo>
                    <a:pt x="244" y="87"/>
                  </a:lnTo>
                  <a:lnTo>
                    <a:pt x="249" y="126"/>
                  </a:lnTo>
                  <a:lnTo>
                    <a:pt x="244" y="168"/>
                  </a:lnTo>
                  <a:lnTo>
                    <a:pt x="226" y="203"/>
                  </a:lnTo>
                  <a:lnTo>
                    <a:pt x="200" y="229"/>
                  </a:lnTo>
                  <a:lnTo>
                    <a:pt x="165" y="248"/>
                  </a:lnTo>
                  <a:lnTo>
                    <a:pt x="125" y="252"/>
                  </a:lnTo>
                  <a:lnTo>
                    <a:pt x="84" y="248"/>
                  </a:lnTo>
                  <a:lnTo>
                    <a:pt x="49" y="229"/>
                  </a:lnTo>
                  <a:lnTo>
                    <a:pt x="23" y="203"/>
                  </a:lnTo>
                  <a:lnTo>
                    <a:pt x="7" y="168"/>
                  </a:lnTo>
                  <a:lnTo>
                    <a:pt x="0" y="126"/>
                  </a:lnTo>
                  <a:lnTo>
                    <a:pt x="7" y="87"/>
                  </a:lnTo>
                  <a:lnTo>
                    <a:pt x="23" y="52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C7394692-1D5B-4A3A-BE52-4CB6852F46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3225" y="5280026"/>
              <a:ext cx="269875" cy="382588"/>
            </a:xfrm>
            <a:custGeom>
              <a:avLst/>
              <a:gdLst>
                <a:gd name="T0" fmla="*/ 32 w 170"/>
                <a:gd name="T1" fmla="*/ 28 h 241"/>
                <a:gd name="T2" fmla="*/ 32 w 170"/>
                <a:gd name="T3" fmla="*/ 105 h 241"/>
                <a:gd name="T4" fmla="*/ 74 w 170"/>
                <a:gd name="T5" fmla="*/ 105 h 241"/>
                <a:gd name="T6" fmla="*/ 90 w 170"/>
                <a:gd name="T7" fmla="*/ 105 h 241"/>
                <a:gd name="T8" fmla="*/ 104 w 170"/>
                <a:gd name="T9" fmla="*/ 101 h 241"/>
                <a:gd name="T10" fmla="*/ 116 w 170"/>
                <a:gd name="T11" fmla="*/ 96 h 241"/>
                <a:gd name="T12" fmla="*/ 123 w 170"/>
                <a:gd name="T13" fmla="*/ 84 h 241"/>
                <a:gd name="T14" fmla="*/ 125 w 170"/>
                <a:gd name="T15" fmla="*/ 68 h 241"/>
                <a:gd name="T16" fmla="*/ 123 w 170"/>
                <a:gd name="T17" fmla="*/ 52 h 241"/>
                <a:gd name="T18" fmla="*/ 116 w 170"/>
                <a:gd name="T19" fmla="*/ 40 h 241"/>
                <a:gd name="T20" fmla="*/ 104 w 170"/>
                <a:gd name="T21" fmla="*/ 33 h 241"/>
                <a:gd name="T22" fmla="*/ 90 w 170"/>
                <a:gd name="T23" fmla="*/ 31 h 241"/>
                <a:gd name="T24" fmla="*/ 74 w 170"/>
                <a:gd name="T25" fmla="*/ 28 h 241"/>
                <a:gd name="T26" fmla="*/ 32 w 170"/>
                <a:gd name="T27" fmla="*/ 28 h 241"/>
                <a:gd name="T28" fmla="*/ 0 w 170"/>
                <a:gd name="T29" fmla="*/ 0 h 241"/>
                <a:gd name="T30" fmla="*/ 83 w 170"/>
                <a:gd name="T31" fmla="*/ 0 h 241"/>
                <a:gd name="T32" fmla="*/ 111 w 170"/>
                <a:gd name="T33" fmla="*/ 3 h 241"/>
                <a:gd name="T34" fmla="*/ 130 w 170"/>
                <a:gd name="T35" fmla="*/ 12 h 241"/>
                <a:gd name="T36" fmla="*/ 144 w 170"/>
                <a:gd name="T37" fmla="*/ 24 h 241"/>
                <a:gd name="T38" fmla="*/ 153 w 170"/>
                <a:gd name="T39" fmla="*/ 38 h 241"/>
                <a:gd name="T40" fmla="*/ 158 w 170"/>
                <a:gd name="T41" fmla="*/ 52 h 241"/>
                <a:gd name="T42" fmla="*/ 160 w 170"/>
                <a:gd name="T43" fmla="*/ 68 h 241"/>
                <a:gd name="T44" fmla="*/ 156 w 170"/>
                <a:gd name="T45" fmla="*/ 89 h 241"/>
                <a:gd name="T46" fmla="*/ 144 w 170"/>
                <a:gd name="T47" fmla="*/ 110 h 241"/>
                <a:gd name="T48" fmla="*/ 125 w 170"/>
                <a:gd name="T49" fmla="*/ 124 h 241"/>
                <a:gd name="T50" fmla="*/ 102 w 170"/>
                <a:gd name="T51" fmla="*/ 131 h 241"/>
                <a:gd name="T52" fmla="*/ 170 w 170"/>
                <a:gd name="T53" fmla="*/ 241 h 241"/>
                <a:gd name="T54" fmla="*/ 130 w 170"/>
                <a:gd name="T55" fmla="*/ 241 h 241"/>
                <a:gd name="T56" fmla="*/ 69 w 170"/>
                <a:gd name="T57" fmla="*/ 133 h 241"/>
                <a:gd name="T58" fmla="*/ 32 w 170"/>
                <a:gd name="T59" fmla="*/ 133 h 241"/>
                <a:gd name="T60" fmla="*/ 32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90" y="105"/>
                  </a:lnTo>
                  <a:lnTo>
                    <a:pt x="104" y="101"/>
                  </a:lnTo>
                  <a:lnTo>
                    <a:pt x="116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2"/>
                  </a:lnTo>
                  <a:lnTo>
                    <a:pt x="116" y="40"/>
                  </a:lnTo>
                  <a:lnTo>
                    <a:pt x="104" y="33"/>
                  </a:lnTo>
                  <a:lnTo>
                    <a:pt x="90" y="31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11" y="3"/>
                  </a:lnTo>
                  <a:lnTo>
                    <a:pt x="130" y="12"/>
                  </a:lnTo>
                  <a:lnTo>
                    <a:pt x="144" y="24"/>
                  </a:lnTo>
                  <a:lnTo>
                    <a:pt x="153" y="38"/>
                  </a:lnTo>
                  <a:lnTo>
                    <a:pt x="158" y="52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10"/>
                  </a:lnTo>
                  <a:lnTo>
                    <a:pt x="125" y="124"/>
                  </a:lnTo>
                  <a:lnTo>
                    <a:pt x="102" y="131"/>
                  </a:lnTo>
                  <a:lnTo>
                    <a:pt x="170" y="241"/>
                  </a:lnTo>
                  <a:lnTo>
                    <a:pt x="130" y="241"/>
                  </a:lnTo>
                  <a:lnTo>
                    <a:pt x="69" y="133"/>
                  </a:lnTo>
                  <a:lnTo>
                    <a:pt x="32" y="133"/>
                  </a:lnTo>
                  <a:lnTo>
                    <a:pt x="32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F1940BD-EDC4-43F8-A4E2-6D056A9942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95975" y="5280026"/>
              <a:ext cx="373063" cy="382588"/>
            </a:xfrm>
            <a:custGeom>
              <a:avLst/>
              <a:gdLst>
                <a:gd name="T0" fmla="*/ 117 w 235"/>
                <a:gd name="T1" fmla="*/ 42 h 241"/>
                <a:gd name="T2" fmla="*/ 72 w 235"/>
                <a:gd name="T3" fmla="*/ 152 h 241"/>
                <a:gd name="T4" fmla="*/ 163 w 235"/>
                <a:gd name="T5" fmla="*/ 152 h 241"/>
                <a:gd name="T6" fmla="*/ 119 w 235"/>
                <a:gd name="T7" fmla="*/ 42 h 241"/>
                <a:gd name="T8" fmla="*/ 117 w 235"/>
                <a:gd name="T9" fmla="*/ 42 h 241"/>
                <a:gd name="T10" fmla="*/ 105 w 235"/>
                <a:gd name="T11" fmla="*/ 0 h 241"/>
                <a:gd name="T12" fmla="*/ 135 w 235"/>
                <a:gd name="T13" fmla="*/ 0 h 241"/>
                <a:gd name="T14" fmla="*/ 235 w 235"/>
                <a:gd name="T15" fmla="*/ 241 h 241"/>
                <a:gd name="T16" fmla="*/ 198 w 235"/>
                <a:gd name="T17" fmla="*/ 241 h 241"/>
                <a:gd name="T18" fmla="*/ 175 w 235"/>
                <a:gd name="T19" fmla="*/ 180 h 241"/>
                <a:gd name="T20" fmla="*/ 61 w 235"/>
                <a:gd name="T21" fmla="*/ 180 h 241"/>
                <a:gd name="T22" fmla="*/ 38 w 235"/>
                <a:gd name="T23" fmla="*/ 241 h 241"/>
                <a:gd name="T24" fmla="*/ 0 w 235"/>
                <a:gd name="T25" fmla="*/ 241 h 241"/>
                <a:gd name="T26" fmla="*/ 105 w 235"/>
                <a:gd name="T2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41">
                  <a:moveTo>
                    <a:pt x="117" y="42"/>
                  </a:moveTo>
                  <a:lnTo>
                    <a:pt x="72" y="152"/>
                  </a:lnTo>
                  <a:lnTo>
                    <a:pt x="163" y="152"/>
                  </a:lnTo>
                  <a:lnTo>
                    <a:pt x="119" y="42"/>
                  </a:lnTo>
                  <a:lnTo>
                    <a:pt x="117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5" y="241"/>
                  </a:lnTo>
                  <a:lnTo>
                    <a:pt x="198" y="241"/>
                  </a:lnTo>
                  <a:lnTo>
                    <a:pt x="175" y="180"/>
                  </a:lnTo>
                  <a:lnTo>
                    <a:pt x="61" y="180"/>
                  </a:lnTo>
                  <a:lnTo>
                    <a:pt x="38" y="241"/>
                  </a:lnTo>
                  <a:lnTo>
                    <a:pt x="0" y="24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8F46F961-D81B-4055-B6D7-E6EE660170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1438" y="5268913"/>
              <a:ext cx="254000" cy="400050"/>
            </a:xfrm>
            <a:custGeom>
              <a:avLst/>
              <a:gdLst>
                <a:gd name="T0" fmla="*/ 88 w 160"/>
                <a:gd name="T1" fmla="*/ 0 h 252"/>
                <a:gd name="T2" fmla="*/ 114 w 160"/>
                <a:gd name="T3" fmla="*/ 3 h 252"/>
                <a:gd name="T4" fmla="*/ 137 w 160"/>
                <a:gd name="T5" fmla="*/ 12 h 252"/>
                <a:gd name="T6" fmla="*/ 158 w 160"/>
                <a:gd name="T7" fmla="*/ 28 h 252"/>
                <a:gd name="T8" fmla="*/ 130 w 160"/>
                <a:gd name="T9" fmla="*/ 54 h 252"/>
                <a:gd name="T10" fmla="*/ 114 w 160"/>
                <a:gd name="T11" fmla="*/ 38 h 252"/>
                <a:gd name="T12" fmla="*/ 88 w 160"/>
                <a:gd name="T13" fmla="*/ 33 h 252"/>
                <a:gd name="T14" fmla="*/ 65 w 160"/>
                <a:gd name="T15" fmla="*/ 35 h 252"/>
                <a:gd name="T16" fmla="*/ 51 w 160"/>
                <a:gd name="T17" fmla="*/ 45 h 252"/>
                <a:gd name="T18" fmla="*/ 44 w 160"/>
                <a:gd name="T19" fmla="*/ 56 h 252"/>
                <a:gd name="T20" fmla="*/ 42 w 160"/>
                <a:gd name="T21" fmla="*/ 68 h 252"/>
                <a:gd name="T22" fmla="*/ 46 w 160"/>
                <a:gd name="T23" fmla="*/ 84 h 252"/>
                <a:gd name="T24" fmla="*/ 56 w 160"/>
                <a:gd name="T25" fmla="*/ 96 h 252"/>
                <a:gd name="T26" fmla="*/ 72 w 160"/>
                <a:gd name="T27" fmla="*/ 105 h 252"/>
                <a:gd name="T28" fmla="*/ 91 w 160"/>
                <a:gd name="T29" fmla="*/ 110 h 252"/>
                <a:gd name="T30" fmla="*/ 112 w 160"/>
                <a:gd name="T31" fmla="*/ 117 h 252"/>
                <a:gd name="T32" fmla="*/ 130 w 160"/>
                <a:gd name="T33" fmla="*/ 126 h 252"/>
                <a:gd name="T34" fmla="*/ 144 w 160"/>
                <a:gd name="T35" fmla="*/ 138 h 252"/>
                <a:gd name="T36" fmla="*/ 156 w 160"/>
                <a:gd name="T37" fmla="*/ 154 h 252"/>
                <a:gd name="T38" fmla="*/ 160 w 160"/>
                <a:gd name="T39" fmla="*/ 180 h 252"/>
                <a:gd name="T40" fmla="*/ 156 w 160"/>
                <a:gd name="T41" fmla="*/ 203 h 252"/>
                <a:gd name="T42" fmla="*/ 144 w 160"/>
                <a:gd name="T43" fmla="*/ 224 h 252"/>
                <a:gd name="T44" fmla="*/ 125 w 160"/>
                <a:gd name="T45" fmla="*/ 241 h 252"/>
                <a:gd name="T46" fmla="*/ 102 w 160"/>
                <a:gd name="T47" fmla="*/ 250 h 252"/>
                <a:gd name="T48" fmla="*/ 77 w 160"/>
                <a:gd name="T49" fmla="*/ 252 h 252"/>
                <a:gd name="T50" fmla="*/ 46 w 160"/>
                <a:gd name="T51" fmla="*/ 250 h 252"/>
                <a:gd name="T52" fmla="*/ 21 w 160"/>
                <a:gd name="T53" fmla="*/ 238 h 252"/>
                <a:gd name="T54" fmla="*/ 0 w 160"/>
                <a:gd name="T55" fmla="*/ 220 h 252"/>
                <a:gd name="T56" fmla="*/ 28 w 160"/>
                <a:gd name="T57" fmla="*/ 196 h 252"/>
                <a:gd name="T58" fmla="*/ 42 w 160"/>
                <a:gd name="T59" fmla="*/ 210 h 252"/>
                <a:gd name="T60" fmla="*/ 58 w 160"/>
                <a:gd name="T61" fmla="*/ 220 h 252"/>
                <a:gd name="T62" fmla="*/ 77 w 160"/>
                <a:gd name="T63" fmla="*/ 222 h 252"/>
                <a:gd name="T64" fmla="*/ 93 w 160"/>
                <a:gd name="T65" fmla="*/ 220 h 252"/>
                <a:gd name="T66" fmla="*/ 109 w 160"/>
                <a:gd name="T67" fmla="*/ 213 h 252"/>
                <a:gd name="T68" fmla="*/ 121 w 160"/>
                <a:gd name="T69" fmla="*/ 201 h 252"/>
                <a:gd name="T70" fmla="*/ 125 w 160"/>
                <a:gd name="T71" fmla="*/ 182 h 252"/>
                <a:gd name="T72" fmla="*/ 121 w 160"/>
                <a:gd name="T73" fmla="*/ 168 h 252"/>
                <a:gd name="T74" fmla="*/ 109 w 160"/>
                <a:gd name="T75" fmla="*/ 157 h 252"/>
                <a:gd name="T76" fmla="*/ 95 w 160"/>
                <a:gd name="T77" fmla="*/ 150 h 252"/>
                <a:gd name="T78" fmla="*/ 77 w 160"/>
                <a:gd name="T79" fmla="*/ 143 h 252"/>
                <a:gd name="T80" fmla="*/ 56 w 160"/>
                <a:gd name="T81" fmla="*/ 136 h 252"/>
                <a:gd name="T82" fmla="*/ 37 w 160"/>
                <a:gd name="T83" fmla="*/ 126 h 252"/>
                <a:gd name="T84" fmla="*/ 23 w 160"/>
                <a:gd name="T85" fmla="*/ 115 h 252"/>
                <a:gd name="T86" fmla="*/ 11 w 160"/>
                <a:gd name="T87" fmla="*/ 96 h 252"/>
                <a:gd name="T88" fmla="*/ 7 w 160"/>
                <a:gd name="T89" fmla="*/ 68 h 252"/>
                <a:gd name="T90" fmla="*/ 11 w 160"/>
                <a:gd name="T91" fmla="*/ 52 h 252"/>
                <a:gd name="T92" fmla="*/ 18 w 160"/>
                <a:gd name="T93" fmla="*/ 33 h 252"/>
                <a:gd name="T94" fmla="*/ 35 w 160"/>
                <a:gd name="T95" fmla="*/ 17 h 252"/>
                <a:gd name="T96" fmla="*/ 58 w 160"/>
                <a:gd name="T97" fmla="*/ 5 h 252"/>
                <a:gd name="T98" fmla="*/ 88 w 160"/>
                <a:gd name="T9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252">
                  <a:moveTo>
                    <a:pt x="88" y="0"/>
                  </a:moveTo>
                  <a:lnTo>
                    <a:pt x="114" y="3"/>
                  </a:lnTo>
                  <a:lnTo>
                    <a:pt x="137" y="12"/>
                  </a:lnTo>
                  <a:lnTo>
                    <a:pt x="158" y="28"/>
                  </a:lnTo>
                  <a:lnTo>
                    <a:pt x="130" y="54"/>
                  </a:lnTo>
                  <a:lnTo>
                    <a:pt x="114" y="38"/>
                  </a:lnTo>
                  <a:lnTo>
                    <a:pt x="88" y="33"/>
                  </a:lnTo>
                  <a:lnTo>
                    <a:pt x="65" y="35"/>
                  </a:lnTo>
                  <a:lnTo>
                    <a:pt x="51" y="45"/>
                  </a:lnTo>
                  <a:lnTo>
                    <a:pt x="44" y="56"/>
                  </a:lnTo>
                  <a:lnTo>
                    <a:pt x="42" y="68"/>
                  </a:lnTo>
                  <a:lnTo>
                    <a:pt x="46" y="84"/>
                  </a:lnTo>
                  <a:lnTo>
                    <a:pt x="56" y="96"/>
                  </a:lnTo>
                  <a:lnTo>
                    <a:pt x="72" y="105"/>
                  </a:lnTo>
                  <a:lnTo>
                    <a:pt x="91" y="110"/>
                  </a:lnTo>
                  <a:lnTo>
                    <a:pt x="112" y="117"/>
                  </a:lnTo>
                  <a:lnTo>
                    <a:pt x="130" y="126"/>
                  </a:lnTo>
                  <a:lnTo>
                    <a:pt x="144" y="138"/>
                  </a:lnTo>
                  <a:lnTo>
                    <a:pt x="156" y="154"/>
                  </a:lnTo>
                  <a:lnTo>
                    <a:pt x="160" y="180"/>
                  </a:lnTo>
                  <a:lnTo>
                    <a:pt x="156" y="203"/>
                  </a:lnTo>
                  <a:lnTo>
                    <a:pt x="144" y="224"/>
                  </a:lnTo>
                  <a:lnTo>
                    <a:pt x="125" y="241"/>
                  </a:lnTo>
                  <a:lnTo>
                    <a:pt x="102" y="250"/>
                  </a:lnTo>
                  <a:lnTo>
                    <a:pt x="77" y="252"/>
                  </a:lnTo>
                  <a:lnTo>
                    <a:pt x="46" y="250"/>
                  </a:lnTo>
                  <a:lnTo>
                    <a:pt x="21" y="238"/>
                  </a:lnTo>
                  <a:lnTo>
                    <a:pt x="0" y="220"/>
                  </a:lnTo>
                  <a:lnTo>
                    <a:pt x="28" y="196"/>
                  </a:lnTo>
                  <a:lnTo>
                    <a:pt x="42" y="210"/>
                  </a:lnTo>
                  <a:lnTo>
                    <a:pt x="58" y="220"/>
                  </a:lnTo>
                  <a:lnTo>
                    <a:pt x="77" y="222"/>
                  </a:lnTo>
                  <a:lnTo>
                    <a:pt x="93" y="220"/>
                  </a:lnTo>
                  <a:lnTo>
                    <a:pt x="109" y="213"/>
                  </a:lnTo>
                  <a:lnTo>
                    <a:pt x="121" y="201"/>
                  </a:lnTo>
                  <a:lnTo>
                    <a:pt x="125" y="182"/>
                  </a:lnTo>
                  <a:lnTo>
                    <a:pt x="121" y="168"/>
                  </a:lnTo>
                  <a:lnTo>
                    <a:pt x="109" y="157"/>
                  </a:lnTo>
                  <a:lnTo>
                    <a:pt x="95" y="150"/>
                  </a:lnTo>
                  <a:lnTo>
                    <a:pt x="77" y="143"/>
                  </a:lnTo>
                  <a:lnTo>
                    <a:pt x="56" y="136"/>
                  </a:lnTo>
                  <a:lnTo>
                    <a:pt x="37" y="126"/>
                  </a:lnTo>
                  <a:lnTo>
                    <a:pt x="23" y="115"/>
                  </a:lnTo>
                  <a:lnTo>
                    <a:pt x="11" y="96"/>
                  </a:lnTo>
                  <a:lnTo>
                    <a:pt x="7" y="68"/>
                  </a:lnTo>
                  <a:lnTo>
                    <a:pt x="11" y="52"/>
                  </a:lnTo>
                  <a:lnTo>
                    <a:pt x="18" y="33"/>
                  </a:lnTo>
                  <a:lnTo>
                    <a:pt x="35" y="17"/>
                  </a:lnTo>
                  <a:lnTo>
                    <a:pt x="58" y="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23FC9197-304A-4963-9AF0-BDBBA594EB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8938" y="5280026"/>
              <a:ext cx="395288" cy="382588"/>
            </a:xfrm>
            <a:custGeom>
              <a:avLst/>
              <a:gdLst>
                <a:gd name="T0" fmla="*/ 0 w 249"/>
                <a:gd name="T1" fmla="*/ 0 h 241"/>
                <a:gd name="T2" fmla="*/ 49 w 249"/>
                <a:gd name="T3" fmla="*/ 0 h 241"/>
                <a:gd name="T4" fmla="*/ 123 w 249"/>
                <a:gd name="T5" fmla="*/ 182 h 241"/>
                <a:gd name="T6" fmla="*/ 126 w 249"/>
                <a:gd name="T7" fmla="*/ 182 h 241"/>
                <a:gd name="T8" fmla="*/ 200 w 249"/>
                <a:gd name="T9" fmla="*/ 0 h 241"/>
                <a:gd name="T10" fmla="*/ 249 w 249"/>
                <a:gd name="T11" fmla="*/ 0 h 241"/>
                <a:gd name="T12" fmla="*/ 249 w 249"/>
                <a:gd name="T13" fmla="*/ 241 h 241"/>
                <a:gd name="T14" fmla="*/ 216 w 249"/>
                <a:gd name="T15" fmla="*/ 241 h 241"/>
                <a:gd name="T16" fmla="*/ 216 w 249"/>
                <a:gd name="T17" fmla="*/ 42 h 241"/>
                <a:gd name="T18" fmla="*/ 216 w 249"/>
                <a:gd name="T19" fmla="*/ 42 h 241"/>
                <a:gd name="T20" fmla="*/ 135 w 249"/>
                <a:gd name="T21" fmla="*/ 241 h 241"/>
                <a:gd name="T22" fmla="*/ 114 w 249"/>
                <a:gd name="T23" fmla="*/ 241 h 241"/>
                <a:gd name="T24" fmla="*/ 33 w 249"/>
                <a:gd name="T25" fmla="*/ 42 h 241"/>
                <a:gd name="T26" fmla="*/ 33 w 249"/>
                <a:gd name="T27" fmla="*/ 42 h 241"/>
                <a:gd name="T28" fmla="*/ 33 w 249"/>
                <a:gd name="T29" fmla="*/ 241 h 241"/>
                <a:gd name="T30" fmla="*/ 0 w 249"/>
                <a:gd name="T31" fmla="*/ 241 h 241"/>
                <a:gd name="T32" fmla="*/ 0 w 249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41">
                  <a:moveTo>
                    <a:pt x="0" y="0"/>
                  </a:moveTo>
                  <a:lnTo>
                    <a:pt x="49" y="0"/>
                  </a:lnTo>
                  <a:lnTo>
                    <a:pt x="123" y="182"/>
                  </a:lnTo>
                  <a:lnTo>
                    <a:pt x="126" y="182"/>
                  </a:lnTo>
                  <a:lnTo>
                    <a:pt x="200" y="0"/>
                  </a:lnTo>
                  <a:lnTo>
                    <a:pt x="249" y="0"/>
                  </a:lnTo>
                  <a:lnTo>
                    <a:pt x="249" y="241"/>
                  </a:lnTo>
                  <a:lnTo>
                    <a:pt x="216" y="241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135" y="241"/>
                  </a:lnTo>
                  <a:lnTo>
                    <a:pt x="114" y="2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B9971C12-812F-4F4A-AB6E-542EBA9C6A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70738" y="5280026"/>
              <a:ext cx="377825" cy="382588"/>
            </a:xfrm>
            <a:custGeom>
              <a:avLst/>
              <a:gdLst>
                <a:gd name="T0" fmla="*/ 119 w 238"/>
                <a:gd name="T1" fmla="*/ 42 h 241"/>
                <a:gd name="T2" fmla="*/ 72 w 238"/>
                <a:gd name="T3" fmla="*/ 152 h 241"/>
                <a:gd name="T4" fmla="*/ 163 w 238"/>
                <a:gd name="T5" fmla="*/ 152 h 241"/>
                <a:gd name="T6" fmla="*/ 119 w 238"/>
                <a:gd name="T7" fmla="*/ 42 h 241"/>
                <a:gd name="T8" fmla="*/ 119 w 238"/>
                <a:gd name="T9" fmla="*/ 42 h 241"/>
                <a:gd name="T10" fmla="*/ 105 w 238"/>
                <a:gd name="T11" fmla="*/ 0 h 241"/>
                <a:gd name="T12" fmla="*/ 135 w 238"/>
                <a:gd name="T13" fmla="*/ 0 h 241"/>
                <a:gd name="T14" fmla="*/ 238 w 238"/>
                <a:gd name="T15" fmla="*/ 241 h 241"/>
                <a:gd name="T16" fmla="*/ 200 w 238"/>
                <a:gd name="T17" fmla="*/ 241 h 241"/>
                <a:gd name="T18" fmla="*/ 175 w 238"/>
                <a:gd name="T19" fmla="*/ 180 h 241"/>
                <a:gd name="T20" fmla="*/ 61 w 238"/>
                <a:gd name="T21" fmla="*/ 180 h 241"/>
                <a:gd name="T22" fmla="*/ 37 w 238"/>
                <a:gd name="T23" fmla="*/ 241 h 241"/>
                <a:gd name="T24" fmla="*/ 0 w 238"/>
                <a:gd name="T25" fmla="*/ 241 h 241"/>
                <a:gd name="T26" fmla="*/ 105 w 238"/>
                <a:gd name="T2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41">
                  <a:moveTo>
                    <a:pt x="119" y="42"/>
                  </a:moveTo>
                  <a:lnTo>
                    <a:pt x="72" y="152"/>
                  </a:lnTo>
                  <a:lnTo>
                    <a:pt x="163" y="152"/>
                  </a:lnTo>
                  <a:lnTo>
                    <a:pt x="119" y="42"/>
                  </a:lnTo>
                  <a:lnTo>
                    <a:pt x="119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8" y="241"/>
                  </a:lnTo>
                  <a:lnTo>
                    <a:pt x="200" y="241"/>
                  </a:lnTo>
                  <a:lnTo>
                    <a:pt x="175" y="180"/>
                  </a:lnTo>
                  <a:lnTo>
                    <a:pt x="61" y="180"/>
                  </a:lnTo>
                  <a:lnTo>
                    <a:pt x="37" y="241"/>
                  </a:lnTo>
                  <a:lnTo>
                    <a:pt x="0" y="24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5E8976EB-26F3-46F3-B521-3B821CE219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88250" y="5280026"/>
              <a:ext cx="269875" cy="382588"/>
            </a:xfrm>
            <a:custGeom>
              <a:avLst/>
              <a:gdLst>
                <a:gd name="T0" fmla="*/ 33 w 170"/>
                <a:gd name="T1" fmla="*/ 28 h 241"/>
                <a:gd name="T2" fmla="*/ 33 w 170"/>
                <a:gd name="T3" fmla="*/ 105 h 241"/>
                <a:gd name="T4" fmla="*/ 75 w 170"/>
                <a:gd name="T5" fmla="*/ 105 h 241"/>
                <a:gd name="T6" fmla="*/ 91 w 170"/>
                <a:gd name="T7" fmla="*/ 105 h 241"/>
                <a:gd name="T8" fmla="*/ 105 w 170"/>
                <a:gd name="T9" fmla="*/ 101 h 241"/>
                <a:gd name="T10" fmla="*/ 117 w 170"/>
                <a:gd name="T11" fmla="*/ 96 h 241"/>
                <a:gd name="T12" fmla="*/ 124 w 170"/>
                <a:gd name="T13" fmla="*/ 84 h 241"/>
                <a:gd name="T14" fmla="*/ 126 w 170"/>
                <a:gd name="T15" fmla="*/ 68 h 241"/>
                <a:gd name="T16" fmla="*/ 124 w 170"/>
                <a:gd name="T17" fmla="*/ 52 h 241"/>
                <a:gd name="T18" fmla="*/ 117 w 170"/>
                <a:gd name="T19" fmla="*/ 40 h 241"/>
                <a:gd name="T20" fmla="*/ 105 w 170"/>
                <a:gd name="T21" fmla="*/ 33 h 241"/>
                <a:gd name="T22" fmla="*/ 91 w 170"/>
                <a:gd name="T23" fmla="*/ 31 h 241"/>
                <a:gd name="T24" fmla="*/ 75 w 170"/>
                <a:gd name="T25" fmla="*/ 28 h 241"/>
                <a:gd name="T26" fmla="*/ 33 w 170"/>
                <a:gd name="T27" fmla="*/ 28 h 241"/>
                <a:gd name="T28" fmla="*/ 0 w 170"/>
                <a:gd name="T29" fmla="*/ 0 h 241"/>
                <a:gd name="T30" fmla="*/ 84 w 170"/>
                <a:gd name="T31" fmla="*/ 0 h 241"/>
                <a:gd name="T32" fmla="*/ 112 w 170"/>
                <a:gd name="T33" fmla="*/ 3 h 241"/>
                <a:gd name="T34" fmla="*/ 131 w 170"/>
                <a:gd name="T35" fmla="*/ 12 h 241"/>
                <a:gd name="T36" fmla="*/ 145 w 170"/>
                <a:gd name="T37" fmla="*/ 24 h 241"/>
                <a:gd name="T38" fmla="*/ 154 w 170"/>
                <a:gd name="T39" fmla="*/ 38 h 241"/>
                <a:gd name="T40" fmla="*/ 158 w 170"/>
                <a:gd name="T41" fmla="*/ 52 h 241"/>
                <a:gd name="T42" fmla="*/ 161 w 170"/>
                <a:gd name="T43" fmla="*/ 68 h 241"/>
                <a:gd name="T44" fmla="*/ 156 w 170"/>
                <a:gd name="T45" fmla="*/ 89 h 241"/>
                <a:gd name="T46" fmla="*/ 145 w 170"/>
                <a:gd name="T47" fmla="*/ 110 h 241"/>
                <a:gd name="T48" fmla="*/ 126 w 170"/>
                <a:gd name="T49" fmla="*/ 124 h 241"/>
                <a:gd name="T50" fmla="*/ 103 w 170"/>
                <a:gd name="T51" fmla="*/ 131 h 241"/>
                <a:gd name="T52" fmla="*/ 170 w 170"/>
                <a:gd name="T53" fmla="*/ 241 h 241"/>
                <a:gd name="T54" fmla="*/ 128 w 170"/>
                <a:gd name="T55" fmla="*/ 241 h 241"/>
                <a:gd name="T56" fmla="*/ 68 w 170"/>
                <a:gd name="T57" fmla="*/ 133 h 241"/>
                <a:gd name="T58" fmla="*/ 33 w 170"/>
                <a:gd name="T59" fmla="*/ 133 h 241"/>
                <a:gd name="T60" fmla="*/ 33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91" y="105"/>
                  </a:lnTo>
                  <a:lnTo>
                    <a:pt x="105" y="101"/>
                  </a:lnTo>
                  <a:lnTo>
                    <a:pt x="117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2"/>
                  </a:lnTo>
                  <a:lnTo>
                    <a:pt x="117" y="40"/>
                  </a:lnTo>
                  <a:lnTo>
                    <a:pt x="105" y="33"/>
                  </a:lnTo>
                  <a:lnTo>
                    <a:pt x="91" y="31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2" y="3"/>
                  </a:lnTo>
                  <a:lnTo>
                    <a:pt x="131" y="12"/>
                  </a:lnTo>
                  <a:lnTo>
                    <a:pt x="145" y="24"/>
                  </a:lnTo>
                  <a:lnTo>
                    <a:pt x="154" y="38"/>
                  </a:lnTo>
                  <a:lnTo>
                    <a:pt x="158" y="52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10"/>
                  </a:lnTo>
                  <a:lnTo>
                    <a:pt x="126" y="124"/>
                  </a:lnTo>
                  <a:lnTo>
                    <a:pt x="103" y="131"/>
                  </a:lnTo>
                  <a:lnTo>
                    <a:pt x="170" y="241"/>
                  </a:lnTo>
                  <a:lnTo>
                    <a:pt x="128" y="241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67ECA2D0-2E7D-4616-8EF0-D7325EC2EE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6063" y="5280026"/>
              <a:ext cx="295275" cy="382588"/>
            </a:xfrm>
            <a:custGeom>
              <a:avLst/>
              <a:gdLst>
                <a:gd name="T0" fmla="*/ 0 w 186"/>
                <a:gd name="T1" fmla="*/ 0 h 241"/>
                <a:gd name="T2" fmla="*/ 186 w 186"/>
                <a:gd name="T3" fmla="*/ 0 h 241"/>
                <a:gd name="T4" fmla="*/ 186 w 186"/>
                <a:gd name="T5" fmla="*/ 31 h 241"/>
                <a:gd name="T6" fmla="*/ 109 w 186"/>
                <a:gd name="T7" fmla="*/ 31 h 241"/>
                <a:gd name="T8" fmla="*/ 109 w 186"/>
                <a:gd name="T9" fmla="*/ 241 h 241"/>
                <a:gd name="T10" fmla="*/ 77 w 186"/>
                <a:gd name="T11" fmla="*/ 241 h 241"/>
                <a:gd name="T12" fmla="*/ 77 w 186"/>
                <a:gd name="T13" fmla="*/ 31 h 241"/>
                <a:gd name="T14" fmla="*/ 0 w 186"/>
                <a:gd name="T15" fmla="*/ 31 h 241"/>
                <a:gd name="T16" fmla="*/ 0 w 186"/>
                <a:gd name="T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1">
                  <a:moveTo>
                    <a:pt x="0" y="0"/>
                  </a:moveTo>
                  <a:lnTo>
                    <a:pt x="186" y="0"/>
                  </a:lnTo>
                  <a:lnTo>
                    <a:pt x="186" y="31"/>
                  </a:lnTo>
                  <a:lnTo>
                    <a:pt x="109" y="31"/>
                  </a:lnTo>
                  <a:lnTo>
                    <a:pt x="109" y="241"/>
                  </a:lnTo>
                  <a:lnTo>
                    <a:pt x="77" y="241"/>
                  </a:lnTo>
                  <a:lnTo>
                    <a:pt x="77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1FF5B2F2-E920-434E-A3C7-3DF026735A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5280026"/>
              <a:ext cx="254000" cy="382588"/>
            </a:xfrm>
            <a:custGeom>
              <a:avLst/>
              <a:gdLst>
                <a:gd name="T0" fmla="*/ 0 w 160"/>
                <a:gd name="T1" fmla="*/ 0 h 241"/>
                <a:gd name="T2" fmla="*/ 156 w 160"/>
                <a:gd name="T3" fmla="*/ 0 h 241"/>
                <a:gd name="T4" fmla="*/ 156 w 160"/>
                <a:gd name="T5" fmla="*/ 31 h 241"/>
                <a:gd name="T6" fmla="*/ 32 w 160"/>
                <a:gd name="T7" fmla="*/ 31 h 241"/>
                <a:gd name="T8" fmla="*/ 32 w 160"/>
                <a:gd name="T9" fmla="*/ 103 h 241"/>
                <a:gd name="T10" fmla="*/ 146 w 160"/>
                <a:gd name="T11" fmla="*/ 103 h 241"/>
                <a:gd name="T12" fmla="*/ 146 w 160"/>
                <a:gd name="T13" fmla="*/ 133 h 241"/>
                <a:gd name="T14" fmla="*/ 32 w 160"/>
                <a:gd name="T15" fmla="*/ 133 h 241"/>
                <a:gd name="T16" fmla="*/ 32 w 160"/>
                <a:gd name="T17" fmla="*/ 210 h 241"/>
                <a:gd name="T18" fmla="*/ 160 w 160"/>
                <a:gd name="T19" fmla="*/ 210 h 241"/>
                <a:gd name="T20" fmla="*/ 160 w 160"/>
                <a:gd name="T21" fmla="*/ 241 h 241"/>
                <a:gd name="T22" fmla="*/ 0 w 160"/>
                <a:gd name="T23" fmla="*/ 241 h 241"/>
                <a:gd name="T24" fmla="*/ 0 w 160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1">
                  <a:moveTo>
                    <a:pt x="0" y="0"/>
                  </a:moveTo>
                  <a:lnTo>
                    <a:pt x="156" y="0"/>
                  </a:lnTo>
                  <a:lnTo>
                    <a:pt x="156" y="31"/>
                  </a:lnTo>
                  <a:lnTo>
                    <a:pt x="32" y="31"/>
                  </a:lnTo>
                  <a:lnTo>
                    <a:pt x="32" y="103"/>
                  </a:lnTo>
                  <a:lnTo>
                    <a:pt x="146" y="103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A02D6F3D-F77C-43BD-836A-F1FF029D4E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26463" y="5280026"/>
              <a:ext cx="269875" cy="382588"/>
            </a:xfrm>
            <a:custGeom>
              <a:avLst/>
              <a:gdLst>
                <a:gd name="T0" fmla="*/ 33 w 170"/>
                <a:gd name="T1" fmla="*/ 28 h 241"/>
                <a:gd name="T2" fmla="*/ 33 w 170"/>
                <a:gd name="T3" fmla="*/ 105 h 241"/>
                <a:gd name="T4" fmla="*/ 75 w 170"/>
                <a:gd name="T5" fmla="*/ 105 h 241"/>
                <a:gd name="T6" fmla="*/ 89 w 170"/>
                <a:gd name="T7" fmla="*/ 105 h 241"/>
                <a:gd name="T8" fmla="*/ 103 w 170"/>
                <a:gd name="T9" fmla="*/ 101 h 241"/>
                <a:gd name="T10" fmla="*/ 114 w 170"/>
                <a:gd name="T11" fmla="*/ 96 h 241"/>
                <a:gd name="T12" fmla="*/ 124 w 170"/>
                <a:gd name="T13" fmla="*/ 84 h 241"/>
                <a:gd name="T14" fmla="*/ 126 w 170"/>
                <a:gd name="T15" fmla="*/ 68 h 241"/>
                <a:gd name="T16" fmla="*/ 124 w 170"/>
                <a:gd name="T17" fmla="*/ 52 h 241"/>
                <a:gd name="T18" fmla="*/ 114 w 170"/>
                <a:gd name="T19" fmla="*/ 40 h 241"/>
                <a:gd name="T20" fmla="*/ 103 w 170"/>
                <a:gd name="T21" fmla="*/ 33 h 241"/>
                <a:gd name="T22" fmla="*/ 89 w 170"/>
                <a:gd name="T23" fmla="*/ 31 h 241"/>
                <a:gd name="T24" fmla="*/ 75 w 170"/>
                <a:gd name="T25" fmla="*/ 28 h 241"/>
                <a:gd name="T26" fmla="*/ 33 w 170"/>
                <a:gd name="T27" fmla="*/ 28 h 241"/>
                <a:gd name="T28" fmla="*/ 0 w 170"/>
                <a:gd name="T29" fmla="*/ 0 h 241"/>
                <a:gd name="T30" fmla="*/ 84 w 170"/>
                <a:gd name="T31" fmla="*/ 0 h 241"/>
                <a:gd name="T32" fmla="*/ 110 w 170"/>
                <a:gd name="T33" fmla="*/ 3 h 241"/>
                <a:gd name="T34" fmla="*/ 131 w 170"/>
                <a:gd name="T35" fmla="*/ 12 h 241"/>
                <a:gd name="T36" fmla="*/ 145 w 170"/>
                <a:gd name="T37" fmla="*/ 24 h 241"/>
                <a:gd name="T38" fmla="*/ 154 w 170"/>
                <a:gd name="T39" fmla="*/ 38 h 241"/>
                <a:gd name="T40" fmla="*/ 159 w 170"/>
                <a:gd name="T41" fmla="*/ 52 h 241"/>
                <a:gd name="T42" fmla="*/ 161 w 170"/>
                <a:gd name="T43" fmla="*/ 68 h 241"/>
                <a:gd name="T44" fmla="*/ 156 w 170"/>
                <a:gd name="T45" fmla="*/ 89 h 241"/>
                <a:gd name="T46" fmla="*/ 145 w 170"/>
                <a:gd name="T47" fmla="*/ 110 h 241"/>
                <a:gd name="T48" fmla="*/ 126 w 170"/>
                <a:gd name="T49" fmla="*/ 124 h 241"/>
                <a:gd name="T50" fmla="*/ 100 w 170"/>
                <a:gd name="T51" fmla="*/ 131 h 241"/>
                <a:gd name="T52" fmla="*/ 170 w 170"/>
                <a:gd name="T53" fmla="*/ 241 h 241"/>
                <a:gd name="T54" fmla="*/ 128 w 170"/>
                <a:gd name="T55" fmla="*/ 241 h 241"/>
                <a:gd name="T56" fmla="*/ 68 w 170"/>
                <a:gd name="T57" fmla="*/ 133 h 241"/>
                <a:gd name="T58" fmla="*/ 33 w 170"/>
                <a:gd name="T59" fmla="*/ 133 h 241"/>
                <a:gd name="T60" fmla="*/ 33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89" y="105"/>
                  </a:lnTo>
                  <a:lnTo>
                    <a:pt x="103" y="101"/>
                  </a:lnTo>
                  <a:lnTo>
                    <a:pt x="114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2"/>
                  </a:lnTo>
                  <a:lnTo>
                    <a:pt x="114" y="40"/>
                  </a:lnTo>
                  <a:lnTo>
                    <a:pt x="103" y="33"/>
                  </a:lnTo>
                  <a:lnTo>
                    <a:pt x="89" y="31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0" y="3"/>
                  </a:lnTo>
                  <a:lnTo>
                    <a:pt x="131" y="12"/>
                  </a:lnTo>
                  <a:lnTo>
                    <a:pt x="145" y="24"/>
                  </a:lnTo>
                  <a:lnTo>
                    <a:pt x="154" y="38"/>
                  </a:lnTo>
                  <a:lnTo>
                    <a:pt x="159" y="52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10"/>
                  </a:lnTo>
                  <a:lnTo>
                    <a:pt x="126" y="124"/>
                  </a:lnTo>
                  <a:lnTo>
                    <a:pt x="100" y="131"/>
                  </a:lnTo>
                  <a:lnTo>
                    <a:pt x="170" y="241"/>
                  </a:lnTo>
                  <a:lnTo>
                    <a:pt x="128" y="241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5F3BAB0E-E73F-46CF-9F44-568EB69B2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7625" y="5280026"/>
              <a:ext cx="512763" cy="382588"/>
            </a:xfrm>
            <a:custGeom>
              <a:avLst/>
              <a:gdLst>
                <a:gd name="T0" fmla="*/ 0 w 323"/>
                <a:gd name="T1" fmla="*/ 0 h 241"/>
                <a:gd name="T2" fmla="*/ 35 w 323"/>
                <a:gd name="T3" fmla="*/ 0 h 241"/>
                <a:gd name="T4" fmla="*/ 86 w 323"/>
                <a:gd name="T5" fmla="*/ 192 h 241"/>
                <a:gd name="T6" fmla="*/ 86 w 323"/>
                <a:gd name="T7" fmla="*/ 192 h 241"/>
                <a:gd name="T8" fmla="*/ 144 w 323"/>
                <a:gd name="T9" fmla="*/ 0 h 241"/>
                <a:gd name="T10" fmla="*/ 181 w 323"/>
                <a:gd name="T11" fmla="*/ 0 h 241"/>
                <a:gd name="T12" fmla="*/ 237 w 323"/>
                <a:gd name="T13" fmla="*/ 192 h 241"/>
                <a:gd name="T14" fmla="*/ 237 w 323"/>
                <a:gd name="T15" fmla="*/ 192 h 241"/>
                <a:gd name="T16" fmla="*/ 291 w 323"/>
                <a:gd name="T17" fmla="*/ 0 h 241"/>
                <a:gd name="T18" fmla="*/ 323 w 323"/>
                <a:gd name="T19" fmla="*/ 0 h 241"/>
                <a:gd name="T20" fmla="*/ 253 w 323"/>
                <a:gd name="T21" fmla="*/ 241 h 241"/>
                <a:gd name="T22" fmla="*/ 221 w 323"/>
                <a:gd name="T23" fmla="*/ 241 h 241"/>
                <a:gd name="T24" fmla="*/ 163 w 323"/>
                <a:gd name="T25" fmla="*/ 45 h 241"/>
                <a:gd name="T26" fmla="*/ 160 w 323"/>
                <a:gd name="T27" fmla="*/ 45 h 241"/>
                <a:gd name="T28" fmla="*/ 104 w 323"/>
                <a:gd name="T29" fmla="*/ 241 h 241"/>
                <a:gd name="T30" fmla="*/ 69 w 323"/>
                <a:gd name="T31" fmla="*/ 241 h 241"/>
                <a:gd name="T32" fmla="*/ 0 w 323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41">
                  <a:moveTo>
                    <a:pt x="0" y="0"/>
                  </a:moveTo>
                  <a:lnTo>
                    <a:pt x="35" y="0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91" y="0"/>
                  </a:lnTo>
                  <a:lnTo>
                    <a:pt x="323" y="0"/>
                  </a:lnTo>
                  <a:lnTo>
                    <a:pt x="253" y="241"/>
                  </a:lnTo>
                  <a:lnTo>
                    <a:pt x="221" y="241"/>
                  </a:lnTo>
                  <a:lnTo>
                    <a:pt x="163" y="45"/>
                  </a:lnTo>
                  <a:lnTo>
                    <a:pt x="160" y="45"/>
                  </a:lnTo>
                  <a:lnTo>
                    <a:pt x="104" y="241"/>
                  </a:lnTo>
                  <a:lnTo>
                    <a:pt x="69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6FB5EE82-C79A-4D56-BC59-536224BC9B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9438" y="5268913"/>
              <a:ext cx="395288" cy="400050"/>
            </a:xfrm>
            <a:custGeom>
              <a:avLst/>
              <a:gdLst>
                <a:gd name="T0" fmla="*/ 123 w 249"/>
                <a:gd name="T1" fmla="*/ 33 h 252"/>
                <a:gd name="T2" fmla="*/ 93 w 249"/>
                <a:gd name="T3" fmla="*/ 38 h 252"/>
                <a:gd name="T4" fmla="*/ 70 w 249"/>
                <a:gd name="T5" fmla="*/ 49 h 252"/>
                <a:gd name="T6" fmla="*/ 51 w 249"/>
                <a:gd name="T7" fmla="*/ 70 h 252"/>
                <a:gd name="T8" fmla="*/ 37 w 249"/>
                <a:gd name="T9" fmla="*/ 98 h 252"/>
                <a:gd name="T10" fmla="*/ 35 w 249"/>
                <a:gd name="T11" fmla="*/ 126 h 252"/>
                <a:gd name="T12" fmla="*/ 37 w 249"/>
                <a:gd name="T13" fmla="*/ 157 h 252"/>
                <a:gd name="T14" fmla="*/ 51 w 249"/>
                <a:gd name="T15" fmla="*/ 182 h 252"/>
                <a:gd name="T16" fmla="*/ 70 w 249"/>
                <a:gd name="T17" fmla="*/ 203 h 252"/>
                <a:gd name="T18" fmla="*/ 93 w 249"/>
                <a:gd name="T19" fmla="*/ 217 h 252"/>
                <a:gd name="T20" fmla="*/ 123 w 249"/>
                <a:gd name="T21" fmla="*/ 222 h 252"/>
                <a:gd name="T22" fmla="*/ 153 w 249"/>
                <a:gd name="T23" fmla="*/ 217 h 252"/>
                <a:gd name="T24" fmla="*/ 179 w 249"/>
                <a:gd name="T25" fmla="*/ 203 h 252"/>
                <a:gd name="T26" fmla="*/ 198 w 249"/>
                <a:gd name="T27" fmla="*/ 182 h 252"/>
                <a:gd name="T28" fmla="*/ 209 w 249"/>
                <a:gd name="T29" fmla="*/ 157 h 252"/>
                <a:gd name="T30" fmla="*/ 214 w 249"/>
                <a:gd name="T31" fmla="*/ 126 h 252"/>
                <a:gd name="T32" fmla="*/ 209 w 249"/>
                <a:gd name="T33" fmla="*/ 98 h 252"/>
                <a:gd name="T34" fmla="*/ 198 w 249"/>
                <a:gd name="T35" fmla="*/ 70 h 252"/>
                <a:gd name="T36" fmla="*/ 179 w 249"/>
                <a:gd name="T37" fmla="*/ 49 h 252"/>
                <a:gd name="T38" fmla="*/ 153 w 249"/>
                <a:gd name="T39" fmla="*/ 38 h 252"/>
                <a:gd name="T40" fmla="*/ 123 w 249"/>
                <a:gd name="T41" fmla="*/ 33 h 252"/>
                <a:gd name="T42" fmla="*/ 123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2 h 252"/>
                <a:gd name="T50" fmla="*/ 242 w 249"/>
                <a:gd name="T51" fmla="*/ 87 h 252"/>
                <a:gd name="T52" fmla="*/ 249 w 249"/>
                <a:gd name="T53" fmla="*/ 126 h 252"/>
                <a:gd name="T54" fmla="*/ 242 w 249"/>
                <a:gd name="T55" fmla="*/ 168 h 252"/>
                <a:gd name="T56" fmla="*/ 226 w 249"/>
                <a:gd name="T57" fmla="*/ 203 h 252"/>
                <a:gd name="T58" fmla="*/ 200 w 249"/>
                <a:gd name="T59" fmla="*/ 229 h 252"/>
                <a:gd name="T60" fmla="*/ 165 w 249"/>
                <a:gd name="T61" fmla="*/ 248 h 252"/>
                <a:gd name="T62" fmla="*/ 123 w 249"/>
                <a:gd name="T63" fmla="*/ 252 h 252"/>
                <a:gd name="T64" fmla="*/ 84 w 249"/>
                <a:gd name="T65" fmla="*/ 248 h 252"/>
                <a:gd name="T66" fmla="*/ 49 w 249"/>
                <a:gd name="T67" fmla="*/ 229 h 252"/>
                <a:gd name="T68" fmla="*/ 23 w 249"/>
                <a:gd name="T69" fmla="*/ 203 h 252"/>
                <a:gd name="T70" fmla="*/ 4 w 249"/>
                <a:gd name="T71" fmla="*/ 168 h 252"/>
                <a:gd name="T72" fmla="*/ 0 w 249"/>
                <a:gd name="T73" fmla="*/ 126 h 252"/>
                <a:gd name="T74" fmla="*/ 4 w 249"/>
                <a:gd name="T75" fmla="*/ 87 h 252"/>
                <a:gd name="T76" fmla="*/ 23 w 249"/>
                <a:gd name="T77" fmla="*/ 52 h 252"/>
                <a:gd name="T78" fmla="*/ 49 w 249"/>
                <a:gd name="T79" fmla="*/ 26 h 252"/>
                <a:gd name="T80" fmla="*/ 84 w 249"/>
                <a:gd name="T81" fmla="*/ 7 h 252"/>
                <a:gd name="T82" fmla="*/ 123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3" y="33"/>
                  </a:moveTo>
                  <a:lnTo>
                    <a:pt x="93" y="38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7" y="98"/>
                  </a:lnTo>
                  <a:lnTo>
                    <a:pt x="35" y="126"/>
                  </a:lnTo>
                  <a:lnTo>
                    <a:pt x="37" y="157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3" y="217"/>
                  </a:lnTo>
                  <a:lnTo>
                    <a:pt x="123" y="222"/>
                  </a:lnTo>
                  <a:lnTo>
                    <a:pt x="153" y="217"/>
                  </a:lnTo>
                  <a:lnTo>
                    <a:pt x="179" y="203"/>
                  </a:lnTo>
                  <a:lnTo>
                    <a:pt x="198" y="182"/>
                  </a:lnTo>
                  <a:lnTo>
                    <a:pt x="209" y="157"/>
                  </a:lnTo>
                  <a:lnTo>
                    <a:pt x="214" y="126"/>
                  </a:lnTo>
                  <a:lnTo>
                    <a:pt x="209" y="98"/>
                  </a:lnTo>
                  <a:lnTo>
                    <a:pt x="198" y="70"/>
                  </a:lnTo>
                  <a:lnTo>
                    <a:pt x="179" y="49"/>
                  </a:lnTo>
                  <a:lnTo>
                    <a:pt x="153" y="38"/>
                  </a:lnTo>
                  <a:lnTo>
                    <a:pt x="123" y="33"/>
                  </a:lnTo>
                  <a:close/>
                  <a:moveTo>
                    <a:pt x="123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2"/>
                  </a:lnTo>
                  <a:lnTo>
                    <a:pt x="242" y="87"/>
                  </a:lnTo>
                  <a:lnTo>
                    <a:pt x="249" y="126"/>
                  </a:lnTo>
                  <a:lnTo>
                    <a:pt x="242" y="168"/>
                  </a:lnTo>
                  <a:lnTo>
                    <a:pt x="226" y="203"/>
                  </a:lnTo>
                  <a:lnTo>
                    <a:pt x="200" y="229"/>
                  </a:lnTo>
                  <a:lnTo>
                    <a:pt x="165" y="248"/>
                  </a:lnTo>
                  <a:lnTo>
                    <a:pt x="123" y="252"/>
                  </a:lnTo>
                  <a:lnTo>
                    <a:pt x="84" y="248"/>
                  </a:lnTo>
                  <a:lnTo>
                    <a:pt x="49" y="229"/>
                  </a:lnTo>
                  <a:lnTo>
                    <a:pt x="23" y="203"/>
                  </a:lnTo>
                  <a:lnTo>
                    <a:pt x="4" y="168"/>
                  </a:lnTo>
                  <a:lnTo>
                    <a:pt x="0" y="126"/>
                  </a:lnTo>
                  <a:lnTo>
                    <a:pt x="4" y="87"/>
                  </a:lnTo>
                  <a:lnTo>
                    <a:pt x="23" y="52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C46EBC34-5FEE-42FD-B83B-88003CAA9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31400" y="5280026"/>
              <a:ext cx="269875" cy="382588"/>
            </a:xfrm>
            <a:custGeom>
              <a:avLst/>
              <a:gdLst>
                <a:gd name="T0" fmla="*/ 32 w 170"/>
                <a:gd name="T1" fmla="*/ 28 h 241"/>
                <a:gd name="T2" fmla="*/ 32 w 170"/>
                <a:gd name="T3" fmla="*/ 105 h 241"/>
                <a:gd name="T4" fmla="*/ 74 w 170"/>
                <a:gd name="T5" fmla="*/ 105 h 241"/>
                <a:gd name="T6" fmla="*/ 88 w 170"/>
                <a:gd name="T7" fmla="*/ 105 h 241"/>
                <a:gd name="T8" fmla="*/ 102 w 170"/>
                <a:gd name="T9" fmla="*/ 101 h 241"/>
                <a:gd name="T10" fmla="*/ 114 w 170"/>
                <a:gd name="T11" fmla="*/ 96 h 241"/>
                <a:gd name="T12" fmla="*/ 123 w 170"/>
                <a:gd name="T13" fmla="*/ 84 h 241"/>
                <a:gd name="T14" fmla="*/ 125 w 170"/>
                <a:gd name="T15" fmla="*/ 68 h 241"/>
                <a:gd name="T16" fmla="*/ 123 w 170"/>
                <a:gd name="T17" fmla="*/ 52 h 241"/>
                <a:gd name="T18" fmla="*/ 114 w 170"/>
                <a:gd name="T19" fmla="*/ 40 h 241"/>
                <a:gd name="T20" fmla="*/ 102 w 170"/>
                <a:gd name="T21" fmla="*/ 33 h 241"/>
                <a:gd name="T22" fmla="*/ 88 w 170"/>
                <a:gd name="T23" fmla="*/ 31 h 241"/>
                <a:gd name="T24" fmla="*/ 74 w 170"/>
                <a:gd name="T25" fmla="*/ 28 h 241"/>
                <a:gd name="T26" fmla="*/ 32 w 170"/>
                <a:gd name="T27" fmla="*/ 28 h 241"/>
                <a:gd name="T28" fmla="*/ 0 w 170"/>
                <a:gd name="T29" fmla="*/ 0 h 241"/>
                <a:gd name="T30" fmla="*/ 83 w 170"/>
                <a:gd name="T31" fmla="*/ 0 h 241"/>
                <a:gd name="T32" fmla="*/ 109 w 170"/>
                <a:gd name="T33" fmla="*/ 3 h 241"/>
                <a:gd name="T34" fmla="*/ 130 w 170"/>
                <a:gd name="T35" fmla="*/ 12 h 241"/>
                <a:gd name="T36" fmla="*/ 144 w 170"/>
                <a:gd name="T37" fmla="*/ 24 h 241"/>
                <a:gd name="T38" fmla="*/ 153 w 170"/>
                <a:gd name="T39" fmla="*/ 38 h 241"/>
                <a:gd name="T40" fmla="*/ 158 w 170"/>
                <a:gd name="T41" fmla="*/ 52 h 241"/>
                <a:gd name="T42" fmla="*/ 160 w 170"/>
                <a:gd name="T43" fmla="*/ 68 h 241"/>
                <a:gd name="T44" fmla="*/ 156 w 170"/>
                <a:gd name="T45" fmla="*/ 89 h 241"/>
                <a:gd name="T46" fmla="*/ 144 w 170"/>
                <a:gd name="T47" fmla="*/ 110 h 241"/>
                <a:gd name="T48" fmla="*/ 125 w 170"/>
                <a:gd name="T49" fmla="*/ 124 h 241"/>
                <a:gd name="T50" fmla="*/ 100 w 170"/>
                <a:gd name="T51" fmla="*/ 131 h 241"/>
                <a:gd name="T52" fmla="*/ 170 w 170"/>
                <a:gd name="T53" fmla="*/ 241 h 241"/>
                <a:gd name="T54" fmla="*/ 128 w 170"/>
                <a:gd name="T55" fmla="*/ 241 h 241"/>
                <a:gd name="T56" fmla="*/ 67 w 170"/>
                <a:gd name="T57" fmla="*/ 133 h 241"/>
                <a:gd name="T58" fmla="*/ 32 w 170"/>
                <a:gd name="T59" fmla="*/ 133 h 241"/>
                <a:gd name="T60" fmla="*/ 32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1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2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1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3"/>
                  </a:lnTo>
                  <a:lnTo>
                    <a:pt x="130" y="12"/>
                  </a:lnTo>
                  <a:lnTo>
                    <a:pt x="144" y="24"/>
                  </a:lnTo>
                  <a:lnTo>
                    <a:pt x="153" y="38"/>
                  </a:lnTo>
                  <a:lnTo>
                    <a:pt x="158" y="52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10"/>
                  </a:lnTo>
                  <a:lnTo>
                    <a:pt x="125" y="124"/>
                  </a:lnTo>
                  <a:lnTo>
                    <a:pt x="100" y="131"/>
                  </a:lnTo>
                  <a:lnTo>
                    <a:pt x="170" y="241"/>
                  </a:lnTo>
                  <a:lnTo>
                    <a:pt x="128" y="241"/>
                  </a:lnTo>
                  <a:lnTo>
                    <a:pt x="67" y="133"/>
                  </a:lnTo>
                  <a:lnTo>
                    <a:pt x="32" y="133"/>
                  </a:lnTo>
                  <a:lnTo>
                    <a:pt x="32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AF7B554D-512C-432D-9204-37DE0AFDD4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8900" y="5280026"/>
              <a:ext cx="225425" cy="382588"/>
            </a:xfrm>
            <a:custGeom>
              <a:avLst/>
              <a:gdLst>
                <a:gd name="T0" fmla="*/ 0 w 142"/>
                <a:gd name="T1" fmla="*/ 0 h 241"/>
                <a:gd name="T2" fmla="*/ 32 w 142"/>
                <a:gd name="T3" fmla="*/ 0 h 241"/>
                <a:gd name="T4" fmla="*/ 32 w 142"/>
                <a:gd name="T5" fmla="*/ 210 h 241"/>
                <a:gd name="T6" fmla="*/ 142 w 142"/>
                <a:gd name="T7" fmla="*/ 210 h 241"/>
                <a:gd name="T8" fmla="*/ 142 w 142"/>
                <a:gd name="T9" fmla="*/ 241 h 241"/>
                <a:gd name="T10" fmla="*/ 0 w 142"/>
                <a:gd name="T11" fmla="*/ 241 h 241"/>
                <a:gd name="T12" fmla="*/ 0 w 142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41">
                  <a:moveTo>
                    <a:pt x="0" y="0"/>
                  </a:moveTo>
                  <a:lnTo>
                    <a:pt x="32" y="0"/>
                  </a:lnTo>
                  <a:lnTo>
                    <a:pt x="32" y="210"/>
                  </a:lnTo>
                  <a:lnTo>
                    <a:pt x="142" y="210"/>
                  </a:lnTo>
                  <a:lnTo>
                    <a:pt x="142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A2FDA819-396F-4418-90D4-2165F47C50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0838" y="5280026"/>
              <a:ext cx="328613" cy="382588"/>
            </a:xfrm>
            <a:custGeom>
              <a:avLst/>
              <a:gdLst>
                <a:gd name="T0" fmla="*/ 33 w 207"/>
                <a:gd name="T1" fmla="*/ 31 h 241"/>
                <a:gd name="T2" fmla="*/ 33 w 207"/>
                <a:gd name="T3" fmla="*/ 210 h 241"/>
                <a:gd name="T4" fmla="*/ 72 w 207"/>
                <a:gd name="T5" fmla="*/ 210 h 241"/>
                <a:gd name="T6" fmla="*/ 105 w 207"/>
                <a:gd name="T7" fmla="*/ 206 h 241"/>
                <a:gd name="T8" fmla="*/ 133 w 207"/>
                <a:gd name="T9" fmla="*/ 194 h 241"/>
                <a:gd name="T10" fmla="*/ 154 w 207"/>
                <a:gd name="T11" fmla="*/ 178 h 241"/>
                <a:gd name="T12" fmla="*/ 168 w 207"/>
                <a:gd name="T13" fmla="*/ 152 h 241"/>
                <a:gd name="T14" fmla="*/ 175 w 207"/>
                <a:gd name="T15" fmla="*/ 119 h 241"/>
                <a:gd name="T16" fmla="*/ 172 w 207"/>
                <a:gd name="T17" fmla="*/ 105 h 241"/>
                <a:gd name="T18" fmla="*/ 170 w 207"/>
                <a:gd name="T19" fmla="*/ 89 h 241"/>
                <a:gd name="T20" fmla="*/ 161 w 207"/>
                <a:gd name="T21" fmla="*/ 73 h 241"/>
                <a:gd name="T22" fmla="*/ 149 w 207"/>
                <a:gd name="T23" fmla="*/ 56 h 241"/>
                <a:gd name="T24" fmla="*/ 133 w 207"/>
                <a:gd name="T25" fmla="*/ 42 h 241"/>
                <a:gd name="T26" fmla="*/ 109 w 207"/>
                <a:gd name="T27" fmla="*/ 35 h 241"/>
                <a:gd name="T28" fmla="*/ 82 w 207"/>
                <a:gd name="T29" fmla="*/ 31 h 241"/>
                <a:gd name="T30" fmla="*/ 33 w 207"/>
                <a:gd name="T31" fmla="*/ 31 h 241"/>
                <a:gd name="T32" fmla="*/ 0 w 207"/>
                <a:gd name="T33" fmla="*/ 0 h 241"/>
                <a:gd name="T34" fmla="*/ 84 w 207"/>
                <a:gd name="T35" fmla="*/ 0 h 241"/>
                <a:gd name="T36" fmla="*/ 121 w 207"/>
                <a:gd name="T37" fmla="*/ 5 h 241"/>
                <a:gd name="T38" fmla="*/ 151 w 207"/>
                <a:gd name="T39" fmla="*/ 17 h 241"/>
                <a:gd name="T40" fmla="*/ 175 w 207"/>
                <a:gd name="T41" fmla="*/ 33 h 241"/>
                <a:gd name="T42" fmla="*/ 191 w 207"/>
                <a:gd name="T43" fmla="*/ 54 h 241"/>
                <a:gd name="T44" fmla="*/ 200 w 207"/>
                <a:gd name="T45" fmla="*/ 77 h 241"/>
                <a:gd name="T46" fmla="*/ 207 w 207"/>
                <a:gd name="T47" fmla="*/ 101 h 241"/>
                <a:gd name="T48" fmla="*/ 207 w 207"/>
                <a:gd name="T49" fmla="*/ 119 h 241"/>
                <a:gd name="T50" fmla="*/ 205 w 207"/>
                <a:gd name="T51" fmla="*/ 150 h 241"/>
                <a:gd name="T52" fmla="*/ 193 w 207"/>
                <a:gd name="T53" fmla="*/ 178 h 241"/>
                <a:gd name="T54" fmla="*/ 175 w 207"/>
                <a:gd name="T55" fmla="*/ 203 h 241"/>
                <a:gd name="T56" fmla="*/ 149 w 207"/>
                <a:gd name="T57" fmla="*/ 222 h 241"/>
                <a:gd name="T58" fmla="*/ 116 w 207"/>
                <a:gd name="T59" fmla="*/ 236 h 241"/>
                <a:gd name="T60" fmla="*/ 77 w 207"/>
                <a:gd name="T61" fmla="*/ 241 h 241"/>
                <a:gd name="T62" fmla="*/ 0 w 207"/>
                <a:gd name="T63" fmla="*/ 241 h 241"/>
                <a:gd name="T64" fmla="*/ 0 w 207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41">
                  <a:moveTo>
                    <a:pt x="33" y="31"/>
                  </a:moveTo>
                  <a:lnTo>
                    <a:pt x="33" y="210"/>
                  </a:lnTo>
                  <a:lnTo>
                    <a:pt x="72" y="210"/>
                  </a:lnTo>
                  <a:lnTo>
                    <a:pt x="105" y="206"/>
                  </a:lnTo>
                  <a:lnTo>
                    <a:pt x="133" y="194"/>
                  </a:lnTo>
                  <a:lnTo>
                    <a:pt x="154" y="178"/>
                  </a:lnTo>
                  <a:lnTo>
                    <a:pt x="168" y="152"/>
                  </a:lnTo>
                  <a:lnTo>
                    <a:pt x="175" y="119"/>
                  </a:lnTo>
                  <a:lnTo>
                    <a:pt x="172" y="105"/>
                  </a:lnTo>
                  <a:lnTo>
                    <a:pt x="170" y="89"/>
                  </a:lnTo>
                  <a:lnTo>
                    <a:pt x="161" y="73"/>
                  </a:lnTo>
                  <a:lnTo>
                    <a:pt x="149" y="56"/>
                  </a:lnTo>
                  <a:lnTo>
                    <a:pt x="133" y="42"/>
                  </a:lnTo>
                  <a:lnTo>
                    <a:pt x="109" y="35"/>
                  </a:lnTo>
                  <a:lnTo>
                    <a:pt x="82" y="31"/>
                  </a:lnTo>
                  <a:lnTo>
                    <a:pt x="33" y="31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21" y="5"/>
                  </a:lnTo>
                  <a:lnTo>
                    <a:pt x="151" y="17"/>
                  </a:lnTo>
                  <a:lnTo>
                    <a:pt x="175" y="33"/>
                  </a:lnTo>
                  <a:lnTo>
                    <a:pt x="191" y="54"/>
                  </a:lnTo>
                  <a:lnTo>
                    <a:pt x="200" y="77"/>
                  </a:lnTo>
                  <a:lnTo>
                    <a:pt x="207" y="101"/>
                  </a:lnTo>
                  <a:lnTo>
                    <a:pt x="207" y="119"/>
                  </a:lnTo>
                  <a:lnTo>
                    <a:pt x="205" y="150"/>
                  </a:lnTo>
                  <a:lnTo>
                    <a:pt x="193" y="178"/>
                  </a:lnTo>
                  <a:lnTo>
                    <a:pt x="175" y="203"/>
                  </a:lnTo>
                  <a:lnTo>
                    <a:pt x="149" y="222"/>
                  </a:lnTo>
                  <a:lnTo>
                    <a:pt x="116" y="236"/>
                  </a:lnTo>
                  <a:lnTo>
                    <a:pt x="77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25CD584-09B5-4E9A-B7A2-9A1D55091E73}"/>
              </a:ext>
            </a:extLst>
          </p:cNvPr>
          <p:cNvSpPr/>
          <p:nvPr userDrawn="1"/>
        </p:nvSpPr>
        <p:spPr>
          <a:xfrm>
            <a:off x="0" y="3754152"/>
            <a:ext cx="12192000" cy="310384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D06403FE-A5C1-4F8C-9DB3-87AD5BC91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7841" y="1017367"/>
            <a:ext cx="9776318" cy="21436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32AC632-A198-4CEF-A4E7-881AEE53B41B}"/>
              </a:ext>
            </a:extLst>
          </p:cNvPr>
          <p:cNvSpPr txBox="1"/>
          <p:nvPr userDrawn="1"/>
        </p:nvSpPr>
        <p:spPr>
          <a:xfrm>
            <a:off x="0" y="6412230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cap="all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  <p:sp>
        <p:nvSpPr>
          <p:cNvPr id="48" name="Rectangle: Rounded Corners 47">
            <a:hlinkClick r:id="rId4"/>
            <a:extLst>
              <a:ext uri="{FF2B5EF4-FFF2-40B4-BE49-F238E27FC236}">
                <a16:creationId xmlns:a16="http://schemas.microsoft.com/office/drawing/2014/main" id="{DDC530DC-1DFA-48E5-A2EB-1DC41843BF0C}"/>
              </a:ext>
            </a:extLst>
          </p:cNvPr>
          <p:cNvSpPr/>
          <p:nvPr userDrawn="1"/>
        </p:nvSpPr>
        <p:spPr>
          <a:xfrm>
            <a:off x="4514259" y="4713988"/>
            <a:ext cx="3163483" cy="4486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">
            <a:hlinkClick r:id="rId4"/>
            <a:extLst>
              <a:ext uri="{FF2B5EF4-FFF2-40B4-BE49-F238E27FC236}">
                <a16:creationId xmlns:a16="http://schemas.microsoft.com/office/drawing/2014/main" id="{979C896A-5438-44F1-BCDF-E1AA73758C44}"/>
              </a:ext>
            </a:extLst>
          </p:cNvPr>
          <p:cNvSpPr txBox="1">
            <a:spLocks/>
          </p:cNvSpPr>
          <p:nvPr/>
        </p:nvSpPr>
        <p:spPr>
          <a:xfrm>
            <a:off x="4854320" y="4785765"/>
            <a:ext cx="2483360" cy="323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cap="all" dirty="0">
                <a:latin typeface="Avenir Next LT Pro" panose="020B0504020202020204" pitchFamily="34" charset="0"/>
              </a:rPr>
              <a:t>Showroom.nxp.com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D80968-C61A-4507-9427-B5E1CAC36379}"/>
              </a:ext>
            </a:extLst>
          </p:cNvPr>
          <p:cNvGrpSpPr/>
          <p:nvPr/>
        </p:nvGrpSpPr>
        <p:grpSpPr>
          <a:xfrm>
            <a:off x="4100896" y="4596298"/>
            <a:ext cx="672784" cy="672784"/>
            <a:chOff x="6505353" y="2472906"/>
            <a:chExt cx="756410" cy="756410"/>
          </a:xfrm>
        </p:grpSpPr>
        <p:sp>
          <p:nvSpPr>
            <p:cNvPr id="53" name="Oval 52">
              <a:hlinkClick r:id="rId4"/>
              <a:extLst>
                <a:ext uri="{FF2B5EF4-FFF2-40B4-BE49-F238E27FC236}">
                  <a16:creationId xmlns:a16="http://schemas.microsoft.com/office/drawing/2014/main" id="{FC4195DE-E7F5-45D5-B494-66B25EFFAD09}"/>
                </a:ext>
              </a:extLst>
            </p:cNvPr>
            <p:cNvSpPr/>
            <p:nvPr/>
          </p:nvSpPr>
          <p:spPr>
            <a:xfrm>
              <a:off x="6505353" y="2472906"/>
              <a:ext cx="756410" cy="756410"/>
            </a:xfrm>
            <a:prstGeom prst="ellipse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l"/>
              <a:endParaRPr 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Oval 53">
              <a:hlinkClick r:id="rId4"/>
              <a:extLst>
                <a:ext uri="{FF2B5EF4-FFF2-40B4-BE49-F238E27FC236}">
                  <a16:creationId xmlns:a16="http://schemas.microsoft.com/office/drawing/2014/main" id="{A8FD67F4-589C-4F9D-B590-56209C194C3B}"/>
                </a:ext>
              </a:extLst>
            </p:cNvPr>
            <p:cNvSpPr/>
            <p:nvPr/>
          </p:nvSpPr>
          <p:spPr>
            <a:xfrm>
              <a:off x="6588223" y="2555776"/>
              <a:ext cx="590670" cy="590670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l"/>
              <a:endParaRPr 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55" name="Graphic 54">
              <a:hlinkClick r:id="rId4"/>
              <a:extLst>
                <a:ext uri="{FF2B5EF4-FFF2-40B4-BE49-F238E27FC236}">
                  <a16:creationId xmlns:a16="http://schemas.microsoft.com/office/drawing/2014/main" id="{5A3441ED-5230-419C-BF45-78454D1D1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87705" y="2655258"/>
              <a:ext cx="391706" cy="391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0033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775" y="414064"/>
            <a:ext cx="11425752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394774" y="1153266"/>
            <a:ext cx="11425752" cy="466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333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4775" y="414064"/>
            <a:ext cx="11454325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137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2938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4775" y="41406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394775" y="1153266"/>
            <a:ext cx="5847277" cy="4667249"/>
          </a:xfrm>
        </p:spPr>
        <p:txBody>
          <a:bodyPr/>
          <a:lstStyle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5"/>
          <p:cNvSpPr>
            <a:spLocks noGrp="1"/>
          </p:cNvSpPr>
          <p:nvPr>
            <p:ph type="body" sz="quarter" idx="11"/>
          </p:nvPr>
        </p:nvSpPr>
        <p:spPr>
          <a:xfrm>
            <a:off x="6242052" y="1153266"/>
            <a:ext cx="5847277" cy="4667249"/>
          </a:xfrm>
        </p:spPr>
        <p:txBody>
          <a:bodyPr/>
          <a:lstStyle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214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</a:t>
            </a:r>
            <a:br>
              <a:rPr lang="en-US" dirty="0"/>
            </a:br>
            <a:r>
              <a:rPr lang="en-US" dirty="0"/>
              <a:t>Third Line Title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9428A6-B4EA-426C-B5D6-7BF8255D0379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B1F641-A39F-419C-B874-36E8B4C70292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43CEE6-1108-4EA9-99ED-44930E6EC07C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6895F3-7204-48FF-A4F3-F08AE082612C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9838EC-325A-4D0A-BA69-5EBCA1E4E224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AB4C98-DF4F-4361-A999-30FBA0566D0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E5D1333-9BCA-4D99-8B74-A5FD0A4B9B51}"/>
              </a:ext>
            </a:extLst>
          </p:cNvPr>
          <p:cNvSpPr/>
          <p:nvPr userDrawn="1"/>
        </p:nvSpPr>
        <p:spPr>
          <a:xfrm>
            <a:off x="10163174" y="0"/>
            <a:ext cx="2028826" cy="6858000"/>
          </a:xfrm>
          <a:prstGeom prst="rect">
            <a:avLst/>
          </a:prstGeom>
          <a:solidFill>
            <a:srgbClr val="50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203C931-D801-4035-A8B2-0085615AC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2FB6ECD-AD16-4595-BDE1-ED612F049B15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229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870034E-F8DD-48DC-A066-E5AC17824E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9D6C17E-6427-4E15-BF87-030DEB8EE579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</p:spTree>
    <p:extLst>
      <p:ext uri="{BB962C8B-B14F-4D97-AF65-F5344CB8AC3E}">
        <p14:creationId xmlns:p14="http://schemas.microsoft.com/office/powerpoint/2010/main" val="11477544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66DA4-3842-41AB-A413-DA2CAB207332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5DCA3A-3479-4CA4-B85C-C27090ADD0B2}"/>
              </a:ext>
            </a:extLst>
          </p:cNvPr>
          <p:cNvSpPr/>
          <p:nvPr userDrawn="1"/>
        </p:nvSpPr>
        <p:spPr>
          <a:xfrm>
            <a:off x="10163174" y="0"/>
            <a:ext cx="2028826" cy="6857999"/>
          </a:xfrm>
          <a:prstGeom prst="rect">
            <a:avLst/>
          </a:prstGeom>
          <a:solidFill>
            <a:srgbClr val="98B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A7B107C-1960-4D18-8903-018BBE08D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ADADDD7-27DF-4F1B-AF83-2336CE552FBC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7F9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5C90563-5E31-4BB6-A451-C74BBA9E27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0" name="Rectangle 226">
            <a:extLst>
              <a:ext uri="{FF2B5EF4-FFF2-40B4-BE49-F238E27FC236}">
                <a16:creationId xmlns:a16="http://schemas.microsoft.com/office/drawing/2014/main" id="{B20325F3-D3B7-4667-B443-7A5E875CEFF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</a:t>
            </a:r>
            <a:br>
              <a:rPr lang="en-US" dirty="0"/>
            </a:br>
            <a:r>
              <a:rPr lang="en-US" dirty="0"/>
              <a:t>Third Line 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A50CE8-C42A-40BE-B8BE-DD6BA74EC96D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79EEBE-0AA2-4B9F-8CA5-4EF66EBBF8CE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52E4ED-5154-481E-9CD9-E54F58D898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FA421C-F569-4674-A016-EEEC0F3E71CF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98BED1-31EA-40EC-979E-CC6D43308799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82CE24-80C3-4E10-AE08-C8E299AD93A9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6662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39A3C-5B99-4F0B-8C96-2711DE232E7A}"/>
              </a:ext>
            </a:extLst>
          </p:cNvPr>
          <p:cNvSpPr/>
          <p:nvPr userDrawn="1"/>
        </p:nvSpPr>
        <p:spPr>
          <a:xfrm>
            <a:off x="10163174" y="0"/>
            <a:ext cx="2028826" cy="6857999"/>
          </a:xfrm>
          <a:prstGeom prst="rect">
            <a:avLst/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081DA00-9A65-4F43-BEC9-5D54EC6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EA282F3-18EF-46C0-BE23-00B6F460489B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E6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536963C-3E89-44A3-8B67-93A64F4E3D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E8EA48-8A72-4DFF-8F74-E81BDBAEF43A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  <p:sp>
        <p:nvSpPr>
          <p:cNvPr id="21" name="Rectangle 226">
            <a:extLst>
              <a:ext uri="{FF2B5EF4-FFF2-40B4-BE49-F238E27FC236}">
                <a16:creationId xmlns:a16="http://schemas.microsoft.com/office/drawing/2014/main" id="{9DDFC051-4C35-4AC2-A3C2-87EF3BE5ACC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</a:t>
            </a:r>
            <a:br>
              <a:rPr lang="en-US" dirty="0"/>
            </a:br>
            <a:r>
              <a:rPr lang="en-US" dirty="0"/>
              <a:t>Third Line Title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34B508-19CE-4E96-99FC-3DE740789F3D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E3FE20-D5A7-49D4-9FC3-1C51497B1D95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BBDC35-DA26-42D8-B8AD-9BA7AB4CB70C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061553-8252-4DB2-8E43-E8D8704C9A75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ECAB66-D623-4D2F-8EF9-FF10CEF71088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3960A1F-C2ED-40E3-8DD3-DC97CF1E1CAB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1040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, Imag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0039" y="431801"/>
            <a:ext cx="4884679" cy="583934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Rectangle 226">
            <a:extLst>
              <a:ext uri="{FF2B5EF4-FFF2-40B4-BE49-F238E27FC236}">
                <a16:creationId xmlns:a16="http://schemas.microsoft.com/office/drawing/2014/main" id="{6D349D80-209D-4869-B663-DDBD96A271B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732890" y="431801"/>
            <a:ext cx="6188603" cy="1375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600" b="1" kern="1200" cap="all" spc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 Here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F467A178-3F40-46AE-B142-7537AEFA6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2888" y="1958337"/>
            <a:ext cx="6188603" cy="4312810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972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5932" y="414063"/>
            <a:ext cx="1145138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394773" y="1262418"/>
            <a:ext cx="11463852" cy="470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BD596-F1C1-457C-B796-82B14CD68D03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4EBEAB-4D41-4F13-AA13-5BDC7E266E1D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33770F-5625-4034-9686-943A98D45359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6B75AB-80AF-44F5-B06D-0637D166F451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E71252-7C01-47AA-93B9-87F623C7177A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9CF932-D779-4EA8-BDE2-87D4119A6B55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E4F54C-20EC-4792-9EF9-A06348BEB537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20A626-8584-4FE9-ACE5-B044CB0C67AB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B4D1812-625C-465C-8A40-C3A4D4EF9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E33A4A8-DD5C-4ACC-9DDA-825DE8D6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C1DDF41-AC1C-4311-A127-9908D5315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504D5C3-43D0-4E06-8303-EED7507E4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1FEF9C5-FE0D-4F71-BA75-6F78CC0E7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54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775" r:id="rId2"/>
    <p:sldLayoutId id="2147483789" r:id="rId3"/>
    <p:sldLayoutId id="2147483790" r:id="rId4"/>
    <p:sldLayoutId id="2147483787" r:id="rId5"/>
    <p:sldLayoutId id="2147483902" r:id="rId6"/>
    <p:sldLayoutId id="2147483904" r:id="rId7"/>
    <p:sldLayoutId id="2147483903" r:id="rId8"/>
    <p:sldLayoutId id="2147483810" r:id="rId9"/>
    <p:sldLayoutId id="2147483811" r:id="rId10"/>
    <p:sldLayoutId id="2147483859" r:id="rId11"/>
    <p:sldLayoutId id="2147483865" r:id="rId12"/>
    <p:sldLayoutId id="2147483809" r:id="rId13"/>
    <p:sldLayoutId id="2147483861" r:id="rId14"/>
    <p:sldLayoutId id="2147483911" r:id="rId15"/>
    <p:sldLayoutId id="2147483920" r:id="rId16"/>
  </p:sldLayoutIdLst>
  <p:transition>
    <p:fade/>
  </p:transition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lang="en-US" sz="2000" b="1" kern="1200" cap="all" spc="0" baseline="0" dirty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69863" indent="-169863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•"/>
        <a:defRPr sz="2200" b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1313" indent="-17145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−"/>
        <a:defRPr sz="2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11175" indent="-169863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Wingdings" pitchFamily="2" charset="2"/>
        <a:buChar char="§"/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688975" indent="-17780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•"/>
        <a:defRPr sz="1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860425" indent="-17145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70000"/>
        <a:buFont typeface="Arial" pitchFamily="34" charset="0"/>
        <a:buChar char="−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304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6pPr>
      <a:lvl7pPr marL="26876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7pPr>
      <a:lvl8pPr marL="31448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8pPr>
      <a:lvl9pPr marL="36020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 userDrawn="1"/>
        </p:nvSpPr>
        <p:spPr>
          <a:xfrm>
            <a:off x="0" y="6412230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cap="all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919" r:id="rId2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microsoft.com/office/2018/10/relationships/comments" Target="../comments/modernComment_7C64A8E8_7136D9A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00.png"/><Relationship Id="rId18" Type="http://schemas.openxmlformats.org/officeDocument/2006/relationships/image" Target="../media/image69.png"/><Relationship Id="rId3" Type="http://schemas.openxmlformats.org/officeDocument/2006/relationships/image" Target="../media/image75.png"/><Relationship Id="rId21" Type="http://schemas.openxmlformats.org/officeDocument/2006/relationships/image" Target="../media/image910.png"/><Relationship Id="rId7" Type="http://schemas.openxmlformats.org/officeDocument/2006/relationships/image" Target="../media/image56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9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2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790.png"/><Relationship Id="rId24" Type="http://schemas.openxmlformats.org/officeDocument/2006/relationships/image" Target="../media/image93.png"/><Relationship Id="rId5" Type="http://schemas.openxmlformats.org/officeDocument/2006/relationships/image" Target="../media/image94.png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10" Type="http://schemas.openxmlformats.org/officeDocument/2006/relationships/image" Target="../media/image59.png"/><Relationship Id="rId19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58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00.png"/><Relationship Id="rId18" Type="http://schemas.openxmlformats.org/officeDocument/2006/relationships/image" Target="../media/image69.png"/><Relationship Id="rId3" Type="http://schemas.openxmlformats.org/officeDocument/2006/relationships/image" Target="../media/image75.png"/><Relationship Id="rId21" Type="http://schemas.openxmlformats.org/officeDocument/2006/relationships/image" Target="../media/image910.png"/><Relationship Id="rId7" Type="http://schemas.openxmlformats.org/officeDocument/2006/relationships/image" Target="../media/image56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2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790.png"/><Relationship Id="rId5" Type="http://schemas.openxmlformats.org/officeDocument/2006/relationships/image" Target="../media/image770.png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10" Type="http://schemas.openxmlformats.org/officeDocument/2006/relationships/image" Target="../media/image59.png"/><Relationship Id="rId19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58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microsoft.com/office/2018/10/relationships/comments" Target="../comments/modernComment_7C64A6F6_9B02A3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jpg"/><Relationship Id="rId7" Type="http://schemas.openxmlformats.org/officeDocument/2006/relationships/image" Target="../media/image107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09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0.jpeg"/><Relationship Id="rId7" Type="http://schemas.openxmlformats.org/officeDocument/2006/relationships/image" Target="../media/image11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4.svg"/><Relationship Id="rId4" Type="http://schemas.openxmlformats.org/officeDocument/2006/relationships/image" Target="../media/image113.png"/><Relationship Id="rId9" Type="http://schemas.openxmlformats.org/officeDocument/2006/relationships/image" Target="../media/image11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13" Type="http://schemas.openxmlformats.org/officeDocument/2006/relationships/image" Target="../media/image118.png"/><Relationship Id="rId18" Type="http://schemas.openxmlformats.org/officeDocument/2006/relationships/image" Target="../media/image130.svg"/><Relationship Id="rId3" Type="http://schemas.openxmlformats.org/officeDocument/2006/relationships/image" Target="../media/image2.png"/><Relationship Id="rId21" Type="http://schemas.openxmlformats.org/officeDocument/2006/relationships/hyperlink" Target="mailto:pqc@nxp.com" TargetMode="External"/><Relationship Id="rId7" Type="http://schemas.openxmlformats.org/officeDocument/2006/relationships/image" Target="../media/image123.png"/><Relationship Id="rId12" Type="http://schemas.openxmlformats.org/officeDocument/2006/relationships/image" Target="../media/image114.svg"/><Relationship Id="rId17" Type="http://schemas.openxmlformats.org/officeDocument/2006/relationships/image" Target="../media/image129.png"/><Relationship Id="rId2" Type="http://schemas.openxmlformats.org/officeDocument/2006/relationships/image" Target="../media/image120.jpeg"/><Relationship Id="rId16" Type="http://schemas.openxmlformats.org/officeDocument/2006/relationships/image" Target="../media/image128.svg"/><Relationship Id="rId20" Type="http://schemas.openxmlformats.org/officeDocument/2006/relationships/image" Target="../media/image13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svg"/><Relationship Id="rId11" Type="http://schemas.openxmlformats.org/officeDocument/2006/relationships/image" Target="../media/image113.png"/><Relationship Id="rId5" Type="http://schemas.openxmlformats.org/officeDocument/2006/relationships/image" Target="../media/image121.png"/><Relationship Id="rId15" Type="http://schemas.openxmlformats.org/officeDocument/2006/relationships/image" Target="../media/image127.png"/><Relationship Id="rId10" Type="http://schemas.openxmlformats.org/officeDocument/2006/relationships/image" Target="../media/image126.svg"/><Relationship Id="rId19" Type="http://schemas.openxmlformats.org/officeDocument/2006/relationships/image" Target="../media/image131.png"/><Relationship Id="rId4" Type="http://schemas.openxmlformats.org/officeDocument/2006/relationships/image" Target="../media/image3.svg"/><Relationship Id="rId9" Type="http://schemas.openxmlformats.org/officeDocument/2006/relationships/image" Target="../media/image125.png"/><Relationship Id="rId14" Type="http://schemas.openxmlformats.org/officeDocument/2006/relationships/image" Target="../media/image1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svg"/><Relationship Id="rId9" Type="http://schemas.openxmlformats.org/officeDocument/2006/relationships/image" Target="../media/image4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microsoft.com/office/2018/10/relationships/comments" Target="../comments/modernComment_7C64A6F0_F86887DC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1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2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0.png"/><Relationship Id="rId18" Type="http://schemas.openxmlformats.org/officeDocument/2006/relationships/image" Target="../media/image69.png"/><Relationship Id="rId26" Type="http://schemas.openxmlformats.org/officeDocument/2006/relationships/image" Target="../media/image88.png"/><Relationship Id="rId3" Type="http://schemas.openxmlformats.org/officeDocument/2006/relationships/image" Target="../media/image75.png"/><Relationship Id="rId21" Type="http://schemas.openxmlformats.org/officeDocument/2006/relationships/image" Target="../media/image84.png"/><Relationship Id="rId7" Type="http://schemas.openxmlformats.org/officeDocument/2006/relationships/image" Target="../media/image56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2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790.png"/><Relationship Id="rId24" Type="http://schemas.openxmlformats.org/officeDocument/2006/relationships/image" Target="../media/image86.png"/><Relationship Id="rId5" Type="http://schemas.openxmlformats.org/officeDocument/2006/relationships/image" Target="../media/image77.png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28" Type="http://schemas.openxmlformats.org/officeDocument/2006/relationships/image" Target="../media/image90.svg"/><Relationship Id="rId10" Type="http://schemas.openxmlformats.org/officeDocument/2006/relationships/image" Target="../media/image59.png"/><Relationship Id="rId19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58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721A8A-B862-42E4-B571-32F87FD3F7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7" y="3959921"/>
            <a:ext cx="6223748" cy="728625"/>
          </a:xfrm>
        </p:spPr>
        <p:txBody>
          <a:bodyPr>
            <a:noAutofit/>
          </a:bodyPr>
          <a:lstStyle/>
          <a:p>
            <a:r>
              <a:rPr lang="en-US" b="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contact: pqc@nxp.com</a:t>
            </a:r>
          </a:p>
          <a:p>
            <a:endParaRPr lang="en-US" cap="none" dirty="0"/>
          </a:p>
          <a:p>
            <a:r>
              <a:rPr lang="en-US" cap="none" dirty="0"/>
              <a:t>CHES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A3C845-9434-42E2-AC3F-C76CDC560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287" y="3005429"/>
            <a:ext cx="6575613" cy="885426"/>
          </a:xfrm>
        </p:spPr>
        <p:txBody>
          <a:bodyPr/>
          <a:lstStyle/>
          <a:p>
            <a:r>
              <a:rPr lang="en-US" sz="1400" dirty="0">
                <a:latin typeface="+mj-lt"/>
              </a:rPr>
              <a:t>Melissa Azouaoui,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Olivier Bronchain</a:t>
            </a:r>
            <a:r>
              <a:rPr lang="en-US" sz="1400" dirty="0">
                <a:latin typeface="+mj-lt"/>
              </a:rPr>
              <a:t>, Gaëtan Cassiers, Clément Hoffmann, Yulia Kuzovkova, Joost Renes, Markus Schönauer, Tobias Schneider, François-Xavier Standaert and Christine van Vredendaal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5CFA44-FE3D-4A6F-8DC6-089A45FC7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87" y="221647"/>
            <a:ext cx="6681121" cy="23331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cap="none" spc="-50" dirty="0"/>
              <a:t>Protecting Dilithium Against Leakage</a:t>
            </a:r>
            <a:br>
              <a:rPr lang="en-US" sz="2000" b="1" cap="none" spc="-50" dirty="0"/>
            </a:br>
            <a:r>
              <a:rPr lang="en-US" sz="2000" cap="none" spc="-50" dirty="0"/>
              <a:t>Revisited Sensitivity Analysis and Improved Implementations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B22039-0ACA-CC2B-C04D-7046B6DA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72" y="4279305"/>
            <a:ext cx="3140207" cy="7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61BE137-AE7F-5980-F3F8-BA38728E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02" y="4176197"/>
            <a:ext cx="1869684" cy="9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098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4AF2-9954-27DC-8CDF-662F1488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Flawed Sensitivity analysis from [MGTF19]: 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007F26C7-1214-4AE2-78A1-FB2C41959A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775" y="1717488"/>
                <a:ext cx="5124877" cy="34230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69863" indent="-169863" algn="l" rtl="0" eaLnBrk="1" fontAlgn="base" hangingPunct="1">
                  <a:lnSpc>
                    <a:spcPct val="100000"/>
                  </a:lnSpc>
                  <a:spcBef>
                    <a:spcPts val="575"/>
                  </a:spcBef>
                  <a:spcAft>
                    <a:spcPts val="75"/>
                  </a:spcAft>
                  <a:buClrTx/>
                  <a:buSzPct val="80000"/>
                  <a:buFont typeface="Arial" pitchFamily="34" charset="0"/>
                  <a:buChar char="•"/>
                  <a:defRPr sz="2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1313" indent="-171450" algn="l" rtl="0" eaLnBrk="1" fontAlgn="base" hangingPunct="1">
                  <a:lnSpc>
                    <a:spcPct val="100000"/>
                  </a:lnSpc>
                  <a:spcBef>
                    <a:spcPts val="575"/>
                  </a:spcBef>
                  <a:spcAft>
                    <a:spcPts val="75"/>
                  </a:spcAft>
                  <a:buClrTx/>
                  <a:buSzPct val="80000"/>
                  <a:buFont typeface="Arial" pitchFamily="34" charset="0"/>
                  <a:buChar char="−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511175" indent="-169863" algn="l" rtl="0" eaLnBrk="1" fontAlgn="base" hangingPunct="1">
                  <a:lnSpc>
                    <a:spcPct val="100000"/>
                  </a:lnSpc>
                  <a:spcBef>
                    <a:spcPts val="575"/>
                  </a:spcBef>
                  <a:spcAft>
                    <a:spcPts val="75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688975" indent="-177800" algn="l" rtl="0" eaLnBrk="1" fontAlgn="base" hangingPunct="1">
                  <a:lnSpc>
                    <a:spcPct val="100000"/>
                  </a:lnSpc>
                  <a:spcBef>
                    <a:spcPts val="575"/>
                  </a:spcBef>
                  <a:spcAft>
                    <a:spcPts val="75"/>
                  </a:spcAft>
                  <a:buClrTx/>
                  <a:buSzPct val="80000"/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860425" indent="-171450" algn="l" rtl="0" eaLnBrk="1" fontAlgn="base" hangingPunct="1">
                  <a:lnSpc>
                    <a:spcPct val="100000"/>
                  </a:lnSpc>
                  <a:spcBef>
                    <a:spcPts val="575"/>
                  </a:spcBef>
                  <a:spcAft>
                    <a:spcPts val="75"/>
                  </a:spcAft>
                  <a:buClrTx/>
                  <a:buSzPct val="70000"/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230438" indent="-157163" algn="l" rtl="0" eaLnBrk="1" fontAlgn="base" hangingPunct="1">
                  <a:spcBef>
                    <a:spcPct val="20000"/>
                  </a:spcBef>
                  <a:spcAft>
                    <a:spcPct val="3000"/>
                  </a:spcAft>
                  <a:buClr>
                    <a:schemeClr val="tx1"/>
                  </a:buClr>
                  <a:buSzPct val="70000"/>
                  <a:buFont typeface="Arial" charset="0"/>
                  <a:buChar char="►"/>
                  <a:defRPr sz="1400">
                    <a:solidFill>
                      <a:srgbClr val="000000"/>
                    </a:solidFill>
                    <a:latin typeface="+mn-lt"/>
                  </a:defRPr>
                </a:lvl6pPr>
                <a:lvl7pPr marL="2687638" indent="-157163" algn="l" rtl="0" eaLnBrk="1" fontAlgn="base" hangingPunct="1">
                  <a:spcBef>
                    <a:spcPct val="20000"/>
                  </a:spcBef>
                  <a:spcAft>
                    <a:spcPct val="3000"/>
                  </a:spcAft>
                  <a:buClr>
                    <a:schemeClr val="tx1"/>
                  </a:buClr>
                  <a:buSzPct val="70000"/>
                  <a:buFont typeface="Arial" charset="0"/>
                  <a:buChar char="►"/>
                  <a:defRPr sz="1400">
                    <a:solidFill>
                      <a:srgbClr val="000000"/>
                    </a:solidFill>
                    <a:latin typeface="+mn-lt"/>
                  </a:defRPr>
                </a:lvl7pPr>
                <a:lvl8pPr marL="3144838" indent="-157163" algn="l" rtl="0" eaLnBrk="1" fontAlgn="base" hangingPunct="1">
                  <a:spcBef>
                    <a:spcPct val="20000"/>
                  </a:spcBef>
                  <a:spcAft>
                    <a:spcPct val="3000"/>
                  </a:spcAft>
                  <a:buClr>
                    <a:schemeClr val="tx1"/>
                  </a:buClr>
                  <a:buSzPct val="70000"/>
                  <a:buFont typeface="Arial" charset="0"/>
                  <a:buChar char="►"/>
                  <a:defRPr sz="1400">
                    <a:solidFill>
                      <a:srgbClr val="000000"/>
                    </a:solidFill>
                    <a:latin typeface="+mn-lt"/>
                  </a:defRPr>
                </a:lvl8pPr>
                <a:lvl9pPr marL="3602038" indent="-157163" algn="l" rtl="0" eaLnBrk="1" fontAlgn="base" hangingPunct="1">
                  <a:spcBef>
                    <a:spcPct val="20000"/>
                  </a:spcBef>
                  <a:spcAft>
                    <a:spcPct val="3000"/>
                  </a:spcAft>
                  <a:buClr>
                    <a:schemeClr val="tx1"/>
                  </a:buClr>
                  <a:buSzPct val="70000"/>
                  <a:buFont typeface="Arial" charset="0"/>
                  <a:buChar char="►"/>
                  <a:defRPr sz="14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de-DE" sz="1800" u="sng" kern="0" dirty="0"/>
                  <a:t>Unmasking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u="sng" kern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u="sng" kern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endParaRPr lang="de-DE" sz="1800" b="1" u="sng" kern="0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kern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ker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r>
                  <a:rPr lang="de-DE" sz="1800" kern="0" dirty="0">
                    <a:solidFill>
                      <a:schemeClr val="accent3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can</a:t>
                </a:r>
                <a:r>
                  <a:rPr lang="de-DE" sz="1800" kern="0" dirty="0"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be</a:t>
                </a:r>
                <a:r>
                  <a:rPr lang="de-DE" sz="1800" kern="0" dirty="0"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computed</a:t>
                </a:r>
                <a:r>
                  <a:rPr lang="de-DE" sz="1800" kern="0" dirty="0"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from</a:t>
                </a:r>
                <a:r>
                  <a:rPr lang="de-DE" sz="1800" kern="0" dirty="0"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public</a:t>
                </a:r>
                <a:r>
                  <a:rPr lang="de-DE" sz="1800" kern="0" dirty="0"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values</a:t>
                </a:r>
                <a:r>
                  <a:rPr lang="de-DE" sz="1800" kern="0" dirty="0"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only</a:t>
                </a:r>
                <a:endParaRPr lang="de-DE" sz="1800" b="1" u="sng" kern="0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𝐀𝐳</m:t>
                      </m:r>
                      <m:r>
                        <a:rPr lang="en-US" sz="1800" b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800" b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𝐜𝐭</m:t>
                      </m:r>
                      <m:r>
                        <a:rPr lang="en-US" sz="1800" b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800" b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b="1" i="1" kern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kern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en-US" sz="1800" b="1" kern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sz="1800" b="1" i="1" kern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kern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US" sz="1800" b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1" kern="0" dirty="0">
                  <a:solidFill>
                    <a:schemeClr val="accent3"/>
                  </a:solidFill>
                </a:endParaRPr>
              </a:p>
              <a:p>
                <a:r>
                  <a:rPr lang="en-US" sz="1800" kern="0" dirty="0"/>
                  <a:t>It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doesn‘t</a:t>
                </a:r>
                <a:r>
                  <a:rPr lang="de-DE" sz="1800" kern="0" dirty="0"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require</a:t>
                </a:r>
                <a:r>
                  <a:rPr lang="de-DE" sz="1800" kern="0" dirty="0">
                    <a:sym typeface="Wingdings" panose="05000000000000000000" pitchFamily="2" charset="2"/>
                  </a:rPr>
                  <a:t> SCA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protection</a:t>
                </a:r>
                <a:r>
                  <a:rPr lang="de-DE" sz="1800" kern="0" dirty="0">
                    <a:sym typeface="Wingdings" panose="05000000000000000000" pitchFamily="2" charset="2"/>
                  </a:rPr>
                  <a:t> </a:t>
                </a:r>
                <a:r>
                  <a:rPr lang="de-DE" sz="1800" i="1" u="sng" kern="0" dirty="0">
                    <a:sym typeface="Wingdings" panose="05000000000000000000" pitchFamily="2" charset="2"/>
                  </a:rPr>
                  <a:t>after</a:t>
                </a:r>
                <a:r>
                  <a:rPr lang="de-DE" sz="1800" kern="0" dirty="0"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bound</a:t>
                </a:r>
                <a:r>
                  <a:rPr lang="de-DE" sz="1800" kern="0" dirty="0"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ym typeface="Wingdings" panose="05000000000000000000" pitchFamily="2" charset="2"/>
                  </a:rPr>
                  <a:t>checks</a:t>
                </a:r>
                <a:endParaRPr lang="de-DE" sz="1800" kern="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de-DE" sz="1800" kern="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de-DE" sz="1800" u="sng" kern="0" dirty="0" err="1"/>
                  <a:t>Protecting</a:t>
                </a:r>
                <a:r>
                  <a:rPr lang="de-DE" sz="1800" u="sng" kern="0" dirty="0"/>
                  <a:t> </a:t>
                </a:r>
                <a14:m>
                  <m:oMath xmlns:m="http://schemas.openxmlformats.org/officeDocument/2006/math">
                    <m:r>
                      <a:rPr lang="de-DE" sz="1800" b="1" u="sng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en-US" sz="1800" b="1" u="sng" kern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1800" i="0" kern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kern="0" dirty="0"/>
                  <a:t>should not leak as leading to known attacks.</a:t>
                </a:r>
              </a:p>
              <a:p>
                <a14:m>
                  <m:oMath xmlns:m="http://schemas.openxmlformats.org/officeDocument/2006/math">
                    <m:r>
                      <a:rPr lang="en-US" sz="18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de-DE" sz="1800" b="1" kern="0" dirty="0"/>
                  <a:t> </a:t>
                </a:r>
                <a:r>
                  <a:rPr lang="de-DE" sz="1800" kern="0" dirty="0"/>
                  <a:t>can </a:t>
                </a:r>
                <a:r>
                  <a:rPr lang="de-DE" sz="1800" kern="0" dirty="0" err="1"/>
                  <a:t>be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computed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from</a:t>
                </a:r>
                <a:r>
                  <a:rPr lang="de-DE" sz="1800" kern="0" dirty="0"/>
                  <a:t> </a:t>
                </a:r>
                <a14:m>
                  <m:oMath xmlns:m="http://schemas.openxmlformats.org/officeDocument/2006/math">
                    <m:r>
                      <a:rPr lang="de-DE" sz="1800" b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de-DE" sz="1800" b="1" kern="0" dirty="0"/>
              </a:p>
              <a:p>
                <a:pPr marL="1698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1800" b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1800" b="1" i="1" kern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800" b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US" sz="1800" b="1" kern="0" dirty="0">
                  <a:solidFill>
                    <a:srgbClr val="FF0000"/>
                  </a:solidFill>
                </a:endParaRPr>
              </a:p>
              <a:p>
                <a:pPr marL="169863" lvl="1" indent="0">
                  <a:buNone/>
                </a:pPr>
                <a:endParaRPr lang="en-US" sz="1800" b="1" i="1" kern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de-DE" sz="1800" kern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007F26C7-1214-4AE2-78A1-FB2C41959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5" y="1717488"/>
                <a:ext cx="5124877" cy="3423023"/>
              </a:xfrm>
              <a:prstGeom prst="rect">
                <a:avLst/>
              </a:prstGeom>
              <a:blipFill>
                <a:blip r:embed="rId3"/>
                <a:stretch>
                  <a:fillRect l="-1071" t="-1070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0519278-118B-2EDB-AFF7-64E268918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828" y="3025302"/>
            <a:ext cx="6931555" cy="33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20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BB91-CB01-0007-A962-BC79D7B5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Revisited Sensitivity analysis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1E327-0E73-CEFA-B3DB-F89DCC56A3DB}"/>
              </a:ext>
            </a:extLst>
          </p:cNvPr>
          <p:cNvSpPr txBox="1"/>
          <p:nvPr/>
        </p:nvSpPr>
        <p:spPr>
          <a:xfrm>
            <a:off x="10831833" y="5572271"/>
            <a:ext cx="49021" cy="49172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B5E8F-5EF3-0A07-3063-C1078D94F772}"/>
                  </a:ext>
                </a:extLst>
              </p:cNvPr>
              <p:cNvSpPr txBox="1"/>
              <p:nvPr/>
            </p:nvSpPr>
            <p:spPr>
              <a:xfrm>
                <a:off x="4723643" y="4567209"/>
                <a:ext cx="400479" cy="568559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B5E8F-5EF3-0A07-3063-C1078D94F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43" y="4567209"/>
                <a:ext cx="400479" cy="568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6F0B7A-C385-3134-FE07-826FDDD140B5}"/>
                  </a:ext>
                </a:extLst>
              </p:cNvPr>
              <p:cNvSpPr txBox="1"/>
              <p:nvPr/>
            </p:nvSpPr>
            <p:spPr>
              <a:xfrm>
                <a:off x="220893" y="3612354"/>
                <a:ext cx="413627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6F0B7A-C385-3134-FE07-826FDDD14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3" y="3612354"/>
                <a:ext cx="413627" cy="573684"/>
              </a:xfrm>
              <a:prstGeom prst="rect">
                <a:avLst/>
              </a:prstGeom>
              <a:blipFill>
                <a:blip r:embed="rId4"/>
                <a:stretch>
                  <a:fillRect l="-4412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AAADB8-F96E-C7B2-B196-B624EA69FD9C}"/>
                  </a:ext>
                </a:extLst>
              </p:cNvPr>
              <p:cNvSpPr txBox="1"/>
              <p:nvPr/>
            </p:nvSpPr>
            <p:spPr>
              <a:xfrm>
                <a:off x="5907790" y="2251200"/>
                <a:ext cx="435331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AAADB8-F96E-C7B2-B196-B624EA69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90" y="2251200"/>
                <a:ext cx="435331" cy="573684"/>
              </a:xfrm>
              <a:prstGeom prst="rect">
                <a:avLst/>
              </a:prstGeom>
              <a:blipFill>
                <a:blip r:embed="rId5"/>
                <a:stretch>
                  <a:fillRect l="-2778"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8C7238-2C9C-0D51-4957-70AFC4847407}"/>
                  </a:ext>
                </a:extLst>
              </p:cNvPr>
              <p:cNvSpPr txBox="1"/>
              <p:nvPr/>
            </p:nvSpPr>
            <p:spPr>
              <a:xfrm>
                <a:off x="3894227" y="1700746"/>
                <a:ext cx="386926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8C7238-2C9C-0D51-4957-70AFC484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27" y="1700746"/>
                <a:ext cx="386926" cy="573684"/>
              </a:xfrm>
              <a:prstGeom prst="rect">
                <a:avLst/>
              </a:prstGeom>
              <a:blipFill>
                <a:blip r:embed="rId6"/>
                <a:stretch>
                  <a:fillRect l="-3175" r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058D05-7732-3E2B-B85B-471FC15DCDFC}"/>
                  </a:ext>
                </a:extLst>
              </p:cNvPr>
              <p:cNvSpPr txBox="1"/>
              <p:nvPr/>
            </p:nvSpPr>
            <p:spPr>
              <a:xfrm>
                <a:off x="2835127" y="4564467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𝑷𝒂𝒓𝒔𝒊𝒏𝒈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058D05-7732-3E2B-B85B-471FC15DC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127" y="4564467"/>
                <a:ext cx="1620725" cy="573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87C91B-1321-4727-EE8B-41E8C59558A3}"/>
                  </a:ext>
                </a:extLst>
              </p:cNvPr>
              <p:cNvSpPr txBox="1"/>
              <p:nvPr/>
            </p:nvSpPr>
            <p:spPr>
              <a:xfrm>
                <a:off x="1454826" y="5531356"/>
                <a:ext cx="413627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𝜅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87C91B-1321-4727-EE8B-41E8C595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26" y="5531356"/>
                <a:ext cx="413627" cy="573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D58841F8-C999-6F5E-5111-86A828C3A459}"/>
              </a:ext>
            </a:extLst>
          </p:cNvPr>
          <p:cNvCxnSpPr>
            <a:cxnSpLocks/>
            <a:stCxn id="64" idx="3"/>
            <a:endCxn id="11" idx="0"/>
          </p:cNvCxnSpPr>
          <p:nvPr/>
        </p:nvCxnSpPr>
        <p:spPr>
          <a:xfrm>
            <a:off x="634520" y="3899196"/>
            <a:ext cx="1027121" cy="672659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0FCC906-AD74-4694-DD5E-1D80121D0FA2}"/>
              </a:ext>
            </a:extLst>
          </p:cNvPr>
          <p:cNvCxnSpPr>
            <a:cxnSpLocks/>
            <a:stCxn id="74" idx="3"/>
            <a:endCxn id="77" idx="1"/>
          </p:cNvCxnSpPr>
          <p:nvPr/>
        </p:nvCxnSpPr>
        <p:spPr>
          <a:xfrm>
            <a:off x="4455852" y="4851309"/>
            <a:ext cx="267791" cy="18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2E0BF6-CD97-AADF-3125-6F62B9E124F9}"/>
                  </a:ext>
                </a:extLst>
              </p:cNvPr>
              <p:cNvSpPr txBox="1"/>
              <p:nvPr/>
            </p:nvSpPr>
            <p:spPr>
              <a:xfrm>
                <a:off x="6757935" y="2920690"/>
                <a:ext cx="1369642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𝑪𝒉𝒂𝒍𝒍𝒆𝒏𝒈𝒆</m:t>
                      </m:r>
                    </m:oMath>
                  </m:oMathPara>
                </a14:m>
                <a:endParaRPr lang="de-AT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2E0BF6-CD97-AADF-3125-6F62B9E12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35" y="2920690"/>
                <a:ext cx="1369642" cy="5736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29CCBE-0ABF-8C09-DF9E-DF0E2826509E}"/>
                  </a:ext>
                </a:extLst>
              </p:cNvPr>
              <p:cNvSpPr txBox="1"/>
              <p:nvPr/>
            </p:nvSpPr>
            <p:spPr>
              <a:xfrm>
                <a:off x="5739959" y="2994696"/>
                <a:ext cx="430921" cy="54335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29CCBE-0ABF-8C09-DF9E-DF0E2826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959" y="2994696"/>
                <a:ext cx="430921" cy="543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43D60F6-79DB-7B7B-B2DF-89465A931A03}"/>
              </a:ext>
            </a:extLst>
          </p:cNvPr>
          <p:cNvGrpSpPr/>
          <p:nvPr/>
        </p:nvGrpSpPr>
        <p:grpSpPr>
          <a:xfrm>
            <a:off x="4697271" y="1753104"/>
            <a:ext cx="457033" cy="458435"/>
            <a:chOff x="4782741" y="2470544"/>
            <a:chExt cx="426244" cy="426244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35501EC-147D-77EB-981F-98307B79457E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D2028B-7A0E-4B15-0D9F-5D24BB5D4B4C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6669B9F3-C73A-4EBF-ECCE-8D39A9001D88}"/>
              </a:ext>
            </a:extLst>
          </p:cNvPr>
          <p:cNvSpPr/>
          <p:nvPr/>
        </p:nvSpPr>
        <p:spPr>
          <a:xfrm>
            <a:off x="5729653" y="4677333"/>
            <a:ext cx="457033" cy="4584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182880" rIns="182880" bIns="182880" rtlCol="0" anchor="t"/>
          <a:lstStyle/>
          <a:p>
            <a:pPr algn="l"/>
            <a:endParaRPr lang="de-AT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378C0F-9556-D001-A589-8BCFA1BBA446}"/>
              </a:ext>
            </a:extLst>
          </p:cNvPr>
          <p:cNvSpPr txBox="1"/>
          <p:nvPr/>
        </p:nvSpPr>
        <p:spPr>
          <a:xfrm>
            <a:off x="5739959" y="4572001"/>
            <a:ext cx="439388" cy="571616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982695-E6F4-E608-9184-F9787E272823}"/>
                  </a:ext>
                </a:extLst>
              </p:cNvPr>
              <p:cNvSpPr txBox="1"/>
              <p:nvPr/>
            </p:nvSpPr>
            <p:spPr>
              <a:xfrm>
                <a:off x="7262502" y="3785327"/>
                <a:ext cx="337028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982695-E6F4-E608-9184-F9787E27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502" y="3785327"/>
                <a:ext cx="337028" cy="5736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92B128C1-E6BF-2207-F430-B7C845DD4734}"/>
              </a:ext>
            </a:extLst>
          </p:cNvPr>
          <p:cNvCxnSpPr>
            <a:cxnSpLocks/>
            <a:stCxn id="66" idx="2"/>
            <a:endCxn id="85" idx="1"/>
          </p:cNvCxnSpPr>
          <p:nvPr/>
        </p:nvCxnSpPr>
        <p:spPr>
          <a:xfrm rot="16200000" flipH="1">
            <a:off x="6250371" y="2699968"/>
            <a:ext cx="382648" cy="632479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B0B6A35-ED28-7E33-6CFB-97324FB17761}"/>
              </a:ext>
            </a:extLst>
          </p:cNvPr>
          <p:cNvCxnSpPr>
            <a:cxnSpLocks/>
            <a:stCxn id="75" idx="0"/>
            <a:endCxn id="11" idx="2"/>
          </p:cNvCxnSpPr>
          <p:nvPr/>
        </p:nvCxnSpPr>
        <p:spPr>
          <a:xfrm flipV="1">
            <a:off x="1661640" y="5145539"/>
            <a:ext cx="1" cy="38581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E3BD33-91D0-0DF5-FDD7-C76818734CB9}"/>
              </a:ext>
            </a:extLst>
          </p:cNvPr>
          <p:cNvCxnSpPr>
            <a:cxnSpLocks/>
            <a:stCxn id="71" idx="3"/>
            <a:endCxn id="97" idx="2"/>
          </p:cNvCxnSpPr>
          <p:nvPr/>
        </p:nvCxnSpPr>
        <p:spPr>
          <a:xfrm flipV="1">
            <a:off x="4281153" y="1982322"/>
            <a:ext cx="416118" cy="526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983D0E-9C87-C455-962B-BD92814EEFE0}"/>
              </a:ext>
            </a:extLst>
          </p:cNvPr>
          <p:cNvCxnSpPr>
            <a:cxnSpLocks/>
            <a:stCxn id="77" idx="0"/>
            <a:endCxn id="97" idx="4"/>
          </p:cNvCxnSpPr>
          <p:nvPr/>
        </p:nvCxnSpPr>
        <p:spPr>
          <a:xfrm flipV="1">
            <a:off x="4923883" y="2211539"/>
            <a:ext cx="1905" cy="235567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B03B94-E7EF-5A69-5B9A-8BB9693FC8F3}"/>
                  </a:ext>
                </a:extLst>
              </p:cNvPr>
              <p:cNvSpPr txBox="1"/>
              <p:nvPr/>
            </p:nvSpPr>
            <p:spPr>
              <a:xfrm>
                <a:off x="851278" y="4571855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𝑺𝑯𝑨𝑲𝑬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B03B94-E7EF-5A69-5B9A-8BB9693FC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78" y="4571855"/>
                <a:ext cx="1620725" cy="5736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C5D08D-3763-5A69-49C8-DC05DCFE6521}"/>
                  </a:ext>
                </a:extLst>
              </p:cNvPr>
              <p:cNvSpPr txBox="1"/>
              <p:nvPr/>
            </p:nvSpPr>
            <p:spPr>
              <a:xfrm>
                <a:off x="5382700" y="1700746"/>
                <a:ext cx="435331" cy="5560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C5D08D-3763-5A69-49C8-DC05DCFE6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00" y="1700746"/>
                <a:ext cx="435331" cy="5560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C601C5-049F-377F-E2FE-128B3A2EEE6B}"/>
              </a:ext>
            </a:extLst>
          </p:cNvPr>
          <p:cNvCxnSpPr>
            <a:cxnSpLocks/>
            <a:stCxn id="97" idx="6"/>
            <a:endCxn id="33" idx="1"/>
          </p:cNvCxnSpPr>
          <p:nvPr/>
        </p:nvCxnSpPr>
        <p:spPr>
          <a:xfrm flipV="1">
            <a:off x="5154304" y="1978788"/>
            <a:ext cx="228396" cy="353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C5ABA8-971C-2B20-F492-45691EBA8D8C}"/>
                  </a:ext>
                </a:extLst>
              </p:cNvPr>
              <p:cNvSpPr txBox="1"/>
              <p:nvPr/>
            </p:nvSpPr>
            <p:spPr>
              <a:xfrm>
                <a:off x="6757935" y="1690592"/>
                <a:ext cx="1369642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𝑫𝒆𝒄𝒐𝒎𝒑𝒐𝒔𝒆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C5ABA8-971C-2B20-F492-45691EBA8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35" y="1690592"/>
                <a:ext cx="1369642" cy="573684"/>
              </a:xfrm>
              <a:prstGeom prst="rect">
                <a:avLst/>
              </a:prstGeom>
              <a:blipFill>
                <a:blip r:embed="rId14"/>
                <a:stretch>
                  <a:fillRect l="-21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0648AF-185F-4CB1-07EA-36005576B418}"/>
              </a:ext>
            </a:extLst>
          </p:cNvPr>
          <p:cNvCxnSpPr>
            <a:cxnSpLocks/>
            <a:stCxn id="33" idx="3"/>
            <a:endCxn id="38" idx="1"/>
          </p:cNvCxnSpPr>
          <p:nvPr/>
        </p:nvCxnSpPr>
        <p:spPr>
          <a:xfrm flipV="1">
            <a:off x="5818031" y="1977434"/>
            <a:ext cx="939904" cy="135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19A79D-557E-8D1A-3C39-DD055C0AE5DC}"/>
                  </a:ext>
                </a:extLst>
              </p:cNvPr>
              <p:cNvSpPr txBox="1"/>
              <p:nvPr/>
            </p:nvSpPr>
            <p:spPr>
              <a:xfrm>
                <a:off x="7193620" y="2347006"/>
                <a:ext cx="376718" cy="516982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19A79D-557E-8D1A-3C39-DD055C0AE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20" y="2347006"/>
                <a:ext cx="376718" cy="516982"/>
              </a:xfrm>
              <a:prstGeom prst="rect">
                <a:avLst/>
              </a:prstGeom>
              <a:blipFill>
                <a:blip r:embed="rId15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8A544FD-E076-8DD3-D1BD-A34E02C92865}"/>
              </a:ext>
            </a:extLst>
          </p:cNvPr>
          <p:cNvGrpSpPr/>
          <p:nvPr/>
        </p:nvGrpSpPr>
        <p:grpSpPr>
          <a:xfrm>
            <a:off x="5735445" y="3842951"/>
            <a:ext cx="457033" cy="458435"/>
            <a:chOff x="4782741" y="2470544"/>
            <a:chExt cx="426244" cy="42624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7A1BA86-F905-AC76-6BD9-DC886CB17953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2198AB1-2B83-C161-E04D-9B880C93CE12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E885A07-E1F1-D8A0-BED0-F37D10C9B454}"/>
              </a:ext>
            </a:extLst>
          </p:cNvPr>
          <p:cNvSpPr txBox="1"/>
          <p:nvPr/>
        </p:nvSpPr>
        <p:spPr>
          <a:xfrm>
            <a:off x="8552622" y="1495513"/>
            <a:ext cx="337028" cy="573684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endParaRPr lang="de-AT" sz="2400" dirty="0">
              <a:solidFill>
                <a:srgbClr val="2496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73E60B1-8061-2ECE-7AEE-3140F9A99B56}"/>
              </a:ext>
            </a:extLst>
          </p:cNvPr>
          <p:cNvSpPr/>
          <p:nvPr/>
        </p:nvSpPr>
        <p:spPr>
          <a:xfrm>
            <a:off x="8560956" y="4677333"/>
            <a:ext cx="457033" cy="4584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182880" rIns="182880" bIns="182880" rtlCol="0" anchor="t"/>
          <a:lstStyle/>
          <a:p>
            <a:pPr algn="l"/>
            <a:endParaRPr lang="de-AT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442E73-EAC0-203C-5C5D-63CEF547CDC9}"/>
              </a:ext>
            </a:extLst>
          </p:cNvPr>
          <p:cNvSpPr txBox="1"/>
          <p:nvPr/>
        </p:nvSpPr>
        <p:spPr>
          <a:xfrm>
            <a:off x="8571262" y="4572001"/>
            <a:ext cx="439388" cy="571616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6B5457-AB6F-1A01-EBAA-1C2FD6FCF32D}"/>
              </a:ext>
            </a:extLst>
          </p:cNvPr>
          <p:cNvGrpSpPr/>
          <p:nvPr/>
        </p:nvGrpSpPr>
        <p:grpSpPr>
          <a:xfrm>
            <a:off x="8554805" y="3842951"/>
            <a:ext cx="457033" cy="458435"/>
            <a:chOff x="4782741" y="2470544"/>
            <a:chExt cx="426244" cy="42624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ECDDD2-4DA2-705F-8E7B-EEB020A84CBC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A804AD-FC3E-9C4A-0C34-06179AEA63CF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EA9CDD4-9D1E-B082-7993-AF737D4302A5}"/>
              </a:ext>
            </a:extLst>
          </p:cNvPr>
          <p:cNvCxnSpPr>
            <a:cxnSpLocks/>
            <a:stCxn id="85" idx="2"/>
            <a:endCxn id="101" idx="0"/>
          </p:cNvCxnSpPr>
          <p:nvPr/>
        </p:nvCxnSpPr>
        <p:spPr>
          <a:xfrm flipH="1">
            <a:off x="7431016" y="3494374"/>
            <a:ext cx="11740" cy="290953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7BDFAAC-BB84-F734-5E2F-72959893FB55}"/>
              </a:ext>
            </a:extLst>
          </p:cNvPr>
          <p:cNvCxnSpPr>
            <a:cxnSpLocks/>
            <a:stCxn id="101" idx="1"/>
            <a:endCxn id="49" idx="6"/>
          </p:cNvCxnSpPr>
          <p:nvPr/>
        </p:nvCxnSpPr>
        <p:spPr>
          <a:xfrm flipH="1">
            <a:off x="6192478" y="4072169"/>
            <a:ext cx="1070024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7041620-8FEE-BC15-3410-738D441243D2}"/>
              </a:ext>
            </a:extLst>
          </p:cNvPr>
          <p:cNvCxnSpPr>
            <a:cxnSpLocks/>
            <a:stCxn id="101" idx="3"/>
            <a:endCxn id="62" idx="2"/>
          </p:cNvCxnSpPr>
          <p:nvPr/>
        </p:nvCxnSpPr>
        <p:spPr>
          <a:xfrm>
            <a:off x="7599530" y="4072169"/>
            <a:ext cx="955275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036E813-FBFD-947E-8BFF-E799AAA59BB7}"/>
              </a:ext>
            </a:extLst>
          </p:cNvPr>
          <p:cNvCxnSpPr>
            <a:cxnSpLocks/>
            <a:stCxn id="49" idx="4"/>
            <a:endCxn id="100" idx="0"/>
          </p:cNvCxnSpPr>
          <p:nvPr/>
        </p:nvCxnSpPr>
        <p:spPr>
          <a:xfrm flipH="1">
            <a:off x="5959653" y="4301386"/>
            <a:ext cx="4309" cy="270615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73BB9C4-2136-615D-8940-4F4D8A628567}"/>
              </a:ext>
            </a:extLst>
          </p:cNvPr>
          <p:cNvCxnSpPr>
            <a:cxnSpLocks/>
            <a:stCxn id="62" idx="4"/>
            <a:endCxn id="60" idx="0"/>
          </p:cNvCxnSpPr>
          <p:nvPr/>
        </p:nvCxnSpPr>
        <p:spPr>
          <a:xfrm>
            <a:off x="8783322" y="4301386"/>
            <a:ext cx="7634" cy="270615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B3FF908-93B0-ADC9-5875-139F7B3E29D2}"/>
              </a:ext>
            </a:extLst>
          </p:cNvPr>
          <p:cNvCxnSpPr>
            <a:cxnSpLocks/>
          </p:cNvCxnSpPr>
          <p:nvPr/>
        </p:nvCxnSpPr>
        <p:spPr>
          <a:xfrm flipH="1">
            <a:off x="7381875" y="2245784"/>
            <a:ext cx="14457" cy="30691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5E43860-59F2-0BBB-CBCF-0F5D8CD6198F}"/>
              </a:ext>
            </a:extLst>
          </p:cNvPr>
          <p:cNvCxnSpPr>
            <a:cxnSpLocks/>
          </p:cNvCxnSpPr>
          <p:nvPr/>
        </p:nvCxnSpPr>
        <p:spPr>
          <a:xfrm>
            <a:off x="7396622" y="2697627"/>
            <a:ext cx="0" cy="26334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DB7BEA1-4565-1793-61A9-149628D46AE1}"/>
                  </a:ext>
                </a:extLst>
              </p:cNvPr>
              <p:cNvSpPr txBox="1"/>
              <p:nvPr/>
            </p:nvSpPr>
            <p:spPr>
              <a:xfrm>
                <a:off x="9138291" y="1690592"/>
                <a:ext cx="379753" cy="573683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de-AT" sz="2400" dirty="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DB7BEA1-4565-1793-61A9-149628D46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91" y="1690592"/>
                <a:ext cx="379753" cy="573683"/>
              </a:xfrm>
              <a:prstGeom prst="rect">
                <a:avLst/>
              </a:prstGeom>
              <a:blipFill>
                <a:blip r:embed="rId16"/>
                <a:stretch>
                  <a:fillRect r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6F4D9C7-881E-731C-204F-9C798E1C1CFD}"/>
              </a:ext>
            </a:extLst>
          </p:cNvPr>
          <p:cNvCxnSpPr>
            <a:cxnSpLocks/>
            <a:stCxn id="38" idx="3"/>
            <a:endCxn id="121" idx="1"/>
          </p:cNvCxnSpPr>
          <p:nvPr/>
        </p:nvCxnSpPr>
        <p:spPr>
          <a:xfrm>
            <a:off x="8127577" y="1977434"/>
            <a:ext cx="1010714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9CF03D1D-7EF8-892F-3C5E-3348BEE56DC5}"/>
              </a:ext>
            </a:extLst>
          </p:cNvPr>
          <p:cNvCxnSpPr>
            <a:cxnSpLocks/>
            <a:stCxn id="121" idx="2"/>
            <a:endCxn id="60" idx="3"/>
          </p:cNvCxnSpPr>
          <p:nvPr/>
        </p:nvCxnSpPr>
        <p:spPr>
          <a:xfrm rot="5400000">
            <a:off x="7872642" y="3402283"/>
            <a:ext cx="2593534" cy="317518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7532216-7BDC-24F3-4722-BF0206CDE52F}"/>
              </a:ext>
            </a:extLst>
          </p:cNvPr>
          <p:cNvCxnSpPr>
            <a:cxnSpLocks/>
            <a:stCxn id="77" idx="3"/>
            <a:endCxn id="100" idx="1"/>
          </p:cNvCxnSpPr>
          <p:nvPr/>
        </p:nvCxnSpPr>
        <p:spPr>
          <a:xfrm>
            <a:off x="5124122" y="4851489"/>
            <a:ext cx="615837" cy="632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CF25368-3312-45DA-A5A6-C4276F8BCD34}"/>
              </a:ext>
            </a:extLst>
          </p:cNvPr>
          <p:cNvCxnSpPr>
            <a:cxnSpLocks/>
            <a:stCxn id="11" idx="3"/>
            <a:endCxn id="74" idx="1"/>
          </p:cNvCxnSpPr>
          <p:nvPr/>
        </p:nvCxnSpPr>
        <p:spPr>
          <a:xfrm flipV="1">
            <a:off x="2472003" y="4851309"/>
            <a:ext cx="363124" cy="738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137DE96-512F-F28B-DF53-2D71EA07A99B}"/>
              </a:ext>
            </a:extLst>
          </p:cNvPr>
          <p:cNvCxnSpPr>
            <a:cxnSpLocks/>
            <a:stCxn id="94" idx="2"/>
            <a:endCxn id="49" idx="0"/>
          </p:cNvCxnSpPr>
          <p:nvPr/>
        </p:nvCxnSpPr>
        <p:spPr>
          <a:xfrm>
            <a:off x="5955420" y="3538054"/>
            <a:ext cx="8542" cy="30489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DF71B6B-D13F-CC79-9B5F-2E66B9DC423B}"/>
                  </a:ext>
                </a:extLst>
              </p:cNvPr>
              <p:cNvSpPr txBox="1"/>
              <p:nvPr/>
            </p:nvSpPr>
            <p:spPr>
              <a:xfrm>
                <a:off x="8560957" y="3003013"/>
                <a:ext cx="430921" cy="54335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DF71B6B-D13F-CC79-9B5F-2E66B9DC4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957" y="3003013"/>
                <a:ext cx="430921" cy="5433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FAB524ED-AEE6-0B0D-4BC1-1B63157EBF66}"/>
              </a:ext>
            </a:extLst>
          </p:cNvPr>
          <p:cNvCxnSpPr>
            <a:cxnSpLocks/>
          </p:cNvCxnSpPr>
          <p:nvPr/>
        </p:nvCxnSpPr>
        <p:spPr>
          <a:xfrm flipH="1">
            <a:off x="8778067" y="3530550"/>
            <a:ext cx="435" cy="35360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9E9B743-4901-AD00-7B2F-C4B403B4F7E5}"/>
                  </a:ext>
                </a:extLst>
              </p:cNvPr>
              <p:cNvSpPr txBox="1"/>
              <p:nvPr/>
            </p:nvSpPr>
            <p:spPr>
              <a:xfrm>
                <a:off x="5147465" y="5417063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𝑩𝒐𝒖𝒏𝒅𝑪𝒉𝒆𝒄𝒌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9E9B743-4901-AD00-7B2F-C4B403B4F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465" y="5417063"/>
                <a:ext cx="1615908" cy="5736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DF36A4F-D1B5-40DB-E40B-6DC85B8A441D}"/>
              </a:ext>
            </a:extLst>
          </p:cNvPr>
          <p:cNvCxnSpPr>
            <a:cxnSpLocks/>
            <a:stCxn id="100" idx="2"/>
            <a:endCxn id="162" idx="0"/>
          </p:cNvCxnSpPr>
          <p:nvPr/>
        </p:nvCxnSpPr>
        <p:spPr>
          <a:xfrm flipH="1">
            <a:off x="5955419" y="5143617"/>
            <a:ext cx="4234" cy="273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14F0C1-15B9-9794-AA87-75795F9B9DB8}"/>
                  </a:ext>
                </a:extLst>
              </p:cNvPr>
              <p:cNvSpPr txBox="1"/>
              <p:nvPr/>
            </p:nvSpPr>
            <p:spPr>
              <a:xfrm>
                <a:off x="7983002" y="5387609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𝑩𝒐𝒖𝒏𝒅𝑪𝒉𝒆𝒄𝒌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14F0C1-15B9-9794-AA87-75795F9B9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02" y="5387609"/>
                <a:ext cx="1615908" cy="5736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F9F33DE-130A-7814-9DB4-25E8A49124B4}"/>
              </a:ext>
            </a:extLst>
          </p:cNvPr>
          <p:cNvCxnSpPr>
            <a:cxnSpLocks/>
            <a:stCxn id="60" idx="2"/>
            <a:endCxn id="168" idx="0"/>
          </p:cNvCxnSpPr>
          <p:nvPr/>
        </p:nvCxnSpPr>
        <p:spPr>
          <a:xfrm>
            <a:off x="8790956" y="5143617"/>
            <a:ext cx="0" cy="243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2ED83B2-DE8C-20D1-833D-37754708F1B9}"/>
                  </a:ext>
                </a:extLst>
              </p:cNvPr>
              <p:cNvSpPr txBox="1"/>
              <p:nvPr/>
            </p:nvSpPr>
            <p:spPr>
              <a:xfrm>
                <a:off x="5761956" y="6241131"/>
                <a:ext cx="386926" cy="479061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2ED83B2-DE8C-20D1-833D-37754708F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56" y="6241131"/>
                <a:ext cx="386926" cy="4790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CCA91C5-2196-FB14-B3F6-C548EB3603B7}"/>
                  </a:ext>
                </a:extLst>
              </p:cNvPr>
              <p:cNvSpPr txBox="1"/>
              <p:nvPr/>
            </p:nvSpPr>
            <p:spPr>
              <a:xfrm>
                <a:off x="10777833" y="5387289"/>
                <a:ext cx="386926" cy="574325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CCA91C5-2196-FB14-B3F6-C548EB360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833" y="5387289"/>
                <a:ext cx="386926" cy="574325"/>
              </a:xfrm>
              <a:prstGeom prst="rect">
                <a:avLst/>
              </a:prstGeom>
              <a:blipFill>
                <a:blip r:embed="rId21"/>
                <a:stretch>
                  <a:fillRect r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CC00870B-B9B5-4263-23FE-EA2912B2D3C6}"/>
                  </a:ext>
                </a:extLst>
              </p:cNvPr>
              <p:cNvSpPr txBox="1"/>
              <p:nvPr/>
            </p:nvSpPr>
            <p:spPr>
              <a:xfrm>
                <a:off x="10163342" y="4562084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𝑪𝒐𝒎𝒑𝒓𝒆𝒔𝒔𝒊𝒐𝒏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CC00870B-B9B5-4263-23FE-EA2912B2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342" y="4562084"/>
                <a:ext cx="1615908" cy="5736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A7EF37B2-1092-D61B-2F85-28AFEB93F0F3}"/>
                  </a:ext>
                </a:extLst>
              </p:cNvPr>
              <p:cNvSpPr txBox="1"/>
              <p:nvPr/>
            </p:nvSpPr>
            <p:spPr>
              <a:xfrm>
                <a:off x="10786008" y="3823319"/>
                <a:ext cx="382055" cy="44199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A7EF37B2-1092-D61B-2F85-28AFEB93F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008" y="3823319"/>
                <a:ext cx="382055" cy="441998"/>
              </a:xfrm>
              <a:prstGeom prst="rect">
                <a:avLst/>
              </a:prstGeom>
              <a:blipFill>
                <a:blip r:embed="rId23"/>
                <a:stretch>
                  <a:fillRect l="-1587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C4BC263E-4913-EB5D-9570-71F0BEFFA1EC}"/>
              </a:ext>
            </a:extLst>
          </p:cNvPr>
          <p:cNvCxnSpPr>
            <a:cxnSpLocks/>
            <a:stCxn id="162" idx="2"/>
            <a:endCxn id="176" idx="0"/>
          </p:cNvCxnSpPr>
          <p:nvPr/>
        </p:nvCxnSpPr>
        <p:spPr>
          <a:xfrm>
            <a:off x="5955419" y="5990747"/>
            <a:ext cx="0" cy="25038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52A2ED26-BAF7-76F0-282F-2775DA09AEF5}"/>
              </a:ext>
            </a:extLst>
          </p:cNvPr>
          <p:cNvCxnSpPr>
            <a:cxnSpLocks/>
            <a:stCxn id="168" idx="3"/>
            <a:endCxn id="177" idx="1"/>
          </p:cNvCxnSpPr>
          <p:nvPr/>
        </p:nvCxnSpPr>
        <p:spPr>
          <a:xfrm>
            <a:off x="9598910" y="5674451"/>
            <a:ext cx="1178923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02555D70-C791-B31B-53DF-80F11DFC736A}"/>
              </a:ext>
            </a:extLst>
          </p:cNvPr>
          <p:cNvCxnSpPr>
            <a:cxnSpLocks/>
            <a:stCxn id="177" idx="0"/>
            <a:endCxn id="180" idx="2"/>
          </p:cNvCxnSpPr>
          <p:nvPr/>
        </p:nvCxnSpPr>
        <p:spPr>
          <a:xfrm flipV="1">
            <a:off x="10971296" y="5135768"/>
            <a:ext cx="0" cy="25152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2B349FEA-81FA-DD09-F787-FDE7D524B95A}"/>
              </a:ext>
            </a:extLst>
          </p:cNvPr>
          <p:cNvCxnSpPr>
            <a:cxnSpLocks/>
            <a:stCxn id="180" idx="0"/>
            <a:endCxn id="183" idx="2"/>
          </p:cNvCxnSpPr>
          <p:nvPr/>
        </p:nvCxnSpPr>
        <p:spPr>
          <a:xfrm flipV="1">
            <a:off x="10971296" y="4265317"/>
            <a:ext cx="5740" cy="29676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5" name="Connector: Curved 214">
            <a:extLst>
              <a:ext uri="{FF2B5EF4-FFF2-40B4-BE49-F238E27FC236}">
                <a16:creationId xmlns:a16="http://schemas.microsoft.com/office/drawing/2014/main" id="{6068ED34-7092-866B-53D5-7BBCF78756BE}"/>
              </a:ext>
            </a:extLst>
          </p:cNvPr>
          <p:cNvCxnSpPr>
            <a:stCxn id="162" idx="1"/>
            <a:endCxn id="75" idx="2"/>
          </p:cNvCxnSpPr>
          <p:nvPr/>
        </p:nvCxnSpPr>
        <p:spPr>
          <a:xfrm rot="10800000" flipV="1">
            <a:off x="1661641" y="5703904"/>
            <a:ext cx="3485825" cy="401135"/>
          </a:xfrm>
          <a:prstGeom prst="curvedConnector4">
            <a:avLst>
              <a:gd name="adj1" fmla="val 47034"/>
              <a:gd name="adj2" fmla="val 194980"/>
            </a:avLst>
          </a:prstGeom>
          <a:ln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7" name="Connector: Curved 216">
            <a:extLst>
              <a:ext uri="{FF2B5EF4-FFF2-40B4-BE49-F238E27FC236}">
                <a16:creationId xmlns:a16="http://schemas.microsoft.com/office/drawing/2014/main" id="{A8C0B70F-8B8A-B728-5D37-3E4CECB0E333}"/>
              </a:ext>
            </a:extLst>
          </p:cNvPr>
          <p:cNvCxnSpPr>
            <a:cxnSpLocks/>
            <a:stCxn id="168" idx="2"/>
            <a:endCxn id="75" idx="2"/>
          </p:cNvCxnSpPr>
          <p:nvPr/>
        </p:nvCxnSpPr>
        <p:spPr>
          <a:xfrm rot="5400000">
            <a:off x="5154425" y="2468508"/>
            <a:ext cx="143747" cy="7129316"/>
          </a:xfrm>
          <a:prstGeom prst="curvedConnector3">
            <a:avLst>
              <a:gd name="adj1" fmla="val 504200"/>
            </a:avLst>
          </a:prstGeom>
          <a:ln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Graphic 7" descr="Badge Tick outline">
            <a:extLst>
              <a:ext uri="{FF2B5EF4-FFF2-40B4-BE49-F238E27FC236}">
                <a16:creationId xmlns:a16="http://schemas.microsoft.com/office/drawing/2014/main" id="{CEC66123-FB6E-9BF7-FF8B-F4CED540093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51887" y="1068113"/>
            <a:ext cx="2315166" cy="23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018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BB91-CB01-0007-A962-BC79D7B5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For leveling </a:t>
            </a:r>
            <a:r>
              <a:rPr lang="en-US" dirty="0" err="1"/>
              <a:t>Dilithium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3E83C-B359-D5CC-068F-A65D28BFC77C}"/>
              </a:ext>
            </a:extLst>
          </p:cNvPr>
          <p:cNvSpPr txBox="1"/>
          <p:nvPr/>
        </p:nvSpPr>
        <p:spPr>
          <a:xfrm>
            <a:off x="269913" y="901930"/>
            <a:ext cx="11550614" cy="5012575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77AA3-1127-E5CE-6BD2-230015656F98}"/>
                  </a:ext>
                </a:extLst>
              </p:cNvPr>
              <p:cNvSpPr txBox="1"/>
              <p:nvPr/>
            </p:nvSpPr>
            <p:spPr>
              <a:xfrm>
                <a:off x="394774" y="901930"/>
                <a:ext cx="8603311" cy="450549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1700" b="1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Goal of leveling:</a:t>
                </a:r>
              </a:p>
              <a:p>
                <a:pPr marL="28575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Protect some intermediates with other countermeasures than masking.</a:t>
                </a:r>
              </a:p>
              <a:p>
                <a:pPr marL="28575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weaker countermeasures with better performances.</a:t>
                </a:r>
              </a:p>
              <a:p>
                <a:pPr algn="l">
                  <a:spcBef>
                    <a:spcPts val="600"/>
                  </a:spcBef>
                </a:pPr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700" b="1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Earlier version of this work: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Protect ephemeral intermediate variables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against Simple Power Analysis.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Rational based on hard-physical learning problems.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shuffling as a cheaper countermeasure.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b="1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Why does it not work: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Assumptions of hard-physical learning problems not met in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Dilithium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Dilithium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small-norm polynomials and not uniform polynomials.</a:t>
                </a:r>
              </a:p>
              <a:p>
                <a:pPr>
                  <a:spcBef>
                    <a:spcPts val="600"/>
                  </a:spcBef>
                </a:pPr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77AA3-1127-E5CE-6BD2-230015656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4" y="901930"/>
                <a:ext cx="8603311" cy="4505498"/>
              </a:xfrm>
              <a:prstGeom prst="rect">
                <a:avLst/>
              </a:prstGeom>
              <a:blipFill>
                <a:blip r:embed="rId3"/>
                <a:stretch>
                  <a:fillRect l="-4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A6C4E2D-AB85-AA58-9ADA-E474DB90AE10}"/>
              </a:ext>
            </a:extLst>
          </p:cNvPr>
          <p:cNvSpPr txBox="1"/>
          <p:nvPr/>
        </p:nvSpPr>
        <p:spPr>
          <a:xfrm>
            <a:off x="2714625" y="5336772"/>
            <a:ext cx="6957395" cy="1238596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now assume that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sensible variables are fully masked</a:t>
            </a:r>
          </a:p>
        </p:txBody>
      </p:sp>
    </p:spTree>
    <p:extLst>
      <p:ext uri="{BB962C8B-B14F-4D97-AF65-F5344CB8AC3E}">
        <p14:creationId xmlns:p14="http://schemas.microsoft.com/office/powerpoint/2010/main" val="766796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CAD158-5CE9-4CAF-AE43-00FAC117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Masking Gadgets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401722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BB91-CB01-0007-A962-BC79D7B5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for our masked 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3E83C-B359-D5CC-068F-A65D28BFC77C}"/>
              </a:ext>
            </a:extLst>
          </p:cNvPr>
          <p:cNvSpPr txBox="1"/>
          <p:nvPr/>
        </p:nvSpPr>
        <p:spPr>
          <a:xfrm>
            <a:off x="394775" y="1155469"/>
            <a:ext cx="11550614" cy="5012575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77AA3-1127-E5CE-6BD2-230015656F98}"/>
              </a:ext>
            </a:extLst>
          </p:cNvPr>
          <p:cNvSpPr txBox="1"/>
          <p:nvPr/>
        </p:nvSpPr>
        <p:spPr>
          <a:xfrm>
            <a:off x="394775" y="1496291"/>
            <a:ext cx="11402450" cy="39236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Goal of masking gadgets: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Provide masked gadgets for all the parameter sets in the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Dilithium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round-3 submission.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Gadgets applicable with arbitrary order.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Reduce the clock cycles on a Cortex-M4 target.</a:t>
            </a:r>
          </a:p>
          <a:p>
            <a:pPr algn="l">
              <a:spcBef>
                <a:spcPts val="600"/>
              </a:spcBef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Masking lattice-based cryptography [BC22]: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Lattice-based cryptography requires arithmetic and Boolean masking: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Reduce the number of conversion between type of masking.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Perform the operations in their “natural” field.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bitsliced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masking gadgets enables efficient implementations: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Manipulate multiple coefficients simultaneously to fully use the bus-width.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598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BB91-CB01-0007-A962-BC79D7B5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and Arithmetic masking in </a:t>
            </a:r>
            <a:r>
              <a:rPr lang="en-US" dirty="0" err="1"/>
              <a:t>Dilithium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1E327-0E73-CEFA-B3DB-F89DCC56A3DB}"/>
              </a:ext>
            </a:extLst>
          </p:cNvPr>
          <p:cNvSpPr txBox="1"/>
          <p:nvPr/>
        </p:nvSpPr>
        <p:spPr>
          <a:xfrm>
            <a:off x="10831833" y="5572271"/>
            <a:ext cx="49021" cy="49172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B5E8F-5EF3-0A07-3063-C1078D94F772}"/>
                  </a:ext>
                </a:extLst>
              </p:cNvPr>
              <p:cNvSpPr txBox="1"/>
              <p:nvPr/>
            </p:nvSpPr>
            <p:spPr>
              <a:xfrm>
                <a:off x="4723643" y="4567209"/>
                <a:ext cx="400479" cy="568559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B5E8F-5EF3-0A07-3063-C1078D94F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43" y="4567209"/>
                <a:ext cx="400479" cy="568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6F0B7A-C385-3134-FE07-826FDDD140B5}"/>
                  </a:ext>
                </a:extLst>
              </p:cNvPr>
              <p:cNvSpPr txBox="1"/>
              <p:nvPr/>
            </p:nvSpPr>
            <p:spPr>
              <a:xfrm>
                <a:off x="220893" y="3612354"/>
                <a:ext cx="413627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6F0B7A-C385-3134-FE07-826FDDD14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3" y="3612354"/>
                <a:ext cx="413627" cy="573684"/>
              </a:xfrm>
              <a:prstGeom prst="rect">
                <a:avLst/>
              </a:prstGeom>
              <a:blipFill>
                <a:blip r:embed="rId4"/>
                <a:stretch>
                  <a:fillRect l="-4412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AAADB8-F96E-C7B2-B196-B624EA69FD9C}"/>
                  </a:ext>
                </a:extLst>
              </p:cNvPr>
              <p:cNvSpPr txBox="1"/>
              <p:nvPr/>
            </p:nvSpPr>
            <p:spPr>
              <a:xfrm>
                <a:off x="6080398" y="1191843"/>
                <a:ext cx="435331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AAADB8-F96E-C7B2-B196-B624EA69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398" y="1191843"/>
                <a:ext cx="435331" cy="573684"/>
              </a:xfrm>
              <a:prstGeom prst="rect">
                <a:avLst/>
              </a:prstGeom>
              <a:blipFill>
                <a:blip r:embed="rId5"/>
                <a:stretch>
                  <a:fillRect l="-2778"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8C7238-2C9C-0D51-4957-70AFC4847407}"/>
                  </a:ext>
                </a:extLst>
              </p:cNvPr>
              <p:cNvSpPr txBox="1"/>
              <p:nvPr/>
            </p:nvSpPr>
            <p:spPr>
              <a:xfrm>
                <a:off x="3894227" y="1700746"/>
                <a:ext cx="386926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8C7238-2C9C-0D51-4957-70AFC484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27" y="1700746"/>
                <a:ext cx="386926" cy="573684"/>
              </a:xfrm>
              <a:prstGeom prst="rect">
                <a:avLst/>
              </a:prstGeom>
              <a:blipFill>
                <a:blip r:embed="rId6"/>
                <a:stretch>
                  <a:fillRect l="-3175" r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058D05-7732-3E2B-B85B-471FC15DCDFC}"/>
                  </a:ext>
                </a:extLst>
              </p:cNvPr>
              <p:cNvSpPr txBox="1"/>
              <p:nvPr/>
            </p:nvSpPr>
            <p:spPr>
              <a:xfrm>
                <a:off x="2835127" y="4564467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𝑷𝒂𝒓𝒔𝒊𝒏𝒈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058D05-7732-3E2B-B85B-471FC15DC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127" y="4564467"/>
                <a:ext cx="1620725" cy="573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87C91B-1321-4727-EE8B-41E8C59558A3}"/>
                  </a:ext>
                </a:extLst>
              </p:cNvPr>
              <p:cNvSpPr txBox="1"/>
              <p:nvPr/>
            </p:nvSpPr>
            <p:spPr>
              <a:xfrm>
                <a:off x="1454826" y="5531356"/>
                <a:ext cx="413627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𝜅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87C91B-1321-4727-EE8B-41E8C595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26" y="5531356"/>
                <a:ext cx="413627" cy="573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D58841F8-C999-6F5E-5111-86A828C3A459}"/>
              </a:ext>
            </a:extLst>
          </p:cNvPr>
          <p:cNvCxnSpPr>
            <a:cxnSpLocks/>
            <a:stCxn id="64" idx="3"/>
            <a:endCxn id="11" idx="0"/>
          </p:cNvCxnSpPr>
          <p:nvPr/>
        </p:nvCxnSpPr>
        <p:spPr>
          <a:xfrm>
            <a:off x="634520" y="3899196"/>
            <a:ext cx="1027121" cy="672659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0FCC906-AD74-4694-DD5E-1D80121D0FA2}"/>
              </a:ext>
            </a:extLst>
          </p:cNvPr>
          <p:cNvCxnSpPr>
            <a:cxnSpLocks/>
            <a:stCxn id="74" idx="3"/>
            <a:endCxn id="77" idx="1"/>
          </p:cNvCxnSpPr>
          <p:nvPr/>
        </p:nvCxnSpPr>
        <p:spPr>
          <a:xfrm>
            <a:off x="4455852" y="4851309"/>
            <a:ext cx="267791" cy="18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2E0BF6-CD97-AADF-3125-6F62B9E124F9}"/>
                  </a:ext>
                </a:extLst>
              </p:cNvPr>
              <p:cNvSpPr txBox="1"/>
              <p:nvPr/>
            </p:nvSpPr>
            <p:spPr>
              <a:xfrm>
                <a:off x="6757935" y="2920690"/>
                <a:ext cx="1369642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𝑪𝒉𝒂𝒍𝒍𝒆𝒏𝒈𝒆</m:t>
                      </m:r>
                    </m:oMath>
                  </m:oMathPara>
                </a14:m>
                <a:endParaRPr lang="de-AT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2E0BF6-CD97-AADF-3125-6F62B9E12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35" y="2920690"/>
                <a:ext cx="1369642" cy="5736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29CCBE-0ABF-8C09-DF9E-DF0E2826509E}"/>
                  </a:ext>
                </a:extLst>
              </p:cNvPr>
              <p:cNvSpPr txBox="1"/>
              <p:nvPr/>
            </p:nvSpPr>
            <p:spPr>
              <a:xfrm>
                <a:off x="5739959" y="2994696"/>
                <a:ext cx="430921" cy="54335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29CCBE-0ABF-8C09-DF9E-DF0E2826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959" y="2994696"/>
                <a:ext cx="430921" cy="543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43D60F6-79DB-7B7B-B2DF-89465A931A03}"/>
              </a:ext>
            </a:extLst>
          </p:cNvPr>
          <p:cNvGrpSpPr/>
          <p:nvPr/>
        </p:nvGrpSpPr>
        <p:grpSpPr>
          <a:xfrm>
            <a:off x="4697271" y="1753104"/>
            <a:ext cx="457033" cy="458435"/>
            <a:chOff x="4782741" y="2470544"/>
            <a:chExt cx="426244" cy="426244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35501EC-147D-77EB-981F-98307B79457E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D2028B-7A0E-4B15-0D9F-5D24BB5D4B4C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6669B9F3-C73A-4EBF-ECCE-8D39A9001D88}"/>
              </a:ext>
            </a:extLst>
          </p:cNvPr>
          <p:cNvSpPr/>
          <p:nvPr/>
        </p:nvSpPr>
        <p:spPr>
          <a:xfrm>
            <a:off x="5729653" y="4677333"/>
            <a:ext cx="457033" cy="4584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182880" rIns="182880" bIns="182880" rtlCol="0" anchor="t"/>
          <a:lstStyle/>
          <a:p>
            <a:pPr algn="l"/>
            <a:endParaRPr lang="de-AT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378C0F-9556-D001-A589-8BCFA1BBA446}"/>
              </a:ext>
            </a:extLst>
          </p:cNvPr>
          <p:cNvSpPr txBox="1"/>
          <p:nvPr/>
        </p:nvSpPr>
        <p:spPr>
          <a:xfrm>
            <a:off x="5739959" y="4572001"/>
            <a:ext cx="439388" cy="571616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982695-E6F4-E608-9184-F9787E272823}"/>
                  </a:ext>
                </a:extLst>
              </p:cNvPr>
              <p:cNvSpPr txBox="1"/>
              <p:nvPr/>
            </p:nvSpPr>
            <p:spPr>
              <a:xfrm>
                <a:off x="7262502" y="3785327"/>
                <a:ext cx="337028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982695-E6F4-E608-9184-F9787E27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502" y="3785327"/>
                <a:ext cx="337028" cy="5736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92B128C1-E6BF-2207-F430-B7C845DD4734}"/>
              </a:ext>
            </a:extLst>
          </p:cNvPr>
          <p:cNvCxnSpPr>
            <a:cxnSpLocks/>
            <a:stCxn id="66" idx="3"/>
            <a:endCxn id="38" idx="0"/>
          </p:cNvCxnSpPr>
          <p:nvPr/>
        </p:nvCxnSpPr>
        <p:spPr>
          <a:xfrm>
            <a:off x="6515729" y="1478685"/>
            <a:ext cx="927027" cy="211907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B0B6A35-ED28-7E33-6CFB-97324FB17761}"/>
              </a:ext>
            </a:extLst>
          </p:cNvPr>
          <p:cNvCxnSpPr>
            <a:cxnSpLocks/>
            <a:stCxn id="75" idx="0"/>
            <a:endCxn id="11" idx="2"/>
          </p:cNvCxnSpPr>
          <p:nvPr/>
        </p:nvCxnSpPr>
        <p:spPr>
          <a:xfrm flipV="1">
            <a:off x="1661640" y="5145539"/>
            <a:ext cx="1" cy="38581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E3BD33-91D0-0DF5-FDD7-C76818734CB9}"/>
              </a:ext>
            </a:extLst>
          </p:cNvPr>
          <p:cNvCxnSpPr>
            <a:cxnSpLocks/>
            <a:stCxn id="71" idx="3"/>
            <a:endCxn id="97" idx="2"/>
          </p:cNvCxnSpPr>
          <p:nvPr/>
        </p:nvCxnSpPr>
        <p:spPr>
          <a:xfrm flipV="1">
            <a:off x="4281153" y="1982322"/>
            <a:ext cx="416118" cy="526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983D0E-9C87-C455-962B-BD92814EEFE0}"/>
              </a:ext>
            </a:extLst>
          </p:cNvPr>
          <p:cNvCxnSpPr>
            <a:cxnSpLocks/>
            <a:stCxn id="77" idx="0"/>
            <a:endCxn id="97" idx="4"/>
          </p:cNvCxnSpPr>
          <p:nvPr/>
        </p:nvCxnSpPr>
        <p:spPr>
          <a:xfrm flipV="1">
            <a:off x="4923883" y="2211539"/>
            <a:ext cx="1905" cy="235567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B03B94-E7EF-5A69-5B9A-8BB9693FC8F3}"/>
                  </a:ext>
                </a:extLst>
              </p:cNvPr>
              <p:cNvSpPr txBox="1"/>
              <p:nvPr/>
            </p:nvSpPr>
            <p:spPr>
              <a:xfrm>
                <a:off x="851278" y="4571855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𝑺𝑯𝑨𝑲𝑬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B03B94-E7EF-5A69-5B9A-8BB9693FC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78" y="4571855"/>
                <a:ext cx="1620725" cy="5736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C5D08D-3763-5A69-49C8-DC05DCFE6521}"/>
                  </a:ext>
                </a:extLst>
              </p:cNvPr>
              <p:cNvSpPr txBox="1"/>
              <p:nvPr/>
            </p:nvSpPr>
            <p:spPr>
              <a:xfrm>
                <a:off x="5382700" y="1700746"/>
                <a:ext cx="435331" cy="5560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C5D08D-3763-5A69-49C8-DC05DCFE6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00" y="1700746"/>
                <a:ext cx="435331" cy="5560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C601C5-049F-377F-E2FE-128B3A2EEE6B}"/>
              </a:ext>
            </a:extLst>
          </p:cNvPr>
          <p:cNvCxnSpPr>
            <a:cxnSpLocks/>
            <a:stCxn id="97" idx="6"/>
            <a:endCxn id="33" idx="1"/>
          </p:cNvCxnSpPr>
          <p:nvPr/>
        </p:nvCxnSpPr>
        <p:spPr>
          <a:xfrm flipV="1">
            <a:off x="5154304" y="1978788"/>
            <a:ext cx="228396" cy="353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C5ABA8-971C-2B20-F492-45691EBA8D8C}"/>
                  </a:ext>
                </a:extLst>
              </p:cNvPr>
              <p:cNvSpPr txBox="1"/>
              <p:nvPr/>
            </p:nvSpPr>
            <p:spPr>
              <a:xfrm>
                <a:off x="6757935" y="1690592"/>
                <a:ext cx="1369642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𝑫𝒆𝒄𝒐𝒎𝒑𝒐𝒔𝒆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C5ABA8-971C-2B20-F492-45691EBA8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35" y="1690592"/>
                <a:ext cx="1369642" cy="573684"/>
              </a:xfrm>
              <a:prstGeom prst="rect">
                <a:avLst/>
              </a:prstGeom>
              <a:blipFill>
                <a:blip r:embed="rId14"/>
                <a:stretch>
                  <a:fillRect l="-21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0648AF-185F-4CB1-07EA-36005576B418}"/>
              </a:ext>
            </a:extLst>
          </p:cNvPr>
          <p:cNvCxnSpPr>
            <a:cxnSpLocks/>
            <a:stCxn id="33" idx="3"/>
            <a:endCxn id="38" idx="1"/>
          </p:cNvCxnSpPr>
          <p:nvPr/>
        </p:nvCxnSpPr>
        <p:spPr>
          <a:xfrm flipV="1">
            <a:off x="5818031" y="1977434"/>
            <a:ext cx="939904" cy="135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19A79D-557E-8D1A-3C39-DD055C0AE5DC}"/>
                  </a:ext>
                </a:extLst>
              </p:cNvPr>
              <p:cNvSpPr txBox="1"/>
              <p:nvPr/>
            </p:nvSpPr>
            <p:spPr>
              <a:xfrm>
                <a:off x="7193620" y="2347006"/>
                <a:ext cx="376718" cy="516982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19A79D-557E-8D1A-3C39-DD055C0AE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20" y="2347006"/>
                <a:ext cx="376718" cy="516982"/>
              </a:xfrm>
              <a:prstGeom prst="rect">
                <a:avLst/>
              </a:prstGeom>
              <a:blipFill>
                <a:blip r:embed="rId15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8A544FD-E076-8DD3-D1BD-A34E02C92865}"/>
              </a:ext>
            </a:extLst>
          </p:cNvPr>
          <p:cNvGrpSpPr/>
          <p:nvPr/>
        </p:nvGrpSpPr>
        <p:grpSpPr>
          <a:xfrm>
            <a:off x="5735445" y="3842951"/>
            <a:ext cx="457033" cy="458435"/>
            <a:chOff x="4782741" y="2470544"/>
            <a:chExt cx="426244" cy="42624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7A1BA86-F905-AC76-6BD9-DC886CB17953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2198AB1-2B83-C161-E04D-9B880C93CE12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E885A07-E1F1-D8A0-BED0-F37D10C9B454}"/>
              </a:ext>
            </a:extLst>
          </p:cNvPr>
          <p:cNvSpPr txBox="1"/>
          <p:nvPr/>
        </p:nvSpPr>
        <p:spPr>
          <a:xfrm>
            <a:off x="8552622" y="1495513"/>
            <a:ext cx="337028" cy="573684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endParaRPr lang="de-AT" sz="2400" dirty="0">
              <a:solidFill>
                <a:srgbClr val="2496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73E60B1-8061-2ECE-7AEE-3140F9A99B56}"/>
              </a:ext>
            </a:extLst>
          </p:cNvPr>
          <p:cNvSpPr/>
          <p:nvPr/>
        </p:nvSpPr>
        <p:spPr>
          <a:xfrm>
            <a:off x="8560956" y="4677333"/>
            <a:ext cx="457033" cy="4584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182880" rIns="182880" bIns="182880" rtlCol="0" anchor="t"/>
          <a:lstStyle/>
          <a:p>
            <a:pPr algn="l"/>
            <a:endParaRPr lang="de-AT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442E73-EAC0-203C-5C5D-63CEF547CDC9}"/>
              </a:ext>
            </a:extLst>
          </p:cNvPr>
          <p:cNvSpPr txBox="1"/>
          <p:nvPr/>
        </p:nvSpPr>
        <p:spPr>
          <a:xfrm>
            <a:off x="8571262" y="4572001"/>
            <a:ext cx="439388" cy="571616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6B5457-AB6F-1A01-EBAA-1C2FD6FCF32D}"/>
              </a:ext>
            </a:extLst>
          </p:cNvPr>
          <p:cNvGrpSpPr/>
          <p:nvPr/>
        </p:nvGrpSpPr>
        <p:grpSpPr>
          <a:xfrm>
            <a:off x="8554805" y="3842951"/>
            <a:ext cx="457033" cy="458435"/>
            <a:chOff x="4782741" y="2470544"/>
            <a:chExt cx="426244" cy="42624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ECDDD2-4DA2-705F-8E7B-EEB020A84CBC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A804AD-FC3E-9C4A-0C34-06179AEA63CF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EA9CDD4-9D1E-B082-7993-AF737D4302A5}"/>
              </a:ext>
            </a:extLst>
          </p:cNvPr>
          <p:cNvCxnSpPr>
            <a:cxnSpLocks/>
            <a:stCxn id="85" idx="2"/>
            <a:endCxn id="101" idx="0"/>
          </p:cNvCxnSpPr>
          <p:nvPr/>
        </p:nvCxnSpPr>
        <p:spPr>
          <a:xfrm flipH="1">
            <a:off x="7431016" y="3494374"/>
            <a:ext cx="11740" cy="290953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7BDFAAC-BB84-F734-5E2F-72959893FB55}"/>
              </a:ext>
            </a:extLst>
          </p:cNvPr>
          <p:cNvCxnSpPr>
            <a:cxnSpLocks/>
            <a:stCxn id="101" idx="1"/>
            <a:endCxn id="49" idx="6"/>
          </p:cNvCxnSpPr>
          <p:nvPr/>
        </p:nvCxnSpPr>
        <p:spPr>
          <a:xfrm flipH="1">
            <a:off x="6192478" y="4072169"/>
            <a:ext cx="1070024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7041620-8FEE-BC15-3410-738D441243D2}"/>
              </a:ext>
            </a:extLst>
          </p:cNvPr>
          <p:cNvCxnSpPr>
            <a:cxnSpLocks/>
            <a:stCxn id="101" idx="3"/>
            <a:endCxn id="62" idx="2"/>
          </p:cNvCxnSpPr>
          <p:nvPr/>
        </p:nvCxnSpPr>
        <p:spPr>
          <a:xfrm>
            <a:off x="7599530" y="4072169"/>
            <a:ext cx="955275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036E813-FBFD-947E-8BFF-E799AAA59BB7}"/>
              </a:ext>
            </a:extLst>
          </p:cNvPr>
          <p:cNvCxnSpPr>
            <a:cxnSpLocks/>
            <a:stCxn id="49" idx="4"/>
            <a:endCxn id="100" idx="0"/>
          </p:cNvCxnSpPr>
          <p:nvPr/>
        </p:nvCxnSpPr>
        <p:spPr>
          <a:xfrm flipH="1">
            <a:off x="5959653" y="4301386"/>
            <a:ext cx="4309" cy="270615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73BB9C4-2136-615D-8940-4F4D8A628567}"/>
              </a:ext>
            </a:extLst>
          </p:cNvPr>
          <p:cNvCxnSpPr>
            <a:cxnSpLocks/>
            <a:stCxn id="62" idx="4"/>
            <a:endCxn id="60" idx="0"/>
          </p:cNvCxnSpPr>
          <p:nvPr/>
        </p:nvCxnSpPr>
        <p:spPr>
          <a:xfrm>
            <a:off x="8783322" y="4301386"/>
            <a:ext cx="7634" cy="270615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B3FF908-93B0-ADC9-5875-139F7B3E29D2}"/>
              </a:ext>
            </a:extLst>
          </p:cNvPr>
          <p:cNvCxnSpPr>
            <a:cxnSpLocks/>
          </p:cNvCxnSpPr>
          <p:nvPr/>
        </p:nvCxnSpPr>
        <p:spPr>
          <a:xfrm flipH="1">
            <a:off x="7381875" y="2245784"/>
            <a:ext cx="14457" cy="30691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5E43860-59F2-0BBB-CBCF-0F5D8CD6198F}"/>
              </a:ext>
            </a:extLst>
          </p:cNvPr>
          <p:cNvCxnSpPr>
            <a:cxnSpLocks/>
          </p:cNvCxnSpPr>
          <p:nvPr/>
        </p:nvCxnSpPr>
        <p:spPr>
          <a:xfrm>
            <a:off x="7396622" y="2697627"/>
            <a:ext cx="0" cy="26334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DB7BEA1-4565-1793-61A9-149628D46AE1}"/>
                  </a:ext>
                </a:extLst>
              </p:cNvPr>
              <p:cNvSpPr txBox="1"/>
              <p:nvPr/>
            </p:nvSpPr>
            <p:spPr>
              <a:xfrm>
                <a:off x="9138291" y="1690592"/>
                <a:ext cx="379753" cy="573683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de-AT" sz="2400" dirty="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DB7BEA1-4565-1793-61A9-149628D46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91" y="1690592"/>
                <a:ext cx="379753" cy="573683"/>
              </a:xfrm>
              <a:prstGeom prst="rect">
                <a:avLst/>
              </a:prstGeom>
              <a:blipFill>
                <a:blip r:embed="rId16"/>
                <a:stretch>
                  <a:fillRect r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6F4D9C7-881E-731C-204F-9C798E1C1CFD}"/>
              </a:ext>
            </a:extLst>
          </p:cNvPr>
          <p:cNvCxnSpPr>
            <a:cxnSpLocks/>
            <a:stCxn id="38" idx="3"/>
            <a:endCxn id="121" idx="1"/>
          </p:cNvCxnSpPr>
          <p:nvPr/>
        </p:nvCxnSpPr>
        <p:spPr>
          <a:xfrm>
            <a:off x="8127577" y="1977434"/>
            <a:ext cx="1010714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9CF03D1D-7EF8-892F-3C5E-3348BEE56DC5}"/>
              </a:ext>
            </a:extLst>
          </p:cNvPr>
          <p:cNvCxnSpPr>
            <a:cxnSpLocks/>
            <a:stCxn id="121" idx="2"/>
            <a:endCxn id="60" idx="3"/>
          </p:cNvCxnSpPr>
          <p:nvPr/>
        </p:nvCxnSpPr>
        <p:spPr>
          <a:xfrm rot="5400000">
            <a:off x="7872642" y="3402283"/>
            <a:ext cx="2593534" cy="317518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7532216-7BDC-24F3-4722-BF0206CDE52F}"/>
              </a:ext>
            </a:extLst>
          </p:cNvPr>
          <p:cNvCxnSpPr>
            <a:cxnSpLocks/>
            <a:stCxn id="77" idx="3"/>
            <a:endCxn id="100" idx="1"/>
          </p:cNvCxnSpPr>
          <p:nvPr/>
        </p:nvCxnSpPr>
        <p:spPr>
          <a:xfrm>
            <a:off x="5124122" y="4851489"/>
            <a:ext cx="615837" cy="632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CF25368-3312-45DA-A5A6-C4276F8BCD34}"/>
              </a:ext>
            </a:extLst>
          </p:cNvPr>
          <p:cNvCxnSpPr>
            <a:cxnSpLocks/>
            <a:stCxn id="11" idx="3"/>
            <a:endCxn id="74" idx="1"/>
          </p:cNvCxnSpPr>
          <p:nvPr/>
        </p:nvCxnSpPr>
        <p:spPr>
          <a:xfrm flipV="1">
            <a:off x="2472003" y="4851309"/>
            <a:ext cx="363124" cy="738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137DE96-512F-F28B-DF53-2D71EA07A99B}"/>
              </a:ext>
            </a:extLst>
          </p:cNvPr>
          <p:cNvCxnSpPr>
            <a:cxnSpLocks/>
            <a:stCxn id="94" idx="2"/>
            <a:endCxn id="49" idx="0"/>
          </p:cNvCxnSpPr>
          <p:nvPr/>
        </p:nvCxnSpPr>
        <p:spPr>
          <a:xfrm>
            <a:off x="5955420" y="3538054"/>
            <a:ext cx="8542" cy="30489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DF71B6B-D13F-CC79-9B5F-2E66B9DC423B}"/>
                  </a:ext>
                </a:extLst>
              </p:cNvPr>
              <p:cNvSpPr txBox="1"/>
              <p:nvPr/>
            </p:nvSpPr>
            <p:spPr>
              <a:xfrm>
                <a:off x="8560957" y="3003013"/>
                <a:ext cx="430921" cy="54335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DF71B6B-D13F-CC79-9B5F-2E66B9DC4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957" y="3003013"/>
                <a:ext cx="430921" cy="5433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FAB524ED-AEE6-0B0D-4BC1-1B63157EBF66}"/>
              </a:ext>
            </a:extLst>
          </p:cNvPr>
          <p:cNvCxnSpPr>
            <a:cxnSpLocks/>
          </p:cNvCxnSpPr>
          <p:nvPr/>
        </p:nvCxnSpPr>
        <p:spPr>
          <a:xfrm flipH="1">
            <a:off x="8778067" y="3530550"/>
            <a:ext cx="435" cy="35360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9E9B743-4901-AD00-7B2F-C4B403B4F7E5}"/>
                  </a:ext>
                </a:extLst>
              </p:cNvPr>
              <p:cNvSpPr txBox="1"/>
              <p:nvPr/>
            </p:nvSpPr>
            <p:spPr>
              <a:xfrm>
                <a:off x="5147465" y="5417063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𝑩𝒐𝒖𝒏𝒅𝑪𝒉𝒆𝒄𝒌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9E9B743-4901-AD00-7B2F-C4B403B4F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465" y="5417063"/>
                <a:ext cx="1615908" cy="5736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DF36A4F-D1B5-40DB-E40B-6DC85B8A441D}"/>
              </a:ext>
            </a:extLst>
          </p:cNvPr>
          <p:cNvCxnSpPr>
            <a:cxnSpLocks/>
            <a:stCxn id="100" idx="2"/>
            <a:endCxn id="162" idx="0"/>
          </p:cNvCxnSpPr>
          <p:nvPr/>
        </p:nvCxnSpPr>
        <p:spPr>
          <a:xfrm flipH="1">
            <a:off x="5955419" y="5143617"/>
            <a:ext cx="4234" cy="273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14F0C1-15B9-9794-AA87-75795F9B9DB8}"/>
                  </a:ext>
                </a:extLst>
              </p:cNvPr>
              <p:cNvSpPr txBox="1"/>
              <p:nvPr/>
            </p:nvSpPr>
            <p:spPr>
              <a:xfrm>
                <a:off x="7983002" y="5387609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𝑩𝒐𝒖𝒏𝒅𝑪𝒉𝒆𝒄𝒌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14F0C1-15B9-9794-AA87-75795F9B9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02" y="5387609"/>
                <a:ext cx="1615908" cy="5736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F9F33DE-130A-7814-9DB4-25E8A49124B4}"/>
              </a:ext>
            </a:extLst>
          </p:cNvPr>
          <p:cNvCxnSpPr>
            <a:cxnSpLocks/>
            <a:stCxn id="60" idx="2"/>
            <a:endCxn id="168" idx="0"/>
          </p:cNvCxnSpPr>
          <p:nvPr/>
        </p:nvCxnSpPr>
        <p:spPr>
          <a:xfrm>
            <a:off x="8790956" y="5143617"/>
            <a:ext cx="0" cy="243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2ED83B2-DE8C-20D1-833D-37754708F1B9}"/>
                  </a:ext>
                </a:extLst>
              </p:cNvPr>
              <p:cNvSpPr txBox="1"/>
              <p:nvPr/>
            </p:nvSpPr>
            <p:spPr>
              <a:xfrm>
                <a:off x="5761956" y="6241131"/>
                <a:ext cx="386926" cy="479061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2ED83B2-DE8C-20D1-833D-37754708F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56" y="6241131"/>
                <a:ext cx="386926" cy="4790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CCA91C5-2196-FB14-B3F6-C548EB3603B7}"/>
                  </a:ext>
                </a:extLst>
              </p:cNvPr>
              <p:cNvSpPr txBox="1"/>
              <p:nvPr/>
            </p:nvSpPr>
            <p:spPr>
              <a:xfrm>
                <a:off x="10777833" y="5387289"/>
                <a:ext cx="386926" cy="574325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CCA91C5-2196-FB14-B3F6-C548EB360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833" y="5387289"/>
                <a:ext cx="386926" cy="574325"/>
              </a:xfrm>
              <a:prstGeom prst="rect">
                <a:avLst/>
              </a:prstGeom>
              <a:blipFill>
                <a:blip r:embed="rId21"/>
                <a:stretch>
                  <a:fillRect r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CC00870B-B9B5-4263-23FE-EA2912B2D3C6}"/>
                  </a:ext>
                </a:extLst>
              </p:cNvPr>
              <p:cNvSpPr txBox="1"/>
              <p:nvPr/>
            </p:nvSpPr>
            <p:spPr>
              <a:xfrm>
                <a:off x="10163342" y="4562084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𝑪𝒐𝒎𝒑𝒓𝒆𝒔𝒔𝒊𝒐𝒏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CC00870B-B9B5-4263-23FE-EA2912B2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342" y="4562084"/>
                <a:ext cx="1615908" cy="5736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A7EF37B2-1092-D61B-2F85-28AFEB93F0F3}"/>
                  </a:ext>
                </a:extLst>
              </p:cNvPr>
              <p:cNvSpPr txBox="1"/>
              <p:nvPr/>
            </p:nvSpPr>
            <p:spPr>
              <a:xfrm>
                <a:off x="10786008" y="3823319"/>
                <a:ext cx="382055" cy="44199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A7EF37B2-1092-D61B-2F85-28AFEB93F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008" y="3823319"/>
                <a:ext cx="382055" cy="441998"/>
              </a:xfrm>
              <a:prstGeom prst="rect">
                <a:avLst/>
              </a:prstGeom>
              <a:blipFill>
                <a:blip r:embed="rId23"/>
                <a:stretch>
                  <a:fillRect l="-1587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C4BC263E-4913-EB5D-9570-71F0BEFFA1EC}"/>
              </a:ext>
            </a:extLst>
          </p:cNvPr>
          <p:cNvCxnSpPr>
            <a:cxnSpLocks/>
            <a:stCxn id="162" idx="2"/>
            <a:endCxn id="176" idx="0"/>
          </p:cNvCxnSpPr>
          <p:nvPr/>
        </p:nvCxnSpPr>
        <p:spPr>
          <a:xfrm>
            <a:off x="5955419" y="5990747"/>
            <a:ext cx="0" cy="25038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52A2ED26-BAF7-76F0-282F-2775DA09AEF5}"/>
              </a:ext>
            </a:extLst>
          </p:cNvPr>
          <p:cNvCxnSpPr>
            <a:cxnSpLocks/>
            <a:stCxn id="168" idx="3"/>
            <a:endCxn id="177" idx="1"/>
          </p:cNvCxnSpPr>
          <p:nvPr/>
        </p:nvCxnSpPr>
        <p:spPr>
          <a:xfrm>
            <a:off x="9598910" y="5674451"/>
            <a:ext cx="1178923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02555D70-C791-B31B-53DF-80F11DFC736A}"/>
              </a:ext>
            </a:extLst>
          </p:cNvPr>
          <p:cNvCxnSpPr>
            <a:cxnSpLocks/>
            <a:stCxn id="177" idx="0"/>
            <a:endCxn id="180" idx="2"/>
          </p:cNvCxnSpPr>
          <p:nvPr/>
        </p:nvCxnSpPr>
        <p:spPr>
          <a:xfrm flipV="1">
            <a:off x="10971296" y="5135768"/>
            <a:ext cx="0" cy="25152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2B349FEA-81FA-DD09-F787-FDE7D524B95A}"/>
              </a:ext>
            </a:extLst>
          </p:cNvPr>
          <p:cNvCxnSpPr>
            <a:cxnSpLocks/>
            <a:stCxn id="180" idx="0"/>
            <a:endCxn id="183" idx="2"/>
          </p:cNvCxnSpPr>
          <p:nvPr/>
        </p:nvCxnSpPr>
        <p:spPr>
          <a:xfrm flipV="1">
            <a:off x="10971296" y="4265317"/>
            <a:ext cx="5740" cy="29676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5" name="Connector: Curved 214">
            <a:extLst>
              <a:ext uri="{FF2B5EF4-FFF2-40B4-BE49-F238E27FC236}">
                <a16:creationId xmlns:a16="http://schemas.microsoft.com/office/drawing/2014/main" id="{6068ED34-7092-866B-53D5-7BBCF78756BE}"/>
              </a:ext>
            </a:extLst>
          </p:cNvPr>
          <p:cNvCxnSpPr>
            <a:stCxn id="162" idx="1"/>
            <a:endCxn id="75" idx="2"/>
          </p:cNvCxnSpPr>
          <p:nvPr/>
        </p:nvCxnSpPr>
        <p:spPr>
          <a:xfrm rot="10800000" flipV="1">
            <a:off x="1661641" y="5703904"/>
            <a:ext cx="3485825" cy="401135"/>
          </a:xfrm>
          <a:prstGeom prst="curvedConnector4">
            <a:avLst>
              <a:gd name="adj1" fmla="val 47034"/>
              <a:gd name="adj2" fmla="val 194980"/>
            </a:avLst>
          </a:prstGeom>
          <a:ln>
            <a:solidFill>
              <a:schemeClr val="accent3"/>
            </a:solidFill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7" name="Connector: Curved 216">
            <a:extLst>
              <a:ext uri="{FF2B5EF4-FFF2-40B4-BE49-F238E27FC236}">
                <a16:creationId xmlns:a16="http://schemas.microsoft.com/office/drawing/2014/main" id="{A8C0B70F-8B8A-B728-5D37-3E4CECB0E333}"/>
              </a:ext>
            </a:extLst>
          </p:cNvPr>
          <p:cNvCxnSpPr>
            <a:cxnSpLocks/>
            <a:stCxn id="168" idx="2"/>
            <a:endCxn id="75" idx="2"/>
          </p:cNvCxnSpPr>
          <p:nvPr/>
        </p:nvCxnSpPr>
        <p:spPr>
          <a:xfrm rot="5400000">
            <a:off x="5154425" y="2468508"/>
            <a:ext cx="143747" cy="7129316"/>
          </a:xfrm>
          <a:prstGeom prst="curvedConnector3">
            <a:avLst>
              <a:gd name="adj1" fmla="val 504200"/>
            </a:avLst>
          </a:prstGeom>
          <a:ln>
            <a:solidFill>
              <a:schemeClr val="accent3"/>
            </a:solidFill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EA98217-7A7F-4FE9-F193-C919E04B1DD7}"/>
              </a:ext>
            </a:extLst>
          </p:cNvPr>
          <p:cNvSpPr/>
          <p:nvPr/>
        </p:nvSpPr>
        <p:spPr>
          <a:xfrm>
            <a:off x="632039" y="4172422"/>
            <a:ext cx="3050470" cy="137125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20CDB-D82B-02A3-01D5-59D4968B800C}"/>
              </a:ext>
            </a:extLst>
          </p:cNvPr>
          <p:cNvSpPr/>
          <p:nvPr/>
        </p:nvSpPr>
        <p:spPr>
          <a:xfrm>
            <a:off x="3680027" y="3638923"/>
            <a:ext cx="6178865" cy="1899437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65AF9D-E9EF-9C60-EEE8-5C37D6B9E35D}"/>
              </a:ext>
            </a:extLst>
          </p:cNvPr>
          <p:cNvSpPr/>
          <p:nvPr/>
        </p:nvSpPr>
        <p:spPr>
          <a:xfrm>
            <a:off x="4455852" y="1628849"/>
            <a:ext cx="2060298" cy="2010074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32A8BB-0259-73A0-7CB2-F33617A01FBF}"/>
              </a:ext>
            </a:extLst>
          </p:cNvPr>
          <p:cNvSpPr/>
          <p:nvPr/>
        </p:nvSpPr>
        <p:spPr>
          <a:xfrm>
            <a:off x="8273776" y="1641463"/>
            <a:ext cx="1583760" cy="2007824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A4FE66-91FB-D5EE-8759-6917EEA99D41}"/>
              </a:ext>
            </a:extLst>
          </p:cNvPr>
          <p:cNvSpPr/>
          <p:nvPr/>
        </p:nvSpPr>
        <p:spPr>
          <a:xfrm>
            <a:off x="6512847" y="1630270"/>
            <a:ext cx="595640" cy="64520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996A-A9BE-321F-F42E-5B13B4D22A56}"/>
              </a:ext>
            </a:extLst>
          </p:cNvPr>
          <p:cNvSpPr/>
          <p:nvPr/>
        </p:nvSpPr>
        <p:spPr>
          <a:xfrm>
            <a:off x="7675631" y="1640511"/>
            <a:ext cx="595640" cy="64520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58450-DC54-A20F-EB76-4E4E1561A80F}"/>
              </a:ext>
            </a:extLst>
          </p:cNvPr>
          <p:cNvSpPr/>
          <p:nvPr/>
        </p:nvSpPr>
        <p:spPr>
          <a:xfrm>
            <a:off x="7108487" y="1638401"/>
            <a:ext cx="576054" cy="62587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01512B-1572-85E5-7042-7BDA86B3BE53}"/>
              </a:ext>
            </a:extLst>
          </p:cNvPr>
          <p:cNvSpPr/>
          <p:nvPr/>
        </p:nvSpPr>
        <p:spPr>
          <a:xfrm>
            <a:off x="5094703" y="5538360"/>
            <a:ext cx="1709375" cy="48184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E9494A-7E9B-41FB-C55D-302DEF7C62B6}"/>
              </a:ext>
            </a:extLst>
          </p:cNvPr>
          <p:cNvSpPr/>
          <p:nvPr/>
        </p:nvSpPr>
        <p:spPr>
          <a:xfrm>
            <a:off x="7938528" y="5526657"/>
            <a:ext cx="1709375" cy="48184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18A6B3-477A-BA5C-6A37-83CB647A569A}"/>
              </a:ext>
            </a:extLst>
          </p:cNvPr>
          <p:cNvSpPr txBox="1"/>
          <p:nvPr/>
        </p:nvSpPr>
        <p:spPr>
          <a:xfrm>
            <a:off x="394775" y="1191843"/>
            <a:ext cx="2618980" cy="1093876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Boolean masking</a:t>
            </a:r>
          </a:p>
          <a:p>
            <a:pPr algn="l">
              <a:spcBef>
                <a:spcPts val="600"/>
              </a:spcBef>
            </a:pP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Arithmetic masking</a:t>
            </a:r>
          </a:p>
          <a:p>
            <a:pPr algn="l">
              <a:spcBef>
                <a:spcPts val="600"/>
              </a:spcBef>
            </a:pPr>
            <a:r>
              <a:rPr lang="en-US" sz="17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Unprotected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5C38B3-74A3-10D6-4008-C1D0064DDE1A}"/>
              </a:ext>
            </a:extLst>
          </p:cNvPr>
          <p:cNvSpPr/>
          <p:nvPr/>
        </p:nvSpPr>
        <p:spPr>
          <a:xfrm>
            <a:off x="6515385" y="2851750"/>
            <a:ext cx="1755885" cy="792774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CBD429-A575-D5FC-39D0-20C913D7B5D1}"/>
              </a:ext>
            </a:extLst>
          </p:cNvPr>
          <p:cNvSpPr/>
          <p:nvPr/>
        </p:nvSpPr>
        <p:spPr>
          <a:xfrm>
            <a:off x="10049839" y="4450298"/>
            <a:ext cx="1827439" cy="83480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861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454A-5E65-429C-8292-CAE7D638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Benchmark details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14A06-A3AC-4EB6-8BF1-3DE746056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7637" y="2422432"/>
            <a:ext cx="9345987" cy="24935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2000" dirty="0" err="1"/>
              <a:t>Based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PQM4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NUCLEO-L4R5ZI </a:t>
            </a:r>
            <a:r>
              <a:rPr lang="de-DE" sz="2000" dirty="0" err="1"/>
              <a:t>demonstration</a:t>
            </a:r>
            <a:r>
              <a:rPr lang="de-DE" sz="2000" dirty="0"/>
              <a:t> </a:t>
            </a:r>
            <a:r>
              <a:rPr lang="de-DE" sz="2000" dirty="0" err="1"/>
              <a:t>board</a:t>
            </a:r>
            <a:r>
              <a:rPr lang="de-DE" sz="2000" dirty="0"/>
              <a:t>.</a:t>
            </a:r>
          </a:p>
          <a:p>
            <a:r>
              <a:rPr lang="en-US" sz="2000" dirty="0"/>
              <a:t>TRNG of the microcontroller provides 32 fresh random bits every 53 cycles.</a:t>
            </a:r>
            <a:endParaRPr lang="de-DE" sz="2000" dirty="0"/>
          </a:p>
          <a:p>
            <a:r>
              <a:rPr lang="en-US" sz="2000" dirty="0"/>
              <a:t>Mostly C implementation.</a:t>
            </a:r>
          </a:p>
          <a:p>
            <a:r>
              <a:rPr lang="en-US" sz="2000" dirty="0"/>
              <a:t>Optimized assembly for polynomial arithmetic and unprotected hash functions.</a:t>
            </a:r>
          </a:p>
          <a:p>
            <a:r>
              <a:rPr lang="de-DE" sz="2000" dirty="0"/>
              <a:t>Benchmarks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b="1" dirty="0"/>
              <a:t>Dilithium Level-3  </a:t>
            </a:r>
            <a:r>
              <a:rPr lang="de-DE" sz="2000" dirty="0" err="1"/>
              <a:t>signature</a:t>
            </a:r>
            <a:r>
              <a:rPr lang="de-DE" sz="2000" dirty="0"/>
              <a:t> </a:t>
            </a:r>
            <a:r>
              <a:rPr lang="de-DE" sz="2000" dirty="0" err="1"/>
              <a:t>generation</a:t>
            </a:r>
            <a:r>
              <a:rPr lang="de-DE" sz="2000" dirty="0"/>
              <a:t>.</a:t>
            </a:r>
          </a:p>
          <a:p>
            <a:r>
              <a:rPr lang="de-DE" sz="2000" dirty="0" err="1"/>
              <a:t>Compare</a:t>
            </a:r>
            <a:r>
              <a:rPr lang="de-DE" sz="2000" dirty="0"/>
              <a:t> </a:t>
            </a:r>
            <a:r>
              <a:rPr lang="de-DE" sz="2000" dirty="0" err="1"/>
              <a:t>performances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bitsliced</a:t>
            </a:r>
            <a:r>
              <a:rPr lang="de-DE" sz="2000" dirty="0"/>
              <a:t> </a:t>
            </a:r>
            <a:r>
              <a:rPr lang="de-DE" sz="2000" dirty="0" err="1"/>
              <a:t>versions</a:t>
            </a:r>
            <a:r>
              <a:rPr lang="de-DE" sz="2000" dirty="0"/>
              <a:t> </a:t>
            </a:r>
            <a:r>
              <a:rPr lang="de-DE" sz="2000" dirty="0" err="1"/>
              <a:t>gadgets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[MGTF19].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Graphic 4" descr="Gauge with solid fill">
            <a:extLst>
              <a:ext uri="{FF2B5EF4-FFF2-40B4-BE49-F238E27FC236}">
                <a16:creationId xmlns:a16="http://schemas.microsoft.com/office/drawing/2014/main" id="{918A4309-33CC-475C-BBAB-22210A80D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8350" y="939122"/>
            <a:ext cx="1483311" cy="14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85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454A-5E65-429C-8292-CAE7D638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5" y="414064"/>
            <a:ext cx="11425752" cy="654049"/>
          </a:xfrm>
        </p:spPr>
        <p:txBody>
          <a:bodyPr wrap="square" anchor="t">
            <a:normAutofit/>
          </a:bodyPr>
          <a:lstStyle/>
          <a:p>
            <a:pPr algn="r"/>
            <a:r>
              <a:rPr lang="en-US" dirty="0"/>
              <a:t>Gadgets improvements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A72A7AD1-692D-482B-BF1A-716D082055E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1312" y="5196713"/>
              <a:ext cx="6226638" cy="94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4612">
                      <a:extLst>
                        <a:ext uri="{9D8B030D-6E8A-4147-A177-3AD203B41FA5}">
                          <a16:colId xmlns:a16="http://schemas.microsoft.com/office/drawing/2014/main" val="3059448849"/>
                        </a:ext>
                      </a:extLst>
                    </a:gridCol>
                    <a:gridCol w="1703294">
                      <a:extLst>
                        <a:ext uri="{9D8B030D-6E8A-4147-A177-3AD203B41FA5}">
                          <a16:colId xmlns:a16="http://schemas.microsoft.com/office/drawing/2014/main" val="1183853867"/>
                        </a:ext>
                      </a:extLst>
                    </a:gridCol>
                    <a:gridCol w="1748118">
                      <a:extLst>
                        <a:ext uri="{9D8B030D-6E8A-4147-A177-3AD203B41FA5}">
                          <a16:colId xmlns:a16="http://schemas.microsoft.com/office/drawing/2014/main" val="1741298267"/>
                        </a:ext>
                      </a:extLst>
                    </a:gridCol>
                    <a:gridCol w="1660614">
                      <a:extLst>
                        <a:ext uri="{9D8B030D-6E8A-4147-A177-3AD203B41FA5}">
                          <a16:colId xmlns:a16="http://schemas.microsoft.com/office/drawing/2014/main" val="22705702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de-DE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1" dirty="0" err="1"/>
                            <a:t>SecBoundCheck</a:t>
                          </a:r>
                          <a:endParaRPr lang="de-DE" sz="1600" b="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1" dirty="0" err="1"/>
                            <a:t>SecSampleModp</a:t>
                          </a:r>
                          <a:endParaRPr lang="de-DE" sz="1600" b="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1" dirty="0" err="1"/>
                            <a:t>SecDecompose</a:t>
                          </a:r>
                          <a:endParaRPr lang="de-DE" sz="1600" b="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110962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Gain over [MGTF19]</a:t>
                          </a:r>
                          <a:endParaRPr lang="de-DE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1.1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1.2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3.8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3080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A72A7AD1-692D-482B-BF1A-716D08205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5642616"/>
                  </p:ext>
                </p:extLst>
              </p:nvPr>
            </p:nvGraphicFramePr>
            <p:xfrm>
              <a:off x="781312" y="5196713"/>
              <a:ext cx="6226638" cy="94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4612">
                      <a:extLst>
                        <a:ext uri="{9D8B030D-6E8A-4147-A177-3AD203B41FA5}">
                          <a16:colId xmlns:a16="http://schemas.microsoft.com/office/drawing/2014/main" val="3059448849"/>
                        </a:ext>
                      </a:extLst>
                    </a:gridCol>
                    <a:gridCol w="1703294">
                      <a:extLst>
                        <a:ext uri="{9D8B030D-6E8A-4147-A177-3AD203B41FA5}">
                          <a16:colId xmlns:a16="http://schemas.microsoft.com/office/drawing/2014/main" val="1183853867"/>
                        </a:ext>
                      </a:extLst>
                    </a:gridCol>
                    <a:gridCol w="1748118">
                      <a:extLst>
                        <a:ext uri="{9D8B030D-6E8A-4147-A177-3AD203B41FA5}">
                          <a16:colId xmlns:a16="http://schemas.microsoft.com/office/drawing/2014/main" val="1741298267"/>
                        </a:ext>
                      </a:extLst>
                    </a:gridCol>
                    <a:gridCol w="1660614">
                      <a:extLst>
                        <a:ext uri="{9D8B030D-6E8A-4147-A177-3AD203B41FA5}">
                          <a16:colId xmlns:a16="http://schemas.microsoft.com/office/drawing/2014/main" val="22705702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de-DE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1" dirty="0" err="1"/>
                            <a:t>SecBoundCheck</a:t>
                          </a:r>
                          <a:endParaRPr lang="de-DE" sz="1600" b="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1" dirty="0" err="1"/>
                            <a:t>SecSampleModp</a:t>
                          </a:r>
                          <a:endParaRPr lang="de-DE" sz="1600" b="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1" dirty="0" err="1"/>
                            <a:t>SecDecompose</a:t>
                          </a:r>
                          <a:endParaRPr lang="de-DE" sz="1600" b="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1109626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Gain over [MGTF19]</a:t>
                          </a:r>
                          <a:endParaRPr lang="de-DE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714" t="-64583" r="-20035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2238" t="-64583" r="-96154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4725" t="-64583" r="-733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30807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12B44609-2160-4BD6-91DB-D05FEC450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21" y="1538097"/>
            <a:ext cx="5152295" cy="31912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755EF-D860-4532-84CF-7CB50F79A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226" y="799424"/>
            <a:ext cx="4388924" cy="26477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233C28-3969-49B9-9148-11B4DD1A1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077" y="3556337"/>
            <a:ext cx="4497222" cy="27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41441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CAD158-5CE9-4CAF-AE43-00FAC117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Signature Generation Performances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643693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E62F8197-7B1C-CAAA-6076-D0B23BDA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118" y="2847272"/>
            <a:ext cx="7982882" cy="36346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8BB95D-0032-8103-6721-8EC99306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37" y="376040"/>
            <a:ext cx="11454325" cy="654049"/>
          </a:xfrm>
        </p:spPr>
        <p:txBody>
          <a:bodyPr/>
          <a:lstStyle/>
          <a:p>
            <a:r>
              <a:rPr lang="en-US" dirty="0"/>
              <a:t>Performance overview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6970D16-B9CE-F27D-E08F-53EC319BF40E}"/>
              </a:ext>
            </a:extLst>
          </p:cNvPr>
          <p:cNvSpPr/>
          <p:nvPr/>
        </p:nvSpPr>
        <p:spPr>
          <a:xfrm>
            <a:off x="4584454" y="4906559"/>
            <a:ext cx="2705635" cy="523359"/>
          </a:xfrm>
          <a:prstGeom prst="rect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DE87FE-3D0A-3CCA-D6E2-06C9E53FB306}"/>
              </a:ext>
            </a:extLst>
          </p:cNvPr>
          <p:cNvSpPr/>
          <p:nvPr/>
        </p:nvSpPr>
        <p:spPr>
          <a:xfrm>
            <a:off x="8520717" y="2904556"/>
            <a:ext cx="1388054" cy="523359"/>
          </a:xfrm>
          <a:prstGeom prst="rect">
            <a:avLst/>
          </a:prstGeom>
          <a:noFill/>
          <a:ln w="53975" cap="flat" cmpd="sng" algn="ctr">
            <a:solidFill>
              <a:srgbClr val="1B48A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F77EC-1C21-D3EE-0223-8480C11FFC1C}"/>
              </a:ext>
            </a:extLst>
          </p:cNvPr>
          <p:cNvSpPr txBox="1"/>
          <p:nvPr/>
        </p:nvSpPr>
        <p:spPr>
          <a:xfrm>
            <a:off x="6095999" y="719012"/>
            <a:ext cx="5016074" cy="406401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Min. runtime for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determinitic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Dilithium Level-3 Sign on Cortex-M4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kCycles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37206-6451-591E-8918-3D6BA759CD83}"/>
              </a:ext>
            </a:extLst>
          </p:cNvPr>
          <p:cNvSpPr/>
          <p:nvPr/>
        </p:nvSpPr>
        <p:spPr>
          <a:xfrm>
            <a:off x="7534103" y="5479944"/>
            <a:ext cx="3200571" cy="523359"/>
          </a:xfrm>
          <a:prstGeom prst="rect">
            <a:avLst/>
          </a:prstGeom>
          <a:noFill/>
          <a:ln w="539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4DC3ED-E465-2B49-7177-CEC2CAAE3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35" y="908302"/>
            <a:ext cx="5406387" cy="331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F39D08-90B9-5051-CA0E-02AA7F746F8E}"/>
              </a:ext>
            </a:extLst>
          </p:cNvPr>
          <p:cNvSpPr/>
          <p:nvPr/>
        </p:nvSpPr>
        <p:spPr>
          <a:xfrm>
            <a:off x="445437" y="1991030"/>
            <a:ext cx="5406388" cy="645357"/>
          </a:xfrm>
          <a:prstGeom prst="rect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260109-622E-E40D-08BE-A1BFA1FA7688}"/>
              </a:ext>
            </a:extLst>
          </p:cNvPr>
          <p:cNvSpPr/>
          <p:nvPr/>
        </p:nvSpPr>
        <p:spPr>
          <a:xfrm>
            <a:off x="445438" y="2847272"/>
            <a:ext cx="5406388" cy="270812"/>
          </a:xfrm>
          <a:prstGeom prst="rect">
            <a:avLst/>
          </a:prstGeom>
          <a:noFill/>
          <a:ln w="53975" cap="flat" cmpd="sng" algn="ctr">
            <a:solidFill>
              <a:srgbClr val="1B48A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16E13F-B658-40BC-1613-4E940D848ABA}"/>
              </a:ext>
            </a:extLst>
          </p:cNvPr>
          <p:cNvSpPr/>
          <p:nvPr/>
        </p:nvSpPr>
        <p:spPr>
          <a:xfrm>
            <a:off x="445438" y="3728036"/>
            <a:ext cx="5406387" cy="238020"/>
          </a:xfrm>
          <a:prstGeom prst="rect">
            <a:avLst/>
          </a:prstGeom>
          <a:noFill/>
          <a:ln w="539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9496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7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71E4-9B53-48A1-A80D-3C7F1137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cryptography and implementation attacks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617F0-7AB4-435D-9723-124BD9D55A19}"/>
              </a:ext>
            </a:extLst>
          </p:cNvPr>
          <p:cNvGrpSpPr/>
          <p:nvPr/>
        </p:nvGrpSpPr>
        <p:grpSpPr>
          <a:xfrm>
            <a:off x="1859283" y="1886149"/>
            <a:ext cx="433192" cy="636243"/>
            <a:chOff x="6380622" y="4866990"/>
            <a:chExt cx="602725" cy="885241"/>
          </a:xfrm>
          <a:solidFill>
            <a:schemeClr val="bg2">
              <a:lumMod val="50000"/>
            </a:schemeClr>
          </a:solidFill>
        </p:grpSpPr>
        <p:sp>
          <p:nvSpPr>
            <p:cNvPr id="9" name="Freeform 117">
              <a:extLst>
                <a:ext uri="{FF2B5EF4-FFF2-40B4-BE49-F238E27FC236}">
                  <a16:creationId xmlns:a16="http://schemas.microsoft.com/office/drawing/2014/main" id="{D2340CF3-340B-4829-B78C-E2D4B57507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380622" y="4866990"/>
              <a:ext cx="235440" cy="885241"/>
            </a:xfrm>
            <a:custGeom>
              <a:avLst/>
              <a:gdLst>
                <a:gd name="T0" fmla="*/ 21 w 75"/>
                <a:gd name="T1" fmla="*/ 2 h 281"/>
                <a:gd name="T2" fmla="*/ 21 w 75"/>
                <a:gd name="T3" fmla="*/ 2 h 281"/>
                <a:gd name="T4" fmla="*/ 16 w 75"/>
                <a:gd name="T5" fmla="*/ 0 h 281"/>
                <a:gd name="T6" fmla="*/ 11 w 75"/>
                <a:gd name="T7" fmla="*/ 2 h 281"/>
                <a:gd name="T8" fmla="*/ 2 w 75"/>
                <a:gd name="T9" fmla="*/ 11 h 281"/>
                <a:gd name="T10" fmla="*/ 2 w 75"/>
                <a:gd name="T11" fmla="*/ 21 h 281"/>
                <a:gd name="T12" fmla="*/ 49 w 75"/>
                <a:gd name="T13" fmla="*/ 141 h 281"/>
                <a:gd name="T14" fmla="*/ 2 w 75"/>
                <a:gd name="T15" fmla="*/ 261 h 281"/>
                <a:gd name="T16" fmla="*/ 2 w 75"/>
                <a:gd name="T17" fmla="*/ 271 h 281"/>
                <a:gd name="T18" fmla="*/ 11 w 75"/>
                <a:gd name="T19" fmla="*/ 279 h 281"/>
                <a:gd name="T20" fmla="*/ 16 w 75"/>
                <a:gd name="T21" fmla="*/ 281 h 281"/>
                <a:gd name="T22" fmla="*/ 16 w 75"/>
                <a:gd name="T23" fmla="*/ 281 h 281"/>
                <a:gd name="T24" fmla="*/ 21 w 75"/>
                <a:gd name="T25" fmla="*/ 279 h 281"/>
                <a:gd name="T26" fmla="*/ 21 w 75"/>
                <a:gd name="T27" fmla="*/ 279 h 281"/>
                <a:gd name="T28" fmla="*/ 75 w 75"/>
                <a:gd name="T29" fmla="*/ 141 h 281"/>
                <a:gd name="T30" fmla="*/ 21 w 75"/>
                <a:gd name="T31" fmla="*/ 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281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8"/>
                    <a:pt x="2" y="21"/>
                  </a:cubicBezTo>
                  <a:cubicBezTo>
                    <a:pt x="32" y="53"/>
                    <a:pt x="49" y="96"/>
                    <a:pt x="49" y="141"/>
                  </a:cubicBezTo>
                  <a:cubicBezTo>
                    <a:pt x="49" y="186"/>
                    <a:pt x="32" y="228"/>
                    <a:pt x="2" y="261"/>
                  </a:cubicBezTo>
                  <a:cubicBezTo>
                    <a:pt x="0" y="264"/>
                    <a:pt x="0" y="268"/>
                    <a:pt x="2" y="271"/>
                  </a:cubicBezTo>
                  <a:cubicBezTo>
                    <a:pt x="11" y="279"/>
                    <a:pt x="11" y="279"/>
                    <a:pt x="11" y="279"/>
                  </a:cubicBezTo>
                  <a:cubicBezTo>
                    <a:pt x="12" y="281"/>
                    <a:pt x="14" y="281"/>
                    <a:pt x="16" y="281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18" y="281"/>
                    <a:pt x="19" y="281"/>
                    <a:pt x="21" y="279"/>
                  </a:cubicBezTo>
                  <a:cubicBezTo>
                    <a:pt x="21" y="279"/>
                    <a:pt x="21" y="279"/>
                    <a:pt x="21" y="279"/>
                  </a:cubicBezTo>
                  <a:cubicBezTo>
                    <a:pt x="56" y="242"/>
                    <a:pt x="75" y="192"/>
                    <a:pt x="75" y="141"/>
                  </a:cubicBezTo>
                  <a:cubicBezTo>
                    <a:pt x="75" y="89"/>
                    <a:pt x="56" y="4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9">
              <a:extLst>
                <a:ext uri="{FF2B5EF4-FFF2-40B4-BE49-F238E27FC236}">
                  <a16:creationId xmlns:a16="http://schemas.microsoft.com/office/drawing/2014/main" id="{B86E3147-7957-4264-9C8D-7A505DF8D9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97227" y="5027084"/>
              <a:ext cx="207184" cy="565047"/>
            </a:xfrm>
            <a:custGeom>
              <a:avLst/>
              <a:gdLst>
                <a:gd name="T0" fmla="*/ 11 w 66"/>
                <a:gd name="T1" fmla="*/ 3 h 182"/>
                <a:gd name="T2" fmla="*/ 11 w 66"/>
                <a:gd name="T3" fmla="*/ 3 h 182"/>
                <a:gd name="T4" fmla="*/ 2 w 66"/>
                <a:gd name="T5" fmla="*/ 12 h 182"/>
                <a:gd name="T6" fmla="*/ 2 w 66"/>
                <a:gd name="T7" fmla="*/ 22 h 182"/>
                <a:gd name="T8" fmla="*/ 2 w 66"/>
                <a:gd name="T9" fmla="*/ 162 h 182"/>
                <a:gd name="T10" fmla="*/ 2 w 66"/>
                <a:gd name="T11" fmla="*/ 172 h 182"/>
                <a:gd name="T12" fmla="*/ 11 w 66"/>
                <a:gd name="T13" fmla="*/ 180 h 182"/>
                <a:gd name="T14" fmla="*/ 16 w 66"/>
                <a:gd name="T15" fmla="*/ 182 h 182"/>
                <a:gd name="T16" fmla="*/ 16 w 66"/>
                <a:gd name="T17" fmla="*/ 182 h 182"/>
                <a:gd name="T18" fmla="*/ 21 w 66"/>
                <a:gd name="T19" fmla="*/ 180 h 182"/>
                <a:gd name="T20" fmla="*/ 21 w 66"/>
                <a:gd name="T21" fmla="*/ 180 h 182"/>
                <a:gd name="T22" fmla="*/ 21 w 66"/>
                <a:gd name="T23" fmla="*/ 4 h 182"/>
                <a:gd name="T24" fmla="*/ 11 w 66"/>
                <a:gd name="T25" fmla="*/ 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82"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4"/>
                    <a:pt x="0" y="19"/>
                    <a:pt x="2" y="22"/>
                  </a:cubicBezTo>
                  <a:cubicBezTo>
                    <a:pt x="37" y="62"/>
                    <a:pt x="37" y="122"/>
                    <a:pt x="2" y="162"/>
                  </a:cubicBezTo>
                  <a:cubicBezTo>
                    <a:pt x="0" y="165"/>
                    <a:pt x="0" y="169"/>
                    <a:pt x="2" y="172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12" y="182"/>
                    <a:pt x="14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8" y="182"/>
                    <a:pt x="20" y="182"/>
                    <a:pt x="21" y="180"/>
                  </a:cubicBezTo>
                  <a:cubicBezTo>
                    <a:pt x="21" y="180"/>
                    <a:pt x="21" y="180"/>
                    <a:pt x="21" y="180"/>
                  </a:cubicBezTo>
                  <a:cubicBezTo>
                    <a:pt x="66" y="130"/>
                    <a:pt x="66" y="54"/>
                    <a:pt x="21" y="4"/>
                  </a:cubicBezTo>
                  <a:cubicBezTo>
                    <a:pt x="18" y="1"/>
                    <a:pt x="14" y="0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0">
              <a:extLst>
                <a:ext uri="{FF2B5EF4-FFF2-40B4-BE49-F238E27FC236}">
                  <a16:creationId xmlns:a16="http://schemas.microsoft.com/office/drawing/2014/main" id="{AC11363D-927D-4C17-98D1-94185D03F7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870337" y="5177763"/>
              <a:ext cx="113010" cy="254274"/>
            </a:xfrm>
            <a:custGeom>
              <a:avLst/>
              <a:gdLst>
                <a:gd name="T0" fmla="*/ 13 w 35"/>
                <a:gd name="T1" fmla="*/ 5 h 81"/>
                <a:gd name="T2" fmla="*/ 5 w 35"/>
                <a:gd name="T3" fmla="*/ 13 h 81"/>
                <a:gd name="T4" fmla="*/ 4 w 35"/>
                <a:gd name="T5" fmla="*/ 22 h 81"/>
                <a:gd name="T6" fmla="*/ 6 w 35"/>
                <a:gd name="T7" fmla="*/ 26 h 81"/>
                <a:gd name="T8" fmla="*/ 10 w 35"/>
                <a:gd name="T9" fmla="*/ 42 h 81"/>
                <a:gd name="T10" fmla="*/ 5 w 35"/>
                <a:gd name="T11" fmla="*/ 59 h 81"/>
                <a:gd name="T12" fmla="*/ 6 w 35"/>
                <a:gd name="T13" fmla="*/ 70 h 81"/>
                <a:gd name="T14" fmla="*/ 14 w 35"/>
                <a:gd name="T15" fmla="*/ 77 h 81"/>
                <a:gd name="T16" fmla="*/ 26 w 35"/>
                <a:gd name="T17" fmla="*/ 73 h 81"/>
                <a:gd name="T18" fmla="*/ 35 w 35"/>
                <a:gd name="T19" fmla="*/ 42 h 81"/>
                <a:gd name="T20" fmla="*/ 24 w 35"/>
                <a:gd name="T21" fmla="*/ 7 h 81"/>
                <a:gd name="T22" fmla="*/ 13 w 35"/>
                <a:gd name="T23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81">
                  <a:moveTo>
                    <a:pt x="13" y="5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7"/>
                    <a:pt x="2" y="20"/>
                    <a:pt x="4" y="22"/>
                  </a:cubicBezTo>
                  <a:cubicBezTo>
                    <a:pt x="4" y="22"/>
                    <a:pt x="5" y="23"/>
                    <a:pt x="6" y="26"/>
                  </a:cubicBezTo>
                  <a:cubicBezTo>
                    <a:pt x="9" y="31"/>
                    <a:pt x="10" y="37"/>
                    <a:pt x="10" y="42"/>
                  </a:cubicBezTo>
                  <a:cubicBezTo>
                    <a:pt x="10" y="47"/>
                    <a:pt x="9" y="53"/>
                    <a:pt x="5" y="59"/>
                  </a:cubicBezTo>
                  <a:cubicBezTo>
                    <a:pt x="2" y="65"/>
                    <a:pt x="2" y="67"/>
                    <a:pt x="6" y="70"/>
                  </a:cubicBezTo>
                  <a:cubicBezTo>
                    <a:pt x="6" y="70"/>
                    <a:pt x="10" y="73"/>
                    <a:pt x="14" y="77"/>
                  </a:cubicBezTo>
                  <a:cubicBezTo>
                    <a:pt x="18" y="81"/>
                    <a:pt x="24" y="77"/>
                    <a:pt x="26" y="73"/>
                  </a:cubicBezTo>
                  <a:cubicBezTo>
                    <a:pt x="32" y="64"/>
                    <a:pt x="35" y="53"/>
                    <a:pt x="35" y="42"/>
                  </a:cubicBezTo>
                  <a:cubicBezTo>
                    <a:pt x="35" y="30"/>
                    <a:pt x="31" y="18"/>
                    <a:pt x="24" y="7"/>
                  </a:cubicBezTo>
                  <a:cubicBezTo>
                    <a:pt x="22" y="5"/>
                    <a:pt x="18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08E36B-2F61-46B9-B6B9-34CE9B51250B}"/>
              </a:ext>
            </a:extLst>
          </p:cNvPr>
          <p:cNvGrpSpPr>
            <a:grpSpLocks noChangeAspect="1"/>
          </p:cNvGrpSpPr>
          <p:nvPr/>
        </p:nvGrpSpPr>
        <p:grpSpPr>
          <a:xfrm rot="5400000" flipV="1">
            <a:off x="2929282" y="3038974"/>
            <a:ext cx="580375" cy="709922"/>
            <a:chOff x="1219167" y="3112681"/>
            <a:chExt cx="177800" cy="217487"/>
          </a:xfrm>
        </p:grpSpPr>
        <p:sp>
          <p:nvSpPr>
            <p:cNvPr id="13" name="Freeform 137">
              <a:extLst>
                <a:ext uri="{FF2B5EF4-FFF2-40B4-BE49-F238E27FC236}">
                  <a16:creationId xmlns:a16="http://schemas.microsoft.com/office/drawing/2014/main" id="{DCC209D9-B9BC-4E6E-9FEC-C58A762F3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167" y="3112681"/>
              <a:ext cx="176212" cy="106362"/>
            </a:xfrm>
            <a:custGeom>
              <a:avLst/>
              <a:gdLst>
                <a:gd name="T0" fmla="*/ 332 w 342"/>
                <a:gd name="T1" fmla="*/ 91 h 209"/>
                <a:gd name="T2" fmla="*/ 50 w 342"/>
                <a:gd name="T3" fmla="*/ 91 h 209"/>
                <a:gd name="T4" fmla="*/ 117 w 342"/>
                <a:gd name="T5" fmla="*/ 23 h 209"/>
                <a:gd name="T6" fmla="*/ 117 w 342"/>
                <a:gd name="T7" fmla="*/ 9 h 209"/>
                <a:gd name="T8" fmla="*/ 112 w 342"/>
                <a:gd name="T9" fmla="*/ 3 h 209"/>
                <a:gd name="T10" fmla="*/ 105 w 342"/>
                <a:gd name="T11" fmla="*/ 0 h 209"/>
                <a:gd name="T12" fmla="*/ 98 w 342"/>
                <a:gd name="T13" fmla="*/ 3 h 209"/>
                <a:gd name="T14" fmla="*/ 4 w 342"/>
                <a:gd name="T15" fmla="*/ 98 h 209"/>
                <a:gd name="T16" fmla="*/ 4 w 342"/>
                <a:gd name="T17" fmla="*/ 112 h 209"/>
                <a:gd name="T18" fmla="*/ 98 w 342"/>
                <a:gd name="T19" fmla="*/ 206 h 209"/>
                <a:gd name="T20" fmla="*/ 105 w 342"/>
                <a:gd name="T21" fmla="*/ 209 h 209"/>
                <a:gd name="T22" fmla="*/ 112 w 342"/>
                <a:gd name="T23" fmla="*/ 206 h 209"/>
                <a:gd name="T24" fmla="*/ 117 w 342"/>
                <a:gd name="T25" fmla="*/ 201 h 209"/>
                <a:gd name="T26" fmla="*/ 117 w 342"/>
                <a:gd name="T27" fmla="*/ 186 h 209"/>
                <a:gd name="T28" fmla="*/ 50 w 342"/>
                <a:gd name="T29" fmla="*/ 119 h 209"/>
                <a:gd name="T30" fmla="*/ 332 w 342"/>
                <a:gd name="T31" fmla="*/ 119 h 209"/>
                <a:gd name="T32" fmla="*/ 342 w 342"/>
                <a:gd name="T33" fmla="*/ 109 h 209"/>
                <a:gd name="T34" fmla="*/ 342 w 342"/>
                <a:gd name="T35" fmla="*/ 101 h 209"/>
                <a:gd name="T36" fmla="*/ 332 w 342"/>
                <a:gd name="T37" fmla="*/ 9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209">
                  <a:moveTo>
                    <a:pt x="332" y="91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21" y="19"/>
                    <a:pt x="121" y="13"/>
                    <a:pt x="117" y="9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0" y="1"/>
                    <a:pt x="108" y="0"/>
                    <a:pt x="105" y="0"/>
                  </a:cubicBezTo>
                  <a:cubicBezTo>
                    <a:pt x="102" y="0"/>
                    <a:pt x="100" y="1"/>
                    <a:pt x="98" y="3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0" y="102"/>
                    <a:pt x="0" y="108"/>
                    <a:pt x="4" y="112"/>
                  </a:cubicBezTo>
                  <a:cubicBezTo>
                    <a:pt x="98" y="206"/>
                    <a:pt x="98" y="206"/>
                    <a:pt x="98" y="206"/>
                  </a:cubicBezTo>
                  <a:cubicBezTo>
                    <a:pt x="100" y="208"/>
                    <a:pt x="102" y="209"/>
                    <a:pt x="105" y="209"/>
                  </a:cubicBezTo>
                  <a:cubicBezTo>
                    <a:pt x="108" y="209"/>
                    <a:pt x="110" y="208"/>
                    <a:pt x="112" y="206"/>
                  </a:cubicBezTo>
                  <a:cubicBezTo>
                    <a:pt x="117" y="201"/>
                    <a:pt x="117" y="201"/>
                    <a:pt x="117" y="201"/>
                  </a:cubicBezTo>
                  <a:cubicBezTo>
                    <a:pt x="121" y="197"/>
                    <a:pt x="121" y="190"/>
                    <a:pt x="117" y="186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332" y="119"/>
                    <a:pt x="332" y="119"/>
                    <a:pt x="332" y="119"/>
                  </a:cubicBezTo>
                  <a:cubicBezTo>
                    <a:pt x="337" y="119"/>
                    <a:pt x="342" y="114"/>
                    <a:pt x="342" y="109"/>
                  </a:cubicBezTo>
                  <a:cubicBezTo>
                    <a:pt x="342" y="101"/>
                    <a:pt x="342" y="101"/>
                    <a:pt x="342" y="101"/>
                  </a:cubicBezTo>
                  <a:cubicBezTo>
                    <a:pt x="342" y="95"/>
                    <a:pt x="337" y="91"/>
                    <a:pt x="3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8">
              <a:extLst>
                <a:ext uri="{FF2B5EF4-FFF2-40B4-BE49-F238E27FC236}">
                  <a16:creationId xmlns:a16="http://schemas.microsoft.com/office/drawing/2014/main" id="{773C68D0-9287-4A5F-85A6-F9BD502A8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167" y="3222218"/>
              <a:ext cx="177800" cy="107950"/>
            </a:xfrm>
            <a:custGeom>
              <a:avLst/>
              <a:gdLst>
                <a:gd name="T0" fmla="*/ 338 w 342"/>
                <a:gd name="T1" fmla="*/ 98 h 209"/>
                <a:gd name="T2" fmla="*/ 244 w 342"/>
                <a:gd name="T3" fmla="*/ 3 h 209"/>
                <a:gd name="T4" fmla="*/ 237 w 342"/>
                <a:gd name="T5" fmla="*/ 0 h 209"/>
                <a:gd name="T6" fmla="*/ 229 w 342"/>
                <a:gd name="T7" fmla="*/ 3 h 209"/>
                <a:gd name="T8" fmla="*/ 224 w 342"/>
                <a:gd name="T9" fmla="*/ 9 h 209"/>
                <a:gd name="T10" fmla="*/ 224 w 342"/>
                <a:gd name="T11" fmla="*/ 23 h 209"/>
                <a:gd name="T12" fmla="*/ 292 w 342"/>
                <a:gd name="T13" fmla="*/ 91 h 209"/>
                <a:gd name="T14" fmla="*/ 10 w 342"/>
                <a:gd name="T15" fmla="*/ 91 h 209"/>
                <a:gd name="T16" fmla="*/ 0 w 342"/>
                <a:gd name="T17" fmla="*/ 101 h 209"/>
                <a:gd name="T18" fmla="*/ 0 w 342"/>
                <a:gd name="T19" fmla="*/ 109 h 209"/>
                <a:gd name="T20" fmla="*/ 10 w 342"/>
                <a:gd name="T21" fmla="*/ 119 h 209"/>
                <a:gd name="T22" fmla="*/ 292 w 342"/>
                <a:gd name="T23" fmla="*/ 119 h 209"/>
                <a:gd name="T24" fmla="*/ 224 w 342"/>
                <a:gd name="T25" fmla="*/ 186 h 209"/>
                <a:gd name="T26" fmla="*/ 224 w 342"/>
                <a:gd name="T27" fmla="*/ 201 h 209"/>
                <a:gd name="T28" fmla="*/ 229 w 342"/>
                <a:gd name="T29" fmla="*/ 206 h 209"/>
                <a:gd name="T30" fmla="*/ 237 w 342"/>
                <a:gd name="T31" fmla="*/ 209 h 209"/>
                <a:gd name="T32" fmla="*/ 244 w 342"/>
                <a:gd name="T33" fmla="*/ 206 h 209"/>
                <a:gd name="T34" fmla="*/ 338 w 342"/>
                <a:gd name="T35" fmla="*/ 112 h 209"/>
                <a:gd name="T36" fmla="*/ 338 w 342"/>
                <a:gd name="T37" fmla="*/ 9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209">
                  <a:moveTo>
                    <a:pt x="338" y="98"/>
                  </a:moveTo>
                  <a:cubicBezTo>
                    <a:pt x="244" y="3"/>
                    <a:pt x="244" y="3"/>
                    <a:pt x="244" y="3"/>
                  </a:cubicBezTo>
                  <a:cubicBezTo>
                    <a:pt x="242" y="1"/>
                    <a:pt x="239" y="0"/>
                    <a:pt x="237" y="0"/>
                  </a:cubicBezTo>
                  <a:cubicBezTo>
                    <a:pt x="234" y="0"/>
                    <a:pt x="231" y="1"/>
                    <a:pt x="229" y="3"/>
                  </a:cubicBezTo>
                  <a:cubicBezTo>
                    <a:pt x="224" y="9"/>
                    <a:pt x="224" y="9"/>
                    <a:pt x="224" y="9"/>
                  </a:cubicBezTo>
                  <a:cubicBezTo>
                    <a:pt x="220" y="13"/>
                    <a:pt x="220" y="19"/>
                    <a:pt x="224" y="2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4" y="91"/>
                    <a:pt x="0" y="95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4"/>
                    <a:pt x="4" y="119"/>
                    <a:pt x="10" y="119"/>
                  </a:cubicBezTo>
                  <a:cubicBezTo>
                    <a:pt x="292" y="119"/>
                    <a:pt x="292" y="119"/>
                    <a:pt x="292" y="119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0" y="190"/>
                    <a:pt x="220" y="197"/>
                    <a:pt x="224" y="201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31" y="208"/>
                    <a:pt x="234" y="209"/>
                    <a:pt x="237" y="209"/>
                  </a:cubicBezTo>
                  <a:cubicBezTo>
                    <a:pt x="239" y="209"/>
                    <a:pt x="242" y="208"/>
                    <a:pt x="244" y="206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342" y="108"/>
                    <a:pt x="342" y="102"/>
                    <a:pt x="33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Graphic 14" descr="Confused person with solid fill">
            <a:extLst>
              <a:ext uri="{FF2B5EF4-FFF2-40B4-BE49-F238E27FC236}">
                <a16:creationId xmlns:a16="http://schemas.microsoft.com/office/drawing/2014/main" id="{F5CF5777-A80D-41F4-8C9E-ED8FD56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7210" y="3775387"/>
            <a:ext cx="1247775" cy="12477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0F484F-8598-4433-B7F1-F4FA4B232CF8}"/>
              </a:ext>
            </a:extLst>
          </p:cNvPr>
          <p:cNvGrpSpPr/>
          <p:nvPr/>
        </p:nvGrpSpPr>
        <p:grpSpPr>
          <a:xfrm>
            <a:off x="2559702" y="1580848"/>
            <a:ext cx="1252027" cy="1252027"/>
            <a:chOff x="7789581" y="1524287"/>
            <a:chExt cx="1252027" cy="1252027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2DE4A74-575B-4DDE-A09C-7FEE77728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9581" y="1524287"/>
              <a:ext cx="1252027" cy="1252027"/>
            </a:xfrm>
            <a:prstGeom prst="rect">
              <a:avLst/>
            </a:prstGeom>
          </p:spPr>
        </p:pic>
        <p:pic>
          <p:nvPicPr>
            <p:cNvPr id="18" name="Graphic 17" descr="Old Key with solid fill">
              <a:extLst>
                <a:ext uri="{FF2B5EF4-FFF2-40B4-BE49-F238E27FC236}">
                  <a16:creationId xmlns:a16="http://schemas.microsoft.com/office/drawing/2014/main" id="{064EA502-2DE3-426B-8463-A68F7506F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25891" y="1918741"/>
              <a:ext cx="457938" cy="457938"/>
            </a:xfrm>
            <a:prstGeom prst="rect">
              <a:avLst/>
            </a:prstGeom>
          </p:spPr>
        </p:pic>
      </p:grpSp>
      <p:pic>
        <p:nvPicPr>
          <p:cNvPr id="19" name="Graphic 18" descr="Stopwatch with solid fill">
            <a:extLst>
              <a:ext uri="{FF2B5EF4-FFF2-40B4-BE49-F238E27FC236}">
                <a16:creationId xmlns:a16="http://schemas.microsoft.com/office/drawing/2014/main" id="{D9145E20-9D4A-4860-B171-242558409D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75950" y="1744200"/>
            <a:ext cx="778192" cy="778192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FEB8F16-D2F9-4903-8A17-F71917741E4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99061" y="3271127"/>
            <a:ext cx="1657586" cy="598711"/>
          </a:xfrm>
          <a:prstGeom prst="bentConnector2">
            <a:avLst/>
          </a:prstGeom>
          <a:ln w="38100">
            <a:solidFill>
              <a:schemeClr val="bg2">
                <a:lumMod val="65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1201873-1746-4653-8AD5-4EFE6C0C582B}"/>
              </a:ext>
            </a:extLst>
          </p:cNvPr>
          <p:cNvCxnSpPr>
            <a:cxnSpLocks/>
            <a:endCxn id="15" idx="3"/>
          </p:cNvCxnSpPr>
          <p:nvPr/>
        </p:nvCxnSpPr>
        <p:spPr>
          <a:xfrm rot="5400000">
            <a:off x="3312571" y="3242010"/>
            <a:ext cx="1719679" cy="594850"/>
          </a:xfrm>
          <a:prstGeom prst="bentConnector2">
            <a:avLst/>
          </a:prstGeom>
          <a:ln w="38100">
            <a:solidFill>
              <a:schemeClr val="bg2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Old Key with solid fill">
            <a:extLst>
              <a:ext uri="{FF2B5EF4-FFF2-40B4-BE49-F238E27FC236}">
                <a16:creationId xmlns:a16="http://schemas.microsoft.com/office/drawing/2014/main" id="{68F8BA25-1188-42A4-8139-586107DA68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54758" y="4033555"/>
            <a:ext cx="298342" cy="298342"/>
          </a:xfrm>
          <a:prstGeom prst="rect">
            <a:avLst/>
          </a:prstGeom>
        </p:spPr>
      </p:pic>
      <p:pic>
        <p:nvPicPr>
          <p:cNvPr id="23" name="Graphic 22" descr="Old Key with solid fill">
            <a:extLst>
              <a:ext uri="{FF2B5EF4-FFF2-40B4-BE49-F238E27FC236}">
                <a16:creationId xmlns:a16="http://schemas.microsoft.com/office/drawing/2014/main" id="{D95C095E-D05C-470A-AA8A-FC6422EFA6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76999" y="4033555"/>
            <a:ext cx="298342" cy="298342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2E45A9D-5F12-499C-BF20-3E955DC38671}"/>
              </a:ext>
            </a:extLst>
          </p:cNvPr>
          <p:cNvSpPr txBox="1">
            <a:spLocks/>
          </p:cNvSpPr>
          <p:nvPr/>
        </p:nvSpPr>
        <p:spPr>
          <a:xfrm>
            <a:off x="881351" y="5279971"/>
            <a:ext cx="4739491" cy="505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AU" b="1" kern="0" dirty="0">
                <a:latin typeface="+mn-lt"/>
              </a:rPr>
              <a:t>Side-Channel Attacks (SCA)</a:t>
            </a:r>
          </a:p>
        </p:txBody>
      </p:sp>
      <p:sp>
        <p:nvSpPr>
          <p:cNvPr id="25" name="Freeform 233">
            <a:extLst>
              <a:ext uri="{FF2B5EF4-FFF2-40B4-BE49-F238E27FC236}">
                <a16:creationId xmlns:a16="http://schemas.microsoft.com/office/drawing/2014/main" id="{3CEAECAB-64FF-4581-BC5B-7C3A4D91FE38}"/>
              </a:ext>
            </a:extLst>
          </p:cNvPr>
          <p:cNvSpPr>
            <a:spLocks noEditPoints="1"/>
          </p:cNvSpPr>
          <p:nvPr/>
        </p:nvSpPr>
        <p:spPr bwMode="auto">
          <a:xfrm rot="1010548">
            <a:off x="9619817" y="1787463"/>
            <a:ext cx="457938" cy="622589"/>
          </a:xfrm>
          <a:custGeom>
            <a:avLst/>
            <a:gdLst>
              <a:gd name="T0" fmla="*/ 38 w 268"/>
              <a:gd name="T1" fmla="*/ 360 h 364"/>
              <a:gd name="T2" fmla="*/ 54 w 268"/>
              <a:gd name="T3" fmla="*/ 357 h 364"/>
              <a:gd name="T4" fmla="*/ 262 w 268"/>
              <a:gd name="T5" fmla="*/ 145 h 364"/>
              <a:gd name="T6" fmla="*/ 265 w 268"/>
              <a:gd name="T7" fmla="*/ 130 h 364"/>
              <a:gd name="T8" fmla="*/ 252 w 268"/>
              <a:gd name="T9" fmla="*/ 121 h 364"/>
              <a:gd name="T10" fmla="*/ 198 w 268"/>
              <a:gd name="T11" fmla="*/ 121 h 364"/>
              <a:gd name="T12" fmla="*/ 235 w 268"/>
              <a:gd name="T13" fmla="*/ 19 h 364"/>
              <a:gd name="T14" fmla="*/ 234 w 268"/>
              <a:gd name="T15" fmla="*/ 6 h 364"/>
              <a:gd name="T16" fmla="*/ 223 w 268"/>
              <a:gd name="T17" fmla="*/ 0 h 364"/>
              <a:gd name="T18" fmla="*/ 74 w 268"/>
              <a:gd name="T19" fmla="*/ 0 h 364"/>
              <a:gd name="T20" fmla="*/ 62 w 268"/>
              <a:gd name="T21" fmla="*/ 9 h 364"/>
              <a:gd name="T22" fmla="*/ 2 w 268"/>
              <a:gd name="T23" fmla="*/ 160 h 364"/>
              <a:gd name="T24" fmla="*/ 4 w 268"/>
              <a:gd name="T25" fmla="*/ 174 h 364"/>
              <a:gd name="T26" fmla="*/ 15 w 268"/>
              <a:gd name="T27" fmla="*/ 180 h 364"/>
              <a:gd name="T28" fmla="*/ 72 w 268"/>
              <a:gd name="T29" fmla="*/ 180 h 364"/>
              <a:gd name="T30" fmla="*/ 31 w 268"/>
              <a:gd name="T31" fmla="*/ 344 h 364"/>
              <a:gd name="T32" fmla="*/ 38 w 268"/>
              <a:gd name="T33" fmla="*/ 360 h 364"/>
              <a:gd name="T34" fmla="*/ 102 w 268"/>
              <a:gd name="T35" fmla="*/ 169 h 364"/>
              <a:gd name="T36" fmla="*/ 99 w 268"/>
              <a:gd name="T37" fmla="*/ 157 h 364"/>
              <a:gd name="T38" fmla="*/ 89 w 268"/>
              <a:gd name="T39" fmla="*/ 152 h 364"/>
              <a:gd name="T40" fmla="*/ 35 w 268"/>
              <a:gd name="T41" fmla="*/ 152 h 364"/>
              <a:gd name="T42" fmla="*/ 83 w 268"/>
              <a:gd name="T43" fmla="*/ 28 h 364"/>
              <a:gd name="T44" fmla="*/ 203 w 268"/>
              <a:gd name="T45" fmla="*/ 28 h 364"/>
              <a:gd name="T46" fmla="*/ 166 w 268"/>
              <a:gd name="T47" fmla="*/ 130 h 364"/>
              <a:gd name="T48" fmla="*/ 167 w 268"/>
              <a:gd name="T49" fmla="*/ 144 h 364"/>
              <a:gd name="T50" fmla="*/ 181 w 268"/>
              <a:gd name="T51" fmla="*/ 149 h 364"/>
              <a:gd name="T52" fmla="*/ 219 w 268"/>
              <a:gd name="T53" fmla="*/ 149 h 364"/>
              <a:gd name="T54" fmla="*/ 69 w 268"/>
              <a:gd name="T55" fmla="*/ 302 h 364"/>
              <a:gd name="T56" fmla="*/ 102 w 268"/>
              <a:gd name="T57" fmla="*/ 16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8" h="364">
                <a:moveTo>
                  <a:pt x="38" y="360"/>
                </a:moveTo>
                <a:cubicBezTo>
                  <a:pt x="41" y="361"/>
                  <a:pt x="47" y="364"/>
                  <a:pt x="54" y="357"/>
                </a:cubicBezTo>
                <a:cubicBezTo>
                  <a:pt x="262" y="145"/>
                  <a:pt x="262" y="145"/>
                  <a:pt x="262" y="145"/>
                </a:cubicBezTo>
                <a:cubicBezTo>
                  <a:pt x="268" y="139"/>
                  <a:pt x="266" y="132"/>
                  <a:pt x="265" y="130"/>
                </a:cubicBezTo>
                <a:cubicBezTo>
                  <a:pt x="264" y="127"/>
                  <a:pt x="260" y="121"/>
                  <a:pt x="252" y="121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235" y="19"/>
                  <a:pt x="235" y="19"/>
                  <a:pt x="235" y="19"/>
                </a:cubicBezTo>
                <a:cubicBezTo>
                  <a:pt x="237" y="15"/>
                  <a:pt x="236" y="10"/>
                  <a:pt x="234" y="6"/>
                </a:cubicBezTo>
                <a:cubicBezTo>
                  <a:pt x="231" y="2"/>
                  <a:pt x="227" y="0"/>
                  <a:pt x="223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69" y="0"/>
                  <a:pt x="64" y="4"/>
                  <a:pt x="62" y="9"/>
                </a:cubicBezTo>
                <a:cubicBezTo>
                  <a:pt x="2" y="160"/>
                  <a:pt x="2" y="160"/>
                  <a:pt x="2" y="160"/>
                </a:cubicBezTo>
                <a:cubicBezTo>
                  <a:pt x="0" y="165"/>
                  <a:pt x="1" y="170"/>
                  <a:pt x="4" y="174"/>
                </a:cubicBezTo>
                <a:cubicBezTo>
                  <a:pt x="6" y="177"/>
                  <a:pt x="10" y="180"/>
                  <a:pt x="15" y="180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31" y="344"/>
                  <a:pt x="31" y="344"/>
                  <a:pt x="31" y="344"/>
                </a:cubicBezTo>
                <a:cubicBezTo>
                  <a:pt x="29" y="352"/>
                  <a:pt x="34" y="357"/>
                  <a:pt x="38" y="360"/>
                </a:cubicBezTo>
                <a:close/>
                <a:moveTo>
                  <a:pt x="102" y="169"/>
                </a:moveTo>
                <a:cubicBezTo>
                  <a:pt x="103" y="165"/>
                  <a:pt x="102" y="160"/>
                  <a:pt x="99" y="157"/>
                </a:cubicBezTo>
                <a:cubicBezTo>
                  <a:pt x="98" y="155"/>
                  <a:pt x="95" y="152"/>
                  <a:pt x="89" y="152"/>
                </a:cubicBezTo>
                <a:cubicBezTo>
                  <a:pt x="35" y="152"/>
                  <a:pt x="35" y="152"/>
                  <a:pt x="35" y="152"/>
                </a:cubicBezTo>
                <a:cubicBezTo>
                  <a:pt x="83" y="28"/>
                  <a:pt x="83" y="28"/>
                  <a:pt x="83" y="28"/>
                </a:cubicBezTo>
                <a:cubicBezTo>
                  <a:pt x="203" y="28"/>
                  <a:pt x="203" y="28"/>
                  <a:pt x="203" y="28"/>
                </a:cubicBezTo>
                <a:cubicBezTo>
                  <a:pt x="166" y="130"/>
                  <a:pt x="166" y="130"/>
                  <a:pt x="166" y="130"/>
                </a:cubicBezTo>
                <a:cubicBezTo>
                  <a:pt x="164" y="135"/>
                  <a:pt x="165" y="140"/>
                  <a:pt x="167" y="144"/>
                </a:cubicBezTo>
                <a:cubicBezTo>
                  <a:pt x="170" y="147"/>
                  <a:pt x="174" y="149"/>
                  <a:pt x="181" y="149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69" y="302"/>
                  <a:pt x="69" y="302"/>
                  <a:pt x="69" y="302"/>
                </a:cubicBezTo>
                <a:lnTo>
                  <a:pt x="102" y="1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031268-6CB5-45CB-80BB-7B836B9957BA}"/>
              </a:ext>
            </a:extLst>
          </p:cNvPr>
          <p:cNvGrpSpPr>
            <a:grpSpLocks noChangeAspect="1"/>
          </p:cNvGrpSpPr>
          <p:nvPr/>
        </p:nvGrpSpPr>
        <p:grpSpPr>
          <a:xfrm rot="5400000" flipV="1">
            <a:off x="8418381" y="3022414"/>
            <a:ext cx="580375" cy="709922"/>
            <a:chOff x="1219167" y="3112681"/>
            <a:chExt cx="177800" cy="217487"/>
          </a:xfrm>
        </p:grpSpPr>
        <p:sp>
          <p:nvSpPr>
            <p:cNvPr id="27" name="Freeform 137">
              <a:extLst>
                <a:ext uri="{FF2B5EF4-FFF2-40B4-BE49-F238E27FC236}">
                  <a16:creationId xmlns:a16="http://schemas.microsoft.com/office/drawing/2014/main" id="{B1C5F4F8-B1A2-4E5D-9941-91D3F6B1C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167" y="3112681"/>
              <a:ext cx="176212" cy="106362"/>
            </a:xfrm>
            <a:custGeom>
              <a:avLst/>
              <a:gdLst>
                <a:gd name="T0" fmla="*/ 332 w 342"/>
                <a:gd name="T1" fmla="*/ 91 h 209"/>
                <a:gd name="T2" fmla="*/ 50 w 342"/>
                <a:gd name="T3" fmla="*/ 91 h 209"/>
                <a:gd name="T4" fmla="*/ 117 w 342"/>
                <a:gd name="T5" fmla="*/ 23 h 209"/>
                <a:gd name="T6" fmla="*/ 117 w 342"/>
                <a:gd name="T7" fmla="*/ 9 h 209"/>
                <a:gd name="T8" fmla="*/ 112 w 342"/>
                <a:gd name="T9" fmla="*/ 3 h 209"/>
                <a:gd name="T10" fmla="*/ 105 w 342"/>
                <a:gd name="T11" fmla="*/ 0 h 209"/>
                <a:gd name="T12" fmla="*/ 98 w 342"/>
                <a:gd name="T13" fmla="*/ 3 h 209"/>
                <a:gd name="T14" fmla="*/ 4 w 342"/>
                <a:gd name="T15" fmla="*/ 98 h 209"/>
                <a:gd name="T16" fmla="*/ 4 w 342"/>
                <a:gd name="T17" fmla="*/ 112 h 209"/>
                <a:gd name="T18" fmla="*/ 98 w 342"/>
                <a:gd name="T19" fmla="*/ 206 h 209"/>
                <a:gd name="T20" fmla="*/ 105 w 342"/>
                <a:gd name="T21" fmla="*/ 209 h 209"/>
                <a:gd name="T22" fmla="*/ 112 w 342"/>
                <a:gd name="T23" fmla="*/ 206 h 209"/>
                <a:gd name="T24" fmla="*/ 117 w 342"/>
                <a:gd name="T25" fmla="*/ 201 h 209"/>
                <a:gd name="T26" fmla="*/ 117 w 342"/>
                <a:gd name="T27" fmla="*/ 186 h 209"/>
                <a:gd name="T28" fmla="*/ 50 w 342"/>
                <a:gd name="T29" fmla="*/ 119 h 209"/>
                <a:gd name="T30" fmla="*/ 332 w 342"/>
                <a:gd name="T31" fmla="*/ 119 h 209"/>
                <a:gd name="T32" fmla="*/ 342 w 342"/>
                <a:gd name="T33" fmla="*/ 109 h 209"/>
                <a:gd name="T34" fmla="*/ 342 w 342"/>
                <a:gd name="T35" fmla="*/ 101 h 209"/>
                <a:gd name="T36" fmla="*/ 332 w 342"/>
                <a:gd name="T37" fmla="*/ 9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209">
                  <a:moveTo>
                    <a:pt x="332" y="91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21" y="19"/>
                    <a:pt x="121" y="13"/>
                    <a:pt x="117" y="9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0" y="1"/>
                    <a:pt x="108" y="0"/>
                    <a:pt x="105" y="0"/>
                  </a:cubicBezTo>
                  <a:cubicBezTo>
                    <a:pt x="102" y="0"/>
                    <a:pt x="100" y="1"/>
                    <a:pt x="98" y="3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0" y="102"/>
                    <a:pt x="0" y="108"/>
                    <a:pt x="4" y="112"/>
                  </a:cubicBezTo>
                  <a:cubicBezTo>
                    <a:pt x="98" y="206"/>
                    <a:pt x="98" y="206"/>
                    <a:pt x="98" y="206"/>
                  </a:cubicBezTo>
                  <a:cubicBezTo>
                    <a:pt x="100" y="208"/>
                    <a:pt x="102" y="209"/>
                    <a:pt x="105" y="209"/>
                  </a:cubicBezTo>
                  <a:cubicBezTo>
                    <a:pt x="108" y="209"/>
                    <a:pt x="110" y="208"/>
                    <a:pt x="112" y="206"/>
                  </a:cubicBezTo>
                  <a:cubicBezTo>
                    <a:pt x="117" y="201"/>
                    <a:pt x="117" y="201"/>
                    <a:pt x="117" y="201"/>
                  </a:cubicBezTo>
                  <a:cubicBezTo>
                    <a:pt x="121" y="197"/>
                    <a:pt x="121" y="190"/>
                    <a:pt x="117" y="186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332" y="119"/>
                    <a:pt x="332" y="119"/>
                    <a:pt x="332" y="119"/>
                  </a:cubicBezTo>
                  <a:cubicBezTo>
                    <a:pt x="337" y="119"/>
                    <a:pt x="342" y="114"/>
                    <a:pt x="342" y="109"/>
                  </a:cubicBezTo>
                  <a:cubicBezTo>
                    <a:pt x="342" y="101"/>
                    <a:pt x="342" y="101"/>
                    <a:pt x="342" y="101"/>
                  </a:cubicBezTo>
                  <a:cubicBezTo>
                    <a:pt x="342" y="95"/>
                    <a:pt x="337" y="91"/>
                    <a:pt x="3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8">
              <a:extLst>
                <a:ext uri="{FF2B5EF4-FFF2-40B4-BE49-F238E27FC236}">
                  <a16:creationId xmlns:a16="http://schemas.microsoft.com/office/drawing/2014/main" id="{76CD9907-249D-447F-92AB-D037A8980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167" y="3222218"/>
              <a:ext cx="177800" cy="107950"/>
            </a:xfrm>
            <a:custGeom>
              <a:avLst/>
              <a:gdLst>
                <a:gd name="T0" fmla="*/ 338 w 342"/>
                <a:gd name="T1" fmla="*/ 98 h 209"/>
                <a:gd name="T2" fmla="*/ 244 w 342"/>
                <a:gd name="T3" fmla="*/ 3 h 209"/>
                <a:gd name="T4" fmla="*/ 237 w 342"/>
                <a:gd name="T5" fmla="*/ 0 h 209"/>
                <a:gd name="T6" fmla="*/ 229 w 342"/>
                <a:gd name="T7" fmla="*/ 3 h 209"/>
                <a:gd name="T8" fmla="*/ 224 w 342"/>
                <a:gd name="T9" fmla="*/ 9 h 209"/>
                <a:gd name="T10" fmla="*/ 224 w 342"/>
                <a:gd name="T11" fmla="*/ 23 h 209"/>
                <a:gd name="T12" fmla="*/ 292 w 342"/>
                <a:gd name="T13" fmla="*/ 91 h 209"/>
                <a:gd name="T14" fmla="*/ 10 w 342"/>
                <a:gd name="T15" fmla="*/ 91 h 209"/>
                <a:gd name="T16" fmla="*/ 0 w 342"/>
                <a:gd name="T17" fmla="*/ 101 h 209"/>
                <a:gd name="T18" fmla="*/ 0 w 342"/>
                <a:gd name="T19" fmla="*/ 109 h 209"/>
                <a:gd name="T20" fmla="*/ 10 w 342"/>
                <a:gd name="T21" fmla="*/ 119 h 209"/>
                <a:gd name="T22" fmla="*/ 292 w 342"/>
                <a:gd name="T23" fmla="*/ 119 h 209"/>
                <a:gd name="T24" fmla="*/ 224 w 342"/>
                <a:gd name="T25" fmla="*/ 186 h 209"/>
                <a:gd name="T26" fmla="*/ 224 w 342"/>
                <a:gd name="T27" fmla="*/ 201 h 209"/>
                <a:gd name="T28" fmla="*/ 229 w 342"/>
                <a:gd name="T29" fmla="*/ 206 h 209"/>
                <a:gd name="T30" fmla="*/ 237 w 342"/>
                <a:gd name="T31" fmla="*/ 209 h 209"/>
                <a:gd name="T32" fmla="*/ 244 w 342"/>
                <a:gd name="T33" fmla="*/ 206 h 209"/>
                <a:gd name="T34" fmla="*/ 338 w 342"/>
                <a:gd name="T35" fmla="*/ 112 h 209"/>
                <a:gd name="T36" fmla="*/ 338 w 342"/>
                <a:gd name="T37" fmla="*/ 9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209">
                  <a:moveTo>
                    <a:pt x="338" y="98"/>
                  </a:moveTo>
                  <a:cubicBezTo>
                    <a:pt x="244" y="3"/>
                    <a:pt x="244" y="3"/>
                    <a:pt x="244" y="3"/>
                  </a:cubicBezTo>
                  <a:cubicBezTo>
                    <a:pt x="242" y="1"/>
                    <a:pt x="239" y="0"/>
                    <a:pt x="237" y="0"/>
                  </a:cubicBezTo>
                  <a:cubicBezTo>
                    <a:pt x="234" y="0"/>
                    <a:pt x="231" y="1"/>
                    <a:pt x="229" y="3"/>
                  </a:cubicBezTo>
                  <a:cubicBezTo>
                    <a:pt x="224" y="9"/>
                    <a:pt x="224" y="9"/>
                    <a:pt x="224" y="9"/>
                  </a:cubicBezTo>
                  <a:cubicBezTo>
                    <a:pt x="220" y="13"/>
                    <a:pt x="220" y="19"/>
                    <a:pt x="224" y="2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4" y="91"/>
                    <a:pt x="0" y="95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4"/>
                    <a:pt x="4" y="119"/>
                    <a:pt x="10" y="119"/>
                  </a:cubicBezTo>
                  <a:cubicBezTo>
                    <a:pt x="292" y="119"/>
                    <a:pt x="292" y="119"/>
                    <a:pt x="292" y="119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0" y="190"/>
                    <a:pt x="220" y="197"/>
                    <a:pt x="224" y="201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31" y="208"/>
                    <a:pt x="234" y="209"/>
                    <a:pt x="237" y="209"/>
                  </a:cubicBezTo>
                  <a:cubicBezTo>
                    <a:pt x="239" y="209"/>
                    <a:pt x="242" y="208"/>
                    <a:pt x="244" y="206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342" y="108"/>
                    <a:pt x="342" y="102"/>
                    <a:pt x="33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Graphic 28" descr="Confused person with solid fill">
            <a:extLst>
              <a:ext uri="{FF2B5EF4-FFF2-40B4-BE49-F238E27FC236}">
                <a16:creationId xmlns:a16="http://schemas.microsoft.com/office/drawing/2014/main" id="{4BDDDB29-188F-4D6E-AC09-C48645F02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6309" y="3758827"/>
            <a:ext cx="1247775" cy="124777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25B4134-5A72-4EF9-AF2B-F80C269CB949}"/>
              </a:ext>
            </a:extLst>
          </p:cNvPr>
          <p:cNvGrpSpPr/>
          <p:nvPr/>
        </p:nvGrpSpPr>
        <p:grpSpPr>
          <a:xfrm>
            <a:off x="8048801" y="1564288"/>
            <a:ext cx="1252027" cy="1252027"/>
            <a:chOff x="7789581" y="1524287"/>
            <a:chExt cx="1252027" cy="1252027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DB17640E-71DB-4FAC-9237-4F57A9D23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9581" y="1524287"/>
              <a:ext cx="1252027" cy="1252027"/>
            </a:xfrm>
            <a:prstGeom prst="rect">
              <a:avLst/>
            </a:prstGeom>
          </p:spPr>
        </p:pic>
        <p:pic>
          <p:nvPicPr>
            <p:cNvPr id="32" name="Graphic 31" descr="Old Key with solid fill">
              <a:extLst>
                <a:ext uri="{FF2B5EF4-FFF2-40B4-BE49-F238E27FC236}">
                  <a16:creationId xmlns:a16="http://schemas.microsoft.com/office/drawing/2014/main" id="{C1544FEF-6C37-4893-B091-1A5EA2F92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25891" y="1918741"/>
              <a:ext cx="457938" cy="457938"/>
            </a:xfrm>
            <a:prstGeom prst="rect">
              <a:avLst/>
            </a:prstGeom>
          </p:spPr>
        </p:pic>
      </p:grp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3AC92C5-7EA8-4C2D-A592-DB7F0195E1B5}"/>
              </a:ext>
            </a:extLst>
          </p:cNvPr>
          <p:cNvCxnSpPr>
            <a:cxnSpLocks/>
            <a:endCxn id="29" idx="3"/>
          </p:cNvCxnSpPr>
          <p:nvPr/>
        </p:nvCxnSpPr>
        <p:spPr>
          <a:xfrm rot="5400000">
            <a:off x="8778687" y="3205642"/>
            <a:ext cx="1762470" cy="591676"/>
          </a:xfrm>
          <a:prstGeom prst="bentConnector2">
            <a:avLst/>
          </a:prstGeom>
          <a:ln w="38100">
            <a:solidFill>
              <a:schemeClr val="bg2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Old Key with solid fill">
            <a:extLst>
              <a:ext uri="{FF2B5EF4-FFF2-40B4-BE49-F238E27FC236}">
                <a16:creationId xmlns:a16="http://schemas.microsoft.com/office/drawing/2014/main" id="{3068052F-A61B-49E9-A98B-A263E89FA7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27340" y="3952430"/>
            <a:ext cx="298342" cy="298342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5B00EB0-EE96-4138-A583-E98D85138C57}"/>
              </a:ext>
            </a:extLst>
          </p:cNvPr>
          <p:cNvSpPr txBox="1">
            <a:spLocks/>
          </p:cNvSpPr>
          <p:nvPr/>
        </p:nvSpPr>
        <p:spPr>
          <a:xfrm>
            <a:off x="6370450" y="5281831"/>
            <a:ext cx="4739491" cy="505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AU" b="1" kern="0" dirty="0">
                <a:latin typeface="+mn-lt"/>
              </a:rPr>
              <a:t>Fault Attacks (FA)</a:t>
            </a:r>
          </a:p>
        </p:txBody>
      </p:sp>
    </p:spTree>
    <p:extLst>
      <p:ext uri="{BB962C8B-B14F-4D97-AF65-F5344CB8AC3E}">
        <p14:creationId xmlns:p14="http://schemas.microsoft.com/office/powerpoint/2010/main" val="1046715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4A8A86C-7C1E-B2F1-77FD-C1B224C0D68F}"/>
              </a:ext>
            </a:extLst>
          </p:cNvPr>
          <p:cNvSpPr/>
          <p:nvPr/>
        </p:nvSpPr>
        <p:spPr>
          <a:xfrm>
            <a:off x="10611349" y="2906272"/>
            <a:ext cx="837998" cy="250242"/>
          </a:xfrm>
          <a:prstGeom prst="roundRect">
            <a:avLst/>
          </a:prstGeom>
          <a:solidFill>
            <a:srgbClr val="7DB2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A1AA6D4-2A93-98E8-9134-06F124438A29}"/>
              </a:ext>
            </a:extLst>
          </p:cNvPr>
          <p:cNvSpPr/>
          <p:nvPr/>
        </p:nvSpPr>
        <p:spPr>
          <a:xfrm>
            <a:off x="10611348" y="3191342"/>
            <a:ext cx="837998" cy="250242"/>
          </a:xfrm>
          <a:prstGeom prst="roundRect">
            <a:avLst/>
          </a:prstGeom>
          <a:solidFill>
            <a:srgbClr val="73983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FE292E1-3465-B62F-F540-F996B7FD808D}"/>
              </a:ext>
            </a:extLst>
          </p:cNvPr>
          <p:cNvSpPr/>
          <p:nvPr/>
        </p:nvSpPr>
        <p:spPr>
          <a:xfrm>
            <a:off x="10611349" y="2616637"/>
            <a:ext cx="837998" cy="250242"/>
          </a:xfrm>
          <a:prstGeom prst="roundRect">
            <a:avLst/>
          </a:prstGeom>
          <a:solidFill>
            <a:srgbClr val="FFA01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99FDD-9AED-47DC-B49A-D6BB15A8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185" y="414064"/>
            <a:ext cx="6912342" cy="654049"/>
          </a:xfrm>
        </p:spPr>
        <p:txBody>
          <a:bodyPr/>
          <a:lstStyle/>
          <a:p>
            <a:r>
              <a:rPr lang="en-US" dirty="0"/>
              <a:t>Comparing </a:t>
            </a:r>
            <a:r>
              <a:rPr lang="en-US" dirty="0" err="1"/>
              <a:t>Dilithium</a:t>
            </a:r>
            <a:r>
              <a:rPr lang="en-US" dirty="0"/>
              <a:t> Versions</a:t>
            </a:r>
            <a:endParaRPr lang="en-AU" dirty="0"/>
          </a:p>
        </p:txBody>
      </p:sp>
      <p:pic>
        <p:nvPicPr>
          <p:cNvPr id="19" name="Picture 18" descr="A picture containing building, indoor, person, standing&#10;&#10;Description automatically generated">
            <a:extLst>
              <a:ext uri="{FF2B5EF4-FFF2-40B4-BE49-F238E27FC236}">
                <a16:creationId xmlns:a16="http://schemas.microsoft.com/office/drawing/2014/main" id="{7F2BCED4-9341-4CE4-800C-B3369AB68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0" t="2055" r="23814"/>
          <a:stretch/>
        </p:blipFill>
        <p:spPr>
          <a:xfrm>
            <a:off x="0" y="77694"/>
            <a:ext cx="4458447" cy="6780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B2311-EAE3-4EDD-8ED4-6E6B4CBED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r="19337"/>
          <a:stretch/>
        </p:blipFill>
        <p:spPr>
          <a:xfrm>
            <a:off x="-1" y="77694"/>
            <a:ext cx="4458447" cy="67803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6F7A62-B98E-CF49-C2C0-7FA3CE360366}"/>
              </a:ext>
            </a:extLst>
          </p:cNvPr>
          <p:cNvCxnSpPr>
            <a:cxnSpLocks/>
          </p:cNvCxnSpPr>
          <p:nvPr/>
        </p:nvCxnSpPr>
        <p:spPr>
          <a:xfrm>
            <a:off x="6825746" y="1454923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74B0F9-116F-8725-1CF5-2D73C315BAD2}"/>
              </a:ext>
            </a:extLst>
          </p:cNvPr>
          <p:cNvCxnSpPr>
            <a:cxnSpLocks/>
          </p:cNvCxnSpPr>
          <p:nvPr/>
        </p:nvCxnSpPr>
        <p:spPr>
          <a:xfrm>
            <a:off x="6825746" y="1842161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4D4129-04A2-9BE1-E3A8-F39EF9DE441A}"/>
              </a:ext>
            </a:extLst>
          </p:cNvPr>
          <p:cNvCxnSpPr>
            <a:cxnSpLocks/>
          </p:cNvCxnSpPr>
          <p:nvPr/>
        </p:nvCxnSpPr>
        <p:spPr>
          <a:xfrm>
            <a:off x="6825746" y="2229399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6ADC1E-83DB-75AC-34C6-7676631D9484}"/>
              </a:ext>
            </a:extLst>
          </p:cNvPr>
          <p:cNvCxnSpPr>
            <a:cxnSpLocks/>
          </p:cNvCxnSpPr>
          <p:nvPr/>
        </p:nvCxnSpPr>
        <p:spPr>
          <a:xfrm>
            <a:off x="6825746" y="2616637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780B04-19AE-23F0-9161-E41975CDC671}"/>
              </a:ext>
            </a:extLst>
          </p:cNvPr>
          <p:cNvCxnSpPr>
            <a:cxnSpLocks/>
          </p:cNvCxnSpPr>
          <p:nvPr/>
        </p:nvCxnSpPr>
        <p:spPr>
          <a:xfrm>
            <a:off x="6825746" y="3003875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B47BB-C7DB-7CDA-DB99-68D1CDD70F08}"/>
              </a:ext>
            </a:extLst>
          </p:cNvPr>
          <p:cNvCxnSpPr>
            <a:cxnSpLocks/>
          </p:cNvCxnSpPr>
          <p:nvPr/>
        </p:nvCxnSpPr>
        <p:spPr>
          <a:xfrm>
            <a:off x="6825746" y="3391113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9BB129-0711-4DAE-F2E0-6D8B0BF04C12}"/>
              </a:ext>
            </a:extLst>
          </p:cNvPr>
          <p:cNvCxnSpPr>
            <a:cxnSpLocks/>
          </p:cNvCxnSpPr>
          <p:nvPr/>
        </p:nvCxnSpPr>
        <p:spPr>
          <a:xfrm>
            <a:off x="6825746" y="3778351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B941DB-B9E8-DC71-791B-873063BD7609}"/>
              </a:ext>
            </a:extLst>
          </p:cNvPr>
          <p:cNvCxnSpPr>
            <a:cxnSpLocks/>
          </p:cNvCxnSpPr>
          <p:nvPr/>
        </p:nvCxnSpPr>
        <p:spPr>
          <a:xfrm>
            <a:off x="6825746" y="4165588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A0523A-1919-AA25-3E50-22C3C6844D6E}"/>
              </a:ext>
            </a:extLst>
          </p:cNvPr>
          <p:cNvSpPr txBox="1"/>
          <p:nvPr/>
        </p:nvSpPr>
        <p:spPr>
          <a:xfrm>
            <a:off x="6055583" y="1292929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140M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79230F-7737-67D5-9282-25F00E26AF26}"/>
              </a:ext>
            </a:extLst>
          </p:cNvPr>
          <p:cNvSpPr txBox="1"/>
          <p:nvPr/>
        </p:nvSpPr>
        <p:spPr>
          <a:xfrm>
            <a:off x="6055583" y="1688271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120M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59440E-AA5E-070B-CD97-5C4F23A21861}"/>
              </a:ext>
            </a:extLst>
          </p:cNvPr>
          <p:cNvSpPr txBox="1"/>
          <p:nvPr/>
        </p:nvSpPr>
        <p:spPr>
          <a:xfrm>
            <a:off x="6055583" y="2071169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100M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0E90A0-8B61-C0F3-E3A2-57A91805B424}"/>
              </a:ext>
            </a:extLst>
          </p:cNvPr>
          <p:cNvSpPr txBox="1"/>
          <p:nvPr/>
        </p:nvSpPr>
        <p:spPr>
          <a:xfrm>
            <a:off x="6055582" y="2454067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80M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B0665A-C6A2-7690-A36C-F515E18563E4}"/>
              </a:ext>
            </a:extLst>
          </p:cNvPr>
          <p:cNvSpPr txBox="1"/>
          <p:nvPr/>
        </p:nvSpPr>
        <p:spPr>
          <a:xfrm>
            <a:off x="6055581" y="2841304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60M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5ABF84-2D76-AD58-E88C-D9BF2EC7FA09}"/>
              </a:ext>
            </a:extLst>
          </p:cNvPr>
          <p:cNvSpPr txBox="1"/>
          <p:nvPr/>
        </p:nvSpPr>
        <p:spPr>
          <a:xfrm>
            <a:off x="6055581" y="3242582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40M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0FC34-460E-8D1D-9C76-9EEA62E1D308}"/>
              </a:ext>
            </a:extLst>
          </p:cNvPr>
          <p:cNvSpPr txBox="1"/>
          <p:nvPr/>
        </p:nvSpPr>
        <p:spPr>
          <a:xfrm>
            <a:off x="6055581" y="3615205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20M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A333A1-C721-E3C7-B2C9-7A11FD3AB5D7}"/>
              </a:ext>
            </a:extLst>
          </p:cNvPr>
          <p:cNvSpPr txBox="1"/>
          <p:nvPr/>
        </p:nvSpPr>
        <p:spPr>
          <a:xfrm>
            <a:off x="6055581" y="4016043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0M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87AC34-4D7D-F1C0-65A6-C7B6A40E1D0F}"/>
              </a:ext>
            </a:extLst>
          </p:cNvPr>
          <p:cNvSpPr txBox="1"/>
          <p:nvPr/>
        </p:nvSpPr>
        <p:spPr>
          <a:xfrm>
            <a:off x="5279418" y="2687415"/>
            <a:ext cx="878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b="1" dirty="0"/>
              <a:t>#Cycles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5D545B-C36D-8EAC-2DE3-2D1ED323CB6A}"/>
              </a:ext>
            </a:extLst>
          </p:cNvPr>
          <p:cNvSpPr/>
          <p:nvPr/>
        </p:nvSpPr>
        <p:spPr>
          <a:xfrm>
            <a:off x="7816321" y="3716540"/>
            <a:ext cx="176125" cy="449048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C98EDF-A7C7-8AED-DA18-712408F08F5A}"/>
              </a:ext>
            </a:extLst>
          </p:cNvPr>
          <p:cNvSpPr/>
          <p:nvPr/>
        </p:nvSpPr>
        <p:spPr>
          <a:xfrm>
            <a:off x="7992446" y="2841304"/>
            <a:ext cx="176125" cy="1324283"/>
          </a:xfrm>
          <a:prstGeom prst="rect">
            <a:avLst/>
          </a:prstGeom>
          <a:solidFill>
            <a:srgbClr val="7DB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A01995-3521-5110-7CA8-6FC53FBAA823}"/>
              </a:ext>
            </a:extLst>
          </p:cNvPr>
          <p:cNvSpPr/>
          <p:nvPr/>
        </p:nvSpPr>
        <p:spPr>
          <a:xfrm>
            <a:off x="8168571" y="1616918"/>
            <a:ext cx="176125" cy="2548669"/>
          </a:xfrm>
          <a:prstGeom prst="rect">
            <a:avLst/>
          </a:prstGeom>
          <a:solidFill>
            <a:srgbClr val="739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A677A8-57D4-C29E-85B6-681AAE3AAB64}"/>
              </a:ext>
            </a:extLst>
          </p:cNvPr>
          <p:cNvSpPr txBox="1"/>
          <p:nvPr/>
        </p:nvSpPr>
        <p:spPr>
          <a:xfrm>
            <a:off x="7509754" y="4227398"/>
            <a:ext cx="1010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/>
              <a:t>Draft Standard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F0E5F6-615B-F249-F10A-E6E2E831C421}"/>
              </a:ext>
            </a:extLst>
          </p:cNvPr>
          <p:cNvSpPr txBox="1"/>
          <p:nvPr/>
        </p:nvSpPr>
        <p:spPr>
          <a:xfrm>
            <a:off x="10617224" y="2292174"/>
            <a:ext cx="913293" cy="1198156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algn="l"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Order 2</a:t>
            </a:r>
          </a:p>
          <a:p>
            <a:pPr algn="l"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Order 4</a:t>
            </a:r>
          </a:p>
          <a:p>
            <a:pPr algn="l"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Order 6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93DAA-0F14-F064-EBDC-0F2CAF5566EB}"/>
              </a:ext>
            </a:extLst>
          </p:cNvPr>
          <p:cNvSpPr txBox="1"/>
          <p:nvPr/>
        </p:nvSpPr>
        <p:spPr>
          <a:xfrm>
            <a:off x="4908184" y="860874"/>
            <a:ext cx="4782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Benchmark Masked Dilithium-3 (M4):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565057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4A8A86C-7C1E-B2F1-77FD-C1B224C0D68F}"/>
              </a:ext>
            </a:extLst>
          </p:cNvPr>
          <p:cNvSpPr/>
          <p:nvPr/>
        </p:nvSpPr>
        <p:spPr>
          <a:xfrm>
            <a:off x="10611349" y="2906272"/>
            <a:ext cx="837998" cy="250242"/>
          </a:xfrm>
          <a:prstGeom prst="roundRect">
            <a:avLst/>
          </a:prstGeom>
          <a:solidFill>
            <a:srgbClr val="7DB2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A1AA6D4-2A93-98E8-9134-06F124438A29}"/>
              </a:ext>
            </a:extLst>
          </p:cNvPr>
          <p:cNvSpPr/>
          <p:nvPr/>
        </p:nvSpPr>
        <p:spPr>
          <a:xfrm>
            <a:off x="10611348" y="3191342"/>
            <a:ext cx="837998" cy="250242"/>
          </a:xfrm>
          <a:prstGeom prst="roundRect">
            <a:avLst/>
          </a:prstGeom>
          <a:solidFill>
            <a:srgbClr val="73983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FE292E1-3465-B62F-F540-F996B7FD808D}"/>
              </a:ext>
            </a:extLst>
          </p:cNvPr>
          <p:cNvSpPr/>
          <p:nvPr/>
        </p:nvSpPr>
        <p:spPr>
          <a:xfrm>
            <a:off x="10611349" y="2616637"/>
            <a:ext cx="837998" cy="250242"/>
          </a:xfrm>
          <a:prstGeom prst="roundRect">
            <a:avLst/>
          </a:prstGeom>
          <a:solidFill>
            <a:srgbClr val="FFA01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99FDD-9AED-47DC-B49A-D6BB15A8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185" y="414064"/>
            <a:ext cx="6912342" cy="654049"/>
          </a:xfrm>
        </p:spPr>
        <p:txBody>
          <a:bodyPr/>
          <a:lstStyle/>
          <a:p>
            <a:r>
              <a:rPr lang="en-US" dirty="0"/>
              <a:t>Comparing </a:t>
            </a:r>
            <a:r>
              <a:rPr lang="en-US" dirty="0" err="1"/>
              <a:t>Dilithium</a:t>
            </a:r>
            <a:r>
              <a:rPr lang="en-US" dirty="0"/>
              <a:t> Versions</a:t>
            </a:r>
            <a:endParaRPr lang="en-AU" dirty="0"/>
          </a:p>
        </p:txBody>
      </p:sp>
      <p:pic>
        <p:nvPicPr>
          <p:cNvPr id="19" name="Picture 18" descr="A picture containing building, indoor, person, standing&#10;&#10;Description automatically generated">
            <a:extLst>
              <a:ext uri="{FF2B5EF4-FFF2-40B4-BE49-F238E27FC236}">
                <a16:creationId xmlns:a16="http://schemas.microsoft.com/office/drawing/2014/main" id="{7F2BCED4-9341-4CE4-800C-B3369AB68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0" t="2055" r="23814"/>
          <a:stretch/>
        </p:blipFill>
        <p:spPr>
          <a:xfrm>
            <a:off x="0" y="77694"/>
            <a:ext cx="4458447" cy="6780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B2311-EAE3-4EDD-8ED4-6E6B4CBED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r="19337"/>
          <a:stretch/>
        </p:blipFill>
        <p:spPr>
          <a:xfrm>
            <a:off x="-1" y="77694"/>
            <a:ext cx="4458447" cy="67803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6F7A62-B98E-CF49-C2C0-7FA3CE360366}"/>
              </a:ext>
            </a:extLst>
          </p:cNvPr>
          <p:cNvCxnSpPr>
            <a:cxnSpLocks/>
          </p:cNvCxnSpPr>
          <p:nvPr/>
        </p:nvCxnSpPr>
        <p:spPr>
          <a:xfrm>
            <a:off x="6825746" y="1454923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74B0F9-116F-8725-1CF5-2D73C315BAD2}"/>
              </a:ext>
            </a:extLst>
          </p:cNvPr>
          <p:cNvCxnSpPr>
            <a:cxnSpLocks/>
          </p:cNvCxnSpPr>
          <p:nvPr/>
        </p:nvCxnSpPr>
        <p:spPr>
          <a:xfrm>
            <a:off x="6825746" y="1842161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4D4129-04A2-9BE1-E3A8-F39EF9DE441A}"/>
              </a:ext>
            </a:extLst>
          </p:cNvPr>
          <p:cNvCxnSpPr>
            <a:cxnSpLocks/>
          </p:cNvCxnSpPr>
          <p:nvPr/>
        </p:nvCxnSpPr>
        <p:spPr>
          <a:xfrm>
            <a:off x="6825746" y="2229399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6ADC1E-83DB-75AC-34C6-7676631D9484}"/>
              </a:ext>
            </a:extLst>
          </p:cNvPr>
          <p:cNvCxnSpPr>
            <a:cxnSpLocks/>
          </p:cNvCxnSpPr>
          <p:nvPr/>
        </p:nvCxnSpPr>
        <p:spPr>
          <a:xfrm>
            <a:off x="6825746" y="2616637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780B04-19AE-23F0-9161-E41975CDC671}"/>
              </a:ext>
            </a:extLst>
          </p:cNvPr>
          <p:cNvCxnSpPr>
            <a:cxnSpLocks/>
          </p:cNvCxnSpPr>
          <p:nvPr/>
        </p:nvCxnSpPr>
        <p:spPr>
          <a:xfrm>
            <a:off x="6825746" y="3003875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B47BB-C7DB-7CDA-DB99-68D1CDD70F08}"/>
              </a:ext>
            </a:extLst>
          </p:cNvPr>
          <p:cNvCxnSpPr>
            <a:cxnSpLocks/>
          </p:cNvCxnSpPr>
          <p:nvPr/>
        </p:nvCxnSpPr>
        <p:spPr>
          <a:xfrm>
            <a:off x="6825746" y="3391113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9BB129-0711-4DAE-F2E0-6D8B0BF04C12}"/>
              </a:ext>
            </a:extLst>
          </p:cNvPr>
          <p:cNvCxnSpPr>
            <a:cxnSpLocks/>
          </p:cNvCxnSpPr>
          <p:nvPr/>
        </p:nvCxnSpPr>
        <p:spPr>
          <a:xfrm>
            <a:off x="6825746" y="3778351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B941DB-B9E8-DC71-791B-873063BD7609}"/>
              </a:ext>
            </a:extLst>
          </p:cNvPr>
          <p:cNvCxnSpPr>
            <a:cxnSpLocks/>
          </p:cNvCxnSpPr>
          <p:nvPr/>
        </p:nvCxnSpPr>
        <p:spPr>
          <a:xfrm>
            <a:off x="6825746" y="4165588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A0523A-1919-AA25-3E50-22C3C6844D6E}"/>
              </a:ext>
            </a:extLst>
          </p:cNvPr>
          <p:cNvSpPr txBox="1"/>
          <p:nvPr/>
        </p:nvSpPr>
        <p:spPr>
          <a:xfrm>
            <a:off x="6055583" y="1292929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140M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79230F-7737-67D5-9282-25F00E26AF26}"/>
              </a:ext>
            </a:extLst>
          </p:cNvPr>
          <p:cNvSpPr txBox="1"/>
          <p:nvPr/>
        </p:nvSpPr>
        <p:spPr>
          <a:xfrm>
            <a:off x="6055583" y="1688271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120M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59440E-AA5E-070B-CD97-5C4F23A21861}"/>
              </a:ext>
            </a:extLst>
          </p:cNvPr>
          <p:cNvSpPr txBox="1"/>
          <p:nvPr/>
        </p:nvSpPr>
        <p:spPr>
          <a:xfrm>
            <a:off x="6055583" y="2071169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100M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0E90A0-8B61-C0F3-E3A2-57A91805B424}"/>
              </a:ext>
            </a:extLst>
          </p:cNvPr>
          <p:cNvSpPr txBox="1"/>
          <p:nvPr/>
        </p:nvSpPr>
        <p:spPr>
          <a:xfrm>
            <a:off x="6055582" y="2454067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80M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B0665A-C6A2-7690-A36C-F515E18563E4}"/>
              </a:ext>
            </a:extLst>
          </p:cNvPr>
          <p:cNvSpPr txBox="1"/>
          <p:nvPr/>
        </p:nvSpPr>
        <p:spPr>
          <a:xfrm>
            <a:off x="6055581" y="2841304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60M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5ABF84-2D76-AD58-E88C-D9BF2EC7FA09}"/>
              </a:ext>
            </a:extLst>
          </p:cNvPr>
          <p:cNvSpPr txBox="1"/>
          <p:nvPr/>
        </p:nvSpPr>
        <p:spPr>
          <a:xfrm>
            <a:off x="6055581" y="3242582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40M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0FC34-460E-8D1D-9C76-9EEA62E1D308}"/>
              </a:ext>
            </a:extLst>
          </p:cNvPr>
          <p:cNvSpPr txBox="1"/>
          <p:nvPr/>
        </p:nvSpPr>
        <p:spPr>
          <a:xfrm>
            <a:off x="6055581" y="3615205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20M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A333A1-C721-E3C7-B2C9-7A11FD3AB5D7}"/>
              </a:ext>
            </a:extLst>
          </p:cNvPr>
          <p:cNvSpPr txBox="1"/>
          <p:nvPr/>
        </p:nvSpPr>
        <p:spPr>
          <a:xfrm>
            <a:off x="6055581" y="4016043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0M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87AC34-4D7D-F1C0-65A6-C7B6A40E1D0F}"/>
              </a:ext>
            </a:extLst>
          </p:cNvPr>
          <p:cNvSpPr txBox="1"/>
          <p:nvPr/>
        </p:nvSpPr>
        <p:spPr>
          <a:xfrm>
            <a:off x="5279418" y="2687415"/>
            <a:ext cx="878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b="1" dirty="0"/>
              <a:t>#Cycles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5D545B-C36D-8EAC-2DE3-2D1ED323CB6A}"/>
              </a:ext>
            </a:extLst>
          </p:cNvPr>
          <p:cNvSpPr/>
          <p:nvPr/>
        </p:nvSpPr>
        <p:spPr>
          <a:xfrm>
            <a:off x="7816321" y="3716540"/>
            <a:ext cx="176125" cy="449048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C98EDF-A7C7-8AED-DA18-712408F08F5A}"/>
              </a:ext>
            </a:extLst>
          </p:cNvPr>
          <p:cNvSpPr/>
          <p:nvPr/>
        </p:nvSpPr>
        <p:spPr>
          <a:xfrm>
            <a:off x="7992446" y="2841304"/>
            <a:ext cx="176125" cy="1324283"/>
          </a:xfrm>
          <a:prstGeom prst="rect">
            <a:avLst/>
          </a:prstGeom>
          <a:solidFill>
            <a:srgbClr val="7DB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A01995-3521-5110-7CA8-6FC53FBAA823}"/>
              </a:ext>
            </a:extLst>
          </p:cNvPr>
          <p:cNvSpPr/>
          <p:nvPr/>
        </p:nvSpPr>
        <p:spPr>
          <a:xfrm>
            <a:off x="8168571" y="1616918"/>
            <a:ext cx="176125" cy="2548669"/>
          </a:xfrm>
          <a:prstGeom prst="rect">
            <a:avLst/>
          </a:prstGeom>
          <a:solidFill>
            <a:srgbClr val="739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7D1A51-E31C-73BB-6586-40E8C6180A64}"/>
              </a:ext>
            </a:extLst>
          </p:cNvPr>
          <p:cNvSpPr/>
          <p:nvPr/>
        </p:nvSpPr>
        <p:spPr>
          <a:xfrm>
            <a:off x="7814907" y="3940920"/>
            <a:ext cx="181676" cy="219045"/>
          </a:xfrm>
          <a:prstGeom prst="rect">
            <a:avLst/>
          </a:prstGeom>
          <a:pattFill prst="pct5">
            <a:fgClr>
              <a:schemeClr val="tx1"/>
            </a:fgClr>
            <a:bgClr>
              <a:srgbClr val="C00000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9042FD-B656-DD0E-009C-99ECC6A89921}"/>
              </a:ext>
            </a:extLst>
          </p:cNvPr>
          <p:cNvSpPr/>
          <p:nvPr/>
        </p:nvSpPr>
        <p:spPr>
          <a:xfrm>
            <a:off x="7996581" y="3452922"/>
            <a:ext cx="176125" cy="707043"/>
          </a:xfrm>
          <a:prstGeom prst="rect">
            <a:avLst/>
          </a:prstGeom>
          <a:pattFill prst="pct5">
            <a:fgClr>
              <a:schemeClr val="tx1"/>
            </a:fgClr>
            <a:bgClr>
              <a:srgbClr val="C00000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60F5C2-CE02-51A4-F3CF-2971A1EB4494}"/>
              </a:ext>
            </a:extLst>
          </p:cNvPr>
          <p:cNvSpPr/>
          <p:nvPr/>
        </p:nvSpPr>
        <p:spPr>
          <a:xfrm>
            <a:off x="8167157" y="2773588"/>
            <a:ext cx="173404" cy="1386378"/>
          </a:xfrm>
          <a:prstGeom prst="rect">
            <a:avLst/>
          </a:prstGeom>
          <a:pattFill prst="pct5">
            <a:fgClr>
              <a:schemeClr val="tx1"/>
            </a:fgClr>
            <a:bgClr>
              <a:srgbClr val="C00000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F0E5F6-615B-F249-F10A-E6E2E831C421}"/>
              </a:ext>
            </a:extLst>
          </p:cNvPr>
          <p:cNvSpPr txBox="1"/>
          <p:nvPr/>
        </p:nvSpPr>
        <p:spPr>
          <a:xfrm>
            <a:off x="10617224" y="2292174"/>
            <a:ext cx="913293" cy="1198156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algn="l"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Order 2</a:t>
            </a:r>
          </a:p>
          <a:p>
            <a:pPr algn="l"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Order 4</a:t>
            </a:r>
          </a:p>
          <a:p>
            <a:pPr algn="l"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Order 6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F54C6-29A3-2479-47E6-331C965E5373}"/>
              </a:ext>
            </a:extLst>
          </p:cNvPr>
          <p:cNvSpPr txBox="1"/>
          <p:nvPr/>
        </p:nvSpPr>
        <p:spPr>
          <a:xfrm>
            <a:off x="4908184" y="860874"/>
            <a:ext cx="4782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Benchmark Masked Dilithium-3 (M4):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14F1AE-59BD-4B98-050D-136C7B6D940B}"/>
                  </a:ext>
                </a:extLst>
              </p:cNvPr>
              <p:cNvSpPr txBox="1"/>
              <p:nvPr/>
            </p:nvSpPr>
            <p:spPr>
              <a:xfrm>
                <a:off x="6128619" y="4927983"/>
                <a:ext cx="47826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b="1" dirty="0"/>
                  <a:t>Observation 1: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Protected Keccak </a:t>
                </a:r>
                <a:r>
                  <a:rPr lang="en-US" dirty="0"/>
                  <a:t>for sampling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takes up </a:t>
                </a:r>
                <a:r>
                  <a:rPr lang="en-US" b="1" dirty="0"/>
                  <a:t>40%</a:t>
                </a:r>
                <a:r>
                  <a:rPr lang="en-US" dirty="0"/>
                  <a:t> of runtime.</a:t>
                </a:r>
                <a:endParaRPr lang="en-US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14F1AE-59BD-4B98-050D-136C7B6D9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619" y="4927983"/>
                <a:ext cx="4782679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90FE2F0-B143-ED5A-2865-09BA03DEF832}"/>
              </a:ext>
            </a:extLst>
          </p:cNvPr>
          <p:cNvSpPr/>
          <p:nvPr/>
        </p:nvSpPr>
        <p:spPr>
          <a:xfrm>
            <a:off x="10611348" y="3740880"/>
            <a:ext cx="837998" cy="250242"/>
          </a:xfrm>
          <a:prstGeom prst="roundRect">
            <a:avLst/>
          </a:prstGeom>
          <a:pattFill prst="pct5">
            <a:fgClr>
              <a:schemeClr val="tx1"/>
            </a:fgClr>
            <a:bgClr>
              <a:schemeClr val="bg2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j-lt"/>
              </a:rPr>
              <a:t>Shake</a:t>
            </a:r>
            <a:endParaRPr lang="de-AT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19B87-66A9-F827-CC29-4AA625DBB7FD}"/>
              </a:ext>
            </a:extLst>
          </p:cNvPr>
          <p:cNvSpPr txBox="1"/>
          <p:nvPr/>
        </p:nvSpPr>
        <p:spPr>
          <a:xfrm>
            <a:off x="7509754" y="4227398"/>
            <a:ext cx="1010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/>
              <a:t>Draft Standard</a:t>
            </a:r>
          </a:p>
        </p:txBody>
      </p:sp>
    </p:spTree>
    <p:extLst>
      <p:ext uri="{BB962C8B-B14F-4D97-AF65-F5344CB8AC3E}">
        <p14:creationId xmlns:p14="http://schemas.microsoft.com/office/powerpoint/2010/main" val="57649419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9FDD-9AED-47DC-B49A-D6BB15A8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184" y="414064"/>
            <a:ext cx="6912342" cy="654049"/>
          </a:xfrm>
        </p:spPr>
        <p:txBody>
          <a:bodyPr/>
          <a:lstStyle/>
          <a:p>
            <a:r>
              <a:rPr lang="en-US" dirty="0"/>
              <a:t>How could it be fixed?</a:t>
            </a:r>
            <a:endParaRPr lang="en-AU" dirty="0"/>
          </a:p>
        </p:txBody>
      </p:sp>
      <p:pic>
        <p:nvPicPr>
          <p:cNvPr id="5" name="Picture 4" descr="A picture containing chessman&#10;&#10;Description automatically generated">
            <a:extLst>
              <a:ext uri="{FF2B5EF4-FFF2-40B4-BE49-F238E27FC236}">
                <a16:creationId xmlns:a16="http://schemas.microsoft.com/office/drawing/2014/main" id="{17370D27-A144-40AA-A292-427FEB3C0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33087"/>
          <a:stretch/>
        </p:blipFill>
        <p:spPr>
          <a:xfrm>
            <a:off x="1" y="78581"/>
            <a:ext cx="4552949" cy="6779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15181-7547-F2C7-A6C8-F9ED326B32E8}"/>
              </a:ext>
            </a:extLst>
          </p:cNvPr>
          <p:cNvSpPr txBox="1"/>
          <p:nvPr/>
        </p:nvSpPr>
        <p:spPr>
          <a:xfrm>
            <a:off x="4908184" y="860874"/>
            <a:ext cx="4782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Draft Standard: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95F6C-FAB9-EF69-9455-75BAD2B4F8FA}"/>
                  </a:ext>
                </a:extLst>
              </p:cNvPr>
              <p:cNvSpPr txBox="1"/>
              <p:nvPr/>
            </p:nvSpPr>
            <p:spPr>
              <a:xfrm>
                <a:off x="4908184" y="3383906"/>
                <a:ext cx="585430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Flexible-Sampling: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Does not specify 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sampled.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Option: Generate shares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via TRNG.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95F6C-FAB9-EF69-9455-75BAD2B4F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84" y="3383906"/>
                <a:ext cx="5854304" cy="1200329"/>
              </a:xfrm>
              <a:prstGeom prst="rect">
                <a:avLst/>
              </a:prstGeom>
              <a:blipFill>
                <a:blip r:embed="rId4"/>
                <a:stretch>
                  <a:fillRect l="-832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B8ABA63-0CD6-D414-1461-DD59AA74C5C7}"/>
              </a:ext>
            </a:extLst>
          </p:cNvPr>
          <p:cNvSpPr txBox="1"/>
          <p:nvPr/>
        </p:nvSpPr>
        <p:spPr>
          <a:xfrm>
            <a:off x="4908184" y="6209071"/>
            <a:ext cx="5854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Requires proper TRNG or post-processing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FBBC26-739A-3A44-905B-3F7C8A3808CE}"/>
                  </a:ext>
                </a:extLst>
              </p:cNvPr>
              <p:cNvSpPr txBox="1"/>
              <p:nvPr/>
            </p:nvSpPr>
            <p:spPr>
              <a:xfrm>
                <a:off x="6906362" y="1404994"/>
                <a:ext cx="413627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FBBC26-739A-3A44-905B-3F7C8A38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62" y="1404994"/>
                <a:ext cx="413627" cy="573684"/>
              </a:xfrm>
              <a:prstGeom prst="rect">
                <a:avLst/>
              </a:prstGeom>
              <a:blipFill>
                <a:blip r:embed="rId6"/>
                <a:stretch>
                  <a:fillRect l="-4412" r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9CCCFB-3776-87B0-756B-2C23D3FD7B7E}"/>
                  </a:ext>
                </a:extLst>
              </p:cNvPr>
              <p:cNvSpPr txBox="1"/>
              <p:nvPr/>
            </p:nvSpPr>
            <p:spPr>
              <a:xfrm>
                <a:off x="9520596" y="2357107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𝑷𝒂𝒓𝒔𝒊𝒏𝒈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9CCCFB-3776-87B0-756B-2C23D3FD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596" y="2357107"/>
                <a:ext cx="1620725" cy="573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73B870B-FC94-EA93-19BC-DAFC6A8D2399}"/>
              </a:ext>
            </a:extLst>
          </p:cNvPr>
          <p:cNvCxnSpPr>
            <a:cxnSpLocks/>
            <a:stCxn id="27" idx="3"/>
            <a:endCxn id="33" idx="0"/>
          </p:cNvCxnSpPr>
          <p:nvPr/>
        </p:nvCxnSpPr>
        <p:spPr>
          <a:xfrm>
            <a:off x="7319989" y="1691836"/>
            <a:ext cx="1027121" cy="672659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416DD08-0DFA-AC1F-E290-C85EF97BC82D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1141321" y="2643949"/>
            <a:ext cx="267791" cy="18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E7FEB0-71BA-DAFE-49E7-E7DDA32C93F7}"/>
                  </a:ext>
                </a:extLst>
              </p:cNvPr>
              <p:cNvSpPr txBox="1"/>
              <p:nvPr/>
            </p:nvSpPr>
            <p:spPr>
              <a:xfrm>
                <a:off x="7536747" y="2364495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𝑺𝑯𝑨𝑲𝑬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E7FEB0-71BA-DAFE-49E7-E7DDA32C9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747" y="2364495"/>
                <a:ext cx="1620725" cy="573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53A2AC-BFB2-C377-1D70-091A6163374B}"/>
              </a:ext>
            </a:extLst>
          </p:cNvPr>
          <p:cNvCxnSpPr>
            <a:cxnSpLocks/>
            <a:stCxn id="33" idx="3"/>
            <a:endCxn id="29" idx="1"/>
          </p:cNvCxnSpPr>
          <p:nvPr/>
        </p:nvCxnSpPr>
        <p:spPr>
          <a:xfrm flipV="1">
            <a:off x="9157472" y="2643949"/>
            <a:ext cx="363124" cy="738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7F140F-0C7C-77DC-4F74-72DCBEFF96BD}"/>
                  </a:ext>
                </a:extLst>
              </p:cNvPr>
              <p:cNvSpPr txBox="1"/>
              <p:nvPr/>
            </p:nvSpPr>
            <p:spPr>
              <a:xfrm>
                <a:off x="5259242" y="1464710"/>
                <a:ext cx="836758" cy="42850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TRNG</m:t>
                      </m:r>
                    </m:oMath>
                  </m:oMathPara>
                </a14:m>
                <a:endParaRPr lang="de-AT" sz="17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7F140F-0C7C-77DC-4F74-72DCBEFF9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42" y="1464710"/>
                <a:ext cx="836758" cy="428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5C36819-E05F-9A3E-3326-C0F98BB8CEC7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096000" y="1678963"/>
            <a:ext cx="771907" cy="105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B97657-8273-6E81-DE98-0264B949526D}"/>
                  </a:ext>
                </a:extLst>
              </p:cNvPr>
              <p:cNvSpPr txBox="1"/>
              <p:nvPr/>
            </p:nvSpPr>
            <p:spPr>
              <a:xfrm>
                <a:off x="11330907" y="2364495"/>
                <a:ext cx="542925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FF9B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B97657-8273-6E81-DE98-0264B9495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907" y="2364495"/>
                <a:ext cx="542925" cy="533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AD996B2-B0BE-4B44-DFB2-1A3B3DF68B22}"/>
              </a:ext>
            </a:extLst>
          </p:cNvPr>
          <p:cNvSpPr txBox="1"/>
          <p:nvPr/>
        </p:nvSpPr>
        <p:spPr>
          <a:xfrm>
            <a:off x="4908184" y="2770360"/>
            <a:ext cx="1959723" cy="400346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 Keccak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3326FF9-5E7D-7C24-C41F-A3140EEC1839}"/>
              </a:ext>
            </a:extLst>
          </p:cNvPr>
          <p:cNvCxnSpPr>
            <a:endCxn id="33" idx="1"/>
          </p:cNvCxnSpPr>
          <p:nvPr/>
        </p:nvCxnSpPr>
        <p:spPr>
          <a:xfrm flipV="1">
            <a:off x="6724650" y="2651337"/>
            <a:ext cx="812097" cy="2465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3AB7977-FC74-4B39-625D-F90D6D901C22}"/>
                  </a:ext>
                </a:extLst>
              </p:cNvPr>
              <p:cNvSpPr txBox="1"/>
              <p:nvPr/>
            </p:nvSpPr>
            <p:spPr>
              <a:xfrm>
                <a:off x="9520596" y="5474633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𝑷𝒂𝒓𝒔𝒊𝒏𝒈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3AB7977-FC74-4B39-625D-F90D6D901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596" y="5474633"/>
                <a:ext cx="1620725" cy="5736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263BB7-FA94-D11F-84E5-0657F2B2A5F9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11141321" y="5761475"/>
            <a:ext cx="267791" cy="18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42F63EE-3047-A248-64F9-5D1B99126832}"/>
                  </a:ext>
                </a:extLst>
              </p:cNvPr>
              <p:cNvSpPr txBox="1"/>
              <p:nvPr/>
            </p:nvSpPr>
            <p:spPr>
              <a:xfrm>
                <a:off x="5259242" y="4582236"/>
                <a:ext cx="836758" cy="42850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TRNG</m:t>
                      </m:r>
                    </m:oMath>
                  </m:oMathPara>
                </a14:m>
                <a:endParaRPr lang="de-AT" sz="17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42F63EE-3047-A248-64F9-5D1B9912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42" y="4582236"/>
                <a:ext cx="836758" cy="428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B3B5DE6-DB4A-8D1A-7948-2E933E5F1A62}"/>
                  </a:ext>
                </a:extLst>
              </p:cNvPr>
              <p:cNvSpPr txBox="1"/>
              <p:nvPr/>
            </p:nvSpPr>
            <p:spPr>
              <a:xfrm>
                <a:off x="11330907" y="5482021"/>
                <a:ext cx="542925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FF9B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B3B5DE6-DB4A-8D1A-7948-2E933E5F1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907" y="5482021"/>
                <a:ext cx="542925" cy="533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DBDBE627-DE45-2673-15D2-E8B9D7F38FAB}"/>
              </a:ext>
            </a:extLst>
          </p:cNvPr>
          <p:cNvCxnSpPr>
            <a:cxnSpLocks/>
            <a:stCxn id="53" idx="3"/>
            <a:endCxn id="48" idx="1"/>
          </p:cNvCxnSpPr>
          <p:nvPr/>
        </p:nvCxnSpPr>
        <p:spPr>
          <a:xfrm>
            <a:off x="6096000" y="4796489"/>
            <a:ext cx="3424596" cy="964986"/>
          </a:xfrm>
          <a:prstGeom prst="bentConnector3">
            <a:avLst>
              <a:gd name="adj1" fmla="val 50000"/>
            </a:avLst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04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7" grpId="0"/>
      <p:bldP spid="29" grpId="0" animBg="1"/>
      <p:bldP spid="33" grpId="0" animBg="1"/>
      <p:bldP spid="36" grpId="0" animBg="1"/>
      <p:bldP spid="41" grpId="0"/>
      <p:bldP spid="42" grpId="0"/>
      <p:bldP spid="48" grpId="0" animBg="1"/>
      <p:bldP spid="53" grpId="0" animBg="1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4A8A86C-7C1E-B2F1-77FD-C1B224C0D68F}"/>
              </a:ext>
            </a:extLst>
          </p:cNvPr>
          <p:cNvSpPr/>
          <p:nvPr/>
        </p:nvSpPr>
        <p:spPr>
          <a:xfrm>
            <a:off x="10611349" y="2906272"/>
            <a:ext cx="837998" cy="250242"/>
          </a:xfrm>
          <a:prstGeom prst="roundRect">
            <a:avLst/>
          </a:prstGeom>
          <a:solidFill>
            <a:srgbClr val="7DB2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A1AA6D4-2A93-98E8-9134-06F124438A29}"/>
              </a:ext>
            </a:extLst>
          </p:cNvPr>
          <p:cNvSpPr/>
          <p:nvPr/>
        </p:nvSpPr>
        <p:spPr>
          <a:xfrm>
            <a:off x="10611348" y="3191342"/>
            <a:ext cx="837998" cy="250242"/>
          </a:xfrm>
          <a:prstGeom prst="roundRect">
            <a:avLst/>
          </a:prstGeom>
          <a:solidFill>
            <a:srgbClr val="73983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FE292E1-3465-B62F-F540-F996B7FD808D}"/>
              </a:ext>
            </a:extLst>
          </p:cNvPr>
          <p:cNvSpPr/>
          <p:nvPr/>
        </p:nvSpPr>
        <p:spPr>
          <a:xfrm>
            <a:off x="10611349" y="2616637"/>
            <a:ext cx="837998" cy="250242"/>
          </a:xfrm>
          <a:prstGeom prst="roundRect">
            <a:avLst/>
          </a:prstGeom>
          <a:solidFill>
            <a:srgbClr val="FFA01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99FDD-9AED-47DC-B49A-D6BB15A8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185" y="414064"/>
            <a:ext cx="6912342" cy="654049"/>
          </a:xfrm>
        </p:spPr>
        <p:txBody>
          <a:bodyPr/>
          <a:lstStyle/>
          <a:p>
            <a:r>
              <a:rPr lang="en-US" dirty="0"/>
              <a:t>What are the Bottlenecks?</a:t>
            </a:r>
            <a:endParaRPr lang="en-AU" dirty="0"/>
          </a:p>
        </p:txBody>
      </p:sp>
      <p:pic>
        <p:nvPicPr>
          <p:cNvPr id="19" name="Picture 18" descr="A picture containing building, indoor, person, standing&#10;&#10;Description automatically generated">
            <a:extLst>
              <a:ext uri="{FF2B5EF4-FFF2-40B4-BE49-F238E27FC236}">
                <a16:creationId xmlns:a16="http://schemas.microsoft.com/office/drawing/2014/main" id="{7F2BCED4-9341-4CE4-800C-B3369AB68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0" t="2055" r="23814"/>
          <a:stretch/>
        </p:blipFill>
        <p:spPr>
          <a:xfrm>
            <a:off x="0" y="77694"/>
            <a:ext cx="4458447" cy="6780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B2311-EAE3-4EDD-8ED4-6E6B4CBED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r="19337"/>
          <a:stretch/>
        </p:blipFill>
        <p:spPr>
          <a:xfrm>
            <a:off x="-1" y="77694"/>
            <a:ext cx="4458447" cy="67803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6F7A62-B98E-CF49-C2C0-7FA3CE360366}"/>
              </a:ext>
            </a:extLst>
          </p:cNvPr>
          <p:cNvCxnSpPr>
            <a:cxnSpLocks/>
          </p:cNvCxnSpPr>
          <p:nvPr/>
        </p:nvCxnSpPr>
        <p:spPr>
          <a:xfrm>
            <a:off x="6825746" y="1454923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74B0F9-116F-8725-1CF5-2D73C315BAD2}"/>
              </a:ext>
            </a:extLst>
          </p:cNvPr>
          <p:cNvCxnSpPr>
            <a:cxnSpLocks/>
          </p:cNvCxnSpPr>
          <p:nvPr/>
        </p:nvCxnSpPr>
        <p:spPr>
          <a:xfrm>
            <a:off x="6825746" y="1842161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4D4129-04A2-9BE1-E3A8-F39EF9DE441A}"/>
              </a:ext>
            </a:extLst>
          </p:cNvPr>
          <p:cNvCxnSpPr>
            <a:cxnSpLocks/>
          </p:cNvCxnSpPr>
          <p:nvPr/>
        </p:nvCxnSpPr>
        <p:spPr>
          <a:xfrm>
            <a:off x="6825746" y="2229399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6ADC1E-83DB-75AC-34C6-7676631D9484}"/>
              </a:ext>
            </a:extLst>
          </p:cNvPr>
          <p:cNvCxnSpPr>
            <a:cxnSpLocks/>
          </p:cNvCxnSpPr>
          <p:nvPr/>
        </p:nvCxnSpPr>
        <p:spPr>
          <a:xfrm>
            <a:off x="6825746" y="2616637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780B04-19AE-23F0-9161-E41975CDC671}"/>
              </a:ext>
            </a:extLst>
          </p:cNvPr>
          <p:cNvCxnSpPr>
            <a:cxnSpLocks/>
          </p:cNvCxnSpPr>
          <p:nvPr/>
        </p:nvCxnSpPr>
        <p:spPr>
          <a:xfrm>
            <a:off x="6825746" y="3003875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B47BB-C7DB-7CDA-DB99-68D1CDD70F08}"/>
              </a:ext>
            </a:extLst>
          </p:cNvPr>
          <p:cNvCxnSpPr>
            <a:cxnSpLocks/>
          </p:cNvCxnSpPr>
          <p:nvPr/>
        </p:nvCxnSpPr>
        <p:spPr>
          <a:xfrm>
            <a:off x="6825746" y="3391113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9BB129-0711-4DAE-F2E0-6D8B0BF04C12}"/>
              </a:ext>
            </a:extLst>
          </p:cNvPr>
          <p:cNvCxnSpPr>
            <a:cxnSpLocks/>
          </p:cNvCxnSpPr>
          <p:nvPr/>
        </p:nvCxnSpPr>
        <p:spPr>
          <a:xfrm>
            <a:off x="6825746" y="3778351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B941DB-B9E8-DC71-791B-873063BD7609}"/>
              </a:ext>
            </a:extLst>
          </p:cNvPr>
          <p:cNvCxnSpPr>
            <a:cxnSpLocks/>
          </p:cNvCxnSpPr>
          <p:nvPr/>
        </p:nvCxnSpPr>
        <p:spPr>
          <a:xfrm>
            <a:off x="6825746" y="4165588"/>
            <a:ext cx="33619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A0523A-1919-AA25-3E50-22C3C6844D6E}"/>
              </a:ext>
            </a:extLst>
          </p:cNvPr>
          <p:cNvSpPr txBox="1"/>
          <p:nvPr/>
        </p:nvSpPr>
        <p:spPr>
          <a:xfrm>
            <a:off x="6055583" y="1292929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140M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79230F-7737-67D5-9282-25F00E26AF26}"/>
              </a:ext>
            </a:extLst>
          </p:cNvPr>
          <p:cNvSpPr txBox="1"/>
          <p:nvPr/>
        </p:nvSpPr>
        <p:spPr>
          <a:xfrm>
            <a:off x="6055583" y="1688271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120M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59440E-AA5E-070B-CD97-5C4F23A21861}"/>
              </a:ext>
            </a:extLst>
          </p:cNvPr>
          <p:cNvSpPr txBox="1"/>
          <p:nvPr/>
        </p:nvSpPr>
        <p:spPr>
          <a:xfrm>
            <a:off x="6055583" y="2071169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100M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0E90A0-8B61-C0F3-E3A2-57A91805B424}"/>
              </a:ext>
            </a:extLst>
          </p:cNvPr>
          <p:cNvSpPr txBox="1"/>
          <p:nvPr/>
        </p:nvSpPr>
        <p:spPr>
          <a:xfrm>
            <a:off x="6055582" y="2454067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80M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B0665A-C6A2-7690-A36C-F515E18563E4}"/>
              </a:ext>
            </a:extLst>
          </p:cNvPr>
          <p:cNvSpPr txBox="1"/>
          <p:nvPr/>
        </p:nvSpPr>
        <p:spPr>
          <a:xfrm>
            <a:off x="6055581" y="2841304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60M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5ABF84-2D76-AD58-E88C-D9BF2EC7FA09}"/>
              </a:ext>
            </a:extLst>
          </p:cNvPr>
          <p:cNvSpPr txBox="1"/>
          <p:nvPr/>
        </p:nvSpPr>
        <p:spPr>
          <a:xfrm>
            <a:off x="6055581" y="3242582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40M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0FC34-460E-8D1D-9C76-9EEA62E1D308}"/>
              </a:ext>
            </a:extLst>
          </p:cNvPr>
          <p:cNvSpPr txBox="1"/>
          <p:nvPr/>
        </p:nvSpPr>
        <p:spPr>
          <a:xfrm>
            <a:off x="6055581" y="3615205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20M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A333A1-C721-E3C7-B2C9-7A11FD3AB5D7}"/>
              </a:ext>
            </a:extLst>
          </p:cNvPr>
          <p:cNvSpPr txBox="1"/>
          <p:nvPr/>
        </p:nvSpPr>
        <p:spPr>
          <a:xfrm>
            <a:off x="6055581" y="4016043"/>
            <a:ext cx="77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0M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87AC34-4D7D-F1C0-65A6-C7B6A40E1D0F}"/>
              </a:ext>
            </a:extLst>
          </p:cNvPr>
          <p:cNvSpPr txBox="1"/>
          <p:nvPr/>
        </p:nvSpPr>
        <p:spPr>
          <a:xfrm>
            <a:off x="5279418" y="2687415"/>
            <a:ext cx="878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b="1" dirty="0"/>
              <a:t>#Cycles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5D545B-C36D-8EAC-2DE3-2D1ED323CB6A}"/>
              </a:ext>
            </a:extLst>
          </p:cNvPr>
          <p:cNvSpPr/>
          <p:nvPr/>
        </p:nvSpPr>
        <p:spPr>
          <a:xfrm>
            <a:off x="7816321" y="3716540"/>
            <a:ext cx="176125" cy="449048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C98EDF-A7C7-8AED-DA18-712408F08F5A}"/>
              </a:ext>
            </a:extLst>
          </p:cNvPr>
          <p:cNvSpPr/>
          <p:nvPr/>
        </p:nvSpPr>
        <p:spPr>
          <a:xfrm>
            <a:off x="7992446" y="2841304"/>
            <a:ext cx="176125" cy="1324283"/>
          </a:xfrm>
          <a:prstGeom prst="rect">
            <a:avLst/>
          </a:prstGeom>
          <a:solidFill>
            <a:srgbClr val="7DB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A01995-3521-5110-7CA8-6FC53FBAA823}"/>
              </a:ext>
            </a:extLst>
          </p:cNvPr>
          <p:cNvSpPr/>
          <p:nvPr/>
        </p:nvSpPr>
        <p:spPr>
          <a:xfrm>
            <a:off x="8168571" y="1616918"/>
            <a:ext cx="176125" cy="2548669"/>
          </a:xfrm>
          <a:prstGeom prst="rect">
            <a:avLst/>
          </a:prstGeom>
          <a:solidFill>
            <a:srgbClr val="739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624BC8D-4195-8FE2-D849-B5FB347F027E}"/>
              </a:ext>
            </a:extLst>
          </p:cNvPr>
          <p:cNvSpPr/>
          <p:nvPr/>
        </p:nvSpPr>
        <p:spPr>
          <a:xfrm>
            <a:off x="8575796" y="3840162"/>
            <a:ext cx="176125" cy="325425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0C7829B-0533-31A0-DBE9-F35A2C07667D}"/>
              </a:ext>
            </a:extLst>
          </p:cNvPr>
          <p:cNvSpPr/>
          <p:nvPr/>
        </p:nvSpPr>
        <p:spPr>
          <a:xfrm>
            <a:off x="8751921" y="3366819"/>
            <a:ext cx="176125" cy="798768"/>
          </a:xfrm>
          <a:prstGeom prst="rect">
            <a:avLst/>
          </a:prstGeom>
          <a:solidFill>
            <a:srgbClr val="7DB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A858B39-56FC-B77B-FBBF-2890CE488976}"/>
              </a:ext>
            </a:extLst>
          </p:cNvPr>
          <p:cNvSpPr/>
          <p:nvPr/>
        </p:nvSpPr>
        <p:spPr>
          <a:xfrm>
            <a:off x="8920906" y="2591062"/>
            <a:ext cx="183263" cy="1568903"/>
          </a:xfrm>
          <a:prstGeom prst="rect">
            <a:avLst/>
          </a:prstGeom>
          <a:solidFill>
            <a:srgbClr val="739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B8710A-617C-0980-C31B-48C4202DC3BC}"/>
              </a:ext>
            </a:extLst>
          </p:cNvPr>
          <p:cNvSpPr txBox="1"/>
          <p:nvPr/>
        </p:nvSpPr>
        <p:spPr>
          <a:xfrm>
            <a:off x="8390243" y="4227396"/>
            <a:ext cx="878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/>
              <a:t>Flex.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7D1A51-E31C-73BB-6586-40E8C6180A64}"/>
              </a:ext>
            </a:extLst>
          </p:cNvPr>
          <p:cNvSpPr/>
          <p:nvPr/>
        </p:nvSpPr>
        <p:spPr>
          <a:xfrm>
            <a:off x="7820457" y="3940920"/>
            <a:ext cx="176125" cy="2190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accent4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9042FD-B656-DD0E-009C-99ECC6A89921}"/>
              </a:ext>
            </a:extLst>
          </p:cNvPr>
          <p:cNvSpPr/>
          <p:nvPr/>
        </p:nvSpPr>
        <p:spPr>
          <a:xfrm>
            <a:off x="7996581" y="3452922"/>
            <a:ext cx="176125" cy="707043"/>
          </a:xfrm>
          <a:prstGeom prst="rect">
            <a:avLst/>
          </a:prstGeom>
          <a:pattFill prst="pct5">
            <a:fgClr>
              <a:schemeClr val="tx1"/>
            </a:fgClr>
            <a:bgClr>
              <a:srgbClr val="7DB2DB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60F5C2-CE02-51A4-F3CF-2971A1EB4494}"/>
              </a:ext>
            </a:extLst>
          </p:cNvPr>
          <p:cNvSpPr/>
          <p:nvPr/>
        </p:nvSpPr>
        <p:spPr>
          <a:xfrm>
            <a:off x="8167156" y="2773588"/>
            <a:ext cx="173119" cy="1386378"/>
          </a:xfrm>
          <a:prstGeom prst="rect">
            <a:avLst/>
          </a:prstGeom>
          <a:pattFill prst="pct5">
            <a:fgClr>
              <a:schemeClr val="tx1"/>
            </a:fgClr>
            <a:bgClr>
              <a:srgbClr val="73983E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019DF0-031A-823D-C667-9035B8BDDE24}"/>
              </a:ext>
            </a:extLst>
          </p:cNvPr>
          <p:cNvSpPr/>
          <p:nvPr/>
        </p:nvSpPr>
        <p:spPr>
          <a:xfrm>
            <a:off x="8577212" y="4103777"/>
            <a:ext cx="176125" cy="561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accent4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484EA3-2BD4-773E-8948-EBC8A89BC775}"/>
              </a:ext>
            </a:extLst>
          </p:cNvPr>
          <p:cNvSpPr/>
          <p:nvPr/>
        </p:nvSpPr>
        <p:spPr>
          <a:xfrm>
            <a:off x="8748916" y="3941498"/>
            <a:ext cx="176125" cy="219045"/>
          </a:xfrm>
          <a:prstGeom prst="rect">
            <a:avLst/>
          </a:prstGeom>
          <a:pattFill prst="pct5">
            <a:fgClr>
              <a:schemeClr val="tx1"/>
            </a:fgClr>
            <a:bgClr>
              <a:srgbClr val="7DB2DB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202C1DE-0E0D-89C4-70B2-14A59108D41C}"/>
              </a:ext>
            </a:extLst>
          </p:cNvPr>
          <p:cNvSpPr/>
          <p:nvPr/>
        </p:nvSpPr>
        <p:spPr>
          <a:xfrm>
            <a:off x="8925270" y="3778349"/>
            <a:ext cx="176125" cy="387237"/>
          </a:xfrm>
          <a:prstGeom prst="rect">
            <a:avLst/>
          </a:prstGeom>
          <a:pattFill prst="pct5">
            <a:fgClr>
              <a:schemeClr val="tx1"/>
            </a:fgClr>
            <a:bgClr>
              <a:srgbClr val="73983E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F0E5F6-615B-F249-F10A-E6E2E831C421}"/>
              </a:ext>
            </a:extLst>
          </p:cNvPr>
          <p:cNvSpPr txBox="1"/>
          <p:nvPr/>
        </p:nvSpPr>
        <p:spPr>
          <a:xfrm>
            <a:off x="10617224" y="2292174"/>
            <a:ext cx="913293" cy="1198156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algn="l"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Order 2</a:t>
            </a:r>
          </a:p>
          <a:p>
            <a:pPr algn="l"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Order 4</a:t>
            </a:r>
          </a:p>
          <a:p>
            <a:pPr algn="l"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Order 6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A857F1-C049-4134-7DBC-7125696F5CA5}"/>
              </a:ext>
            </a:extLst>
          </p:cNvPr>
          <p:cNvSpPr txBox="1"/>
          <p:nvPr/>
        </p:nvSpPr>
        <p:spPr>
          <a:xfrm>
            <a:off x="4908184" y="860874"/>
            <a:ext cx="4782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Benchmark Masked Dilithium-3 (M4):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74F8ED-B450-E66B-75B9-B431748996A2}"/>
              </a:ext>
            </a:extLst>
          </p:cNvPr>
          <p:cNvSpPr/>
          <p:nvPr/>
        </p:nvSpPr>
        <p:spPr>
          <a:xfrm>
            <a:off x="10611348" y="3740880"/>
            <a:ext cx="837998" cy="250242"/>
          </a:xfrm>
          <a:prstGeom prst="roundRect">
            <a:avLst/>
          </a:prstGeom>
          <a:pattFill prst="pct5">
            <a:fgClr>
              <a:schemeClr val="tx1"/>
            </a:fgClr>
            <a:bgClr>
              <a:schemeClr val="bg2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j-lt"/>
              </a:rPr>
              <a:t>Shake</a:t>
            </a:r>
            <a:endParaRPr lang="de-AT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EED6DD-2600-A6C5-FB4D-68477B498B70}"/>
              </a:ext>
            </a:extLst>
          </p:cNvPr>
          <p:cNvSpPr txBox="1"/>
          <p:nvPr/>
        </p:nvSpPr>
        <p:spPr>
          <a:xfrm>
            <a:off x="6128619" y="4927983"/>
            <a:ext cx="47826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/>
              <a:t>Observation 2:</a:t>
            </a:r>
          </a:p>
          <a:p>
            <a:pPr marL="0" indent="0" algn="ctr">
              <a:buNone/>
            </a:pPr>
            <a:r>
              <a:rPr lang="en-US" b="1" dirty="0"/>
              <a:t>Flexible-Sampling</a:t>
            </a:r>
            <a:r>
              <a:rPr lang="en-US" dirty="0"/>
              <a:t> provides significant </a:t>
            </a:r>
            <a:br>
              <a:rPr lang="en-US" dirty="0"/>
            </a:br>
            <a:r>
              <a:rPr lang="en-US" dirty="0"/>
              <a:t>speed-up over </a:t>
            </a:r>
            <a:r>
              <a:rPr lang="en-US" b="1" dirty="0"/>
              <a:t>randomized</a:t>
            </a:r>
            <a:r>
              <a:rPr lang="en-US" dirty="0"/>
              <a:t>.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629588B-426C-D4CC-D2EF-7621676E99D3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8254849" y="1761421"/>
            <a:ext cx="757689" cy="82964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DE7CC4D-4C3A-953D-FF7F-E003380EB753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8070967" y="2983870"/>
            <a:ext cx="769017" cy="3829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260E047-73CD-8BF4-44DE-3AF8831DE98D}"/>
              </a:ext>
            </a:extLst>
          </p:cNvPr>
          <p:cNvCxnSpPr>
            <a:cxnSpLocks/>
            <a:stCxn id="41" idx="0"/>
            <a:endCxn id="44" idx="0"/>
          </p:cNvCxnSpPr>
          <p:nvPr/>
        </p:nvCxnSpPr>
        <p:spPr>
          <a:xfrm>
            <a:off x="7904384" y="3716540"/>
            <a:ext cx="759475" cy="1236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760F353-93FE-118D-AEBB-257CDA1031D1}"/>
              </a:ext>
            </a:extLst>
          </p:cNvPr>
          <p:cNvSpPr txBox="1"/>
          <p:nvPr/>
        </p:nvSpPr>
        <p:spPr>
          <a:xfrm>
            <a:off x="7509754" y="4227398"/>
            <a:ext cx="1010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/>
              <a:t>Draft Standard</a:t>
            </a:r>
          </a:p>
        </p:txBody>
      </p:sp>
    </p:spTree>
    <p:extLst>
      <p:ext uri="{BB962C8B-B14F-4D97-AF65-F5344CB8AC3E}">
        <p14:creationId xmlns:p14="http://schemas.microsoft.com/office/powerpoint/2010/main" val="1229902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27" grpId="0" animBg="1"/>
      <p:bldP spid="28" grpId="0" animBg="1"/>
      <p:bldP spid="40" grpId="0" animBg="1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1251-F42C-41A5-B9AF-2B710851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00" y="414064"/>
            <a:ext cx="6409628" cy="65404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>
                <a:sym typeface="Wingdings" panose="05000000000000000000" pitchFamily="2" charset="2"/>
              </a:rPr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CF396-D3DC-463B-82AA-2370F2DCB0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0899" y="1121309"/>
            <a:ext cx="6781101" cy="490805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b="1" dirty="0">
                <a:sym typeface="Wingdings" panose="05000000000000000000" pitchFamily="2" charset="2"/>
              </a:rPr>
              <a:t>Hardening of Dilithium is not as mature as classical cryptography.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>
                <a:sym typeface="Wingdings" panose="05000000000000000000" pitchFamily="2" charset="2"/>
              </a:rPr>
              <a:t>Randomized should be the default for embedded.</a:t>
            </a: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>
                <a:sym typeface="Wingdings" panose="05000000000000000000" pitchFamily="2" charset="2"/>
              </a:rPr>
              <a:t>Flexible sampling would enable significant speed-up.</a:t>
            </a: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000" b="1" dirty="0">
              <a:sym typeface="Wingdings" panose="05000000000000000000" pitchFamily="2" charset="2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000" b="1" dirty="0">
              <a:sym typeface="Wingdings" panose="05000000000000000000" pitchFamily="2" charset="2"/>
            </a:endParaRPr>
          </a:p>
        </p:txBody>
      </p:sp>
      <p:pic>
        <p:nvPicPr>
          <p:cNvPr id="4" name="Picture 3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7EF3C21-A704-4330-BCA3-56BB019FB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1" r="3195"/>
          <a:stretch/>
        </p:blipFill>
        <p:spPr>
          <a:xfrm>
            <a:off x="0" y="65814"/>
            <a:ext cx="5109882" cy="67921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67821FF-B507-41AB-8A14-D8B14F15C2B0}"/>
              </a:ext>
            </a:extLst>
          </p:cNvPr>
          <p:cNvGrpSpPr/>
          <p:nvPr/>
        </p:nvGrpSpPr>
        <p:grpSpPr>
          <a:xfrm>
            <a:off x="1761669" y="2708498"/>
            <a:ext cx="1036692" cy="1036692"/>
            <a:chOff x="336471" y="1595536"/>
            <a:chExt cx="854110" cy="8541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4B26B4-606D-47BE-95E4-85B3E084BF22}"/>
                </a:ext>
              </a:extLst>
            </p:cNvPr>
            <p:cNvGrpSpPr/>
            <p:nvPr/>
          </p:nvGrpSpPr>
          <p:grpSpPr>
            <a:xfrm>
              <a:off x="336471" y="1595536"/>
              <a:ext cx="854110" cy="854110"/>
              <a:chOff x="9111343" y="5438671"/>
              <a:chExt cx="854110" cy="85411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9A86378-BEEC-4DE3-B358-62C9B5D259A9}"/>
                  </a:ext>
                </a:extLst>
              </p:cNvPr>
              <p:cNvSpPr/>
              <p:nvPr/>
            </p:nvSpPr>
            <p:spPr>
              <a:xfrm>
                <a:off x="9111343" y="5438671"/>
                <a:ext cx="854110" cy="854110"/>
              </a:xfrm>
              <a:custGeom>
                <a:avLst/>
                <a:gdLst>
                  <a:gd name="connsiteX0" fmla="*/ 427055 w 854110"/>
                  <a:gd name="connsiteY0" fmla="*/ 0 h 854110"/>
                  <a:gd name="connsiteX1" fmla="*/ 854110 w 854110"/>
                  <a:gd name="connsiteY1" fmla="*/ 427055 h 854110"/>
                  <a:gd name="connsiteX2" fmla="*/ 427055 w 854110"/>
                  <a:gd name="connsiteY2" fmla="*/ 854110 h 854110"/>
                  <a:gd name="connsiteX3" fmla="*/ 0 w 854110"/>
                  <a:gd name="connsiteY3" fmla="*/ 427055 h 854110"/>
                  <a:gd name="connsiteX4" fmla="*/ 427055 w 854110"/>
                  <a:gd name="connsiteY4" fmla="*/ 0 h 854110"/>
                  <a:gd name="connsiteX5" fmla="*/ 427055 w 854110"/>
                  <a:gd name="connsiteY5" fmla="*/ 17584 h 854110"/>
                  <a:gd name="connsiteX6" fmla="*/ 17584 w 854110"/>
                  <a:gd name="connsiteY6" fmla="*/ 427055 h 854110"/>
                  <a:gd name="connsiteX7" fmla="*/ 427055 w 854110"/>
                  <a:gd name="connsiteY7" fmla="*/ 836526 h 854110"/>
                  <a:gd name="connsiteX8" fmla="*/ 836526 w 854110"/>
                  <a:gd name="connsiteY8" fmla="*/ 427055 h 854110"/>
                  <a:gd name="connsiteX9" fmla="*/ 427055 w 854110"/>
                  <a:gd name="connsiteY9" fmla="*/ 17584 h 85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4110" h="854110">
                    <a:moveTo>
                      <a:pt x="427055" y="0"/>
                    </a:moveTo>
                    <a:cubicBezTo>
                      <a:pt x="662911" y="0"/>
                      <a:pt x="854110" y="191199"/>
                      <a:pt x="854110" y="427055"/>
                    </a:cubicBezTo>
                    <a:cubicBezTo>
                      <a:pt x="854110" y="662911"/>
                      <a:pt x="662911" y="854110"/>
                      <a:pt x="427055" y="854110"/>
                    </a:cubicBezTo>
                    <a:cubicBezTo>
                      <a:pt x="191199" y="854110"/>
                      <a:pt x="0" y="662911"/>
                      <a:pt x="0" y="427055"/>
                    </a:cubicBezTo>
                    <a:cubicBezTo>
                      <a:pt x="0" y="191199"/>
                      <a:pt x="191199" y="0"/>
                      <a:pt x="427055" y="0"/>
                    </a:cubicBezTo>
                    <a:close/>
                    <a:moveTo>
                      <a:pt x="427055" y="17584"/>
                    </a:moveTo>
                    <a:cubicBezTo>
                      <a:pt x="200910" y="17584"/>
                      <a:pt x="17584" y="200910"/>
                      <a:pt x="17584" y="427055"/>
                    </a:cubicBezTo>
                    <a:cubicBezTo>
                      <a:pt x="17584" y="653200"/>
                      <a:pt x="200910" y="836526"/>
                      <a:pt x="427055" y="836526"/>
                    </a:cubicBezTo>
                    <a:cubicBezTo>
                      <a:pt x="653200" y="836526"/>
                      <a:pt x="836526" y="653200"/>
                      <a:pt x="836526" y="427055"/>
                    </a:cubicBezTo>
                    <a:cubicBezTo>
                      <a:pt x="836526" y="200910"/>
                      <a:pt x="653200" y="17584"/>
                      <a:pt x="427055" y="1758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DF63C26-C334-4075-9083-652F93C454E8}"/>
                  </a:ext>
                </a:extLst>
              </p:cNvPr>
              <p:cNvSpPr/>
              <p:nvPr/>
            </p:nvSpPr>
            <p:spPr>
              <a:xfrm>
                <a:off x="9184193" y="5511521"/>
                <a:ext cx="708410" cy="708410"/>
              </a:xfrm>
              <a:custGeom>
                <a:avLst/>
                <a:gdLst>
                  <a:gd name="connsiteX0" fmla="*/ 427055 w 854110"/>
                  <a:gd name="connsiteY0" fmla="*/ 0 h 854110"/>
                  <a:gd name="connsiteX1" fmla="*/ 854110 w 854110"/>
                  <a:gd name="connsiteY1" fmla="*/ 427055 h 854110"/>
                  <a:gd name="connsiteX2" fmla="*/ 427055 w 854110"/>
                  <a:gd name="connsiteY2" fmla="*/ 854110 h 854110"/>
                  <a:gd name="connsiteX3" fmla="*/ 0 w 854110"/>
                  <a:gd name="connsiteY3" fmla="*/ 427055 h 854110"/>
                  <a:gd name="connsiteX4" fmla="*/ 427055 w 854110"/>
                  <a:gd name="connsiteY4" fmla="*/ 0 h 854110"/>
                  <a:gd name="connsiteX5" fmla="*/ 427055 w 854110"/>
                  <a:gd name="connsiteY5" fmla="*/ 17584 h 854110"/>
                  <a:gd name="connsiteX6" fmla="*/ 17584 w 854110"/>
                  <a:gd name="connsiteY6" fmla="*/ 427055 h 854110"/>
                  <a:gd name="connsiteX7" fmla="*/ 427055 w 854110"/>
                  <a:gd name="connsiteY7" fmla="*/ 836526 h 854110"/>
                  <a:gd name="connsiteX8" fmla="*/ 836526 w 854110"/>
                  <a:gd name="connsiteY8" fmla="*/ 427055 h 854110"/>
                  <a:gd name="connsiteX9" fmla="*/ 427055 w 854110"/>
                  <a:gd name="connsiteY9" fmla="*/ 17584 h 85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4110" h="854110">
                    <a:moveTo>
                      <a:pt x="427055" y="0"/>
                    </a:moveTo>
                    <a:cubicBezTo>
                      <a:pt x="662911" y="0"/>
                      <a:pt x="854110" y="191199"/>
                      <a:pt x="854110" y="427055"/>
                    </a:cubicBezTo>
                    <a:cubicBezTo>
                      <a:pt x="854110" y="662911"/>
                      <a:pt x="662911" y="854110"/>
                      <a:pt x="427055" y="854110"/>
                    </a:cubicBezTo>
                    <a:cubicBezTo>
                      <a:pt x="191199" y="854110"/>
                      <a:pt x="0" y="662911"/>
                      <a:pt x="0" y="427055"/>
                    </a:cubicBezTo>
                    <a:cubicBezTo>
                      <a:pt x="0" y="191199"/>
                      <a:pt x="191199" y="0"/>
                      <a:pt x="427055" y="0"/>
                    </a:cubicBezTo>
                    <a:close/>
                    <a:moveTo>
                      <a:pt x="427055" y="17584"/>
                    </a:moveTo>
                    <a:cubicBezTo>
                      <a:pt x="200910" y="17584"/>
                      <a:pt x="17584" y="200910"/>
                      <a:pt x="17584" y="427055"/>
                    </a:cubicBezTo>
                    <a:cubicBezTo>
                      <a:pt x="17584" y="653200"/>
                      <a:pt x="200910" y="836526"/>
                      <a:pt x="427055" y="836526"/>
                    </a:cubicBezTo>
                    <a:cubicBezTo>
                      <a:pt x="653200" y="836526"/>
                      <a:pt x="836526" y="653200"/>
                      <a:pt x="836526" y="427055"/>
                    </a:cubicBezTo>
                    <a:cubicBezTo>
                      <a:pt x="836526" y="200910"/>
                      <a:pt x="653200" y="17584"/>
                      <a:pt x="427055" y="175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0952006-DED6-4AF7-8E5D-7504D5A49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9472" y="1776991"/>
              <a:ext cx="469190" cy="46919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3375E3-4654-4AD3-BF7E-7C40F3DC1EC0}"/>
              </a:ext>
            </a:extLst>
          </p:cNvPr>
          <p:cNvGrpSpPr/>
          <p:nvPr/>
        </p:nvGrpSpPr>
        <p:grpSpPr>
          <a:xfrm>
            <a:off x="60091" y="4391462"/>
            <a:ext cx="1036692" cy="1036692"/>
            <a:chOff x="1304221" y="1595536"/>
            <a:chExt cx="854110" cy="8541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FA9ADA-E0C9-4166-9FE6-FB45E3C05EE3}"/>
                </a:ext>
              </a:extLst>
            </p:cNvPr>
            <p:cNvSpPr/>
            <p:nvPr/>
          </p:nvSpPr>
          <p:spPr>
            <a:xfrm>
              <a:off x="1314269" y="1605584"/>
              <a:ext cx="834014" cy="8340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BC39D2-C5AE-46A3-A3C3-6652BBF2C4C4}"/>
                </a:ext>
              </a:extLst>
            </p:cNvPr>
            <p:cNvSpPr/>
            <p:nvPr/>
          </p:nvSpPr>
          <p:spPr>
            <a:xfrm>
              <a:off x="1304221" y="1595536"/>
              <a:ext cx="854110" cy="854110"/>
            </a:xfrm>
            <a:custGeom>
              <a:avLst/>
              <a:gdLst>
                <a:gd name="connsiteX0" fmla="*/ 427055 w 854110"/>
                <a:gd name="connsiteY0" fmla="*/ 0 h 854110"/>
                <a:gd name="connsiteX1" fmla="*/ 854110 w 854110"/>
                <a:gd name="connsiteY1" fmla="*/ 427055 h 854110"/>
                <a:gd name="connsiteX2" fmla="*/ 427055 w 854110"/>
                <a:gd name="connsiteY2" fmla="*/ 854110 h 854110"/>
                <a:gd name="connsiteX3" fmla="*/ 0 w 854110"/>
                <a:gd name="connsiteY3" fmla="*/ 427055 h 854110"/>
                <a:gd name="connsiteX4" fmla="*/ 427055 w 854110"/>
                <a:gd name="connsiteY4" fmla="*/ 0 h 854110"/>
                <a:gd name="connsiteX5" fmla="*/ 427055 w 854110"/>
                <a:gd name="connsiteY5" fmla="*/ 17584 h 854110"/>
                <a:gd name="connsiteX6" fmla="*/ 17584 w 854110"/>
                <a:gd name="connsiteY6" fmla="*/ 427055 h 854110"/>
                <a:gd name="connsiteX7" fmla="*/ 427055 w 854110"/>
                <a:gd name="connsiteY7" fmla="*/ 836526 h 854110"/>
                <a:gd name="connsiteX8" fmla="*/ 836526 w 854110"/>
                <a:gd name="connsiteY8" fmla="*/ 427055 h 854110"/>
                <a:gd name="connsiteX9" fmla="*/ 427055 w 854110"/>
                <a:gd name="connsiteY9" fmla="*/ 17584 h 85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110" h="854110">
                  <a:moveTo>
                    <a:pt x="427055" y="0"/>
                  </a:moveTo>
                  <a:cubicBezTo>
                    <a:pt x="662911" y="0"/>
                    <a:pt x="854110" y="191199"/>
                    <a:pt x="854110" y="427055"/>
                  </a:cubicBezTo>
                  <a:cubicBezTo>
                    <a:pt x="854110" y="662911"/>
                    <a:pt x="662911" y="854110"/>
                    <a:pt x="427055" y="854110"/>
                  </a:cubicBezTo>
                  <a:cubicBezTo>
                    <a:pt x="191199" y="854110"/>
                    <a:pt x="0" y="662911"/>
                    <a:pt x="0" y="427055"/>
                  </a:cubicBezTo>
                  <a:cubicBezTo>
                    <a:pt x="0" y="191199"/>
                    <a:pt x="191199" y="0"/>
                    <a:pt x="427055" y="0"/>
                  </a:cubicBezTo>
                  <a:close/>
                  <a:moveTo>
                    <a:pt x="427055" y="17584"/>
                  </a:moveTo>
                  <a:cubicBezTo>
                    <a:pt x="200910" y="17584"/>
                    <a:pt x="17584" y="200910"/>
                    <a:pt x="17584" y="427055"/>
                  </a:cubicBezTo>
                  <a:cubicBezTo>
                    <a:pt x="17584" y="653200"/>
                    <a:pt x="200910" y="836526"/>
                    <a:pt x="427055" y="836526"/>
                  </a:cubicBezTo>
                  <a:cubicBezTo>
                    <a:pt x="653200" y="836526"/>
                    <a:pt x="836526" y="653200"/>
                    <a:pt x="836526" y="427055"/>
                  </a:cubicBezTo>
                  <a:cubicBezTo>
                    <a:pt x="836526" y="200910"/>
                    <a:pt x="653200" y="17584"/>
                    <a:pt x="427055" y="1758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330F0-0AB9-4BD3-B705-269C83591778}"/>
                </a:ext>
              </a:extLst>
            </p:cNvPr>
            <p:cNvSpPr/>
            <p:nvPr/>
          </p:nvSpPr>
          <p:spPr>
            <a:xfrm>
              <a:off x="1377071" y="1668386"/>
              <a:ext cx="708410" cy="708410"/>
            </a:xfrm>
            <a:custGeom>
              <a:avLst/>
              <a:gdLst>
                <a:gd name="connsiteX0" fmla="*/ 427055 w 854110"/>
                <a:gd name="connsiteY0" fmla="*/ 0 h 854110"/>
                <a:gd name="connsiteX1" fmla="*/ 854110 w 854110"/>
                <a:gd name="connsiteY1" fmla="*/ 427055 h 854110"/>
                <a:gd name="connsiteX2" fmla="*/ 427055 w 854110"/>
                <a:gd name="connsiteY2" fmla="*/ 854110 h 854110"/>
                <a:gd name="connsiteX3" fmla="*/ 0 w 854110"/>
                <a:gd name="connsiteY3" fmla="*/ 427055 h 854110"/>
                <a:gd name="connsiteX4" fmla="*/ 427055 w 854110"/>
                <a:gd name="connsiteY4" fmla="*/ 0 h 854110"/>
                <a:gd name="connsiteX5" fmla="*/ 427055 w 854110"/>
                <a:gd name="connsiteY5" fmla="*/ 17584 h 854110"/>
                <a:gd name="connsiteX6" fmla="*/ 17584 w 854110"/>
                <a:gd name="connsiteY6" fmla="*/ 427055 h 854110"/>
                <a:gd name="connsiteX7" fmla="*/ 427055 w 854110"/>
                <a:gd name="connsiteY7" fmla="*/ 836526 h 854110"/>
                <a:gd name="connsiteX8" fmla="*/ 836526 w 854110"/>
                <a:gd name="connsiteY8" fmla="*/ 427055 h 854110"/>
                <a:gd name="connsiteX9" fmla="*/ 427055 w 854110"/>
                <a:gd name="connsiteY9" fmla="*/ 17584 h 85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110" h="854110">
                  <a:moveTo>
                    <a:pt x="427055" y="0"/>
                  </a:moveTo>
                  <a:cubicBezTo>
                    <a:pt x="662911" y="0"/>
                    <a:pt x="854110" y="191199"/>
                    <a:pt x="854110" y="427055"/>
                  </a:cubicBezTo>
                  <a:cubicBezTo>
                    <a:pt x="854110" y="662911"/>
                    <a:pt x="662911" y="854110"/>
                    <a:pt x="427055" y="854110"/>
                  </a:cubicBezTo>
                  <a:cubicBezTo>
                    <a:pt x="191199" y="854110"/>
                    <a:pt x="0" y="662911"/>
                    <a:pt x="0" y="427055"/>
                  </a:cubicBezTo>
                  <a:cubicBezTo>
                    <a:pt x="0" y="191199"/>
                    <a:pt x="191199" y="0"/>
                    <a:pt x="427055" y="0"/>
                  </a:cubicBezTo>
                  <a:close/>
                  <a:moveTo>
                    <a:pt x="427055" y="17584"/>
                  </a:moveTo>
                  <a:cubicBezTo>
                    <a:pt x="200910" y="17584"/>
                    <a:pt x="17584" y="200910"/>
                    <a:pt x="17584" y="427055"/>
                  </a:cubicBezTo>
                  <a:cubicBezTo>
                    <a:pt x="17584" y="653200"/>
                    <a:pt x="200910" y="836526"/>
                    <a:pt x="427055" y="836526"/>
                  </a:cubicBezTo>
                  <a:cubicBezTo>
                    <a:pt x="653200" y="836526"/>
                    <a:pt x="836526" y="653200"/>
                    <a:pt x="836526" y="427055"/>
                  </a:cubicBezTo>
                  <a:cubicBezTo>
                    <a:pt x="836526" y="200910"/>
                    <a:pt x="653200" y="17584"/>
                    <a:pt x="427055" y="17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E36EE72-AD79-465A-A2F6-FC1754A30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4883" y="1778902"/>
              <a:ext cx="487379" cy="4873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A2BAEA-1FF5-4707-B82E-17DAC9FA6CC5}"/>
              </a:ext>
            </a:extLst>
          </p:cNvPr>
          <p:cNvGrpSpPr/>
          <p:nvPr/>
        </p:nvGrpSpPr>
        <p:grpSpPr>
          <a:xfrm>
            <a:off x="1667179" y="5152444"/>
            <a:ext cx="1289282" cy="1289282"/>
            <a:chOff x="4207471" y="1595536"/>
            <a:chExt cx="854110" cy="85411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66B511-7441-457F-B984-92709AEA8362}"/>
                </a:ext>
              </a:extLst>
            </p:cNvPr>
            <p:cNvSpPr/>
            <p:nvPr/>
          </p:nvSpPr>
          <p:spPr>
            <a:xfrm>
              <a:off x="4217519" y="1605584"/>
              <a:ext cx="834014" cy="8340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1992C1-456B-49AE-A287-37B823E15A7C}"/>
                </a:ext>
              </a:extLst>
            </p:cNvPr>
            <p:cNvSpPr/>
            <p:nvPr/>
          </p:nvSpPr>
          <p:spPr>
            <a:xfrm>
              <a:off x="4207471" y="1595536"/>
              <a:ext cx="854110" cy="854110"/>
            </a:xfrm>
            <a:custGeom>
              <a:avLst/>
              <a:gdLst>
                <a:gd name="connsiteX0" fmla="*/ 427055 w 854110"/>
                <a:gd name="connsiteY0" fmla="*/ 0 h 854110"/>
                <a:gd name="connsiteX1" fmla="*/ 854110 w 854110"/>
                <a:gd name="connsiteY1" fmla="*/ 427055 h 854110"/>
                <a:gd name="connsiteX2" fmla="*/ 427055 w 854110"/>
                <a:gd name="connsiteY2" fmla="*/ 854110 h 854110"/>
                <a:gd name="connsiteX3" fmla="*/ 0 w 854110"/>
                <a:gd name="connsiteY3" fmla="*/ 427055 h 854110"/>
                <a:gd name="connsiteX4" fmla="*/ 427055 w 854110"/>
                <a:gd name="connsiteY4" fmla="*/ 0 h 854110"/>
                <a:gd name="connsiteX5" fmla="*/ 427055 w 854110"/>
                <a:gd name="connsiteY5" fmla="*/ 17584 h 854110"/>
                <a:gd name="connsiteX6" fmla="*/ 17584 w 854110"/>
                <a:gd name="connsiteY6" fmla="*/ 427055 h 854110"/>
                <a:gd name="connsiteX7" fmla="*/ 427055 w 854110"/>
                <a:gd name="connsiteY7" fmla="*/ 836526 h 854110"/>
                <a:gd name="connsiteX8" fmla="*/ 836526 w 854110"/>
                <a:gd name="connsiteY8" fmla="*/ 427055 h 854110"/>
                <a:gd name="connsiteX9" fmla="*/ 427055 w 854110"/>
                <a:gd name="connsiteY9" fmla="*/ 17584 h 85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110" h="854110">
                  <a:moveTo>
                    <a:pt x="427055" y="0"/>
                  </a:moveTo>
                  <a:cubicBezTo>
                    <a:pt x="662911" y="0"/>
                    <a:pt x="854110" y="191199"/>
                    <a:pt x="854110" y="427055"/>
                  </a:cubicBezTo>
                  <a:cubicBezTo>
                    <a:pt x="854110" y="662911"/>
                    <a:pt x="662911" y="854110"/>
                    <a:pt x="427055" y="854110"/>
                  </a:cubicBezTo>
                  <a:cubicBezTo>
                    <a:pt x="191199" y="854110"/>
                    <a:pt x="0" y="662911"/>
                    <a:pt x="0" y="427055"/>
                  </a:cubicBezTo>
                  <a:cubicBezTo>
                    <a:pt x="0" y="191199"/>
                    <a:pt x="191199" y="0"/>
                    <a:pt x="427055" y="0"/>
                  </a:cubicBezTo>
                  <a:close/>
                  <a:moveTo>
                    <a:pt x="427055" y="17584"/>
                  </a:moveTo>
                  <a:cubicBezTo>
                    <a:pt x="200910" y="17584"/>
                    <a:pt x="17584" y="200910"/>
                    <a:pt x="17584" y="427055"/>
                  </a:cubicBezTo>
                  <a:cubicBezTo>
                    <a:pt x="17584" y="653200"/>
                    <a:pt x="200910" y="836526"/>
                    <a:pt x="427055" y="836526"/>
                  </a:cubicBezTo>
                  <a:cubicBezTo>
                    <a:pt x="653200" y="836526"/>
                    <a:pt x="836526" y="653200"/>
                    <a:pt x="836526" y="427055"/>
                  </a:cubicBezTo>
                  <a:cubicBezTo>
                    <a:pt x="836526" y="200910"/>
                    <a:pt x="653200" y="17584"/>
                    <a:pt x="427055" y="1758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422F0F-25DA-40C0-80F8-3ECEB14626C6}"/>
                </a:ext>
              </a:extLst>
            </p:cNvPr>
            <p:cNvSpPr/>
            <p:nvPr/>
          </p:nvSpPr>
          <p:spPr>
            <a:xfrm>
              <a:off x="4280321" y="1668386"/>
              <a:ext cx="708410" cy="708410"/>
            </a:xfrm>
            <a:custGeom>
              <a:avLst/>
              <a:gdLst>
                <a:gd name="connsiteX0" fmla="*/ 427055 w 854110"/>
                <a:gd name="connsiteY0" fmla="*/ 0 h 854110"/>
                <a:gd name="connsiteX1" fmla="*/ 854110 w 854110"/>
                <a:gd name="connsiteY1" fmla="*/ 427055 h 854110"/>
                <a:gd name="connsiteX2" fmla="*/ 427055 w 854110"/>
                <a:gd name="connsiteY2" fmla="*/ 854110 h 854110"/>
                <a:gd name="connsiteX3" fmla="*/ 0 w 854110"/>
                <a:gd name="connsiteY3" fmla="*/ 427055 h 854110"/>
                <a:gd name="connsiteX4" fmla="*/ 427055 w 854110"/>
                <a:gd name="connsiteY4" fmla="*/ 0 h 854110"/>
                <a:gd name="connsiteX5" fmla="*/ 427055 w 854110"/>
                <a:gd name="connsiteY5" fmla="*/ 17584 h 854110"/>
                <a:gd name="connsiteX6" fmla="*/ 17584 w 854110"/>
                <a:gd name="connsiteY6" fmla="*/ 427055 h 854110"/>
                <a:gd name="connsiteX7" fmla="*/ 427055 w 854110"/>
                <a:gd name="connsiteY7" fmla="*/ 836526 h 854110"/>
                <a:gd name="connsiteX8" fmla="*/ 836526 w 854110"/>
                <a:gd name="connsiteY8" fmla="*/ 427055 h 854110"/>
                <a:gd name="connsiteX9" fmla="*/ 427055 w 854110"/>
                <a:gd name="connsiteY9" fmla="*/ 17584 h 85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110" h="854110">
                  <a:moveTo>
                    <a:pt x="427055" y="0"/>
                  </a:moveTo>
                  <a:cubicBezTo>
                    <a:pt x="662911" y="0"/>
                    <a:pt x="854110" y="191199"/>
                    <a:pt x="854110" y="427055"/>
                  </a:cubicBezTo>
                  <a:cubicBezTo>
                    <a:pt x="854110" y="662911"/>
                    <a:pt x="662911" y="854110"/>
                    <a:pt x="427055" y="854110"/>
                  </a:cubicBezTo>
                  <a:cubicBezTo>
                    <a:pt x="191199" y="854110"/>
                    <a:pt x="0" y="662911"/>
                    <a:pt x="0" y="427055"/>
                  </a:cubicBezTo>
                  <a:cubicBezTo>
                    <a:pt x="0" y="191199"/>
                    <a:pt x="191199" y="0"/>
                    <a:pt x="427055" y="0"/>
                  </a:cubicBezTo>
                  <a:close/>
                  <a:moveTo>
                    <a:pt x="427055" y="17584"/>
                  </a:moveTo>
                  <a:cubicBezTo>
                    <a:pt x="200910" y="17584"/>
                    <a:pt x="17584" y="200910"/>
                    <a:pt x="17584" y="427055"/>
                  </a:cubicBezTo>
                  <a:cubicBezTo>
                    <a:pt x="17584" y="653200"/>
                    <a:pt x="200910" y="836526"/>
                    <a:pt x="427055" y="836526"/>
                  </a:cubicBezTo>
                  <a:cubicBezTo>
                    <a:pt x="653200" y="836526"/>
                    <a:pt x="836526" y="653200"/>
                    <a:pt x="836526" y="427055"/>
                  </a:cubicBezTo>
                  <a:cubicBezTo>
                    <a:pt x="836526" y="200910"/>
                    <a:pt x="653200" y="17584"/>
                    <a:pt x="427055" y="17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CD685E3-318F-4ABD-BCD8-3DCB7C21B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99126" y="1787192"/>
              <a:ext cx="470800" cy="470798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BA0E2F-8924-42B5-B9DB-7D28B4AD0F84}"/>
              </a:ext>
            </a:extLst>
          </p:cNvPr>
          <p:cNvCxnSpPr>
            <a:cxnSpLocks/>
          </p:cNvCxnSpPr>
          <p:nvPr/>
        </p:nvCxnSpPr>
        <p:spPr>
          <a:xfrm flipH="1">
            <a:off x="821776" y="3554233"/>
            <a:ext cx="1025718" cy="908436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449931-8790-45C1-A154-E7ABA77DC765}"/>
              </a:ext>
            </a:extLst>
          </p:cNvPr>
          <p:cNvCxnSpPr>
            <a:cxnSpLocks/>
          </p:cNvCxnSpPr>
          <p:nvPr/>
        </p:nvCxnSpPr>
        <p:spPr>
          <a:xfrm flipH="1" flipV="1">
            <a:off x="1004656" y="5233945"/>
            <a:ext cx="699714" cy="355822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C169BB-5C75-4488-9201-0CC44597C572}"/>
              </a:ext>
            </a:extLst>
          </p:cNvPr>
          <p:cNvCxnSpPr>
            <a:cxnSpLocks/>
          </p:cNvCxnSpPr>
          <p:nvPr/>
        </p:nvCxnSpPr>
        <p:spPr>
          <a:xfrm flipH="1" flipV="1">
            <a:off x="2849359" y="6052929"/>
            <a:ext cx="1866727" cy="851784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9D6BCE4-A958-4459-914E-FA061F2BD089}"/>
              </a:ext>
            </a:extLst>
          </p:cNvPr>
          <p:cNvGrpSpPr/>
          <p:nvPr/>
        </p:nvGrpSpPr>
        <p:grpSpPr>
          <a:xfrm>
            <a:off x="0" y="0"/>
            <a:ext cx="12192000" cy="6857911"/>
            <a:chOff x="0" y="71563"/>
            <a:chExt cx="12192000" cy="6786348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A30AA14-FCBC-40CD-AA31-4F4F730784DE}"/>
                </a:ext>
              </a:extLst>
            </p:cNvPr>
            <p:cNvSpPr/>
            <p:nvPr/>
          </p:nvSpPr>
          <p:spPr>
            <a:xfrm>
              <a:off x="0" y="5711792"/>
              <a:ext cx="12192000" cy="11461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9" name="Picture 8" descr="A picture containing reef, star, blue, sitting&#10;&#10;Description automatically generated">
              <a:extLst>
                <a:ext uri="{FF2B5EF4-FFF2-40B4-BE49-F238E27FC236}">
                  <a16:creationId xmlns:a16="http://schemas.microsoft.com/office/drawing/2014/main" id="{C010DDCF-E6E2-47C6-9671-943E62F99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71563"/>
              <a:ext cx="12192000" cy="5573863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C8A60E5B-1546-44F5-B397-52462C34EA84}"/>
              </a:ext>
            </a:extLst>
          </p:cNvPr>
          <p:cNvSpPr/>
          <p:nvPr/>
        </p:nvSpPr>
        <p:spPr>
          <a:xfrm>
            <a:off x="10052" y="49511"/>
            <a:ext cx="6535972" cy="5595915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38000"/>
                </a:schemeClr>
              </a:gs>
              <a:gs pos="50000">
                <a:schemeClr val="tx1">
                  <a:alpha val="3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" name="Title 30">
            <a:extLst>
              <a:ext uri="{FF2B5EF4-FFF2-40B4-BE49-F238E27FC236}">
                <a16:creationId xmlns:a16="http://schemas.microsoft.com/office/drawing/2014/main" id="{695B6E73-6A6A-4CCA-83A1-77689712033E}"/>
              </a:ext>
            </a:extLst>
          </p:cNvPr>
          <p:cNvSpPr txBox="1">
            <a:spLocks/>
          </p:cNvSpPr>
          <p:nvPr/>
        </p:nvSpPr>
        <p:spPr>
          <a:xfrm>
            <a:off x="9076606" y="218016"/>
            <a:ext cx="3710692" cy="143716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1600" b="1" kern="1200" cap="all" spc="21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spc="-90" dirty="0">
                <a:solidFill>
                  <a:schemeClr val="bg1"/>
                </a:solidFill>
                <a:latin typeface="+mj-lt"/>
              </a:rPr>
              <a:t>Thank you.</a:t>
            </a:r>
            <a:br>
              <a:rPr lang="en-US" sz="3600" spc="-90" dirty="0">
                <a:solidFill>
                  <a:schemeClr val="bg1"/>
                </a:solidFill>
                <a:latin typeface="+mj-lt"/>
              </a:rPr>
            </a:br>
            <a:r>
              <a:rPr lang="en-US" sz="1000" spc="-90" dirty="0">
                <a:solidFill>
                  <a:schemeClr val="bg1"/>
                </a:solidFill>
                <a:latin typeface="+mj-lt"/>
              </a:rPr>
              <a:t> </a:t>
            </a:r>
            <a:endParaRPr lang="en-US" sz="4000" spc="-90" dirty="0">
              <a:solidFill>
                <a:schemeClr val="bg1"/>
              </a:solidFill>
              <a:latin typeface="+mj-lt"/>
            </a:endParaRPr>
          </a:p>
          <a:p>
            <a:r>
              <a:rPr lang="en-US" sz="2400" b="0" spc="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AA84610-CEB6-45FE-9A07-DABCE0698B4E}"/>
              </a:ext>
            </a:extLst>
          </p:cNvPr>
          <p:cNvCxnSpPr>
            <a:cxnSpLocks/>
          </p:cNvCxnSpPr>
          <p:nvPr/>
        </p:nvCxnSpPr>
        <p:spPr>
          <a:xfrm>
            <a:off x="5022929" y="5553156"/>
            <a:ext cx="1012111" cy="744277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Graphic 145">
            <a:extLst>
              <a:ext uri="{FF2B5EF4-FFF2-40B4-BE49-F238E27FC236}">
                <a16:creationId xmlns:a16="http://schemas.microsoft.com/office/drawing/2014/main" id="{A99E9522-954C-4F38-9081-D47139E252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14" t="23225" r="5073" b="21217"/>
          <a:stretch/>
        </p:blipFill>
        <p:spPr>
          <a:xfrm>
            <a:off x="619241" y="5947576"/>
            <a:ext cx="4679118" cy="638231"/>
          </a:xfrm>
          <a:prstGeom prst="rect">
            <a:avLst/>
          </a:prstGeom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71C8FD1-9A7C-4C4B-8B76-00B836E64BD0}"/>
              </a:ext>
            </a:extLst>
          </p:cNvPr>
          <p:cNvGrpSpPr/>
          <p:nvPr/>
        </p:nvGrpSpPr>
        <p:grpSpPr>
          <a:xfrm>
            <a:off x="10052" y="2343870"/>
            <a:ext cx="12304368" cy="3367922"/>
            <a:chOff x="10052" y="2343870"/>
            <a:chExt cx="12304368" cy="336792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AE6C62-D7C1-4D00-96CC-3E6FEECC4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6619" y="4823292"/>
              <a:ext cx="850790" cy="888500"/>
            </a:xfrm>
            <a:prstGeom prst="line">
              <a:avLst/>
            </a:prstGeom>
            <a:ln w="63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55D1C4F-D9BD-4474-8A83-E885237A328D}"/>
                </a:ext>
              </a:extLst>
            </p:cNvPr>
            <p:cNvGrpSpPr/>
            <p:nvPr/>
          </p:nvGrpSpPr>
          <p:grpSpPr>
            <a:xfrm>
              <a:off x="10052" y="2343870"/>
              <a:ext cx="12304368" cy="3290519"/>
              <a:chOff x="10052" y="2343870"/>
              <a:chExt cx="12304368" cy="3290519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6A2CCC7-FEFE-4487-A5C4-2BD7459D0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5265" y="3333338"/>
                <a:ext cx="1286755" cy="301095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36F0C42-CEE0-4B3B-8F3F-9A3DFB735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2714" y="3784553"/>
                <a:ext cx="2499494" cy="517913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F94039D-CBA4-44A3-BC6F-3B16A9C8EB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9829" y="4272442"/>
                <a:ext cx="287395" cy="295702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CB57F01-4B8F-4782-A81A-70C03D4A91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8701" y="3979758"/>
                <a:ext cx="592973" cy="510407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C2F42FC-7EFD-46B3-916D-1FBE84FE8FDD}"/>
                  </a:ext>
                </a:extLst>
              </p:cNvPr>
              <p:cNvGrpSpPr/>
              <p:nvPr/>
            </p:nvGrpSpPr>
            <p:grpSpPr>
              <a:xfrm>
                <a:off x="3823849" y="4156654"/>
                <a:ext cx="1103809" cy="1103809"/>
                <a:chOff x="4701550" y="5419349"/>
                <a:chExt cx="1169296" cy="1169296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686AC54B-CF80-41A1-999F-15BBF58916AB}"/>
                    </a:ext>
                  </a:extLst>
                </p:cNvPr>
                <p:cNvGrpSpPr/>
                <p:nvPr/>
              </p:nvGrpSpPr>
              <p:grpSpPr>
                <a:xfrm>
                  <a:off x="4701550" y="5419349"/>
                  <a:ext cx="1169296" cy="1169296"/>
                  <a:chOff x="9111343" y="5438671"/>
                  <a:chExt cx="854110" cy="854110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2097E80D-BB22-4608-A31F-AE340B4500D8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8BB12C27-7D7C-46C5-937A-E8522AE888DA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50AB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E6FD6423-9B1C-4F3B-BDC7-1DA80F17A547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7" name="Graphic 66">
                  <a:extLst>
                    <a:ext uri="{FF2B5EF4-FFF2-40B4-BE49-F238E27FC236}">
                      <a16:creationId xmlns:a16="http://schemas.microsoft.com/office/drawing/2014/main" id="{94D50C0E-F1A6-44FB-AAD9-FB426BA541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3006" y="5645426"/>
                  <a:ext cx="689364" cy="689364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C6DA975-E94A-4FD0-BC8E-C5557B607B67}"/>
                  </a:ext>
                </a:extLst>
              </p:cNvPr>
              <p:cNvGrpSpPr/>
              <p:nvPr/>
            </p:nvGrpSpPr>
            <p:grpSpPr>
              <a:xfrm>
                <a:off x="2584563" y="2878831"/>
                <a:ext cx="1103809" cy="1103809"/>
                <a:chOff x="3290631" y="4081650"/>
                <a:chExt cx="1169296" cy="116929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3125970-5063-4BF8-9B57-4254FEB3CD0A}"/>
                    </a:ext>
                  </a:extLst>
                </p:cNvPr>
                <p:cNvGrpSpPr/>
                <p:nvPr/>
              </p:nvGrpSpPr>
              <p:grpSpPr>
                <a:xfrm>
                  <a:off x="3290631" y="4081650"/>
                  <a:ext cx="1169296" cy="1169296"/>
                  <a:chOff x="9111343" y="5438671"/>
                  <a:chExt cx="854110" cy="854110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D608C7A5-E28C-4439-A9E4-72642AEC980D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DA81C04F-443D-454D-B033-61A823401BE5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FF9B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F22E3CF3-72B2-4578-A3D9-384F43DB6D2E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9" name="Graphic 68">
                  <a:extLst>
                    <a:ext uri="{FF2B5EF4-FFF2-40B4-BE49-F238E27FC236}">
                      <a16:creationId xmlns:a16="http://schemas.microsoft.com/office/drawing/2014/main" id="{D11F17FD-08A1-4CB5-B2F5-1133406E7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0392" y="4389120"/>
                  <a:ext cx="487721" cy="48772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4B4698-2061-4828-93D3-41CDB0223896}"/>
                  </a:ext>
                </a:extLst>
              </p:cNvPr>
              <p:cNvGrpSpPr/>
              <p:nvPr/>
            </p:nvGrpSpPr>
            <p:grpSpPr>
              <a:xfrm>
                <a:off x="8324539" y="4016959"/>
                <a:ext cx="815932" cy="815932"/>
                <a:chOff x="8801921" y="4317263"/>
                <a:chExt cx="864340" cy="86434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89D165A3-770C-4C4F-ABD9-FD0EF45FFF62}"/>
                    </a:ext>
                  </a:extLst>
                </p:cNvPr>
                <p:cNvGrpSpPr/>
                <p:nvPr/>
              </p:nvGrpSpPr>
              <p:grpSpPr>
                <a:xfrm>
                  <a:off x="8801921" y="4317263"/>
                  <a:ext cx="864340" cy="864340"/>
                  <a:chOff x="9111343" y="5438671"/>
                  <a:chExt cx="854110" cy="854110"/>
                </a:xfrm>
              </p:grpSpPr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736709BB-B6F7-4138-B305-18885B421435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AC480F1-418C-4DE5-A73A-327D768736EB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98B81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472B60DA-6A32-4F66-87E2-1380D554A2B5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2DF0CC34-1FD6-4756-B6F1-55AC35659D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9616" y="4445982"/>
                  <a:ext cx="532810" cy="532810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859F7787-37D6-4EBD-9E56-644B038D8D33}"/>
                  </a:ext>
                </a:extLst>
              </p:cNvPr>
              <p:cNvGrpSpPr/>
              <p:nvPr/>
            </p:nvGrpSpPr>
            <p:grpSpPr>
              <a:xfrm>
                <a:off x="9258181" y="3026449"/>
                <a:ext cx="1280754" cy="1280754"/>
                <a:chOff x="9258181" y="3026449"/>
                <a:chExt cx="1280754" cy="1280754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E573907A-1CE2-4AAE-A5D1-EDF9A703B459}"/>
                    </a:ext>
                  </a:extLst>
                </p:cNvPr>
                <p:cNvGrpSpPr/>
                <p:nvPr/>
              </p:nvGrpSpPr>
              <p:grpSpPr>
                <a:xfrm>
                  <a:off x="9258181" y="3026449"/>
                  <a:ext cx="1280754" cy="1280754"/>
                  <a:chOff x="9111343" y="5438671"/>
                  <a:chExt cx="854110" cy="854110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88B458A1-8509-47D9-9695-77533AA34B39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79918C5E-5B81-4764-9C58-7438D9FFCA59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50AB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624BBD34-FDDE-4045-A20F-821D8191888B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4" name="Graphic 43">
                  <a:extLst>
                    <a:ext uri="{FF2B5EF4-FFF2-40B4-BE49-F238E27FC236}">
                      <a16:creationId xmlns:a16="http://schemas.microsoft.com/office/drawing/2014/main" id="{F04B55B5-EFC7-46E2-99C8-5EEA303766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00234" y="3349205"/>
                  <a:ext cx="596648" cy="596644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DB625A6-1600-4C98-8939-95881FFE7CC6}"/>
                  </a:ext>
                </a:extLst>
              </p:cNvPr>
              <p:cNvGrpSpPr/>
              <p:nvPr/>
            </p:nvGrpSpPr>
            <p:grpSpPr>
              <a:xfrm>
                <a:off x="908623" y="4272442"/>
                <a:ext cx="1115893" cy="1115893"/>
                <a:chOff x="961934" y="4651513"/>
                <a:chExt cx="1182097" cy="118209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FB0547B-54F7-4F18-A810-20249C2BDE25}"/>
                    </a:ext>
                  </a:extLst>
                </p:cNvPr>
                <p:cNvGrpSpPr/>
                <p:nvPr/>
              </p:nvGrpSpPr>
              <p:grpSpPr>
                <a:xfrm>
                  <a:off x="961934" y="4651513"/>
                  <a:ext cx="1182097" cy="1182097"/>
                  <a:chOff x="9111343" y="5438671"/>
                  <a:chExt cx="854110" cy="854110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528858A-3A4B-4675-8EFC-1B96EB376C14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B3FF85AB-FBF0-4B14-A15C-522D8D149E6E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98B81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4BA00B5A-4258-4190-B526-72394235C8ED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52" name="Graphic 51">
                  <a:extLst>
                    <a:ext uri="{FF2B5EF4-FFF2-40B4-BE49-F238E27FC236}">
                      <a16:creationId xmlns:a16="http://schemas.microsoft.com/office/drawing/2014/main" id="{C74E54EA-E289-4697-9224-CE3E3B19E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6266" y="4985846"/>
                  <a:ext cx="513432" cy="51343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715E0A7-6A98-422D-8678-94B98BC054C8}"/>
                  </a:ext>
                </a:extLst>
              </p:cNvPr>
              <p:cNvGrpSpPr/>
              <p:nvPr/>
            </p:nvGrpSpPr>
            <p:grpSpPr>
              <a:xfrm>
                <a:off x="10897157" y="2343870"/>
                <a:ext cx="902579" cy="902579"/>
                <a:chOff x="11298803" y="2221064"/>
                <a:chExt cx="1107742" cy="1107742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F7C9E71-2344-427F-BAF6-6050F93976E2}"/>
                    </a:ext>
                  </a:extLst>
                </p:cNvPr>
                <p:cNvGrpSpPr/>
                <p:nvPr/>
              </p:nvGrpSpPr>
              <p:grpSpPr>
                <a:xfrm>
                  <a:off x="11298803" y="2221064"/>
                  <a:ext cx="1107742" cy="1107742"/>
                  <a:chOff x="9111343" y="5438671"/>
                  <a:chExt cx="854110" cy="854110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92808F4E-350C-4B5E-90F5-A0B0490A6233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1D5DC4EA-373E-415D-82EA-C0EAA8D41DE7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FF9B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12957121-7A51-4668-8AAD-10B2C285E024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1" name="Graphic 60">
                  <a:extLst>
                    <a:ext uri="{FF2B5EF4-FFF2-40B4-BE49-F238E27FC236}">
                      <a16:creationId xmlns:a16="http://schemas.microsoft.com/office/drawing/2014/main" id="{C857E8F7-419E-440C-8D4B-038CC6831A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63832" y="2486094"/>
                  <a:ext cx="577685" cy="577683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671D840-8AD5-4781-83E7-CF14E9694C00}"/>
                  </a:ext>
                </a:extLst>
              </p:cNvPr>
              <p:cNvGrpSpPr/>
              <p:nvPr/>
            </p:nvGrpSpPr>
            <p:grpSpPr>
              <a:xfrm>
                <a:off x="4931832" y="3386736"/>
                <a:ext cx="928242" cy="928242"/>
                <a:chOff x="5223833" y="3713259"/>
                <a:chExt cx="983313" cy="983313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D9EF28C8-8513-40DC-97F0-CECA2419D83D}"/>
                    </a:ext>
                  </a:extLst>
                </p:cNvPr>
                <p:cNvGrpSpPr/>
                <p:nvPr/>
              </p:nvGrpSpPr>
              <p:grpSpPr>
                <a:xfrm>
                  <a:off x="5223833" y="3713259"/>
                  <a:ext cx="983313" cy="983313"/>
                  <a:chOff x="9111343" y="5438671"/>
                  <a:chExt cx="854110" cy="854110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8A08E794-842A-419D-8A5E-79FFE1B993C8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D38175C5-D5FB-41CB-87C8-51DE506087AF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98B81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243E08E2-FDCD-4FCE-898F-C35EA3379ED3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B2FAC0AF-FB8F-4A71-B4FC-7B68FD0A90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9162" y="3863671"/>
                  <a:ext cx="622024" cy="622024"/>
                </a:xfrm>
                <a:prstGeom prst="rect">
                  <a:avLst/>
                </a:prstGeom>
              </p:spPr>
            </p:pic>
          </p:grp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1999A17-2534-4A49-BBFA-2E3A768269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74637" y="3867119"/>
                <a:ext cx="773116" cy="720574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B6806B6-02BF-4F4E-9D09-4CF9D6365C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12832" y="4129828"/>
                <a:ext cx="300238" cy="225179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75880C2-5DBB-4558-AB9D-9C28971F62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01440" y="3053301"/>
                <a:ext cx="479311" cy="400988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48C79BC-93D0-4FE2-8D6D-24AFF71478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28801" y="4092300"/>
                <a:ext cx="894796" cy="352745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21CDD32-BDF8-4548-A9F0-10C14589D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2" y="4234961"/>
                <a:ext cx="906241" cy="465322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C11C410-4196-4942-8570-D6A48FC9A0AF}"/>
                  </a:ext>
                </a:extLst>
              </p:cNvPr>
              <p:cNvGrpSpPr/>
              <p:nvPr/>
            </p:nvGrpSpPr>
            <p:grpSpPr>
              <a:xfrm>
                <a:off x="11210611" y="4077140"/>
                <a:ext cx="1103809" cy="1103809"/>
                <a:chOff x="11210611" y="4077140"/>
                <a:chExt cx="1103809" cy="1103809"/>
              </a:xfrm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64E3E0F2-22C4-4FFB-9171-8B8331C5D50E}"/>
                    </a:ext>
                  </a:extLst>
                </p:cNvPr>
                <p:cNvGrpSpPr/>
                <p:nvPr/>
              </p:nvGrpSpPr>
              <p:grpSpPr>
                <a:xfrm>
                  <a:off x="11210611" y="4077140"/>
                  <a:ext cx="1103809" cy="1103809"/>
                  <a:chOff x="9111343" y="5438671"/>
                  <a:chExt cx="854110" cy="854110"/>
                </a:xfrm>
              </p:grpSpPr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B43EDEBF-C14A-4D15-B341-CC6E3FC93743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43A89212-D576-45E9-9723-83BFABA46D59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50AB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06204B0E-DDDB-4FEA-99D9-8FB2608DBF9B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165" name="Graphic 164">
                  <a:extLst>
                    <a:ext uri="{FF2B5EF4-FFF2-40B4-BE49-F238E27FC236}">
                      <a16:creationId xmlns:a16="http://schemas.microsoft.com/office/drawing/2014/main" id="{73B471B5-E330-465F-B3E6-75A12A3C23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36232" y="4102761"/>
                  <a:ext cx="1052566" cy="1052566"/>
                </a:xfrm>
                <a:prstGeom prst="rect">
                  <a:avLst/>
                </a:prstGeom>
              </p:spPr>
            </p:pic>
          </p:grp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F2B8CCE-604E-4180-9E20-BA1FC5F8EB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16755" y="5041127"/>
                <a:ext cx="461562" cy="593262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9B2C86A-5B7A-430D-BD55-564488401846}"/>
              </a:ext>
            </a:extLst>
          </p:cNvPr>
          <p:cNvSpPr txBox="1"/>
          <p:nvPr/>
        </p:nvSpPr>
        <p:spPr>
          <a:xfrm>
            <a:off x="5682597" y="6069641"/>
            <a:ext cx="6391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sz="1800" b="1" kern="1200" cap="all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Contact: </a:t>
            </a:r>
            <a:r>
              <a:rPr lang="en-US" sz="1800" b="1" kern="1200" cap="all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hlinkClick r:id="rId21"/>
              </a:rPr>
              <a:t>pqc@nxp.com</a:t>
            </a:r>
            <a:r>
              <a:rPr lang="en-US" sz="1800" b="1" kern="1200" cap="all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en-AU" sz="1800" b="1" kern="1200" cap="all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| </a:t>
            </a:r>
            <a:r>
              <a:rPr lang="en-US" sz="1800" b="1" kern="1200" cap="all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NXP.com/PQC</a:t>
            </a:r>
          </a:p>
        </p:txBody>
      </p:sp>
    </p:spTree>
    <p:extLst>
      <p:ext uri="{BB962C8B-B14F-4D97-AF65-F5344CB8AC3E}">
        <p14:creationId xmlns:p14="http://schemas.microsoft.com/office/powerpoint/2010/main" val="31835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9961AA48-24D6-4341-9B7B-2F1E14DF8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1060" y="4466668"/>
            <a:ext cx="2354141" cy="235414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F5298E5-F65D-4411-BEDA-A7C0D6B58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8406" y="1699337"/>
            <a:ext cx="2354141" cy="235414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F2B90E3-6AA1-4A06-B0EC-AA53BA9882DC}"/>
              </a:ext>
            </a:extLst>
          </p:cNvPr>
          <p:cNvGrpSpPr>
            <a:grpSpLocks noChangeAspect="1"/>
          </p:cNvGrpSpPr>
          <p:nvPr/>
        </p:nvGrpSpPr>
        <p:grpSpPr>
          <a:xfrm>
            <a:off x="2953773" y="2549383"/>
            <a:ext cx="733814" cy="654049"/>
            <a:chOff x="9404317" y="3103156"/>
            <a:chExt cx="219075" cy="195262"/>
          </a:xfrm>
          <a:solidFill>
            <a:srgbClr val="73983E"/>
          </a:solidFill>
        </p:grpSpPr>
        <p:sp>
          <p:nvSpPr>
            <p:cNvPr id="7" name="Freeform 154">
              <a:extLst>
                <a:ext uri="{FF2B5EF4-FFF2-40B4-BE49-F238E27FC236}">
                  <a16:creationId xmlns:a16="http://schemas.microsoft.com/office/drawing/2014/main" id="{9E6D6F9D-F133-4634-8B72-C6477D9CC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317" y="3103156"/>
              <a:ext cx="219075" cy="195262"/>
            </a:xfrm>
            <a:custGeom>
              <a:avLst/>
              <a:gdLst>
                <a:gd name="T0" fmla="*/ 410 w 423"/>
                <a:gd name="T1" fmla="*/ 278 h 379"/>
                <a:gd name="T2" fmla="*/ 270 w 423"/>
                <a:gd name="T3" fmla="*/ 35 h 379"/>
                <a:gd name="T4" fmla="*/ 211 w 423"/>
                <a:gd name="T5" fmla="*/ 0 h 379"/>
                <a:gd name="T6" fmla="*/ 211 w 423"/>
                <a:gd name="T7" fmla="*/ 0 h 379"/>
                <a:gd name="T8" fmla="*/ 152 w 423"/>
                <a:gd name="T9" fmla="*/ 35 h 379"/>
                <a:gd name="T10" fmla="*/ 13 w 423"/>
                <a:gd name="T11" fmla="*/ 276 h 379"/>
                <a:gd name="T12" fmla="*/ 12 w 423"/>
                <a:gd name="T13" fmla="*/ 346 h 379"/>
                <a:gd name="T14" fmla="*/ 71 w 423"/>
                <a:gd name="T15" fmla="*/ 379 h 379"/>
                <a:gd name="T16" fmla="*/ 352 w 423"/>
                <a:gd name="T17" fmla="*/ 379 h 379"/>
                <a:gd name="T18" fmla="*/ 410 w 423"/>
                <a:gd name="T19" fmla="*/ 346 h 379"/>
                <a:gd name="T20" fmla="*/ 410 w 423"/>
                <a:gd name="T21" fmla="*/ 278 h 379"/>
                <a:gd name="T22" fmla="*/ 386 w 423"/>
                <a:gd name="T23" fmla="*/ 332 h 379"/>
                <a:gd name="T24" fmla="*/ 352 w 423"/>
                <a:gd name="T25" fmla="*/ 351 h 379"/>
                <a:gd name="T26" fmla="*/ 71 w 423"/>
                <a:gd name="T27" fmla="*/ 351 h 379"/>
                <a:gd name="T28" fmla="*/ 36 w 423"/>
                <a:gd name="T29" fmla="*/ 332 h 379"/>
                <a:gd name="T30" fmla="*/ 37 w 423"/>
                <a:gd name="T31" fmla="*/ 291 h 379"/>
                <a:gd name="T32" fmla="*/ 177 w 423"/>
                <a:gd name="T33" fmla="*/ 49 h 379"/>
                <a:gd name="T34" fmla="*/ 211 w 423"/>
                <a:gd name="T35" fmla="*/ 28 h 379"/>
                <a:gd name="T36" fmla="*/ 211 w 423"/>
                <a:gd name="T37" fmla="*/ 28 h 379"/>
                <a:gd name="T38" fmla="*/ 246 w 423"/>
                <a:gd name="T39" fmla="*/ 49 h 379"/>
                <a:gd name="T40" fmla="*/ 386 w 423"/>
                <a:gd name="T41" fmla="*/ 292 h 379"/>
                <a:gd name="T42" fmla="*/ 386 w 423"/>
                <a:gd name="T43" fmla="*/ 33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3" h="379">
                  <a:moveTo>
                    <a:pt x="410" y="278"/>
                  </a:moveTo>
                  <a:cubicBezTo>
                    <a:pt x="270" y="35"/>
                    <a:pt x="270" y="35"/>
                    <a:pt x="270" y="35"/>
                  </a:cubicBezTo>
                  <a:cubicBezTo>
                    <a:pt x="258" y="13"/>
                    <a:pt x="236" y="0"/>
                    <a:pt x="21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87" y="0"/>
                    <a:pt x="165" y="13"/>
                    <a:pt x="152" y="35"/>
                  </a:cubicBezTo>
                  <a:cubicBezTo>
                    <a:pt x="13" y="276"/>
                    <a:pt x="13" y="276"/>
                    <a:pt x="13" y="276"/>
                  </a:cubicBezTo>
                  <a:cubicBezTo>
                    <a:pt x="0" y="299"/>
                    <a:pt x="0" y="325"/>
                    <a:pt x="12" y="346"/>
                  </a:cubicBezTo>
                  <a:cubicBezTo>
                    <a:pt x="24" y="367"/>
                    <a:pt x="46" y="379"/>
                    <a:pt x="71" y="379"/>
                  </a:cubicBezTo>
                  <a:cubicBezTo>
                    <a:pt x="352" y="379"/>
                    <a:pt x="352" y="379"/>
                    <a:pt x="352" y="379"/>
                  </a:cubicBezTo>
                  <a:cubicBezTo>
                    <a:pt x="376" y="379"/>
                    <a:pt x="398" y="367"/>
                    <a:pt x="410" y="346"/>
                  </a:cubicBezTo>
                  <a:cubicBezTo>
                    <a:pt x="423" y="324"/>
                    <a:pt x="423" y="299"/>
                    <a:pt x="410" y="278"/>
                  </a:cubicBezTo>
                  <a:close/>
                  <a:moveTo>
                    <a:pt x="386" y="332"/>
                  </a:moveTo>
                  <a:cubicBezTo>
                    <a:pt x="379" y="344"/>
                    <a:pt x="366" y="351"/>
                    <a:pt x="352" y="351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56" y="351"/>
                    <a:pt x="43" y="344"/>
                    <a:pt x="36" y="332"/>
                  </a:cubicBezTo>
                  <a:cubicBezTo>
                    <a:pt x="29" y="319"/>
                    <a:pt x="29" y="304"/>
                    <a:pt x="37" y="291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4" y="36"/>
                    <a:pt x="197" y="28"/>
                    <a:pt x="211" y="28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25" y="28"/>
                    <a:pt x="238" y="36"/>
                    <a:pt x="246" y="49"/>
                  </a:cubicBezTo>
                  <a:cubicBezTo>
                    <a:pt x="386" y="292"/>
                    <a:pt x="386" y="292"/>
                    <a:pt x="386" y="292"/>
                  </a:cubicBezTo>
                  <a:cubicBezTo>
                    <a:pt x="393" y="304"/>
                    <a:pt x="393" y="319"/>
                    <a:pt x="386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Freeform 226">
              <a:extLst>
                <a:ext uri="{FF2B5EF4-FFF2-40B4-BE49-F238E27FC236}">
                  <a16:creationId xmlns:a16="http://schemas.microsoft.com/office/drawing/2014/main" id="{0CFF38BD-09E2-4091-B93E-9ED7B7767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8454" y="3184118"/>
              <a:ext cx="49213" cy="69850"/>
            </a:xfrm>
            <a:custGeom>
              <a:avLst/>
              <a:gdLst>
                <a:gd name="T0" fmla="*/ 87 w 93"/>
                <a:gd name="T1" fmla="*/ 45 h 135"/>
                <a:gd name="T2" fmla="*/ 69 w 93"/>
                <a:gd name="T3" fmla="*/ 45 h 135"/>
                <a:gd name="T4" fmla="*/ 82 w 93"/>
                <a:gd name="T5" fmla="*/ 7 h 135"/>
                <a:gd name="T6" fmla="*/ 81 w 93"/>
                <a:gd name="T7" fmla="*/ 3 h 135"/>
                <a:gd name="T8" fmla="*/ 77 w 93"/>
                <a:gd name="T9" fmla="*/ 0 h 135"/>
                <a:gd name="T10" fmla="*/ 26 w 93"/>
                <a:gd name="T11" fmla="*/ 0 h 135"/>
                <a:gd name="T12" fmla="*/ 21 w 93"/>
                <a:gd name="T13" fmla="*/ 4 h 135"/>
                <a:gd name="T14" fmla="*/ 1 w 93"/>
                <a:gd name="T15" fmla="*/ 60 h 135"/>
                <a:gd name="T16" fmla="*/ 1 w 93"/>
                <a:gd name="T17" fmla="*/ 65 h 135"/>
                <a:gd name="T18" fmla="*/ 5 w 93"/>
                <a:gd name="T19" fmla="*/ 67 h 135"/>
                <a:gd name="T20" fmla="*/ 24 w 93"/>
                <a:gd name="T21" fmla="*/ 67 h 135"/>
                <a:gd name="T22" fmla="*/ 11 w 93"/>
                <a:gd name="T23" fmla="*/ 128 h 135"/>
                <a:gd name="T24" fmla="*/ 13 w 93"/>
                <a:gd name="T25" fmla="*/ 134 h 135"/>
                <a:gd name="T26" fmla="*/ 16 w 93"/>
                <a:gd name="T27" fmla="*/ 135 h 135"/>
                <a:gd name="T28" fmla="*/ 19 w 93"/>
                <a:gd name="T29" fmla="*/ 133 h 135"/>
                <a:gd name="T30" fmla="*/ 91 w 93"/>
                <a:gd name="T31" fmla="*/ 54 h 135"/>
                <a:gd name="T32" fmla="*/ 92 w 93"/>
                <a:gd name="T33" fmla="*/ 49 h 135"/>
                <a:gd name="T34" fmla="*/ 87 w 93"/>
                <a:gd name="T35" fmla="*/ 4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35">
                  <a:moveTo>
                    <a:pt x="87" y="45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2" y="4"/>
                    <a:pt x="81" y="3"/>
                  </a:cubicBezTo>
                  <a:cubicBezTo>
                    <a:pt x="80" y="1"/>
                    <a:pt x="79" y="0"/>
                    <a:pt x="7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2"/>
                    <a:pt x="21" y="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2"/>
                    <a:pt x="0" y="63"/>
                    <a:pt x="1" y="65"/>
                  </a:cubicBezTo>
                  <a:cubicBezTo>
                    <a:pt x="2" y="66"/>
                    <a:pt x="4" y="67"/>
                    <a:pt x="5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31"/>
                    <a:pt x="11" y="133"/>
                    <a:pt x="13" y="134"/>
                  </a:cubicBezTo>
                  <a:cubicBezTo>
                    <a:pt x="13" y="135"/>
                    <a:pt x="14" y="135"/>
                    <a:pt x="16" y="135"/>
                  </a:cubicBezTo>
                  <a:cubicBezTo>
                    <a:pt x="17" y="135"/>
                    <a:pt x="18" y="135"/>
                    <a:pt x="19" y="133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3" y="52"/>
                    <a:pt x="92" y="49"/>
                    <a:pt x="92" y="49"/>
                  </a:cubicBezTo>
                  <a:cubicBezTo>
                    <a:pt x="91" y="46"/>
                    <a:pt x="89" y="45"/>
                    <a:pt x="8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50BA8B-1977-4A80-9E1D-90C1DBD85E0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91" y="5361537"/>
            <a:ext cx="733814" cy="654049"/>
            <a:chOff x="9404317" y="3103156"/>
            <a:chExt cx="219075" cy="195262"/>
          </a:xfrm>
          <a:solidFill>
            <a:srgbClr val="FFA015"/>
          </a:solidFill>
        </p:grpSpPr>
        <p:sp>
          <p:nvSpPr>
            <p:cNvPr id="10" name="Freeform 154">
              <a:extLst>
                <a:ext uri="{FF2B5EF4-FFF2-40B4-BE49-F238E27FC236}">
                  <a16:creationId xmlns:a16="http://schemas.microsoft.com/office/drawing/2014/main" id="{43CE6E0B-440F-4F2A-98D2-D5A0155EA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317" y="3103156"/>
              <a:ext cx="219075" cy="195262"/>
            </a:xfrm>
            <a:custGeom>
              <a:avLst/>
              <a:gdLst>
                <a:gd name="T0" fmla="*/ 410 w 423"/>
                <a:gd name="T1" fmla="*/ 278 h 379"/>
                <a:gd name="T2" fmla="*/ 270 w 423"/>
                <a:gd name="T3" fmla="*/ 35 h 379"/>
                <a:gd name="T4" fmla="*/ 211 w 423"/>
                <a:gd name="T5" fmla="*/ 0 h 379"/>
                <a:gd name="T6" fmla="*/ 211 w 423"/>
                <a:gd name="T7" fmla="*/ 0 h 379"/>
                <a:gd name="T8" fmla="*/ 152 w 423"/>
                <a:gd name="T9" fmla="*/ 35 h 379"/>
                <a:gd name="T10" fmla="*/ 13 w 423"/>
                <a:gd name="T11" fmla="*/ 276 h 379"/>
                <a:gd name="T12" fmla="*/ 12 w 423"/>
                <a:gd name="T13" fmla="*/ 346 h 379"/>
                <a:gd name="T14" fmla="*/ 71 w 423"/>
                <a:gd name="T15" fmla="*/ 379 h 379"/>
                <a:gd name="T16" fmla="*/ 352 w 423"/>
                <a:gd name="T17" fmla="*/ 379 h 379"/>
                <a:gd name="T18" fmla="*/ 410 w 423"/>
                <a:gd name="T19" fmla="*/ 346 h 379"/>
                <a:gd name="T20" fmla="*/ 410 w 423"/>
                <a:gd name="T21" fmla="*/ 278 h 379"/>
                <a:gd name="T22" fmla="*/ 386 w 423"/>
                <a:gd name="T23" fmla="*/ 332 h 379"/>
                <a:gd name="T24" fmla="*/ 352 w 423"/>
                <a:gd name="T25" fmla="*/ 351 h 379"/>
                <a:gd name="T26" fmla="*/ 71 w 423"/>
                <a:gd name="T27" fmla="*/ 351 h 379"/>
                <a:gd name="T28" fmla="*/ 36 w 423"/>
                <a:gd name="T29" fmla="*/ 332 h 379"/>
                <a:gd name="T30" fmla="*/ 37 w 423"/>
                <a:gd name="T31" fmla="*/ 291 h 379"/>
                <a:gd name="T32" fmla="*/ 177 w 423"/>
                <a:gd name="T33" fmla="*/ 49 h 379"/>
                <a:gd name="T34" fmla="*/ 211 w 423"/>
                <a:gd name="T35" fmla="*/ 28 h 379"/>
                <a:gd name="T36" fmla="*/ 211 w 423"/>
                <a:gd name="T37" fmla="*/ 28 h 379"/>
                <a:gd name="T38" fmla="*/ 246 w 423"/>
                <a:gd name="T39" fmla="*/ 49 h 379"/>
                <a:gd name="T40" fmla="*/ 386 w 423"/>
                <a:gd name="T41" fmla="*/ 292 h 379"/>
                <a:gd name="T42" fmla="*/ 386 w 423"/>
                <a:gd name="T43" fmla="*/ 33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3" h="379">
                  <a:moveTo>
                    <a:pt x="410" y="278"/>
                  </a:moveTo>
                  <a:cubicBezTo>
                    <a:pt x="270" y="35"/>
                    <a:pt x="270" y="35"/>
                    <a:pt x="270" y="35"/>
                  </a:cubicBezTo>
                  <a:cubicBezTo>
                    <a:pt x="258" y="13"/>
                    <a:pt x="236" y="0"/>
                    <a:pt x="21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87" y="0"/>
                    <a:pt x="165" y="13"/>
                    <a:pt x="152" y="35"/>
                  </a:cubicBezTo>
                  <a:cubicBezTo>
                    <a:pt x="13" y="276"/>
                    <a:pt x="13" y="276"/>
                    <a:pt x="13" y="276"/>
                  </a:cubicBezTo>
                  <a:cubicBezTo>
                    <a:pt x="0" y="299"/>
                    <a:pt x="0" y="325"/>
                    <a:pt x="12" y="346"/>
                  </a:cubicBezTo>
                  <a:cubicBezTo>
                    <a:pt x="24" y="367"/>
                    <a:pt x="46" y="379"/>
                    <a:pt x="71" y="379"/>
                  </a:cubicBezTo>
                  <a:cubicBezTo>
                    <a:pt x="352" y="379"/>
                    <a:pt x="352" y="379"/>
                    <a:pt x="352" y="379"/>
                  </a:cubicBezTo>
                  <a:cubicBezTo>
                    <a:pt x="376" y="379"/>
                    <a:pt x="398" y="367"/>
                    <a:pt x="410" y="346"/>
                  </a:cubicBezTo>
                  <a:cubicBezTo>
                    <a:pt x="423" y="324"/>
                    <a:pt x="423" y="299"/>
                    <a:pt x="410" y="278"/>
                  </a:cubicBezTo>
                  <a:close/>
                  <a:moveTo>
                    <a:pt x="386" y="332"/>
                  </a:moveTo>
                  <a:cubicBezTo>
                    <a:pt x="379" y="344"/>
                    <a:pt x="366" y="351"/>
                    <a:pt x="352" y="351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56" y="351"/>
                    <a:pt x="43" y="344"/>
                    <a:pt x="36" y="332"/>
                  </a:cubicBezTo>
                  <a:cubicBezTo>
                    <a:pt x="29" y="319"/>
                    <a:pt x="29" y="304"/>
                    <a:pt x="37" y="291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4" y="36"/>
                    <a:pt x="197" y="28"/>
                    <a:pt x="211" y="28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25" y="28"/>
                    <a:pt x="238" y="36"/>
                    <a:pt x="246" y="49"/>
                  </a:cubicBezTo>
                  <a:cubicBezTo>
                    <a:pt x="386" y="292"/>
                    <a:pt x="386" y="292"/>
                    <a:pt x="386" y="292"/>
                  </a:cubicBezTo>
                  <a:cubicBezTo>
                    <a:pt x="393" y="304"/>
                    <a:pt x="393" y="319"/>
                    <a:pt x="386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" name="Freeform 226">
              <a:extLst>
                <a:ext uri="{FF2B5EF4-FFF2-40B4-BE49-F238E27FC236}">
                  <a16:creationId xmlns:a16="http://schemas.microsoft.com/office/drawing/2014/main" id="{0FCBA845-35AB-4C92-B7E8-C8958A950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8454" y="3184118"/>
              <a:ext cx="49213" cy="69850"/>
            </a:xfrm>
            <a:custGeom>
              <a:avLst/>
              <a:gdLst>
                <a:gd name="T0" fmla="*/ 87 w 93"/>
                <a:gd name="T1" fmla="*/ 45 h 135"/>
                <a:gd name="T2" fmla="*/ 69 w 93"/>
                <a:gd name="T3" fmla="*/ 45 h 135"/>
                <a:gd name="T4" fmla="*/ 82 w 93"/>
                <a:gd name="T5" fmla="*/ 7 h 135"/>
                <a:gd name="T6" fmla="*/ 81 w 93"/>
                <a:gd name="T7" fmla="*/ 3 h 135"/>
                <a:gd name="T8" fmla="*/ 77 w 93"/>
                <a:gd name="T9" fmla="*/ 0 h 135"/>
                <a:gd name="T10" fmla="*/ 26 w 93"/>
                <a:gd name="T11" fmla="*/ 0 h 135"/>
                <a:gd name="T12" fmla="*/ 21 w 93"/>
                <a:gd name="T13" fmla="*/ 4 h 135"/>
                <a:gd name="T14" fmla="*/ 1 w 93"/>
                <a:gd name="T15" fmla="*/ 60 h 135"/>
                <a:gd name="T16" fmla="*/ 1 w 93"/>
                <a:gd name="T17" fmla="*/ 65 h 135"/>
                <a:gd name="T18" fmla="*/ 5 w 93"/>
                <a:gd name="T19" fmla="*/ 67 h 135"/>
                <a:gd name="T20" fmla="*/ 24 w 93"/>
                <a:gd name="T21" fmla="*/ 67 h 135"/>
                <a:gd name="T22" fmla="*/ 11 w 93"/>
                <a:gd name="T23" fmla="*/ 128 h 135"/>
                <a:gd name="T24" fmla="*/ 13 w 93"/>
                <a:gd name="T25" fmla="*/ 134 h 135"/>
                <a:gd name="T26" fmla="*/ 16 w 93"/>
                <a:gd name="T27" fmla="*/ 135 h 135"/>
                <a:gd name="T28" fmla="*/ 19 w 93"/>
                <a:gd name="T29" fmla="*/ 133 h 135"/>
                <a:gd name="T30" fmla="*/ 91 w 93"/>
                <a:gd name="T31" fmla="*/ 54 h 135"/>
                <a:gd name="T32" fmla="*/ 92 w 93"/>
                <a:gd name="T33" fmla="*/ 49 h 135"/>
                <a:gd name="T34" fmla="*/ 87 w 93"/>
                <a:gd name="T35" fmla="*/ 4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35">
                  <a:moveTo>
                    <a:pt x="87" y="45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2" y="4"/>
                    <a:pt x="81" y="3"/>
                  </a:cubicBezTo>
                  <a:cubicBezTo>
                    <a:pt x="80" y="1"/>
                    <a:pt x="79" y="0"/>
                    <a:pt x="7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2"/>
                    <a:pt x="21" y="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2"/>
                    <a:pt x="0" y="63"/>
                    <a:pt x="1" y="65"/>
                  </a:cubicBezTo>
                  <a:cubicBezTo>
                    <a:pt x="2" y="66"/>
                    <a:pt x="4" y="67"/>
                    <a:pt x="5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31"/>
                    <a:pt x="11" y="133"/>
                    <a:pt x="13" y="134"/>
                  </a:cubicBezTo>
                  <a:cubicBezTo>
                    <a:pt x="13" y="135"/>
                    <a:pt x="14" y="135"/>
                    <a:pt x="16" y="135"/>
                  </a:cubicBezTo>
                  <a:cubicBezTo>
                    <a:pt x="17" y="135"/>
                    <a:pt x="18" y="135"/>
                    <a:pt x="19" y="133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3" y="52"/>
                    <a:pt x="92" y="49"/>
                    <a:pt x="92" y="49"/>
                  </a:cubicBezTo>
                  <a:cubicBezTo>
                    <a:pt x="91" y="46"/>
                    <a:pt x="89" y="45"/>
                    <a:pt x="8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5F424A-3FF1-4759-9139-13DB1BFCB336}"/>
              </a:ext>
            </a:extLst>
          </p:cNvPr>
          <p:cNvGrpSpPr>
            <a:grpSpLocks noChangeAspect="1"/>
          </p:cNvGrpSpPr>
          <p:nvPr/>
        </p:nvGrpSpPr>
        <p:grpSpPr>
          <a:xfrm>
            <a:off x="7437164" y="5403423"/>
            <a:ext cx="637936" cy="684994"/>
            <a:chOff x="5899117" y="4268381"/>
            <a:chExt cx="193675" cy="207962"/>
          </a:xfrm>
          <a:solidFill>
            <a:srgbClr val="FFA015"/>
          </a:solidFill>
        </p:grpSpPr>
        <p:sp>
          <p:nvSpPr>
            <p:cNvPr id="13" name="Freeform 311">
              <a:extLst>
                <a:ext uri="{FF2B5EF4-FFF2-40B4-BE49-F238E27FC236}">
                  <a16:creationId xmlns:a16="http://schemas.microsoft.com/office/drawing/2014/main" id="{282D77D2-D8B1-4A44-A724-9E5D3FE87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9117" y="4268381"/>
              <a:ext cx="193675" cy="207962"/>
            </a:xfrm>
            <a:custGeom>
              <a:avLst/>
              <a:gdLst>
                <a:gd name="T0" fmla="*/ 352 w 376"/>
                <a:gd name="T1" fmla="*/ 66 h 403"/>
                <a:gd name="T2" fmla="*/ 203 w 376"/>
                <a:gd name="T3" fmla="*/ 4 h 403"/>
                <a:gd name="T4" fmla="*/ 173 w 376"/>
                <a:gd name="T5" fmla="*/ 4 h 403"/>
                <a:gd name="T6" fmla="*/ 24 w 376"/>
                <a:gd name="T7" fmla="*/ 66 h 403"/>
                <a:gd name="T8" fmla="*/ 0 w 376"/>
                <a:gd name="T9" fmla="*/ 102 h 403"/>
                <a:gd name="T10" fmla="*/ 55 w 376"/>
                <a:gd name="T11" fmla="*/ 296 h 403"/>
                <a:gd name="T12" fmla="*/ 173 w 376"/>
                <a:gd name="T13" fmla="*/ 399 h 403"/>
                <a:gd name="T14" fmla="*/ 203 w 376"/>
                <a:gd name="T15" fmla="*/ 399 h 403"/>
                <a:gd name="T16" fmla="*/ 376 w 376"/>
                <a:gd name="T17" fmla="*/ 102 h 403"/>
                <a:gd name="T18" fmla="*/ 352 w 376"/>
                <a:gd name="T19" fmla="*/ 66 h 403"/>
                <a:gd name="T20" fmla="*/ 349 w 376"/>
                <a:gd name="T21" fmla="*/ 107 h 403"/>
                <a:gd name="T22" fmla="*/ 309 w 376"/>
                <a:gd name="T23" fmla="*/ 260 h 403"/>
                <a:gd name="T24" fmla="*/ 195 w 376"/>
                <a:gd name="T25" fmla="*/ 373 h 403"/>
                <a:gd name="T26" fmla="*/ 188 w 376"/>
                <a:gd name="T27" fmla="*/ 376 h 403"/>
                <a:gd name="T28" fmla="*/ 181 w 376"/>
                <a:gd name="T29" fmla="*/ 373 h 403"/>
                <a:gd name="T30" fmla="*/ 67 w 376"/>
                <a:gd name="T31" fmla="*/ 260 h 403"/>
                <a:gd name="T32" fmla="*/ 27 w 376"/>
                <a:gd name="T33" fmla="*/ 107 h 403"/>
                <a:gd name="T34" fmla="*/ 27 w 376"/>
                <a:gd name="T35" fmla="*/ 94 h 403"/>
                <a:gd name="T36" fmla="*/ 188 w 376"/>
                <a:gd name="T37" fmla="*/ 27 h 403"/>
                <a:gd name="T38" fmla="*/ 349 w 376"/>
                <a:gd name="T39" fmla="*/ 94 h 403"/>
                <a:gd name="T40" fmla="*/ 349 w 376"/>
                <a:gd name="T41" fmla="*/ 10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403">
                  <a:moveTo>
                    <a:pt x="352" y="66"/>
                  </a:moveTo>
                  <a:cubicBezTo>
                    <a:pt x="203" y="4"/>
                    <a:pt x="203" y="4"/>
                    <a:pt x="203" y="4"/>
                  </a:cubicBezTo>
                  <a:cubicBezTo>
                    <a:pt x="193" y="0"/>
                    <a:pt x="183" y="0"/>
                    <a:pt x="173" y="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9" y="72"/>
                    <a:pt x="0" y="86"/>
                    <a:pt x="0" y="102"/>
                  </a:cubicBezTo>
                  <a:cubicBezTo>
                    <a:pt x="0" y="173"/>
                    <a:pt x="19" y="240"/>
                    <a:pt x="55" y="296"/>
                  </a:cubicBezTo>
                  <a:cubicBezTo>
                    <a:pt x="86" y="344"/>
                    <a:pt x="128" y="381"/>
                    <a:pt x="173" y="399"/>
                  </a:cubicBezTo>
                  <a:cubicBezTo>
                    <a:pt x="182" y="403"/>
                    <a:pt x="193" y="403"/>
                    <a:pt x="203" y="399"/>
                  </a:cubicBezTo>
                  <a:cubicBezTo>
                    <a:pt x="267" y="372"/>
                    <a:pt x="376" y="280"/>
                    <a:pt x="376" y="102"/>
                  </a:cubicBezTo>
                  <a:cubicBezTo>
                    <a:pt x="376" y="86"/>
                    <a:pt x="367" y="72"/>
                    <a:pt x="352" y="66"/>
                  </a:cubicBezTo>
                  <a:close/>
                  <a:moveTo>
                    <a:pt x="349" y="107"/>
                  </a:moveTo>
                  <a:cubicBezTo>
                    <a:pt x="348" y="158"/>
                    <a:pt x="333" y="214"/>
                    <a:pt x="309" y="260"/>
                  </a:cubicBezTo>
                  <a:cubicBezTo>
                    <a:pt x="281" y="315"/>
                    <a:pt x="241" y="354"/>
                    <a:pt x="195" y="373"/>
                  </a:cubicBezTo>
                  <a:cubicBezTo>
                    <a:pt x="188" y="376"/>
                    <a:pt x="188" y="376"/>
                    <a:pt x="188" y="376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35" y="354"/>
                    <a:pt x="95" y="315"/>
                    <a:pt x="67" y="260"/>
                  </a:cubicBezTo>
                  <a:cubicBezTo>
                    <a:pt x="42" y="214"/>
                    <a:pt x="28" y="158"/>
                    <a:pt x="27" y="107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349" y="94"/>
                    <a:pt x="349" y="94"/>
                    <a:pt x="349" y="94"/>
                  </a:cubicBezTo>
                  <a:lnTo>
                    <a:pt x="349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" name="Freeform 312">
              <a:extLst>
                <a:ext uri="{FF2B5EF4-FFF2-40B4-BE49-F238E27FC236}">
                  <a16:creationId xmlns:a16="http://schemas.microsoft.com/office/drawing/2014/main" id="{31D95C68-16AD-4307-9B4D-91211DCE0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17" y="4322356"/>
              <a:ext cx="66675" cy="76200"/>
            </a:xfrm>
            <a:custGeom>
              <a:avLst/>
              <a:gdLst>
                <a:gd name="T0" fmla="*/ 21 w 129"/>
                <a:gd name="T1" fmla="*/ 30 h 147"/>
                <a:gd name="T2" fmla="*/ 18 w 129"/>
                <a:gd name="T3" fmla="*/ 46 h 147"/>
                <a:gd name="T4" fmla="*/ 18 w 129"/>
                <a:gd name="T5" fmla="*/ 63 h 147"/>
                <a:gd name="T6" fmla="*/ 15 w 129"/>
                <a:gd name="T7" fmla="*/ 63 h 147"/>
                <a:gd name="T8" fmla="*/ 0 w 129"/>
                <a:gd name="T9" fmla="*/ 78 h 147"/>
                <a:gd name="T10" fmla="*/ 0 w 129"/>
                <a:gd name="T11" fmla="*/ 132 h 147"/>
                <a:gd name="T12" fmla="*/ 15 w 129"/>
                <a:gd name="T13" fmla="*/ 147 h 147"/>
                <a:gd name="T14" fmla="*/ 114 w 129"/>
                <a:gd name="T15" fmla="*/ 147 h 147"/>
                <a:gd name="T16" fmla="*/ 129 w 129"/>
                <a:gd name="T17" fmla="*/ 132 h 147"/>
                <a:gd name="T18" fmla="*/ 129 w 129"/>
                <a:gd name="T19" fmla="*/ 78 h 147"/>
                <a:gd name="T20" fmla="*/ 114 w 129"/>
                <a:gd name="T21" fmla="*/ 63 h 147"/>
                <a:gd name="T22" fmla="*/ 111 w 129"/>
                <a:gd name="T23" fmla="*/ 63 h 147"/>
                <a:gd name="T24" fmla="*/ 111 w 129"/>
                <a:gd name="T25" fmla="*/ 46 h 147"/>
                <a:gd name="T26" fmla="*/ 108 w 129"/>
                <a:gd name="T27" fmla="*/ 30 h 147"/>
                <a:gd name="T28" fmla="*/ 65 w 129"/>
                <a:gd name="T29" fmla="*/ 0 h 147"/>
                <a:gd name="T30" fmla="*/ 32 w 129"/>
                <a:gd name="T31" fmla="*/ 13 h 147"/>
                <a:gd name="T32" fmla="*/ 21 w 129"/>
                <a:gd name="T33" fmla="*/ 30 h 147"/>
                <a:gd name="T34" fmla="*/ 72 w 129"/>
                <a:gd name="T35" fmla="*/ 110 h 147"/>
                <a:gd name="T36" fmla="*/ 72 w 129"/>
                <a:gd name="T37" fmla="*/ 116 h 147"/>
                <a:gd name="T38" fmla="*/ 65 w 129"/>
                <a:gd name="T39" fmla="*/ 124 h 147"/>
                <a:gd name="T40" fmla="*/ 58 w 129"/>
                <a:gd name="T41" fmla="*/ 116 h 147"/>
                <a:gd name="T42" fmla="*/ 58 w 129"/>
                <a:gd name="T43" fmla="*/ 110 h 147"/>
                <a:gd name="T44" fmla="*/ 52 w 129"/>
                <a:gd name="T45" fmla="*/ 99 h 147"/>
                <a:gd name="T46" fmla="*/ 65 w 129"/>
                <a:gd name="T47" fmla="*/ 86 h 147"/>
                <a:gd name="T48" fmla="*/ 78 w 129"/>
                <a:gd name="T49" fmla="*/ 99 h 147"/>
                <a:gd name="T50" fmla="*/ 72 w 129"/>
                <a:gd name="T51" fmla="*/ 110 h 147"/>
                <a:gd name="T52" fmla="*/ 65 w 129"/>
                <a:gd name="T53" fmla="*/ 12 h 147"/>
                <a:gd name="T54" fmla="*/ 99 w 129"/>
                <a:gd name="T55" fmla="*/ 46 h 147"/>
                <a:gd name="T56" fmla="*/ 99 w 129"/>
                <a:gd name="T57" fmla="*/ 63 h 147"/>
                <a:gd name="T58" fmla="*/ 30 w 129"/>
                <a:gd name="T59" fmla="*/ 63 h 147"/>
                <a:gd name="T60" fmla="*/ 30 w 129"/>
                <a:gd name="T61" fmla="*/ 46 h 147"/>
                <a:gd name="T62" fmla="*/ 65 w 129"/>
                <a:gd name="T63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147">
                  <a:moveTo>
                    <a:pt x="21" y="30"/>
                  </a:moveTo>
                  <a:cubicBezTo>
                    <a:pt x="21" y="30"/>
                    <a:pt x="18" y="35"/>
                    <a:pt x="18" y="46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7" y="63"/>
                    <a:pt x="0" y="69"/>
                    <a:pt x="0" y="7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0"/>
                    <a:pt x="7" y="147"/>
                    <a:pt x="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23" y="147"/>
                    <a:pt x="129" y="140"/>
                    <a:pt x="129" y="132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69"/>
                    <a:pt x="123" y="63"/>
                    <a:pt x="114" y="63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1" y="63"/>
                    <a:pt x="112" y="52"/>
                    <a:pt x="111" y="46"/>
                  </a:cubicBezTo>
                  <a:cubicBezTo>
                    <a:pt x="111" y="38"/>
                    <a:pt x="108" y="30"/>
                    <a:pt x="108" y="30"/>
                  </a:cubicBezTo>
                  <a:cubicBezTo>
                    <a:pt x="102" y="12"/>
                    <a:pt x="85" y="0"/>
                    <a:pt x="65" y="0"/>
                  </a:cubicBezTo>
                  <a:cubicBezTo>
                    <a:pt x="53" y="0"/>
                    <a:pt x="41" y="4"/>
                    <a:pt x="32" y="13"/>
                  </a:cubicBezTo>
                  <a:cubicBezTo>
                    <a:pt x="27" y="18"/>
                    <a:pt x="24" y="24"/>
                    <a:pt x="21" y="30"/>
                  </a:cubicBezTo>
                  <a:close/>
                  <a:moveTo>
                    <a:pt x="72" y="110"/>
                  </a:moveTo>
                  <a:cubicBezTo>
                    <a:pt x="72" y="116"/>
                    <a:pt x="72" y="116"/>
                    <a:pt x="72" y="116"/>
                  </a:cubicBezTo>
                  <a:cubicBezTo>
                    <a:pt x="72" y="120"/>
                    <a:pt x="69" y="124"/>
                    <a:pt x="65" y="124"/>
                  </a:cubicBezTo>
                  <a:cubicBezTo>
                    <a:pt x="61" y="124"/>
                    <a:pt x="58" y="120"/>
                    <a:pt x="58" y="116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4" y="108"/>
                    <a:pt x="52" y="104"/>
                    <a:pt x="52" y="99"/>
                  </a:cubicBezTo>
                  <a:cubicBezTo>
                    <a:pt x="52" y="92"/>
                    <a:pt x="58" y="86"/>
                    <a:pt x="65" y="86"/>
                  </a:cubicBezTo>
                  <a:cubicBezTo>
                    <a:pt x="72" y="86"/>
                    <a:pt x="78" y="92"/>
                    <a:pt x="78" y="99"/>
                  </a:cubicBezTo>
                  <a:cubicBezTo>
                    <a:pt x="78" y="104"/>
                    <a:pt x="76" y="108"/>
                    <a:pt x="72" y="110"/>
                  </a:cubicBezTo>
                  <a:close/>
                  <a:moveTo>
                    <a:pt x="65" y="12"/>
                  </a:moveTo>
                  <a:cubicBezTo>
                    <a:pt x="84" y="12"/>
                    <a:pt x="99" y="27"/>
                    <a:pt x="99" y="46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27"/>
                    <a:pt x="46" y="12"/>
                    <a:pt x="6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C82323-0FB6-480A-8FCE-69E2D20891B0}"/>
              </a:ext>
            </a:extLst>
          </p:cNvPr>
          <p:cNvGrpSpPr>
            <a:grpSpLocks noChangeAspect="1"/>
          </p:cNvGrpSpPr>
          <p:nvPr/>
        </p:nvGrpSpPr>
        <p:grpSpPr>
          <a:xfrm>
            <a:off x="7437164" y="2533910"/>
            <a:ext cx="637936" cy="684994"/>
            <a:chOff x="5899117" y="4268381"/>
            <a:chExt cx="193675" cy="207962"/>
          </a:xfrm>
          <a:solidFill>
            <a:srgbClr val="73983E"/>
          </a:solidFill>
        </p:grpSpPr>
        <p:sp>
          <p:nvSpPr>
            <p:cNvPr id="16" name="Freeform 311">
              <a:extLst>
                <a:ext uri="{FF2B5EF4-FFF2-40B4-BE49-F238E27FC236}">
                  <a16:creationId xmlns:a16="http://schemas.microsoft.com/office/drawing/2014/main" id="{5889082C-1D48-44E9-847A-BC1038757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9117" y="4268381"/>
              <a:ext cx="193675" cy="207962"/>
            </a:xfrm>
            <a:custGeom>
              <a:avLst/>
              <a:gdLst>
                <a:gd name="T0" fmla="*/ 352 w 376"/>
                <a:gd name="T1" fmla="*/ 66 h 403"/>
                <a:gd name="T2" fmla="*/ 203 w 376"/>
                <a:gd name="T3" fmla="*/ 4 h 403"/>
                <a:gd name="T4" fmla="*/ 173 w 376"/>
                <a:gd name="T5" fmla="*/ 4 h 403"/>
                <a:gd name="T6" fmla="*/ 24 w 376"/>
                <a:gd name="T7" fmla="*/ 66 h 403"/>
                <a:gd name="T8" fmla="*/ 0 w 376"/>
                <a:gd name="T9" fmla="*/ 102 h 403"/>
                <a:gd name="T10" fmla="*/ 55 w 376"/>
                <a:gd name="T11" fmla="*/ 296 h 403"/>
                <a:gd name="T12" fmla="*/ 173 w 376"/>
                <a:gd name="T13" fmla="*/ 399 h 403"/>
                <a:gd name="T14" fmla="*/ 203 w 376"/>
                <a:gd name="T15" fmla="*/ 399 h 403"/>
                <a:gd name="T16" fmla="*/ 376 w 376"/>
                <a:gd name="T17" fmla="*/ 102 h 403"/>
                <a:gd name="T18" fmla="*/ 352 w 376"/>
                <a:gd name="T19" fmla="*/ 66 h 403"/>
                <a:gd name="T20" fmla="*/ 349 w 376"/>
                <a:gd name="T21" fmla="*/ 107 h 403"/>
                <a:gd name="T22" fmla="*/ 309 w 376"/>
                <a:gd name="T23" fmla="*/ 260 h 403"/>
                <a:gd name="T24" fmla="*/ 195 w 376"/>
                <a:gd name="T25" fmla="*/ 373 h 403"/>
                <a:gd name="T26" fmla="*/ 188 w 376"/>
                <a:gd name="T27" fmla="*/ 376 h 403"/>
                <a:gd name="T28" fmla="*/ 181 w 376"/>
                <a:gd name="T29" fmla="*/ 373 h 403"/>
                <a:gd name="T30" fmla="*/ 67 w 376"/>
                <a:gd name="T31" fmla="*/ 260 h 403"/>
                <a:gd name="T32" fmla="*/ 27 w 376"/>
                <a:gd name="T33" fmla="*/ 107 h 403"/>
                <a:gd name="T34" fmla="*/ 27 w 376"/>
                <a:gd name="T35" fmla="*/ 94 h 403"/>
                <a:gd name="T36" fmla="*/ 188 w 376"/>
                <a:gd name="T37" fmla="*/ 27 h 403"/>
                <a:gd name="T38" fmla="*/ 349 w 376"/>
                <a:gd name="T39" fmla="*/ 94 h 403"/>
                <a:gd name="T40" fmla="*/ 349 w 376"/>
                <a:gd name="T41" fmla="*/ 10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403">
                  <a:moveTo>
                    <a:pt x="352" y="66"/>
                  </a:moveTo>
                  <a:cubicBezTo>
                    <a:pt x="203" y="4"/>
                    <a:pt x="203" y="4"/>
                    <a:pt x="203" y="4"/>
                  </a:cubicBezTo>
                  <a:cubicBezTo>
                    <a:pt x="193" y="0"/>
                    <a:pt x="183" y="0"/>
                    <a:pt x="173" y="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9" y="72"/>
                    <a:pt x="0" y="86"/>
                    <a:pt x="0" y="102"/>
                  </a:cubicBezTo>
                  <a:cubicBezTo>
                    <a:pt x="0" y="173"/>
                    <a:pt x="19" y="240"/>
                    <a:pt x="55" y="296"/>
                  </a:cubicBezTo>
                  <a:cubicBezTo>
                    <a:pt x="86" y="344"/>
                    <a:pt x="128" y="381"/>
                    <a:pt x="173" y="399"/>
                  </a:cubicBezTo>
                  <a:cubicBezTo>
                    <a:pt x="182" y="403"/>
                    <a:pt x="193" y="403"/>
                    <a:pt x="203" y="399"/>
                  </a:cubicBezTo>
                  <a:cubicBezTo>
                    <a:pt x="267" y="372"/>
                    <a:pt x="376" y="280"/>
                    <a:pt x="376" y="102"/>
                  </a:cubicBezTo>
                  <a:cubicBezTo>
                    <a:pt x="376" y="86"/>
                    <a:pt x="367" y="72"/>
                    <a:pt x="352" y="66"/>
                  </a:cubicBezTo>
                  <a:close/>
                  <a:moveTo>
                    <a:pt x="349" y="107"/>
                  </a:moveTo>
                  <a:cubicBezTo>
                    <a:pt x="348" y="158"/>
                    <a:pt x="333" y="214"/>
                    <a:pt x="309" y="260"/>
                  </a:cubicBezTo>
                  <a:cubicBezTo>
                    <a:pt x="281" y="315"/>
                    <a:pt x="241" y="354"/>
                    <a:pt x="195" y="373"/>
                  </a:cubicBezTo>
                  <a:cubicBezTo>
                    <a:pt x="188" y="376"/>
                    <a:pt x="188" y="376"/>
                    <a:pt x="188" y="376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35" y="354"/>
                    <a:pt x="95" y="315"/>
                    <a:pt x="67" y="260"/>
                  </a:cubicBezTo>
                  <a:cubicBezTo>
                    <a:pt x="42" y="214"/>
                    <a:pt x="28" y="158"/>
                    <a:pt x="27" y="107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349" y="94"/>
                    <a:pt x="349" y="94"/>
                    <a:pt x="349" y="94"/>
                  </a:cubicBezTo>
                  <a:lnTo>
                    <a:pt x="349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Freeform 312">
              <a:extLst>
                <a:ext uri="{FF2B5EF4-FFF2-40B4-BE49-F238E27FC236}">
                  <a16:creationId xmlns:a16="http://schemas.microsoft.com/office/drawing/2014/main" id="{D2136EC2-FC48-4199-9B2D-5BEDBA432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17" y="4322356"/>
              <a:ext cx="66675" cy="76200"/>
            </a:xfrm>
            <a:custGeom>
              <a:avLst/>
              <a:gdLst>
                <a:gd name="T0" fmla="*/ 21 w 129"/>
                <a:gd name="T1" fmla="*/ 30 h 147"/>
                <a:gd name="T2" fmla="*/ 18 w 129"/>
                <a:gd name="T3" fmla="*/ 46 h 147"/>
                <a:gd name="T4" fmla="*/ 18 w 129"/>
                <a:gd name="T5" fmla="*/ 63 h 147"/>
                <a:gd name="T6" fmla="*/ 15 w 129"/>
                <a:gd name="T7" fmla="*/ 63 h 147"/>
                <a:gd name="T8" fmla="*/ 0 w 129"/>
                <a:gd name="T9" fmla="*/ 78 h 147"/>
                <a:gd name="T10" fmla="*/ 0 w 129"/>
                <a:gd name="T11" fmla="*/ 132 h 147"/>
                <a:gd name="T12" fmla="*/ 15 w 129"/>
                <a:gd name="T13" fmla="*/ 147 h 147"/>
                <a:gd name="T14" fmla="*/ 114 w 129"/>
                <a:gd name="T15" fmla="*/ 147 h 147"/>
                <a:gd name="T16" fmla="*/ 129 w 129"/>
                <a:gd name="T17" fmla="*/ 132 h 147"/>
                <a:gd name="T18" fmla="*/ 129 w 129"/>
                <a:gd name="T19" fmla="*/ 78 h 147"/>
                <a:gd name="T20" fmla="*/ 114 w 129"/>
                <a:gd name="T21" fmla="*/ 63 h 147"/>
                <a:gd name="T22" fmla="*/ 111 w 129"/>
                <a:gd name="T23" fmla="*/ 63 h 147"/>
                <a:gd name="T24" fmla="*/ 111 w 129"/>
                <a:gd name="T25" fmla="*/ 46 h 147"/>
                <a:gd name="T26" fmla="*/ 108 w 129"/>
                <a:gd name="T27" fmla="*/ 30 h 147"/>
                <a:gd name="T28" fmla="*/ 65 w 129"/>
                <a:gd name="T29" fmla="*/ 0 h 147"/>
                <a:gd name="T30" fmla="*/ 32 w 129"/>
                <a:gd name="T31" fmla="*/ 13 h 147"/>
                <a:gd name="T32" fmla="*/ 21 w 129"/>
                <a:gd name="T33" fmla="*/ 30 h 147"/>
                <a:gd name="T34" fmla="*/ 72 w 129"/>
                <a:gd name="T35" fmla="*/ 110 h 147"/>
                <a:gd name="T36" fmla="*/ 72 w 129"/>
                <a:gd name="T37" fmla="*/ 116 h 147"/>
                <a:gd name="T38" fmla="*/ 65 w 129"/>
                <a:gd name="T39" fmla="*/ 124 h 147"/>
                <a:gd name="T40" fmla="*/ 58 w 129"/>
                <a:gd name="T41" fmla="*/ 116 h 147"/>
                <a:gd name="T42" fmla="*/ 58 w 129"/>
                <a:gd name="T43" fmla="*/ 110 h 147"/>
                <a:gd name="T44" fmla="*/ 52 w 129"/>
                <a:gd name="T45" fmla="*/ 99 h 147"/>
                <a:gd name="T46" fmla="*/ 65 w 129"/>
                <a:gd name="T47" fmla="*/ 86 h 147"/>
                <a:gd name="T48" fmla="*/ 78 w 129"/>
                <a:gd name="T49" fmla="*/ 99 h 147"/>
                <a:gd name="T50" fmla="*/ 72 w 129"/>
                <a:gd name="T51" fmla="*/ 110 h 147"/>
                <a:gd name="T52" fmla="*/ 65 w 129"/>
                <a:gd name="T53" fmla="*/ 12 h 147"/>
                <a:gd name="T54" fmla="*/ 99 w 129"/>
                <a:gd name="T55" fmla="*/ 46 h 147"/>
                <a:gd name="T56" fmla="*/ 99 w 129"/>
                <a:gd name="T57" fmla="*/ 63 h 147"/>
                <a:gd name="T58" fmla="*/ 30 w 129"/>
                <a:gd name="T59" fmla="*/ 63 h 147"/>
                <a:gd name="T60" fmla="*/ 30 w 129"/>
                <a:gd name="T61" fmla="*/ 46 h 147"/>
                <a:gd name="T62" fmla="*/ 65 w 129"/>
                <a:gd name="T63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147">
                  <a:moveTo>
                    <a:pt x="21" y="30"/>
                  </a:moveTo>
                  <a:cubicBezTo>
                    <a:pt x="21" y="30"/>
                    <a:pt x="18" y="35"/>
                    <a:pt x="18" y="46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7" y="63"/>
                    <a:pt x="0" y="69"/>
                    <a:pt x="0" y="7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0"/>
                    <a:pt x="7" y="147"/>
                    <a:pt x="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23" y="147"/>
                    <a:pt x="129" y="140"/>
                    <a:pt x="129" y="132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69"/>
                    <a:pt x="123" y="63"/>
                    <a:pt x="114" y="63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1" y="63"/>
                    <a:pt x="112" y="52"/>
                    <a:pt x="111" y="46"/>
                  </a:cubicBezTo>
                  <a:cubicBezTo>
                    <a:pt x="111" y="38"/>
                    <a:pt x="108" y="30"/>
                    <a:pt x="108" y="30"/>
                  </a:cubicBezTo>
                  <a:cubicBezTo>
                    <a:pt x="102" y="12"/>
                    <a:pt x="85" y="0"/>
                    <a:pt x="65" y="0"/>
                  </a:cubicBezTo>
                  <a:cubicBezTo>
                    <a:pt x="53" y="0"/>
                    <a:pt x="41" y="4"/>
                    <a:pt x="32" y="13"/>
                  </a:cubicBezTo>
                  <a:cubicBezTo>
                    <a:pt x="27" y="18"/>
                    <a:pt x="24" y="24"/>
                    <a:pt x="21" y="30"/>
                  </a:cubicBezTo>
                  <a:close/>
                  <a:moveTo>
                    <a:pt x="72" y="110"/>
                  </a:moveTo>
                  <a:cubicBezTo>
                    <a:pt x="72" y="116"/>
                    <a:pt x="72" y="116"/>
                    <a:pt x="72" y="116"/>
                  </a:cubicBezTo>
                  <a:cubicBezTo>
                    <a:pt x="72" y="120"/>
                    <a:pt x="69" y="124"/>
                    <a:pt x="65" y="124"/>
                  </a:cubicBezTo>
                  <a:cubicBezTo>
                    <a:pt x="61" y="124"/>
                    <a:pt x="58" y="120"/>
                    <a:pt x="58" y="116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4" y="108"/>
                    <a:pt x="52" y="104"/>
                    <a:pt x="52" y="99"/>
                  </a:cubicBezTo>
                  <a:cubicBezTo>
                    <a:pt x="52" y="92"/>
                    <a:pt x="58" y="86"/>
                    <a:pt x="65" y="86"/>
                  </a:cubicBezTo>
                  <a:cubicBezTo>
                    <a:pt x="72" y="86"/>
                    <a:pt x="78" y="92"/>
                    <a:pt x="78" y="99"/>
                  </a:cubicBezTo>
                  <a:cubicBezTo>
                    <a:pt x="78" y="104"/>
                    <a:pt x="76" y="108"/>
                    <a:pt x="72" y="110"/>
                  </a:cubicBezTo>
                  <a:close/>
                  <a:moveTo>
                    <a:pt x="65" y="12"/>
                  </a:moveTo>
                  <a:cubicBezTo>
                    <a:pt x="84" y="12"/>
                    <a:pt x="99" y="27"/>
                    <a:pt x="99" y="46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27"/>
                    <a:pt x="46" y="12"/>
                    <a:pt x="6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515F6CB-B0E8-4A74-B1EF-85D1F9606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3292" y="1409607"/>
            <a:ext cx="4789301" cy="2354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>
                <a:latin typeface="+mn-lt"/>
              </a:rPr>
              <a:t>Current Asymmetric Cryptography</a:t>
            </a:r>
          </a:p>
          <a:p>
            <a:pPr marL="0" indent="0" algn="ctr">
              <a:buNone/>
            </a:pPr>
            <a:endParaRPr lang="en-AU" b="1" dirty="0">
              <a:latin typeface="+mn-lt"/>
            </a:endParaRPr>
          </a:p>
          <a:p>
            <a:pPr marL="0" indent="0" algn="ctr">
              <a:buNone/>
            </a:pPr>
            <a:endParaRPr lang="en-AU" b="1" dirty="0">
              <a:latin typeface="+mn-lt"/>
            </a:endParaRPr>
          </a:p>
          <a:p>
            <a:pPr marL="0" indent="0" algn="ctr">
              <a:buNone/>
            </a:pPr>
            <a:r>
              <a:rPr lang="en-AU" sz="1800" b="1" dirty="0">
                <a:solidFill>
                  <a:srgbClr val="7DB2DB"/>
                </a:solidFill>
                <a:latin typeface="+mn-lt"/>
              </a:rPr>
              <a:t>ECDSA</a:t>
            </a:r>
          </a:p>
          <a:p>
            <a:pPr marL="0" indent="0" algn="ctr">
              <a:buNone/>
            </a:pPr>
            <a:r>
              <a:rPr lang="en-AU" sz="1800" b="1" dirty="0">
                <a:solidFill>
                  <a:srgbClr val="7DB2DB"/>
                </a:solidFill>
                <a:latin typeface="+mn-lt"/>
              </a:rPr>
              <a:t>RSA ECC</a:t>
            </a:r>
            <a:endParaRPr lang="en-AU" sz="1800" dirty="0">
              <a:solidFill>
                <a:srgbClr val="7DB2DB"/>
              </a:solidFill>
              <a:latin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31E58AD-2E22-4144-935E-DEEA9767632A}"/>
              </a:ext>
            </a:extLst>
          </p:cNvPr>
          <p:cNvSpPr txBox="1">
            <a:spLocks/>
          </p:cNvSpPr>
          <p:nvPr/>
        </p:nvSpPr>
        <p:spPr>
          <a:xfrm>
            <a:off x="3448263" y="4105241"/>
            <a:ext cx="4717831" cy="23541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AU" b="1" kern="0" dirty="0">
                <a:latin typeface="+mn-lt"/>
              </a:rPr>
              <a:t>Post-Quantum Cryptography</a:t>
            </a:r>
          </a:p>
          <a:p>
            <a:pPr marL="0" indent="0" algn="ctr">
              <a:buFont typeface="Arial" pitchFamily="34" charset="0"/>
              <a:buNone/>
            </a:pPr>
            <a:endParaRPr lang="en-AU" b="1" kern="0" dirty="0"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endParaRPr lang="en-AU" b="1" kern="0" dirty="0"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AU" sz="1800" b="1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Dilithium </a:t>
            </a:r>
          </a:p>
          <a:p>
            <a:pPr marL="0" indent="0" algn="ctr">
              <a:buFont typeface="Arial" pitchFamily="34" charset="0"/>
              <a:buNone/>
            </a:pPr>
            <a:r>
              <a:rPr lang="en-AU" sz="1800" b="1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Kyber Falcon </a:t>
            </a:r>
          </a:p>
          <a:p>
            <a:pPr marL="0" indent="0" algn="ctr">
              <a:buFont typeface="Arial" pitchFamily="34" charset="0"/>
              <a:buNone/>
            </a:pPr>
            <a:r>
              <a:rPr lang="en-AU" sz="1800" b="1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SPHINCS+ XMSS</a:t>
            </a:r>
          </a:p>
        </p:txBody>
      </p:sp>
      <p:pic>
        <p:nvPicPr>
          <p:cNvPr id="20" name="Graphic 19" descr="Question Mark with solid fill">
            <a:extLst>
              <a:ext uri="{FF2B5EF4-FFF2-40B4-BE49-F238E27FC236}">
                <a16:creationId xmlns:a16="http://schemas.microsoft.com/office/drawing/2014/main" id="{EE95545D-911C-475C-A9A6-779D9ED07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5966" y="5324351"/>
            <a:ext cx="733814" cy="733814"/>
          </a:xfrm>
          <a:prstGeom prst="rect">
            <a:avLst/>
          </a:prstGeom>
        </p:spPr>
      </p:pic>
      <p:pic>
        <p:nvPicPr>
          <p:cNvPr id="21" name="Graphic 20" descr="Question Mark with solid fill">
            <a:extLst>
              <a:ext uri="{FF2B5EF4-FFF2-40B4-BE49-F238E27FC236}">
                <a16:creationId xmlns:a16="http://schemas.microsoft.com/office/drawing/2014/main" id="{BDACDEAF-F35C-4102-B331-339EBCCCB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06403" y="5381945"/>
            <a:ext cx="733814" cy="733814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808977D1-0075-412F-BAEA-48DB024DB4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1023" y="2557595"/>
            <a:ext cx="637624" cy="637624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6C94BCBA-A7B7-431F-B386-5F0A3FDA2A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02593" y="2557595"/>
            <a:ext cx="637624" cy="637624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C26D1EF-5262-4963-9EB2-4A73BB4BEF94}"/>
              </a:ext>
            </a:extLst>
          </p:cNvPr>
          <p:cNvSpPr txBox="1">
            <a:spLocks/>
          </p:cNvSpPr>
          <p:nvPr/>
        </p:nvSpPr>
        <p:spPr>
          <a:xfrm>
            <a:off x="283190" y="2361258"/>
            <a:ext cx="2577147" cy="1290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AU" sz="1700" kern="0" dirty="0">
                <a:latin typeface="+mn-lt"/>
              </a:rPr>
              <a:t>Deep understanding in both academia and industry from decades of research.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C0388C1-77D8-42C8-8775-86D5FB8F08D8}"/>
              </a:ext>
            </a:extLst>
          </p:cNvPr>
          <p:cNvSpPr txBox="1">
            <a:spLocks/>
          </p:cNvSpPr>
          <p:nvPr/>
        </p:nvSpPr>
        <p:spPr>
          <a:xfrm>
            <a:off x="9107586" y="5207240"/>
            <a:ext cx="2788324" cy="10773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AU" sz="1700" kern="0" dirty="0">
                <a:latin typeface="+mn-lt"/>
              </a:rPr>
              <a:t>Early stage of academic research.</a:t>
            </a:r>
            <a:br>
              <a:rPr lang="en-AU" sz="1700" kern="0" dirty="0">
                <a:latin typeface="+mn-lt"/>
              </a:rPr>
            </a:br>
            <a:r>
              <a:rPr lang="en-AU" sz="1700" kern="0" dirty="0">
                <a:latin typeface="+mn-lt"/>
              </a:rPr>
              <a:t>Limited industrial results.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7896ACE-AC30-4454-BF11-BB832A18155F}"/>
              </a:ext>
            </a:extLst>
          </p:cNvPr>
          <p:cNvSpPr txBox="1">
            <a:spLocks/>
          </p:cNvSpPr>
          <p:nvPr/>
        </p:nvSpPr>
        <p:spPr>
          <a:xfrm>
            <a:off x="5470" y="1366606"/>
            <a:ext cx="3230749" cy="66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AU" sz="2000" b="1" kern="0" dirty="0">
                <a:latin typeface="+mn-lt"/>
              </a:rPr>
              <a:t>Attacks</a:t>
            </a:r>
          </a:p>
          <a:p>
            <a:pPr marL="0" indent="0" algn="ctr">
              <a:buFont typeface="Arial" pitchFamily="34" charset="0"/>
              <a:buNone/>
            </a:pPr>
            <a:endParaRPr lang="en-AU" sz="2000" b="1" kern="0" dirty="0"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endParaRPr lang="en-AU" sz="2000" b="1" kern="0" dirty="0">
              <a:latin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C8B1BB7-B902-4944-BC47-8F9A4DCB2825}"/>
              </a:ext>
            </a:extLst>
          </p:cNvPr>
          <p:cNvSpPr txBox="1">
            <a:spLocks/>
          </p:cNvSpPr>
          <p:nvPr/>
        </p:nvSpPr>
        <p:spPr>
          <a:xfrm>
            <a:off x="8964191" y="1379098"/>
            <a:ext cx="3230749" cy="66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AU" sz="2000" b="1" kern="0" dirty="0">
                <a:latin typeface="+mn-lt"/>
              </a:rPr>
              <a:t>Countermeasures</a:t>
            </a:r>
          </a:p>
          <a:p>
            <a:pPr marL="0" indent="0" algn="ctr">
              <a:buFont typeface="Arial" pitchFamily="34" charset="0"/>
              <a:buNone/>
            </a:pPr>
            <a:endParaRPr lang="en-AU" sz="2000" b="1" kern="0" dirty="0"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endParaRPr lang="en-AU" sz="2000" b="1" kern="0" dirty="0">
              <a:latin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FB3D147-E52F-41FD-9466-E5E2EDA1C065}"/>
              </a:ext>
            </a:extLst>
          </p:cNvPr>
          <p:cNvSpPr txBox="1">
            <a:spLocks/>
          </p:cNvSpPr>
          <p:nvPr/>
        </p:nvSpPr>
        <p:spPr>
          <a:xfrm>
            <a:off x="9091942" y="2456227"/>
            <a:ext cx="2978825" cy="1077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AU" sz="1700" kern="0" dirty="0">
                <a:latin typeface="+mn-lt"/>
              </a:rPr>
              <a:t>Practically secure and certified implementations.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70FCC26-5EE0-4313-91B0-1971D6497BB1}"/>
              </a:ext>
            </a:extLst>
          </p:cNvPr>
          <p:cNvSpPr txBox="1">
            <a:spLocks/>
          </p:cNvSpPr>
          <p:nvPr/>
        </p:nvSpPr>
        <p:spPr>
          <a:xfrm>
            <a:off x="332270" y="5207239"/>
            <a:ext cx="2577147" cy="1077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AU" sz="1700" kern="0" dirty="0">
                <a:latin typeface="+mn-lt"/>
              </a:rPr>
              <a:t>Active research area resulting in increasingly powerful attacks.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32EF6BB-29EF-4569-90A9-86B04AD4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5" y="414064"/>
            <a:ext cx="11425752" cy="654049"/>
          </a:xfrm>
        </p:spPr>
        <p:txBody>
          <a:bodyPr/>
          <a:lstStyle/>
          <a:p>
            <a:r>
              <a:rPr lang="en-US" dirty="0"/>
              <a:t>Embedded cryptography and implementation attacks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735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D803094-E53F-45B4-A947-049E89875FDE}"/>
              </a:ext>
            </a:extLst>
          </p:cNvPr>
          <p:cNvSpPr txBox="1">
            <a:spLocks/>
          </p:cNvSpPr>
          <p:nvPr/>
        </p:nvSpPr>
        <p:spPr bwMode="blackWhite">
          <a:xfrm>
            <a:off x="4908185" y="414064"/>
            <a:ext cx="6912342" cy="65404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600" b="1" i="0" u="none" strike="noStrike" kern="1200" cap="all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we know how to protect Dilithium?</a:t>
            </a:r>
            <a:endParaRPr lang="en-AU" dirty="0"/>
          </a:p>
        </p:txBody>
      </p:sp>
      <p:pic>
        <p:nvPicPr>
          <p:cNvPr id="26" name="Graphic 25" descr="Help outline">
            <a:extLst>
              <a:ext uri="{FF2B5EF4-FFF2-40B4-BE49-F238E27FC236}">
                <a16:creationId xmlns:a16="http://schemas.microsoft.com/office/drawing/2014/main" id="{8D7FDF87-F105-41FB-9E12-3EECE82B1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185" y="4811625"/>
            <a:ext cx="914400" cy="914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3DE9-D968-584B-9FEB-972E03059F38}"/>
              </a:ext>
            </a:extLst>
          </p:cNvPr>
          <p:cNvSpPr txBox="1">
            <a:spLocks/>
          </p:cNvSpPr>
          <p:nvPr/>
        </p:nvSpPr>
        <p:spPr>
          <a:xfrm>
            <a:off x="8755975" y="2359175"/>
            <a:ext cx="3252888" cy="654050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700" b="1" kern="0" dirty="0"/>
              <a:t>Prior Work [MGTF19]</a:t>
            </a:r>
            <a:endParaRPr lang="de-AT" sz="1700" b="1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1C65F-D1AF-6623-5C3A-527DE2E6CBA3}"/>
              </a:ext>
            </a:extLst>
          </p:cNvPr>
          <p:cNvSpPr/>
          <p:nvPr/>
        </p:nvSpPr>
        <p:spPr>
          <a:xfrm>
            <a:off x="5420944" y="2301089"/>
            <a:ext cx="468086" cy="1065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1BB9A-5C5E-7560-BD4C-A0EE89571A2F}"/>
              </a:ext>
            </a:extLst>
          </p:cNvPr>
          <p:cNvSpPr/>
          <p:nvPr/>
        </p:nvSpPr>
        <p:spPr>
          <a:xfrm>
            <a:off x="6593880" y="3156479"/>
            <a:ext cx="468086" cy="2097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284996-BC46-4873-6C2D-BDC57E99B013}"/>
              </a:ext>
            </a:extLst>
          </p:cNvPr>
          <p:cNvCxnSpPr>
            <a:cxnSpLocks/>
          </p:cNvCxnSpPr>
          <p:nvPr/>
        </p:nvCxnSpPr>
        <p:spPr>
          <a:xfrm flipV="1">
            <a:off x="4908185" y="3366210"/>
            <a:ext cx="285863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1D8022DA-B49B-21E8-ABF8-41D89B70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05" y="3461513"/>
            <a:ext cx="1163764" cy="4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78172D4-7409-508A-F0DC-69B5D6CB20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39" y="3461513"/>
            <a:ext cx="1163767" cy="551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CF1B6-C5B1-38CC-5503-038D6F288D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02" t="16934" r="5370" b="4537"/>
          <a:stretch/>
        </p:blipFill>
        <p:spPr>
          <a:xfrm>
            <a:off x="8770263" y="2748457"/>
            <a:ext cx="3252888" cy="8514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11E86D2-5BB6-5D84-0379-F47DF7085550}"/>
              </a:ext>
            </a:extLst>
          </p:cNvPr>
          <p:cNvGrpSpPr/>
          <p:nvPr/>
        </p:nvGrpSpPr>
        <p:grpSpPr>
          <a:xfrm>
            <a:off x="9773075" y="1068113"/>
            <a:ext cx="1247264" cy="1337637"/>
            <a:chOff x="847409" y="1543444"/>
            <a:chExt cx="1247264" cy="1337637"/>
          </a:xfrm>
        </p:grpSpPr>
        <p:pic>
          <p:nvPicPr>
            <p:cNvPr id="11" name="Graphic 10" descr="Crystals with solid fill">
              <a:extLst>
                <a:ext uri="{FF2B5EF4-FFF2-40B4-BE49-F238E27FC236}">
                  <a16:creationId xmlns:a16="http://schemas.microsoft.com/office/drawing/2014/main" id="{99BBD71F-AC3B-A5C2-528D-9763E84C5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1697" y="1648105"/>
              <a:ext cx="1232976" cy="1232976"/>
            </a:xfrm>
            <a:prstGeom prst="rect">
              <a:avLst/>
            </a:prstGeom>
          </p:spPr>
        </p:pic>
        <p:pic>
          <p:nvPicPr>
            <p:cNvPr id="12" name="Graphic 11" descr="Party mask with solid fill">
              <a:extLst>
                <a:ext uri="{FF2B5EF4-FFF2-40B4-BE49-F238E27FC236}">
                  <a16:creationId xmlns:a16="http://schemas.microsoft.com/office/drawing/2014/main" id="{21B77D87-4FCC-86D8-AECB-85878849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7409" y="1543444"/>
              <a:ext cx="1232976" cy="1232976"/>
            </a:xfrm>
            <a:prstGeom prst="rect">
              <a:avLst/>
            </a:prstGeom>
          </p:spPr>
        </p:pic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80BE552-27DE-7570-F2E2-980D7FD37E8B}"/>
              </a:ext>
            </a:extLst>
          </p:cNvPr>
          <p:cNvSpPr txBox="1">
            <a:spLocks/>
          </p:cNvSpPr>
          <p:nvPr/>
        </p:nvSpPr>
        <p:spPr>
          <a:xfrm>
            <a:off x="4711056" y="1236086"/>
            <a:ext cx="3252888" cy="6540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700" b="1" kern="0" dirty="0"/>
              <a:t>Masking Publications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700" b="1" kern="0" dirty="0"/>
              <a:t>until October’22</a:t>
            </a:r>
            <a:endParaRPr lang="de-AT" sz="1700" b="1" kern="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BCBF0C6-591C-45E6-0366-53026E6A3EB9}"/>
              </a:ext>
            </a:extLst>
          </p:cNvPr>
          <p:cNvSpPr txBox="1">
            <a:spLocks/>
          </p:cNvSpPr>
          <p:nvPr/>
        </p:nvSpPr>
        <p:spPr>
          <a:xfrm>
            <a:off x="5813098" y="4768133"/>
            <a:ext cx="3138536" cy="399463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kern="0" dirty="0"/>
              <a:t>What</a:t>
            </a:r>
            <a:r>
              <a:rPr lang="en-US" sz="1200" kern="0" dirty="0"/>
              <a:t> needs to be protected?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88B8C9-126D-9BBE-DD8F-1BB431E6DB5E}"/>
              </a:ext>
            </a:extLst>
          </p:cNvPr>
          <p:cNvSpPr txBox="1">
            <a:spLocks/>
          </p:cNvSpPr>
          <p:nvPr/>
        </p:nvSpPr>
        <p:spPr>
          <a:xfrm>
            <a:off x="5803611" y="5016865"/>
            <a:ext cx="3138536" cy="399463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kern="0" dirty="0"/>
              <a:t>How</a:t>
            </a:r>
            <a:r>
              <a:rPr lang="en-US" sz="1200" kern="0" dirty="0"/>
              <a:t> should it be protected?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201884D-6B8A-D363-F9F0-E6E46332A244}"/>
              </a:ext>
            </a:extLst>
          </p:cNvPr>
          <p:cNvSpPr txBox="1">
            <a:spLocks/>
          </p:cNvSpPr>
          <p:nvPr/>
        </p:nvSpPr>
        <p:spPr>
          <a:xfrm>
            <a:off x="5803611" y="5265597"/>
            <a:ext cx="3138536" cy="399463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kern="0" dirty="0"/>
              <a:t>What</a:t>
            </a:r>
            <a:r>
              <a:rPr lang="en-US" sz="1200" kern="0" dirty="0"/>
              <a:t> are the bottlenecks?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F6E40E-2BAA-B71E-18CF-B0A8FA9B027A}"/>
              </a:ext>
            </a:extLst>
          </p:cNvPr>
          <p:cNvSpPr txBox="1">
            <a:spLocks/>
          </p:cNvSpPr>
          <p:nvPr/>
        </p:nvSpPr>
        <p:spPr>
          <a:xfrm>
            <a:off x="5803611" y="5514330"/>
            <a:ext cx="3138536" cy="399463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kern="0" dirty="0"/>
              <a:t>How</a:t>
            </a:r>
            <a:r>
              <a:rPr lang="en-US" sz="1200" kern="0" dirty="0"/>
              <a:t> can it be fixed?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F459CB9-00B0-DE55-AC81-8A6ED3A69090}"/>
              </a:ext>
            </a:extLst>
          </p:cNvPr>
          <p:cNvSpPr/>
          <p:nvPr/>
        </p:nvSpPr>
        <p:spPr>
          <a:xfrm>
            <a:off x="4908185" y="4662275"/>
            <a:ext cx="3203720" cy="12515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D5E2154-AFDE-FDA6-612A-3B4566DFD590}"/>
              </a:ext>
            </a:extLst>
          </p:cNvPr>
          <p:cNvSpPr txBox="1">
            <a:spLocks/>
          </p:cNvSpPr>
          <p:nvPr/>
        </p:nvSpPr>
        <p:spPr>
          <a:xfrm>
            <a:off x="8763119" y="4713395"/>
            <a:ext cx="3252888" cy="369193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700" b="1" kern="0" dirty="0"/>
              <a:t>ePrint 2022/1406</a:t>
            </a:r>
            <a:endParaRPr lang="de-AT" sz="1700" b="1" kern="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53202F-1CB6-BD96-B02C-C5A9C9B9E9E8}"/>
              </a:ext>
            </a:extLst>
          </p:cNvPr>
          <p:cNvSpPr txBox="1">
            <a:spLocks/>
          </p:cNvSpPr>
          <p:nvPr/>
        </p:nvSpPr>
        <p:spPr>
          <a:xfrm>
            <a:off x="6593880" y="2774950"/>
            <a:ext cx="468086" cy="588560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de-AT" sz="14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7B040BD-1CD2-F119-9165-7DDF1D1CBF95}"/>
              </a:ext>
            </a:extLst>
          </p:cNvPr>
          <p:cNvSpPr txBox="1">
            <a:spLocks/>
          </p:cNvSpPr>
          <p:nvPr/>
        </p:nvSpPr>
        <p:spPr>
          <a:xfrm>
            <a:off x="5420944" y="1936997"/>
            <a:ext cx="468086" cy="588560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de-AT" sz="14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00E4B1-979C-F10A-35AF-2A0370D88F80}"/>
              </a:ext>
            </a:extLst>
          </p:cNvPr>
          <p:cNvSpPr/>
          <p:nvPr/>
        </p:nvSpPr>
        <p:spPr>
          <a:xfrm>
            <a:off x="6967728" y="2756570"/>
            <a:ext cx="1792224" cy="535270"/>
          </a:xfrm>
          <a:custGeom>
            <a:avLst/>
            <a:gdLst>
              <a:gd name="connsiteX0" fmla="*/ 0 w 1792224"/>
              <a:gd name="connsiteY0" fmla="*/ 535270 h 535270"/>
              <a:gd name="connsiteX1" fmla="*/ 777240 w 1792224"/>
              <a:gd name="connsiteY1" fmla="*/ 4918 h 535270"/>
              <a:gd name="connsiteX2" fmla="*/ 1792224 w 1792224"/>
              <a:gd name="connsiteY2" fmla="*/ 315814 h 53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2224" h="535270">
                <a:moveTo>
                  <a:pt x="0" y="535270"/>
                </a:moveTo>
                <a:cubicBezTo>
                  <a:pt x="239268" y="288382"/>
                  <a:pt x="478536" y="41494"/>
                  <a:pt x="777240" y="4918"/>
                </a:cubicBezTo>
                <a:cubicBezTo>
                  <a:pt x="1075944" y="-31658"/>
                  <a:pt x="1434084" y="142078"/>
                  <a:pt x="1792224" y="31581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0E453DB-E8CB-2885-1B22-F5C4395F3291}"/>
              </a:ext>
            </a:extLst>
          </p:cNvPr>
          <p:cNvSpPr/>
          <p:nvPr/>
        </p:nvSpPr>
        <p:spPr>
          <a:xfrm rot="5400000">
            <a:off x="10030968" y="3894318"/>
            <a:ext cx="649224" cy="55142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de-AT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327653-2C72-B3AB-0447-9866D46DF0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4190" y="5137326"/>
            <a:ext cx="3820881" cy="1027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89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9" grpId="0"/>
      <p:bldP spid="30" grpId="0"/>
      <p:bldP spid="32" grpId="0"/>
      <p:bldP spid="33" grpId="0" animBg="1"/>
      <p:bldP spid="36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71E4-9B53-48A1-A80D-3C7F1137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CRYSTALS-Dilithium 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4D43975-EF87-4CA1-9BE3-17B1BF672BB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77558" y="1246766"/>
                <a:ext cx="10344151" cy="2682726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CRYSTALS </a:t>
                </a:r>
                <a:r>
                  <a:rPr lang="en-US" sz="2800" b="1" dirty="0" err="1"/>
                  <a:t>Dilithium</a:t>
                </a:r>
                <a:r>
                  <a:rPr lang="en-US" sz="2800" b="1" dirty="0"/>
                  <a:t> (ML-DSA) </a:t>
                </a:r>
              </a:p>
              <a:p>
                <a:pPr lvl="1"/>
                <a:r>
                  <a:rPr lang="en-US" sz="2400" dirty="0"/>
                  <a:t> Lattice-based digital signature scheme. </a:t>
                </a:r>
              </a:p>
              <a:p>
                <a:pPr lvl="1"/>
                <a:r>
                  <a:rPr lang="en-US" sz="2400" dirty="0"/>
                  <a:t> Based on MLWE and MSIS. </a:t>
                </a:r>
              </a:p>
              <a:p>
                <a:pPr lvl="1"/>
                <a:r>
                  <a:rPr lang="en-US" sz="2400" dirty="0"/>
                  <a:t> Based on Fiat-Shamir with aborts. </a:t>
                </a:r>
              </a:p>
              <a:p>
                <a:pPr lvl="1"/>
                <a:r>
                  <a:rPr lang="en-US" sz="2400" dirty="0"/>
                  <a:t> Polynomial 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de-DE" sz="2400" dirty="0"/>
                  <a:t>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4D43975-EF87-4CA1-9BE3-17B1BF672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77558" y="1246766"/>
                <a:ext cx="10344151" cy="2682726"/>
              </a:xfrm>
              <a:blipFill>
                <a:blip r:embed="rId3"/>
                <a:stretch>
                  <a:fillRect l="-1058"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Crystals with solid fill">
            <a:extLst>
              <a:ext uri="{FF2B5EF4-FFF2-40B4-BE49-F238E27FC236}">
                <a16:creationId xmlns:a16="http://schemas.microsoft.com/office/drawing/2014/main" id="{0520EC2E-AB49-4017-944D-785243411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6321" y="1224237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044BB-0B77-4909-9FFD-726D37FFF5A1}"/>
              </a:ext>
            </a:extLst>
          </p:cNvPr>
          <p:cNvSpPr txBox="1"/>
          <p:nvPr/>
        </p:nvSpPr>
        <p:spPr>
          <a:xfrm>
            <a:off x="477558" y="4085617"/>
            <a:ext cx="10344151" cy="2052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Caution: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Diagrams in this presentation are for illustration only.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signing in this presentation. Key generation is detailed in the paper.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0DE9B-D91D-8B81-869B-23F8F84798B3}"/>
              </a:ext>
            </a:extLst>
          </p:cNvPr>
          <p:cNvSpPr txBox="1"/>
          <p:nvPr/>
        </p:nvSpPr>
        <p:spPr>
          <a:xfrm>
            <a:off x="8089625" y="4192790"/>
            <a:ext cx="3218037" cy="813128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SCA protection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SCA protection needed</a:t>
            </a:r>
          </a:p>
          <a:p>
            <a:pPr algn="l">
              <a:spcBef>
                <a:spcPts val="600"/>
              </a:spcBef>
            </a:pPr>
            <a:endParaRPr lang="en-US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00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BB91-CB01-0007-A962-BC79D7B5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Dilithium</a:t>
            </a:r>
            <a:r>
              <a:rPr lang="en-US" dirty="0"/>
              <a:t> Signature Generation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1E327-0E73-CEFA-B3DB-F89DCC56A3DB}"/>
              </a:ext>
            </a:extLst>
          </p:cNvPr>
          <p:cNvSpPr txBox="1"/>
          <p:nvPr/>
        </p:nvSpPr>
        <p:spPr>
          <a:xfrm>
            <a:off x="10831833" y="5572271"/>
            <a:ext cx="49021" cy="49172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B5E8F-5EF3-0A07-3063-C1078D94F772}"/>
                  </a:ext>
                </a:extLst>
              </p:cNvPr>
              <p:cNvSpPr txBox="1"/>
              <p:nvPr/>
            </p:nvSpPr>
            <p:spPr>
              <a:xfrm>
                <a:off x="4723643" y="4567209"/>
                <a:ext cx="400479" cy="568559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B5E8F-5EF3-0A07-3063-C1078D94F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43" y="4567209"/>
                <a:ext cx="400479" cy="568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6F0B7A-C385-3134-FE07-826FDDD140B5}"/>
                  </a:ext>
                </a:extLst>
              </p:cNvPr>
              <p:cNvSpPr txBox="1"/>
              <p:nvPr/>
            </p:nvSpPr>
            <p:spPr>
              <a:xfrm>
                <a:off x="220893" y="3612354"/>
                <a:ext cx="413627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6F0B7A-C385-3134-FE07-826FDDD14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3" y="3612354"/>
                <a:ext cx="413627" cy="573684"/>
              </a:xfrm>
              <a:prstGeom prst="rect">
                <a:avLst/>
              </a:prstGeom>
              <a:blipFill>
                <a:blip r:embed="rId4"/>
                <a:stretch>
                  <a:fillRect l="-4412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AAADB8-F96E-C7B2-B196-B624EA69FD9C}"/>
                  </a:ext>
                </a:extLst>
              </p:cNvPr>
              <p:cNvSpPr txBox="1"/>
              <p:nvPr/>
            </p:nvSpPr>
            <p:spPr>
              <a:xfrm>
                <a:off x="6070317" y="2344343"/>
                <a:ext cx="435331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m:oMathPara>
                </a14:m>
                <a:endParaRPr lang="de-AT" sz="2400" dirty="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AAADB8-F96E-C7B2-B196-B624EA69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17" y="2344343"/>
                <a:ext cx="435331" cy="573684"/>
              </a:xfrm>
              <a:prstGeom prst="rect">
                <a:avLst/>
              </a:prstGeom>
              <a:blipFill>
                <a:blip r:embed="rId5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8C7238-2C9C-0D51-4957-70AFC4847407}"/>
                  </a:ext>
                </a:extLst>
              </p:cNvPr>
              <p:cNvSpPr txBox="1"/>
              <p:nvPr/>
            </p:nvSpPr>
            <p:spPr>
              <a:xfrm>
                <a:off x="3894227" y="1700746"/>
                <a:ext cx="386926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8C7238-2C9C-0D51-4957-70AFC484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27" y="1700746"/>
                <a:ext cx="386926" cy="573684"/>
              </a:xfrm>
              <a:prstGeom prst="rect">
                <a:avLst/>
              </a:prstGeom>
              <a:blipFill>
                <a:blip r:embed="rId6"/>
                <a:stretch>
                  <a:fillRect l="-3175" r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058D05-7732-3E2B-B85B-471FC15DCDFC}"/>
                  </a:ext>
                </a:extLst>
              </p:cNvPr>
              <p:cNvSpPr txBox="1"/>
              <p:nvPr/>
            </p:nvSpPr>
            <p:spPr>
              <a:xfrm>
                <a:off x="2835127" y="4564467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𝑷𝒂𝒓𝒔𝒊𝒏𝒈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058D05-7732-3E2B-B85B-471FC15DC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127" y="4564467"/>
                <a:ext cx="1620725" cy="573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87C91B-1321-4727-EE8B-41E8C59558A3}"/>
                  </a:ext>
                </a:extLst>
              </p:cNvPr>
              <p:cNvSpPr txBox="1"/>
              <p:nvPr/>
            </p:nvSpPr>
            <p:spPr>
              <a:xfrm>
                <a:off x="1454826" y="5531356"/>
                <a:ext cx="413627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𝜅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87C91B-1321-4727-EE8B-41E8C595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26" y="5531356"/>
                <a:ext cx="413627" cy="573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D58841F8-C999-6F5E-5111-86A828C3A459}"/>
              </a:ext>
            </a:extLst>
          </p:cNvPr>
          <p:cNvCxnSpPr>
            <a:cxnSpLocks/>
            <a:stCxn id="64" idx="3"/>
            <a:endCxn id="11" idx="0"/>
          </p:cNvCxnSpPr>
          <p:nvPr/>
        </p:nvCxnSpPr>
        <p:spPr>
          <a:xfrm>
            <a:off x="634520" y="3899196"/>
            <a:ext cx="1027121" cy="672659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0FCC906-AD74-4694-DD5E-1D80121D0FA2}"/>
              </a:ext>
            </a:extLst>
          </p:cNvPr>
          <p:cNvCxnSpPr>
            <a:cxnSpLocks/>
            <a:stCxn id="74" idx="3"/>
            <a:endCxn id="77" idx="1"/>
          </p:cNvCxnSpPr>
          <p:nvPr/>
        </p:nvCxnSpPr>
        <p:spPr>
          <a:xfrm>
            <a:off x="4455852" y="4851309"/>
            <a:ext cx="267791" cy="18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2E0BF6-CD97-AADF-3125-6F62B9E124F9}"/>
                  </a:ext>
                </a:extLst>
              </p:cNvPr>
              <p:cNvSpPr txBox="1"/>
              <p:nvPr/>
            </p:nvSpPr>
            <p:spPr>
              <a:xfrm>
                <a:off x="6757935" y="2920690"/>
                <a:ext cx="1369642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𝑪𝒉𝒂𝒍𝒍𝒆𝒏𝒈𝒆</m:t>
                      </m:r>
                    </m:oMath>
                  </m:oMathPara>
                </a14:m>
                <a:endParaRPr lang="de-AT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2E0BF6-CD97-AADF-3125-6F62B9E12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35" y="2920690"/>
                <a:ext cx="1369642" cy="5736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29CCBE-0ABF-8C09-DF9E-DF0E2826509E}"/>
                  </a:ext>
                </a:extLst>
              </p:cNvPr>
              <p:cNvSpPr txBox="1"/>
              <p:nvPr/>
            </p:nvSpPr>
            <p:spPr>
              <a:xfrm>
                <a:off x="5739959" y="2994696"/>
                <a:ext cx="430921" cy="54335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29CCBE-0ABF-8C09-DF9E-DF0E2826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959" y="2994696"/>
                <a:ext cx="430921" cy="543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43D60F6-79DB-7B7B-B2DF-89465A931A03}"/>
              </a:ext>
            </a:extLst>
          </p:cNvPr>
          <p:cNvGrpSpPr/>
          <p:nvPr/>
        </p:nvGrpSpPr>
        <p:grpSpPr>
          <a:xfrm>
            <a:off x="4697271" y="1753104"/>
            <a:ext cx="457033" cy="458435"/>
            <a:chOff x="4782741" y="2470544"/>
            <a:chExt cx="426244" cy="426244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35501EC-147D-77EB-981F-98307B79457E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D2028B-7A0E-4B15-0D9F-5D24BB5D4B4C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6669B9F3-C73A-4EBF-ECCE-8D39A9001D88}"/>
              </a:ext>
            </a:extLst>
          </p:cNvPr>
          <p:cNvSpPr/>
          <p:nvPr/>
        </p:nvSpPr>
        <p:spPr>
          <a:xfrm>
            <a:off x="5729653" y="4677333"/>
            <a:ext cx="457033" cy="4584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182880" rIns="182880" bIns="182880" rtlCol="0" anchor="t"/>
          <a:lstStyle/>
          <a:p>
            <a:pPr algn="l"/>
            <a:endParaRPr lang="de-AT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378C0F-9556-D001-A589-8BCFA1BBA446}"/>
              </a:ext>
            </a:extLst>
          </p:cNvPr>
          <p:cNvSpPr txBox="1"/>
          <p:nvPr/>
        </p:nvSpPr>
        <p:spPr>
          <a:xfrm>
            <a:off x="5739959" y="4572001"/>
            <a:ext cx="439388" cy="571616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982695-E6F4-E608-9184-F9787E272823}"/>
                  </a:ext>
                </a:extLst>
              </p:cNvPr>
              <p:cNvSpPr txBox="1"/>
              <p:nvPr/>
            </p:nvSpPr>
            <p:spPr>
              <a:xfrm>
                <a:off x="7262502" y="3785327"/>
                <a:ext cx="337028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982695-E6F4-E608-9184-F9787E27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502" y="3785327"/>
                <a:ext cx="337028" cy="5736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92B128C1-E6BF-2207-F430-B7C845DD4734}"/>
              </a:ext>
            </a:extLst>
          </p:cNvPr>
          <p:cNvCxnSpPr>
            <a:cxnSpLocks/>
            <a:stCxn id="66" idx="2"/>
            <a:endCxn id="85" idx="1"/>
          </p:cNvCxnSpPr>
          <p:nvPr/>
        </p:nvCxnSpPr>
        <p:spPr>
          <a:xfrm rot="16200000" flipH="1">
            <a:off x="6378207" y="2827803"/>
            <a:ext cx="289505" cy="469952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B0B6A35-ED28-7E33-6CFB-97324FB17761}"/>
              </a:ext>
            </a:extLst>
          </p:cNvPr>
          <p:cNvCxnSpPr>
            <a:cxnSpLocks/>
            <a:stCxn id="75" idx="0"/>
            <a:endCxn id="11" idx="2"/>
          </p:cNvCxnSpPr>
          <p:nvPr/>
        </p:nvCxnSpPr>
        <p:spPr>
          <a:xfrm flipV="1">
            <a:off x="1661640" y="5145539"/>
            <a:ext cx="1" cy="38581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2CB4453-43A7-B689-DAFB-4BD54E248D7A}"/>
                  </a:ext>
                </a:extLst>
              </p:cNvPr>
              <p:cNvSpPr txBox="1"/>
              <p:nvPr/>
            </p:nvSpPr>
            <p:spPr>
              <a:xfrm>
                <a:off x="10639324" y="678132"/>
                <a:ext cx="1157901" cy="533401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0" dirty="0">
                    <a:cs typeface="Arial" panose="020B0604020202020204" pitchFamily="34" charset="0"/>
                  </a:rPr>
                  <a:t>Output: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de-AT" sz="1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de-AT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2CB4453-43A7-B689-DAFB-4BD54E248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324" y="678132"/>
                <a:ext cx="1157901" cy="533401"/>
              </a:xfrm>
              <a:prstGeom prst="rect">
                <a:avLst/>
              </a:prstGeom>
              <a:blipFill>
                <a:blip r:embed="rId12"/>
                <a:stretch>
                  <a:fillRect l="-1579" t="-2273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E3BD33-91D0-0DF5-FDD7-C76818734CB9}"/>
              </a:ext>
            </a:extLst>
          </p:cNvPr>
          <p:cNvCxnSpPr>
            <a:cxnSpLocks/>
            <a:stCxn id="71" idx="3"/>
            <a:endCxn id="97" idx="2"/>
          </p:cNvCxnSpPr>
          <p:nvPr/>
        </p:nvCxnSpPr>
        <p:spPr>
          <a:xfrm flipV="1">
            <a:off x="4281153" y="1982322"/>
            <a:ext cx="416118" cy="526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983D0E-9C87-C455-962B-BD92814EEFE0}"/>
              </a:ext>
            </a:extLst>
          </p:cNvPr>
          <p:cNvCxnSpPr>
            <a:cxnSpLocks/>
            <a:stCxn id="77" idx="0"/>
            <a:endCxn id="97" idx="4"/>
          </p:cNvCxnSpPr>
          <p:nvPr/>
        </p:nvCxnSpPr>
        <p:spPr>
          <a:xfrm flipV="1">
            <a:off x="4923883" y="2211539"/>
            <a:ext cx="1905" cy="235567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22F06E-2131-D43B-9538-204B093F5AA9}"/>
                  </a:ext>
                </a:extLst>
              </p:cNvPr>
              <p:cNvSpPr txBox="1"/>
              <p:nvPr/>
            </p:nvSpPr>
            <p:spPr>
              <a:xfrm>
                <a:off x="184509" y="1156889"/>
                <a:ext cx="3223460" cy="1881781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1700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Fiat-Shamir with Abort:</a:t>
                </a:r>
              </a:p>
              <a:p>
                <a:pPr marL="342900" indent="-342900" algn="l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a seed</a:t>
                </a:r>
              </a:p>
              <a:p>
                <a:pPr marL="342900" indent="-342900" algn="l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Create a challenge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l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signature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l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If signature is too large: repeat </a:t>
                </a:r>
              </a:p>
              <a:p>
                <a:pPr marL="342900" indent="-342900" algn="l">
                  <a:spcBef>
                    <a:spcPts val="600"/>
                  </a:spcBef>
                  <a:buFont typeface="+mj-lt"/>
                  <a:buAutoNum type="arabicPeriod"/>
                </a:pPr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22F06E-2131-D43B-9538-204B093F5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9" y="1156889"/>
                <a:ext cx="3223460" cy="1881781"/>
              </a:xfrm>
              <a:prstGeom prst="rect">
                <a:avLst/>
              </a:prstGeom>
              <a:blipFill>
                <a:blip r:embed="rId13"/>
                <a:stretch>
                  <a:fillRect l="-1134" t="-1299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B03B94-E7EF-5A69-5B9A-8BB9693FC8F3}"/>
                  </a:ext>
                </a:extLst>
              </p:cNvPr>
              <p:cNvSpPr txBox="1"/>
              <p:nvPr/>
            </p:nvSpPr>
            <p:spPr>
              <a:xfrm>
                <a:off x="851278" y="4571855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𝑺𝑯𝑨𝑲𝑬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B03B94-E7EF-5A69-5B9A-8BB9693FC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78" y="4571855"/>
                <a:ext cx="1620725" cy="5736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C5D08D-3763-5A69-49C8-DC05DCFE6521}"/>
                  </a:ext>
                </a:extLst>
              </p:cNvPr>
              <p:cNvSpPr txBox="1"/>
              <p:nvPr/>
            </p:nvSpPr>
            <p:spPr>
              <a:xfrm>
                <a:off x="5382700" y="1700746"/>
                <a:ext cx="435331" cy="5560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</m:oMath>
                  </m:oMathPara>
                </a14:m>
                <a:endParaRPr lang="de-AT" sz="2400" dirty="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C5D08D-3763-5A69-49C8-DC05DCFE6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00" y="1700746"/>
                <a:ext cx="435331" cy="5560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C601C5-049F-377F-E2FE-128B3A2EEE6B}"/>
              </a:ext>
            </a:extLst>
          </p:cNvPr>
          <p:cNvCxnSpPr>
            <a:cxnSpLocks/>
            <a:stCxn id="97" idx="6"/>
            <a:endCxn id="33" idx="1"/>
          </p:cNvCxnSpPr>
          <p:nvPr/>
        </p:nvCxnSpPr>
        <p:spPr>
          <a:xfrm flipV="1">
            <a:off x="5154304" y="1978788"/>
            <a:ext cx="228396" cy="353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C5ABA8-971C-2B20-F492-45691EBA8D8C}"/>
                  </a:ext>
                </a:extLst>
              </p:cNvPr>
              <p:cNvSpPr txBox="1"/>
              <p:nvPr/>
            </p:nvSpPr>
            <p:spPr>
              <a:xfrm>
                <a:off x="6757935" y="1690592"/>
                <a:ext cx="1369642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𝑫𝒆𝒄𝒐𝒎𝒑𝒐𝒔𝒆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C5ABA8-971C-2B20-F492-45691EBA8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35" y="1690592"/>
                <a:ext cx="1369642" cy="573684"/>
              </a:xfrm>
              <a:prstGeom prst="rect">
                <a:avLst/>
              </a:prstGeom>
              <a:blipFill>
                <a:blip r:embed="rId16"/>
                <a:stretch>
                  <a:fillRect l="-21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0648AF-185F-4CB1-07EA-36005576B418}"/>
              </a:ext>
            </a:extLst>
          </p:cNvPr>
          <p:cNvCxnSpPr>
            <a:cxnSpLocks/>
            <a:stCxn id="33" idx="3"/>
            <a:endCxn id="38" idx="1"/>
          </p:cNvCxnSpPr>
          <p:nvPr/>
        </p:nvCxnSpPr>
        <p:spPr>
          <a:xfrm flipV="1">
            <a:off x="5818031" y="1977434"/>
            <a:ext cx="939904" cy="135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19A79D-557E-8D1A-3C39-DD055C0AE5DC}"/>
                  </a:ext>
                </a:extLst>
              </p:cNvPr>
              <p:cNvSpPr txBox="1"/>
              <p:nvPr/>
            </p:nvSpPr>
            <p:spPr>
              <a:xfrm>
                <a:off x="7182331" y="2347006"/>
                <a:ext cx="376718" cy="516982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/>
                          </m:eqArr>
                        </m:sub>
                      </m:sSub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19A79D-557E-8D1A-3C39-DD055C0AE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331" y="2347006"/>
                <a:ext cx="376718" cy="516982"/>
              </a:xfrm>
              <a:prstGeom prst="rect">
                <a:avLst/>
              </a:prstGeom>
              <a:blipFill>
                <a:blip r:embed="rId17"/>
                <a:stretch>
                  <a:fillRect r="-4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8A544FD-E076-8DD3-D1BD-A34E02C92865}"/>
              </a:ext>
            </a:extLst>
          </p:cNvPr>
          <p:cNvGrpSpPr/>
          <p:nvPr/>
        </p:nvGrpSpPr>
        <p:grpSpPr>
          <a:xfrm>
            <a:off x="5735445" y="3842951"/>
            <a:ext cx="457033" cy="458435"/>
            <a:chOff x="4782741" y="2470544"/>
            <a:chExt cx="426244" cy="42624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7A1BA86-F905-AC76-6BD9-DC886CB17953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2198AB1-2B83-C161-E04D-9B880C93CE12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E885A07-E1F1-D8A0-BED0-F37D10C9B454}"/>
              </a:ext>
            </a:extLst>
          </p:cNvPr>
          <p:cNvSpPr txBox="1"/>
          <p:nvPr/>
        </p:nvSpPr>
        <p:spPr>
          <a:xfrm>
            <a:off x="8552622" y="1495513"/>
            <a:ext cx="337028" cy="573684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endParaRPr lang="de-AT" sz="2400" dirty="0">
              <a:solidFill>
                <a:srgbClr val="2496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73E60B1-8061-2ECE-7AEE-3140F9A99B56}"/>
              </a:ext>
            </a:extLst>
          </p:cNvPr>
          <p:cNvSpPr/>
          <p:nvPr/>
        </p:nvSpPr>
        <p:spPr>
          <a:xfrm>
            <a:off x="8560956" y="4677333"/>
            <a:ext cx="457033" cy="4584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182880" rIns="182880" bIns="182880" rtlCol="0" anchor="t"/>
          <a:lstStyle/>
          <a:p>
            <a:pPr algn="l"/>
            <a:endParaRPr lang="de-AT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442E73-EAC0-203C-5C5D-63CEF547CDC9}"/>
              </a:ext>
            </a:extLst>
          </p:cNvPr>
          <p:cNvSpPr txBox="1"/>
          <p:nvPr/>
        </p:nvSpPr>
        <p:spPr>
          <a:xfrm>
            <a:off x="8571262" y="4606355"/>
            <a:ext cx="439388" cy="545651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6B5457-AB6F-1A01-EBAA-1C2FD6FCF32D}"/>
              </a:ext>
            </a:extLst>
          </p:cNvPr>
          <p:cNvGrpSpPr/>
          <p:nvPr/>
        </p:nvGrpSpPr>
        <p:grpSpPr>
          <a:xfrm>
            <a:off x="8554805" y="3842951"/>
            <a:ext cx="457033" cy="458435"/>
            <a:chOff x="4782741" y="2470544"/>
            <a:chExt cx="426244" cy="42624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ECDDD2-4DA2-705F-8E7B-EEB020A84CBC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A804AD-FC3E-9C4A-0C34-06179AEA63CF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EA9CDD4-9D1E-B082-7993-AF737D4302A5}"/>
              </a:ext>
            </a:extLst>
          </p:cNvPr>
          <p:cNvCxnSpPr>
            <a:cxnSpLocks/>
            <a:stCxn id="85" idx="2"/>
            <a:endCxn id="101" idx="0"/>
          </p:cNvCxnSpPr>
          <p:nvPr/>
        </p:nvCxnSpPr>
        <p:spPr>
          <a:xfrm flipH="1">
            <a:off x="7431016" y="3494374"/>
            <a:ext cx="11740" cy="290953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7BDFAAC-BB84-F734-5E2F-72959893FB55}"/>
              </a:ext>
            </a:extLst>
          </p:cNvPr>
          <p:cNvCxnSpPr>
            <a:cxnSpLocks/>
            <a:stCxn id="101" idx="1"/>
            <a:endCxn id="49" idx="6"/>
          </p:cNvCxnSpPr>
          <p:nvPr/>
        </p:nvCxnSpPr>
        <p:spPr>
          <a:xfrm flipH="1">
            <a:off x="6192478" y="4072169"/>
            <a:ext cx="1070024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7041620-8FEE-BC15-3410-738D441243D2}"/>
              </a:ext>
            </a:extLst>
          </p:cNvPr>
          <p:cNvCxnSpPr>
            <a:cxnSpLocks/>
            <a:stCxn id="101" idx="3"/>
            <a:endCxn id="62" idx="2"/>
          </p:cNvCxnSpPr>
          <p:nvPr/>
        </p:nvCxnSpPr>
        <p:spPr>
          <a:xfrm>
            <a:off x="7599530" y="4072169"/>
            <a:ext cx="955275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036E813-FBFD-947E-8BFF-E799AAA59BB7}"/>
              </a:ext>
            </a:extLst>
          </p:cNvPr>
          <p:cNvCxnSpPr>
            <a:cxnSpLocks/>
            <a:stCxn id="49" idx="4"/>
            <a:endCxn id="100" idx="0"/>
          </p:cNvCxnSpPr>
          <p:nvPr/>
        </p:nvCxnSpPr>
        <p:spPr>
          <a:xfrm flipH="1">
            <a:off x="5959653" y="4301386"/>
            <a:ext cx="4309" cy="270615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73BB9C4-2136-615D-8940-4F4D8A628567}"/>
              </a:ext>
            </a:extLst>
          </p:cNvPr>
          <p:cNvCxnSpPr>
            <a:cxnSpLocks/>
            <a:stCxn id="62" idx="4"/>
            <a:endCxn id="60" idx="0"/>
          </p:cNvCxnSpPr>
          <p:nvPr/>
        </p:nvCxnSpPr>
        <p:spPr>
          <a:xfrm>
            <a:off x="8783322" y="4301386"/>
            <a:ext cx="7634" cy="304969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B3FF908-93B0-ADC9-5875-139F7B3E29D2}"/>
              </a:ext>
            </a:extLst>
          </p:cNvPr>
          <p:cNvCxnSpPr>
            <a:cxnSpLocks/>
          </p:cNvCxnSpPr>
          <p:nvPr/>
        </p:nvCxnSpPr>
        <p:spPr>
          <a:xfrm flipH="1">
            <a:off x="7381875" y="2245784"/>
            <a:ext cx="14457" cy="30691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5E43860-59F2-0BBB-CBCF-0F5D8CD6198F}"/>
              </a:ext>
            </a:extLst>
          </p:cNvPr>
          <p:cNvCxnSpPr>
            <a:cxnSpLocks/>
          </p:cNvCxnSpPr>
          <p:nvPr/>
        </p:nvCxnSpPr>
        <p:spPr>
          <a:xfrm>
            <a:off x="7396622" y="2697627"/>
            <a:ext cx="0" cy="26334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DB7BEA1-4565-1793-61A9-149628D46AE1}"/>
                  </a:ext>
                </a:extLst>
              </p:cNvPr>
              <p:cNvSpPr txBox="1"/>
              <p:nvPr/>
            </p:nvSpPr>
            <p:spPr>
              <a:xfrm>
                <a:off x="9138291" y="1690592"/>
                <a:ext cx="379753" cy="573683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l">
                  <a:spcBef>
                    <a:spcPts val="600"/>
                  </a:spcBef>
                </a:pPr>
                <a:endParaRPr lang="de-AT" sz="2400" dirty="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DB7BEA1-4565-1793-61A9-149628D46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91" y="1690592"/>
                <a:ext cx="379753" cy="573683"/>
              </a:xfrm>
              <a:prstGeom prst="rect">
                <a:avLst/>
              </a:prstGeom>
              <a:blipFill>
                <a:blip r:embed="rId18"/>
                <a:stretch>
                  <a:fillRect r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6F4D9C7-881E-731C-204F-9C798E1C1CFD}"/>
              </a:ext>
            </a:extLst>
          </p:cNvPr>
          <p:cNvCxnSpPr>
            <a:cxnSpLocks/>
            <a:stCxn id="38" idx="3"/>
            <a:endCxn id="121" idx="1"/>
          </p:cNvCxnSpPr>
          <p:nvPr/>
        </p:nvCxnSpPr>
        <p:spPr>
          <a:xfrm>
            <a:off x="8127577" y="1977434"/>
            <a:ext cx="1010714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9CF03D1D-7EF8-892F-3C5E-3348BEE56DC5}"/>
              </a:ext>
            </a:extLst>
          </p:cNvPr>
          <p:cNvCxnSpPr>
            <a:cxnSpLocks/>
            <a:stCxn id="121" idx="2"/>
            <a:endCxn id="60" idx="3"/>
          </p:cNvCxnSpPr>
          <p:nvPr/>
        </p:nvCxnSpPr>
        <p:spPr>
          <a:xfrm rot="5400000">
            <a:off x="7861956" y="3412969"/>
            <a:ext cx="2614906" cy="317518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7532216-7BDC-24F3-4722-BF0206CDE52F}"/>
              </a:ext>
            </a:extLst>
          </p:cNvPr>
          <p:cNvCxnSpPr>
            <a:cxnSpLocks/>
            <a:stCxn id="77" idx="3"/>
            <a:endCxn id="100" idx="1"/>
          </p:cNvCxnSpPr>
          <p:nvPr/>
        </p:nvCxnSpPr>
        <p:spPr>
          <a:xfrm>
            <a:off x="5124122" y="4851489"/>
            <a:ext cx="615837" cy="632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CF25368-3312-45DA-A5A6-C4276F8BCD34}"/>
              </a:ext>
            </a:extLst>
          </p:cNvPr>
          <p:cNvCxnSpPr>
            <a:cxnSpLocks/>
            <a:stCxn id="11" idx="3"/>
            <a:endCxn id="74" idx="1"/>
          </p:cNvCxnSpPr>
          <p:nvPr/>
        </p:nvCxnSpPr>
        <p:spPr>
          <a:xfrm flipV="1">
            <a:off x="2472003" y="4851309"/>
            <a:ext cx="363124" cy="738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137DE96-512F-F28B-DF53-2D71EA07A99B}"/>
              </a:ext>
            </a:extLst>
          </p:cNvPr>
          <p:cNvCxnSpPr>
            <a:cxnSpLocks/>
            <a:stCxn id="94" idx="2"/>
            <a:endCxn id="49" idx="0"/>
          </p:cNvCxnSpPr>
          <p:nvPr/>
        </p:nvCxnSpPr>
        <p:spPr>
          <a:xfrm>
            <a:off x="5955420" y="3538054"/>
            <a:ext cx="8542" cy="30489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DF71B6B-D13F-CC79-9B5F-2E66B9DC423B}"/>
                  </a:ext>
                </a:extLst>
              </p:cNvPr>
              <p:cNvSpPr txBox="1"/>
              <p:nvPr/>
            </p:nvSpPr>
            <p:spPr>
              <a:xfrm>
                <a:off x="8560957" y="3003013"/>
                <a:ext cx="430921" cy="54335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DF71B6B-D13F-CC79-9B5F-2E66B9DC4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957" y="3003013"/>
                <a:ext cx="430921" cy="54335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FAB524ED-AEE6-0B0D-4BC1-1B63157EBF66}"/>
              </a:ext>
            </a:extLst>
          </p:cNvPr>
          <p:cNvCxnSpPr>
            <a:cxnSpLocks/>
          </p:cNvCxnSpPr>
          <p:nvPr/>
        </p:nvCxnSpPr>
        <p:spPr>
          <a:xfrm flipH="1">
            <a:off x="8778067" y="3530550"/>
            <a:ext cx="435" cy="35360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9E9B743-4901-AD00-7B2F-C4B403B4F7E5}"/>
                  </a:ext>
                </a:extLst>
              </p:cNvPr>
              <p:cNvSpPr txBox="1"/>
              <p:nvPr/>
            </p:nvSpPr>
            <p:spPr>
              <a:xfrm>
                <a:off x="5147465" y="5417063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𝑩𝒐𝒖𝒏𝒅𝑪𝒉𝒆𝒄𝒌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9E9B743-4901-AD00-7B2F-C4B403B4F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465" y="5417063"/>
                <a:ext cx="1615908" cy="57368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DF36A4F-D1B5-40DB-E40B-6DC85B8A441D}"/>
              </a:ext>
            </a:extLst>
          </p:cNvPr>
          <p:cNvCxnSpPr>
            <a:cxnSpLocks/>
            <a:stCxn id="100" idx="2"/>
            <a:endCxn id="162" idx="0"/>
          </p:cNvCxnSpPr>
          <p:nvPr/>
        </p:nvCxnSpPr>
        <p:spPr>
          <a:xfrm flipH="1">
            <a:off x="5955419" y="5143617"/>
            <a:ext cx="4234" cy="27344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14F0C1-15B9-9794-AA87-75795F9B9DB8}"/>
                  </a:ext>
                </a:extLst>
              </p:cNvPr>
              <p:cNvSpPr txBox="1"/>
              <p:nvPr/>
            </p:nvSpPr>
            <p:spPr>
              <a:xfrm>
                <a:off x="7983002" y="5387609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𝑩𝒐𝒖𝒏𝒅𝑪𝒉𝒆𝒄𝒌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14F0C1-15B9-9794-AA87-75795F9B9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02" y="5387609"/>
                <a:ext cx="1615908" cy="57368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F9F33DE-130A-7814-9DB4-25E8A49124B4}"/>
              </a:ext>
            </a:extLst>
          </p:cNvPr>
          <p:cNvCxnSpPr>
            <a:cxnSpLocks/>
            <a:stCxn id="60" idx="2"/>
            <a:endCxn id="168" idx="0"/>
          </p:cNvCxnSpPr>
          <p:nvPr/>
        </p:nvCxnSpPr>
        <p:spPr>
          <a:xfrm>
            <a:off x="8790956" y="5152006"/>
            <a:ext cx="0" cy="235603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2ED83B2-DE8C-20D1-833D-37754708F1B9}"/>
                  </a:ext>
                </a:extLst>
              </p:cNvPr>
              <p:cNvSpPr txBox="1"/>
              <p:nvPr/>
            </p:nvSpPr>
            <p:spPr>
              <a:xfrm>
                <a:off x="5761956" y="6241131"/>
                <a:ext cx="386926" cy="479061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de-AT" sz="2400" dirty="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2ED83B2-DE8C-20D1-833D-37754708F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56" y="6241131"/>
                <a:ext cx="386926" cy="47906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CCA91C5-2196-FB14-B3F6-C548EB3603B7}"/>
                  </a:ext>
                </a:extLst>
              </p:cNvPr>
              <p:cNvSpPr txBox="1"/>
              <p:nvPr/>
            </p:nvSpPr>
            <p:spPr>
              <a:xfrm>
                <a:off x="10777833" y="5387289"/>
                <a:ext cx="386926" cy="574325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de-AT" sz="2400" dirty="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CCA91C5-2196-FB14-B3F6-C548EB360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833" y="5387289"/>
                <a:ext cx="386926" cy="57432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CC00870B-B9B5-4263-23FE-EA2912B2D3C6}"/>
                  </a:ext>
                </a:extLst>
              </p:cNvPr>
              <p:cNvSpPr txBox="1"/>
              <p:nvPr/>
            </p:nvSpPr>
            <p:spPr>
              <a:xfrm>
                <a:off x="10163342" y="4562084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𝑪𝒐𝒎𝒑𝒓𝒆𝒔𝒔𝒊𝒐𝒏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CC00870B-B9B5-4263-23FE-EA2912B2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342" y="4562084"/>
                <a:ext cx="1615908" cy="57368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A7EF37B2-1092-D61B-2F85-28AFEB93F0F3}"/>
                  </a:ext>
                </a:extLst>
              </p:cNvPr>
              <p:cNvSpPr txBox="1"/>
              <p:nvPr/>
            </p:nvSpPr>
            <p:spPr>
              <a:xfrm>
                <a:off x="10786008" y="3823319"/>
                <a:ext cx="382055" cy="44199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de-AT" sz="2400" dirty="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A7EF37B2-1092-D61B-2F85-28AFEB93F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008" y="3823319"/>
                <a:ext cx="382055" cy="441998"/>
              </a:xfrm>
              <a:prstGeom prst="rect">
                <a:avLst/>
              </a:prstGeom>
              <a:blipFill>
                <a:blip r:embed="rId25"/>
                <a:stretch>
                  <a:fillRect l="-1587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C4BC263E-4913-EB5D-9570-71F0BEFFA1EC}"/>
              </a:ext>
            </a:extLst>
          </p:cNvPr>
          <p:cNvCxnSpPr>
            <a:cxnSpLocks/>
            <a:stCxn id="162" idx="2"/>
            <a:endCxn id="176" idx="0"/>
          </p:cNvCxnSpPr>
          <p:nvPr/>
        </p:nvCxnSpPr>
        <p:spPr>
          <a:xfrm>
            <a:off x="5955419" y="5990747"/>
            <a:ext cx="0" cy="25038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52A2ED26-BAF7-76F0-282F-2775DA09AEF5}"/>
              </a:ext>
            </a:extLst>
          </p:cNvPr>
          <p:cNvCxnSpPr>
            <a:cxnSpLocks/>
            <a:stCxn id="168" idx="3"/>
            <a:endCxn id="177" idx="1"/>
          </p:cNvCxnSpPr>
          <p:nvPr/>
        </p:nvCxnSpPr>
        <p:spPr>
          <a:xfrm>
            <a:off x="9598910" y="5674451"/>
            <a:ext cx="1178923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02555D70-C791-B31B-53DF-80F11DFC736A}"/>
              </a:ext>
            </a:extLst>
          </p:cNvPr>
          <p:cNvCxnSpPr>
            <a:cxnSpLocks/>
            <a:stCxn id="177" idx="0"/>
            <a:endCxn id="180" idx="2"/>
          </p:cNvCxnSpPr>
          <p:nvPr/>
        </p:nvCxnSpPr>
        <p:spPr>
          <a:xfrm flipV="1">
            <a:off x="10971296" y="5135768"/>
            <a:ext cx="0" cy="25152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2B349FEA-81FA-DD09-F787-FDE7D524B95A}"/>
              </a:ext>
            </a:extLst>
          </p:cNvPr>
          <p:cNvCxnSpPr>
            <a:cxnSpLocks/>
            <a:stCxn id="180" idx="0"/>
            <a:endCxn id="183" idx="2"/>
          </p:cNvCxnSpPr>
          <p:nvPr/>
        </p:nvCxnSpPr>
        <p:spPr>
          <a:xfrm flipV="1">
            <a:off x="10971296" y="4265317"/>
            <a:ext cx="5740" cy="29676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5" name="Connector: Curved 214">
            <a:extLst>
              <a:ext uri="{FF2B5EF4-FFF2-40B4-BE49-F238E27FC236}">
                <a16:creationId xmlns:a16="http://schemas.microsoft.com/office/drawing/2014/main" id="{6068ED34-7092-866B-53D5-7BBCF78756BE}"/>
              </a:ext>
            </a:extLst>
          </p:cNvPr>
          <p:cNvCxnSpPr>
            <a:stCxn id="162" idx="1"/>
            <a:endCxn id="75" idx="2"/>
          </p:cNvCxnSpPr>
          <p:nvPr/>
        </p:nvCxnSpPr>
        <p:spPr>
          <a:xfrm rot="10800000" flipV="1">
            <a:off x="1661641" y="5703904"/>
            <a:ext cx="3485825" cy="401135"/>
          </a:xfrm>
          <a:prstGeom prst="curvedConnector4">
            <a:avLst>
              <a:gd name="adj1" fmla="val 47034"/>
              <a:gd name="adj2" fmla="val 194980"/>
            </a:avLst>
          </a:prstGeom>
          <a:ln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7" name="Connector: Curved 216">
            <a:extLst>
              <a:ext uri="{FF2B5EF4-FFF2-40B4-BE49-F238E27FC236}">
                <a16:creationId xmlns:a16="http://schemas.microsoft.com/office/drawing/2014/main" id="{A8C0B70F-8B8A-B728-5D37-3E4CECB0E333}"/>
              </a:ext>
            </a:extLst>
          </p:cNvPr>
          <p:cNvCxnSpPr>
            <a:cxnSpLocks/>
            <a:stCxn id="168" idx="2"/>
            <a:endCxn id="75" idx="2"/>
          </p:cNvCxnSpPr>
          <p:nvPr/>
        </p:nvCxnSpPr>
        <p:spPr>
          <a:xfrm rot="5400000">
            <a:off x="5154425" y="2468508"/>
            <a:ext cx="143747" cy="7129316"/>
          </a:xfrm>
          <a:prstGeom prst="curvedConnector3">
            <a:avLst>
              <a:gd name="adj1" fmla="val 504200"/>
            </a:avLst>
          </a:prstGeom>
          <a:ln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97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4" grpId="0"/>
      <p:bldP spid="66" grpId="0"/>
      <p:bldP spid="71" grpId="0"/>
      <p:bldP spid="74" grpId="0" animBg="1"/>
      <p:bldP spid="75" grpId="0"/>
      <p:bldP spid="85" grpId="0" animBg="1"/>
      <p:bldP spid="94" grpId="0"/>
      <p:bldP spid="99" grpId="0" animBg="1"/>
      <p:bldP spid="100" grpId="0"/>
      <p:bldP spid="101" grpId="0"/>
      <p:bldP spid="11" grpId="0" animBg="1"/>
      <p:bldP spid="33" grpId="0"/>
      <p:bldP spid="38" grpId="0" animBg="1"/>
      <p:bldP spid="46" grpId="0"/>
      <p:bldP spid="59" grpId="0" animBg="1"/>
      <p:bldP spid="60" grpId="0"/>
      <p:bldP spid="121" grpId="0"/>
      <p:bldP spid="156" grpId="0"/>
      <p:bldP spid="162" grpId="0" animBg="1"/>
      <p:bldP spid="168" grpId="0" animBg="1"/>
      <p:bldP spid="176" grpId="0"/>
      <p:bldP spid="177" grpId="0"/>
      <p:bldP spid="180" grpId="0" animBg="1"/>
      <p:bldP spid="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09D5E0-5D5D-48E2-BF82-4EE07F78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Sensitivity Analysis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049529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9B271C-887D-5A38-D381-BA7A3B42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Analysis: Motivation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A6493-EB9B-F50C-F7F2-90DB86C37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880" y="1153267"/>
            <a:ext cx="11425752" cy="4211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/>
              <a:t>Why sensitivity analysis ?</a:t>
            </a:r>
          </a:p>
          <a:p>
            <a:r>
              <a:rPr lang="en-US" dirty="0"/>
              <a:t>Protecting Dilithium against side-channel attacks is expensive.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What is sensitivity analysis ?</a:t>
            </a:r>
            <a:endParaRPr lang="en-US" dirty="0"/>
          </a:p>
          <a:p>
            <a:r>
              <a:rPr lang="en-US" dirty="0"/>
              <a:t>Define the variables to protect within the implementation.</a:t>
            </a:r>
          </a:p>
          <a:p>
            <a:r>
              <a:rPr lang="en-US" dirty="0"/>
              <a:t>Define the appropriate countermeasure.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In the coming slides:</a:t>
            </a:r>
          </a:p>
          <a:p>
            <a:r>
              <a:rPr lang="en-US" dirty="0"/>
              <a:t>Corrected sensitivity analysis compared to previous work.</a:t>
            </a:r>
          </a:p>
          <a:p>
            <a:r>
              <a:rPr lang="en-US" dirty="0"/>
              <a:t>Comments on earlier version of this work (Leveling </a:t>
            </a:r>
            <a:r>
              <a:rPr lang="en-US" dirty="0" err="1"/>
              <a:t>Dilithium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6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BB91-CB01-0007-A962-BC79D7B5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Flawed Sensitivity analysis from [MGTF19]: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1E327-0E73-CEFA-B3DB-F89DCC56A3DB}"/>
              </a:ext>
            </a:extLst>
          </p:cNvPr>
          <p:cNvSpPr txBox="1"/>
          <p:nvPr/>
        </p:nvSpPr>
        <p:spPr>
          <a:xfrm>
            <a:off x="10831833" y="5572271"/>
            <a:ext cx="49021" cy="49172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B5E8F-5EF3-0A07-3063-C1078D94F772}"/>
                  </a:ext>
                </a:extLst>
              </p:cNvPr>
              <p:cNvSpPr txBox="1"/>
              <p:nvPr/>
            </p:nvSpPr>
            <p:spPr>
              <a:xfrm>
                <a:off x="4723643" y="4567209"/>
                <a:ext cx="400479" cy="568559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B5E8F-5EF3-0A07-3063-C1078D94F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43" y="4567209"/>
                <a:ext cx="400479" cy="568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6F0B7A-C385-3134-FE07-826FDDD140B5}"/>
                  </a:ext>
                </a:extLst>
              </p:cNvPr>
              <p:cNvSpPr txBox="1"/>
              <p:nvPr/>
            </p:nvSpPr>
            <p:spPr>
              <a:xfrm>
                <a:off x="220893" y="3612354"/>
                <a:ext cx="413627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6F0B7A-C385-3134-FE07-826FDDD14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3" y="3612354"/>
                <a:ext cx="413627" cy="573684"/>
              </a:xfrm>
              <a:prstGeom prst="rect">
                <a:avLst/>
              </a:prstGeom>
              <a:blipFill>
                <a:blip r:embed="rId4"/>
                <a:stretch>
                  <a:fillRect l="-4412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AAADB8-F96E-C7B2-B196-B624EA69FD9C}"/>
                  </a:ext>
                </a:extLst>
              </p:cNvPr>
              <p:cNvSpPr txBox="1"/>
              <p:nvPr/>
            </p:nvSpPr>
            <p:spPr>
              <a:xfrm>
                <a:off x="5961807" y="2512504"/>
                <a:ext cx="435331" cy="43352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AAADB8-F96E-C7B2-B196-B624EA69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807" y="2512504"/>
                <a:ext cx="435331" cy="433528"/>
              </a:xfrm>
              <a:prstGeom prst="rect">
                <a:avLst/>
              </a:prstGeom>
              <a:blipFill>
                <a:blip r:embed="rId5"/>
                <a:stretch>
                  <a:fillRect l="-4225" r="-5634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8C7238-2C9C-0D51-4957-70AFC4847407}"/>
                  </a:ext>
                </a:extLst>
              </p:cNvPr>
              <p:cNvSpPr txBox="1"/>
              <p:nvPr/>
            </p:nvSpPr>
            <p:spPr>
              <a:xfrm>
                <a:off x="3894227" y="1700746"/>
                <a:ext cx="386926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8C7238-2C9C-0D51-4957-70AFC484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27" y="1700746"/>
                <a:ext cx="386926" cy="573684"/>
              </a:xfrm>
              <a:prstGeom prst="rect">
                <a:avLst/>
              </a:prstGeom>
              <a:blipFill>
                <a:blip r:embed="rId6"/>
                <a:stretch>
                  <a:fillRect l="-3175" r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058D05-7732-3E2B-B85B-471FC15DCDFC}"/>
                  </a:ext>
                </a:extLst>
              </p:cNvPr>
              <p:cNvSpPr txBox="1"/>
              <p:nvPr/>
            </p:nvSpPr>
            <p:spPr>
              <a:xfrm>
                <a:off x="2835127" y="4564467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𝑷𝒂𝒓𝒔𝒊𝒏𝒈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058D05-7732-3E2B-B85B-471FC15DC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127" y="4564467"/>
                <a:ext cx="1620725" cy="573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87C91B-1321-4727-EE8B-41E8C59558A3}"/>
                  </a:ext>
                </a:extLst>
              </p:cNvPr>
              <p:cNvSpPr txBox="1"/>
              <p:nvPr/>
            </p:nvSpPr>
            <p:spPr>
              <a:xfrm>
                <a:off x="1454826" y="5531356"/>
                <a:ext cx="413627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𝜅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87C91B-1321-4727-EE8B-41E8C595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26" y="5531356"/>
                <a:ext cx="413627" cy="573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D58841F8-C999-6F5E-5111-86A828C3A459}"/>
              </a:ext>
            </a:extLst>
          </p:cNvPr>
          <p:cNvCxnSpPr>
            <a:cxnSpLocks/>
            <a:stCxn id="64" idx="3"/>
            <a:endCxn id="11" idx="0"/>
          </p:cNvCxnSpPr>
          <p:nvPr/>
        </p:nvCxnSpPr>
        <p:spPr>
          <a:xfrm>
            <a:off x="634520" y="3899196"/>
            <a:ext cx="1027121" cy="672659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0FCC906-AD74-4694-DD5E-1D80121D0FA2}"/>
              </a:ext>
            </a:extLst>
          </p:cNvPr>
          <p:cNvCxnSpPr>
            <a:cxnSpLocks/>
            <a:stCxn id="74" idx="3"/>
            <a:endCxn id="77" idx="1"/>
          </p:cNvCxnSpPr>
          <p:nvPr/>
        </p:nvCxnSpPr>
        <p:spPr>
          <a:xfrm>
            <a:off x="4455852" y="4851309"/>
            <a:ext cx="267791" cy="18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2E0BF6-CD97-AADF-3125-6F62B9E124F9}"/>
                  </a:ext>
                </a:extLst>
              </p:cNvPr>
              <p:cNvSpPr txBox="1"/>
              <p:nvPr/>
            </p:nvSpPr>
            <p:spPr>
              <a:xfrm>
                <a:off x="6757935" y="2920690"/>
                <a:ext cx="1369642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𝑪𝒉𝒂𝒍𝒍𝒆𝒏𝒈𝒆</m:t>
                      </m:r>
                    </m:oMath>
                  </m:oMathPara>
                </a14:m>
                <a:endParaRPr lang="de-AT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2E0BF6-CD97-AADF-3125-6F62B9E12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35" y="2920690"/>
                <a:ext cx="1369642" cy="5736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29CCBE-0ABF-8C09-DF9E-DF0E2826509E}"/>
                  </a:ext>
                </a:extLst>
              </p:cNvPr>
              <p:cNvSpPr txBox="1"/>
              <p:nvPr/>
            </p:nvSpPr>
            <p:spPr>
              <a:xfrm>
                <a:off x="5739959" y="2994696"/>
                <a:ext cx="430921" cy="54335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29CCBE-0ABF-8C09-DF9E-DF0E2826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959" y="2994696"/>
                <a:ext cx="430921" cy="543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43D60F6-79DB-7B7B-B2DF-89465A931A03}"/>
              </a:ext>
            </a:extLst>
          </p:cNvPr>
          <p:cNvGrpSpPr/>
          <p:nvPr/>
        </p:nvGrpSpPr>
        <p:grpSpPr>
          <a:xfrm>
            <a:off x="4697271" y="1753104"/>
            <a:ext cx="457033" cy="458435"/>
            <a:chOff x="4782741" y="2470544"/>
            <a:chExt cx="426244" cy="426244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35501EC-147D-77EB-981F-98307B79457E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D2028B-7A0E-4B15-0D9F-5D24BB5D4B4C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6669B9F3-C73A-4EBF-ECCE-8D39A9001D88}"/>
              </a:ext>
            </a:extLst>
          </p:cNvPr>
          <p:cNvSpPr/>
          <p:nvPr/>
        </p:nvSpPr>
        <p:spPr>
          <a:xfrm>
            <a:off x="5729653" y="4677333"/>
            <a:ext cx="457033" cy="4584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182880" rIns="182880" bIns="182880" rtlCol="0" anchor="t"/>
          <a:lstStyle/>
          <a:p>
            <a:pPr algn="l"/>
            <a:endParaRPr lang="de-AT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378C0F-9556-D001-A589-8BCFA1BBA446}"/>
              </a:ext>
            </a:extLst>
          </p:cNvPr>
          <p:cNvSpPr txBox="1"/>
          <p:nvPr/>
        </p:nvSpPr>
        <p:spPr>
          <a:xfrm>
            <a:off x="5739959" y="4572001"/>
            <a:ext cx="439388" cy="571616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982695-E6F4-E608-9184-F9787E272823}"/>
                  </a:ext>
                </a:extLst>
              </p:cNvPr>
              <p:cNvSpPr txBox="1"/>
              <p:nvPr/>
            </p:nvSpPr>
            <p:spPr>
              <a:xfrm>
                <a:off x="7262502" y="3785327"/>
                <a:ext cx="337028" cy="5736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982695-E6F4-E608-9184-F9787E27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502" y="3785327"/>
                <a:ext cx="337028" cy="5736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92B128C1-E6BF-2207-F430-B7C845DD4734}"/>
              </a:ext>
            </a:extLst>
          </p:cNvPr>
          <p:cNvCxnSpPr>
            <a:cxnSpLocks/>
            <a:stCxn id="66" idx="2"/>
            <a:endCxn id="85" idx="1"/>
          </p:cNvCxnSpPr>
          <p:nvPr/>
        </p:nvCxnSpPr>
        <p:spPr>
          <a:xfrm rot="16200000" flipH="1">
            <a:off x="6337954" y="2787551"/>
            <a:ext cx="261500" cy="578462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B0B6A35-ED28-7E33-6CFB-97324FB17761}"/>
              </a:ext>
            </a:extLst>
          </p:cNvPr>
          <p:cNvCxnSpPr>
            <a:cxnSpLocks/>
            <a:stCxn id="75" idx="0"/>
            <a:endCxn id="11" idx="2"/>
          </p:cNvCxnSpPr>
          <p:nvPr/>
        </p:nvCxnSpPr>
        <p:spPr>
          <a:xfrm flipV="1">
            <a:off x="1661640" y="5145539"/>
            <a:ext cx="1" cy="38581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E3BD33-91D0-0DF5-FDD7-C76818734CB9}"/>
              </a:ext>
            </a:extLst>
          </p:cNvPr>
          <p:cNvCxnSpPr>
            <a:cxnSpLocks/>
            <a:stCxn id="71" idx="3"/>
            <a:endCxn id="97" idx="2"/>
          </p:cNvCxnSpPr>
          <p:nvPr/>
        </p:nvCxnSpPr>
        <p:spPr>
          <a:xfrm flipV="1">
            <a:off x="4281153" y="1982322"/>
            <a:ext cx="416118" cy="526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983D0E-9C87-C455-962B-BD92814EEFE0}"/>
              </a:ext>
            </a:extLst>
          </p:cNvPr>
          <p:cNvCxnSpPr>
            <a:cxnSpLocks/>
            <a:stCxn id="77" idx="0"/>
            <a:endCxn id="97" idx="4"/>
          </p:cNvCxnSpPr>
          <p:nvPr/>
        </p:nvCxnSpPr>
        <p:spPr>
          <a:xfrm flipV="1">
            <a:off x="4923883" y="2211539"/>
            <a:ext cx="1905" cy="235567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B03B94-E7EF-5A69-5B9A-8BB9693FC8F3}"/>
                  </a:ext>
                </a:extLst>
              </p:cNvPr>
              <p:cNvSpPr txBox="1"/>
              <p:nvPr/>
            </p:nvSpPr>
            <p:spPr>
              <a:xfrm>
                <a:off x="851278" y="4571855"/>
                <a:ext cx="1620725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𝑺𝑯𝑨𝑲𝑬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B03B94-E7EF-5A69-5B9A-8BB9693FC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78" y="4571855"/>
                <a:ext cx="1620725" cy="5736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C5D08D-3763-5A69-49C8-DC05DCFE6521}"/>
                  </a:ext>
                </a:extLst>
              </p:cNvPr>
              <p:cNvSpPr txBox="1"/>
              <p:nvPr/>
            </p:nvSpPr>
            <p:spPr>
              <a:xfrm>
                <a:off x="5382700" y="1700746"/>
                <a:ext cx="435331" cy="5560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C5D08D-3763-5A69-49C8-DC05DCFE6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00" y="1700746"/>
                <a:ext cx="435331" cy="5560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C601C5-049F-377F-E2FE-128B3A2EEE6B}"/>
              </a:ext>
            </a:extLst>
          </p:cNvPr>
          <p:cNvCxnSpPr>
            <a:cxnSpLocks/>
            <a:stCxn id="97" idx="6"/>
            <a:endCxn id="33" idx="1"/>
          </p:cNvCxnSpPr>
          <p:nvPr/>
        </p:nvCxnSpPr>
        <p:spPr>
          <a:xfrm flipV="1">
            <a:off x="5154304" y="1978788"/>
            <a:ext cx="228396" cy="353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C5ABA8-971C-2B20-F492-45691EBA8D8C}"/>
                  </a:ext>
                </a:extLst>
              </p:cNvPr>
              <p:cNvSpPr txBox="1"/>
              <p:nvPr/>
            </p:nvSpPr>
            <p:spPr>
              <a:xfrm>
                <a:off x="6757935" y="1690592"/>
                <a:ext cx="1369642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𝑫𝒆𝒄𝒐𝒎𝒑𝒐𝒔𝒆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C5ABA8-971C-2B20-F492-45691EBA8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35" y="1690592"/>
                <a:ext cx="1369642" cy="573684"/>
              </a:xfrm>
              <a:prstGeom prst="rect">
                <a:avLst/>
              </a:prstGeom>
              <a:blipFill>
                <a:blip r:embed="rId14"/>
                <a:stretch>
                  <a:fillRect l="-21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0648AF-185F-4CB1-07EA-36005576B418}"/>
              </a:ext>
            </a:extLst>
          </p:cNvPr>
          <p:cNvCxnSpPr>
            <a:cxnSpLocks/>
            <a:stCxn id="33" idx="3"/>
            <a:endCxn id="38" idx="1"/>
          </p:cNvCxnSpPr>
          <p:nvPr/>
        </p:nvCxnSpPr>
        <p:spPr>
          <a:xfrm flipV="1">
            <a:off x="5818031" y="1977434"/>
            <a:ext cx="939904" cy="135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19A79D-557E-8D1A-3C39-DD055C0AE5DC}"/>
                  </a:ext>
                </a:extLst>
              </p:cNvPr>
              <p:cNvSpPr txBox="1"/>
              <p:nvPr/>
            </p:nvSpPr>
            <p:spPr>
              <a:xfrm>
                <a:off x="7193620" y="2347006"/>
                <a:ext cx="376718" cy="516982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19A79D-557E-8D1A-3C39-DD055C0AE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20" y="2347006"/>
                <a:ext cx="376718" cy="516982"/>
              </a:xfrm>
              <a:prstGeom prst="rect">
                <a:avLst/>
              </a:prstGeom>
              <a:blipFill>
                <a:blip r:embed="rId15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8A544FD-E076-8DD3-D1BD-A34E02C92865}"/>
              </a:ext>
            </a:extLst>
          </p:cNvPr>
          <p:cNvGrpSpPr/>
          <p:nvPr/>
        </p:nvGrpSpPr>
        <p:grpSpPr>
          <a:xfrm>
            <a:off x="5735445" y="3842951"/>
            <a:ext cx="457033" cy="458435"/>
            <a:chOff x="4782741" y="2470544"/>
            <a:chExt cx="426244" cy="42624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7A1BA86-F905-AC76-6BD9-DC886CB17953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2198AB1-2B83-C161-E04D-9B880C93CE12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E885A07-E1F1-D8A0-BED0-F37D10C9B454}"/>
              </a:ext>
            </a:extLst>
          </p:cNvPr>
          <p:cNvSpPr txBox="1"/>
          <p:nvPr/>
        </p:nvSpPr>
        <p:spPr>
          <a:xfrm>
            <a:off x="8552622" y="1495513"/>
            <a:ext cx="337028" cy="573684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endParaRPr lang="de-AT" sz="2400" dirty="0">
              <a:solidFill>
                <a:srgbClr val="2496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73E60B1-8061-2ECE-7AEE-3140F9A99B56}"/>
              </a:ext>
            </a:extLst>
          </p:cNvPr>
          <p:cNvSpPr/>
          <p:nvPr/>
        </p:nvSpPr>
        <p:spPr>
          <a:xfrm>
            <a:off x="8560956" y="4677333"/>
            <a:ext cx="457033" cy="4584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182880" rIns="182880" bIns="182880" rtlCol="0" anchor="t"/>
          <a:lstStyle/>
          <a:p>
            <a:pPr algn="l"/>
            <a:endParaRPr lang="de-AT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442E73-EAC0-203C-5C5D-63CEF547CDC9}"/>
              </a:ext>
            </a:extLst>
          </p:cNvPr>
          <p:cNvSpPr txBox="1"/>
          <p:nvPr/>
        </p:nvSpPr>
        <p:spPr>
          <a:xfrm>
            <a:off x="8571262" y="4572001"/>
            <a:ext cx="439388" cy="571616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6B5457-AB6F-1A01-EBAA-1C2FD6FCF32D}"/>
              </a:ext>
            </a:extLst>
          </p:cNvPr>
          <p:cNvGrpSpPr/>
          <p:nvPr/>
        </p:nvGrpSpPr>
        <p:grpSpPr>
          <a:xfrm>
            <a:off x="8554805" y="3842951"/>
            <a:ext cx="457033" cy="458435"/>
            <a:chOff x="4782741" y="2470544"/>
            <a:chExt cx="426244" cy="42624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ECDDD2-4DA2-705F-8E7B-EEB020A84CBC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A804AD-FC3E-9C4A-0C34-06179AEA63CF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EA9CDD4-9D1E-B082-7993-AF737D4302A5}"/>
              </a:ext>
            </a:extLst>
          </p:cNvPr>
          <p:cNvCxnSpPr>
            <a:cxnSpLocks/>
            <a:stCxn id="85" idx="2"/>
            <a:endCxn id="101" idx="0"/>
          </p:cNvCxnSpPr>
          <p:nvPr/>
        </p:nvCxnSpPr>
        <p:spPr>
          <a:xfrm flipH="1">
            <a:off x="7431016" y="3494374"/>
            <a:ext cx="11740" cy="290953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7BDFAAC-BB84-F734-5E2F-72959893FB55}"/>
              </a:ext>
            </a:extLst>
          </p:cNvPr>
          <p:cNvCxnSpPr>
            <a:cxnSpLocks/>
            <a:stCxn id="101" idx="1"/>
            <a:endCxn id="49" idx="6"/>
          </p:cNvCxnSpPr>
          <p:nvPr/>
        </p:nvCxnSpPr>
        <p:spPr>
          <a:xfrm flipH="1">
            <a:off x="6192478" y="4072169"/>
            <a:ext cx="1070024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7041620-8FEE-BC15-3410-738D441243D2}"/>
              </a:ext>
            </a:extLst>
          </p:cNvPr>
          <p:cNvCxnSpPr>
            <a:cxnSpLocks/>
            <a:stCxn id="101" idx="3"/>
            <a:endCxn id="62" idx="2"/>
          </p:cNvCxnSpPr>
          <p:nvPr/>
        </p:nvCxnSpPr>
        <p:spPr>
          <a:xfrm>
            <a:off x="7599530" y="4072169"/>
            <a:ext cx="955275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036E813-FBFD-947E-8BFF-E799AAA59BB7}"/>
              </a:ext>
            </a:extLst>
          </p:cNvPr>
          <p:cNvCxnSpPr>
            <a:cxnSpLocks/>
            <a:stCxn id="49" idx="4"/>
            <a:endCxn id="100" idx="0"/>
          </p:cNvCxnSpPr>
          <p:nvPr/>
        </p:nvCxnSpPr>
        <p:spPr>
          <a:xfrm flipH="1">
            <a:off x="5959653" y="4301386"/>
            <a:ext cx="4309" cy="270615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73BB9C4-2136-615D-8940-4F4D8A628567}"/>
              </a:ext>
            </a:extLst>
          </p:cNvPr>
          <p:cNvCxnSpPr>
            <a:cxnSpLocks/>
            <a:stCxn id="62" idx="4"/>
            <a:endCxn id="60" idx="0"/>
          </p:cNvCxnSpPr>
          <p:nvPr/>
        </p:nvCxnSpPr>
        <p:spPr>
          <a:xfrm>
            <a:off x="8783322" y="4301386"/>
            <a:ext cx="7634" cy="270615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B3FF908-93B0-ADC9-5875-139F7B3E29D2}"/>
              </a:ext>
            </a:extLst>
          </p:cNvPr>
          <p:cNvCxnSpPr>
            <a:cxnSpLocks/>
          </p:cNvCxnSpPr>
          <p:nvPr/>
        </p:nvCxnSpPr>
        <p:spPr>
          <a:xfrm flipH="1">
            <a:off x="7381875" y="2245784"/>
            <a:ext cx="14457" cy="30691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5E43860-59F2-0BBB-CBCF-0F5D8CD6198F}"/>
              </a:ext>
            </a:extLst>
          </p:cNvPr>
          <p:cNvCxnSpPr>
            <a:cxnSpLocks/>
          </p:cNvCxnSpPr>
          <p:nvPr/>
        </p:nvCxnSpPr>
        <p:spPr>
          <a:xfrm>
            <a:off x="7396622" y="2697627"/>
            <a:ext cx="0" cy="26334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DB7BEA1-4565-1793-61A9-149628D46AE1}"/>
                  </a:ext>
                </a:extLst>
              </p:cNvPr>
              <p:cNvSpPr txBox="1"/>
              <p:nvPr/>
            </p:nvSpPr>
            <p:spPr>
              <a:xfrm>
                <a:off x="9138291" y="1690592"/>
                <a:ext cx="379753" cy="573683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de-AT" sz="2400" dirty="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DB7BEA1-4565-1793-61A9-149628D46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91" y="1690592"/>
                <a:ext cx="379753" cy="573683"/>
              </a:xfrm>
              <a:prstGeom prst="rect">
                <a:avLst/>
              </a:prstGeom>
              <a:blipFill>
                <a:blip r:embed="rId16"/>
                <a:stretch>
                  <a:fillRect r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6F4D9C7-881E-731C-204F-9C798E1C1CFD}"/>
              </a:ext>
            </a:extLst>
          </p:cNvPr>
          <p:cNvCxnSpPr>
            <a:cxnSpLocks/>
            <a:stCxn id="38" idx="3"/>
            <a:endCxn id="121" idx="1"/>
          </p:cNvCxnSpPr>
          <p:nvPr/>
        </p:nvCxnSpPr>
        <p:spPr>
          <a:xfrm>
            <a:off x="8127577" y="1977434"/>
            <a:ext cx="1010714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9CF03D1D-7EF8-892F-3C5E-3348BEE56DC5}"/>
              </a:ext>
            </a:extLst>
          </p:cNvPr>
          <p:cNvCxnSpPr>
            <a:cxnSpLocks/>
            <a:stCxn id="121" idx="2"/>
            <a:endCxn id="60" idx="3"/>
          </p:cNvCxnSpPr>
          <p:nvPr/>
        </p:nvCxnSpPr>
        <p:spPr>
          <a:xfrm rot="5400000">
            <a:off x="7872642" y="3402283"/>
            <a:ext cx="2593534" cy="317518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7532216-7BDC-24F3-4722-BF0206CDE52F}"/>
              </a:ext>
            </a:extLst>
          </p:cNvPr>
          <p:cNvCxnSpPr>
            <a:cxnSpLocks/>
            <a:stCxn id="77" idx="3"/>
            <a:endCxn id="100" idx="1"/>
          </p:cNvCxnSpPr>
          <p:nvPr/>
        </p:nvCxnSpPr>
        <p:spPr>
          <a:xfrm>
            <a:off x="5124122" y="4851489"/>
            <a:ext cx="615837" cy="632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CF25368-3312-45DA-A5A6-C4276F8BCD34}"/>
              </a:ext>
            </a:extLst>
          </p:cNvPr>
          <p:cNvCxnSpPr>
            <a:cxnSpLocks/>
            <a:stCxn id="11" idx="3"/>
            <a:endCxn id="74" idx="1"/>
          </p:cNvCxnSpPr>
          <p:nvPr/>
        </p:nvCxnSpPr>
        <p:spPr>
          <a:xfrm flipV="1">
            <a:off x="2472003" y="4851309"/>
            <a:ext cx="363124" cy="738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137DE96-512F-F28B-DF53-2D71EA07A99B}"/>
              </a:ext>
            </a:extLst>
          </p:cNvPr>
          <p:cNvCxnSpPr>
            <a:cxnSpLocks/>
            <a:stCxn id="94" idx="2"/>
            <a:endCxn id="49" idx="0"/>
          </p:cNvCxnSpPr>
          <p:nvPr/>
        </p:nvCxnSpPr>
        <p:spPr>
          <a:xfrm>
            <a:off x="5955420" y="3538054"/>
            <a:ext cx="8542" cy="30489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DF71B6B-D13F-CC79-9B5F-2E66B9DC423B}"/>
                  </a:ext>
                </a:extLst>
              </p:cNvPr>
              <p:cNvSpPr txBox="1"/>
              <p:nvPr/>
            </p:nvSpPr>
            <p:spPr>
              <a:xfrm>
                <a:off x="8560957" y="3003013"/>
                <a:ext cx="430921" cy="54335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DF71B6B-D13F-CC79-9B5F-2E66B9DC4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957" y="3003013"/>
                <a:ext cx="430921" cy="5433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FAB524ED-AEE6-0B0D-4BC1-1B63157EBF66}"/>
              </a:ext>
            </a:extLst>
          </p:cNvPr>
          <p:cNvCxnSpPr>
            <a:cxnSpLocks/>
          </p:cNvCxnSpPr>
          <p:nvPr/>
        </p:nvCxnSpPr>
        <p:spPr>
          <a:xfrm flipH="1">
            <a:off x="8778067" y="3530550"/>
            <a:ext cx="435" cy="35360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9E9B743-4901-AD00-7B2F-C4B403B4F7E5}"/>
                  </a:ext>
                </a:extLst>
              </p:cNvPr>
              <p:cNvSpPr txBox="1"/>
              <p:nvPr/>
            </p:nvSpPr>
            <p:spPr>
              <a:xfrm>
                <a:off x="5147465" y="5417063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𝑩𝒐𝒖𝒏𝒅𝑪𝒉𝒆𝒄𝒌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9E9B743-4901-AD00-7B2F-C4B403B4F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465" y="5417063"/>
                <a:ext cx="1615908" cy="5736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DF36A4F-D1B5-40DB-E40B-6DC85B8A441D}"/>
              </a:ext>
            </a:extLst>
          </p:cNvPr>
          <p:cNvCxnSpPr>
            <a:cxnSpLocks/>
            <a:stCxn id="100" idx="2"/>
            <a:endCxn id="162" idx="0"/>
          </p:cNvCxnSpPr>
          <p:nvPr/>
        </p:nvCxnSpPr>
        <p:spPr>
          <a:xfrm flipH="1">
            <a:off x="5955419" y="5143617"/>
            <a:ext cx="4234" cy="273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14F0C1-15B9-9794-AA87-75795F9B9DB8}"/>
                  </a:ext>
                </a:extLst>
              </p:cNvPr>
              <p:cNvSpPr txBox="1"/>
              <p:nvPr/>
            </p:nvSpPr>
            <p:spPr>
              <a:xfrm>
                <a:off x="7983002" y="5387609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𝑩𝒐𝒖𝒏𝒅𝑪𝒉𝒆𝒄𝒌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14F0C1-15B9-9794-AA87-75795F9B9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02" y="5387609"/>
                <a:ext cx="1615908" cy="5736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F9F33DE-130A-7814-9DB4-25E8A49124B4}"/>
              </a:ext>
            </a:extLst>
          </p:cNvPr>
          <p:cNvCxnSpPr>
            <a:cxnSpLocks/>
            <a:stCxn id="60" idx="2"/>
            <a:endCxn id="168" idx="0"/>
          </p:cNvCxnSpPr>
          <p:nvPr/>
        </p:nvCxnSpPr>
        <p:spPr>
          <a:xfrm>
            <a:off x="8790956" y="5143617"/>
            <a:ext cx="0" cy="243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2ED83B2-DE8C-20D1-833D-37754708F1B9}"/>
                  </a:ext>
                </a:extLst>
              </p:cNvPr>
              <p:cNvSpPr txBox="1"/>
              <p:nvPr/>
            </p:nvSpPr>
            <p:spPr>
              <a:xfrm>
                <a:off x="5761956" y="6241131"/>
                <a:ext cx="386926" cy="479061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2ED83B2-DE8C-20D1-833D-37754708F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56" y="6241131"/>
                <a:ext cx="386926" cy="4790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CCA91C5-2196-FB14-B3F6-C548EB3603B7}"/>
                  </a:ext>
                </a:extLst>
              </p:cNvPr>
              <p:cNvSpPr txBox="1"/>
              <p:nvPr/>
            </p:nvSpPr>
            <p:spPr>
              <a:xfrm>
                <a:off x="10777833" y="5387289"/>
                <a:ext cx="386926" cy="574325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de-A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CCA91C5-2196-FB14-B3F6-C548EB360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833" y="5387289"/>
                <a:ext cx="386926" cy="574325"/>
              </a:xfrm>
              <a:prstGeom prst="rect">
                <a:avLst/>
              </a:prstGeom>
              <a:blipFill>
                <a:blip r:embed="rId21"/>
                <a:stretch>
                  <a:fillRect r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CC00870B-B9B5-4263-23FE-EA2912B2D3C6}"/>
                  </a:ext>
                </a:extLst>
              </p:cNvPr>
              <p:cNvSpPr txBox="1"/>
              <p:nvPr/>
            </p:nvSpPr>
            <p:spPr>
              <a:xfrm>
                <a:off x="10163342" y="4562084"/>
                <a:ext cx="1615908" cy="57368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𝑪𝒐𝒎𝒑𝒓𝒆𝒔𝒔𝒊𝒐𝒏</m:t>
                      </m:r>
                    </m:oMath>
                  </m:oMathPara>
                </a14:m>
                <a:endParaRPr lang="de-AT" sz="17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CC00870B-B9B5-4263-23FE-EA2912B2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342" y="4562084"/>
                <a:ext cx="1615908" cy="5736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A7EF37B2-1092-D61B-2F85-28AFEB93F0F3}"/>
                  </a:ext>
                </a:extLst>
              </p:cNvPr>
              <p:cNvSpPr txBox="1"/>
              <p:nvPr/>
            </p:nvSpPr>
            <p:spPr>
              <a:xfrm>
                <a:off x="10786008" y="3823319"/>
                <a:ext cx="382055" cy="44199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A7EF37B2-1092-D61B-2F85-28AFEB93F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008" y="3823319"/>
                <a:ext cx="382055" cy="441998"/>
              </a:xfrm>
              <a:prstGeom prst="rect">
                <a:avLst/>
              </a:prstGeom>
              <a:blipFill>
                <a:blip r:embed="rId23"/>
                <a:stretch>
                  <a:fillRect l="-1587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C4BC263E-4913-EB5D-9570-71F0BEFFA1EC}"/>
              </a:ext>
            </a:extLst>
          </p:cNvPr>
          <p:cNvCxnSpPr>
            <a:cxnSpLocks/>
            <a:stCxn id="162" idx="2"/>
            <a:endCxn id="176" idx="0"/>
          </p:cNvCxnSpPr>
          <p:nvPr/>
        </p:nvCxnSpPr>
        <p:spPr>
          <a:xfrm>
            <a:off x="5955419" y="5990747"/>
            <a:ext cx="0" cy="25038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52A2ED26-BAF7-76F0-282F-2775DA09AEF5}"/>
              </a:ext>
            </a:extLst>
          </p:cNvPr>
          <p:cNvCxnSpPr>
            <a:cxnSpLocks/>
            <a:stCxn id="168" idx="3"/>
            <a:endCxn id="177" idx="1"/>
          </p:cNvCxnSpPr>
          <p:nvPr/>
        </p:nvCxnSpPr>
        <p:spPr>
          <a:xfrm>
            <a:off x="9598910" y="5674451"/>
            <a:ext cx="1178923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02555D70-C791-B31B-53DF-80F11DFC736A}"/>
              </a:ext>
            </a:extLst>
          </p:cNvPr>
          <p:cNvCxnSpPr>
            <a:cxnSpLocks/>
            <a:stCxn id="177" idx="0"/>
            <a:endCxn id="180" idx="2"/>
          </p:cNvCxnSpPr>
          <p:nvPr/>
        </p:nvCxnSpPr>
        <p:spPr>
          <a:xfrm flipV="1">
            <a:off x="10971296" y="5135768"/>
            <a:ext cx="0" cy="25152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2B349FEA-81FA-DD09-F787-FDE7D524B95A}"/>
              </a:ext>
            </a:extLst>
          </p:cNvPr>
          <p:cNvCxnSpPr>
            <a:cxnSpLocks/>
            <a:stCxn id="180" idx="0"/>
            <a:endCxn id="183" idx="2"/>
          </p:cNvCxnSpPr>
          <p:nvPr/>
        </p:nvCxnSpPr>
        <p:spPr>
          <a:xfrm flipV="1">
            <a:off x="10971296" y="4265317"/>
            <a:ext cx="5740" cy="29676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5" name="Connector: Curved 214">
            <a:extLst>
              <a:ext uri="{FF2B5EF4-FFF2-40B4-BE49-F238E27FC236}">
                <a16:creationId xmlns:a16="http://schemas.microsoft.com/office/drawing/2014/main" id="{6068ED34-7092-866B-53D5-7BBCF78756BE}"/>
              </a:ext>
            </a:extLst>
          </p:cNvPr>
          <p:cNvCxnSpPr>
            <a:stCxn id="162" idx="1"/>
            <a:endCxn id="75" idx="2"/>
          </p:cNvCxnSpPr>
          <p:nvPr/>
        </p:nvCxnSpPr>
        <p:spPr>
          <a:xfrm rot="10800000" flipV="1">
            <a:off x="1661641" y="5703904"/>
            <a:ext cx="3485825" cy="401135"/>
          </a:xfrm>
          <a:prstGeom prst="curvedConnector4">
            <a:avLst>
              <a:gd name="adj1" fmla="val 47034"/>
              <a:gd name="adj2" fmla="val 194980"/>
            </a:avLst>
          </a:prstGeom>
          <a:ln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7" name="Connector: Curved 216">
            <a:extLst>
              <a:ext uri="{FF2B5EF4-FFF2-40B4-BE49-F238E27FC236}">
                <a16:creationId xmlns:a16="http://schemas.microsoft.com/office/drawing/2014/main" id="{A8C0B70F-8B8A-B728-5D37-3E4CECB0E333}"/>
              </a:ext>
            </a:extLst>
          </p:cNvPr>
          <p:cNvCxnSpPr>
            <a:cxnSpLocks/>
            <a:stCxn id="168" idx="2"/>
            <a:endCxn id="75" idx="2"/>
          </p:cNvCxnSpPr>
          <p:nvPr/>
        </p:nvCxnSpPr>
        <p:spPr>
          <a:xfrm rot="5400000">
            <a:off x="5154425" y="2468508"/>
            <a:ext cx="143747" cy="7129316"/>
          </a:xfrm>
          <a:prstGeom prst="curvedConnector3">
            <a:avLst>
              <a:gd name="adj1" fmla="val 504200"/>
            </a:avLst>
          </a:prstGeom>
          <a:ln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E3980A7-BD47-5490-8EFB-A1AACE8101F7}"/>
              </a:ext>
            </a:extLst>
          </p:cNvPr>
          <p:cNvSpPr/>
          <p:nvPr/>
        </p:nvSpPr>
        <p:spPr>
          <a:xfrm>
            <a:off x="5224707" y="1676705"/>
            <a:ext cx="763559" cy="578411"/>
          </a:xfrm>
          <a:prstGeom prst="rect">
            <a:avLst/>
          </a:prstGeom>
          <a:noFill/>
          <a:ln w="539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48A008-5D79-1FCB-22B0-DF2200437F51}"/>
                  </a:ext>
                </a:extLst>
              </p:cNvPr>
              <p:cNvSpPr txBox="1"/>
              <p:nvPr/>
            </p:nvSpPr>
            <p:spPr>
              <a:xfrm>
                <a:off x="1661640" y="979714"/>
                <a:ext cx="2901029" cy="434049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to be protected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48A008-5D79-1FCB-22B0-DF2200437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40" y="979714"/>
                <a:ext cx="2901029" cy="434049"/>
              </a:xfrm>
              <a:prstGeom prst="rect">
                <a:avLst/>
              </a:prstGeom>
              <a:blipFill>
                <a:blip r:embed="rId24"/>
                <a:stretch>
                  <a:fillRect t="-704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Down 6">
            <a:extLst>
              <a:ext uri="{FF2B5EF4-FFF2-40B4-BE49-F238E27FC236}">
                <a16:creationId xmlns:a16="http://schemas.microsoft.com/office/drawing/2014/main" id="{EED4173E-BAFD-33F7-77C6-ABE933BDC27E}"/>
              </a:ext>
            </a:extLst>
          </p:cNvPr>
          <p:cNvSpPr/>
          <p:nvPr/>
        </p:nvSpPr>
        <p:spPr>
          <a:xfrm rot="17750246">
            <a:off x="4525678" y="1030206"/>
            <a:ext cx="667572" cy="737079"/>
          </a:xfrm>
          <a:prstGeom prst="downArrow">
            <a:avLst>
              <a:gd name="adj1" fmla="val 38876"/>
              <a:gd name="adj2" fmla="val 38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83FC8-21C2-D339-0EC9-02EE07E7E3CB}"/>
              </a:ext>
            </a:extLst>
          </p:cNvPr>
          <p:cNvSpPr/>
          <p:nvPr/>
        </p:nvSpPr>
        <p:spPr>
          <a:xfrm>
            <a:off x="10589516" y="5385245"/>
            <a:ext cx="763559" cy="578411"/>
          </a:xfrm>
          <a:prstGeom prst="rect">
            <a:avLst/>
          </a:prstGeom>
          <a:noFill/>
          <a:ln w="539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AD8BD9-8F9B-B22E-8822-F9C6611A2D5D}"/>
                  </a:ext>
                </a:extLst>
              </p:cNvPr>
              <p:cNvSpPr txBox="1"/>
              <p:nvPr/>
            </p:nvSpPr>
            <p:spPr>
              <a:xfrm>
                <a:off x="9405828" y="2881867"/>
                <a:ext cx="2901029" cy="434049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does NOT have to be protected after the bound check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AD8BD9-8F9B-B22E-8822-F9C6611A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828" y="2881867"/>
                <a:ext cx="2901029" cy="434049"/>
              </a:xfrm>
              <a:prstGeom prst="rect">
                <a:avLst/>
              </a:prstGeom>
              <a:blipFill>
                <a:blip r:embed="rId25"/>
                <a:stretch>
                  <a:fillRect l="-210" t="-7042" r="-2311" b="-159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D710694-69B3-09DF-15ED-D83A98E42F97}"/>
              </a:ext>
            </a:extLst>
          </p:cNvPr>
          <p:cNvSpPr txBox="1"/>
          <p:nvPr/>
        </p:nvSpPr>
        <p:spPr>
          <a:xfrm>
            <a:off x="8828522" y="411770"/>
            <a:ext cx="3218037" cy="813128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SCA protection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SCA protection needed</a:t>
            </a:r>
          </a:p>
          <a:p>
            <a:pPr algn="l">
              <a:spcBef>
                <a:spcPts val="600"/>
              </a:spcBef>
            </a:pPr>
            <a:endParaRPr lang="en-US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814BB5-F469-A871-CA9F-3C048B3AED8D}"/>
                  </a:ext>
                </a:extLst>
              </p:cNvPr>
              <p:cNvSpPr txBox="1"/>
              <p:nvPr/>
            </p:nvSpPr>
            <p:spPr>
              <a:xfrm>
                <a:off x="5382700" y="1700745"/>
                <a:ext cx="435331" cy="55608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</m:oMath>
                  </m:oMathPara>
                </a14:m>
                <a:endParaRPr lang="de-AT" sz="2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814BB5-F469-A871-CA9F-3C048B3AE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00" y="1700745"/>
                <a:ext cx="435331" cy="55608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phic 25" descr="Irritant with solid fill">
            <a:extLst>
              <a:ext uri="{FF2B5EF4-FFF2-40B4-BE49-F238E27FC236}">
                <a16:creationId xmlns:a16="http://schemas.microsoft.com/office/drawing/2014/main" id="{F0935BE3-E8DA-0DDB-C632-D1A81674000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88638" y="1413761"/>
            <a:ext cx="1940414" cy="19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0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reescale PowerPoint Template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Sample Slide: Text Only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Sample Slide: Text + 1 Graphic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Sample Slide: Text + 1 Graphic&amp;quot;&quot;/&gt;&lt;property id=&quot;20307&quot; value=&quot;265&quot;/&gt;&lt;/object&gt;&lt;object type=&quot;3&quot; unique_id=&quot;10008&quot;&gt;&lt;property id=&quot;20148&quot; value=&quot;5&quot;/&gt;&lt;property id=&quot;20300&quot; value=&quot;Slide 5 - &amp;quot;Sample Slide: Text + 2 Graphics&amp;quot;&quot;/&gt;&lt;property id=&quot;20307&quot; value=&quot;266&quot;/&gt;&lt;/object&gt;&lt;object type=&quot;3&quot; unique_id=&quot;10009&quot;&gt;&lt;property id=&quot;20148&quot; value=&quot;5&quot;/&gt;&lt;property id=&quot;20300&quot; value=&quot;Slide 6 - &amp;quot;Sample Slide: Text + 2 Graphics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Sample Slide: Text + 3 Graphics&amp;quot;&quot;/&gt;&lt;property id=&quot;20307&quot; value=&quot;268&quot;/&gt;&lt;/object&gt;&lt;object type=&quot;3&quot; unique_id=&quot;10011&quot;&gt;&lt;property id=&quot;20148&quot; value=&quot;5&quot;/&gt;&lt;property id=&quot;20300&quot; value=&quot;Slide 8 - &amp;quot;Sample Slide: Text + 3 Graphics&amp;quot;&quot;/&gt;&lt;property id=&quot;20307&quot; value=&quot;269&quot;/&gt;&lt;/object&gt;&lt;object type=&quot;3&quot; unique_id=&quot;10012&quot;&gt;&lt;property id=&quot;20148&quot; value=&quot;5&quot;/&gt;&lt;property id=&quot;20300&quot; value=&quot;Slide 9 - &amp;quot;Sample Slide: Text and Logos&amp;quot;&quot;/&gt;&lt;property id=&quot;20307&quot; value=&quot;270&quot;/&gt;&lt;/object&gt;&lt;object type=&quot;3&quot; unique_id=&quot;10013&quot;&gt;&lt;property id=&quot;20148&quot; value=&quot;5&quot;/&gt;&lt;property id=&quot;20300&quot; value=&quot;Slide 10 - &amp;quot;Sample Slide: Text and Logos&amp;quot;&quot;/&gt;&lt;property id=&quot;20307&quot; value=&quot;271&quot;/&gt;&lt;/object&gt;&lt;object type=&quot;3&quot; unique_id=&quot;10014&quot;&gt;&lt;property id=&quot;20148&quot; value=&quot;5&quot;/&gt;&lt;property id=&quot;20300&quot; value=&quot;Slide 11 - &amp;quot;Sample Slide: Bar Graph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Sample Slide: Bar Graph Quadrant&amp;quot;&quot;/&gt;&lt;property id=&quot;20307&quot; value=&quot;296&quot;/&gt;&lt;/object&gt;&lt;object type=&quot;3&quot; unique_id=&quot;10016&quot;&gt;&lt;property id=&quot;20148&quot; value=&quot;5&quot;/&gt;&lt;property id=&quot;20300&quot; value=&quot;Slide 13 - &amp;quot;Sample Slide: Pie Graph&amp;quot;&quot;/&gt;&lt;property id=&quot;20307&quot; value=&quot;277&quot;/&gt;&lt;/object&gt;&lt;object type=&quot;3&quot; unique_id=&quot;10017&quot;&gt;&lt;property id=&quot;20148&quot; value=&quot;5&quot;/&gt;&lt;property id=&quot;20300&quot; value=&quot;Slide 14 - &amp;quot;Sample Slide: Line Graph Quadrant&amp;quot;&quot;/&gt;&lt;property id=&quot;20307&quot; value=&quot;278&quot;/&gt;&lt;/object&gt;&lt;object type=&quot;3&quot; unique_id=&quot;10018&quot;&gt;&lt;property id=&quot;20148&quot; value=&quot;5&quot;/&gt;&lt;property id=&quot;20300&quot; value=&quot;Slide 15 - &amp;quot;Sample Slide: Line Graph&amp;quot;&quot;/&gt;&lt;property id=&quot;20307&quot; value=&quot;297&quot;/&gt;&lt;/object&gt;&lt;object type=&quot;3&quot; unique_id=&quot;10019&quot;&gt;&lt;property id=&quot;20148&quot; value=&quot;5&quot;/&gt;&lt;property id=&quot;20300&quot; value=&quot;Slide 16 - &amp;quot;Sample Slide: Diagram Slide&amp;quot;&quot;/&gt;&lt;property id=&quot;20307&quot; value=&quot;283&quot;/&gt;&lt;/object&gt;&lt;object type=&quot;3&quot; unique_id=&quot;10020&quot;&gt;&lt;property id=&quot;20148&quot; value=&quot;5&quot;/&gt;&lt;property id=&quot;20300&quot; value=&quot;Slide 17&quot;/&gt;&lt;property id=&quot;20307&quot; value=&quot;287&quot;/&gt;&lt;/object&gt;&lt;object type=&quot;3&quot; unique_id=&quot;10021&quot;&gt;&lt;property id=&quot;20148&quot; value=&quot;5&quot;/&gt;&lt;property id=&quot;20300&quot; value=&quot;Slide 18 - &amp;quot;Sample Slide: Text Treatments&amp;quot;&quot;/&gt;&lt;property id=&quot;20307&quot; value=&quot;289&quot;/&gt;&lt;/object&gt;&lt;object type=&quot;3&quot; unique_id=&quot;10022&quot;&gt;&lt;property id=&quot;20148&quot; value=&quot;5&quot;/&gt;&lt;property id=&quot;20300&quot; value=&quot;Slide 19 - &amp;quot;Sample Slide: Timeline&amp;quot;&quot;/&gt;&lt;property id=&quot;20307&quot; value=&quot;290&quot;/&gt;&lt;/object&gt;&lt;object type=&quot;3&quot; unique_id=&quot;10023&quot;&gt;&lt;property id=&quot;20148&quot; value=&quot;5&quot;/&gt;&lt;property id=&quot;20300&quot; value=&quot;Slide 20 - &amp;quot;Sample Slide: Timeline 2&amp;quot;&quot;/&gt;&lt;property id=&quot;20307&quot; value=&quot;294&quot;/&gt;&lt;/object&gt;&lt;object type=&quot;3&quot; unique_id=&quot;10024&quot;&gt;&lt;property id=&quot;20148&quot; value=&quot;5&quot;/&gt;&lt;property id=&quot;20300&quot; value=&quot;Slide 21 - &amp;quot;Sample Slide: Charts&amp;quot;&quot;/&gt;&lt;property id=&quot;20307&quot; value=&quot;295&quot;/&gt;&lt;/object&gt;&lt;object type=&quot;3&quot; unique_id=&quot;10025&quot;&gt;&lt;property id=&quot;20148&quot; value=&quot;5&quot;/&gt;&lt;property id=&quot;20300&quot; value=&quot;Slide 22 - &amp;quot;New Freescale Colors&amp;quot;&quot;/&gt;&lt;property id=&quot;20307&quot; value=&quot;293&quot;/&gt;&lt;/object&gt;&lt;object type=&quot;3&quot; unique_id=&quot;10026&quot;&gt;&lt;property id=&quot;20148&quot; value=&quot;5&quot;/&gt;&lt;property id=&quot;20300&quot; value=&quot;Slide 23 - &amp;quot;Sample Slide: Blank White Page&amp;quot;&quot;/&gt;&lt;property id=&quot;20307&quot; value=&quot;288&quot;/&gt;&lt;/object&gt;&lt;object type=&quot;3&quot; unique_id=&quot;10027&quot;&gt;&lt;property id=&quot;20148&quot; value=&quot;5&quot;/&gt;&lt;property id=&quot;20300&quot; value=&quot;Slide 24&quot;/&gt;&lt;property id=&quot;20307&quot; value=&quot;29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heme/theme1.xml><?xml version="1.0" encoding="utf-8"?>
<a:theme xmlns:a="http://schemas.openxmlformats.org/drawingml/2006/main" name="Master Content Slide">
  <a:themeElements>
    <a:clrScheme name="DEC NXP color pallete">
      <a:dk1>
        <a:srgbClr val="000000"/>
      </a:dk1>
      <a:lt1>
        <a:sysClr val="window" lastClr="FFFFFF"/>
      </a:lt1>
      <a:dk2>
        <a:srgbClr val="DADADA"/>
      </a:dk2>
      <a:lt2>
        <a:srgbClr val="FFFFFF"/>
      </a:lt2>
      <a:accent1>
        <a:srgbClr val="4FABE3"/>
      </a:accent1>
      <a:accent2>
        <a:srgbClr val="1A48AA"/>
      </a:accent2>
      <a:accent3>
        <a:srgbClr val="97B81E"/>
      </a:accent3>
      <a:accent4>
        <a:srgbClr val="FF9B09"/>
      </a:accent4>
      <a:accent5>
        <a:srgbClr val="58595B"/>
      </a:accent5>
      <a:accent6>
        <a:srgbClr val="001B46"/>
      </a:accent6>
      <a:hlink>
        <a:srgbClr val="4FABE3"/>
      </a:hlink>
      <a:folHlink>
        <a:srgbClr val="4FABE3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82880" tIns="182880" rIns="182880" bIns="182880" rtlCol="0" anchor="t"/>
      <a:lstStyle>
        <a:defPPr algn="l">
          <a:defRPr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 algn="l">
          <a:spcBef>
            <a:spcPts val="600"/>
          </a:spcBef>
          <a:defRPr sz="17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9959F13-0639-4CF0-B65C-BEEE1B455E0F}" vid="{CBF8948A-D13F-49CB-B6D1-7A5B94499C50}"/>
    </a:ext>
  </a:extLst>
</a:theme>
</file>

<file path=ppt/theme/theme2.xml><?xml version="1.0" encoding="utf-8"?>
<a:theme xmlns:a="http://schemas.openxmlformats.org/drawingml/2006/main" name="Logo Slide">
  <a:themeElements>
    <a:clrScheme name="DEC NXP color pallete">
      <a:dk1>
        <a:srgbClr val="000000"/>
      </a:dk1>
      <a:lt1>
        <a:sysClr val="window" lastClr="FFFFFF"/>
      </a:lt1>
      <a:dk2>
        <a:srgbClr val="DADADA"/>
      </a:dk2>
      <a:lt2>
        <a:srgbClr val="FFFFFF"/>
      </a:lt2>
      <a:accent1>
        <a:srgbClr val="4FABE3"/>
      </a:accent1>
      <a:accent2>
        <a:srgbClr val="1A48AA"/>
      </a:accent2>
      <a:accent3>
        <a:srgbClr val="97B81E"/>
      </a:accent3>
      <a:accent4>
        <a:srgbClr val="FF9B09"/>
      </a:accent4>
      <a:accent5>
        <a:srgbClr val="58595B"/>
      </a:accent5>
      <a:accent6>
        <a:srgbClr val="001B46"/>
      </a:accent6>
      <a:hlink>
        <a:srgbClr val="4FABE3"/>
      </a:hlink>
      <a:folHlink>
        <a:srgbClr val="4FABE3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9959F13-0639-4CF0-B65C-BEEE1B455E0F}" vid="{D112D1A4-0108-4D47-B38E-30E6C88A41B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672b8b-43e2-4139-8cd1-27ad03f081e7" xsi:nil="true"/>
    <lcf76f155ced4ddcb4097134ff3c332f xmlns="23495ac5-28d1-42bf-9bbd-46fa9e025b5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17A8083BDF94E85015614CA6835A7" ma:contentTypeVersion="15" ma:contentTypeDescription="Create a new document." ma:contentTypeScope="" ma:versionID="f7133d8a81875223c0ce5fb76104db70">
  <xsd:schema xmlns:xsd="http://www.w3.org/2001/XMLSchema" xmlns:xs="http://www.w3.org/2001/XMLSchema" xmlns:p="http://schemas.microsoft.com/office/2006/metadata/properties" xmlns:ns2="23495ac5-28d1-42bf-9bbd-46fa9e025b56" xmlns:ns3="4bf0cc89-cebf-4d9e-af36-140403978d1a" xmlns:ns4="c4672b8b-43e2-4139-8cd1-27ad03f081e7" targetNamespace="http://schemas.microsoft.com/office/2006/metadata/properties" ma:root="true" ma:fieldsID="e09ac03f2e523109c05c72b65799dfc1" ns2:_="" ns3:_="" ns4:_="">
    <xsd:import namespace="23495ac5-28d1-42bf-9bbd-46fa9e025b56"/>
    <xsd:import namespace="4bf0cc89-cebf-4d9e-af36-140403978d1a"/>
    <xsd:import namespace="c4672b8b-43e2-4139-8cd1-27ad03f081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95ac5-28d1-42bf-9bbd-46fa9e025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ae9cabe-f4d8-44ae-a6f0-8d11cb15c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0cc89-cebf-4d9e-af36-140403978d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72b8b-43e2-4139-8cd1-27ad03f081e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a033f8d-bd86-4fb5-a391-4eee836d3cd1}" ma:internalName="TaxCatchAll" ma:showField="CatchAllData" ma:web="c3845533-4b3a-488d-b7da-bcc896545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299D9F-EE56-4C4D-B2E8-792E2E50F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E1BCC1-CB3A-4222-83E4-03AB43780AE4}">
  <ds:schemaRefs>
    <ds:schemaRef ds:uri="23495ac5-28d1-42bf-9bbd-46fa9e025b56"/>
    <ds:schemaRef ds:uri="http://schemas.microsoft.com/office/2006/documentManagement/types"/>
    <ds:schemaRef ds:uri="4bf0cc89-cebf-4d9e-af36-140403978d1a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c4672b8b-43e2-4139-8cd1-27ad03f081e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F6CA550-5605-48F7-8C0F-45CB73303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95ac5-28d1-42bf-9bbd-46fa9e025b56"/>
    <ds:schemaRef ds:uri="4bf0cc89-cebf-4d9e-af36-140403978d1a"/>
    <ds:schemaRef ds:uri="c4672b8b-43e2-4139-8cd1-27ad03f08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NXP_Public _template_2023_Condensed</Template>
  <TotalTime>0</TotalTime>
  <Pages>0</Pages>
  <Words>1070</Words>
  <Characters>0</Characters>
  <Application>Microsoft Office PowerPoint</Application>
  <DocSecurity>0</DocSecurity>
  <PresentationFormat>Widescreen</PresentationFormat>
  <Lines>0</Lines>
  <Paragraphs>320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Cambria Math</vt:lpstr>
      <vt:lpstr>Arial</vt:lpstr>
      <vt:lpstr>Avenir Next LT Pro</vt:lpstr>
      <vt:lpstr>Wingdings</vt:lpstr>
      <vt:lpstr>Master Content Slide</vt:lpstr>
      <vt:lpstr>Logo Slide</vt:lpstr>
      <vt:lpstr>Protecting Dilithium Against Leakage Revisited Sensitivity Analysis and Improved Implementations</vt:lpstr>
      <vt:lpstr>Embedded cryptography and implementation attacks</vt:lpstr>
      <vt:lpstr>Embedded cryptography and implementation attacks</vt:lpstr>
      <vt:lpstr>PowerPoint Presentation</vt:lpstr>
      <vt:lpstr>CRYSTALS-Dilithium </vt:lpstr>
      <vt:lpstr>Overview of Dilithium Signature Generation</vt:lpstr>
      <vt:lpstr>Sensitivity Analysis</vt:lpstr>
      <vt:lpstr>Sensitivity Analysis: Motivation </vt:lpstr>
      <vt:lpstr>Flawed Sensitivity analysis from [MGTF19]: Overview</vt:lpstr>
      <vt:lpstr>Flawed Sensitivity analysis from [MGTF19]: Explanation</vt:lpstr>
      <vt:lpstr>Revisited Sensitivity analysis </vt:lpstr>
      <vt:lpstr>Tentative For leveling Dilithium</vt:lpstr>
      <vt:lpstr>Masking Gadgets</vt:lpstr>
      <vt:lpstr>Rational for our masked implementation</vt:lpstr>
      <vt:lpstr>Boolean and Arithmetic masking in Dilithium</vt:lpstr>
      <vt:lpstr>Benchmark details</vt:lpstr>
      <vt:lpstr>Gadgets improvements</vt:lpstr>
      <vt:lpstr>Signature Generation Performances</vt:lpstr>
      <vt:lpstr>Performance overview </vt:lpstr>
      <vt:lpstr>Comparing Dilithium Versions</vt:lpstr>
      <vt:lpstr>Comparing Dilithium Versions</vt:lpstr>
      <vt:lpstr>How could it be fixed?</vt:lpstr>
      <vt:lpstr>What are the Bottlenecks?</vt:lpstr>
      <vt:lpstr>Lessons Learned</vt:lpstr>
      <vt:lpstr>PowerPoint Presentation</vt:lpstr>
    </vt:vector>
  </TitlesOfParts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Leveling Dilithium Against Leakage Revisited Sensitivity Analysis and Improved Implementations</dc:title>
  <dc:subject>2023 Update: last updated 1/10/23</dc:subject>
  <dc:creator>Olivier Bronchain</dc:creator>
  <dc:description>333696-CS_2020 PowerPoint Template</dc:description>
  <cp:lastModifiedBy>Olivier Bronchain</cp:lastModifiedBy>
  <cp:revision>2</cp:revision>
  <dcterms:created xsi:type="dcterms:W3CDTF">2023-08-24T14:00:01Z</dcterms:created>
  <dcterms:modified xsi:type="dcterms:W3CDTF">2023-09-13T05:52:54Z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0x01010067617A8083BDF94E85015614CA6835A7</vt:lpwstr>
  </property>
</Properties>
</file>