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86" r:id="rId3"/>
    <p:sldId id="274" r:id="rId4"/>
    <p:sldId id="287" r:id="rId5"/>
    <p:sldId id="267" r:id="rId6"/>
    <p:sldId id="273" r:id="rId7"/>
    <p:sldId id="268" r:id="rId8"/>
    <p:sldId id="269" r:id="rId9"/>
    <p:sldId id="288" r:id="rId10"/>
    <p:sldId id="278" r:id="rId11"/>
    <p:sldId id="271" r:id="rId12"/>
    <p:sldId id="264" r:id="rId13"/>
    <p:sldId id="272" r:id="rId14"/>
    <p:sldId id="281" r:id="rId15"/>
    <p:sldId id="292" r:id="rId16"/>
    <p:sldId id="293" r:id="rId17"/>
    <p:sldId id="265" r:id="rId18"/>
    <p:sldId id="290" r:id="rId19"/>
    <p:sldId id="294" r:id="rId20"/>
    <p:sldId id="291" r:id="rId21"/>
    <p:sldId id="284" r:id="rId22"/>
    <p:sldId id="285" r:id="rId23"/>
    <p:sldId id="295" r:id="rId24"/>
    <p:sldId id="296" r:id="rId25"/>
    <p:sldId id="283" r:id="rId26"/>
    <p:sldId id="289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铋洺 周" initials="铋洺" lastIdx="1" clrIdx="0">
    <p:extLst>
      <p:ext uri="{19B8F6BF-5375-455C-9EA6-DF929625EA0E}">
        <p15:presenceInfo xmlns:p15="http://schemas.microsoft.com/office/powerpoint/2012/main" userId="d19c76e4c23b2d3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50A1"/>
    <a:srgbClr val="FF5757"/>
    <a:srgbClr val="E6E6E6"/>
    <a:srgbClr val="FFFFFF"/>
    <a:srgbClr val="EE8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0" autoAdjust="0"/>
    <p:restoredTop sz="74733" autoAdjust="0"/>
  </p:normalViewPr>
  <p:slideViewPr>
    <p:cSldViewPr snapToGrid="0">
      <p:cViewPr varScale="1">
        <p:scale>
          <a:sx n="87" d="100"/>
          <a:sy n="87" d="100"/>
        </p:scale>
        <p:origin x="6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70560-BADF-4826-B85D-A62BDE7064D0}" type="datetimeFigureOut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EEACE-17B2-4119-8F3E-6F27190366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3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550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b="1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605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601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464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20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083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CN" b="1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When embedding the instance of the underlying OW-CPA experiment into the IND-1CCA-MAC instance, an OW-CPA instance is embedded with a O(1/</a:t>
                </a:r>
                <a:r>
                  <a:rPr lang="en-US" altLang="zh-CN" dirty="0" err="1"/>
                  <a:t>qG</a:t>
                </a:r>
                <a:r>
                  <a:rPr lang="en-US" altLang="zh-CN" dirty="0"/>
                  <a:t>) loss in the ROM because reduction need to randomly choose input in G-List as return.</a:t>
                </a:r>
              </a:p>
              <a:p>
                <a:endParaRPr lang="en-US" altLang="zh-CN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When simulating  </a:t>
                </a:r>
                <a:r>
                  <a:rPr lang="en-US" altLang="zh-CN" dirty="0" err="1"/>
                  <a:t>O^Dec_MAC</a:t>
                </a:r>
                <a:r>
                  <a:rPr lang="en-US" altLang="zh-CN" dirty="0"/>
                  <a:t>,  the first observation is when the MAC verification is true, then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must have queried </a:t>
                </a:r>
                <a:r>
                  <a:rPr lang="en-US" altLang="zh-CN" b="0" i="0" dirty="0">
                    <a:latin typeface="Cambria Math" panose="02040503050406030204" pitchFamily="18" charset="0"/>
                  </a:rPr>
                  <a:t>((</a:t>
                </a:r>
                <a:r>
                  <a:rPr lang="en-US" altLang="zh-CN" i="0" dirty="0">
                    <a:latin typeface="Cambria Math" panose="02040503050406030204" pitchFamily="18" charset="0"/>
                  </a:rPr>
                  <a:t>HS) ̅</a:t>
                </a:r>
                <a:r>
                  <a:rPr lang="en-US" altLang="zh-CN" b="0" i="0" dirty="0">
                    <a:latin typeface="Cambria Math" panose="02040503050406030204" pitchFamily="18" charset="0"/>
                  </a:rPr>
                  <a:t>, </a:t>
                </a:r>
                <a:r>
                  <a:rPr lang="en-US" altLang="zh-CN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𝐻_𝑇  (</a:t>
                </a:r>
                <a:r>
                  <a:rPr lang="en-US" altLang="zh-CN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n-US" altLang="zh-CN" i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ct) ̅,n ̅ ))</a:t>
                </a:r>
                <a:r>
                  <a:rPr lang="en-US" altLang="zh-CN" b="0" i="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to 𝐻_2 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before based on the MAC security.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/>
                  <a:t>Then the reduction randomly takes one of adversary’s query in H_2 list or ⊥ as the return, with the success  probability of guessing correctly being O(1/(qH2 + 1)).</a:t>
                </a:r>
              </a:p>
              <a:p>
                <a:endParaRPr lang="en-US" altLang="zh-CN" b="0" dirty="0"/>
              </a:p>
              <a:p>
                <a:endParaRPr lang="en-US" altLang="zh-CN" b="1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7066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When simulating </a:t>
                </a:r>
                <a:r>
                  <a:rPr lang="en-US" altLang="zh-CN" dirty="0" err="1"/>
                  <a:t>O^Dec</a:t>
                </a:r>
                <a:r>
                  <a:rPr lang="en-US" altLang="zh-CN" dirty="0"/>
                  <a:t> oracle, there are three cases:</a:t>
                </a:r>
              </a:p>
              <a:p>
                <a:r>
                  <a:rPr lang="en-US" altLang="zh-CN" dirty="0"/>
                  <a:t>for overline{SHTS}</a:t>
                </a:r>
                <a:r>
                  <a:rPr lang="en-US" altLang="zh-CN" dirty="0" err="1"/>
                  <a:t>decaps</a:t>
                </a:r>
                <a:r>
                  <a:rPr lang="en-US" altLang="zh-CN" dirty="0"/>
                  <a:t>(</a:t>
                </a:r>
                <a:r>
                  <a:rPr lang="en-US" altLang="zh-CN" dirty="0" err="1"/>
                  <a:t>sk,ct</a:t>
                </a:r>
                <a:r>
                  <a:rPr lang="en-US" altLang="zh-CN" dirty="0"/>
                  <a:t>)=\bot, then in this case we just return \bot.</a:t>
                </a:r>
              </a:p>
              <a:p>
                <a:r>
                  <a:rPr lang="en-US" altLang="zh-CN" dirty="0"/>
                  <a:t>When </a:t>
                </a:r>
                <a:r>
                  <a:rPr lang="en-US" altLang="zh-CN" dirty="0" err="1"/>
                  <a:t>decaps</a:t>
                </a:r>
                <a:r>
                  <a:rPr lang="en-US" altLang="zh-CN" dirty="0"/>
                  <a:t> is not return \bot, we can divide it into two cases.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The first case is A query this corresponding H_2(</a:t>
                </a:r>
                <a:r>
                  <a:rPr lang="en-US" altLang="zh-CN" dirty="0" err="1"/>
                  <a:t>HS,t</a:t>
                </a:r>
                <a:r>
                  <a:rPr lang="en-US" altLang="zh-CN" dirty="0"/>
                  <a:t>) before, then the reduction randomly guess one of the adversary’s H_2 query, then </a:t>
                </a:r>
                <a:r>
                  <a:rPr lang="en-US" altLang="zh-CN" dirty="0" err="1"/>
                  <a:t>returen</a:t>
                </a:r>
                <a:r>
                  <a:rPr lang="en-US" altLang="zh-CN" dirty="0"/>
                  <a:t> corresponding </a:t>
                </a:r>
                <a:r>
                  <a:rPr lang="en-US" altLang="zh-CN" dirty="0" err="1"/>
                  <a:t>tk_D</a:t>
                </a:r>
                <a:r>
                  <a:rPr lang="en-US" altLang="zh-CN" dirty="0"/>
                  <a:t>.</a:t>
                </a:r>
              </a:p>
              <a:p>
                <a:r>
                  <a:rPr lang="en-US" altLang="zh-CN" dirty="0"/>
                  <a:t>The second case is the adversary has not queried about the corresponding H_2 value before. </a:t>
                </a:r>
              </a:p>
              <a:p>
                <a:r>
                  <a:rPr lang="en-US" altLang="zh-CN" dirty="0"/>
                  <a:t>Then the reduction just randomly chooses </a:t>
                </a:r>
                <a:r>
                  <a:rPr lang="en-US" altLang="zh-CN" dirty="0" err="1"/>
                  <a:t>shts</a:t>
                </a:r>
                <a:r>
                  <a:rPr lang="en-US" altLang="zh-CN" dirty="0"/>
                  <a:t> and finally returns ) HD(</a:t>
                </a:r>
                <a:r>
                  <a:rPr lang="en-US" altLang="zh-CN" dirty="0" err="1"/>
                  <a:t>shts</a:t>
                </a:r>
                <a:r>
                  <a:rPr lang="en-US" altLang="zh-CN" dirty="0"/>
                  <a:t>).So there are </a:t>
                </a:r>
                <a:r>
                  <a:rPr lang="en-US" altLang="zh-CN" dirty="0" err="1"/>
                  <a:t>q+q</a:t>
                </a:r>
                <a:r>
                  <a:rPr lang="en-US" altLang="zh-CN" dirty="0"/>
                  <a:t>_{H_2} cases in total, and the probability of reduction guessing correctly is 1/</a:t>
                </a:r>
                <a:r>
                  <a:rPr lang="zh-CN" altLang="en-US" dirty="0"/>
                  <a:t>𝑞</a:t>
                </a:r>
                <a:r>
                  <a:rPr lang="en-US" altLang="zh-CN" dirty="0"/>
                  <a:t>_(</a:t>
                </a:r>
                <a:r>
                  <a:rPr lang="zh-CN" altLang="en-US" dirty="0"/>
                  <a:t>𝐻</a:t>
                </a:r>
                <a:r>
                  <a:rPr lang="en-US" altLang="zh-CN" dirty="0"/>
                  <a:t>_2 )+2)</a:t>
                </a:r>
              </a:p>
              <a:p>
                <a:pPr marL="0" indent="0">
                  <a:buNone/>
                </a:pPr>
                <a:r>
                  <a:rPr lang="zh-CN" altLang="en-US" dirty="0"/>
                  <a:t>然后分开进行猜测</a:t>
                </a:r>
                <a:r>
                  <a:rPr lang="en-US" altLang="zh-CN" dirty="0"/>
                  <a:t>H_1,H_2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1</a:t>
                </a:r>
                <a:r>
                  <a:rPr lang="zh-CN" altLang="en-US" dirty="0"/>
                  <a:t>猜对的概率是</a:t>
                </a:r>
                <a:r>
                  <a:rPr lang="zh-CN" altLang="en-US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1/(𝑞</a:t>
                </a:r>
                <a:r>
                  <a:rPr lang="en-US" altLang="zh-CN" b="0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_(</a:t>
                </a:r>
                <a:r>
                  <a:rPr lang="zh-CN" altLang="en-US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𝐻</a:t>
                </a:r>
                <a:r>
                  <a:rPr lang="en-US" altLang="zh-CN" b="0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_1 )</a:t>
                </a:r>
                <a:r>
                  <a:rPr lang="zh-CN" altLang="en-US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b="0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en-US" b="0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b="0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en-US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𝑞</a:t>
                </a:r>
                <a:r>
                  <a:rPr lang="en-US" altLang="zh-CN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_(</a:t>
                </a:r>
                <a:r>
                  <a:rPr lang="zh-CN" altLang="en-US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𝐻</a:t>
                </a:r>
                <a:r>
                  <a:rPr lang="en-US" altLang="zh-CN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_2 )</a:t>
                </a:r>
                <a:r>
                  <a:rPr lang="zh-CN" altLang="en-US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b="0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en-US" b="0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0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CN" b="0" dirty="0">
                  <a:solidFill>
                    <a:srgbClr val="C00000"/>
                  </a:solidFill>
                  <a:cs typeface="Times New Roman" panose="02020603050405020304" pitchFamily="18" charset="0"/>
                </a:endParaRPr>
              </a:p>
              <a:p>
                <a:endParaRPr lang="en-US" altLang="zh-CN" dirty="0"/>
              </a:p>
              <a:p>
                <a:r>
                  <a:rPr lang="en-US" altLang="zh-CN" dirty="0"/>
                  <a:t>After this, the reduction must ensure the consistency of H1 and H2 with </a:t>
                </a:r>
                <a:r>
                  <a:rPr lang="en-US" altLang="zh-CN" dirty="0" err="1"/>
                  <a:t>ODec</a:t>
                </a:r>
                <a:r>
                  <a:rPr lang="en-US" altLang="zh-CN" dirty="0"/>
                  <a:t> by guessing whether H1(HS, t), H2(HS, t) corresponds to the potentially defined </a:t>
                </a:r>
                <a:r>
                  <a:rPr lang="en-US" altLang="zh-CN" dirty="0" err="1"/>
                  <a:t>chts</a:t>
                </a:r>
                <a:r>
                  <a:rPr lang="en-US" altLang="zh-CN" dirty="0"/>
                  <a:t>, </a:t>
                </a:r>
                <a:r>
                  <a:rPr lang="en-US" altLang="zh-CN" dirty="0" err="1"/>
                  <a:t>shts</a:t>
                </a:r>
                <a:r>
                  <a:rPr lang="en-US" altLang="zh-CN" dirty="0"/>
                  <a:t> in </a:t>
                </a:r>
                <a:r>
                  <a:rPr lang="en-US" altLang="zh-CN" dirty="0" err="1"/>
                  <a:t>ODec</a:t>
                </a:r>
                <a:r>
                  <a:rPr lang="en-US" altLang="zh-CN" dirty="0"/>
                  <a:t>, with the success probability of guessing correctly being O(1/(qH1 + 1)(qH2 + 1)). When embedding the instance of the underlying OW-CPA experiment into the IND-1CCA-MAC instance, an OW-CPA instance is embedded with a O(1/</a:t>
                </a:r>
                <a:r>
                  <a:rPr lang="en-US" altLang="zh-CN" dirty="0" err="1"/>
                  <a:t>qG</a:t>
                </a:r>
                <a:r>
                  <a:rPr lang="en-US" altLang="zh-CN" dirty="0"/>
                  <a:t>) loss in the ROM. Thus, the total loss is O(1/q6) in the ROM.</a:t>
                </a:r>
              </a:p>
              <a:p>
                <a:endParaRPr lang="en-US" altLang="zh-CN" dirty="0"/>
              </a:p>
              <a:p>
                <a:r>
                  <a:rPr lang="zh-CN" altLang="en-US" b="1" dirty="0"/>
                  <a:t>为什么不能</a:t>
                </a:r>
                <a:r>
                  <a:rPr lang="en-US" altLang="zh-CN" b="1" dirty="0"/>
                  <a:t>reprogram G? Challenge</a:t>
                </a:r>
                <a:r>
                  <a:rPr lang="zh-CN" altLang="en-US" b="1" dirty="0"/>
                  <a:t>中已经定义了！</a:t>
                </a:r>
              </a:p>
              <a:p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147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sz="1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we first revisit the [HV22] security proof for TLS 1.3 with IND-1CCA-MAC in detail.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We observed that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reduction</a:t>
                </a:r>
                <a:r>
                  <a:rPr lang="en-US" altLang="zh-CN" sz="1200" dirty="0"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1200" b="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ctually </a:t>
                </a:r>
                <a:r>
                  <a:rPr lang="en-US" altLang="zh-CN" sz="120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query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sz="120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1200" b="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^Dec (ct,n)  first 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zh-CN" altLang="en-US" sz="120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1200" b="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_MAC^</a:t>
                </a:r>
                <a:r>
                  <a:rPr lang="en-US" altLang="zh-CN" sz="120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Dec</a:t>
                </a:r>
                <a:r>
                  <a:rPr lang="en-US" altLang="zh-CN" sz="1200" b="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(ct,n,tag,txt)  with</a:t>
                </a:r>
                <a:r>
                  <a:rPr lang="zh-CN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same (</a:t>
                </a:r>
                <a:r>
                  <a:rPr lang="en-US" altLang="zh-CN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ct,n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as in </a:t>
                </a:r>
                <a:r>
                  <a:rPr lang="zh-CN" altLang="en-US" sz="120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120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^Dec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simulate the multi-stage security game for TLS 1.3.</a:t>
                </a:r>
                <a:endParaRPr lang="zh-CN" altLang="en-US" sz="1200" dirty="0"/>
              </a:p>
              <a:p>
                <a:endParaRPr lang="en-US" altLang="zh-CN" dirty="0"/>
              </a:p>
              <a:p>
                <a:r>
                  <a:rPr lang="en-US" altLang="zh-CN" dirty="0"/>
                  <a:t>Thus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can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define a restricted version of IND-1CCA-MAC as IND-1CCA-MAC*, specifically, we </a:t>
                </a:r>
                <a:r>
                  <a:rPr lang="en-US" altLang="zh-CN" sz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restricts the adversary A to make only the first query to </a:t>
                </a:r>
                <a:r>
                  <a:rPr lang="zh-CN" altLang="en-US" sz="1200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1200" b="0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^Dec</a:t>
                </a:r>
                <a:r>
                  <a:rPr lang="en-US" altLang="zh-CN" sz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subsequent query to </a:t>
                </a:r>
                <a:r>
                  <a:rPr lang="zh-CN" altLang="en-US" sz="1200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1200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_MAC^Dec  </a:t>
                </a:r>
                <a:r>
                  <a:rPr lang="en-US" altLang="zh-CN" sz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must have inputs  (</a:t>
                </a:r>
                <a:r>
                  <a:rPr lang="en-US" altLang="zh-CN" sz="1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</a:t>
                </a:r>
                <a:r>
                  <a:rPr lang="en-US" altLang="zh-CN" sz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n, tag, txt) consistent 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(</a:t>
                </a:r>
                <a:r>
                  <a:rPr lang="en-US" altLang="zh-CN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n) </a:t>
                </a:r>
                <a:r>
                  <a:rPr lang="en-US" altLang="zh-CN" sz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en-US" altLang="zh-CN" sz="12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zh-CN" altLang="en-US" sz="1200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1200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^Dec</a:t>
                </a:r>
                <a:r>
                  <a:rPr lang="en-US" altLang="zh-CN" sz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And we can easily proof this new game is </a:t>
                </a:r>
                <a:r>
                  <a:rPr lang="en-US" altLang="zh-CN" sz="1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sufficient for the full proof just similar to proof from [HV22]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556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We prove the security of IND-1CCA-MAC* based on standard CPA-secure KEMs in the ROM. Specifically, our reduction loss for IND-CPA is O(q), which is much tighter than the O(q6) given by [HV22].</a:t>
                </a:r>
              </a:p>
              <a:p>
                <a:endParaRPr lang="en-US" altLang="zh-CN" dirty="0"/>
              </a:p>
              <a:p>
                <a:r>
                  <a:rPr lang="en-US" altLang="zh-CN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For</a:t>
                </a:r>
                <a:r>
                  <a:rPr lang="en-US" altLang="zh-CN" dirty="0"/>
                  <a:t> simulating the O^{Dec} oracle, they have to guess separately for the two random oracles H_1​ and H_2​. However, </a:t>
                </a:r>
                <a:r>
                  <a:rPr lang="en-US" altLang="zh-CN" sz="1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we introduced a new trick called the Combined RO Simulation Technique, </a:t>
                </a:r>
                <a:r>
                  <a:rPr lang="en-US" altLang="zh-CN" dirty="0"/>
                  <a:t>use H_{12}=(H_1,H_2) to simulate H_1​ and H_2​ simultaneously, thereby only needing to guess H_{12}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Specifically, we directly reprogram </a:t>
                </a:r>
                <a:r>
                  <a:rPr lang="en-US" altLang="zh-CN" i="0" dirty="0">
                    <a:solidFill>
                      <a:srgbClr val="1D50A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𝐻_12 ((</a:t>
                </a:r>
                <a:r>
                  <a:rPr lang="en-US" altLang="zh-CN" b="0" i="0" dirty="0">
                    <a:solidFill>
                      <a:srgbClr val="1D50A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HS) ̅</a:t>
                </a:r>
                <a:r>
                  <a:rPr lang="en-US" altLang="zh-CN" i="0" dirty="0">
                    <a:solidFill>
                      <a:srgbClr val="1D50A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,𝐻_𝑇 ((</a:t>
                </a:r>
                <a:r>
                  <a:rPr lang="en-US" altLang="zh-CN" b="0" i="0" dirty="0">
                    <a:solidFill>
                      <a:srgbClr val="1D50A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ct) ̅</a:t>
                </a:r>
                <a:r>
                  <a:rPr lang="en-US" altLang="zh-CN" i="0" dirty="0" err="1">
                    <a:solidFill>
                      <a:srgbClr val="1D50A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altLang="zh-CN" b="0" i="0" dirty="0">
                    <a:solidFill>
                      <a:srgbClr val="1D50A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𝑛 ̅</a:t>
                </a:r>
                <a:r>
                  <a:rPr lang="en-US" altLang="zh-CN" i="0" dirty="0">
                    <a:solidFill>
                      <a:srgbClr val="1D50A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)) </a:t>
                </a:r>
                <a:r>
                  <a:rPr lang="zh-CN" altLang="en-US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a random </a:t>
                </a:r>
                <a:r>
                  <a: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dirty="0" err="1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chts,shts</a:t>
                </a:r>
                <a:r>
                  <a: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baseline="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</a:t>
                </a:r>
                <a:r>
                  <a:rPr lang="en-US" altLang="zh-CN" baseline="0" dirty="0" err="1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O^Dec</a:t>
                </a:r>
                <a:r>
                  <a:rPr lang="en-US" altLang="zh-CN" baseline="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oracle.</a:t>
                </a:r>
              </a:p>
              <a:p>
                <a:endParaRPr lang="en-US" altLang="zh-CN" baseline="0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Additionally, we need to ensure the consistency of</a:t>
                </a:r>
                <a:r>
                  <a:rPr lang="en-US" altLang="zh-CN" baseline="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:r>
                  <a:rPr lang="en-US" altLang="zh-CN" i="0" dirty="0">
                    <a:solidFill>
                      <a:srgbClr val="1D50A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𝐻_1</a:t>
                </a:r>
                <a:r>
                  <a:rPr lang="en-US" altLang="zh-CN" b="0" i="0" dirty="0">
                    <a:solidFill>
                      <a:srgbClr val="1D50A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2  </a:t>
                </a:r>
                <a:r>
                  <a: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altLang="zh-CN" i="0" dirty="0">
                    <a:solidFill>
                      <a:srgbClr val="1D50A1"/>
                    </a:solidFill>
                    <a:latin typeface="Cambria Math" panose="02040503050406030204" pitchFamily="18" charset="0"/>
                  </a:rPr>
                  <a:t>O^Dec</a:t>
                </a:r>
                <a:r>
                  <a:rPr lang="en-US" altLang="zh-CN" b="0" i="0" dirty="0">
                    <a:solidFill>
                      <a:srgbClr val="1D50A1"/>
                    </a:solidFill>
                    <a:latin typeface="Cambria Math" panose="02040503050406030204" pitchFamily="18" charset="0"/>
                  </a:rPr>
                  <a:t>  :</a:t>
                </a:r>
                <a:r>
                  <a: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need to correctly guess when the adversary makes a query corresponds to the potentially defined </a:t>
                </a:r>
                <a:r>
                  <a:rPr lang="en-US" altLang="zh-CN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𝑐ℎ𝑡𝑠,</a:t>
                </a:r>
                <a:r>
                  <a:rPr lang="en-US" altLang="zh-CN" dirty="0">
                    <a:cs typeface="Times New Roman" panose="02020603050405020304" pitchFamily="18" charset="0"/>
                  </a:rPr>
                  <a:t> </a:t>
                </a:r>
                <a:r>
                  <a:rPr lang="en-US" altLang="zh-CN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𝑠ℎ𝑡𝑠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:r>
                  <a:rPr lang="en-US" altLang="zh-CN" i="0" dirty="0">
                    <a:latin typeface="Cambria Math" panose="02040503050406030204" pitchFamily="18" charset="0"/>
                  </a:rPr>
                  <a:t>O^Dec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perform a reprogram at that time. In the ROM, a randomly guess is correct with probability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</a:t>
                </a:r>
                <a:r>
                  <a:rPr lang="en-US" altLang="zh-CN" b="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(</a:t>
                </a:r>
                <a:r>
                  <a:rPr lang="zh-CN" altLang="en-US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𝑞</a:t>
                </a:r>
                <a:r>
                  <a:rPr lang="en-US" altLang="zh-CN" b="0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_(</a:t>
                </a:r>
                <a:r>
                  <a:rPr lang="zh-CN" altLang="en-US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𝐻</a:t>
                </a:r>
                <a:r>
                  <a:rPr lang="en-US" altLang="zh-CN" b="0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_1 )+</a:t>
                </a:r>
                <a:r>
                  <a:rPr lang="zh-CN" altLang="en-US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𝑞</a:t>
                </a:r>
                <a:r>
                  <a:rPr lang="en-US" altLang="zh-CN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_(</a:t>
                </a:r>
                <a:r>
                  <a:rPr lang="zh-CN" altLang="en-US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𝐻</a:t>
                </a:r>
                <a:r>
                  <a:rPr lang="en-US" altLang="zh-CN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_</a:t>
                </a:r>
                <a:r>
                  <a:rPr lang="en-US" altLang="zh-CN" b="0" i="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2 )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For Simulating </a:t>
                </a:r>
                <a:r>
                  <a:rPr lang="en-US" altLang="zh-CN" sz="12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𝐎_𝐌𝐀𝐂^𝐃𝐞𝐜:</a:t>
                </a:r>
                <a:r>
                  <a:rPr lang="en-US" altLang="zh-CN" sz="12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we can Directly using </a:t>
                </a:r>
                <a:r>
                  <a:rPr lang="en-US" altLang="zh-CN" sz="1200" i="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 guess in O^Dec  to simulate it . </a:t>
                </a:r>
                <a:endParaRPr lang="en-US" altLang="zh-CN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embedding the underlying experiment: we successfully embed an IND-CPA instance in the ROM without reduction loss, and an OW-CPA instance is embedded in the ROM with an O(1/q) loss.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zh-CN" altLang="en-US" b="1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233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884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55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Next we introduce how to lift our ROM proofs into the QROM setting.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For the hard-instance embedding, we </a:t>
                </a: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 the O2H and Double-sided O2H techniques to embed the instance of the underlying experiment.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The simulation of </a:t>
                </a:r>
                <a:r>
                  <a:rPr lang="en-US" altLang="zh-CN" sz="1800" dirty="0" err="1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O^Dec</a:t>
                </a:r>
                <a:r>
                  <a:rPr lang="en-US" altLang="zh-CN" sz="1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should be consistent with the simulation of combined ROs, which can be done by tweaking a refined M&amp;R technique introduced in [JMZ23] for the combined ROs.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However, the simulation of </a:t>
                </a:r>
                <a:r>
                  <a:rPr lang="en-US" altLang="zh-CN" sz="1800" dirty="0" err="1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O^Dec_MAC</a:t>
                </a:r>
                <a:r>
                  <a:rPr lang="en-US" altLang="zh-CN" sz="1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is very awkward compared with </a:t>
                </a:r>
                <a:r>
                  <a:rPr lang="en-US" altLang="zh-CN" sz="1800" dirty="0" err="1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O^Dec</a:t>
                </a:r>
                <a:r>
                  <a:rPr lang="en-US" altLang="zh-CN" sz="1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since </a:t>
                </a:r>
                <a:r>
                  <a:rPr lang="en-US" altLang="zh-CN" sz="1800" dirty="0" err="1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O^Dec_MAC</a:t>
                </a:r>
                <a:r>
                  <a:rPr lang="en-US" altLang="zh-CN" sz="1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conditionally needs to return some query input that the adversary may have queried before.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Differently from the classical RO simulation via lazy sampling, the M&amp;R technique can only return a query input after the measure has been performed.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We overcome this obstacle by successfully combining the MAC security and OW2H techniques. That is,</a:t>
                </a:r>
                <a:r>
                  <a:rPr lang="en-US" altLang="zh-CN" sz="1800" baseline="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the </a:t>
                </a:r>
                <a:r>
                  <a:rPr lang="en-US" altLang="zh-CN" sz="1800" i="0" dirty="0">
                    <a:solidFill>
                      <a:srgbClr val="C0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O_MAC^Dec</a:t>
                </a:r>
                <a:r>
                  <a:rPr lang="en-US" altLang="zh-CN" sz="1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oracle is queried after the measure: directly return </a:t>
                </a:r>
                <a:r>
                  <a:rPr lang="en-US" altLang="zh-CN" sz="1800" i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⊥</a:t>
                </a:r>
                <a:r>
                  <a:rPr lang="en-US" altLang="zh-CN" sz="1800" b="0" i="0">
                    <a:solidFill>
                      <a:srgbClr val="C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1800" dirty="0">
                  <a:solidFill>
                    <a:srgbClr val="C00000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CN" sz="1800" dirty="0">
                  <a:effectLst/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800" dirty="0">
                    <a:effectLst/>
                    <a:latin typeface="Calibri" panose="020F0502020204030204" pitchFamily="34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We remark that although IND-1CCA-MAC* also plays an important role in our QROM proof, it just impacts the reduction tightness. Our QROM proof can also be extended to prove IND-1CCA-MAC with an additional utilization of the M&amp;R technique.</a:t>
                </a:r>
                <a:endParaRPr lang="zh-CN" altLang="zh-CN" sz="1800" dirty="0"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302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161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7866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8022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760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152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040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955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A9407-9A69-4B06-1EB7-BA5853257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0466CF-A575-C93E-A64B-6B23461F56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40BB614-0837-41D8-3D40-8FAE1A2DB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A89647-970D-F2AA-CF41-EC17B063B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535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073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084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859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931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7DEFC-97ED-EC82-87D6-FDBA0EC59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47210A7-46EB-C73B-DF39-68D70CDF51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5E54C1A-6519-3AEE-A526-B105AFC74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97032E-895C-746E-4BD2-BF947EBBD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AB7C-76FC-4B2D-B081-1C03D78AC34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56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EACCF-7EC8-4855-B418-7BD767E91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EA1F96-4D94-4F63-AE5C-D56A991A3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18B82F-4F2A-427E-96B3-E898F8FC3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AB342-CD24-459A-A774-62060B1D160D}" type="datetime1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0A9683-04E2-47F4-AE0B-022919840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CE7F9D-7E32-4138-ADD9-A369740E4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65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38FA42-FEA5-410C-927A-EE22F403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40FF509-4577-4031-9185-40AF6FECC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7FE397-DA63-4F80-94E6-13E0E4229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0CA70-FC17-435E-8727-87168BEF48F5}" type="datetime1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884D3F-41F0-4F6D-B9F2-2871E6ECC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50AFB1-C1D6-4DEC-8C05-FF77F9520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1DEE90-98A2-4B73-9488-CFA4ACAC1C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8F119DB-7A34-4474-BA3D-A92835B26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202D35-38A4-4DB2-9497-667934623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CDDCA-81A6-425D-B727-A02F2BA80947}" type="datetime1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C92828-2A93-4AFC-AF85-2EF0E7AAB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30F3FF-358B-4BB2-BAB5-A7CC90585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55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57A7EB-3B97-42E0-A6DE-459AC6105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891C01-8180-407B-80E2-92F1FB3B3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F01378-19D0-4B98-A7EA-4876FAF3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8E82C-76F5-47AA-97CE-9C8658BA9571}" type="datetime1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06D680-D36F-4C6B-8028-44BB0087F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046EE-3F14-4BC8-ADFF-B524D2458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25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2A4773-F9C9-4528-971E-06C5B497D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B3633C-4BF6-43D5-BAC5-13E4EB523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BAC8E9-9E85-490D-ABD2-54EC0B89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6E9D-6BAE-4DDF-95EA-A5D62C476DEC}" type="datetime1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E7129C-A272-4442-8560-5ED0A0EBC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D1E723-04D4-4C67-996A-98D28E698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396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650F20-361D-40A9-8856-E952DB59F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5B3B33-7038-44B6-9466-446F3F45A7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3AE12D6-C9C6-4704-9C32-FCF61B8C5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DCB533-0715-44BB-8A0A-1D063ECA3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758F-1DEF-4904-83DB-9A037B799A25}" type="datetime1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29E26C-1796-4C76-88BE-D1C329267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09B3F0-E867-4F40-8FD6-945962EC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110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65DCE5-C8B2-46AC-9013-8B731581B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F56813-1426-4FCE-ADC5-DA6482D20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160EC-D8CE-420A-AD37-591AFFC6E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CCADFA1-8D1F-4DE0-8298-9BCE22022D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B0DE98-8DDB-433A-9880-DC5BD5FDFD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E8DF212-A095-422B-9771-28F00BAC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D8F8-7194-460D-BD72-0AA86A347865}" type="datetime1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6126FF0-2945-445A-96B4-D718A8DC8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BEC96F6-800E-4F98-A068-06CB800A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845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771D94-6C8B-4B77-B3BA-227705F16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3815389-84FA-464E-9F65-BB1971496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BD48-E7DA-4967-A6B7-6648B2009AD3}" type="datetime1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2D29D1D-4AAD-4D7A-A5AE-B5D17852B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DC7123-D98F-452E-A451-D0A7922D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8BA6779-9E06-4923-946B-F2088A6D6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F2665-D927-4B1A-A53D-102CDFFEF085}" type="datetime1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551DCF9-0B3E-4C38-ABDF-EBEA139EF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67B654-2421-45E7-B204-BB72DEC4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5328A9-C30C-492A-964C-C94D3571C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56AAD4-EF5A-4C60-A6C7-520E03D01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193D5C0-38CF-4AFC-854A-9D9C38542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8F75E-827C-401F-B4D1-492A68114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D4E0E-B4F3-40CC-8A79-B2E008899752}" type="datetime1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5D6448-2DD5-441F-8725-E55EF186B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2BEB421-2AAC-4410-B5A2-62439530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93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DC8054-B72C-4359-B711-0B1C0A11A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2E7098-B026-49D1-ABCD-60E18AB8E4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DC4432-A5B1-4FE4-A4F0-2E725A37F8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ECE330-0ED6-4457-8F3E-76BF8DBB9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018B1-75E3-4BD9-B500-C248F36F942B}" type="datetime1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5E50E8-74C9-41AB-880E-213C8B91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9E50097-3EBC-44B8-A4ED-A67CDC1C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416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D753233-0667-45D8-94BD-F2F21A378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521617-AABB-4573-8589-B78F89079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9D2B0E-0349-4C7C-B845-7A794D2D0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49FD1-9904-4611-ADFE-9C9A5EC529C1}" type="datetime1">
              <a:rPr lang="zh-CN" altLang="en-US" smtClean="0"/>
              <a:t>2024/12/12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0D7722-FB78-40DC-82F2-23A38C2BF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0519DE-2648-4792-89AA-B06EEFEF8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35977-962A-451F-8210-FAC813E554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71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microsoft.com/office/2007/relationships/hdphoto" Target="../media/hdphoto5.wdp"/><Relationship Id="rId5" Type="http://schemas.openxmlformats.org/officeDocument/2006/relationships/image" Target="../media/image48.png"/><Relationship Id="rId10" Type="http://schemas.openxmlformats.org/officeDocument/2006/relationships/image" Target="../media/image58.png"/><Relationship Id="rId4" Type="http://schemas.openxmlformats.org/officeDocument/2006/relationships/image" Target="../media/image47.pn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0.png"/><Relationship Id="rId5" Type="http://schemas.openxmlformats.org/officeDocument/2006/relationships/image" Target="../media/image61.png"/><Relationship Id="rId4" Type="http://schemas.openxmlformats.org/officeDocument/2006/relationships/image" Target="../media/image550.png"/><Relationship Id="rId9" Type="http://schemas.openxmlformats.org/officeDocument/2006/relationships/image" Target="../media/image5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80.png"/><Relationship Id="rId5" Type="http://schemas.openxmlformats.org/officeDocument/2006/relationships/image" Target="../media/image66.png"/><Relationship Id="rId10" Type="http://schemas.openxmlformats.org/officeDocument/2006/relationships/image" Target="../media/image68.png"/><Relationship Id="rId4" Type="http://schemas.openxmlformats.org/officeDocument/2006/relationships/image" Target="../media/image631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5" Type="http://schemas.openxmlformats.org/officeDocument/2006/relationships/image" Target="../media/image75.wmf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780.png"/><Relationship Id="rId1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18" Type="http://schemas.openxmlformats.org/officeDocument/2006/relationships/image" Target="../media/image95.png"/><Relationship Id="rId3" Type="http://schemas.openxmlformats.org/officeDocument/2006/relationships/image" Target="../media/image86.png"/><Relationship Id="rId21" Type="http://schemas.openxmlformats.org/officeDocument/2006/relationships/image" Target="../media/image98.png"/><Relationship Id="rId12" Type="http://schemas.openxmlformats.org/officeDocument/2006/relationships/image" Target="../media/image88.png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3.png"/><Relationship Id="rId20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87.png"/><Relationship Id="rId15" Type="http://schemas.openxmlformats.org/officeDocument/2006/relationships/image" Target="../media/image91.png"/><Relationship Id="rId10" Type="http://schemas.openxmlformats.org/officeDocument/2006/relationships/image" Target="../media/image92.png"/><Relationship Id="rId19" Type="http://schemas.openxmlformats.org/officeDocument/2006/relationships/image" Target="../media/image96.png"/><Relationship Id="rId14" Type="http://schemas.openxmlformats.org/officeDocument/2006/relationships/image" Target="../media/image90.png"/><Relationship Id="rId22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0.png"/><Relationship Id="rId4" Type="http://schemas.openxmlformats.org/officeDocument/2006/relationships/image" Target="../media/image69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106.png"/><Relationship Id="rId5" Type="http://schemas.openxmlformats.org/officeDocument/2006/relationships/image" Target="../media/image102.png"/><Relationship Id="rId10" Type="http://schemas.openxmlformats.org/officeDocument/2006/relationships/image" Target="../media/image105.png"/><Relationship Id="rId4" Type="http://schemas.openxmlformats.org/officeDocument/2006/relationships/image" Target="../media/image101.png"/><Relationship Id="rId9" Type="http://schemas.openxmlformats.org/officeDocument/2006/relationships/image" Target="../media/image1040.png"/><Relationship Id="rId14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1.png"/><Relationship Id="rId5" Type="http://schemas.openxmlformats.org/officeDocument/2006/relationships/image" Target="../media/image1080.png"/><Relationship Id="rId4" Type="http://schemas.openxmlformats.org/officeDocument/2006/relationships/image" Target="../media/image10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wmf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0.png"/><Relationship Id="rId10" Type="http://schemas.openxmlformats.org/officeDocument/2006/relationships/image" Target="../media/image117.png"/><Relationship Id="rId4" Type="http://schemas.openxmlformats.org/officeDocument/2006/relationships/image" Target="../media/image112.png"/><Relationship Id="rId9" Type="http://schemas.openxmlformats.org/officeDocument/2006/relationships/image" Target="../media/image1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80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0.png"/><Relationship Id="rId3" Type="http://schemas.openxmlformats.org/officeDocument/2006/relationships/image" Target="../media/image1190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890.png"/><Relationship Id="rId4" Type="http://schemas.openxmlformats.org/officeDocument/2006/relationships/image" Target="../media/image880.png"/><Relationship Id="rId9" Type="http://schemas.openxmlformats.org/officeDocument/2006/relationships/image" Target="../media/image9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.wm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20.png"/><Relationship Id="rId15" Type="http://schemas.openxmlformats.org/officeDocument/2006/relationships/image" Target="../media/image3.wmf"/><Relationship Id="rId10" Type="http://schemas.openxmlformats.org/officeDocument/2006/relationships/image" Target="../media/image23.png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8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microsoft.com/office/2007/relationships/hdphoto" Target="../media/hdphoto3.wdp"/><Relationship Id="rId9" Type="http://schemas.openxmlformats.org/officeDocument/2006/relationships/image" Target="../media/image28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emf"/><Relationship Id="rId18" Type="http://schemas.openxmlformats.org/officeDocument/2006/relationships/image" Target="../media/image350.png"/><Relationship Id="rId3" Type="http://schemas.openxmlformats.org/officeDocument/2006/relationships/image" Target="../media/image29.png"/><Relationship Id="rId21" Type="http://schemas.openxmlformats.org/officeDocument/2006/relationships/image" Target="../media/image35.png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6.png"/><Relationship Id="rId6" Type="http://schemas.openxmlformats.org/officeDocument/2006/relationships/image" Target="../media/image310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9" Type="http://schemas.openxmlformats.org/officeDocument/2006/relationships/image" Target="../media/image38.png"/><Relationship Id="rId4" Type="http://schemas.microsoft.com/office/2007/relationships/hdphoto" Target="../media/hdphoto4.wdp"/><Relationship Id="rId14" Type="http://schemas.openxmlformats.org/officeDocument/2006/relationships/image" Target="../media/image32.emf"/><Relationship Id="rId2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20.pn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oleObject" Target="../embeddings/oleObject4.bin"/><Relationship Id="rId3" Type="http://schemas.openxmlformats.org/officeDocument/2006/relationships/image" Target="../media/image29.png"/><Relationship Id="rId7" Type="http://schemas.openxmlformats.org/officeDocument/2006/relationships/image" Target="../media/image52.png"/><Relationship Id="rId12" Type="http://schemas.openxmlformats.org/officeDocument/2006/relationships/image" Target="../media/image3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0.png"/><Relationship Id="rId10" Type="http://schemas.openxmlformats.org/officeDocument/2006/relationships/image" Target="../media/image35.wmf"/><Relationship Id="rId4" Type="http://schemas.microsoft.com/office/2007/relationships/hdphoto" Target="../media/hdphoto4.wdp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.wmf"/><Relationship Id="rId18" Type="http://schemas.openxmlformats.org/officeDocument/2006/relationships/image" Target="../media/image49.png"/><Relationship Id="rId7" Type="http://schemas.openxmlformats.org/officeDocument/2006/relationships/image" Target="../media/image15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3.wmf"/><Relationship Id="rId5" Type="http://schemas.openxmlformats.org/officeDocument/2006/relationships/image" Target="../media/image42.png"/><Relationship Id="rId15" Type="http://schemas.openxmlformats.org/officeDocument/2006/relationships/image" Target="../media/image46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410.png"/><Relationship Id="rId9" Type="http://schemas.openxmlformats.org/officeDocument/2006/relationships/image" Target="../media/image44.png"/><Relationship Id="rId14" Type="http://schemas.openxmlformats.org/officeDocument/2006/relationships/image" Target="../media/image4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F130CA2A-40B7-4E5D-B70C-B65E3FEB28AB}"/>
              </a:ext>
            </a:extLst>
          </p:cNvPr>
          <p:cNvSpPr/>
          <p:nvPr/>
        </p:nvSpPr>
        <p:spPr>
          <a:xfrm>
            <a:off x="501758" y="1400642"/>
            <a:ext cx="11188484" cy="1281138"/>
          </a:xfrm>
          <a:prstGeom prst="roundRect">
            <a:avLst>
              <a:gd name="adj" fmla="val 14466"/>
            </a:avLst>
          </a:prstGeom>
          <a:solidFill>
            <a:srgbClr val="1D50A1"/>
          </a:solidFill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CPA-secure KEMs are also sufficient for Post-Quantum TLS 1.3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5C01C74-A409-45DF-8A98-891637A49562}"/>
                  </a:ext>
                </a:extLst>
              </p:cNvPr>
              <p:cNvSpPr txBox="1"/>
              <p:nvPr/>
            </p:nvSpPr>
            <p:spPr>
              <a:xfrm>
                <a:off x="2608729" y="3039037"/>
                <a:ext cx="6974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𝐁</m:t>
                        </m:r>
                        <m:r>
                          <a:rPr lang="en-US" altLang="zh-CN" sz="2000" b="1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𝐢𝐦𝐢𝐧𝐠</m:t>
                        </m:r>
                        <m:r>
                          <a:rPr lang="en-US" altLang="zh-CN" sz="20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0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𝐙𝐡𝐨𝐮</m:t>
                        </m:r>
                      </m:e>
                      <m:sup>
                        <m: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</m:t>
                        </m:r>
                        <m: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m:rPr>
                            <m:sty m:val="p"/>
                          </m:rPr>
                          <a:rPr lang="en-US" altLang="zh-CN" sz="2000" i="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aodong</m:t>
                        </m:r>
                        <m: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Jiang</m:t>
                        </m:r>
                      </m:e>
                      <m:sup>
                        <m: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altLang="zh-CN" sz="2000" b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</m:t>
                        </m:r>
                        <m:r>
                          <m:rPr>
                            <m:nor/>
                          </m:rPr>
                          <a:rPr lang="en-US" altLang="zh-CN" sz="2000" b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unlei</m:t>
                        </m:r>
                        <m: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Zhao</m:t>
                        </m:r>
                      </m:e>
                      <m:sup>
                        <m: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1,2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5C01C74-A409-45DF-8A98-891637A49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729" y="3039037"/>
                <a:ext cx="6974542" cy="400110"/>
              </a:xfrm>
              <a:prstGeom prst="rect">
                <a:avLst/>
              </a:prstGeom>
              <a:blipFill>
                <a:blip r:embed="rId3"/>
                <a:stretch>
                  <a:fillRect b="-169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组合 2">
            <a:extLst>
              <a:ext uri="{FF2B5EF4-FFF2-40B4-BE49-F238E27FC236}">
                <a16:creationId xmlns:a16="http://schemas.microsoft.com/office/drawing/2014/main" id="{9998BC6A-BA63-4F9D-8CCA-FD3EFD2B0542}"/>
              </a:ext>
            </a:extLst>
          </p:cNvPr>
          <p:cNvGrpSpPr/>
          <p:nvPr/>
        </p:nvGrpSpPr>
        <p:grpSpPr>
          <a:xfrm>
            <a:off x="3662772" y="3592465"/>
            <a:ext cx="1738156" cy="354352"/>
            <a:chOff x="2741949" y="3804821"/>
            <a:chExt cx="1738156" cy="354352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BD4A9D5-CCDE-4176-87FF-D1C507304D7A}"/>
                </a:ext>
              </a:extLst>
            </p:cNvPr>
            <p:cNvSpPr txBox="1"/>
            <p:nvPr/>
          </p:nvSpPr>
          <p:spPr>
            <a:xfrm>
              <a:off x="2835180" y="3820619"/>
              <a:ext cx="1644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0" i="0" u="none" strike="noStrike" baseline="0" dirty="0">
                  <a:latin typeface="SFRM0900"/>
                </a:rPr>
                <a:t>Fudan University</a:t>
              </a:r>
              <a:endParaRPr lang="zh-CN" altLang="en-US" sz="1600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9536468-9E52-426D-B6A8-826BF92F7E1D}"/>
                </a:ext>
              </a:extLst>
            </p:cNvPr>
            <p:cNvSpPr txBox="1"/>
            <p:nvPr/>
          </p:nvSpPr>
          <p:spPr>
            <a:xfrm>
              <a:off x="2741949" y="3804821"/>
              <a:ext cx="216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0F1B578-A839-4CB4-9AC4-F0275395CDC5}"/>
              </a:ext>
            </a:extLst>
          </p:cNvPr>
          <p:cNvGrpSpPr/>
          <p:nvPr/>
        </p:nvGrpSpPr>
        <p:grpSpPr>
          <a:xfrm>
            <a:off x="5400928" y="3605454"/>
            <a:ext cx="3563757" cy="345550"/>
            <a:chOff x="4742043" y="3804821"/>
            <a:chExt cx="3563757" cy="34555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2A84F50-8823-4B7D-A18D-F0426E6B2D55}"/>
                </a:ext>
              </a:extLst>
            </p:cNvPr>
            <p:cNvSpPr txBox="1"/>
            <p:nvPr/>
          </p:nvSpPr>
          <p:spPr>
            <a:xfrm>
              <a:off x="4742043" y="3804821"/>
              <a:ext cx="1987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31679CE-CFAA-4343-A786-CFAF18E8D7FC}"/>
                </a:ext>
              </a:extLst>
            </p:cNvPr>
            <p:cNvSpPr txBox="1"/>
            <p:nvPr/>
          </p:nvSpPr>
          <p:spPr>
            <a:xfrm>
              <a:off x="4841403" y="3811817"/>
              <a:ext cx="3464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SFRM0900"/>
                </a:rPr>
                <a:t>State Key Laboratory of Cryptology</a:t>
              </a:r>
              <a:endParaRPr lang="zh-CN" altLang="en-US" sz="1600" dirty="0">
                <a:latin typeface="SFRM090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7D737136-7C4E-410E-8072-6849D8965F37}"/>
              </a:ext>
            </a:extLst>
          </p:cNvPr>
          <p:cNvGrpSpPr/>
          <p:nvPr/>
        </p:nvGrpSpPr>
        <p:grpSpPr>
          <a:xfrm>
            <a:off x="3524837" y="3954930"/>
            <a:ext cx="5228052" cy="359436"/>
            <a:chOff x="3007486" y="4482286"/>
            <a:chExt cx="7531929" cy="359436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227C5D9-8FF9-4913-B323-E7A4C74FC1D7}"/>
                </a:ext>
              </a:extLst>
            </p:cNvPr>
            <p:cNvSpPr txBox="1"/>
            <p:nvPr/>
          </p:nvSpPr>
          <p:spPr>
            <a:xfrm>
              <a:off x="3106847" y="4503168"/>
              <a:ext cx="74325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0" i="0" u="none" strike="noStrike" baseline="0" dirty="0">
                  <a:latin typeface="SFRM0900"/>
                </a:rPr>
                <a:t>Henan Key Laboratory of Network Cryptography Technology</a:t>
              </a:r>
              <a:endParaRPr lang="zh-CN" altLang="en-US" sz="1600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73DBEE00-1C25-4C83-BF38-2A55C0396603}"/>
                </a:ext>
              </a:extLst>
            </p:cNvPr>
            <p:cNvSpPr txBox="1"/>
            <p:nvPr/>
          </p:nvSpPr>
          <p:spPr>
            <a:xfrm>
              <a:off x="3007486" y="4482286"/>
              <a:ext cx="1987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55CF3CD4-CB15-49F5-BF87-D8D0D7FE5F84}"/>
              </a:ext>
            </a:extLst>
          </p:cNvPr>
          <p:cNvSpPr txBox="1"/>
          <p:nvPr/>
        </p:nvSpPr>
        <p:spPr>
          <a:xfrm>
            <a:off x="5112669" y="4761190"/>
            <a:ext cx="22311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Asiacrypt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2A3B8E7-BAEA-419C-9CBF-381A6080E3DB}"/>
              </a:ext>
            </a:extLst>
          </p:cNvPr>
          <p:cNvSpPr txBox="1"/>
          <p:nvPr/>
        </p:nvSpPr>
        <p:spPr>
          <a:xfrm>
            <a:off x="5112669" y="5208014"/>
            <a:ext cx="25092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December 12, 2024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6E81CBD-231B-49A4-BA7F-CC3D9054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38" y="3701798"/>
            <a:ext cx="1644925" cy="164492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510C9FC-3ACC-409B-89E9-F2010C4AF3A2}"/>
              </a:ext>
            </a:extLst>
          </p:cNvPr>
          <p:cNvSpPr txBox="1"/>
          <p:nvPr/>
        </p:nvSpPr>
        <p:spPr>
          <a:xfrm>
            <a:off x="9548484" y="5238792"/>
            <a:ext cx="253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eprint:2024/1360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1BC2ABC-E30F-4A07-935D-71E9B9BF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56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E36D843-A57E-427B-A5A9-6E623DF3F4E5}"/>
              </a:ext>
            </a:extLst>
          </p:cNvPr>
          <p:cNvSpPr/>
          <p:nvPr/>
        </p:nvSpPr>
        <p:spPr>
          <a:xfrm>
            <a:off x="1948657" y="1221532"/>
            <a:ext cx="8811590" cy="28454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Existing Results of PQ TLS 1.3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FD52E4A-F42E-4E5B-9286-8A62B58E1D8B}"/>
              </a:ext>
            </a:extLst>
          </p:cNvPr>
          <p:cNvSpPr txBox="1"/>
          <p:nvPr/>
        </p:nvSpPr>
        <p:spPr>
          <a:xfrm>
            <a:off x="8679689" y="3387129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PQ TLS 1.3 Security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4A542E0-443F-42C6-A52B-95909AA1AD53}"/>
              </a:ext>
            </a:extLst>
          </p:cNvPr>
          <p:cNvSpPr txBox="1"/>
          <p:nvPr/>
        </p:nvSpPr>
        <p:spPr>
          <a:xfrm>
            <a:off x="5378018" y="2578905"/>
            <a:ext cx="18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IND-1CCA KEM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483EDC5-FF8F-4840-9BD3-3ED2A58C8072}"/>
              </a:ext>
            </a:extLst>
          </p:cNvPr>
          <p:cNvSpPr txBox="1"/>
          <p:nvPr/>
        </p:nvSpPr>
        <p:spPr>
          <a:xfrm>
            <a:off x="5088458" y="3404049"/>
            <a:ext cx="274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IND-1CCA-MAC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AC03D295-6A22-4954-A90A-C2C7F4475B31}"/>
              </a:ext>
            </a:extLst>
          </p:cNvPr>
          <p:cNvSpPr txBox="1"/>
          <p:nvPr/>
        </p:nvSpPr>
        <p:spPr>
          <a:xfrm>
            <a:off x="2072454" y="3404049"/>
            <a:ext cx="11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2C68AAF7-727C-41FA-A48F-8BF68C22B18A}"/>
                  </a:ext>
                </a:extLst>
              </p:cNvPr>
              <p:cNvSpPr txBox="1"/>
              <p:nvPr/>
            </p:nvSpPr>
            <p:spPr>
              <a:xfrm>
                <a:off x="7124098" y="3189596"/>
                <a:ext cx="1439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2C68AAF7-727C-41FA-A48F-8BF68C22B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098" y="3189596"/>
                <a:ext cx="143908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8D002C13-2E8D-4675-949E-21CAA01B914E}"/>
                  </a:ext>
                </a:extLst>
              </p:cNvPr>
              <p:cNvSpPr txBox="1"/>
              <p:nvPr/>
            </p:nvSpPr>
            <p:spPr>
              <a:xfrm>
                <a:off x="3431813" y="3011425"/>
                <a:ext cx="7394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altLang="zh-CN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altLang="zh-CN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8D002C13-2E8D-4675-949E-21CAA01B9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813" y="3011425"/>
                <a:ext cx="739449" cy="369332"/>
              </a:xfrm>
              <a:prstGeom prst="rect">
                <a:avLst/>
              </a:prstGeom>
              <a:blipFill>
                <a:blip r:embed="rId4"/>
                <a:stretch>
                  <a:fillRect r="-7438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文本框 49">
            <a:extLst>
              <a:ext uri="{FF2B5EF4-FFF2-40B4-BE49-F238E27FC236}">
                <a16:creationId xmlns:a16="http://schemas.microsoft.com/office/drawing/2014/main" id="{9A7FC676-7032-4C0B-9380-EA06EA70E055}"/>
              </a:ext>
            </a:extLst>
          </p:cNvPr>
          <p:cNvSpPr txBox="1"/>
          <p:nvPr/>
        </p:nvSpPr>
        <p:spPr>
          <a:xfrm>
            <a:off x="5460802" y="1291384"/>
            <a:ext cx="18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IND-CCA KEM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C77BF8DB-3E9C-40B3-8165-4151854F6DAA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7035602" y="3571795"/>
            <a:ext cx="1644087" cy="846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CFB0CA35-1BEE-4CB5-9E5F-8151F2CF6445}"/>
              </a:ext>
            </a:extLst>
          </p:cNvPr>
          <p:cNvCxnSpPr>
            <a:cxnSpLocks/>
          </p:cNvCxnSpPr>
          <p:nvPr/>
        </p:nvCxnSpPr>
        <p:spPr>
          <a:xfrm flipV="1">
            <a:off x="3431813" y="3394978"/>
            <a:ext cx="1644087" cy="8460"/>
          </a:xfrm>
          <a:prstGeom prst="straightConnector1">
            <a:avLst/>
          </a:prstGeom>
          <a:ln w="38100">
            <a:solidFill>
              <a:srgbClr val="1D50A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91DCBB6E-E6F4-4A82-881F-F0D4CF682646}"/>
              </a:ext>
            </a:extLst>
          </p:cNvPr>
          <p:cNvCxnSpPr>
            <a:cxnSpLocks/>
          </p:cNvCxnSpPr>
          <p:nvPr/>
        </p:nvCxnSpPr>
        <p:spPr>
          <a:xfrm>
            <a:off x="6195537" y="1614305"/>
            <a:ext cx="0" cy="964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>
            <a:extLst>
              <a:ext uri="{FF2B5EF4-FFF2-40B4-BE49-F238E27FC236}">
                <a16:creationId xmlns:a16="http://schemas.microsoft.com/office/drawing/2014/main" id="{EFAE1C83-3339-469A-8DA2-E71C0F375064}"/>
              </a:ext>
            </a:extLst>
          </p:cNvPr>
          <p:cNvCxnSpPr>
            <a:cxnSpLocks/>
          </p:cNvCxnSpPr>
          <p:nvPr/>
        </p:nvCxnSpPr>
        <p:spPr>
          <a:xfrm>
            <a:off x="7235623" y="2756864"/>
            <a:ext cx="1415957" cy="7088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箭头连接符 111">
            <a:extLst>
              <a:ext uri="{FF2B5EF4-FFF2-40B4-BE49-F238E27FC236}">
                <a16:creationId xmlns:a16="http://schemas.microsoft.com/office/drawing/2014/main" id="{B83ABF31-8373-4531-81A5-C7A1D46356EC}"/>
              </a:ext>
            </a:extLst>
          </p:cNvPr>
          <p:cNvCxnSpPr>
            <a:cxnSpLocks/>
          </p:cNvCxnSpPr>
          <p:nvPr/>
        </p:nvCxnSpPr>
        <p:spPr>
          <a:xfrm>
            <a:off x="11245238" y="1614305"/>
            <a:ext cx="610378" cy="0"/>
          </a:xfrm>
          <a:prstGeom prst="straightConnector1">
            <a:avLst/>
          </a:prstGeom>
          <a:ln w="38100">
            <a:solidFill>
              <a:srgbClr val="1D50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箭头连接符 116">
            <a:extLst>
              <a:ext uri="{FF2B5EF4-FFF2-40B4-BE49-F238E27FC236}">
                <a16:creationId xmlns:a16="http://schemas.microsoft.com/office/drawing/2014/main" id="{2F35D716-7559-4155-AF8A-EC7FB2A7AEE4}"/>
              </a:ext>
            </a:extLst>
          </p:cNvPr>
          <p:cNvCxnSpPr>
            <a:cxnSpLocks/>
          </p:cNvCxnSpPr>
          <p:nvPr/>
        </p:nvCxnSpPr>
        <p:spPr>
          <a:xfrm>
            <a:off x="11246575" y="1319372"/>
            <a:ext cx="5964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文本框 118">
            <a:extLst>
              <a:ext uri="{FF2B5EF4-FFF2-40B4-BE49-F238E27FC236}">
                <a16:creationId xmlns:a16="http://schemas.microsoft.com/office/drawing/2014/main" id="{5A1FCC6B-6E93-41B9-B10D-6F3FDEDF158C}"/>
              </a:ext>
            </a:extLst>
          </p:cNvPr>
          <p:cNvSpPr txBox="1"/>
          <p:nvPr/>
        </p:nvSpPr>
        <p:spPr>
          <a:xfrm>
            <a:off x="9585236" y="1100872"/>
            <a:ext cx="187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model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5AAAB7D-27A3-47B2-A266-0CD58686AFFD}"/>
              </a:ext>
            </a:extLst>
          </p:cNvPr>
          <p:cNvSpPr/>
          <p:nvPr/>
        </p:nvSpPr>
        <p:spPr>
          <a:xfrm>
            <a:off x="9596089" y="1015726"/>
            <a:ext cx="2328315" cy="1034796"/>
          </a:xfrm>
          <a:prstGeom prst="rect">
            <a:avLst/>
          </a:prstGeom>
          <a:noFill/>
          <a:ln w="12700">
            <a:solidFill>
              <a:srgbClr val="1D50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C1D8AC02-D844-47EE-AE25-8A778E00F73F}"/>
                  </a:ext>
                </a:extLst>
              </p:cNvPr>
              <p:cNvSpPr txBox="1"/>
              <p:nvPr/>
            </p:nvSpPr>
            <p:spPr>
              <a:xfrm>
                <a:off x="3849553" y="3018875"/>
                <a:ext cx="13926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HV</m:t>
                      </m:r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22]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C1D8AC02-D844-47EE-AE25-8A778E00F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9553" y="3018875"/>
                <a:ext cx="1392622" cy="369332"/>
              </a:xfrm>
              <a:prstGeom prst="rect">
                <a:avLst/>
              </a:prstGeom>
              <a:blipFill>
                <a:blip r:embed="rId5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2D947B54-E9B5-4436-9168-CA150EDD931E}"/>
                  </a:ext>
                </a:extLst>
              </p:cNvPr>
              <p:cNvSpPr txBox="1"/>
              <p:nvPr/>
            </p:nvSpPr>
            <p:spPr>
              <a:xfrm>
                <a:off x="7137912" y="3587514"/>
                <a:ext cx="13926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HV</m:t>
                      </m:r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22]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2D947B54-E9B5-4436-9168-CA150EDD9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912" y="3587514"/>
                <a:ext cx="1392622" cy="369332"/>
              </a:xfrm>
              <a:prstGeom prst="rect">
                <a:avLst/>
              </a:prstGeom>
              <a:blipFill>
                <a:blip r:embed="rId6"/>
                <a:stretch>
                  <a:fillRect b="-1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箭头: 下 15">
            <a:extLst>
              <a:ext uri="{FF2B5EF4-FFF2-40B4-BE49-F238E27FC236}">
                <a16:creationId xmlns:a16="http://schemas.microsoft.com/office/drawing/2014/main" id="{9ACB2A1D-BE9B-4327-9C2D-AE4FBE4B7A48}"/>
              </a:ext>
            </a:extLst>
          </p:cNvPr>
          <p:cNvSpPr/>
          <p:nvPr/>
        </p:nvSpPr>
        <p:spPr>
          <a:xfrm>
            <a:off x="6091353" y="4106202"/>
            <a:ext cx="208368" cy="6144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BB52847-1D5A-461D-BB6D-692A18CA9794}"/>
              </a:ext>
            </a:extLst>
          </p:cNvPr>
          <p:cNvSpPr/>
          <p:nvPr/>
        </p:nvSpPr>
        <p:spPr>
          <a:xfrm>
            <a:off x="2561982" y="4761422"/>
            <a:ext cx="7475477" cy="896738"/>
          </a:xfrm>
          <a:prstGeom prst="rect">
            <a:avLst/>
          </a:prstGeom>
          <a:noFill/>
          <a:ln w="19050">
            <a:solidFill>
              <a:srgbClr val="1D50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326690B4-7DB9-4847-A30E-6BABC19B04D2}"/>
                  </a:ext>
                </a:extLst>
              </p:cNvPr>
              <p:cNvSpPr txBox="1"/>
              <p:nvPr/>
            </p:nvSpPr>
            <p:spPr>
              <a:xfrm>
                <a:off x="3360568" y="4881420"/>
                <a:ext cx="675967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000" b="1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000" b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𝐇𝐕𝟐𝟐</m:t>
                        </m:r>
                      </m:e>
                    </m:d>
                    <m:r>
                      <a:rPr lang="en-US" altLang="zh-CN" sz="2000" b="1" dirty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sz="2000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leave the development of tighter ROM reductions and proofs in the QROM as </a:t>
                </a:r>
                <a:r>
                  <a:rPr lang="en-US" altLang="zh-CN" sz="2000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interesting </a:t>
                </a:r>
                <a:r>
                  <a:rPr lang="zh-CN" altLang="en-US" sz="2000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open problems</a:t>
                </a:r>
                <a:r>
                  <a:rPr lang="en-US" altLang="zh-CN" sz="2000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000" b="1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326690B4-7DB9-4847-A30E-6BABC19B0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568" y="4881420"/>
                <a:ext cx="6759673" cy="707886"/>
              </a:xfrm>
              <a:prstGeom prst="rect">
                <a:avLst/>
              </a:prstGeom>
              <a:blipFill>
                <a:blip r:embed="rId7"/>
                <a:stretch>
                  <a:fillRect l="-902"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C6039040-F037-C940-5889-9FCB2BFCFAC7}"/>
              </a:ext>
            </a:extLst>
          </p:cNvPr>
          <p:cNvSpPr txBox="1"/>
          <p:nvPr/>
        </p:nvSpPr>
        <p:spPr>
          <a:xfrm>
            <a:off x="9913919" y="1391031"/>
            <a:ext cx="77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FEAA7E-EF55-4F3A-B44D-88B77D9F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10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0CC3CA6-20AB-54D4-A66D-482E7CA3652D}"/>
                  </a:ext>
                </a:extLst>
              </p:cNvPr>
              <p:cNvSpPr txBox="1"/>
              <p:nvPr/>
            </p:nvSpPr>
            <p:spPr>
              <a:xfrm>
                <a:off x="7455658" y="2518020"/>
                <a:ext cx="14390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DFGS21</a:t>
                </a: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0CC3CA6-20AB-54D4-A66D-482E7CA36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658" y="2518020"/>
                <a:ext cx="1439086" cy="646331"/>
              </a:xfrm>
              <a:prstGeom prst="rect">
                <a:avLst/>
              </a:prstGeom>
              <a:blipFill>
                <a:blip r:embed="rId8"/>
                <a:stretch>
                  <a:fillRect t="-4717" b="-84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F0476FC8-6FC8-0115-EC42-0FA9255B7600}"/>
              </a:ext>
            </a:extLst>
          </p:cNvPr>
          <p:cNvCxnSpPr>
            <a:cxnSpLocks/>
          </p:cNvCxnSpPr>
          <p:nvPr/>
        </p:nvCxnSpPr>
        <p:spPr>
          <a:xfrm>
            <a:off x="11245238" y="1886431"/>
            <a:ext cx="59266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A7D8D217-BC3F-674E-D31C-DB3600438765}"/>
              </a:ext>
            </a:extLst>
          </p:cNvPr>
          <p:cNvSpPr txBox="1"/>
          <p:nvPr/>
        </p:nvSpPr>
        <p:spPr>
          <a:xfrm>
            <a:off x="9867815" y="1681190"/>
            <a:ext cx="98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QROM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3D050F1-312E-AF60-860B-FD0B5B353512}"/>
              </a:ext>
            </a:extLst>
          </p:cNvPr>
          <p:cNvCxnSpPr>
            <a:cxnSpLocks/>
          </p:cNvCxnSpPr>
          <p:nvPr/>
        </p:nvCxnSpPr>
        <p:spPr>
          <a:xfrm flipV="1">
            <a:off x="3431813" y="3793466"/>
            <a:ext cx="1644087" cy="8460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A2F490A-FDD3-E203-0593-304C1A82FA29}"/>
              </a:ext>
            </a:extLst>
          </p:cNvPr>
          <p:cNvSpPr/>
          <p:nvPr/>
        </p:nvSpPr>
        <p:spPr>
          <a:xfrm rot="2413546">
            <a:off x="4112947" y="3779066"/>
            <a:ext cx="294640" cy="45719"/>
          </a:xfrm>
          <a:prstGeom prst="roundRect">
            <a:avLst/>
          </a:prstGeom>
          <a:solidFill>
            <a:srgbClr val="EE853E"/>
          </a:solidFill>
          <a:ln>
            <a:solidFill>
              <a:srgbClr val="EE8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B9342960-269B-3F39-672E-38CE266946F2}"/>
              </a:ext>
            </a:extLst>
          </p:cNvPr>
          <p:cNvSpPr/>
          <p:nvPr/>
        </p:nvSpPr>
        <p:spPr>
          <a:xfrm rot="8304539">
            <a:off x="4112681" y="3779065"/>
            <a:ext cx="294640" cy="45719"/>
          </a:xfrm>
          <a:prstGeom prst="roundRect">
            <a:avLst/>
          </a:prstGeom>
          <a:solidFill>
            <a:srgbClr val="EE853E"/>
          </a:solidFill>
          <a:ln>
            <a:solidFill>
              <a:srgbClr val="EE8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59326BE-041C-4BFB-9F92-13D4A92F0CAC}"/>
              </a:ext>
            </a:extLst>
          </p:cNvPr>
          <p:cNvSpPr txBox="1"/>
          <p:nvPr/>
        </p:nvSpPr>
        <p:spPr>
          <a:xfrm>
            <a:off x="5244221" y="5966544"/>
            <a:ext cx="4070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resolve these open problems!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2152D5C-917E-4864-89E6-057D75AC3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948" y="4898681"/>
            <a:ext cx="713917" cy="7139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8C601F5-933B-4668-8D60-30F18D5390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6" t="19690" r="7228" b="23146"/>
          <a:stretch/>
        </p:blipFill>
        <p:spPr>
          <a:xfrm>
            <a:off x="3626455" y="5724778"/>
            <a:ext cx="1331471" cy="81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42" grpId="0"/>
      <p:bldP spid="44" grpId="0"/>
      <p:bldP spid="46" grpId="0"/>
      <p:bldP spid="47" grpId="0"/>
      <p:bldP spid="50" grpId="0"/>
      <p:bldP spid="119" grpId="0"/>
      <p:bldP spid="15" grpId="0" animBg="1"/>
      <p:bldP spid="57" grpId="0"/>
      <p:bldP spid="58" grpId="0"/>
      <p:bldP spid="16" grpId="0" animBg="1"/>
      <p:bldP spid="3" grpId="0" animBg="1"/>
      <p:bldP spid="52" grpId="0"/>
      <p:bldP spid="18" grpId="0"/>
      <p:bldP spid="8" grpId="0"/>
      <p:bldP spid="11" grpId="0"/>
      <p:bldP spid="13" grpId="0" animBg="1"/>
      <p:bldP spid="14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D940970A-95F1-42B5-9FF1-D0B9D3F4BEE0}"/>
              </a:ext>
            </a:extLst>
          </p:cNvPr>
          <p:cNvSpPr/>
          <p:nvPr/>
        </p:nvSpPr>
        <p:spPr>
          <a:xfrm>
            <a:off x="1749077" y="3429000"/>
            <a:ext cx="9121982" cy="1539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20C03C5-7885-4F51-B976-F1E9E61C15B8}"/>
              </a:ext>
            </a:extLst>
          </p:cNvPr>
          <p:cNvSpPr/>
          <p:nvPr/>
        </p:nvSpPr>
        <p:spPr>
          <a:xfrm>
            <a:off x="1749076" y="1076443"/>
            <a:ext cx="9121982" cy="22277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Our Contributions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2655AFE-28AC-4DED-9E1F-9CAD5445420E}"/>
              </a:ext>
            </a:extLst>
          </p:cNvPr>
          <p:cNvSpPr txBox="1"/>
          <p:nvPr/>
        </p:nvSpPr>
        <p:spPr>
          <a:xfrm>
            <a:off x="8626989" y="2094407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TLS 1.3 Security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A0407C89-C813-4A9D-9035-E7DC01EED62E}"/>
              </a:ext>
            </a:extLst>
          </p:cNvPr>
          <p:cNvSpPr txBox="1"/>
          <p:nvPr/>
        </p:nvSpPr>
        <p:spPr>
          <a:xfrm>
            <a:off x="5035758" y="2111327"/>
            <a:ext cx="274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IND-1CCA-MAC*</a:t>
            </a:r>
            <a:endParaRPr lang="zh-CN" altLang="en-US" b="1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0A0BA502-9E08-46E3-A06F-D5E7AA9EA39B}"/>
              </a:ext>
            </a:extLst>
          </p:cNvPr>
          <p:cNvSpPr txBox="1"/>
          <p:nvPr/>
        </p:nvSpPr>
        <p:spPr>
          <a:xfrm>
            <a:off x="2014561" y="1531500"/>
            <a:ext cx="11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997C18F-F681-4EC7-BFC3-BD9F19EED7B6}"/>
                  </a:ext>
                </a:extLst>
              </p:cNvPr>
              <p:cNvSpPr txBox="1"/>
              <p:nvPr/>
            </p:nvSpPr>
            <p:spPr>
              <a:xfrm>
                <a:off x="7078203" y="2338404"/>
                <a:ext cx="1439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997C18F-F681-4EC7-BFC3-BD9F19EED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203" y="2338404"/>
                <a:ext cx="143908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52AEEABB-A87D-422F-A6B4-1C6F29562047}"/>
                  </a:ext>
                </a:extLst>
              </p:cNvPr>
              <p:cNvSpPr txBox="1"/>
              <p:nvPr/>
            </p:nvSpPr>
            <p:spPr>
              <a:xfrm>
                <a:off x="3532188" y="1452814"/>
                <a:ext cx="1439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52AEEABB-A87D-422F-A6B4-1C6F29562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188" y="1452814"/>
                <a:ext cx="1439086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FE2E70D3-ED2C-4F92-9B73-B0651889D258}"/>
              </a:ext>
            </a:extLst>
          </p:cNvPr>
          <p:cNvCxnSpPr>
            <a:cxnSpLocks/>
            <a:endCxn id="45" idx="1"/>
          </p:cNvCxnSpPr>
          <p:nvPr/>
        </p:nvCxnSpPr>
        <p:spPr>
          <a:xfrm flipV="1">
            <a:off x="6982902" y="2279073"/>
            <a:ext cx="1644087" cy="846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F8EC2995-642E-44F3-8155-5C4BD173C98A}"/>
              </a:ext>
            </a:extLst>
          </p:cNvPr>
          <p:cNvCxnSpPr>
            <a:cxnSpLocks/>
          </p:cNvCxnSpPr>
          <p:nvPr/>
        </p:nvCxnSpPr>
        <p:spPr>
          <a:xfrm>
            <a:off x="3292475" y="1741995"/>
            <a:ext cx="1678799" cy="369332"/>
          </a:xfrm>
          <a:prstGeom prst="straightConnector1">
            <a:avLst/>
          </a:prstGeom>
          <a:ln w="38100">
            <a:solidFill>
              <a:srgbClr val="1D50A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81BE16BE-06B1-4DB7-B8F6-5C19410DD249}"/>
              </a:ext>
            </a:extLst>
          </p:cNvPr>
          <p:cNvSpPr txBox="1"/>
          <p:nvPr/>
        </p:nvSpPr>
        <p:spPr>
          <a:xfrm>
            <a:off x="2014562" y="2094407"/>
            <a:ext cx="11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C44204C1-B330-4957-889B-8D0F67DEE749}"/>
                  </a:ext>
                </a:extLst>
              </p:cNvPr>
              <p:cNvSpPr txBox="1"/>
              <p:nvPr/>
            </p:nvSpPr>
            <p:spPr>
              <a:xfrm>
                <a:off x="3394976" y="1928126"/>
                <a:ext cx="1439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C44204C1-B330-4957-889B-8D0F67DEE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4976" y="1928126"/>
                <a:ext cx="1439086" cy="369332"/>
              </a:xfrm>
              <a:prstGeom prst="rect">
                <a:avLst/>
              </a:prstGeom>
              <a:blipFill>
                <a:blip r:embed="rId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直接箭头连接符 62">
            <a:extLst>
              <a:ext uri="{FF2B5EF4-FFF2-40B4-BE49-F238E27FC236}">
                <a16:creationId xmlns:a16="http://schemas.microsoft.com/office/drawing/2014/main" id="{ECB9861E-3A07-4B2E-861E-6477C49B71DD}"/>
              </a:ext>
            </a:extLst>
          </p:cNvPr>
          <p:cNvCxnSpPr>
            <a:cxnSpLocks/>
          </p:cNvCxnSpPr>
          <p:nvPr/>
        </p:nvCxnSpPr>
        <p:spPr>
          <a:xfrm>
            <a:off x="3291091" y="2297458"/>
            <a:ext cx="1680183" cy="0"/>
          </a:xfrm>
          <a:prstGeom prst="straightConnector1">
            <a:avLst/>
          </a:prstGeom>
          <a:ln w="38100">
            <a:solidFill>
              <a:srgbClr val="1D50A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FAACC8F7-BE1F-4D82-BC1A-E763BB376418}"/>
              </a:ext>
            </a:extLst>
          </p:cNvPr>
          <p:cNvSpPr txBox="1"/>
          <p:nvPr/>
        </p:nvSpPr>
        <p:spPr>
          <a:xfrm>
            <a:off x="2014561" y="2740380"/>
            <a:ext cx="164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D-OW-CPA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CE2500E1-A18D-4B86-8E75-298A5D045B3A}"/>
              </a:ext>
            </a:extLst>
          </p:cNvPr>
          <p:cNvCxnSpPr>
            <a:cxnSpLocks/>
          </p:cNvCxnSpPr>
          <p:nvPr/>
        </p:nvCxnSpPr>
        <p:spPr>
          <a:xfrm flipV="1">
            <a:off x="3321315" y="2530948"/>
            <a:ext cx="1649959" cy="378791"/>
          </a:xfrm>
          <a:prstGeom prst="straightConnector1">
            <a:avLst/>
          </a:prstGeom>
          <a:ln w="38100">
            <a:solidFill>
              <a:srgbClr val="1D50A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967A323E-20CA-4AE6-8567-18B886BF6EF0}"/>
                  </a:ext>
                </a:extLst>
              </p:cNvPr>
              <p:cNvSpPr txBox="1"/>
              <p:nvPr/>
            </p:nvSpPr>
            <p:spPr>
              <a:xfrm>
                <a:off x="3354221" y="2773916"/>
                <a:ext cx="1439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967A323E-20CA-4AE6-8567-18B886BF6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4221" y="2773916"/>
                <a:ext cx="1439086" cy="369332"/>
              </a:xfrm>
              <a:prstGeom prst="rect">
                <a:avLst/>
              </a:prstGeom>
              <a:blipFill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文本框 66">
            <a:extLst>
              <a:ext uri="{FF2B5EF4-FFF2-40B4-BE49-F238E27FC236}">
                <a16:creationId xmlns:a16="http://schemas.microsoft.com/office/drawing/2014/main" id="{AB934A5A-75D8-49BD-A7FE-92DAFABFEA73}"/>
              </a:ext>
            </a:extLst>
          </p:cNvPr>
          <p:cNvSpPr txBox="1"/>
          <p:nvPr/>
        </p:nvSpPr>
        <p:spPr>
          <a:xfrm>
            <a:off x="8660731" y="4001701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TLS 1.3 Security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469B9C8-D926-44C3-84FD-AFC250A192AF}"/>
              </a:ext>
            </a:extLst>
          </p:cNvPr>
          <p:cNvSpPr txBox="1"/>
          <p:nvPr/>
        </p:nvSpPr>
        <p:spPr>
          <a:xfrm>
            <a:off x="5015100" y="4009438"/>
            <a:ext cx="274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IND-1CCA-MAC *</a:t>
            </a:r>
            <a:endParaRPr lang="zh-CN" altLang="en-US" b="1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E2869D7-1360-43B1-B08C-59E8C727D7C4}"/>
              </a:ext>
            </a:extLst>
          </p:cNvPr>
          <p:cNvSpPr txBox="1"/>
          <p:nvPr/>
        </p:nvSpPr>
        <p:spPr>
          <a:xfrm>
            <a:off x="2134620" y="3798895"/>
            <a:ext cx="11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B1A8EDB2-3898-4CDA-8DE3-192F370C3C4F}"/>
                  </a:ext>
                </a:extLst>
              </p:cNvPr>
              <p:cNvSpPr txBox="1"/>
              <p:nvPr/>
            </p:nvSpPr>
            <p:spPr>
              <a:xfrm>
                <a:off x="7085402" y="4213805"/>
                <a:ext cx="1439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B1A8EDB2-3898-4CDA-8DE3-192F370C3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402" y="4213805"/>
                <a:ext cx="143908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428B6CBF-FF60-4092-ACEC-FB77A7FB8039}"/>
              </a:ext>
            </a:extLst>
          </p:cNvPr>
          <p:cNvCxnSpPr>
            <a:cxnSpLocks/>
          </p:cNvCxnSpPr>
          <p:nvPr/>
        </p:nvCxnSpPr>
        <p:spPr>
          <a:xfrm flipV="1">
            <a:off x="7009186" y="4194104"/>
            <a:ext cx="1713033" cy="11964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863FBB5E-9112-4BFA-B9E0-CBC6E3AB204E}"/>
              </a:ext>
            </a:extLst>
          </p:cNvPr>
          <p:cNvCxnSpPr>
            <a:cxnSpLocks/>
          </p:cNvCxnSpPr>
          <p:nvPr/>
        </p:nvCxnSpPr>
        <p:spPr>
          <a:xfrm>
            <a:off x="3438745" y="4199930"/>
            <a:ext cx="1529819" cy="12276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 形 7">
            <a:extLst>
              <a:ext uri="{FF2B5EF4-FFF2-40B4-BE49-F238E27FC236}">
                <a16:creationId xmlns:a16="http://schemas.microsoft.com/office/drawing/2014/main" id="{244FA9AE-70A8-4FB1-AA4B-F60858139ADE}"/>
              </a:ext>
            </a:extLst>
          </p:cNvPr>
          <p:cNvSpPr/>
          <p:nvPr/>
        </p:nvSpPr>
        <p:spPr>
          <a:xfrm rot="18029441">
            <a:off x="4064132" y="4100182"/>
            <a:ext cx="296899" cy="114674"/>
          </a:xfrm>
          <a:prstGeom prst="corner">
            <a:avLst/>
          </a:prstGeom>
          <a:solidFill>
            <a:srgbClr val="EE853E"/>
          </a:solidFill>
          <a:ln>
            <a:solidFill>
              <a:srgbClr val="EE8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82383466-0B15-4F05-B7CA-00214A355E7E}"/>
              </a:ext>
            </a:extLst>
          </p:cNvPr>
          <p:cNvSpPr txBox="1"/>
          <p:nvPr/>
        </p:nvSpPr>
        <p:spPr>
          <a:xfrm>
            <a:off x="2134620" y="4075536"/>
            <a:ext cx="11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D4345510-CDE4-4C49-8DC8-86990FAFCFEE}"/>
              </a:ext>
            </a:extLst>
          </p:cNvPr>
          <p:cNvSpPr txBox="1"/>
          <p:nvPr/>
        </p:nvSpPr>
        <p:spPr>
          <a:xfrm>
            <a:off x="2134620" y="4337060"/>
            <a:ext cx="164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D-OW-CPA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C9CCBE0-EC6E-4B1A-8C81-6C3C7280D59D}"/>
              </a:ext>
            </a:extLst>
          </p:cNvPr>
          <p:cNvSpPr txBox="1"/>
          <p:nvPr/>
        </p:nvSpPr>
        <p:spPr>
          <a:xfrm>
            <a:off x="5752147" y="1119744"/>
            <a:ext cx="1230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1: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293EE3C-06E9-4C55-8D7D-8A2D3C7A3080}"/>
              </a:ext>
            </a:extLst>
          </p:cNvPr>
          <p:cNvSpPr txBox="1"/>
          <p:nvPr/>
        </p:nvSpPr>
        <p:spPr>
          <a:xfrm>
            <a:off x="5694689" y="3489065"/>
            <a:ext cx="1230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2: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968B8159-70E5-4241-8E02-916142146D2E}"/>
                  </a:ext>
                </a:extLst>
              </p:cNvPr>
              <p:cNvSpPr txBox="1"/>
              <p:nvPr/>
            </p:nvSpPr>
            <p:spPr>
              <a:xfrm>
                <a:off x="1975586" y="5159049"/>
                <a:ext cx="9023949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D-OW-CPA KEMs denote KEMs that are constructed by applying a </a:t>
                </a:r>
                <a:r>
                  <a:rPr lang="zh-CN" altLang="en-US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simple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transform to a </a:t>
                </a:r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rigid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one-way secure deterministic PKE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igid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DPKE: for dec(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sk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≠⊥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we have enc(pk, dec(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sk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)) = ct.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968B8159-70E5-4241-8E02-916142146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586" y="5159049"/>
                <a:ext cx="9023949" cy="1323439"/>
              </a:xfrm>
              <a:prstGeom prst="rect">
                <a:avLst/>
              </a:prstGeom>
              <a:blipFill>
                <a:blip r:embed="rId8"/>
                <a:stretch>
                  <a:fillRect l="-608" t="-2304" b="-73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4436047-1D21-4D78-9E15-660DA0FE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11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6DFF1B97-B3E8-4D83-A874-B36108B4F77A}"/>
                  </a:ext>
                </a:extLst>
              </p:cNvPr>
              <p:cNvSpPr txBox="1"/>
              <p:nvPr/>
            </p:nvSpPr>
            <p:spPr>
              <a:xfrm>
                <a:off x="2836604" y="5778113"/>
                <a:ext cx="61026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CN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←</m:t>
                      </m:r>
                      <m:r>
                        <a:rPr lang="en-US" altLang="zh-CN" b="0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$</m:t>
                      </m:r>
                      <m:r>
                        <m:rPr>
                          <m:sty m:val="p"/>
                        </m:rPr>
                        <a:rPr lang="el-GR" altLang="zh-CN" b="0" i="0" dirty="0" smtClean="0">
                          <a:solidFill>
                            <a:srgbClr val="1D50A1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Μ</m:t>
                      </m:r>
                      <m:r>
                        <a:rPr lang="en-US" altLang="zh-CN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altLang="zh-CN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altLang="zh-CN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a:rPr lang="en-US" altLang="zh-CN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𝑒𝑛𝑐</m:t>
                      </m:r>
                      <m:r>
                        <a:rPr lang="en-US" altLang="zh-CN" sz="1800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CN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𝑝𝑘</m:t>
                      </m:r>
                      <m:r>
                        <a:rPr lang="en-US" altLang="zh-CN" sz="1800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altLang="zh-CN" sz="1800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altLang="zh-CN" sz="1800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); </m:t>
                      </m:r>
                      <m:r>
                        <a:rPr lang="en-US" altLang="zh-CN" sz="1800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  <m:r>
                        <a:rPr lang="en-US" altLang="zh-CN" sz="1800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1800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zh-CN" altLang="en-US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6DFF1B97-B3E8-4D83-A874-B36108B4F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604" y="5778113"/>
                <a:ext cx="6102626" cy="369332"/>
              </a:xfrm>
              <a:prstGeom prst="rect">
                <a:avLst/>
              </a:prstGeom>
              <a:blipFill>
                <a:blip r:embed="rId9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9DB882D7-6593-41CA-ACA2-7FB977D21977}"/>
              </a:ext>
            </a:extLst>
          </p:cNvPr>
          <p:cNvCxnSpPr>
            <a:cxnSpLocks/>
          </p:cNvCxnSpPr>
          <p:nvPr/>
        </p:nvCxnSpPr>
        <p:spPr>
          <a:xfrm>
            <a:off x="11245238" y="1615632"/>
            <a:ext cx="610378" cy="0"/>
          </a:xfrm>
          <a:prstGeom prst="straightConnector1">
            <a:avLst/>
          </a:prstGeom>
          <a:ln w="38100">
            <a:solidFill>
              <a:srgbClr val="1D50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4B159C0B-E8F7-402F-9591-BF731D777296}"/>
              </a:ext>
            </a:extLst>
          </p:cNvPr>
          <p:cNvCxnSpPr>
            <a:cxnSpLocks/>
          </p:cNvCxnSpPr>
          <p:nvPr/>
        </p:nvCxnSpPr>
        <p:spPr>
          <a:xfrm>
            <a:off x="11246575" y="1319372"/>
            <a:ext cx="5964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D3B9F763-F59A-4ECD-92E7-5849C6D23661}"/>
              </a:ext>
            </a:extLst>
          </p:cNvPr>
          <p:cNvSpPr txBox="1"/>
          <p:nvPr/>
        </p:nvSpPr>
        <p:spPr>
          <a:xfrm>
            <a:off x="9585236" y="1100872"/>
            <a:ext cx="187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model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0CFD7AC4-ABC1-4A5A-9B35-58F0BAABD3D9}"/>
              </a:ext>
            </a:extLst>
          </p:cNvPr>
          <p:cNvSpPr/>
          <p:nvPr/>
        </p:nvSpPr>
        <p:spPr>
          <a:xfrm>
            <a:off x="9596089" y="1015726"/>
            <a:ext cx="2328315" cy="1034796"/>
          </a:xfrm>
          <a:prstGeom prst="rect">
            <a:avLst/>
          </a:prstGeom>
          <a:noFill/>
          <a:ln w="12700">
            <a:solidFill>
              <a:srgbClr val="1D50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78CDF17E-7A6B-4A61-B572-C2B8BC01ADCE}"/>
              </a:ext>
            </a:extLst>
          </p:cNvPr>
          <p:cNvSpPr txBox="1"/>
          <p:nvPr/>
        </p:nvSpPr>
        <p:spPr>
          <a:xfrm>
            <a:off x="9913919" y="1391031"/>
            <a:ext cx="77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AFFDB8D3-C228-4275-823C-0C77B6DDE930}"/>
              </a:ext>
            </a:extLst>
          </p:cNvPr>
          <p:cNvCxnSpPr>
            <a:cxnSpLocks/>
          </p:cNvCxnSpPr>
          <p:nvPr/>
        </p:nvCxnSpPr>
        <p:spPr>
          <a:xfrm>
            <a:off x="11245238" y="1886431"/>
            <a:ext cx="59266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>
            <a:extLst>
              <a:ext uri="{FF2B5EF4-FFF2-40B4-BE49-F238E27FC236}">
                <a16:creationId xmlns:a16="http://schemas.microsoft.com/office/drawing/2014/main" id="{EF629494-C64C-4931-8B68-12BE73568E2E}"/>
              </a:ext>
            </a:extLst>
          </p:cNvPr>
          <p:cNvSpPr txBox="1"/>
          <p:nvPr/>
        </p:nvSpPr>
        <p:spPr>
          <a:xfrm>
            <a:off x="9867815" y="1681190"/>
            <a:ext cx="98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QROM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4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45" grpId="0"/>
      <p:bldP spid="49" grpId="0"/>
      <p:bldP spid="51" grpId="0"/>
      <p:bldP spid="52" grpId="0"/>
      <p:bldP spid="53" grpId="0"/>
      <p:bldP spid="60" grpId="0"/>
      <p:bldP spid="62" grpId="0"/>
      <p:bldP spid="64" grpId="0"/>
      <p:bldP spid="66" grpId="0"/>
      <p:bldP spid="67" grpId="0"/>
      <p:bldP spid="68" grpId="0"/>
      <p:bldP spid="69" grpId="0"/>
      <p:bldP spid="70" grpId="0"/>
      <p:bldP spid="8" grpId="0" animBg="1"/>
      <p:bldP spid="75" grpId="0"/>
      <p:bldP spid="76" grpId="0"/>
      <p:bldP spid="29" grpId="0"/>
      <p:bldP spid="32" grpId="0"/>
      <p:bldP spid="39" grpId="0"/>
      <p:bldP spid="40" grpId="0"/>
      <p:bldP spid="43" grpId="0"/>
      <p:bldP spid="44" grpId="0" animBg="1"/>
      <p:bldP spid="46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Our Contributions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4">
                <a:extLst>
                  <a:ext uri="{FF2B5EF4-FFF2-40B4-BE49-F238E27FC236}">
                    <a16:creationId xmlns:a16="http://schemas.microsoft.com/office/drawing/2014/main" id="{80C1DE0B-8B32-43A7-9C1F-7E38A5A592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0498591"/>
                  </p:ext>
                </p:extLst>
              </p:nvPr>
            </p:nvGraphicFramePr>
            <p:xfrm>
              <a:off x="1914769" y="3312409"/>
              <a:ext cx="8432799" cy="31203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39823">
                      <a:extLst>
                        <a:ext uri="{9D8B030D-6E8A-4147-A177-3AD203B41FA5}">
                          <a16:colId xmlns:a16="http://schemas.microsoft.com/office/drawing/2014/main" val="3151681516"/>
                        </a:ext>
                      </a:extLst>
                    </a:gridCol>
                    <a:gridCol w="3482043">
                      <a:extLst>
                        <a:ext uri="{9D8B030D-6E8A-4147-A177-3AD203B41FA5}">
                          <a16:colId xmlns:a16="http://schemas.microsoft.com/office/drawing/2014/main" val="2847246820"/>
                        </a:ext>
                      </a:extLst>
                    </a:gridCol>
                    <a:gridCol w="2810933">
                      <a:extLst>
                        <a:ext uri="{9D8B030D-6E8A-4147-A177-3AD203B41FA5}">
                          <a16:colId xmlns:a16="http://schemas.microsoft.com/office/drawing/2014/main" val="4096859438"/>
                        </a:ext>
                      </a:extLst>
                    </a:gridCol>
                  </a:tblGrid>
                  <a:tr h="2233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Underlying KEM 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Reduction Tightness 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Model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877708"/>
                      </a:ext>
                    </a:extLst>
                  </a:tr>
                  <a:tr h="2233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OW-CPA(HV22)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≈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^6)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ROM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4625665"/>
                      </a:ext>
                    </a:extLst>
                  </a:tr>
                  <a:tr h="2233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OW-CPA(Ours)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≈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^2)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ROM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65151257"/>
                      </a:ext>
                    </a:extLst>
                  </a:tr>
                  <a:tr h="2233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IND-CPA(Ours)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≈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ROM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14830194"/>
                      </a:ext>
                    </a:extLst>
                  </a:tr>
                  <a:tr h="2233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D-OW-CPA(Ours)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≈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(1)</m:t>
                                </m:r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ROM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2075344"/>
                      </a:ext>
                    </a:extLst>
                  </a:tr>
                  <a:tr h="2233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OW-CPA(Ours)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≈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^2)</m:t>
                                </m:r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1/2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altLang="zh-CN" b="0" dirty="0"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QROM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9710676"/>
                      </a:ext>
                    </a:extLst>
                  </a:tr>
                  <a:tr h="22333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IND-CPA(Ours)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≈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1/2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QROM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0143754"/>
                      </a:ext>
                    </a:extLst>
                  </a:tr>
                  <a:tr h="22690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D-OW-CPA(Ours)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≈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</m:d>
                                <m:sSubSup>
                                  <m:sSub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1/2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QROM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79054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4">
                <a:extLst>
                  <a:ext uri="{FF2B5EF4-FFF2-40B4-BE49-F238E27FC236}">
                    <a16:creationId xmlns:a16="http://schemas.microsoft.com/office/drawing/2014/main" id="{80C1DE0B-8B32-43A7-9C1F-7E38A5A592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70498591"/>
                  </p:ext>
                </p:extLst>
              </p:nvPr>
            </p:nvGraphicFramePr>
            <p:xfrm>
              <a:off x="1914769" y="3312409"/>
              <a:ext cx="8432799" cy="31203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39823">
                      <a:extLst>
                        <a:ext uri="{9D8B030D-6E8A-4147-A177-3AD203B41FA5}">
                          <a16:colId xmlns:a16="http://schemas.microsoft.com/office/drawing/2014/main" val="3151681516"/>
                        </a:ext>
                      </a:extLst>
                    </a:gridCol>
                    <a:gridCol w="3482043">
                      <a:extLst>
                        <a:ext uri="{9D8B030D-6E8A-4147-A177-3AD203B41FA5}">
                          <a16:colId xmlns:a16="http://schemas.microsoft.com/office/drawing/2014/main" val="2847246820"/>
                        </a:ext>
                      </a:extLst>
                    </a:gridCol>
                    <a:gridCol w="2810933">
                      <a:extLst>
                        <a:ext uri="{9D8B030D-6E8A-4147-A177-3AD203B41FA5}">
                          <a16:colId xmlns:a16="http://schemas.microsoft.com/office/drawing/2014/main" val="4096859438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Underlying KEM 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Reduction Tightness 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Model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87770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OW-CPA(HV22)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1538" t="-108333" r="-81294" b="-66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ROM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462566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OW-CPA(Ours)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1538" t="-208333" r="-81294" b="-56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ROM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6515125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IND-CPA(Ours)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1538" t="-303279" r="-81294" b="-4540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ROM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1483019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D-OW-CPA(Ours)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1538" t="-410000" r="-81294" b="-36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ROM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2075344"/>
                      </a:ext>
                    </a:extLst>
                  </a:tr>
                  <a:tr h="4305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OW-CPA(Ours)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1538" t="-437143" r="-81294" b="-2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QROM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9710676"/>
                      </a:ext>
                    </a:extLst>
                  </a:tr>
                  <a:tr h="43053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IND-CPA(Ours)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1538" t="-529577" r="-81294" b="-107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QROM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0143754"/>
                      </a:ext>
                    </a:extLst>
                  </a:tr>
                  <a:tr h="43053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D-OW-CPA(Ours)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1538" t="-629577" r="-81294" b="-70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QROM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790545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26745AF8-4ACB-4849-9148-2340BF4F7A3B}"/>
              </a:ext>
            </a:extLst>
          </p:cNvPr>
          <p:cNvSpPr txBox="1"/>
          <p:nvPr/>
        </p:nvSpPr>
        <p:spPr>
          <a:xfrm>
            <a:off x="2136383" y="2802419"/>
            <a:ext cx="7989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1: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 tightness of the intermediate game </a:t>
            </a:r>
            <a:r>
              <a:rPr lang="en-US" altLang="zh-CN" sz="2000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IND-1CCA-MAC *</a:t>
            </a:r>
            <a:r>
              <a:rPr lang="zh-CN" altLang="en-US" sz="2000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C3036CD-E8C0-4876-9C09-C2A3B49E5B49}"/>
              </a:ext>
            </a:extLst>
          </p:cNvPr>
          <p:cNvSpPr txBox="1"/>
          <p:nvPr/>
        </p:nvSpPr>
        <p:spPr>
          <a:xfrm>
            <a:off x="9931526" y="1835789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TLS 1.3 Security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23EC209-477D-4D2C-9DB6-953EB9D6D330}"/>
              </a:ext>
            </a:extLst>
          </p:cNvPr>
          <p:cNvSpPr txBox="1"/>
          <p:nvPr/>
        </p:nvSpPr>
        <p:spPr>
          <a:xfrm>
            <a:off x="6340295" y="1852709"/>
            <a:ext cx="274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IND-1CCA-MAC *</a:t>
            </a:r>
            <a:endParaRPr lang="zh-CN" altLang="en-US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EC01CE2-C517-4CD5-8B65-4691BC0AD264}"/>
              </a:ext>
            </a:extLst>
          </p:cNvPr>
          <p:cNvSpPr txBox="1"/>
          <p:nvPr/>
        </p:nvSpPr>
        <p:spPr>
          <a:xfrm>
            <a:off x="3175356" y="1412876"/>
            <a:ext cx="11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53BBA31-6CBF-4B0A-A398-B8B0AF3C8F6D}"/>
                  </a:ext>
                </a:extLst>
              </p:cNvPr>
              <p:cNvSpPr txBox="1"/>
              <p:nvPr/>
            </p:nvSpPr>
            <p:spPr>
              <a:xfrm>
                <a:off x="8348763" y="2086184"/>
                <a:ext cx="1439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53BBA31-6CBF-4B0A-A398-B8B0AF3C8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763" y="2086184"/>
                <a:ext cx="143908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1DF781AF-BBFE-4D9F-82A1-BC9D34C508EF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8287439" y="2020455"/>
            <a:ext cx="1644087" cy="846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22813136-2A5F-4796-AB07-6BE1B1DB05D9}"/>
              </a:ext>
            </a:extLst>
          </p:cNvPr>
          <p:cNvCxnSpPr>
            <a:cxnSpLocks/>
          </p:cNvCxnSpPr>
          <p:nvPr/>
        </p:nvCxnSpPr>
        <p:spPr>
          <a:xfrm>
            <a:off x="4616503" y="1766452"/>
            <a:ext cx="1723791" cy="201586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F6FC947A-77CF-4854-926D-E1B1D0B077D8}"/>
              </a:ext>
            </a:extLst>
          </p:cNvPr>
          <p:cNvSpPr txBox="1"/>
          <p:nvPr/>
        </p:nvSpPr>
        <p:spPr>
          <a:xfrm>
            <a:off x="3175356" y="1788327"/>
            <a:ext cx="11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C7C897B-37EA-409C-BCCA-2ED5E43FA2D3}"/>
              </a:ext>
            </a:extLst>
          </p:cNvPr>
          <p:cNvSpPr txBox="1"/>
          <p:nvPr/>
        </p:nvSpPr>
        <p:spPr>
          <a:xfrm>
            <a:off x="3141939" y="2234640"/>
            <a:ext cx="164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D-OW-CPA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879D0F0B-E901-4A60-BDC6-F83BC2D21457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616504" y="2037375"/>
            <a:ext cx="1723791" cy="325126"/>
          </a:xfrm>
          <a:prstGeom prst="straightConnector1">
            <a:avLst/>
          </a:prstGeom>
          <a:ln w="38100">
            <a:solidFill>
              <a:srgbClr val="1D50A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4D3C9EE8-BAC1-401A-BA8D-EB6C5BBB917C}"/>
              </a:ext>
            </a:extLst>
          </p:cNvPr>
          <p:cNvCxnSpPr>
            <a:cxnSpLocks/>
          </p:cNvCxnSpPr>
          <p:nvPr/>
        </p:nvCxnSpPr>
        <p:spPr>
          <a:xfrm flipV="1">
            <a:off x="11257214" y="1334470"/>
            <a:ext cx="592665" cy="9520"/>
          </a:xfrm>
          <a:prstGeom prst="straightConnector1">
            <a:avLst/>
          </a:prstGeom>
          <a:ln w="38100">
            <a:solidFill>
              <a:srgbClr val="1D50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4CF3805C-6AEF-4906-9764-DE3DC9CB573C}"/>
              </a:ext>
            </a:extLst>
          </p:cNvPr>
          <p:cNvCxnSpPr>
            <a:cxnSpLocks/>
          </p:cNvCxnSpPr>
          <p:nvPr/>
        </p:nvCxnSpPr>
        <p:spPr>
          <a:xfrm>
            <a:off x="11257214" y="1602122"/>
            <a:ext cx="59266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BF7AEB47-C732-446C-ADB7-909822D98991}"/>
              </a:ext>
            </a:extLst>
          </p:cNvPr>
          <p:cNvCxnSpPr>
            <a:cxnSpLocks/>
          </p:cNvCxnSpPr>
          <p:nvPr/>
        </p:nvCxnSpPr>
        <p:spPr>
          <a:xfrm>
            <a:off x="11257214" y="1081469"/>
            <a:ext cx="5964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3DA96CCE-123E-4D47-ABBE-E719717D24FD}"/>
              </a:ext>
            </a:extLst>
          </p:cNvPr>
          <p:cNvSpPr txBox="1"/>
          <p:nvPr/>
        </p:nvSpPr>
        <p:spPr>
          <a:xfrm>
            <a:off x="9528424" y="862969"/>
            <a:ext cx="187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model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FDC9E24-D262-45FE-A075-BA8A2D32D7DE}"/>
              </a:ext>
            </a:extLst>
          </p:cNvPr>
          <p:cNvSpPr txBox="1"/>
          <p:nvPr/>
        </p:nvSpPr>
        <p:spPr>
          <a:xfrm>
            <a:off x="9982596" y="1153895"/>
            <a:ext cx="187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F934C57-8133-4773-8DA5-2A6319A1C495}"/>
              </a:ext>
            </a:extLst>
          </p:cNvPr>
          <p:cNvSpPr txBox="1"/>
          <p:nvPr/>
        </p:nvSpPr>
        <p:spPr>
          <a:xfrm>
            <a:off x="9929240" y="1422353"/>
            <a:ext cx="98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QROM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71EFD52-994C-419B-B4CC-21E20835AEB6}"/>
              </a:ext>
            </a:extLst>
          </p:cNvPr>
          <p:cNvSpPr/>
          <p:nvPr/>
        </p:nvSpPr>
        <p:spPr>
          <a:xfrm>
            <a:off x="9539277" y="777823"/>
            <a:ext cx="2328315" cy="1034796"/>
          </a:xfrm>
          <a:prstGeom prst="rect">
            <a:avLst/>
          </a:prstGeom>
          <a:noFill/>
          <a:ln w="12700">
            <a:solidFill>
              <a:srgbClr val="1D50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E7AF2E3-4A47-FC9D-AFCF-91AEDE1778CE}"/>
              </a:ext>
            </a:extLst>
          </p:cNvPr>
          <p:cNvSpPr txBox="1"/>
          <p:nvPr/>
        </p:nvSpPr>
        <p:spPr>
          <a:xfrm>
            <a:off x="1278172" y="2086184"/>
            <a:ext cx="157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NTRU.PKE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A54C237-3B88-45B6-64F9-3445EAC98DC8}"/>
              </a:ext>
            </a:extLst>
          </p:cNvPr>
          <p:cNvSpPr txBox="1"/>
          <p:nvPr/>
        </p:nvSpPr>
        <p:spPr>
          <a:xfrm>
            <a:off x="669483" y="2394044"/>
            <a:ext cx="267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Classic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McEliece.PKE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05825BB-3D19-18B1-C0F0-60FE8E3BEC7A}"/>
              </a:ext>
            </a:extLst>
          </p:cNvPr>
          <p:cNvSpPr txBox="1"/>
          <p:nvPr/>
        </p:nvSpPr>
        <p:spPr>
          <a:xfrm>
            <a:off x="1278172" y="1748627"/>
            <a:ext cx="157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Kyber.PKE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箭头: 右 38">
            <a:extLst>
              <a:ext uri="{FF2B5EF4-FFF2-40B4-BE49-F238E27FC236}">
                <a16:creationId xmlns:a16="http://schemas.microsoft.com/office/drawing/2014/main" id="{C535448E-4571-9C36-4B39-2B90BF675CAE}"/>
              </a:ext>
            </a:extLst>
          </p:cNvPr>
          <p:cNvSpPr/>
          <p:nvPr/>
        </p:nvSpPr>
        <p:spPr>
          <a:xfrm>
            <a:off x="2686188" y="1914844"/>
            <a:ext cx="506023" cy="60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箭头: 右 40">
            <a:extLst>
              <a:ext uri="{FF2B5EF4-FFF2-40B4-BE49-F238E27FC236}">
                <a16:creationId xmlns:a16="http://schemas.microsoft.com/office/drawing/2014/main" id="{CA9B5FBA-084B-A5C5-35D0-F3039B45B552}"/>
              </a:ext>
            </a:extLst>
          </p:cNvPr>
          <p:cNvSpPr/>
          <p:nvPr/>
        </p:nvSpPr>
        <p:spPr>
          <a:xfrm>
            <a:off x="2686188" y="2395052"/>
            <a:ext cx="506023" cy="60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左中括号 42">
            <a:extLst>
              <a:ext uri="{FF2B5EF4-FFF2-40B4-BE49-F238E27FC236}">
                <a16:creationId xmlns:a16="http://schemas.microsoft.com/office/drawing/2014/main" id="{FBEFD469-4733-BD21-9160-504A3A47F446}"/>
              </a:ext>
            </a:extLst>
          </p:cNvPr>
          <p:cNvSpPr/>
          <p:nvPr/>
        </p:nvSpPr>
        <p:spPr>
          <a:xfrm>
            <a:off x="546448" y="2234640"/>
            <a:ext cx="123035" cy="369332"/>
          </a:xfrm>
          <a:prstGeom prst="leftBracket">
            <a:avLst/>
          </a:prstGeom>
          <a:noFill/>
          <a:ln w="28575">
            <a:solidFill>
              <a:srgbClr val="1D50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707576F-641D-471A-BBDD-8F40B1051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57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/>
      <p:bldP spid="36" grpId="0"/>
      <p:bldP spid="37" grpId="0"/>
      <p:bldP spid="39" grpId="0" animBg="1"/>
      <p:bldP spid="41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Tightness &amp; Practical Efficiency Impact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3464F2F-3329-4CFD-8AFA-77B41ADAF9D2}"/>
              </a:ext>
            </a:extLst>
          </p:cNvPr>
          <p:cNvSpPr/>
          <p:nvPr/>
        </p:nvSpPr>
        <p:spPr>
          <a:xfrm>
            <a:off x="998551" y="943359"/>
            <a:ext cx="10577329" cy="27709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BE95DA28-929C-4F4F-9F5B-4C4131BEA308}"/>
              </a:ext>
            </a:extLst>
          </p:cNvPr>
          <p:cNvSpPr txBox="1"/>
          <p:nvPr/>
        </p:nvSpPr>
        <p:spPr>
          <a:xfrm>
            <a:off x="9501209" y="3072484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TLS 1.3 Security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2C4FDD8C-7988-43E7-B40F-AC0E49520328}"/>
              </a:ext>
            </a:extLst>
          </p:cNvPr>
          <p:cNvSpPr txBox="1"/>
          <p:nvPr/>
        </p:nvSpPr>
        <p:spPr>
          <a:xfrm>
            <a:off x="6199538" y="2264260"/>
            <a:ext cx="18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IND-1CCA KEM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D5D8F71-AF4A-47F1-BA03-406C684A43AA}"/>
              </a:ext>
            </a:extLst>
          </p:cNvPr>
          <p:cNvSpPr txBox="1"/>
          <p:nvPr/>
        </p:nvSpPr>
        <p:spPr>
          <a:xfrm>
            <a:off x="5909978" y="3089404"/>
            <a:ext cx="274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IND-1CCA-MAC*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333EE20-8A08-437F-88C1-9D7FB601066B}"/>
              </a:ext>
            </a:extLst>
          </p:cNvPr>
          <p:cNvSpPr txBox="1"/>
          <p:nvPr/>
        </p:nvSpPr>
        <p:spPr>
          <a:xfrm>
            <a:off x="988647" y="3107789"/>
            <a:ext cx="2370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CPA PKEs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B4E20587-8EB9-495D-AB8B-8A3F857FA9AD}"/>
                  </a:ext>
                </a:extLst>
              </p:cNvPr>
              <p:cNvSpPr txBox="1"/>
              <p:nvPr/>
            </p:nvSpPr>
            <p:spPr>
              <a:xfrm>
                <a:off x="8287661" y="2175747"/>
                <a:ext cx="14390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zh-CN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DFGS21</a:t>
                </a: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B4E20587-8EB9-495D-AB8B-8A3F857FA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661" y="2175747"/>
                <a:ext cx="1439086" cy="646331"/>
              </a:xfrm>
              <a:prstGeom prst="rect">
                <a:avLst/>
              </a:prstGeom>
              <a:blipFill>
                <a:blip r:embed="rId3"/>
                <a:stretch>
                  <a:fillRect t="-5660" b="-75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18E87022-7A75-4D5A-A382-DF9861B652A3}"/>
                  </a:ext>
                </a:extLst>
              </p:cNvPr>
              <p:cNvSpPr txBox="1"/>
              <p:nvPr/>
            </p:nvSpPr>
            <p:spPr>
              <a:xfrm>
                <a:off x="7931563" y="3268626"/>
                <a:ext cx="1439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18E87022-7A75-4D5A-A382-DF9861B65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1563" y="3268626"/>
                <a:ext cx="143908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文本框 52">
            <a:extLst>
              <a:ext uri="{FF2B5EF4-FFF2-40B4-BE49-F238E27FC236}">
                <a16:creationId xmlns:a16="http://schemas.microsoft.com/office/drawing/2014/main" id="{0C076AAA-C93B-44E7-BB96-992EEAEDA300}"/>
              </a:ext>
            </a:extLst>
          </p:cNvPr>
          <p:cNvSpPr txBox="1"/>
          <p:nvPr/>
        </p:nvSpPr>
        <p:spPr>
          <a:xfrm>
            <a:off x="6282322" y="976739"/>
            <a:ext cx="18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IND-CCA KEM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B7D18031-28C6-4DC9-B348-4230B4E110DD}"/>
              </a:ext>
            </a:extLst>
          </p:cNvPr>
          <p:cNvCxnSpPr>
            <a:cxnSpLocks/>
            <a:stCxn id="49" idx="0"/>
          </p:cNvCxnSpPr>
          <p:nvPr/>
        </p:nvCxnSpPr>
        <p:spPr>
          <a:xfrm flipV="1">
            <a:off x="2174098" y="2432963"/>
            <a:ext cx="3551337" cy="674826"/>
          </a:xfrm>
          <a:prstGeom prst="straightConnector1">
            <a:avLst/>
          </a:prstGeom>
          <a:ln w="38100">
            <a:solidFill>
              <a:srgbClr val="1D50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CFC8ACDF-0AD3-4612-B024-E3EAFD39D2AA}"/>
              </a:ext>
            </a:extLst>
          </p:cNvPr>
          <p:cNvCxnSpPr>
            <a:cxnSpLocks/>
            <a:endCxn id="46" idx="1"/>
          </p:cNvCxnSpPr>
          <p:nvPr/>
        </p:nvCxnSpPr>
        <p:spPr>
          <a:xfrm flipV="1">
            <a:off x="7857122" y="3257150"/>
            <a:ext cx="1644087" cy="846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623AAA69-DEF6-4FC9-A045-20A1C10856C5}"/>
              </a:ext>
            </a:extLst>
          </p:cNvPr>
          <p:cNvCxnSpPr>
            <a:cxnSpLocks/>
          </p:cNvCxnSpPr>
          <p:nvPr/>
        </p:nvCxnSpPr>
        <p:spPr>
          <a:xfrm flipV="1">
            <a:off x="4206599" y="3292455"/>
            <a:ext cx="1644087" cy="8460"/>
          </a:xfrm>
          <a:prstGeom prst="straightConnector1">
            <a:avLst/>
          </a:prstGeom>
          <a:ln w="38100">
            <a:solidFill>
              <a:srgbClr val="1D50A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5831F186-4FA9-4ACF-AF39-541D27C000A4}"/>
              </a:ext>
            </a:extLst>
          </p:cNvPr>
          <p:cNvCxnSpPr>
            <a:cxnSpLocks/>
            <a:endCxn id="53" idx="1"/>
          </p:cNvCxnSpPr>
          <p:nvPr/>
        </p:nvCxnSpPr>
        <p:spPr>
          <a:xfrm flipV="1">
            <a:off x="1575352" y="1161405"/>
            <a:ext cx="4706970" cy="1795176"/>
          </a:xfrm>
          <a:prstGeom prst="straightConnector1">
            <a:avLst/>
          </a:prstGeom>
          <a:ln w="38100">
            <a:solidFill>
              <a:srgbClr val="1D50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CFC3A4A5-6124-4FEB-83BE-0FA0FC4B7847}"/>
              </a:ext>
            </a:extLst>
          </p:cNvPr>
          <p:cNvCxnSpPr>
            <a:cxnSpLocks/>
          </p:cNvCxnSpPr>
          <p:nvPr/>
        </p:nvCxnSpPr>
        <p:spPr>
          <a:xfrm>
            <a:off x="7017057" y="1299660"/>
            <a:ext cx="0" cy="964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4CA36254-4A38-43EC-AD69-99FD59F2CABC}"/>
              </a:ext>
            </a:extLst>
          </p:cNvPr>
          <p:cNvCxnSpPr>
            <a:cxnSpLocks/>
          </p:cNvCxnSpPr>
          <p:nvPr/>
        </p:nvCxnSpPr>
        <p:spPr>
          <a:xfrm>
            <a:off x="8057143" y="2442219"/>
            <a:ext cx="1415957" cy="7088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D15A1D42-24B6-4138-AD97-C46A83C565BE}"/>
                  </a:ext>
                </a:extLst>
              </p:cNvPr>
              <p:cNvSpPr txBox="1"/>
              <p:nvPr/>
            </p:nvSpPr>
            <p:spPr>
              <a:xfrm>
                <a:off x="3270064" y="1672757"/>
                <a:ext cx="5913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FO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D15A1D42-24B6-4138-AD97-C46A83C56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064" y="1672757"/>
                <a:ext cx="59135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AA970DAB-45BC-4963-8F7F-A178814849DD}"/>
              </a:ext>
            </a:extLst>
          </p:cNvPr>
          <p:cNvCxnSpPr>
            <a:cxnSpLocks/>
          </p:cNvCxnSpPr>
          <p:nvPr/>
        </p:nvCxnSpPr>
        <p:spPr>
          <a:xfrm flipV="1">
            <a:off x="2153680" y="3300989"/>
            <a:ext cx="852325" cy="48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A1EC34A6-4D96-42D7-91B4-C0BEB02E7756}"/>
              </a:ext>
            </a:extLst>
          </p:cNvPr>
          <p:cNvSpPr txBox="1"/>
          <p:nvPr/>
        </p:nvSpPr>
        <p:spPr>
          <a:xfrm>
            <a:off x="2952313" y="3104950"/>
            <a:ext cx="2370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CPA KEMs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6F869BA0-12E8-4695-8295-429D3E6D50AE}"/>
              </a:ext>
            </a:extLst>
          </p:cNvPr>
          <p:cNvSpPr txBox="1"/>
          <p:nvPr/>
        </p:nvSpPr>
        <p:spPr>
          <a:xfrm>
            <a:off x="2250468" y="3334218"/>
            <a:ext cx="1229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tight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550C79D2-9949-420A-8720-7D663824C322}"/>
                  </a:ext>
                </a:extLst>
              </p:cNvPr>
              <p:cNvSpPr txBox="1"/>
              <p:nvPr/>
            </p:nvSpPr>
            <p:spPr>
              <a:xfrm>
                <a:off x="4407213" y="2871500"/>
                <a:ext cx="1209383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altLang="zh-CN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sSup>
                        <m:sSupPr>
                          <m:ctrlPr>
                            <a:rPr lang="en-US" altLang="zh-CN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p>
                          <m:r>
                            <a:rPr lang="zh-CN" altLang="en-US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altLang="zh-CN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550C79D2-9949-420A-8720-7D663824C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213" y="2871500"/>
                <a:ext cx="1209383" cy="374270"/>
              </a:xfrm>
              <a:prstGeom prst="rect">
                <a:avLst/>
              </a:prstGeom>
              <a:blipFill>
                <a:blip r:embed="rId8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1" name="表格 71">
                <a:extLst>
                  <a:ext uri="{FF2B5EF4-FFF2-40B4-BE49-F238E27FC236}">
                    <a16:creationId xmlns:a16="http://schemas.microsoft.com/office/drawing/2014/main" id="{E0E406DC-3213-40C2-B73D-E793977253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1614437"/>
                  </p:ext>
                </p:extLst>
              </p:nvPr>
            </p:nvGraphicFramePr>
            <p:xfrm>
              <a:off x="2465253" y="4946508"/>
              <a:ext cx="7846964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61741">
                      <a:extLst>
                        <a:ext uri="{9D8B030D-6E8A-4147-A177-3AD203B41FA5}">
                          <a16:colId xmlns:a16="http://schemas.microsoft.com/office/drawing/2014/main" val="4226546810"/>
                        </a:ext>
                      </a:extLst>
                    </a:gridCol>
                    <a:gridCol w="1961741">
                      <a:extLst>
                        <a:ext uri="{9D8B030D-6E8A-4147-A177-3AD203B41FA5}">
                          <a16:colId xmlns:a16="http://schemas.microsoft.com/office/drawing/2014/main" val="3072323198"/>
                        </a:ext>
                      </a:extLst>
                    </a:gridCol>
                    <a:gridCol w="1961741">
                      <a:extLst>
                        <a:ext uri="{9D8B030D-6E8A-4147-A177-3AD203B41FA5}">
                          <a16:colId xmlns:a16="http://schemas.microsoft.com/office/drawing/2014/main" val="2339122878"/>
                        </a:ext>
                      </a:extLst>
                    </a:gridCol>
                    <a:gridCol w="1961741">
                      <a:extLst>
                        <a:ext uri="{9D8B030D-6E8A-4147-A177-3AD203B41FA5}">
                          <a16:colId xmlns:a16="http://schemas.microsoft.com/office/drawing/2014/main" val="332603931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Algorithm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CPA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zh-CN" i="1" dirty="0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𝑅𝐻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FO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28143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Encaps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5.35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7.255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7.666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81904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Decaps(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oMath>
                          </a14:m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0.366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2.274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7.428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591688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1" name="表格 71">
                <a:extLst>
                  <a:ext uri="{FF2B5EF4-FFF2-40B4-BE49-F238E27FC236}">
                    <a16:creationId xmlns:a16="http://schemas.microsoft.com/office/drawing/2014/main" id="{E0E406DC-3213-40C2-B73D-E793977253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1614437"/>
                  </p:ext>
                </p:extLst>
              </p:nvPr>
            </p:nvGraphicFramePr>
            <p:xfrm>
              <a:off x="2465253" y="4946508"/>
              <a:ext cx="7846964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61741">
                      <a:extLst>
                        <a:ext uri="{9D8B030D-6E8A-4147-A177-3AD203B41FA5}">
                          <a16:colId xmlns:a16="http://schemas.microsoft.com/office/drawing/2014/main" val="4226546810"/>
                        </a:ext>
                      </a:extLst>
                    </a:gridCol>
                    <a:gridCol w="1961741">
                      <a:extLst>
                        <a:ext uri="{9D8B030D-6E8A-4147-A177-3AD203B41FA5}">
                          <a16:colId xmlns:a16="http://schemas.microsoft.com/office/drawing/2014/main" val="3072323198"/>
                        </a:ext>
                      </a:extLst>
                    </a:gridCol>
                    <a:gridCol w="1961741">
                      <a:extLst>
                        <a:ext uri="{9D8B030D-6E8A-4147-A177-3AD203B41FA5}">
                          <a16:colId xmlns:a16="http://schemas.microsoft.com/office/drawing/2014/main" val="2339122878"/>
                        </a:ext>
                      </a:extLst>
                    </a:gridCol>
                    <a:gridCol w="1961741">
                      <a:extLst>
                        <a:ext uri="{9D8B030D-6E8A-4147-A177-3AD203B41FA5}">
                          <a16:colId xmlns:a16="http://schemas.microsoft.com/office/drawing/2014/main" val="332603931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Algorithm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CPA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9"/>
                          <a:stretch>
                            <a:fillRect l="-200311" t="-8197" r="-10124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FO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281434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9"/>
                          <a:stretch>
                            <a:fillRect l="-311" t="-108197" r="-30124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5.35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7.255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7.666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81904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9"/>
                          <a:stretch>
                            <a:fillRect l="-311" t="-208197" r="-301242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0.366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2.274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7.428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5916889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3" name="文本框 72">
            <a:extLst>
              <a:ext uri="{FF2B5EF4-FFF2-40B4-BE49-F238E27FC236}">
                <a16:creationId xmlns:a16="http://schemas.microsoft.com/office/drawing/2014/main" id="{A6125C1A-D0CB-4131-9386-42B1DA39B849}"/>
              </a:ext>
            </a:extLst>
          </p:cNvPr>
          <p:cNvSpPr txBox="1"/>
          <p:nvPr/>
        </p:nvSpPr>
        <p:spPr>
          <a:xfrm>
            <a:off x="2579842" y="4042797"/>
            <a:ext cx="80178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Benchmark of Encaps and Decaps for CRYSTALS-Kyber with different transforms using liboqs (AVX2 enabled, NIST security level I) on system specs: Intel(R) Core(TM) i9-10900X CPU @ 3.7 GHz, 32.0 GB RAM, 64-bit OS.</a:t>
            </a:r>
          </a:p>
        </p:txBody>
      </p: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A95284D4-FD7A-46B6-84AD-3986CF61C627}"/>
              </a:ext>
            </a:extLst>
          </p:cNvPr>
          <p:cNvCxnSpPr>
            <a:cxnSpLocks/>
          </p:cNvCxnSpPr>
          <p:nvPr/>
        </p:nvCxnSpPr>
        <p:spPr>
          <a:xfrm flipV="1">
            <a:off x="2190298" y="2540871"/>
            <a:ext cx="3563246" cy="67103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箭头连接符 76">
            <a:extLst>
              <a:ext uri="{FF2B5EF4-FFF2-40B4-BE49-F238E27FC236}">
                <a16:creationId xmlns:a16="http://schemas.microsoft.com/office/drawing/2014/main" id="{0602AAF6-2190-475C-AF11-F4E99272B748}"/>
              </a:ext>
            </a:extLst>
          </p:cNvPr>
          <p:cNvCxnSpPr>
            <a:cxnSpLocks/>
          </p:cNvCxnSpPr>
          <p:nvPr/>
        </p:nvCxnSpPr>
        <p:spPr>
          <a:xfrm flipV="1">
            <a:off x="4206599" y="3429914"/>
            <a:ext cx="1644087" cy="8460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6BCFD2A0-1DC9-4EAE-9FDD-89A2032EE2D0}"/>
                  </a:ext>
                </a:extLst>
              </p:cNvPr>
              <p:cNvSpPr txBox="1"/>
              <p:nvPr/>
            </p:nvSpPr>
            <p:spPr>
              <a:xfrm>
                <a:off x="2817913" y="6059028"/>
                <a:ext cx="749430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altLang="zh-CN" sz="2000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:r>
                  <a:rPr lang="en-US" altLang="zh-CN" sz="2000" b="1" dirty="0" err="1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Kyber</a:t>
                </a:r>
                <a:r>
                  <a:rPr lang="en-US" altLang="zh-CN" sz="2000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Direct using CPA KEMs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for </a:t>
                </a:r>
                <a:r>
                  <a:rPr lang="en-US" altLang="zh-CN" sz="2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decaps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there is </a:t>
                </a:r>
                <a:r>
                  <a:rPr lang="en-US" altLang="zh-CN" sz="2000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6X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speedup over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sz="20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𝑹𝑯</m:t>
                        </m:r>
                      </m:sub>
                    </m:sSub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and a </a:t>
                </a:r>
                <a:r>
                  <a:rPr lang="en-US" altLang="zh-CN" sz="2000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20X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speedup over using FO!</a:t>
                </a:r>
                <a:endParaRPr lang="zh-CN" altLang="en-US" sz="2000" b="1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6BCFD2A0-1DC9-4EAE-9FDD-89A2032EE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913" y="6059028"/>
                <a:ext cx="7494304" cy="707886"/>
              </a:xfrm>
              <a:prstGeom prst="rect">
                <a:avLst/>
              </a:prstGeom>
              <a:blipFill>
                <a:blip r:embed="rId10"/>
                <a:stretch>
                  <a:fillRect l="-813"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8425CE-6F79-4425-BED7-2A0E36D2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DBE5B99-8659-487A-BFF3-087FA9D222BA}"/>
              </a:ext>
            </a:extLst>
          </p:cNvPr>
          <p:cNvSpPr txBox="1"/>
          <p:nvPr/>
        </p:nvSpPr>
        <p:spPr>
          <a:xfrm>
            <a:off x="4510348" y="3397292"/>
            <a:ext cx="174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work</a:t>
            </a:r>
            <a:endParaRPr lang="zh-CN" alt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5B7B2730-CA8C-401C-BE20-728A84CC6894}"/>
                  </a:ext>
                </a:extLst>
              </p:cNvPr>
              <p:cNvSpPr txBox="1"/>
              <p:nvPr/>
            </p:nvSpPr>
            <p:spPr>
              <a:xfrm>
                <a:off x="2465253" y="2417095"/>
                <a:ext cx="2927168" cy="4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𝑅𝐻</m:t>
                          </m:r>
                        </m:sub>
                      </m:sSub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p>
                              <m:r>
                                <a:rPr lang="zh-CN" alt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JMZ</m:t>
                      </m:r>
                      <m:r>
                        <a:rPr lang="en-US" altLang="zh-CN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5B7B2730-CA8C-401C-BE20-728A84CC6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5253" y="2417095"/>
                <a:ext cx="2927168" cy="404983"/>
              </a:xfrm>
              <a:prstGeom prst="rect">
                <a:avLst/>
              </a:prstGeom>
              <a:blipFill>
                <a:blip r:embed="rId11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A8B0573E-1C03-4280-BEAD-2CB062ACF6C6}"/>
              </a:ext>
            </a:extLst>
          </p:cNvPr>
          <p:cNvCxnSpPr>
            <a:cxnSpLocks/>
          </p:cNvCxnSpPr>
          <p:nvPr/>
        </p:nvCxnSpPr>
        <p:spPr>
          <a:xfrm flipV="1">
            <a:off x="11257214" y="1334470"/>
            <a:ext cx="592665" cy="9520"/>
          </a:xfrm>
          <a:prstGeom prst="straightConnector1">
            <a:avLst/>
          </a:prstGeom>
          <a:ln w="38100">
            <a:solidFill>
              <a:srgbClr val="1D50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E945ECE0-5334-4FD3-9123-1DB65900AD7F}"/>
              </a:ext>
            </a:extLst>
          </p:cNvPr>
          <p:cNvCxnSpPr>
            <a:cxnSpLocks/>
          </p:cNvCxnSpPr>
          <p:nvPr/>
        </p:nvCxnSpPr>
        <p:spPr>
          <a:xfrm>
            <a:off x="11257214" y="1644437"/>
            <a:ext cx="59266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44569D87-E1A9-45CD-91BB-DB1767075F31}"/>
              </a:ext>
            </a:extLst>
          </p:cNvPr>
          <p:cNvCxnSpPr>
            <a:cxnSpLocks/>
          </p:cNvCxnSpPr>
          <p:nvPr/>
        </p:nvCxnSpPr>
        <p:spPr>
          <a:xfrm>
            <a:off x="11257214" y="1081469"/>
            <a:ext cx="5964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B18B3E0B-888E-4D79-B97E-D0E5F0B3BB45}"/>
              </a:ext>
            </a:extLst>
          </p:cNvPr>
          <p:cNvSpPr txBox="1"/>
          <p:nvPr/>
        </p:nvSpPr>
        <p:spPr>
          <a:xfrm>
            <a:off x="9528424" y="862969"/>
            <a:ext cx="187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model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65A08CE-665D-4AD9-B520-3A07DD0EACD8}"/>
              </a:ext>
            </a:extLst>
          </p:cNvPr>
          <p:cNvSpPr txBox="1"/>
          <p:nvPr/>
        </p:nvSpPr>
        <p:spPr>
          <a:xfrm>
            <a:off x="9982597" y="1153895"/>
            <a:ext cx="83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1CA03272-8281-44A7-870D-875A27CC9BCC}"/>
              </a:ext>
            </a:extLst>
          </p:cNvPr>
          <p:cNvSpPr txBox="1"/>
          <p:nvPr/>
        </p:nvSpPr>
        <p:spPr>
          <a:xfrm>
            <a:off x="9929240" y="1464668"/>
            <a:ext cx="98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QROM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F7DC9DBB-6E0D-4ADE-A393-04794CAFE60D}"/>
              </a:ext>
            </a:extLst>
          </p:cNvPr>
          <p:cNvSpPr/>
          <p:nvPr/>
        </p:nvSpPr>
        <p:spPr>
          <a:xfrm>
            <a:off x="9539277" y="777823"/>
            <a:ext cx="2328315" cy="1034796"/>
          </a:xfrm>
          <a:prstGeom prst="rect">
            <a:avLst/>
          </a:prstGeom>
          <a:noFill/>
          <a:ln w="12700">
            <a:solidFill>
              <a:srgbClr val="1D50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7043E748-893A-4B36-8D82-823673E40953}"/>
              </a:ext>
            </a:extLst>
          </p:cNvPr>
          <p:cNvSpPr txBox="1"/>
          <p:nvPr/>
        </p:nvSpPr>
        <p:spPr>
          <a:xfrm>
            <a:off x="1057035" y="3678026"/>
            <a:ext cx="9119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[CWCHP24] obtain a tighter reduction for 1CCA KEM from rigid DPKE in the QROM.</a:t>
            </a:r>
            <a:endParaRPr lang="zh-CN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969AA982-D675-4E75-9511-F324ACF08A12}"/>
              </a:ext>
            </a:extLst>
          </p:cNvPr>
          <p:cNvCxnSpPr>
            <a:cxnSpLocks/>
          </p:cNvCxnSpPr>
          <p:nvPr/>
        </p:nvCxnSpPr>
        <p:spPr>
          <a:xfrm flipV="1">
            <a:off x="1514680" y="1044545"/>
            <a:ext cx="4693473" cy="177753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58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3" grpId="0"/>
      <p:bldP spid="61" grpId="0"/>
      <p:bldP spid="65" grpId="0"/>
      <p:bldP spid="69" grpId="0"/>
      <p:bldP spid="70" grpId="0"/>
      <p:bldP spid="73" grpId="0"/>
      <p:bldP spid="87" grpId="0"/>
      <p:bldP spid="5" grpId="0"/>
      <p:bldP spid="54" grpId="0"/>
      <p:bldP spid="41" grpId="0"/>
      <p:bldP spid="42" grpId="0"/>
      <p:bldP spid="43" grpId="0"/>
      <p:bldP spid="44" grpId="0" animBg="1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Approach by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Huguenin-Dumittan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Vaudenay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20E9F17-BE97-4C8A-AAC5-656C064CE644}"/>
              </a:ext>
            </a:extLst>
          </p:cNvPr>
          <p:cNvSpPr txBox="1"/>
          <p:nvPr/>
        </p:nvSpPr>
        <p:spPr>
          <a:xfrm>
            <a:off x="5306151" y="4784352"/>
            <a:ext cx="274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IND-1CCA-MAC</a:t>
            </a:r>
            <a:endParaRPr lang="zh-CN" altLang="en-US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88C4A94-D10E-4C09-9288-9338F68E0563}"/>
              </a:ext>
            </a:extLst>
          </p:cNvPr>
          <p:cNvSpPr txBox="1"/>
          <p:nvPr/>
        </p:nvSpPr>
        <p:spPr>
          <a:xfrm>
            <a:off x="2208622" y="4760869"/>
            <a:ext cx="11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8914E97A-57E0-4DBF-A7BD-62A7BD74A6C8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3642692" y="4969018"/>
            <a:ext cx="1663459" cy="4230"/>
          </a:xfrm>
          <a:prstGeom prst="straightConnector1">
            <a:avLst/>
          </a:prstGeom>
          <a:ln w="38100">
            <a:solidFill>
              <a:srgbClr val="1D50A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992ABDB8-C11B-4133-8608-1AEB71EBE6DE}"/>
              </a:ext>
            </a:extLst>
          </p:cNvPr>
          <p:cNvSpPr txBox="1"/>
          <p:nvPr/>
        </p:nvSpPr>
        <p:spPr>
          <a:xfrm>
            <a:off x="9078094" y="4729687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TLS 1.3 Security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3D535147-1915-4B26-9DE0-14171BEB924D}"/>
              </a:ext>
            </a:extLst>
          </p:cNvPr>
          <p:cNvCxnSpPr>
            <a:cxnSpLocks/>
          </p:cNvCxnSpPr>
          <p:nvPr/>
        </p:nvCxnSpPr>
        <p:spPr>
          <a:xfrm flipV="1">
            <a:off x="7379323" y="4923537"/>
            <a:ext cx="1644087" cy="846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F18A0BF4-4C4D-43A8-B4AB-164F11BDD8DA}"/>
              </a:ext>
            </a:extLst>
          </p:cNvPr>
          <p:cNvSpPr/>
          <p:nvPr/>
        </p:nvSpPr>
        <p:spPr>
          <a:xfrm>
            <a:off x="1827805" y="5322200"/>
            <a:ext cx="8890551" cy="13745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9DC7A3B-D756-4809-B7B9-7755D1041BEC}"/>
                  </a:ext>
                </a:extLst>
              </p:cNvPr>
              <p:cNvSpPr txBox="1"/>
              <p:nvPr/>
            </p:nvSpPr>
            <p:spPr>
              <a:xfrm>
                <a:off x="2598554" y="5328829"/>
                <a:ext cx="1401417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𝑝𝑘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ct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9DC7A3B-D756-4809-B7B9-7755D1041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554" y="5328829"/>
                <a:ext cx="1401417" cy="392993"/>
              </a:xfrm>
              <a:prstGeom prst="rect">
                <a:avLst/>
              </a:prstGeom>
              <a:blipFill>
                <a:blip r:embed="rId3"/>
                <a:stretch>
                  <a:fillRect r="-870" b="-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AE57F09-5CC0-4C83-ABF1-4F673F98E064}"/>
                  </a:ext>
                </a:extLst>
              </p:cNvPr>
              <p:cNvSpPr txBox="1"/>
              <p:nvPr/>
            </p:nvSpPr>
            <p:spPr>
              <a:xfrm>
                <a:off x="6172139" y="5867611"/>
                <a:ext cx="4359966" cy="382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𝑝𝑘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,(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CHT</m:t>
                      </m:r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SHT</m:t>
                      </m:r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dH</m:t>
                      </m:r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i="0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FAE57F09-5CC0-4C83-ABF1-4F673F98E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139" y="5867611"/>
                <a:ext cx="4359966" cy="382284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C051CFD3-9FFD-44CF-958B-A0D6733B1F96}"/>
              </a:ext>
            </a:extLst>
          </p:cNvPr>
          <p:cNvSpPr/>
          <p:nvPr/>
        </p:nvSpPr>
        <p:spPr>
          <a:xfrm>
            <a:off x="6172139" y="5588495"/>
            <a:ext cx="4268684" cy="9193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4253770-DC33-416C-ACA7-1D245DF1E4A3}"/>
                  </a:ext>
                </a:extLst>
              </p:cNvPr>
              <p:cNvSpPr/>
              <p:nvPr/>
            </p:nvSpPr>
            <p:spPr>
              <a:xfrm>
                <a:off x="2227919" y="5814429"/>
                <a:ext cx="652987" cy="4422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zh-CN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4253770-DC33-416C-ACA7-1D245DF1E4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919" y="5814429"/>
                <a:ext cx="652987" cy="4422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42DA58A4-B0E5-4B2E-A31F-8BFAAFB47C85}"/>
                  </a:ext>
                </a:extLst>
              </p:cNvPr>
              <p:cNvSpPr/>
              <p:nvPr/>
            </p:nvSpPr>
            <p:spPr>
              <a:xfrm>
                <a:off x="3644420" y="5814428"/>
                <a:ext cx="652987" cy="4422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MAC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Dec</m:t>
                          </m:r>
                        </m:sup>
                      </m:sSubSup>
                    </m:oMath>
                  </m:oMathPara>
                </a14:m>
                <a:endParaRPr lang="en-US" altLang="zh-CN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42DA58A4-B0E5-4B2E-A31F-8BFAAFB47C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420" y="5814428"/>
                <a:ext cx="652987" cy="442291"/>
              </a:xfrm>
              <a:prstGeom prst="rect">
                <a:avLst/>
              </a:prstGeom>
              <a:blipFill>
                <a:blip r:embed="rId6"/>
                <a:stretch>
                  <a:fillRect l="-733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E1A5DF7-31DB-4438-A387-A0D7FF40CD2F}"/>
                  </a:ext>
                </a:extLst>
              </p:cNvPr>
              <p:cNvSpPr/>
              <p:nvPr/>
            </p:nvSpPr>
            <p:spPr>
              <a:xfrm>
                <a:off x="2933908" y="5814428"/>
                <a:ext cx="652987" cy="4422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Dec</m:t>
                          </m:r>
                        </m:sup>
                      </m:sSup>
                    </m:oMath>
                  </m:oMathPara>
                </a14:m>
                <a:endParaRPr lang="en-US" altLang="zh-CN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E1A5DF7-31DB-4438-A387-A0D7FF40C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908" y="5814428"/>
                <a:ext cx="652987" cy="442291"/>
              </a:xfrm>
              <a:prstGeom prst="rect">
                <a:avLst/>
              </a:prstGeom>
              <a:blipFill>
                <a:blip r:embed="rId7"/>
                <a:stretch>
                  <a:fillRect l="-9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D03677E4-4EBA-4722-A161-A4741F64776E}"/>
              </a:ext>
            </a:extLst>
          </p:cNvPr>
          <p:cNvSpPr txBox="1"/>
          <p:nvPr/>
        </p:nvSpPr>
        <p:spPr>
          <a:xfrm>
            <a:off x="2735216" y="6266307"/>
            <a:ext cx="112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A317DA9-76D4-4054-825F-BCE4D274E9A3}"/>
              </a:ext>
            </a:extLst>
          </p:cNvPr>
          <p:cNvCxnSpPr/>
          <p:nvPr/>
        </p:nvCxnSpPr>
        <p:spPr>
          <a:xfrm>
            <a:off x="4974299" y="5911660"/>
            <a:ext cx="88474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61BE3EC6-EC41-4528-9B19-6717B57A1C8B}"/>
              </a:ext>
            </a:extLst>
          </p:cNvPr>
          <p:cNvCxnSpPr>
            <a:cxnSpLocks/>
          </p:cNvCxnSpPr>
          <p:nvPr/>
        </p:nvCxnSpPr>
        <p:spPr>
          <a:xfrm flipH="1">
            <a:off x="4967489" y="6115579"/>
            <a:ext cx="89155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B71EE180-07E7-4BA5-A2AA-825A6A0055F7}"/>
              </a:ext>
            </a:extLst>
          </p:cNvPr>
          <p:cNvCxnSpPr>
            <a:cxnSpLocks/>
            <a:endCxn id="42" idx="3"/>
          </p:cNvCxnSpPr>
          <p:nvPr/>
        </p:nvCxnSpPr>
        <p:spPr>
          <a:xfrm flipV="1">
            <a:off x="11330391" y="1513985"/>
            <a:ext cx="592665" cy="9520"/>
          </a:xfrm>
          <a:prstGeom prst="straightConnector1">
            <a:avLst/>
          </a:prstGeom>
          <a:ln w="38100">
            <a:solidFill>
              <a:srgbClr val="1D50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8A0FEAAF-CBFB-4E76-9914-0946D4D9F7EA}"/>
              </a:ext>
            </a:extLst>
          </p:cNvPr>
          <p:cNvCxnSpPr>
            <a:cxnSpLocks/>
          </p:cNvCxnSpPr>
          <p:nvPr/>
        </p:nvCxnSpPr>
        <p:spPr>
          <a:xfrm>
            <a:off x="11326649" y="1256893"/>
            <a:ext cx="5964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DAC2A2FB-02B9-4CBD-BA57-02BF0C8BA043}"/>
              </a:ext>
            </a:extLst>
          </p:cNvPr>
          <p:cNvSpPr txBox="1"/>
          <p:nvPr/>
        </p:nvSpPr>
        <p:spPr>
          <a:xfrm>
            <a:off x="9597859" y="1038393"/>
            <a:ext cx="187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model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3024C1C-7348-4CF3-8311-593D8AD51F60}"/>
              </a:ext>
            </a:extLst>
          </p:cNvPr>
          <p:cNvSpPr txBox="1"/>
          <p:nvPr/>
        </p:nvSpPr>
        <p:spPr>
          <a:xfrm>
            <a:off x="10052031" y="1329319"/>
            <a:ext cx="187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5B69E961-774D-448B-B057-037E49E9A328}"/>
              </a:ext>
            </a:extLst>
          </p:cNvPr>
          <p:cNvSpPr/>
          <p:nvPr/>
        </p:nvSpPr>
        <p:spPr>
          <a:xfrm>
            <a:off x="9608712" y="953247"/>
            <a:ext cx="2328315" cy="745404"/>
          </a:xfrm>
          <a:prstGeom prst="rect">
            <a:avLst/>
          </a:prstGeom>
          <a:noFill/>
          <a:ln w="12700">
            <a:solidFill>
              <a:srgbClr val="1D50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0" name="图片 59">
            <a:extLst>
              <a:ext uri="{FF2B5EF4-FFF2-40B4-BE49-F238E27FC236}">
                <a16:creationId xmlns:a16="http://schemas.microsoft.com/office/drawing/2014/main" id="{3736D987-6544-483C-A75B-0161C21FE7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73" b="1399"/>
          <a:stretch/>
        </p:blipFill>
        <p:spPr>
          <a:xfrm>
            <a:off x="2797677" y="743388"/>
            <a:ext cx="6596645" cy="3800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4ED275E-244F-4CE1-A27A-D2D97B21BB28}"/>
                  </a:ext>
                </a:extLst>
              </p:cNvPr>
              <p:cNvSpPr txBox="1"/>
              <p:nvPr/>
            </p:nvSpPr>
            <p:spPr>
              <a:xfrm>
                <a:off x="3693251" y="4549914"/>
                <a:ext cx="7394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altLang="zh-CN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altLang="zh-CN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altLang="zh-CN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74ED275E-244F-4CE1-A27A-D2D97B21B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251" y="4549914"/>
                <a:ext cx="739449" cy="369332"/>
              </a:xfrm>
              <a:prstGeom prst="rect">
                <a:avLst/>
              </a:prstGeom>
              <a:blipFill>
                <a:blip r:embed="rId9"/>
                <a:stretch>
                  <a:fillRect r="-7438"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12E5779-9257-4879-B270-B75E53F8880A}"/>
                  </a:ext>
                </a:extLst>
              </p:cNvPr>
              <p:cNvSpPr txBox="1"/>
              <p:nvPr/>
            </p:nvSpPr>
            <p:spPr>
              <a:xfrm>
                <a:off x="4110991" y="4557364"/>
                <a:ext cx="13926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HV</m:t>
                      </m:r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22]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12E5779-9257-4879-B270-B75E53F888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991" y="4557364"/>
                <a:ext cx="1392622" cy="369332"/>
              </a:xfrm>
              <a:prstGeom prst="rect">
                <a:avLst/>
              </a:prstGeom>
              <a:blipFill>
                <a:blip r:embed="rId10"/>
                <a:stretch>
                  <a:fillRect b="-1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: 圆角 3">
            <a:extLst>
              <a:ext uri="{FF2B5EF4-FFF2-40B4-BE49-F238E27FC236}">
                <a16:creationId xmlns:a16="http://schemas.microsoft.com/office/drawing/2014/main" id="{71B9DE17-090E-40C6-A633-1705EB7D90EC}"/>
              </a:ext>
            </a:extLst>
          </p:cNvPr>
          <p:cNvSpPr/>
          <p:nvPr/>
        </p:nvSpPr>
        <p:spPr>
          <a:xfrm>
            <a:off x="1827805" y="4573514"/>
            <a:ext cx="5386457" cy="672230"/>
          </a:xfrm>
          <a:prstGeom prst="roundRect">
            <a:avLst/>
          </a:prstGeom>
          <a:noFill/>
          <a:ln w="28575">
            <a:solidFill>
              <a:srgbClr val="1D50A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39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8" grpId="0"/>
      <p:bldP spid="6" grpId="0" animBg="1"/>
      <p:bldP spid="3" grpId="0"/>
      <p:bldP spid="15" grpId="0"/>
      <p:bldP spid="5" grpId="0" animBg="1"/>
      <p:bldP spid="7" grpId="0" animBg="1"/>
      <p:bldP spid="23" grpId="0" animBg="1"/>
      <p:bldP spid="24" grpId="0" animBg="1"/>
      <p:bldP spid="10" grpId="0"/>
      <p:bldP spid="41" grpId="0"/>
      <p:bldP spid="42" grpId="0"/>
      <p:bldP spid="44" grpId="0" animBg="1"/>
      <p:bldP spid="25" grpId="0"/>
      <p:bldP spid="26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Approach by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Huguenin-Dumittan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Vaudenay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6934CDC-4BD3-4B1E-BD0A-6974EA1A96C0}"/>
                  </a:ext>
                </a:extLst>
              </p:cNvPr>
              <p:cNvSpPr txBox="1"/>
              <p:nvPr/>
            </p:nvSpPr>
            <p:spPr>
              <a:xfrm>
                <a:off x="520494" y="1388887"/>
                <a:ext cx="2184057" cy="388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0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𝐎</m:t>
                        </m:r>
                      </m:e>
                      <m:sub>
                        <m:r>
                          <a:rPr lang="en-US" altLang="zh-CN" b="1" i="0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𝐌𝐀𝐂</m:t>
                        </m:r>
                      </m:sub>
                      <m:sup>
                        <m:r>
                          <a:rPr lang="en-US" altLang="zh-CN" b="1" i="0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𝐃𝐞𝐜</m:t>
                        </m:r>
                      </m:sup>
                    </m:sSubSup>
                    <m:r>
                      <a:rPr lang="en-US" altLang="zh-CN" b="1" i="0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zh-CN" altLang="en-US" b="1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26934CDC-4BD3-4B1E-BD0A-6974EA1A9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94" y="1388887"/>
                <a:ext cx="2184057" cy="388568"/>
              </a:xfrm>
              <a:prstGeom prst="rect">
                <a:avLst/>
              </a:prstGeom>
              <a:blipFill>
                <a:blip r:embed="rId4"/>
                <a:stretch>
                  <a:fillRect l="-2228" t="-4688" b="-23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B332878-E129-49AE-B205-9856E8FB4FF9}"/>
                  </a:ext>
                </a:extLst>
              </p:cNvPr>
              <p:cNvSpPr txBox="1"/>
              <p:nvPr/>
            </p:nvSpPr>
            <p:spPr>
              <a:xfrm>
                <a:off x="2554390" y="4429625"/>
                <a:ext cx="41623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i="0" dirty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</a:rPr>
                      <m:t>query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List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(lazy sampling)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3B332878-E129-49AE-B205-9856E8FB4F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390" y="4429625"/>
                <a:ext cx="4162381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968FB40-DEA8-4334-B84F-F81B13C17F05}"/>
                  </a:ext>
                </a:extLst>
              </p:cNvPr>
              <p:cNvSpPr txBox="1"/>
              <p:nvPr/>
            </p:nvSpPr>
            <p:spPr>
              <a:xfrm>
                <a:off x="2554390" y="5842308"/>
                <a:ext cx="3031265" cy="647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pitchFamily="18" charset="0"/>
                          </a:rPr>
                          <m:t>HS</m:t>
                        </m:r>
                      </m:e>
                    </m:acc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$</m:t>
                    </m:r>
                  </m:oMath>
                </a14:m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{</m:t>
                        </m:r>
                        <m:r>
                          <m:rPr>
                            <m:sty m:val="p"/>
                          </m:rPr>
                          <a:rPr lang="en-US" altLang="zh-CN" i="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HS</m:t>
                    </m:r>
                    <m:r>
                      <a:rPr lang="en-US" altLang="zh-CN" b="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,.),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endParaRPr lang="en-US" altLang="zh-CN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US" altLang="zh-CN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eturn</m:t>
                      </m:r>
                      <m:acc>
                        <m:accPr>
                          <m:chr m:val="̅"/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dirty="0">
                              <a:latin typeface="Cambria Math" panose="02040503050406030204" pitchFamily="18" charset="0"/>
                            </a:rPr>
                            <m:t>HS</m:t>
                          </m:r>
                        </m:e>
                      </m:acc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968FB40-DEA8-4334-B84F-F81B13C17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390" y="5842308"/>
                <a:ext cx="3031265" cy="6474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76886A01-2924-4EFC-9EF5-CECBF022E1F0}"/>
                  </a:ext>
                </a:extLst>
              </p:cNvPr>
              <p:cNvSpPr txBox="1"/>
              <p:nvPr/>
            </p:nvSpPr>
            <p:spPr>
              <a:xfrm>
                <a:off x="5646914" y="5842308"/>
                <a:ext cx="2627459" cy="393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(1/(</m:t>
                      </m:r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CN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+ 1)).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76886A01-2924-4EFC-9EF5-CECBF022E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6914" y="5842308"/>
                <a:ext cx="2627459" cy="393121"/>
              </a:xfrm>
              <a:prstGeom prst="rect">
                <a:avLst/>
              </a:prstGeom>
              <a:blipFill>
                <a:blip r:embed="rId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组合 45">
            <a:extLst>
              <a:ext uri="{FF2B5EF4-FFF2-40B4-BE49-F238E27FC236}">
                <a16:creationId xmlns:a16="http://schemas.microsoft.com/office/drawing/2014/main" id="{B9521615-7719-43DF-A0EC-F844FFBF2155}"/>
              </a:ext>
            </a:extLst>
          </p:cNvPr>
          <p:cNvGrpSpPr/>
          <p:nvPr/>
        </p:nvGrpSpPr>
        <p:grpSpPr>
          <a:xfrm>
            <a:off x="2554390" y="1371319"/>
            <a:ext cx="4859919" cy="3010180"/>
            <a:chOff x="-1917137" y="1115413"/>
            <a:chExt cx="4075844" cy="38333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A2981BF2-19EF-4010-A3EB-86E542199582}"/>
                    </a:ext>
                  </a:extLst>
                </p:cNvPr>
                <p:cNvSpPr txBox="1"/>
                <p:nvPr/>
              </p:nvSpPr>
              <p:spPr>
                <a:xfrm>
                  <a:off x="-1917137" y="1115413"/>
                  <a:ext cx="2789585" cy="8488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Oracle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MAC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Dec</m:t>
                          </m:r>
                        </m:sup>
                      </m:sSubSup>
                      <m:r>
                        <a:rPr lang="en-US" altLang="zh-CN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ct</m:t>
                          </m:r>
                        </m:e>
                      </m:acc>
                      <m:r>
                        <a:rPr lang="en-US" altLang="zh-CN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</m:acc>
                      <m: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tag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txt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A2981BF2-19EF-4010-A3EB-86E542199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917137" y="1115413"/>
                  <a:ext cx="2789585" cy="848876"/>
                </a:xfrm>
                <a:prstGeom prst="rect">
                  <a:avLst/>
                </a:prstGeom>
                <a:blipFill>
                  <a:blip r:embed="rId8"/>
                  <a:stretch>
                    <a:fillRect l="-1651" t="-181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EA09C18D-B030-4244-8D71-FE093D7F29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832654" y="1575801"/>
              <a:ext cx="2966830" cy="19803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4264BBBD-72FF-4E98-8438-0DEEFA2D0E85}"/>
                    </a:ext>
                  </a:extLst>
                </p:cNvPr>
                <p:cNvSpPr txBox="1"/>
                <p:nvPr/>
              </p:nvSpPr>
              <p:spPr>
                <a:xfrm>
                  <a:off x="-1917137" y="1654979"/>
                  <a:ext cx="4075844" cy="32937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i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if more than 1 query: return </a:t>
                  </a:r>
                  <a14:m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a14:m>
                  <a:endParaRPr lang="en-US" altLang="zh-CN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i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if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ct</m:t>
                              </m:r>
                            </m:e>
                          </m:acc>
                          <m:r>
                            <a:rPr lang="en-US" altLang="zh-CN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</m:acc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: </m:t>
                      </m:r>
                      <m:r>
                        <m:rPr>
                          <m:sty m:val="p"/>
                        </m:rPr>
                        <a:rPr lang="en-US" altLang="zh-CN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return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a14:m>
                  <a:endParaRPr lang="en-US" altLang="zh-CN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decaps</m:t>
                        </m:r>
                        <m:d>
                          <m:d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𝑠𝑘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ct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altLang="zh-CN" b="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latin typeface="Cambria Math" panose="02040503050406030204" pitchFamily="18" charset="0"/>
                              </a:rPr>
                              <m:t>HS</m:t>
                            </m:r>
                          </m:e>
                        </m:acc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d>
                          <m:d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altLang="zh-CN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SHTS</m:t>
                            </m:r>
                          </m:e>
                        </m:acc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sSub>
                          <m:sSub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latin typeface="Cambria Math" panose="02040503050406030204" pitchFamily="18" charset="0"/>
                              </a:rPr>
                              <m:t>HS</m:t>
                            </m:r>
                          </m:e>
                        </m:acc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ct</m:t>
                            </m:r>
                          </m:e>
                        </m:acc>
                        <m: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</m:acc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))</m:t>
                        </m:r>
                      </m:oMath>
                    </m:oMathPara>
                  </a14:m>
                  <a:endParaRPr lang="en-US" altLang="zh-CN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sSub>
                              <m:sSubPr>
                                <m:ctrlPr>
                                  <a:rPr lang="en-US" altLang="zh-CN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CN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sSub>
                          <m:sSubPr>
                            <m:ctrlPr>
                              <a:rPr lang="en-US" altLang="zh-CN" b="0" i="1" dirty="0" err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err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SHTS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altLang="zh-CN" b="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if  </a:t>
                  </a:r>
                  <a:r>
                    <a:rPr lang="en-US" altLang="zh-CN" dirty="0" err="1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MAC.Vrf</a:t>
                  </a:r>
                  <a:r>
                    <a:rPr lang="en-US" altLang="zh-CN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(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sSub>
                            <m:sSubPr>
                              <m:ctrlPr>
                                <a:rPr lang="en-US" altLang="zh-CN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, txt, tag) </a:t>
                  </a:r>
                  <a14:m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b="1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true</a:t>
                  </a:r>
                  <a:r>
                    <a:rPr lang="en-US" altLang="zh-CN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r>
                    <a:rPr lang="en-US" altLang="zh-CN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  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dirty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return</m:t>
                      </m:r>
                      <m:acc>
                        <m:accPr>
                          <m:chr m:val="̅"/>
                          <m:ctrlPr>
                            <a:rPr lang="en-US" altLang="zh-CN" i="1" dirty="0">
                              <a:solidFill>
                                <a:srgbClr val="1D50A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dirty="0">
                              <a:solidFill>
                                <a:srgbClr val="1D50A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dirty="0">
                              <a:solidFill>
                                <a:srgbClr val="1D50A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HS</m:t>
                          </m:r>
                        </m:e>
                      </m:acc>
                    </m:oMath>
                  </a14:m>
                  <a:endParaRPr lang="en-US" altLang="zh-CN" dirty="0">
                    <a:solidFill>
                      <a:srgbClr val="1D50A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dirty="0">
                      <a:solidFill>
                        <a:srgbClr val="1D50A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return </a:t>
                  </a:r>
                  <a14:m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a14:m>
                  <a:endPara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4264BBBD-72FF-4E98-8438-0DEEFA2D0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917137" y="1654979"/>
                  <a:ext cx="4075844" cy="3293761"/>
                </a:xfrm>
                <a:prstGeom prst="rect">
                  <a:avLst/>
                </a:prstGeom>
                <a:blipFill>
                  <a:blip r:embed="rId9"/>
                  <a:stretch>
                    <a:fillRect l="-1129" t="-1415" b="-353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85863DE1-C86A-451B-B9AB-D8CCDBACBC1A}"/>
                </a:ext>
              </a:extLst>
            </p:cNvPr>
            <p:cNvSpPr txBox="1"/>
            <p:nvPr/>
          </p:nvSpPr>
          <p:spPr>
            <a:xfrm>
              <a:off x="603933" y="1170928"/>
              <a:ext cx="674618" cy="4703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Real</a:t>
              </a:r>
              <a:endParaRPr lang="zh-CN" altLang="en-US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8A45D9F-D5A4-42AE-9A32-274C2C4CA674}"/>
                  </a:ext>
                </a:extLst>
              </p:cNvPr>
              <p:cNvSpPr txBox="1"/>
              <p:nvPr/>
            </p:nvSpPr>
            <p:spPr>
              <a:xfrm>
                <a:off x="2554390" y="5290558"/>
                <a:ext cx="321213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i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more than 1 query: return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i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ct</m:t>
                            </m:r>
                          </m:e>
                        </m:acc>
                        <m: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</m:acc>
                      </m:e>
                    </m:d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: </m:t>
                    </m:r>
                    <m:r>
                      <m:rPr>
                        <m:sty m:val="p"/>
                      </m:rPr>
                      <a:rPr lang="en-US" altLang="zh-CN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return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8A45D9F-D5A4-42AE-9A32-274C2C4CA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390" y="5290558"/>
                <a:ext cx="3212136" cy="646331"/>
              </a:xfrm>
              <a:prstGeom prst="rect">
                <a:avLst/>
              </a:prstGeom>
              <a:blipFill>
                <a:blip r:embed="rId10"/>
                <a:stretch>
                  <a:fillRect l="-1518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24F9DD9-0374-4A5E-9D8A-7DC82CEE5A8A}"/>
                  </a:ext>
                </a:extLst>
              </p:cNvPr>
              <p:cNvSpPr txBox="1"/>
              <p:nvPr/>
            </p:nvSpPr>
            <p:spPr>
              <a:xfrm>
                <a:off x="2556376" y="4822184"/>
                <a:ext cx="3326221" cy="389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Oracle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MAC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bSup>
                    <m:r>
                      <a:rPr lang="en-US" altLang="zh-CN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ct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tag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txt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924F9DD9-0374-4A5E-9D8A-7DC82CEE5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376" y="4822184"/>
                <a:ext cx="3326221" cy="389594"/>
              </a:xfrm>
              <a:prstGeom prst="rect">
                <a:avLst/>
              </a:prstGeom>
              <a:blipFill>
                <a:blip r:embed="rId11"/>
                <a:stretch>
                  <a:fillRect l="-1465" t="-3125" b="-23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>
            <a:extLst>
              <a:ext uri="{FF2B5EF4-FFF2-40B4-BE49-F238E27FC236}">
                <a16:creationId xmlns:a16="http://schemas.microsoft.com/office/drawing/2014/main" id="{E949E918-792E-4E94-A1D1-DD416CDBD6B5}"/>
              </a:ext>
            </a:extLst>
          </p:cNvPr>
          <p:cNvSpPr txBox="1"/>
          <p:nvPr/>
        </p:nvSpPr>
        <p:spPr>
          <a:xfrm>
            <a:off x="5480399" y="4842446"/>
            <a:ext cx="804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</a:t>
            </a:r>
            <a:endParaRPr lang="zh-CN" altLang="en-US" b="1" dirty="0"/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13ED9B72-0EC3-458F-91DA-83BFAF6CA6B8}"/>
              </a:ext>
            </a:extLst>
          </p:cNvPr>
          <p:cNvCxnSpPr>
            <a:cxnSpLocks/>
          </p:cNvCxnSpPr>
          <p:nvPr/>
        </p:nvCxnSpPr>
        <p:spPr>
          <a:xfrm flipV="1">
            <a:off x="2645934" y="5251780"/>
            <a:ext cx="3537563" cy="1555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箭头: 右 2">
            <a:extLst>
              <a:ext uri="{FF2B5EF4-FFF2-40B4-BE49-F238E27FC236}">
                <a16:creationId xmlns:a16="http://schemas.microsoft.com/office/drawing/2014/main" id="{0696FBAE-8700-4418-B860-936E5EBA7D44}"/>
              </a:ext>
            </a:extLst>
          </p:cNvPr>
          <p:cNvSpPr/>
          <p:nvPr/>
        </p:nvSpPr>
        <p:spPr>
          <a:xfrm>
            <a:off x="4074070" y="3854648"/>
            <a:ext cx="839038" cy="120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424B905-77AB-43DC-874F-BFF528F18ECA}"/>
                  </a:ext>
                </a:extLst>
              </p:cNvPr>
              <p:cNvSpPr txBox="1"/>
              <p:nvPr/>
            </p:nvSpPr>
            <p:spPr>
              <a:xfrm>
                <a:off x="4913108" y="3694821"/>
                <a:ext cx="5840353" cy="404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must have queried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latin typeface="Cambria Math" panose="02040503050406030204" pitchFamily="18" charset="0"/>
                              </a:rPr>
                              <m:t>HS</m:t>
                            </m:r>
                          </m:e>
                        </m:acc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ct</m:t>
                                </m:r>
                              </m:e>
                            </m:acc>
                            <m:r>
                              <a:rPr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n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to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(MAC security)  </a:t>
                </a:r>
                <a:endParaRPr lang="zh-CN" altLang="en-US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424B905-77AB-43DC-874F-BFF528F18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108" y="3694821"/>
                <a:ext cx="5840353" cy="404983"/>
              </a:xfrm>
              <a:prstGeom prst="rect">
                <a:avLst/>
              </a:prstGeom>
              <a:blipFill>
                <a:blip r:embed="rId12"/>
                <a:stretch>
                  <a:fillRect l="-939" t="-2985" b="-179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>
            <a:extLst>
              <a:ext uri="{FF2B5EF4-FFF2-40B4-BE49-F238E27FC236}">
                <a16:creationId xmlns:a16="http://schemas.microsoft.com/office/drawing/2014/main" id="{4BA3C588-702C-45DA-A632-4D254E1E8A46}"/>
              </a:ext>
            </a:extLst>
          </p:cNvPr>
          <p:cNvSpPr txBox="1"/>
          <p:nvPr/>
        </p:nvSpPr>
        <p:spPr>
          <a:xfrm>
            <a:off x="520494" y="886386"/>
            <a:ext cx="761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Embed underlying OW-CPA experiment: </a:t>
            </a:r>
            <a:r>
              <a:rPr lang="en-US" altLang="zh-CN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randomly choose input in G-List </a:t>
            </a:r>
            <a:endParaRPr lang="zh-CN" altLang="en-US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AE37D30-984D-4352-9C1B-9B96CD7B8CBE}"/>
                  </a:ext>
                </a:extLst>
              </p:cNvPr>
              <p:cNvSpPr txBox="1"/>
              <p:nvPr/>
            </p:nvSpPr>
            <p:spPr>
              <a:xfrm>
                <a:off x="8178800" y="886386"/>
                <a:ext cx="10300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(1/</m:t>
                      </m:r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sub>
                      </m:sSub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8AE37D30-984D-4352-9C1B-9B96CD7B8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800" y="886386"/>
                <a:ext cx="1030069" cy="369332"/>
              </a:xfrm>
              <a:prstGeom prst="rect">
                <a:avLst/>
              </a:prstGeom>
              <a:blipFill>
                <a:blip r:embed="rId13"/>
                <a:stretch>
                  <a:fillRect r="-1775"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014D7DCA-B3CD-400D-95E8-4210A7E0C6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273026"/>
              </p:ext>
            </p:extLst>
          </p:nvPr>
        </p:nvGraphicFramePr>
        <p:xfrm>
          <a:off x="8178800" y="4470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14400" imgH="198720" progId="Equation.DSMT4">
                  <p:embed/>
                </p:oleObj>
              </mc:Choice>
              <mc:Fallback>
                <p:oleObj name="Equation" r:id="rId1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178800" y="4470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856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0" grpId="0"/>
      <p:bldP spid="48" grpId="0"/>
      <p:bldP spid="31" grpId="0"/>
      <p:bldP spid="32" grpId="0"/>
      <p:bldP spid="33" grpId="0"/>
      <p:bldP spid="3" grpId="0" animBg="1"/>
      <p:bldP spid="4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Approach by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Huguenin-Dumittan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Vaudenay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49247971-BDAA-456D-B144-FAB14D660270}"/>
                  </a:ext>
                </a:extLst>
              </p:cNvPr>
              <p:cNvSpPr txBox="1"/>
              <p:nvPr/>
            </p:nvSpPr>
            <p:spPr>
              <a:xfrm>
                <a:off x="288414" y="845196"/>
                <a:ext cx="1853648" cy="381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0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𝐎</m:t>
                        </m:r>
                      </m:e>
                      <m:sup>
                        <m:r>
                          <a:rPr lang="en-US" altLang="zh-CN" b="1" i="0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  <m:r>
                          <a:rPr lang="en-US" altLang="zh-CN" b="1" i="0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𝐞𝐜</m:t>
                        </m:r>
                      </m:sup>
                    </m:sSup>
                    <m:r>
                      <a:rPr lang="en-US" altLang="zh-CN" b="1" i="0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zh-CN" altLang="en-US" b="1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49247971-BDAA-456D-B144-FAB14D660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414" y="845196"/>
                <a:ext cx="1853648" cy="381643"/>
              </a:xfrm>
              <a:prstGeom prst="rect">
                <a:avLst/>
              </a:prstGeom>
              <a:blipFill>
                <a:blip r:embed="rId3"/>
                <a:stretch>
                  <a:fillRect l="-2632" t="-8065" b="-2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组合 36">
            <a:extLst>
              <a:ext uri="{FF2B5EF4-FFF2-40B4-BE49-F238E27FC236}">
                <a16:creationId xmlns:a16="http://schemas.microsoft.com/office/drawing/2014/main" id="{02C6C0AD-464A-4E99-8594-CE0C629A7B88}"/>
              </a:ext>
            </a:extLst>
          </p:cNvPr>
          <p:cNvGrpSpPr/>
          <p:nvPr/>
        </p:nvGrpSpPr>
        <p:grpSpPr>
          <a:xfrm>
            <a:off x="2142062" y="787774"/>
            <a:ext cx="3863009" cy="2998045"/>
            <a:chOff x="1679712" y="1238649"/>
            <a:chExt cx="3863009" cy="31433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C3AA053-FDD3-43EE-AA29-1A8364EEE1AA}"/>
                    </a:ext>
                  </a:extLst>
                </p:cNvPr>
                <p:cNvSpPr txBox="1"/>
                <p:nvPr/>
              </p:nvSpPr>
              <p:spPr>
                <a:xfrm>
                  <a:off x="1679712" y="1284806"/>
                  <a:ext cx="2789585" cy="3924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Oracle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Dec</m:t>
                          </m:r>
                        </m:sup>
                      </m:sSup>
                      <m: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ct</m:t>
                          </m:r>
                        </m:e>
                      </m:acc>
                      <m:r>
                        <a:rPr lang="en-US" altLang="zh-CN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</m:acc>
                      <m: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C3AA053-FDD3-43EE-AA29-1A8364EEE1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9712" y="1284806"/>
                  <a:ext cx="2789585" cy="392411"/>
                </a:xfrm>
                <a:prstGeom prst="rect">
                  <a:avLst/>
                </a:prstGeom>
                <a:blipFill>
                  <a:blip r:embed="rId10"/>
                  <a:stretch>
                    <a:fillRect l="-1969" t="-6557" b="-2623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F19E0B26-1E5B-47A0-93B1-FB2EB7F2AD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4195" y="1612983"/>
              <a:ext cx="2966830" cy="1980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11E721EC-117E-45BF-A403-E11960D85D65}"/>
                    </a:ext>
                  </a:extLst>
                </p:cNvPr>
                <p:cNvSpPr txBox="1"/>
                <p:nvPr/>
              </p:nvSpPr>
              <p:spPr>
                <a:xfrm>
                  <a:off x="1679712" y="1632787"/>
                  <a:ext cx="3863009" cy="27492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i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If more than 1 query: return </a:t>
                  </a:r>
                  <a14:m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a14:m>
                  <a:endParaRPr lang="en-US" altLang="zh-CN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i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If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ct</m:t>
                              </m:r>
                            </m:e>
                          </m:acc>
                          <m:r>
                            <a:rPr lang="en-US" altLang="zh-CN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</m:acc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: </m:t>
                      </m:r>
                      <m:r>
                        <m:rPr>
                          <m:sty m:val="p"/>
                        </m:rPr>
                        <a:rPr lang="en-US" altLang="zh-CN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return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a14:m>
                  <a:endParaRPr lang="en-US" altLang="zh-CN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decaps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𝑠𝑘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ct</m:t>
                            </m:r>
                          </m:e>
                        </m:acc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i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If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i="1" dirty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=⊥:</m:t>
                      </m:r>
                      <m:r>
                        <m:rPr>
                          <m:nor/>
                        </m:rP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return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⊥</m:t>
                      </m:r>
                    </m:oMath>
                  </a14:m>
                  <a:endPara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latin typeface="Cambria Math" panose="02040503050406030204" pitchFamily="18" charset="0"/>
                              </a:rPr>
                              <m:t>HS</m:t>
                            </m:r>
                          </m:e>
                        </m:acc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d>
                          <m:d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i="1" dirty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altLang="zh-CN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i="1" dirty="0" smtClean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m:rPr>
                                <m:sty m:val="p"/>
                              </m:rPr>
                              <a:rPr lang="en-US" altLang="zh-CN" dirty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HTS</m:t>
                            </m:r>
                          </m:e>
                        </m:acc>
                        <m:r>
                          <a:rPr lang="en-US" altLang="zh-CN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b="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sSub>
                          <m:sSubPr>
                            <m:ctrlPr>
                              <a:rPr lang="en-US" altLang="zh-CN" b="0" i="1" dirty="0" smtClean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smtClean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0" i="1" dirty="0" smtClean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 dirty="0" smtClean="0">
                                    <a:solidFill>
                                      <a:srgbClr val="1D50A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dirty="0">
                                    <a:solidFill>
                                      <a:srgbClr val="1D50A1"/>
                                    </a:solidFill>
                                    <a:latin typeface="Cambria Math" panose="02040503050406030204" pitchFamily="18" charset="0"/>
                                  </a:rPr>
                                  <m:t>HS</m:t>
                                </m:r>
                              </m:e>
                            </m:acc>
                            <m:r>
                              <a:rPr lang="en-US" altLang="zh-CN" b="0" i="1" dirty="0" smtClean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b="0" i="1" dirty="0" smtClean="0">
                                    <a:solidFill>
                                      <a:srgbClr val="1D50A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dirty="0" smtClean="0">
                                    <a:solidFill>
                                      <a:srgbClr val="1D50A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altLang="zh-CN" b="0" i="1" dirty="0" smtClean="0">
                                    <a:solidFill>
                                      <a:srgbClr val="1D50A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altLang="zh-CN" b="0" i="1" dirty="0" smtClean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n-US" altLang="zh-CN" b="0" i="1" dirty="0" smtClean="0">
                                    <a:solidFill>
                                      <a:srgbClr val="1D50A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̅"/>
                                    <m:ctrlPr>
                                      <a:rPr lang="en-US" altLang="zh-CN" i="1">
                                        <a:solidFill>
                                          <a:srgbClr val="1D50A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>
                                        <a:solidFill>
                                          <a:srgbClr val="1D50A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ct</m:t>
                                    </m:r>
                                  </m:e>
                                </m:acc>
                                <m:r>
                                  <a:rPr lang="en-US" altLang="zh-CN">
                                    <a:solidFill>
                                      <a:srgbClr val="1D50A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i="1">
                                        <a:solidFill>
                                          <a:srgbClr val="1D50A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>
                                        <a:solidFill>
                                          <a:srgbClr val="1D50A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n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oMath>
                    </m:oMathPara>
                  </a14:m>
                  <a:endParaRPr lang="en-US" altLang="zh-CN" b="0" i="1" dirty="0">
                    <a:solidFill>
                      <a:srgbClr val="1D50A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SHTS</m:t>
                            </m:r>
                          </m:e>
                        </m:acc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sSub>
                          <m:sSubPr>
                            <m:ctrlPr>
                              <a:rPr lang="en-US" altLang="zh-CN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zh-CN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HS</m:t>
                            </m:r>
                          </m:e>
                        </m:acc>
                        <m:r>
                          <a:rPr lang="en-US" altLang="zh-CN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ct</m:t>
                            </m:r>
                          </m:e>
                        </m:acc>
                        <m:r>
                          <a:rPr lang="en-US" altLang="zh-C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</m:acc>
                        <m:r>
                          <a:rPr lang="en-US" altLang="zh-CN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))</m:t>
                        </m:r>
                      </m:oMath>
                    </m:oMathPara>
                  </a14:m>
                  <a:endPara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sSub>
                          <m:sSub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sSub>
                          <m:sSubPr>
                            <m:ctrlPr>
                              <a:rPr lang="en-US" altLang="zh-CN" b="0" i="1" dirty="0" err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err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b="0" i="1" dirty="0" err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CHTS</m:t>
                            </m:r>
                          </m:e>
                        </m:acc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); </m:t>
                        </m:r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sSub>
                          <m:sSub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sSub>
                          <m:sSub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SHTS</m:t>
                            </m:r>
                          </m:e>
                        </m:acc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Return</m:t>
                        </m:r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(</m:t>
                        </m:r>
                        <m:r>
                          <a:rPr lang="en-US" altLang="zh-CN" b="0" i="1" dirty="0" err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sSub>
                          <m:sSubPr>
                            <m:ctrlPr>
                              <a:rPr lang="en-US" altLang="zh-CN" b="0" i="1" dirty="0" err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err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b="0" i="1" dirty="0" err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en-US" altLang="zh-CN" b="0" i="1" dirty="0" err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sSub>
                          <m:sSubPr>
                            <m:ctrlPr>
                              <a:rPr lang="en-US" altLang="zh-CN" i="1" dirty="0" err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err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i="1" dirty="0" err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11E721EC-117E-45BF-A403-E11960D85D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9712" y="1632787"/>
                  <a:ext cx="3863009" cy="2749225"/>
                </a:xfrm>
                <a:prstGeom prst="rect">
                  <a:avLst/>
                </a:prstGeom>
                <a:blipFill>
                  <a:blip r:embed="rId11"/>
                  <a:stretch>
                    <a:fillRect l="-1262" t="-1395" b="-116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DB9706E9-4040-4FBB-8867-BCE3B9115ECC}"/>
                </a:ext>
              </a:extLst>
            </p:cNvPr>
            <p:cNvSpPr txBox="1"/>
            <p:nvPr/>
          </p:nvSpPr>
          <p:spPr>
            <a:xfrm>
              <a:off x="3678977" y="1238649"/>
              <a:ext cx="674618" cy="3872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Real</a:t>
              </a:r>
              <a:endParaRPr lang="zh-CN" altLang="en-US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CB8D55D4-1689-4C36-8509-A01BF493668C}"/>
                  </a:ext>
                </a:extLst>
              </p:cNvPr>
              <p:cNvSpPr txBox="1"/>
              <p:nvPr/>
            </p:nvSpPr>
            <p:spPr>
              <a:xfrm>
                <a:off x="6003476" y="2276280"/>
                <a:ext cx="5552849" cy="994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00050" indent="-400050">
                  <a:buFont typeface="+mj-lt"/>
                  <a:buAutoNum type="roman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decaps</m:t>
                    </m:r>
                    <m:r>
                      <a:rPr lang="en-US" altLang="zh-CN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𝑠𝑘</m:t>
                    </m:r>
                    <m:r>
                      <a:rPr lang="en-US" altLang="zh-CN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ct</m:t>
                        </m:r>
                      </m:e>
                    </m:acc>
                    <m: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=⊥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00050" indent="-400050">
                  <a:buFont typeface="+mj-lt"/>
                  <a:buAutoNum type="roman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have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quer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ied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HS</m:t>
                            </m:r>
                          </m:e>
                        </m:acc>
                        <m:r>
                          <a:rPr lang="en-US" altLang="zh-CN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altLang="zh-CN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ct</m:t>
                                </m:r>
                              </m:e>
                            </m:acc>
                            <m:r>
                              <a:rPr lang="en-US" altLang="zh-CN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to</m:t>
                    </m:r>
                    <m: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before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zh-CN" dirty="0">
                    <a:solidFill>
                      <a:srgbClr val="1D50A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400050" indent="-400050">
                  <a:buFont typeface="+mj-lt"/>
                  <a:buAutoNum type="roman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did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not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query</m:t>
                    </m:r>
                    <m:d>
                      <m:d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HS</m:t>
                            </m:r>
                          </m:e>
                        </m:acc>
                        <m:r>
                          <a:rPr lang="en-US" altLang="zh-CN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altLang="zh-CN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ct</m:t>
                                </m:r>
                              </m:e>
                            </m:acc>
                            <m:r>
                              <a:rPr lang="en-US" altLang="zh-CN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n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to</m:t>
                    </m:r>
                    <m:r>
                      <a:rPr lang="en-US" altLang="zh-CN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before</m:t>
                    </m:r>
                    <m: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zh-CN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(⊥</m:t>
                        </m:r>
                      </m:e>
                      <m:sub>
                        <m:r>
                          <a:rPr lang="en-US" altLang="zh-CN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sub>
                    </m:sSub>
                  </m:oMath>
                </a14:m>
                <a:r>
                  <a:rPr lang="en-US" altLang="zh-CN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CB8D55D4-1689-4C36-8509-A01BF4936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476" y="2276280"/>
                <a:ext cx="5552849" cy="994631"/>
              </a:xfrm>
              <a:prstGeom prst="rect">
                <a:avLst/>
              </a:prstGeom>
              <a:blipFill>
                <a:blip r:embed="rId12"/>
                <a:stretch>
                  <a:fillRect l="-878" t="-2439" b="-60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3BD44356-EE24-4F10-9A67-E098A3442BE0}"/>
              </a:ext>
            </a:extLst>
          </p:cNvPr>
          <p:cNvCxnSpPr>
            <a:cxnSpLocks/>
          </p:cNvCxnSpPr>
          <p:nvPr/>
        </p:nvCxnSpPr>
        <p:spPr>
          <a:xfrm>
            <a:off x="4891695" y="2740526"/>
            <a:ext cx="103689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左中括号 20">
            <a:extLst>
              <a:ext uri="{FF2B5EF4-FFF2-40B4-BE49-F238E27FC236}">
                <a16:creationId xmlns:a16="http://schemas.microsoft.com/office/drawing/2014/main" id="{3B5E5B4E-7021-456B-9563-3BC3F291AB47}"/>
              </a:ext>
            </a:extLst>
          </p:cNvPr>
          <p:cNvSpPr/>
          <p:nvPr/>
        </p:nvSpPr>
        <p:spPr>
          <a:xfrm>
            <a:off x="5928594" y="2285839"/>
            <a:ext cx="74883" cy="909374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7BEB756-4736-4596-9D5A-DF9B32B037AB}"/>
                  </a:ext>
                </a:extLst>
              </p:cNvPr>
              <p:cNvSpPr txBox="1"/>
              <p:nvPr/>
            </p:nvSpPr>
            <p:spPr>
              <a:xfrm>
                <a:off x="2045881" y="4166742"/>
                <a:ext cx="10045622" cy="1236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00050" indent="-400050">
                  <a:buFont typeface="+mj-lt"/>
                  <a:buAutoNum type="romanUcPeriod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Directly return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400050" indent="-400050">
                  <a:buFont typeface="+mj-lt"/>
                  <a:buAutoNum type="romanUcPeriod"/>
                </a:pP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Randonly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choose one of the adversary’s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query, then return corresponding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HTS</m:t>
                        </m:r>
                      </m:e>
                    </m:acc>
                    <m:r>
                      <a:rPr lang="en-US" altLang="zh-CN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00050" indent="-400050">
                  <a:buFont typeface="+mj-lt"/>
                  <a:buAutoNum type="romanUcPeriod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Just randomly chooses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chts</m:t>
                        </m:r>
                      </m:e>
                    </m:acc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(reprogram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HS</m:t>
                            </m:r>
                          </m:e>
                        </m:acc>
                        <m:r>
                          <a:rPr lang="en-US" altLang="zh-CN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altLang="zh-CN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ct</m:t>
                                </m:r>
                              </m:e>
                            </m:acc>
                            <m:r>
                              <a:rPr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n</m:t>
                                </m:r>
                              </m:e>
                            </m:acc>
                          </m:e>
                        </m:d>
                      </m:e>
                    </m:d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hts</m:t>
                        </m:r>
                      </m:e>
                    </m:acc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and finally return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chts</m:t>
                        </m:r>
                      </m:e>
                    </m:acc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7BEB756-4736-4596-9D5A-DF9B32B03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881" y="4166742"/>
                <a:ext cx="10045622" cy="1236557"/>
              </a:xfrm>
              <a:prstGeom prst="rect">
                <a:avLst/>
              </a:prstGeom>
              <a:blipFill>
                <a:blip r:embed="rId13"/>
                <a:stretch>
                  <a:fillRect l="-425" t="-29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74975DC3-32C7-4C4F-9976-7553FE7BFC91}"/>
                  </a:ext>
                </a:extLst>
              </p:cNvPr>
              <p:cNvSpPr txBox="1"/>
              <p:nvPr/>
            </p:nvSpPr>
            <p:spPr>
              <a:xfrm>
                <a:off x="8625869" y="3796180"/>
                <a:ext cx="1794392" cy="404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zh-CN" altLang="en-US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(1/(</m:t>
                      </m:r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rgbClr val="1D50A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 smtClean="0">
                              <a:solidFill>
                                <a:srgbClr val="1D50A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dirty="0" smtClean="0">
                                  <a:solidFill>
                                    <a:srgbClr val="1D50A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dirty="0" smtClean="0">
                                  <a:solidFill>
                                    <a:srgbClr val="1D50A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CN" b="0" i="1" dirty="0" smtClean="0">
                                  <a:solidFill>
                                    <a:srgbClr val="1D50A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zh-CN" altLang="en-US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CN" b="0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zh-CN" altLang="en-US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))</m:t>
                      </m:r>
                    </m:oMath>
                  </m:oMathPara>
                </a14:m>
                <a:endParaRPr lang="zh-CN" altLang="en-US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74975DC3-32C7-4C4F-9976-7553FE7BF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5869" y="3796180"/>
                <a:ext cx="1794392" cy="404213"/>
              </a:xfrm>
              <a:prstGeom prst="rect">
                <a:avLst/>
              </a:prstGeom>
              <a:blipFill>
                <a:blip r:embed="rId14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99FEDBB3-4FD3-42DD-BBAD-D0FB4FA10EF5}"/>
                  </a:ext>
                </a:extLst>
              </p:cNvPr>
              <p:cNvSpPr txBox="1"/>
              <p:nvPr/>
            </p:nvSpPr>
            <p:spPr>
              <a:xfrm>
                <a:off x="2528274" y="3795378"/>
                <a:ext cx="6344174" cy="404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b="1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b="1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sSub>
                          <m:sSubPr>
                            <m:ctrlPr>
                              <a:rPr lang="en-US" altLang="zh-CN" b="1" i="1" dirty="0" smtClean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dirty="0" smtClean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b>
                            <m:r>
                              <a:rPr lang="en-US" altLang="zh-CN" b="1" i="1" dirty="0" smtClean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  <m:r>
                      <a:rPr lang="en-US" altLang="zh-CN" b="1" i="1" dirty="0">
                        <a:solidFill>
                          <a:srgbClr val="1D50A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cases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 dirty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total, reduction randomly guess one.</a:t>
                </a:r>
                <a:endParaRPr lang="zh-CN" altLang="en-US" b="1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99FEDBB3-4FD3-42DD-BBAD-D0FB4FA10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274" y="3795378"/>
                <a:ext cx="6344174" cy="404213"/>
              </a:xfrm>
              <a:prstGeom prst="rect">
                <a:avLst/>
              </a:prstGeom>
              <a:blipFill>
                <a:blip r:embed="rId15"/>
                <a:stretch>
                  <a:fillRect t="-9091" b="-15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51CC348E-06B8-402E-B31D-D31878604467}"/>
                  </a:ext>
                </a:extLst>
              </p:cNvPr>
              <p:cNvSpPr txBox="1"/>
              <p:nvPr/>
            </p:nvSpPr>
            <p:spPr>
              <a:xfrm>
                <a:off x="2458901" y="5002951"/>
                <a:ext cx="9136800" cy="656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en-US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nsure the consistency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0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altLang="zh-CN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ec</m:t>
                        </m:r>
                      </m:sup>
                    </m:sSup>
                    <m:r>
                      <a:rPr lang="en-US" altLang="zh-CN" b="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guessing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HS</m:t>
                        </m:r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later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query corresponds to the defined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chts</m:t>
                        </m:r>
                      </m:e>
                    </m:acc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altLang="zh-CN" i="1" dirty="0">
                            <a:latin typeface="Cambria Math" panose="02040503050406030204" pitchFamily="18" charset="0"/>
                          </a:rPr>
                          <m:t>ec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reprogram at that time. 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51CC348E-06B8-402E-B31D-D31878604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901" y="5002951"/>
                <a:ext cx="9136800" cy="656205"/>
              </a:xfrm>
              <a:prstGeom prst="rect">
                <a:avLst/>
              </a:prstGeom>
              <a:blipFill>
                <a:blip r:embed="rId16"/>
                <a:stretch>
                  <a:fillRect l="-534" t="-4673" r="-200" b="-149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3DA2A89F-A5E4-40B5-B6A9-774FAE27FC5E}"/>
                  </a:ext>
                </a:extLst>
              </p:cNvPr>
              <p:cNvSpPr txBox="1"/>
              <p:nvPr/>
            </p:nvSpPr>
            <p:spPr>
              <a:xfrm>
                <a:off x="7513780" y="5312352"/>
                <a:ext cx="4018570" cy="404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zh-CN" altLang="en-US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(1/(</m:t>
                      </m:r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rgbClr val="1D50A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 smtClean="0">
                              <a:solidFill>
                                <a:srgbClr val="1D50A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dirty="0" smtClean="0">
                                  <a:solidFill>
                                    <a:srgbClr val="1D50A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dirty="0" smtClean="0">
                                  <a:solidFill>
                                    <a:srgbClr val="1D50A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CN" b="0" i="1" dirty="0" smtClean="0">
                                  <a:solidFill>
                                    <a:srgbClr val="1D50A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zh-CN" altLang="en-US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CN" b="0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zh-CN" altLang="en-US" i="1" dirty="0" smtClean="0">
                          <a:solidFill>
                            <a:srgbClr val="1D50A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))</m:t>
                      </m:r>
                    </m:oMath>
                  </m:oMathPara>
                </a14:m>
                <a:endParaRPr lang="zh-CN" altLang="en-US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3DA2A89F-A5E4-40B5-B6A9-774FAE27F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780" y="5312352"/>
                <a:ext cx="4018570" cy="404213"/>
              </a:xfrm>
              <a:prstGeom prst="rect">
                <a:avLst/>
              </a:prstGeom>
              <a:blipFill>
                <a:blip r:embed="rId17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63D1F4D-BC32-4146-A467-81D623C72AD6}"/>
                  </a:ext>
                </a:extLst>
              </p:cNvPr>
              <p:cNvSpPr txBox="1"/>
              <p:nvPr/>
            </p:nvSpPr>
            <p:spPr>
              <a:xfrm>
                <a:off x="2443697" y="5612560"/>
                <a:ext cx="65663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Thus the probability of reduction guessing correctly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    </a:t>
                </a:r>
                <a:endPara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663D1F4D-BC32-4146-A467-81D623C72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97" y="5612560"/>
                <a:ext cx="6566351" cy="369332"/>
              </a:xfrm>
              <a:prstGeom prst="rect">
                <a:avLst/>
              </a:prstGeom>
              <a:blipFill>
                <a:blip r:embed="rId18"/>
                <a:stretch>
                  <a:fillRect l="-836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7FC95807-59DB-44D5-ABAB-1E28E9AA931E}"/>
                  </a:ext>
                </a:extLst>
              </p:cNvPr>
              <p:cNvSpPr txBox="1"/>
              <p:nvPr/>
            </p:nvSpPr>
            <p:spPr>
              <a:xfrm>
                <a:off x="8348872" y="5599503"/>
                <a:ext cx="2890208" cy="393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(1/(</m:t>
                      </m:r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CN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CN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altLang="zh-CN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CN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CN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+2)</m:t>
                      </m:r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7FC95807-59DB-44D5-ABAB-1E28E9AA9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872" y="5599503"/>
                <a:ext cx="2890208" cy="393121"/>
              </a:xfrm>
              <a:prstGeom prst="rect">
                <a:avLst/>
              </a:prstGeom>
              <a:blipFill>
                <a:blip r:embed="rId19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49B48B62-A770-4399-BA83-8F88CAAE0F31}"/>
                  </a:ext>
                </a:extLst>
              </p:cNvPr>
              <p:cNvSpPr txBox="1"/>
              <p:nvPr/>
            </p:nvSpPr>
            <p:spPr>
              <a:xfrm>
                <a:off x="2458311" y="5921173"/>
                <a:ext cx="67962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Similarity, the probability of reduction guessing correctly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altLang="zh-CN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    </a:t>
                </a:r>
                <a:endPara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49B48B62-A770-4399-BA83-8F88CAAE0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311" y="5921173"/>
                <a:ext cx="6796221" cy="369332"/>
              </a:xfrm>
              <a:prstGeom prst="rect">
                <a:avLst/>
              </a:prstGeom>
              <a:blipFill>
                <a:blip r:embed="rId20"/>
                <a:stretch>
                  <a:fillRect l="-717" t="-8197" r="-3049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B4127FA7-3EB9-4AEC-B16C-24A3661F2E4C}"/>
                  </a:ext>
                </a:extLst>
              </p:cNvPr>
              <p:cNvSpPr txBox="1"/>
              <p:nvPr/>
            </p:nvSpPr>
            <p:spPr>
              <a:xfrm>
                <a:off x="8872448" y="5906490"/>
                <a:ext cx="2890208" cy="393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(1/(</m:t>
                      </m:r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zh-CN" alt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CN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altLang="zh-CN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altLang="zh-CN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𝑞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CN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CN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+2)</m:t>
                      </m:r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B4127FA7-3EB9-4AEC-B16C-24A3661F2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448" y="5906490"/>
                <a:ext cx="2890208" cy="393121"/>
              </a:xfrm>
              <a:prstGeom prst="rect">
                <a:avLst/>
              </a:prstGeom>
              <a:blipFill>
                <a:blip r:embed="rId21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CC3FA9FB-23F8-4C63-9421-C6695C860DD2}"/>
                  </a:ext>
                </a:extLst>
              </p:cNvPr>
              <p:cNvSpPr txBox="1"/>
              <p:nvPr/>
            </p:nvSpPr>
            <p:spPr>
              <a:xfrm>
                <a:off x="2443697" y="6308718"/>
                <a:ext cx="5027252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Thus, the total </a:t>
                </a:r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 is </a:t>
                </a:r>
                <a14:m>
                  <m:oMath xmlns:m="http://schemas.openxmlformats.org/officeDocument/2006/math">
                    <m:r>
                      <a:rPr lang="zh-CN" alt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𝑶</m:t>
                    </m:r>
                    <m:r>
                      <a:rPr lang="zh-CN" altLang="en-US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𝒒</m:t>
                        </m:r>
                      </m:e>
                      <m:sup>
                        <m:r>
                          <a:rPr lang="zh-CN" altLang="en-US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sup>
                    </m:sSup>
                    <m:r>
                      <a:rPr lang="zh-CN" altLang="en-US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ROM</a:t>
                </a:r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  <a:endParaRPr lang="zh-CN" alt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CC3FA9FB-23F8-4C63-9421-C6695C860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97" y="6308718"/>
                <a:ext cx="5027252" cy="375552"/>
              </a:xfrm>
              <a:prstGeom prst="rect">
                <a:avLst/>
              </a:prstGeom>
              <a:blipFill>
                <a:blip r:embed="rId22"/>
                <a:stretch>
                  <a:fillRect l="-1091" t="-8065" b="-2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C86D3E73-5FED-4D17-9C33-F6B19852B59B}"/>
              </a:ext>
            </a:extLst>
          </p:cNvPr>
          <p:cNvSpPr txBox="1"/>
          <p:nvPr/>
        </p:nvSpPr>
        <p:spPr>
          <a:xfrm>
            <a:off x="1215238" y="3797410"/>
            <a:ext cx="1228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Sim: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75553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1" grpId="0" animBg="1"/>
      <p:bldP spid="46" grpId="0"/>
      <p:bldP spid="47" grpId="0"/>
      <p:bldP spid="32" grpId="0"/>
      <p:bldP spid="55" grpId="0"/>
      <p:bldP spid="60" grpId="0"/>
      <p:bldP spid="62" grpId="0"/>
      <p:bldP spid="63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5C58274-0551-4024-8A2C-2E1B22702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896" y="816855"/>
            <a:ext cx="6544539" cy="386223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IND-1CCA-MAC*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4784B4F-5077-458A-8251-4A4E0907E7FA}"/>
              </a:ext>
            </a:extLst>
          </p:cNvPr>
          <p:cNvSpPr txBox="1"/>
          <p:nvPr/>
        </p:nvSpPr>
        <p:spPr>
          <a:xfrm>
            <a:off x="6348527" y="4645962"/>
            <a:ext cx="514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TLS 1.3 Security (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MultiStage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security[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DFGS21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])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428EFF9B-3164-49DD-A498-031687BEDC42}"/>
                  </a:ext>
                </a:extLst>
              </p:cNvPr>
              <p:cNvSpPr txBox="1"/>
              <p:nvPr/>
            </p:nvSpPr>
            <p:spPr>
              <a:xfrm>
                <a:off x="1933856" y="5814316"/>
                <a:ext cx="9227788" cy="1043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 IND-1CCA-MAC * game 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restricts the adversary A to make only the first query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CN" altLang="en-US" sz="20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subsequent query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MAC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bSup>
                    <m:r>
                      <a:rPr lang="en-US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must have inputs  (</a:t>
                </a:r>
                <a:r>
                  <a:rPr lang="en-US" altLang="zh-CN" sz="2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n, tag, txt) consistent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(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n)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en-US" altLang="zh-CN" sz="20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428EFF9B-3164-49DD-A498-031687BED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856" y="5814316"/>
                <a:ext cx="9227788" cy="1043684"/>
              </a:xfrm>
              <a:prstGeom prst="rect">
                <a:avLst/>
              </a:prstGeom>
              <a:blipFill>
                <a:blip r:embed="rId4"/>
                <a:stretch>
                  <a:fillRect l="-661" t="-3509" r="-264" b="-93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7580198B-578F-4AEC-B745-F97191C3B560}"/>
              </a:ext>
            </a:extLst>
          </p:cNvPr>
          <p:cNvCxnSpPr>
            <a:cxnSpLocks/>
          </p:cNvCxnSpPr>
          <p:nvPr/>
        </p:nvCxnSpPr>
        <p:spPr>
          <a:xfrm flipV="1">
            <a:off x="4714015" y="4846290"/>
            <a:ext cx="1644087" cy="846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620FC39-B00B-4629-BA59-93558798BE59}"/>
                  </a:ext>
                </a:extLst>
              </p:cNvPr>
              <p:cNvSpPr txBox="1"/>
              <p:nvPr/>
            </p:nvSpPr>
            <p:spPr>
              <a:xfrm>
                <a:off x="1138380" y="5172256"/>
                <a:ext cx="9948720" cy="735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reduction</a:t>
                </a:r>
                <a:r>
                  <a:rPr lang="en-US" altLang="zh-CN" sz="20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ctually</m:t>
                    </m:r>
                    <m:r>
                      <a:rPr lang="en-US" altLang="zh-CN" sz="20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query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CN" altLang="en-US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p>
                    <m:d>
                      <m:d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ct</m:t>
                        </m:r>
                        <m: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d>
                    <m:r>
                      <a:rPr lang="en-US" altLang="zh-CN" sz="20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first</m:t>
                    </m:r>
                    <m:r>
                      <a:rPr lang="en-US" altLang="zh-CN" sz="20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2000" i="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MAC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000" i="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bSup>
                    <m:d>
                      <m:d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ct</m:t>
                        </m:r>
                        <m: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tag</m:t>
                        </m:r>
                        <m: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txt</m:t>
                        </m:r>
                      </m:e>
                    </m:d>
                    <m:r>
                      <a:rPr lang="en-US" altLang="zh-CN" sz="20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with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same (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ct,n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CN" altLang="en-US" sz="2000" i="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i="0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simulate the multi-stage security game for TLS 1.3.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620FC39-B00B-4629-BA59-93558798B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380" y="5172256"/>
                <a:ext cx="9948720" cy="735907"/>
              </a:xfrm>
              <a:prstGeom prst="rect">
                <a:avLst/>
              </a:prstGeom>
              <a:blipFill>
                <a:blip r:embed="rId5"/>
                <a:stretch>
                  <a:fillRect l="-674" t="-1653" r="-306" b="-132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箭头: 右 25">
            <a:extLst>
              <a:ext uri="{FF2B5EF4-FFF2-40B4-BE49-F238E27FC236}">
                <a16:creationId xmlns:a16="http://schemas.microsoft.com/office/drawing/2014/main" id="{AB503208-E9DC-4994-98C4-9B8A525D43EB}"/>
              </a:ext>
            </a:extLst>
          </p:cNvPr>
          <p:cNvSpPr/>
          <p:nvPr/>
        </p:nvSpPr>
        <p:spPr>
          <a:xfrm>
            <a:off x="1267823" y="5954785"/>
            <a:ext cx="572671" cy="1338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EBE3202-07FA-466A-A04F-62CCD0BCCA5C}"/>
              </a:ext>
            </a:extLst>
          </p:cNvPr>
          <p:cNvSpPr txBox="1"/>
          <p:nvPr/>
        </p:nvSpPr>
        <p:spPr>
          <a:xfrm>
            <a:off x="2822751" y="4648126"/>
            <a:ext cx="1934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IND-1CCA-MAC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4881E75F-A8E1-44B7-ADDF-5CF519E75AA5}"/>
              </a:ext>
            </a:extLst>
          </p:cNvPr>
          <p:cNvSpPr txBox="1"/>
          <p:nvPr/>
        </p:nvSpPr>
        <p:spPr>
          <a:xfrm>
            <a:off x="5094366" y="4457245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[HV22]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9AA344-9991-447E-9A13-F33871F5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68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  <p:bldP spid="26" grpId="0" animBg="1"/>
      <p:bldP spid="27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Our ROM proofs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20E9F17-BE97-4C8A-AAC5-656C064CE644}"/>
              </a:ext>
            </a:extLst>
          </p:cNvPr>
          <p:cNvSpPr txBox="1"/>
          <p:nvPr/>
        </p:nvSpPr>
        <p:spPr>
          <a:xfrm>
            <a:off x="5047733" y="1111328"/>
            <a:ext cx="274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IND-1CCA-MAC *</a:t>
            </a:r>
            <a:endParaRPr lang="zh-CN" altLang="en-US" b="1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88C4A94-D10E-4C09-9288-9338F68E0563}"/>
              </a:ext>
            </a:extLst>
          </p:cNvPr>
          <p:cNvSpPr txBox="1"/>
          <p:nvPr/>
        </p:nvSpPr>
        <p:spPr>
          <a:xfrm>
            <a:off x="1899649" y="892205"/>
            <a:ext cx="11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OW-CPA</a:t>
            </a:r>
            <a:endParaRPr lang="zh-CN" altLang="en-US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62AF557-313E-4A74-92E5-8AB1B56C4285}"/>
              </a:ext>
            </a:extLst>
          </p:cNvPr>
          <p:cNvSpPr txBox="1"/>
          <p:nvPr/>
        </p:nvSpPr>
        <p:spPr>
          <a:xfrm>
            <a:off x="1899649" y="1122506"/>
            <a:ext cx="11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IND-CPA</a:t>
            </a:r>
            <a:endParaRPr lang="zh-CN" altLang="en-US" b="1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9E838CB-444C-4B9E-8E9F-179E37078889}"/>
              </a:ext>
            </a:extLst>
          </p:cNvPr>
          <p:cNvSpPr txBox="1"/>
          <p:nvPr/>
        </p:nvSpPr>
        <p:spPr>
          <a:xfrm>
            <a:off x="1899648" y="1356987"/>
            <a:ext cx="164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D-OW-CPA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8914E97A-57E0-4DBF-A7BD-62A7BD74A6C8}"/>
              </a:ext>
            </a:extLst>
          </p:cNvPr>
          <p:cNvCxnSpPr>
            <a:cxnSpLocks/>
          </p:cNvCxnSpPr>
          <p:nvPr/>
        </p:nvCxnSpPr>
        <p:spPr>
          <a:xfrm>
            <a:off x="3220278" y="1307172"/>
            <a:ext cx="1827455" cy="0"/>
          </a:xfrm>
          <a:prstGeom prst="straightConnector1">
            <a:avLst/>
          </a:prstGeom>
          <a:ln w="38100">
            <a:solidFill>
              <a:srgbClr val="1D50A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992ABDB8-C11B-4133-8608-1AEB71EBE6DE}"/>
              </a:ext>
            </a:extLst>
          </p:cNvPr>
          <p:cNvSpPr txBox="1"/>
          <p:nvPr/>
        </p:nvSpPr>
        <p:spPr>
          <a:xfrm>
            <a:off x="8794735" y="1107098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TLS 1.3 Security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3D535147-1915-4B26-9DE0-14171BEB924D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7150648" y="1291764"/>
            <a:ext cx="1644087" cy="846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71B9DE17-090E-40C6-A633-1705EB7D90EC}"/>
              </a:ext>
            </a:extLst>
          </p:cNvPr>
          <p:cNvSpPr/>
          <p:nvPr/>
        </p:nvSpPr>
        <p:spPr>
          <a:xfrm>
            <a:off x="1863588" y="892344"/>
            <a:ext cx="5219478" cy="936128"/>
          </a:xfrm>
          <a:prstGeom prst="roundRect">
            <a:avLst/>
          </a:prstGeom>
          <a:noFill/>
          <a:ln w="28575">
            <a:solidFill>
              <a:srgbClr val="1D50A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5CFC632-48AB-46CA-A279-B9A5FBC52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18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B309FFB-285B-498A-B6AE-D69016E88A62}"/>
                  </a:ext>
                </a:extLst>
              </p:cNvPr>
              <p:cNvSpPr txBox="1"/>
              <p:nvPr/>
            </p:nvSpPr>
            <p:spPr>
              <a:xfrm>
                <a:off x="1320394" y="5148106"/>
                <a:ext cx="2030979" cy="389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b="1" i="0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𝐎</m:t>
                        </m:r>
                      </m:e>
                      <m:sub>
                        <m:r>
                          <a:rPr lang="en-US" altLang="zh-CN" b="1" i="0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𝐌𝐀𝐂</m:t>
                        </m:r>
                      </m:sub>
                      <m:sup>
                        <m:r>
                          <a:rPr lang="en-US" altLang="zh-CN" b="1" i="0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𝐃𝐞𝐜</m:t>
                        </m:r>
                      </m:sup>
                    </m:sSubSup>
                    <m:r>
                      <a:rPr lang="en-US" altLang="zh-CN" b="1" i="0" dirty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endParaRPr lang="zh-CN" altLang="en-US" b="1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B309FFB-285B-498A-B6AE-D69016E88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394" y="5148106"/>
                <a:ext cx="2030979" cy="389594"/>
              </a:xfrm>
              <a:prstGeom prst="rect">
                <a:avLst/>
              </a:prstGeom>
              <a:blipFill>
                <a:blip r:embed="rId3"/>
                <a:stretch>
                  <a:fillRect l="-2703" t="-4762" b="-253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D3E6507-D55A-40A3-B0EB-84DD3C56134D}"/>
                  </a:ext>
                </a:extLst>
              </p:cNvPr>
              <p:cNvSpPr txBox="1"/>
              <p:nvPr/>
            </p:nvSpPr>
            <p:spPr>
              <a:xfrm>
                <a:off x="3237552" y="5188001"/>
                <a:ext cx="5955305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Directly using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</a:rPr>
                      <m:t>guess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Dec</m:t>
                        </m:r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</a:rPr>
                      <m:t>to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</a:rPr>
                      <m:t>simulate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</a:rPr>
                      <m:t>it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 . 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D3E6507-D55A-40A3-B0EB-84DD3C561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552" y="5188001"/>
                <a:ext cx="5955305" cy="374270"/>
              </a:xfrm>
              <a:prstGeom prst="rect">
                <a:avLst/>
              </a:prstGeom>
              <a:blipFill>
                <a:blip r:embed="rId4"/>
                <a:stretch>
                  <a:fillRect l="-819" t="-655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007291E-1869-48A1-9C95-C7B77316FD7F}"/>
                  </a:ext>
                </a:extLst>
              </p:cNvPr>
              <p:cNvSpPr txBox="1"/>
              <p:nvPr/>
            </p:nvSpPr>
            <p:spPr>
              <a:xfrm>
                <a:off x="1320394" y="2009465"/>
                <a:ext cx="1853648" cy="381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0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𝐎</m:t>
                        </m:r>
                      </m:e>
                      <m:sup>
                        <m:r>
                          <a:rPr lang="en-US" altLang="zh-CN" b="1" i="0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  <m:r>
                          <a:rPr lang="en-US" altLang="zh-CN" b="1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𝒆𝒄</m:t>
                        </m:r>
                      </m:sup>
                    </m:sSup>
                    <m:r>
                      <a:rPr lang="en-US" altLang="zh-CN" b="1" i="0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zh-CN" altLang="en-US" b="1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007291E-1869-48A1-9C95-C7B77316F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394" y="2009465"/>
                <a:ext cx="1853648" cy="381643"/>
              </a:xfrm>
              <a:prstGeom prst="rect">
                <a:avLst/>
              </a:prstGeom>
              <a:blipFill>
                <a:blip r:embed="rId5"/>
                <a:stretch>
                  <a:fillRect l="-2961" t="-8065" b="-2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ED354B3D-3149-4475-806C-CEC9567E9C66}"/>
                  </a:ext>
                </a:extLst>
              </p:cNvPr>
              <p:cNvSpPr txBox="1"/>
              <p:nvPr/>
            </p:nvSpPr>
            <p:spPr>
              <a:xfrm>
                <a:off x="1320394" y="5574435"/>
                <a:ext cx="65583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Embed underlying experiment: </a:t>
                </a:r>
              </a:p>
              <a:p>
                <a:r>
                  <a: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IND-CPA              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zh-CN" alt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(1)</m:t>
                    </m:r>
                  </m:oMath>
                </a14:m>
                <a:endPara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</a:t>
                </a:r>
                <a:r>
                  <a:rPr lang="en-US" altLang="zh-CN" dirty="0">
                    <a:solidFill>
                      <a:schemeClr val="tx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OW-CPA                 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zh-CN" altLang="en-US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(1/</m:t>
                    </m:r>
                    <m:r>
                      <a:rPr lang="en-US" altLang="zh-CN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  <m:r>
                      <a:rPr lang="zh-CN" alt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ED354B3D-3149-4475-806C-CEC9567E9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394" y="5574435"/>
                <a:ext cx="6558316" cy="923330"/>
              </a:xfrm>
              <a:prstGeom prst="rect">
                <a:avLst/>
              </a:prstGeom>
              <a:blipFill>
                <a:blip r:embed="rId6"/>
                <a:stretch>
                  <a:fillRect l="-837" t="-3289" b="-85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83D9BF7F-CFB2-48EF-ACAE-DD93A039F765}"/>
                  </a:ext>
                </a:extLst>
              </p:cNvPr>
              <p:cNvSpPr txBox="1"/>
              <p:nvPr/>
            </p:nvSpPr>
            <p:spPr>
              <a:xfrm>
                <a:off x="3220278" y="2021654"/>
                <a:ext cx="71196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simulate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simultaneously.</a:t>
                </a: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83D9BF7F-CFB2-48EF-ACAE-DD93A039F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278" y="2021654"/>
                <a:ext cx="7119682" cy="369332"/>
              </a:xfrm>
              <a:prstGeom prst="rect">
                <a:avLst/>
              </a:prstGeom>
              <a:blipFill>
                <a:blip r:embed="rId7"/>
                <a:stretch>
                  <a:fillRect l="-685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3E03EF4-CBE5-43A8-8A04-427F71D95F7E}"/>
                  </a:ext>
                </a:extLst>
              </p:cNvPr>
              <p:cNvSpPr txBox="1"/>
              <p:nvPr/>
            </p:nvSpPr>
            <p:spPr>
              <a:xfrm>
                <a:off x="3220278" y="2850337"/>
                <a:ext cx="48720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more than 1 query: return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i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ct</m:t>
                            </m:r>
                          </m:e>
                        </m:acc>
                        <m: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</m:acc>
                      </m:e>
                    </m:d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: </m:t>
                    </m:r>
                    <m:r>
                      <m:rPr>
                        <m:sty m:val="p"/>
                      </m:rPr>
                      <a:rPr lang="en-US" altLang="zh-CN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return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endParaRPr lang="en-US" altLang="zh-CN" dirty="0">
                  <a:latin typeface="Cambria Math" panose="02040503050406030204" pitchFamily="18" charset="0"/>
                </a:endParaRPr>
              </a:p>
              <a:p>
                <a:r>
                  <a:rPr lang="en-US" altLang="zh-CN" dirty="0">
                    <a:latin typeface="Cambria Math" panose="02040503050406030204" pitchFamily="18" charset="0"/>
                  </a:rPr>
                  <a:t>If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  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guess=0: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return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endParaRPr lang="en-US" altLang="zh-CN" dirty="0">
                  <a:latin typeface="Cambria Math" panose="020405030504060302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return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𝑐h𝑡𝑠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), 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b="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𝑠h𝑡𝑠</m:t>
                    </m:r>
                    <m:r>
                      <a:rPr lang="en-US" altLang="zh-CN" b="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))</m:t>
                    </m:r>
                  </m:oMath>
                </a14:m>
                <a:endParaRPr lang="en-US" altLang="zh-CN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73E03EF4-CBE5-43A8-8A04-427F71D95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278" y="2850337"/>
                <a:ext cx="4872062" cy="1200329"/>
              </a:xfrm>
              <a:prstGeom prst="rect">
                <a:avLst/>
              </a:prstGeom>
              <a:blipFill>
                <a:blip r:embed="rId9"/>
                <a:stretch>
                  <a:fillRect l="-1001" t="-3061" b="-76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0A2F6144-C70B-4917-B638-17984AAD17FF}"/>
                  </a:ext>
                </a:extLst>
              </p:cNvPr>
              <p:cNvSpPr txBox="1"/>
              <p:nvPr/>
            </p:nvSpPr>
            <p:spPr>
              <a:xfrm>
                <a:off x="3237552" y="2410485"/>
                <a:ext cx="2789585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Oracle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p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ct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0A2F6144-C70B-4917-B638-17984AAD1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552" y="2410485"/>
                <a:ext cx="2789585" cy="374270"/>
              </a:xfrm>
              <a:prstGeom prst="rect">
                <a:avLst/>
              </a:prstGeom>
              <a:blipFill>
                <a:blip r:embed="rId10"/>
                <a:stretch>
                  <a:fillRect l="-1747" t="-6452" b="-2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文本框 44">
            <a:extLst>
              <a:ext uri="{FF2B5EF4-FFF2-40B4-BE49-F238E27FC236}">
                <a16:creationId xmlns:a16="http://schemas.microsoft.com/office/drawing/2014/main" id="{0E721400-EF58-4BAB-B5B4-4CA61CCEFF34}"/>
              </a:ext>
            </a:extLst>
          </p:cNvPr>
          <p:cNvSpPr txBox="1"/>
          <p:nvPr/>
        </p:nvSpPr>
        <p:spPr>
          <a:xfrm>
            <a:off x="5319000" y="2421491"/>
            <a:ext cx="674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</a:t>
            </a:r>
            <a:endParaRPr lang="zh-CN" altLang="en-US" b="1" dirty="0"/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86751B82-3740-4504-9FAE-04E34DB3AE62}"/>
              </a:ext>
            </a:extLst>
          </p:cNvPr>
          <p:cNvCxnSpPr>
            <a:cxnSpLocks/>
          </p:cNvCxnSpPr>
          <p:nvPr/>
        </p:nvCxnSpPr>
        <p:spPr>
          <a:xfrm flipV="1">
            <a:off x="3323850" y="2805068"/>
            <a:ext cx="4395772" cy="1253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E4315AB2-D6A8-42C3-A5F1-7C95961084C4}"/>
                  </a:ext>
                </a:extLst>
              </p:cNvPr>
              <p:cNvSpPr txBox="1"/>
              <p:nvPr/>
            </p:nvSpPr>
            <p:spPr>
              <a:xfrm>
                <a:off x="3220278" y="3969633"/>
                <a:ext cx="6981282" cy="1233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en-US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nsure the consistency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b="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altLang="zh-CN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ec</m:t>
                        </m:r>
                      </m:sup>
                    </m:sSup>
                    <m:r>
                      <a:rPr lang="en-US" altLang="zh-CN" b="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need to correctly guess when the adversary makes a query corresponds to the potentially defined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𝑐h𝑡𝑠</m:t>
                    </m:r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altLang="zh-CN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𝑠h𝑡𝑠</m:t>
                    </m:r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altLang="zh-CN" i="1" dirty="0">
                            <a:latin typeface="Cambria Math" panose="02040503050406030204" pitchFamily="18" charset="0"/>
                          </a:rPr>
                          <m:t>ec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perform a reprogram at that time.</a:t>
                </a:r>
              </a:p>
              <a:p>
                <a:r>
                  <a: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ROM, a randomly guess is correct with probability 1/</a:t>
                </a:r>
                <a:r>
                  <a:rPr lang="en-US" altLang="zh-CN" b="0" dirty="0">
                    <a:solidFill>
                      <a:srgbClr val="1D50A1"/>
                    </a:solidFill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sSub>
                          <m:sSubPr>
                            <m:ctrlPr>
                              <a:rPr lang="en-US" altLang="zh-CN" b="0" i="1" dirty="0" smtClean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 dirty="0" smtClean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altLang="zh-CN" b="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CN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sSub>
                          <m:sSubPr>
                            <m:ctrlPr>
                              <a:rPr lang="en-US" altLang="zh-CN" i="1" dirty="0" smtClean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 dirty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solidFill>
                                  <a:srgbClr val="1D50A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en-US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E4315AB2-D6A8-42C3-A5F1-7C9596108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278" y="3969633"/>
                <a:ext cx="6981282" cy="1233992"/>
              </a:xfrm>
              <a:prstGeom prst="rect">
                <a:avLst/>
              </a:prstGeom>
              <a:blipFill>
                <a:blip r:embed="rId11"/>
                <a:stretch>
                  <a:fillRect l="-699" t="-1970" b="-4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A195302B-DB7F-4C36-A9AC-0DA663A2F277}"/>
                  </a:ext>
                </a:extLst>
              </p:cNvPr>
              <p:cNvSpPr txBox="1"/>
              <p:nvPr/>
            </p:nvSpPr>
            <p:spPr>
              <a:xfrm>
                <a:off x="6345573" y="2399430"/>
                <a:ext cx="5682303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reprogram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sub>
                    </m:sSub>
                    <m:r>
                      <a:rPr lang="en-US" altLang="zh-CN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HS</m:t>
                        </m:r>
                      </m:e>
                    </m:acc>
                    <m:r>
                      <a:rPr lang="en-US" altLang="zh-CN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ct</m:t>
                        </m:r>
                      </m:e>
                    </m:acc>
                    <m:r>
                      <a:rPr lang="en-US" altLang="zh-CN" i="0" dirty="0" err="1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altLang="zh-CN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en-US" altLang="zh-CN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)) </m:t>
                    </m:r>
                  </m:oMath>
                </a14:m>
                <a:r>
                  <a:rPr lang="zh-CN" altLang="en-US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a random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𝑐h𝑡𝑠</m:t>
                    </m:r>
                    <m:r>
                      <a:rPr lang="en-US" altLang="zh-CN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𝑠h𝑡𝑠</m:t>
                    </m:r>
                    <m:r>
                      <a:rPr lang="en-US" altLang="zh-CN" i="1" dirty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zh-CN" altLang="en-US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A195302B-DB7F-4C36-A9AC-0DA663A2F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573" y="2399430"/>
                <a:ext cx="5682303" cy="369909"/>
              </a:xfrm>
              <a:prstGeom prst="rect">
                <a:avLst/>
              </a:prstGeom>
              <a:blipFill>
                <a:blip r:embed="rId12"/>
                <a:stretch>
                  <a:fillRect l="-966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6B694F25-3EAD-4DA5-90A9-141FE62AED7B}"/>
                  </a:ext>
                </a:extLst>
              </p:cNvPr>
              <p:cNvSpPr txBox="1"/>
              <p:nvPr/>
            </p:nvSpPr>
            <p:spPr>
              <a:xfrm>
                <a:off x="10010591" y="4044522"/>
                <a:ext cx="12871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(1/</m:t>
                      </m:r>
                      <m:r>
                        <a:rPr lang="en-US" altLang="zh-CN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𝑞</m:t>
                      </m:r>
                      <m:r>
                        <a:rPr lang="zh-CN" alt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).</m:t>
                      </m:r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6B694F25-3EAD-4DA5-90A9-141FE62AED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0591" y="4044522"/>
                <a:ext cx="1287117" cy="369332"/>
              </a:xfrm>
              <a:prstGeom prst="rect">
                <a:avLst/>
              </a:prstGeom>
              <a:blipFill>
                <a:blip r:embed="rId1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F51F40E-D59D-47BF-ADD9-C5779CF0D837}"/>
                  </a:ext>
                </a:extLst>
              </p:cNvPr>
              <p:cNvSpPr txBox="1"/>
              <p:nvPr/>
            </p:nvSpPr>
            <p:spPr>
              <a:xfrm>
                <a:off x="3414462" y="909760"/>
                <a:ext cx="1439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F51F40E-D59D-47BF-ADD9-C5779CF0D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462" y="909760"/>
                <a:ext cx="1439086" cy="369332"/>
              </a:xfrm>
              <a:prstGeom prst="rect">
                <a:avLst/>
              </a:prstGeom>
              <a:blipFill>
                <a:blip r:embed="rId1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608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18" grpId="0"/>
      <p:bldP spid="4" grpId="0" animBg="1"/>
      <p:bldP spid="27" grpId="0"/>
      <p:bldP spid="35" grpId="0"/>
      <p:bldP spid="40" grpId="0"/>
      <p:bldP spid="41" grpId="0"/>
      <p:bldP spid="42" grpId="0"/>
      <p:bldP spid="43" grpId="0"/>
      <p:bldP spid="44" grpId="0"/>
      <p:bldP spid="45" grpId="0"/>
      <p:bldP spid="47" grpId="0"/>
      <p:bldP spid="48" grpId="0"/>
      <p:bldP spid="49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Our ROM proofs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20E9F17-BE97-4C8A-AAC5-656C064CE644}"/>
              </a:ext>
            </a:extLst>
          </p:cNvPr>
          <p:cNvSpPr txBox="1"/>
          <p:nvPr/>
        </p:nvSpPr>
        <p:spPr>
          <a:xfrm>
            <a:off x="5127246" y="1503213"/>
            <a:ext cx="274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IND-1CCA-MAC *</a:t>
            </a:r>
            <a:endParaRPr lang="zh-CN" altLang="en-US" b="1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88C4A94-D10E-4C09-9288-9338F68E0563}"/>
              </a:ext>
            </a:extLst>
          </p:cNvPr>
          <p:cNvSpPr txBox="1"/>
          <p:nvPr/>
        </p:nvSpPr>
        <p:spPr>
          <a:xfrm>
            <a:off x="1979162" y="1284229"/>
            <a:ext cx="11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62AF557-313E-4A74-92E5-8AB1B56C4285}"/>
              </a:ext>
            </a:extLst>
          </p:cNvPr>
          <p:cNvSpPr txBox="1"/>
          <p:nvPr/>
        </p:nvSpPr>
        <p:spPr>
          <a:xfrm>
            <a:off x="1979162" y="1560870"/>
            <a:ext cx="11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9E838CB-444C-4B9E-8E9F-179E37078889}"/>
              </a:ext>
            </a:extLst>
          </p:cNvPr>
          <p:cNvSpPr txBox="1"/>
          <p:nvPr/>
        </p:nvSpPr>
        <p:spPr>
          <a:xfrm>
            <a:off x="1978986" y="1788339"/>
            <a:ext cx="164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D-OW-CPA</a:t>
            </a:r>
            <a:endParaRPr lang="zh-CN" altLang="en-US" b="1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8914E97A-57E0-4DBF-A7BD-62A7BD74A6C8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3362266" y="1687879"/>
            <a:ext cx="1764980" cy="242323"/>
          </a:xfrm>
          <a:prstGeom prst="straightConnector1">
            <a:avLst/>
          </a:prstGeom>
          <a:ln w="38100">
            <a:solidFill>
              <a:srgbClr val="1D50A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992ABDB8-C11B-4133-8608-1AEB71EBE6DE}"/>
              </a:ext>
            </a:extLst>
          </p:cNvPr>
          <p:cNvSpPr txBox="1"/>
          <p:nvPr/>
        </p:nvSpPr>
        <p:spPr>
          <a:xfrm>
            <a:off x="8874248" y="1498983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TLS 1.3 Security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3D535147-1915-4B26-9DE0-14171BEB924D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7230161" y="1683649"/>
            <a:ext cx="1644087" cy="846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71B9DE17-090E-40C6-A633-1705EB7D90EC}"/>
              </a:ext>
            </a:extLst>
          </p:cNvPr>
          <p:cNvSpPr/>
          <p:nvPr/>
        </p:nvSpPr>
        <p:spPr>
          <a:xfrm>
            <a:off x="1943101" y="1284229"/>
            <a:ext cx="5219478" cy="936128"/>
          </a:xfrm>
          <a:prstGeom prst="roundRect">
            <a:avLst/>
          </a:prstGeom>
          <a:noFill/>
          <a:ln w="28575">
            <a:solidFill>
              <a:srgbClr val="1D50A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5CFC632-48AB-46CA-A279-B9A5FBC52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19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761F525-6C0F-4E25-8BB5-26FAA3039771}"/>
                  </a:ext>
                </a:extLst>
              </p:cNvPr>
              <p:cNvSpPr txBox="1"/>
              <p:nvPr/>
            </p:nvSpPr>
            <p:spPr>
              <a:xfrm>
                <a:off x="1587420" y="3900190"/>
                <a:ext cx="9550558" cy="19614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 rigid property for DPKE,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we can perfectly simulate HS = G(decaps(sk, ct))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without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𝑠𝑘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when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decaps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𝑠𝑘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≠⊥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if G is a random oracle.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Thus we can use HS perfectly simulate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MAC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b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(guess whether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</a:rPr>
                      <m:t>decaps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</a:rPr>
                          <m:t>sk</m:t>
                        </m:r>
                        <m:r>
                          <a:rPr lang="en-US" altLang="zh-CN" sz="2000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</a:rPr>
                          <m:t>ct</m:t>
                        </m:r>
                      </m:e>
                    </m:d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Moreover, we embed a D-OW-CPA instance in the ROM without reduction loss.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761F525-6C0F-4E25-8BB5-26FAA3039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420" y="3900190"/>
                <a:ext cx="9550558" cy="1961499"/>
              </a:xfrm>
              <a:prstGeom prst="rect">
                <a:avLst/>
              </a:prstGeom>
              <a:blipFill>
                <a:blip r:embed="rId3"/>
                <a:stretch>
                  <a:fillRect l="-574" t="-1863" b="-46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EA000B-CCA9-4534-A573-FBD3C50462B1}"/>
              </a:ext>
            </a:extLst>
          </p:cNvPr>
          <p:cNvGrpSpPr/>
          <p:nvPr/>
        </p:nvGrpSpPr>
        <p:grpSpPr>
          <a:xfrm>
            <a:off x="2934690" y="2450193"/>
            <a:ext cx="6124051" cy="1235642"/>
            <a:chOff x="3638938" y="5514372"/>
            <a:chExt cx="5379939" cy="12356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424F411E-87D5-4007-894D-7D41C7F744B0}"/>
                    </a:ext>
                  </a:extLst>
                </p:cNvPr>
                <p:cNvSpPr txBox="1"/>
                <p:nvPr/>
              </p:nvSpPr>
              <p:spPr>
                <a:xfrm>
                  <a:off x="5504047" y="5514372"/>
                  <a:ext cx="190344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zh-CN" altLang="en-US" sz="2000" i="1" smtClean="0">
                          <a:solidFill>
                            <a:srgbClr val="044875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altLang="zh-CN" sz="2000" dirty="0">
                      <a:solidFill>
                        <a:srgbClr val="044875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-correctness</a:t>
                  </a:r>
                  <a:endParaRPr lang="zh-CN" altLang="en-US" sz="2000" dirty="0">
                    <a:solidFill>
                      <a:srgbClr val="04487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424F411E-87D5-4007-894D-7D41C7F744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04047" y="5514372"/>
                  <a:ext cx="1903445" cy="400110"/>
                </a:xfrm>
                <a:prstGeom prst="rect">
                  <a:avLst/>
                </a:prstGeom>
                <a:blipFill>
                  <a:blip r:embed="rId4"/>
                  <a:stretch>
                    <a:fillRect t="-9091" b="-2575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A481B534-5BAF-4453-8423-B72ACE5A9B1F}"/>
                </a:ext>
              </a:extLst>
            </p:cNvPr>
            <p:cNvGrpSpPr/>
            <p:nvPr/>
          </p:nvGrpSpPr>
          <p:grpSpPr>
            <a:xfrm>
              <a:off x="3638938" y="5878286"/>
              <a:ext cx="5379939" cy="871728"/>
              <a:chOff x="3638938" y="5878286"/>
              <a:chExt cx="5379939" cy="87172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文本框 48">
                    <a:extLst>
                      <a:ext uri="{FF2B5EF4-FFF2-40B4-BE49-F238E27FC236}">
                        <a16:creationId xmlns:a16="http://schemas.microsoft.com/office/drawing/2014/main" id="{8D873975-772D-41A1-8799-E6AEC9817321}"/>
                      </a:ext>
                    </a:extLst>
                  </p:cNvPr>
                  <p:cNvSpPr txBox="1"/>
                  <p:nvPr/>
                </p:nvSpPr>
                <p:spPr>
                  <a:xfrm>
                    <a:off x="3638938" y="5878286"/>
                    <a:ext cx="1971869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</a:rPr>
                            <m:t>𝐸𝑛𝑐</m:t>
                          </m:r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 dirty="0" err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000" i="1" dirty="0" err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sz="2000" i="1" dirty="0" err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i="1" dirty="0" err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</a:rPr>
                            <m:t>)=</m:t>
                          </m:r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oMath>
                      </m:oMathPara>
                    </a14:m>
                    <a:endParaRPr lang="zh-CN" altLang="en-US" sz="2000" dirty="0"/>
                  </a:p>
                </p:txBody>
              </p:sp>
            </mc:Choice>
            <mc:Fallback xmlns="">
              <p:sp>
                <p:nvSpPr>
                  <p:cNvPr id="49" name="文本框 48">
                    <a:extLst>
                      <a:ext uri="{FF2B5EF4-FFF2-40B4-BE49-F238E27FC236}">
                        <a16:creationId xmlns:a16="http://schemas.microsoft.com/office/drawing/2014/main" id="{8D873975-772D-41A1-8799-E6AEC981732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38938" y="5878286"/>
                    <a:ext cx="1971869" cy="40011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538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文本框 49">
                    <a:extLst>
                      <a:ext uri="{FF2B5EF4-FFF2-40B4-BE49-F238E27FC236}">
                        <a16:creationId xmlns:a16="http://schemas.microsoft.com/office/drawing/2014/main" id="{12D71D5F-284C-4D19-BBCF-30E923B4E2A4}"/>
                      </a:ext>
                    </a:extLst>
                  </p:cNvPr>
                  <p:cNvSpPr txBox="1"/>
                  <p:nvPr/>
                </p:nvSpPr>
                <p:spPr>
                  <a:xfrm>
                    <a:off x="6610883" y="5891367"/>
                    <a:ext cx="240799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</a:rPr>
                            <m:t>𝐷𝑒</m:t>
                          </m:r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</a:rPr>
                            <m:t>𝑠𝑘</m:t>
                          </m:r>
                          <m:r>
                            <a:rPr lang="en-US" altLang="zh-CN" sz="2000" i="1" dirty="0" err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</a:rPr>
                            <m:t>)=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≠⊥</m:t>
                          </m:r>
                        </m:oMath>
                      </m:oMathPara>
                    </a14:m>
                    <a:endParaRPr lang="zh-CN" altLang="en-US" sz="2000" dirty="0"/>
                  </a:p>
                </p:txBody>
              </p:sp>
            </mc:Choice>
            <mc:Fallback xmlns="">
              <p:sp>
                <p:nvSpPr>
                  <p:cNvPr id="50" name="文本框 49">
                    <a:extLst>
                      <a:ext uri="{FF2B5EF4-FFF2-40B4-BE49-F238E27FC236}">
                        <a16:creationId xmlns:a16="http://schemas.microsoft.com/office/drawing/2014/main" id="{12D71D5F-284C-4D19-BBCF-30E923B4E2A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0883" y="5891367"/>
                    <a:ext cx="2407994" cy="4001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538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箭头: 右 50">
                <a:extLst>
                  <a:ext uri="{FF2B5EF4-FFF2-40B4-BE49-F238E27FC236}">
                    <a16:creationId xmlns:a16="http://schemas.microsoft.com/office/drawing/2014/main" id="{AF3510C3-87F0-45A8-81DD-4D32DA8145CA}"/>
                  </a:ext>
                </a:extLst>
              </p:cNvPr>
              <p:cNvSpPr/>
              <p:nvPr/>
            </p:nvSpPr>
            <p:spPr>
              <a:xfrm>
                <a:off x="5685452" y="5934903"/>
                <a:ext cx="1000262" cy="1369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箭头: 右 51">
                <a:extLst>
                  <a:ext uri="{FF2B5EF4-FFF2-40B4-BE49-F238E27FC236}">
                    <a16:creationId xmlns:a16="http://schemas.microsoft.com/office/drawing/2014/main" id="{926D3966-6188-48B8-8707-3F68A1973CD8}"/>
                  </a:ext>
                </a:extLst>
              </p:cNvPr>
              <p:cNvSpPr/>
              <p:nvPr/>
            </p:nvSpPr>
            <p:spPr>
              <a:xfrm rot="10800000">
                <a:off x="5685453" y="6186046"/>
                <a:ext cx="1000263" cy="13689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18D87BE7-951E-4DA6-9226-BEE0E2BAE2BE}"/>
                  </a:ext>
                </a:extLst>
              </p:cNvPr>
              <p:cNvSpPr txBox="1"/>
              <p:nvPr/>
            </p:nvSpPr>
            <p:spPr>
              <a:xfrm>
                <a:off x="5504047" y="6349904"/>
                <a:ext cx="173666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solidFill>
                      <a:srgbClr val="04487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rigid property</a:t>
                </a:r>
                <a:endParaRPr lang="zh-CN" altLang="en-US" sz="2000" dirty="0">
                  <a:solidFill>
                    <a:srgbClr val="04487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7B4AD20-0CE9-45EE-B6C6-EA906BE2BF46}"/>
                  </a:ext>
                </a:extLst>
              </p:cNvPr>
              <p:cNvSpPr txBox="1"/>
              <p:nvPr/>
            </p:nvSpPr>
            <p:spPr>
              <a:xfrm>
                <a:off x="3433756" y="1411958"/>
                <a:ext cx="1439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altLang="zh-CN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7B4AD20-0CE9-45EE-B6C6-EA906BE2B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756" y="1411958"/>
                <a:ext cx="1439086" cy="369332"/>
              </a:xfrm>
              <a:prstGeom prst="rect">
                <a:avLst/>
              </a:prstGeom>
              <a:blipFill>
                <a:blip r:embed="rId7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70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18" grpId="0"/>
      <p:bldP spid="4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(Classical) TLS 1.3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3E4ACB06-F9C7-4B33-85D2-3E5F73CEAB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90459" y="4343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3E4ACB06-F9C7-4B33-85D2-3E5F73CEAB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90459" y="4343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文本框 35">
            <a:extLst>
              <a:ext uri="{FF2B5EF4-FFF2-40B4-BE49-F238E27FC236}">
                <a16:creationId xmlns:a16="http://schemas.microsoft.com/office/drawing/2014/main" id="{0A21B5F3-254D-49AF-B4D2-2E88F3BC5726}"/>
              </a:ext>
            </a:extLst>
          </p:cNvPr>
          <p:cNvSpPr txBox="1"/>
          <p:nvPr/>
        </p:nvSpPr>
        <p:spPr>
          <a:xfrm>
            <a:off x="548786" y="1669903"/>
            <a:ext cx="88176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one of the most widely used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cryptographic protocols in real-world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e.g., for browsing, email, instant messaging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3F46B1C-7870-487A-93C6-DE537B8FA7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63" b="91385" l="21140" r="792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75" t="13848" r="13478" b="22138"/>
          <a:stretch/>
        </p:blipFill>
        <p:spPr>
          <a:xfrm>
            <a:off x="9366391" y="2470176"/>
            <a:ext cx="1981597" cy="1746109"/>
          </a:xfrm>
          <a:prstGeom prst="flowChartConnector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7D6A67-AE41-4A21-9CF7-FE2AD91BE5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2" t="15187" r="37113" b="59276"/>
          <a:stretch/>
        </p:blipFill>
        <p:spPr>
          <a:xfrm>
            <a:off x="9656417" y="1204303"/>
            <a:ext cx="1244151" cy="1236025"/>
          </a:xfrm>
          <a:prstGeom prst="flowChartConnector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43B251E-BFA1-463E-AB8F-B0356DE4B3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4" r="23238" b="50018"/>
          <a:stretch/>
        </p:blipFill>
        <p:spPr>
          <a:xfrm>
            <a:off x="9656417" y="4343400"/>
            <a:ext cx="1377004" cy="1448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604A67F-B4FB-44DE-85D1-77F9F4DEF1AF}"/>
              </a:ext>
            </a:extLst>
          </p:cNvPr>
          <p:cNvSpPr txBox="1"/>
          <p:nvPr/>
        </p:nvSpPr>
        <p:spPr>
          <a:xfrm>
            <a:off x="1508214" y="3239172"/>
            <a:ext cx="60123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en-US" sz="20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andshake protoco</a:t>
            </a:r>
            <a:r>
              <a:rPr lang="en-US" altLang="zh-CN" sz="20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l: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and server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authenticate themselves, negotiate cryptographic parameters and establish shared secrets.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572E53A-9103-24B6-929B-B3045C5B3B16}"/>
              </a:ext>
            </a:extLst>
          </p:cNvPr>
          <p:cNvSpPr txBox="1"/>
          <p:nvPr/>
        </p:nvSpPr>
        <p:spPr>
          <a:xfrm>
            <a:off x="548786" y="2799262"/>
            <a:ext cx="61028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consists of two sub-protocols.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34F7173-F0C8-C9B1-F1CB-848603F0FAEC}"/>
              </a:ext>
            </a:extLst>
          </p:cNvPr>
          <p:cNvSpPr txBox="1"/>
          <p:nvPr/>
        </p:nvSpPr>
        <p:spPr>
          <a:xfrm>
            <a:off x="1508214" y="4216285"/>
            <a:ext cx="61028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ecord protocol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securely transmit the sensitive data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3BD6B84-7E98-EE55-27B5-AD4B9E49124A}"/>
              </a:ext>
            </a:extLst>
          </p:cNvPr>
          <p:cNvSpPr txBox="1"/>
          <p:nvPr/>
        </p:nvSpPr>
        <p:spPr>
          <a:xfrm>
            <a:off x="1803701" y="4762275"/>
            <a:ext cx="58073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focus on the most common variant of the TLS 1.3 handshake: </a:t>
            </a:r>
            <a:r>
              <a:rPr lang="en-US" altLang="zh-CN" sz="20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1-RTT handshake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here.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 descr="徽标&#10;&#10;描述已自动生成">
            <a:extLst>
              <a:ext uri="{FF2B5EF4-FFF2-40B4-BE49-F238E27FC236}">
                <a16:creationId xmlns:a16="http://schemas.microsoft.com/office/drawing/2014/main" id="{9CD62ADD-6D9F-301D-B256-AACF06E282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0" t="15891" r="22211" b="26733"/>
          <a:stretch/>
        </p:blipFill>
        <p:spPr>
          <a:xfrm>
            <a:off x="7923091" y="2774837"/>
            <a:ext cx="1249136" cy="1322615"/>
          </a:xfrm>
          <a:prstGeom prst="flowChartConnector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449C9B-6940-4FD5-88B7-525970C3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77918295-554C-3D34-4D94-C3531F4E1889}"/>
              </a:ext>
            </a:extLst>
          </p:cNvPr>
          <p:cNvSpPr/>
          <p:nvPr/>
        </p:nvSpPr>
        <p:spPr>
          <a:xfrm>
            <a:off x="1508214" y="3239172"/>
            <a:ext cx="6012327" cy="1015663"/>
          </a:xfrm>
          <a:prstGeom prst="roundRect">
            <a:avLst/>
          </a:prstGeom>
          <a:noFill/>
          <a:ln w="19050">
            <a:solidFill>
              <a:srgbClr val="1D50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7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8" grpId="0"/>
      <p:bldP spid="15" grpId="0"/>
      <p:bldP spid="17" grpId="0"/>
      <p:bldP spid="2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Lifting our ROM proofs into the QROM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20E9F17-BE97-4C8A-AAC5-656C064CE644}"/>
              </a:ext>
            </a:extLst>
          </p:cNvPr>
          <p:cNvSpPr txBox="1"/>
          <p:nvPr/>
        </p:nvSpPr>
        <p:spPr>
          <a:xfrm>
            <a:off x="5047733" y="1111328"/>
            <a:ext cx="274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IND-1CCA-MAC *</a:t>
            </a:r>
            <a:endParaRPr lang="zh-CN" altLang="en-US" b="1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88C4A94-D10E-4C09-9288-9338F68E0563}"/>
              </a:ext>
            </a:extLst>
          </p:cNvPr>
          <p:cNvSpPr txBox="1"/>
          <p:nvPr/>
        </p:nvSpPr>
        <p:spPr>
          <a:xfrm>
            <a:off x="1899649" y="892344"/>
            <a:ext cx="11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OW-CPA</a:t>
            </a:r>
            <a:endParaRPr lang="zh-CN" altLang="en-US" b="1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424D4B8F-C6C3-4E16-93CF-6964E6A97CCB}"/>
              </a:ext>
            </a:extLst>
          </p:cNvPr>
          <p:cNvCxnSpPr>
            <a:cxnSpLocks/>
          </p:cNvCxnSpPr>
          <p:nvPr/>
        </p:nvCxnSpPr>
        <p:spPr>
          <a:xfrm>
            <a:off x="3353647" y="1291764"/>
            <a:ext cx="1694085" cy="0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862AF557-313E-4A74-92E5-8AB1B56C4285}"/>
              </a:ext>
            </a:extLst>
          </p:cNvPr>
          <p:cNvSpPr txBox="1"/>
          <p:nvPr/>
        </p:nvSpPr>
        <p:spPr>
          <a:xfrm>
            <a:off x="1899649" y="1168985"/>
            <a:ext cx="11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IND-CPA</a:t>
            </a:r>
            <a:endParaRPr lang="zh-CN" altLang="en-US" b="1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9E838CB-444C-4B9E-8E9F-179E37078889}"/>
              </a:ext>
            </a:extLst>
          </p:cNvPr>
          <p:cNvSpPr txBox="1"/>
          <p:nvPr/>
        </p:nvSpPr>
        <p:spPr>
          <a:xfrm>
            <a:off x="1899473" y="1396454"/>
            <a:ext cx="164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D-OW-CPA</a:t>
            </a:r>
            <a:endParaRPr lang="zh-CN" altLang="en-US" b="1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92ABDB8-C11B-4133-8608-1AEB71EBE6DE}"/>
              </a:ext>
            </a:extLst>
          </p:cNvPr>
          <p:cNvSpPr txBox="1"/>
          <p:nvPr/>
        </p:nvSpPr>
        <p:spPr>
          <a:xfrm>
            <a:off x="8794735" y="1107098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TLS 1.3 Security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3D535147-1915-4B26-9DE0-14171BEB924D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7150648" y="1291764"/>
            <a:ext cx="1644087" cy="846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71B9DE17-090E-40C6-A633-1705EB7D90EC}"/>
              </a:ext>
            </a:extLst>
          </p:cNvPr>
          <p:cNvSpPr/>
          <p:nvPr/>
        </p:nvSpPr>
        <p:spPr>
          <a:xfrm>
            <a:off x="1556026" y="892344"/>
            <a:ext cx="5527040" cy="936128"/>
          </a:xfrm>
          <a:prstGeom prst="roundRect">
            <a:avLst/>
          </a:prstGeom>
          <a:noFill/>
          <a:ln w="28575">
            <a:solidFill>
              <a:srgbClr val="1D50A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C57C7AD-D279-446C-B1DA-EF5F01BBF087}"/>
              </a:ext>
            </a:extLst>
          </p:cNvPr>
          <p:cNvSpPr txBox="1"/>
          <p:nvPr/>
        </p:nvSpPr>
        <p:spPr>
          <a:xfrm>
            <a:off x="894598" y="3724332"/>
            <a:ext cx="11089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 embedding: use the O2H and Double-sided O2H techniques to embed the instance of the underlying experiment.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7E772CB1-ECD4-427C-AF93-A9431E42A720}"/>
                  </a:ext>
                </a:extLst>
              </p:cNvPr>
              <p:cNvSpPr txBox="1"/>
              <p:nvPr/>
            </p:nvSpPr>
            <p:spPr>
              <a:xfrm>
                <a:off x="894598" y="4396754"/>
                <a:ext cx="11089219" cy="405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Simulating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Dec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oracle: use the Measure-and-reprogram variant proposed by [JZM23].</a:t>
                </a:r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7E772CB1-ECD4-427C-AF93-A9431E42A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98" y="4396754"/>
                <a:ext cx="11089219" cy="405624"/>
              </a:xfrm>
              <a:prstGeom prst="rect">
                <a:avLst/>
              </a:prstGeom>
              <a:blipFill>
                <a:blip r:embed="rId3"/>
                <a:stretch>
                  <a:fillRect l="-495" t="-5970" b="-253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FB25D888-C8E0-49F9-B017-035F34326E62}"/>
                  </a:ext>
                </a:extLst>
              </p:cNvPr>
              <p:cNvSpPr txBox="1"/>
              <p:nvPr/>
            </p:nvSpPr>
            <p:spPr>
              <a:xfrm>
                <a:off x="894598" y="4761186"/>
                <a:ext cx="9726511" cy="1038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Simulating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MAC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oracle (awkward) :</a:t>
                </a:r>
                <a:r>
                  <a:rPr lang="en-US" altLang="zh-CN" sz="2000" dirty="0">
                    <a:solidFill>
                      <a:srgbClr val="1D50A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MAC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conditionally needs to return some query input that the adversary may have queried before. However,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M&amp;R technique can only return a query input after the measure has been performed</a:t>
                </a:r>
                <a:r>
                  <a:rPr lang="en-US" altLang="zh-CN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FB25D888-C8E0-49F9-B017-035F34326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598" y="4761186"/>
                <a:ext cx="9726511" cy="1038169"/>
              </a:xfrm>
              <a:prstGeom prst="rect">
                <a:avLst/>
              </a:prstGeom>
              <a:blipFill>
                <a:blip r:embed="rId4"/>
                <a:stretch>
                  <a:fillRect l="-564" t="-1176" r="-125"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5CFC632-48AB-46CA-A279-B9A5FBC52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77A8B51C-4BDF-4F68-86B9-8EF4D8B25597}"/>
              </a:ext>
            </a:extLst>
          </p:cNvPr>
          <p:cNvSpPr/>
          <p:nvPr/>
        </p:nvSpPr>
        <p:spPr>
          <a:xfrm>
            <a:off x="1650724" y="2114245"/>
            <a:ext cx="8890551" cy="13745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44CF69C3-FD17-4DF8-88B3-27631424D576}"/>
                  </a:ext>
                </a:extLst>
              </p:cNvPr>
              <p:cNvSpPr txBox="1"/>
              <p:nvPr/>
            </p:nvSpPr>
            <p:spPr>
              <a:xfrm>
                <a:off x="2421474" y="2103005"/>
                <a:ext cx="1401417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𝑝𝑘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ct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44CF69C3-FD17-4DF8-88B3-27631424D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474" y="2103005"/>
                <a:ext cx="1401417" cy="392993"/>
              </a:xfrm>
              <a:prstGeom prst="rect">
                <a:avLst/>
              </a:prstGeom>
              <a:blipFill>
                <a:blip r:embed="rId5"/>
                <a:stretch>
                  <a:fillRect r="-870" b="-9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5942F0D3-794D-495B-A4A9-17802FCC4985}"/>
                  </a:ext>
                </a:extLst>
              </p:cNvPr>
              <p:cNvSpPr txBox="1"/>
              <p:nvPr/>
            </p:nvSpPr>
            <p:spPr>
              <a:xfrm>
                <a:off x="5995058" y="2659656"/>
                <a:ext cx="4359966" cy="382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zh-CN" altLang="en-US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𝑝𝑘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,(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CHT</m:t>
                      </m:r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SHT</m:t>
                      </m:r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dH</m:t>
                      </m:r>
                      <m:sSub>
                        <m:sSub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en-US" altLang="zh-CN" b="0" i="0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i="0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5942F0D3-794D-495B-A4A9-17802FCC4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5058" y="2659656"/>
                <a:ext cx="4359966" cy="382284"/>
              </a:xfrm>
              <a:prstGeom prst="rect">
                <a:avLst/>
              </a:prstGeom>
              <a:blipFill>
                <a:blip r:embed="rId6"/>
                <a:stretch>
                  <a:fillRect b="-126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矩形 49">
            <a:extLst>
              <a:ext uri="{FF2B5EF4-FFF2-40B4-BE49-F238E27FC236}">
                <a16:creationId xmlns:a16="http://schemas.microsoft.com/office/drawing/2014/main" id="{6CA92C37-BDA5-4497-88AB-26198A27CAC7}"/>
              </a:ext>
            </a:extLst>
          </p:cNvPr>
          <p:cNvSpPr/>
          <p:nvPr/>
        </p:nvSpPr>
        <p:spPr>
          <a:xfrm>
            <a:off x="5995058" y="2380540"/>
            <a:ext cx="4268684" cy="9193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982114A2-AB69-47EA-933F-9C5BB42604C3}"/>
                  </a:ext>
                </a:extLst>
              </p:cNvPr>
              <p:cNvSpPr/>
              <p:nvPr/>
            </p:nvSpPr>
            <p:spPr>
              <a:xfrm>
                <a:off x="1969536" y="2547761"/>
                <a:ext cx="597371" cy="4422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altLang="zh-CN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982114A2-AB69-47EA-933F-9C5BB42604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536" y="2547761"/>
                <a:ext cx="597371" cy="4422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9B57AB57-D187-4C91-B93C-7442960511A1}"/>
                  </a:ext>
                </a:extLst>
              </p:cNvPr>
              <p:cNvSpPr/>
              <p:nvPr/>
            </p:nvSpPr>
            <p:spPr>
              <a:xfrm>
                <a:off x="3485060" y="2547761"/>
                <a:ext cx="597371" cy="4422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MAC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Dec</m:t>
                          </m:r>
                        </m:sup>
                      </m:sSubSup>
                    </m:oMath>
                  </m:oMathPara>
                </a14:m>
                <a:endParaRPr lang="en-US" altLang="zh-CN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9B57AB57-D187-4C91-B93C-7442960511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060" y="2547761"/>
                <a:ext cx="597371" cy="442291"/>
              </a:xfrm>
              <a:prstGeom prst="rect">
                <a:avLst/>
              </a:prstGeom>
              <a:blipFill>
                <a:blip r:embed="rId8"/>
                <a:stretch>
                  <a:fillRect l="-12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B866A5AC-2F95-4758-AF36-B16472FC189F}"/>
                  </a:ext>
                </a:extLst>
              </p:cNvPr>
              <p:cNvSpPr/>
              <p:nvPr/>
            </p:nvSpPr>
            <p:spPr>
              <a:xfrm>
                <a:off x="2700660" y="2545003"/>
                <a:ext cx="652987" cy="4422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Dec</m:t>
                          </m:r>
                        </m:sup>
                      </m:sSup>
                    </m:oMath>
                  </m:oMathPara>
                </a14:m>
                <a:endParaRPr lang="en-US" altLang="zh-CN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B866A5AC-2F95-4758-AF36-B16472FC18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660" y="2545003"/>
                <a:ext cx="652987" cy="442291"/>
              </a:xfrm>
              <a:prstGeom prst="rect">
                <a:avLst/>
              </a:prstGeom>
              <a:blipFill>
                <a:blip r:embed="rId9"/>
                <a:stretch>
                  <a:fillRect l="-183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文本框 53">
            <a:extLst>
              <a:ext uri="{FF2B5EF4-FFF2-40B4-BE49-F238E27FC236}">
                <a16:creationId xmlns:a16="http://schemas.microsoft.com/office/drawing/2014/main" id="{AD4C9266-05A1-4782-914A-2C9CEA8D8F86}"/>
              </a:ext>
            </a:extLst>
          </p:cNvPr>
          <p:cNvSpPr txBox="1"/>
          <p:nvPr/>
        </p:nvSpPr>
        <p:spPr>
          <a:xfrm>
            <a:off x="2534006" y="3103316"/>
            <a:ext cx="1128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2E1B74BE-E8F3-43DC-A93F-991E7A3D8EDC}"/>
              </a:ext>
            </a:extLst>
          </p:cNvPr>
          <p:cNvCxnSpPr/>
          <p:nvPr/>
        </p:nvCxnSpPr>
        <p:spPr>
          <a:xfrm>
            <a:off x="4797218" y="2703705"/>
            <a:ext cx="88474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1D533141-4631-4F74-83CA-48CA546406AB}"/>
              </a:ext>
            </a:extLst>
          </p:cNvPr>
          <p:cNvCxnSpPr>
            <a:cxnSpLocks/>
          </p:cNvCxnSpPr>
          <p:nvPr/>
        </p:nvCxnSpPr>
        <p:spPr>
          <a:xfrm flipH="1">
            <a:off x="4790408" y="2907624"/>
            <a:ext cx="89155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2B9A65F2-60DB-49C6-8C15-60BADAA83444}"/>
              </a:ext>
            </a:extLst>
          </p:cNvPr>
          <p:cNvSpPr txBox="1"/>
          <p:nvPr/>
        </p:nvSpPr>
        <p:spPr>
          <a:xfrm>
            <a:off x="1226329" y="5770632"/>
            <a:ext cx="101827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 overcome this obstacle by successfully combining the MAC security and OW2H techniques. </a:t>
            </a:r>
            <a:endParaRPr lang="zh-CN" alt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49F276A9-7D59-449E-9A87-C45E4D8DC48E}"/>
                  </a:ext>
                </a:extLst>
              </p:cNvPr>
              <p:cNvSpPr txBox="1"/>
              <p:nvPr/>
            </p:nvSpPr>
            <p:spPr>
              <a:xfrm>
                <a:off x="1269987" y="6145042"/>
                <a:ext cx="8723013" cy="422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MAC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bSup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oracle is queried before the measure: directly return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altLang="zh-CN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zh-CN" alt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49F276A9-7D59-449E-9A87-C45E4D8DC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987" y="6145042"/>
                <a:ext cx="8723013" cy="422616"/>
              </a:xfrm>
              <a:prstGeom prst="rect">
                <a:avLst/>
              </a:prstGeom>
              <a:blipFill>
                <a:blip r:embed="rId10"/>
                <a:stretch>
                  <a:fillRect l="-629" t="-2899" b="-24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769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  <p:bldP spid="18" grpId="0"/>
      <p:bldP spid="4" grpId="0" animBg="1"/>
      <p:bldP spid="47" grpId="0" animBg="1"/>
      <p:bldP spid="48" grpId="0"/>
      <p:bldP spid="49" grpId="0"/>
      <p:bldP spid="50" grpId="0" animBg="1"/>
      <p:bldP spid="51" grpId="0" animBg="1"/>
      <p:bldP spid="52" grpId="0" animBg="1"/>
      <p:bldP spid="53" grpId="0" animBg="1"/>
      <p:bldP spid="54" grpId="0"/>
      <p:bldP spid="27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Summary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BE3308-3E30-49F4-BAF8-70DE45E5F617}"/>
              </a:ext>
            </a:extLst>
          </p:cNvPr>
          <p:cNvSpPr txBox="1"/>
          <p:nvPr/>
        </p:nvSpPr>
        <p:spPr>
          <a:xfrm>
            <a:off x="2569552" y="5424347"/>
            <a:ext cx="3881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Thanks! Questions?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00F174-19B7-44C6-9590-CB1DFEF0A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912" y="4800422"/>
            <a:ext cx="1624536" cy="162453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782F226-1CA7-43D4-957A-C61743B52387}"/>
              </a:ext>
            </a:extLst>
          </p:cNvPr>
          <p:cNvSpPr txBox="1"/>
          <p:nvPr/>
        </p:nvSpPr>
        <p:spPr>
          <a:xfrm>
            <a:off x="7942318" y="6388551"/>
            <a:ext cx="253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eprint:2024/1360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2907315-895E-4A9A-87C4-B203A4DE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CB48681-6BC1-484C-AEA1-AC9BCE0D0BFD}"/>
              </a:ext>
            </a:extLst>
          </p:cNvPr>
          <p:cNvSpPr/>
          <p:nvPr/>
        </p:nvSpPr>
        <p:spPr>
          <a:xfrm>
            <a:off x="369879" y="846234"/>
            <a:ext cx="11655140" cy="2439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1BFE013-13EA-4437-8411-0549BB13C115}"/>
              </a:ext>
            </a:extLst>
          </p:cNvPr>
          <p:cNvSpPr txBox="1"/>
          <p:nvPr/>
        </p:nvSpPr>
        <p:spPr>
          <a:xfrm>
            <a:off x="9714987" y="2076749"/>
            <a:ext cx="2148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TLS 1.3 Security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4A6E078-C01A-4D48-84AD-6F64768BFFEC}"/>
              </a:ext>
            </a:extLst>
          </p:cNvPr>
          <p:cNvSpPr txBox="1"/>
          <p:nvPr/>
        </p:nvSpPr>
        <p:spPr>
          <a:xfrm>
            <a:off x="6657843" y="2093669"/>
            <a:ext cx="274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IND-1CCA-MAC*</a:t>
            </a:r>
            <a:endParaRPr lang="zh-CN" altLang="en-US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02B1480-185B-44EE-9FC6-F20F39A9A1C7}"/>
              </a:ext>
            </a:extLst>
          </p:cNvPr>
          <p:cNvSpPr txBox="1"/>
          <p:nvPr/>
        </p:nvSpPr>
        <p:spPr>
          <a:xfrm>
            <a:off x="3636646" y="1513842"/>
            <a:ext cx="11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90DF9E0-7992-4313-BC57-CD82BEA5E590}"/>
                  </a:ext>
                </a:extLst>
              </p:cNvPr>
              <p:cNvSpPr txBox="1"/>
              <p:nvPr/>
            </p:nvSpPr>
            <p:spPr>
              <a:xfrm>
                <a:off x="8390150" y="2380705"/>
                <a:ext cx="1439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altLang="zh-CN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90DF9E0-7992-4313-BC57-CD82BEA5E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150" y="2380705"/>
                <a:ext cx="143908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DDF1A8BB-EBAA-47CE-B14C-2CEEB4A9A9F7}"/>
              </a:ext>
            </a:extLst>
          </p:cNvPr>
          <p:cNvCxnSpPr>
            <a:cxnSpLocks/>
          </p:cNvCxnSpPr>
          <p:nvPr/>
        </p:nvCxnSpPr>
        <p:spPr>
          <a:xfrm>
            <a:off x="8604987" y="2269875"/>
            <a:ext cx="1126102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E84B2865-99C5-439F-9ED5-D9915F506570}"/>
              </a:ext>
            </a:extLst>
          </p:cNvPr>
          <p:cNvCxnSpPr>
            <a:cxnSpLocks/>
          </p:cNvCxnSpPr>
          <p:nvPr/>
        </p:nvCxnSpPr>
        <p:spPr>
          <a:xfrm>
            <a:off x="4931915" y="1659453"/>
            <a:ext cx="1678799" cy="369332"/>
          </a:xfrm>
          <a:prstGeom prst="straightConnector1">
            <a:avLst/>
          </a:prstGeom>
          <a:ln w="38100">
            <a:solidFill>
              <a:srgbClr val="1D50A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B854B47D-9C14-470C-A2F5-84E051DF3C54}"/>
              </a:ext>
            </a:extLst>
          </p:cNvPr>
          <p:cNvSpPr txBox="1"/>
          <p:nvPr/>
        </p:nvSpPr>
        <p:spPr>
          <a:xfrm>
            <a:off x="3636647" y="2076749"/>
            <a:ext cx="115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35B09CD2-7E21-475E-AE2C-DACB7FE7B151}"/>
              </a:ext>
            </a:extLst>
          </p:cNvPr>
          <p:cNvCxnSpPr>
            <a:cxnSpLocks/>
          </p:cNvCxnSpPr>
          <p:nvPr/>
        </p:nvCxnSpPr>
        <p:spPr>
          <a:xfrm flipV="1">
            <a:off x="4949272" y="2279800"/>
            <a:ext cx="1644087" cy="8460"/>
          </a:xfrm>
          <a:prstGeom prst="straightConnector1">
            <a:avLst/>
          </a:prstGeom>
          <a:ln w="38100">
            <a:solidFill>
              <a:srgbClr val="1D50A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85534879-947D-4ECA-9E79-D3824FC070BC}"/>
              </a:ext>
            </a:extLst>
          </p:cNvPr>
          <p:cNvSpPr txBox="1"/>
          <p:nvPr/>
        </p:nvSpPr>
        <p:spPr>
          <a:xfrm>
            <a:off x="3636646" y="2722722"/>
            <a:ext cx="1644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D-OW-CPA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0D85F5B1-03D3-4B78-8268-080B6C3DB9CF}"/>
              </a:ext>
            </a:extLst>
          </p:cNvPr>
          <p:cNvCxnSpPr>
            <a:cxnSpLocks/>
          </p:cNvCxnSpPr>
          <p:nvPr/>
        </p:nvCxnSpPr>
        <p:spPr>
          <a:xfrm flipV="1">
            <a:off x="4943400" y="2513290"/>
            <a:ext cx="1649959" cy="378791"/>
          </a:xfrm>
          <a:prstGeom prst="straightConnector1">
            <a:avLst/>
          </a:prstGeom>
          <a:ln w="38100">
            <a:solidFill>
              <a:srgbClr val="1D50A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CC723F0B-AD52-4E04-9624-15A60868CCAA}"/>
              </a:ext>
            </a:extLst>
          </p:cNvPr>
          <p:cNvCxnSpPr>
            <a:cxnSpLocks/>
          </p:cNvCxnSpPr>
          <p:nvPr/>
        </p:nvCxnSpPr>
        <p:spPr>
          <a:xfrm flipV="1">
            <a:off x="4931915" y="2345791"/>
            <a:ext cx="1644087" cy="8460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6DC5D5B3-ACC9-4FC3-8C33-4FBFF9D4C52E}"/>
              </a:ext>
            </a:extLst>
          </p:cNvPr>
          <p:cNvSpPr txBox="1"/>
          <p:nvPr/>
        </p:nvSpPr>
        <p:spPr>
          <a:xfrm>
            <a:off x="5663112" y="917243"/>
            <a:ext cx="12307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Result:</a:t>
            </a:r>
            <a:endParaRPr lang="zh-CN" altLang="en-US" sz="2000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AD1585A-14E1-4C90-805F-822C15AE62A2}"/>
              </a:ext>
            </a:extLst>
          </p:cNvPr>
          <p:cNvSpPr txBox="1"/>
          <p:nvPr/>
        </p:nvSpPr>
        <p:spPr>
          <a:xfrm>
            <a:off x="1705233" y="2571732"/>
            <a:ext cx="157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NTRU.PKE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B4687E2-B0A0-4DED-9E2F-B4210CD2D603}"/>
              </a:ext>
            </a:extLst>
          </p:cNvPr>
          <p:cNvSpPr txBox="1"/>
          <p:nvPr/>
        </p:nvSpPr>
        <p:spPr>
          <a:xfrm>
            <a:off x="1063497" y="2892081"/>
            <a:ext cx="267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Classic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McEliece.PKE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AC08D5B-2F7A-4540-AF64-EA8FA75BEF4C}"/>
              </a:ext>
            </a:extLst>
          </p:cNvPr>
          <p:cNvSpPr txBox="1"/>
          <p:nvPr/>
        </p:nvSpPr>
        <p:spPr>
          <a:xfrm>
            <a:off x="1694443" y="2134702"/>
            <a:ext cx="1578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Kyber.PKE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箭头: 右 39">
            <a:extLst>
              <a:ext uri="{FF2B5EF4-FFF2-40B4-BE49-F238E27FC236}">
                <a16:creationId xmlns:a16="http://schemas.microsoft.com/office/drawing/2014/main" id="{F2DB13F8-2819-448C-B529-C1BE5BE386B7}"/>
              </a:ext>
            </a:extLst>
          </p:cNvPr>
          <p:cNvSpPr/>
          <p:nvPr/>
        </p:nvSpPr>
        <p:spPr>
          <a:xfrm>
            <a:off x="3102459" y="2300919"/>
            <a:ext cx="506023" cy="60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箭头: 右 40">
            <a:extLst>
              <a:ext uri="{FF2B5EF4-FFF2-40B4-BE49-F238E27FC236}">
                <a16:creationId xmlns:a16="http://schemas.microsoft.com/office/drawing/2014/main" id="{875C4BC2-E42E-48C3-B148-75E8EBB72F5B}"/>
              </a:ext>
            </a:extLst>
          </p:cNvPr>
          <p:cNvSpPr/>
          <p:nvPr/>
        </p:nvSpPr>
        <p:spPr>
          <a:xfrm>
            <a:off x="3102368" y="2896870"/>
            <a:ext cx="506023" cy="60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左中括号 41">
            <a:extLst>
              <a:ext uri="{FF2B5EF4-FFF2-40B4-BE49-F238E27FC236}">
                <a16:creationId xmlns:a16="http://schemas.microsoft.com/office/drawing/2014/main" id="{407AD84D-D62D-4B0B-BB6A-A131D5D10A0F}"/>
              </a:ext>
            </a:extLst>
          </p:cNvPr>
          <p:cNvSpPr/>
          <p:nvPr/>
        </p:nvSpPr>
        <p:spPr>
          <a:xfrm>
            <a:off x="974445" y="2756398"/>
            <a:ext cx="123035" cy="369332"/>
          </a:xfrm>
          <a:prstGeom prst="leftBracket">
            <a:avLst/>
          </a:prstGeom>
          <a:noFill/>
          <a:ln w="28575">
            <a:solidFill>
              <a:srgbClr val="1D50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372500A-75FD-4C62-B496-402F7F9B6594}"/>
              </a:ext>
            </a:extLst>
          </p:cNvPr>
          <p:cNvSpPr txBox="1"/>
          <p:nvPr/>
        </p:nvSpPr>
        <p:spPr>
          <a:xfrm>
            <a:off x="1616861" y="3536384"/>
            <a:ext cx="92384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our results, a </a:t>
            </a:r>
            <a:r>
              <a:rPr lang="zh-CN" altLang="en-US" sz="24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CPA-secure KEM </a:t>
            </a:r>
            <a:r>
              <a:rPr lang="zh-CN" altLang="en-US" sz="2400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(which is more concise and efficient than the currently used CCA/1CCA-secure KEM) can be directly employed to construct a </a:t>
            </a:r>
            <a:r>
              <a:rPr lang="en-US" altLang="zh-CN" sz="24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en-US" sz="24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ost-</a:t>
            </a:r>
            <a:r>
              <a:rPr lang="en-US" altLang="zh-CN" sz="24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zh-CN" altLang="en-US" sz="24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uantum TLS 1.3.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04670BE-E1AA-41A7-90D2-4EE91EEA2CA4}"/>
              </a:ext>
            </a:extLst>
          </p:cNvPr>
          <p:cNvSpPr/>
          <p:nvPr/>
        </p:nvSpPr>
        <p:spPr>
          <a:xfrm>
            <a:off x="1546170" y="3520114"/>
            <a:ext cx="9353507" cy="120032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7B433CE2-0AD6-469D-866C-D404CE082050}"/>
              </a:ext>
            </a:extLst>
          </p:cNvPr>
          <p:cNvCxnSpPr>
            <a:cxnSpLocks/>
            <a:endCxn id="48" idx="3"/>
          </p:cNvCxnSpPr>
          <p:nvPr/>
        </p:nvCxnSpPr>
        <p:spPr>
          <a:xfrm flipV="1">
            <a:off x="11344127" y="1442160"/>
            <a:ext cx="592665" cy="9520"/>
          </a:xfrm>
          <a:prstGeom prst="straightConnector1">
            <a:avLst/>
          </a:prstGeom>
          <a:ln w="38100">
            <a:solidFill>
              <a:srgbClr val="1D50A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8F3AA88B-36A1-48AF-89C1-B426913529EB}"/>
              </a:ext>
            </a:extLst>
          </p:cNvPr>
          <p:cNvCxnSpPr>
            <a:cxnSpLocks/>
          </p:cNvCxnSpPr>
          <p:nvPr/>
        </p:nvCxnSpPr>
        <p:spPr>
          <a:xfrm>
            <a:off x="11344127" y="1752127"/>
            <a:ext cx="59266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18A5FBBF-7BDF-4CA1-A563-6B8251E7F437}"/>
              </a:ext>
            </a:extLst>
          </p:cNvPr>
          <p:cNvCxnSpPr>
            <a:cxnSpLocks/>
          </p:cNvCxnSpPr>
          <p:nvPr/>
        </p:nvCxnSpPr>
        <p:spPr>
          <a:xfrm>
            <a:off x="11340385" y="1185068"/>
            <a:ext cx="59640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41968644-0BD5-4CA8-80AC-3FC022CEAFC4}"/>
              </a:ext>
            </a:extLst>
          </p:cNvPr>
          <p:cNvSpPr txBox="1"/>
          <p:nvPr/>
        </p:nvSpPr>
        <p:spPr>
          <a:xfrm>
            <a:off x="9611595" y="966568"/>
            <a:ext cx="187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model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A828C26-3EFF-4614-A7FB-1E6749D04D6A}"/>
              </a:ext>
            </a:extLst>
          </p:cNvPr>
          <p:cNvSpPr txBox="1"/>
          <p:nvPr/>
        </p:nvSpPr>
        <p:spPr>
          <a:xfrm>
            <a:off x="10065767" y="1257494"/>
            <a:ext cx="187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BA80772-F6C4-4013-A5C2-C9D37F929E68}"/>
              </a:ext>
            </a:extLst>
          </p:cNvPr>
          <p:cNvSpPr txBox="1"/>
          <p:nvPr/>
        </p:nvSpPr>
        <p:spPr>
          <a:xfrm>
            <a:off x="10052673" y="1548623"/>
            <a:ext cx="98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QROM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49F3D76F-7252-45C9-B4EB-FE44250A493B}"/>
              </a:ext>
            </a:extLst>
          </p:cNvPr>
          <p:cNvSpPr/>
          <p:nvPr/>
        </p:nvSpPr>
        <p:spPr>
          <a:xfrm>
            <a:off x="9622448" y="881422"/>
            <a:ext cx="2328315" cy="1034796"/>
          </a:xfrm>
          <a:prstGeom prst="rect">
            <a:avLst/>
          </a:prstGeom>
          <a:noFill/>
          <a:ln w="12700">
            <a:solidFill>
              <a:srgbClr val="1D50A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57D70304-6638-40A6-AB6B-91F3737BD5AC}"/>
              </a:ext>
            </a:extLst>
          </p:cNvPr>
          <p:cNvCxnSpPr>
            <a:cxnSpLocks/>
          </p:cNvCxnSpPr>
          <p:nvPr/>
        </p:nvCxnSpPr>
        <p:spPr>
          <a:xfrm>
            <a:off x="4902560" y="1736071"/>
            <a:ext cx="1690799" cy="368522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EF9DA885-2502-422D-ACD2-2B26D1D17FA4}"/>
              </a:ext>
            </a:extLst>
          </p:cNvPr>
          <p:cNvCxnSpPr>
            <a:cxnSpLocks/>
          </p:cNvCxnSpPr>
          <p:nvPr/>
        </p:nvCxnSpPr>
        <p:spPr>
          <a:xfrm flipV="1">
            <a:off x="4949777" y="2580242"/>
            <a:ext cx="1654435" cy="388415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92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  <p:bldP spid="12" grpId="0"/>
      <p:bldP spid="13" grpId="0"/>
      <p:bldP spid="15" grpId="0"/>
      <p:bldP spid="16" grpId="0"/>
      <p:bldP spid="20" grpId="0"/>
      <p:bldP spid="23" grpId="0"/>
      <p:bldP spid="35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/>
      <p:bldP spid="9" grpId="0" animBg="1"/>
      <p:bldP spid="47" grpId="0"/>
      <p:bldP spid="48" grpId="0"/>
      <p:bldP spid="49" grpId="0"/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References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124D82-9FDD-4F99-B4D7-F010547890E5}"/>
              </a:ext>
            </a:extLst>
          </p:cNvPr>
          <p:cNvSpPr txBox="1"/>
          <p:nvPr/>
        </p:nvSpPr>
        <p:spPr>
          <a:xfrm>
            <a:off x="1335570" y="1657696"/>
            <a:ext cx="9696865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BDF+11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Boneh, D., Dagdelen, O., Fischlin, M., Lehmann, A., Schaffner, C., Zhandry, M.: Random oracles in a quantum world.</a:t>
            </a:r>
          </a:p>
          <a:p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DFGS21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Dowling, B., Fischlin, M., Günther, F., Stebila, D.: A cryptographic analysis of the TLS 1.3 handshake protocol.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HV22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Huguenin-Dumittan, L., Vaudenay, S.: On IND-qCCA security in the ROM and its applications - CPA security is sufficient for TLS 1.3.</a:t>
            </a: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JMZ23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Jiang, H., Ma, Z., Zhang, Z.: Post-quantum security of key encapsulation mechanism against CCA attacks with a single decapsulation query.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5D3BA0-5797-46CB-BA19-EBE42C4E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579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Refined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Measure&amp;Reprogram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Technique [JZM23]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9C06181B-2A30-4F9F-AD4F-2974EF0B0232}"/>
                  </a:ext>
                </a:extLst>
              </p:cNvPr>
              <p:cNvSpPr/>
              <p:nvPr/>
            </p:nvSpPr>
            <p:spPr>
              <a:xfrm>
                <a:off x="1574515" y="1395782"/>
                <a:ext cx="806325" cy="2404669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9C06181B-2A30-4F9F-AD4F-2974EF0B02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515" y="1395782"/>
                <a:ext cx="806325" cy="24046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矩形 33">
            <a:extLst>
              <a:ext uri="{FF2B5EF4-FFF2-40B4-BE49-F238E27FC236}">
                <a16:creationId xmlns:a16="http://schemas.microsoft.com/office/drawing/2014/main" id="{5930E9D6-1DBA-40FF-B961-DE9FE7D1EA1E}"/>
              </a:ext>
            </a:extLst>
          </p:cNvPr>
          <p:cNvSpPr/>
          <p:nvPr/>
        </p:nvSpPr>
        <p:spPr>
          <a:xfrm>
            <a:off x="3666934" y="1395783"/>
            <a:ext cx="806325" cy="240466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C47624AE-2A09-4079-AF5B-9043214CE16A}"/>
              </a:ext>
            </a:extLst>
          </p:cNvPr>
          <p:cNvCxnSpPr>
            <a:cxnSpLocks/>
          </p:cNvCxnSpPr>
          <p:nvPr/>
        </p:nvCxnSpPr>
        <p:spPr>
          <a:xfrm>
            <a:off x="2540901" y="2503427"/>
            <a:ext cx="1014140" cy="0"/>
          </a:xfrm>
          <a:prstGeom prst="straightConnector1">
            <a:avLst/>
          </a:prstGeom>
          <a:ln w="12700">
            <a:solidFill>
              <a:srgbClr val="FF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9AF7C0BA-BFD5-4460-B93A-2D866C47696C}"/>
              </a:ext>
            </a:extLst>
          </p:cNvPr>
          <p:cNvCxnSpPr>
            <a:cxnSpLocks/>
          </p:cNvCxnSpPr>
          <p:nvPr/>
        </p:nvCxnSpPr>
        <p:spPr>
          <a:xfrm>
            <a:off x="2534325" y="1619188"/>
            <a:ext cx="101414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F2CE2810-B41E-42EB-ABDF-2FE0032B30B7}"/>
              </a:ext>
            </a:extLst>
          </p:cNvPr>
          <p:cNvCxnSpPr>
            <a:cxnSpLocks/>
          </p:cNvCxnSpPr>
          <p:nvPr/>
        </p:nvCxnSpPr>
        <p:spPr>
          <a:xfrm>
            <a:off x="2540901" y="2043452"/>
            <a:ext cx="101414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35CFCE7F-267E-4926-8F9F-AFD3FA86B53F}"/>
              </a:ext>
            </a:extLst>
          </p:cNvPr>
          <p:cNvCxnSpPr>
            <a:cxnSpLocks/>
          </p:cNvCxnSpPr>
          <p:nvPr/>
        </p:nvCxnSpPr>
        <p:spPr>
          <a:xfrm>
            <a:off x="2540901" y="2963520"/>
            <a:ext cx="101414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CB7DCCEF-B1EF-41B6-BD68-30E75438E18A}"/>
              </a:ext>
            </a:extLst>
          </p:cNvPr>
          <p:cNvCxnSpPr>
            <a:cxnSpLocks/>
          </p:cNvCxnSpPr>
          <p:nvPr/>
        </p:nvCxnSpPr>
        <p:spPr>
          <a:xfrm flipH="1">
            <a:off x="2534325" y="1743677"/>
            <a:ext cx="10045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750E970B-91AB-4102-BF65-E3D4151B4BEF}"/>
              </a:ext>
            </a:extLst>
          </p:cNvPr>
          <p:cNvCxnSpPr>
            <a:cxnSpLocks/>
          </p:cNvCxnSpPr>
          <p:nvPr/>
        </p:nvCxnSpPr>
        <p:spPr>
          <a:xfrm flipH="1">
            <a:off x="2534325" y="2187479"/>
            <a:ext cx="10045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395E5842-9C98-4EEA-9F9A-3ACCF0F27215}"/>
              </a:ext>
            </a:extLst>
          </p:cNvPr>
          <p:cNvCxnSpPr>
            <a:cxnSpLocks/>
          </p:cNvCxnSpPr>
          <p:nvPr/>
        </p:nvCxnSpPr>
        <p:spPr>
          <a:xfrm flipH="1">
            <a:off x="2534325" y="2618404"/>
            <a:ext cx="1004577" cy="0"/>
          </a:xfrm>
          <a:prstGeom prst="straightConnector1">
            <a:avLst/>
          </a:prstGeom>
          <a:ln w="12700">
            <a:solidFill>
              <a:srgbClr val="FF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5896E7B9-8B94-49AF-9196-1ADBF0991DD5}"/>
              </a:ext>
            </a:extLst>
          </p:cNvPr>
          <p:cNvSpPr txBox="1"/>
          <p:nvPr/>
        </p:nvSpPr>
        <p:spPr>
          <a:xfrm>
            <a:off x="2870192" y="2201356"/>
            <a:ext cx="41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8C696842-BE46-469C-A272-A7F5112752C6}"/>
              </a:ext>
            </a:extLst>
          </p:cNvPr>
          <p:cNvSpPr txBox="1"/>
          <p:nvPr/>
        </p:nvSpPr>
        <p:spPr>
          <a:xfrm>
            <a:off x="2866173" y="2678093"/>
            <a:ext cx="4147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…</a:t>
            </a:r>
            <a:endParaRPr lang="zh-CN" altLang="en-US" dirty="0"/>
          </a:p>
        </p:txBody>
      </p: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64AF293F-83F1-4831-A728-D5EEF8CC2A52}"/>
              </a:ext>
            </a:extLst>
          </p:cNvPr>
          <p:cNvCxnSpPr>
            <a:cxnSpLocks/>
          </p:cNvCxnSpPr>
          <p:nvPr/>
        </p:nvCxnSpPr>
        <p:spPr>
          <a:xfrm flipH="1">
            <a:off x="2545682" y="3100204"/>
            <a:ext cx="10045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10956EC9-97DB-4130-B269-4F31307C93A9}"/>
              </a:ext>
            </a:extLst>
          </p:cNvPr>
          <p:cNvCxnSpPr>
            <a:cxnSpLocks/>
          </p:cNvCxnSpPr>
          <p:nvPr/>
        </p:nvCxnSpPr>
        <p:spPr>
          <a:xfrm>
            <a:off x="2545683" y="3357081"/>
            <a:ext cx="101414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6FFA9702-A80C-40A0-A6F0-2257087436A2}"/>
              </a:ext>
            </a:extLst>
          </p:cNvPr>
          <p:cNvCxnSpPr>
            <a:cxnSpLocks/>
          </p:cNvCxnSpPr>
          <p:nvPr/>
        </p:nvCxnSpPr>
        <p:spPr>
          <a:xfrm flipH="1">
            <a:off x="2550464" y="3493765"/>
            <a:ext cx="10045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786B158B-CD19-4E2C-8C9A-56A8DFAB4364}"/>
                  </a:ext>
                </a:extLst>
              </p:cNvPr>
              <p:cNvSpPr txBox="1"/>
              <p:nvPr/>
            </p:nvSpPr>
            <p:spPr>
              <a:xfrm>
                <a:off x="3889726" y="2374890"/>
                <a:ext cx="5849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786B158B-CD19-4E2C-8C9A-56A8DFAB4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726" y="2374890"/>
                <a:ext cx="584904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B20A77B7-4A56-4B9E-A28F-C52E9CB960F1}"/>
                  </a:ext>
                </a:extLst>
              </p:cNvPr>
              <p:cNvSpPr txBox="1"/>
              <p:nvPr/>
            </p:nvSpPr>
            <p:spPr>
              <a:xfrm>
                <a:off x="2610171" y="2255635"/>
                <a:ext cx="11348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dirty="0" smtClean="0">
                            <a:solidFill>
                              <a:srgbClr val="FF575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600" i="1" dirty="0" smtClean="0">
                            <a:solidFill>
                              <a:srgbClr val="FF575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  <m:sup>
                        <m:r>
                          <a:rPr lang="en-US" altLang="zh-CN" sz="1600" i="1" dirty="0" smtClean="0">
                            <a:solidFill>
                              <a:srgbClr val="FF575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rgbClr val="FF57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-query</a:t>
                </a:r>
                <a:r>
                  <a:rPr lang="zh-CN" altLang="en-US" sz="1600" dirty="0">
                    <a:solidFill>
                      <a:srgbClr val="FF57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B20A77B7-4A56-4B9E-A28F-C52E9CB96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0171" y="2255635"/>
                <a:ext cx="1134821" cy="338554"/>
              </a:xfrm>
              <a:prstGeom prst="rect">
                <a:avLst/>
              </a:prstGeom>
              <a:blipFill>
                <a:blip r:embed="rId5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箭头: 下 62">
            <a:extLst>
              <a:ext uri="{FF2B5EF4-FFF2-40B4-BE49-F238E27FC236}">
                <a16:creationId xmlns:a16="http://schemas.microsoft.com/office/drawing/2014/main" id="{4F176CBF-6DEB-41EA-B5F0-21CF2855457B}"/>
              </a:ext>
            </a:extLst>
          </p:cNvPr>
          <p:cNvSpPr/>
          <p:nvPr/>
        </p:nvSpPr>
        <p:spPr>
          <a:xfrm>
            <a:off x="1947532" y="3800451"/>
            <a:ext cx="70338" cy="5124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F6E641BC-31FE-41A7-AAAF-A6886C3D1EDB}"/>
              </a:ext>
            </a:extLst>
          </p:cNvPr>
          <p:cNvSpPr txBox="1"/>
          <p:nvPr/>
        </p:nvSpPr>
        <p:spPr>
          <a:xfrm>
            <a:off x="5930202" y="235736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339C9D93-0878-487C-AF91-6CD381C786F6}"/>
                  </a:ext>
                </a:extLst>
              </p:cNvPr>
              <p:cNvSpPr txBox="1"/>
              <p:nvPr/>
            </p:nvSpPr>
            <p:spPr>
              <a:xfrm>
                <a:off x="1562046" y="4250153"/>
                <a:ext cx="911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339C9D93-0878-487C-AF91-6CD381C78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046" y="4250153"/>
                <a:ext cx="911648" cy="369332"/>
              </a:xfrm>
              <a:prstGeom prst="rect">
                <a:avLst/>
              </a:prstGeom>
              <a:blipFill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4435A7F2-03E7-4750-9D0F-2477C371459C}"/>
                  </a:ext>
                </a:extLst>
              </p:cNvPr>
              <p:cNvSpPr txBox="1"/>
              <p:nvPr/>
            </p:nvSpPr>
            <p:spPr>
              <a:xfrm>
                <a:off x="937314" y="4762340"/>
                <a:ext cx="55675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 smtClean="0">
                            <a:solidFill>
                              <a:srgbClr val="FF575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 smtClean="0">
                            <a:solidFill>
                              <a:srgbClr val="FF575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  <m:sup>
                        <m:r>
                          <a:rPr lang="en-US" altLang="zh-CN" sz="2000" i="1" dirty="0" smtClean="0">
                            <a:solidFill>
                              <a:srgbClr val="FF5757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rgbClr val="FF575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-query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classical query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input and output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e>
                      <m:sup>
                        <m:r>
                          <a: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-query. </a:t>
                </a:r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4435A7F2-03E7-4750-9D0F-2477C3714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314" y="4762340"/>
                <a:ext cx="5567565" cy="707886"/>
              </a:xfrm>
              <a:prstGeom prst="rect">
                <a:avLst/>
              </a:prstGeom>
              <a:blipFill>
                <a:blip r:embed="rId7"/>
                <a:stretch>
                  <a:fillRect l="-986" t="-431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FBDFCB3B-8FDF-433E-A7C6-1308289A2A65}"/>
                  </a:ext>
                </a:extLst>
              </p:cNvPr>
              <p:cNvSpPr/>
              <p:nvPr/>
            </p:nvSpPr>
            <p:spPr>
              <a:xfrm>
                <a:off x="5550929" y="1402251"/>
                <a:ext cx="806325" cy="2404669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FBDFCB3B-8FDF-433E-A7C6-1308289A2A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0929" y="1402251"/>
                <a:ext cx="806325" cy="24046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矩形 68">
            <a:extLst>
              <a:ext uri="{FF2B5EF4-FFF2-40B4-BE49-F238E27FC236}">
                <a16:creationId xmlns:a16="http://schemas.microsoft.com/office/drawing/2014/main" id="{6279A074-4FDB-4E6B-B455-A2DF68EED0DD}"/>
              </a:ext>
            </a:extLst>
          </p:cNvPr>
          <p:cNvSpPr/>
          <p:nvPr/>
        </p:nvSpPr>
        <p:spPr>
          <a:xfrm>
            <a:off x="9478133" y="1385026"/>
            <a:ext cx="806325" cy="240466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A0A53232-7AAD-4FC5-9B66-7496BBF989E5}"/>
              </a:ext>
            </a:extLst>
          </p:cNvPr>
          <p:cNvCxnSpPr>
            <a:cxnSpLocks/>
          </p:cNvCxnSpPr>
          <p:nvPr/>
        </p:nvCxnSpPr>
        <p:spPr>
          <a:xfrm>
            <a:off x="8345524" y="1608431"/>
            <a:ext cx="101414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4F9CBF8C-D024-4512-9912-F618B38D425F}"/>
              </a:ext>
            </a:extLst>
          </p:cNvPr>
          <p:cNvCxnSpPr>
            <a:cxnSpLocks/>
          </p:cNvCxnSpPr>
          <p:nvPr/>
        </p:nvCxnSpPr>
        <p:spPr>
          <a:xfrm>
            <a:off x="8352100" y="2032695"/>
            <a:ext cx="101414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C254BDA9-7306-41BD-AE16-7F80D0E06175}"/>
              </a:ext>
            </a:extLst>
          </p:cNvPr>
          <p:cNvCxnSpPr>
            <a:cxnSpLocks/>
          </p:cNvCxnSpPr>
          <p:nvPr/>
        </p:nvCxnSpPr>
        <p:spPr>
          <a:xfrm>
            <a:off x="8352100" y="2952763"/>
            <a:ext cx="101414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D1B51194-B262-4D42-A988-DE6A345C7F18}"/>
              </a:ext>
            </a:extLst>
          </p:cNvPr>
          <p:cNvCxnSpPr>
            <a:cxnSpLocks/>
          </p:cNvCxnSpPr>
          <p:nvPr/>
        </p:nvCxnSpPr>
        <p:spPr>
          <a:xfrm flipH="1">
            <a:off x="8345524" y="1732920"/>
            <a:ext cx="10045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CC0D8BD8-98CE-488A-AB23-FD73B84B036F}"/>
              </a:ext>
            </a:extLst>
          </p:cNvPr>
          <p:cNvCxnSpPr>
            <a:cxnSpLocks/>
          </p:cNvCxnSpPr>
          <p:nvPr/>
        </p:nvCxnSpPr>
        <p:spPr>
          <a:xfrm flipH="1">
            <a:off x="8345524" y="2176722"/>
            <a:ext cx="10045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76">
            <a:extLst>
              <a:ext uri="{FF2B5EF4-FFF2-40B4-BE49-F238E27FC236}">
                <a16:creationId xmlns:a16="http://schemas.microsoft.com/office/drawing/2014/main" id="{3928DCEA-F4ED-49AA-8FC6-4355E63D7206}"/>
              </a:ext>
            </a:extLst>
          </p:cNvPr>
          <p:cNvSpPr txBox="1"/>
          <p:nvPr/>
        </p:nvSpPr>
        <p:spPr>
          <a:xfrm>
            <a:off x="8691439" y="2126046"/>
            <a:ext cx="41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A33F473E-BD96-4048-9CCA-95BB071F0003}"/>
              </a:ext>
            </a:extLst>
          </p:cNvPr>
          <p:cNvSpPr txBox="1"/>
          <p:nvPr/>
        </p:nvSpPr>
        <p:spPr>
          <a:xfrm>
            <a:off x="8677372" y="2667336"/>
            <a:ext cx="4147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…</a:t>
            </a:r>
            <a:endParaRPr lang="zh-CN" altLang="en-US" dirty="0"/>
          </a:p>
        </p:txBody>
      </p: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0CE8C298-B812-4E12-A5E8-38CACDAE234A}"/>
              </a:ext>
            </a:extLst>
          </p:cNvPr>
          <p:cNvCxnSpPr>
            <a:cxnSpLocks/>
          </p:cNvCxnSpPr>
          <p:nvPr/>
        </p:nvCxnSpPr>
        <p:spPr>
          <a:xfrm flipH="1">
            <a:off x="8356881" y="3089447"/>
            <a:ext cx="10045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2E1ED479-B757-43C1-9396-8D164CC2C867}"/>
              </a:ext>
            </a:extLst>
          </p:cNvPr>
          <p:cNvCxnSpPr>
            <a:cxnSpLocks/>
          </p:cNvCxnSpPr>
          <p:nvPr/>
        </p:nvCxnSpPr>
        <p:spPr>
          <a:xfrm>
            <a:off x="8356882" y="3346324"/>
            <a:ext cx="101414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320E162E-5906-40F0-B85C-FD9BEB5D8732}"/>
              </a:ext>
            </a:extLst>
          </p:cNvPr>
          <p:cNvCxnSpPr>
            <a:cxnSpLocks/>
          </p:cNvCxnSpPr>
          <p:nvPr/>
        </p:nvCxnSpPr>
        <p:spPr>
          <a:xfrm flipH="1">
            <a:off x="8361663" y="3483008"/>
            <a:ext cx="10045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06D1A193-B42C-43C9-A3D0-8BF99AD17778}"/>
                  </a:ext>
                </a:extLst>
              </p:cNvPr>
              <p:cNvSpPr txBox="1"/>
              <p:nvPr/>
            </p:nvSpPr>
            <p:spPr>
              <a:xfrm>
                <a:off x="9700925" y="2364133"/>
                <a:ext cx="5849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altLang="zh-CN" sz="200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</m:sup>
                      </m:sSup>
                    </m:oMath>
                  </m:oMathPara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06D1A193-B42C-43C9-A3D0-8BF99AD17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0925" y="2364133"/>
                <a:ext cx="584904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BD55D638-76A4-4EE2-A9CA-F8E05796AD47}"/>
                  </a:ext>
                </a:extLst>
              </p:cNvPr>
              <p:cNvSpPr/>
              <p:nvPr/>
            </p:nvSpPr>
            <p:spPr>
              <a:xfrm>
                <a:off x="7493638" y="1385026"/>
                <a:ext cx="806325" cy="2404669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BD55D638-76A4-4EE2-A9CA-F8E05796AD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638" y="1385026"/>
                <a:ext cx="806325" cy="240466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直接箭头连接符 102">
            <a:extLst>
              <a:ext uri="{FF2B5EF4-FFF2-40B4-BE49-F238E27FC236}">
                <a16:creationId xmlns:a16="http://schemas.microsoft.com/office/drawing/2014/main" id="{ED024593-1D1B-435E-A1A6-9F4157BFABA2}"/>
              </a:ext>
            </a:extLst>
          </p:cNvPr>
          <p:cNvCxnSpPr>
            <a:cxnSpLocks/>
          </p:cNvCxnSpPr>
          <p:nvPr/>
        </p:nvCxnSpPr>
        <p:spPr>
          <a:xfrm>
            <a:off x="6451084" y="2494676"/>
            <a:ext cx="1014140" cy="0"/>
          </a:xfrm>
          <a:prstGeom prst="straightConnector1">
            <a:avLst/>
          </a:prstGeom>
          <a:ln w="12700">
            <a:solidFill>
              <a:srgbClr val="FF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接箭头连接符 103">
            <a:extLst>
              <a:ext uri="{FF2B5EF4-FFF2-40B4-BE49-F238E27FC236}">
                <a16:creationId xmlns:a16="http://schemas.microsoft.com/office/drawing/2014/main" id="{2419B073-C164-4571-92BF-42DE72CB8BBC}"/>
              </a:ext>
            </a:extLst>
          </p:cNvPr>
          <p:cNvCxnSpPr>
            <a:cxnSpLocks/>
          </p:cNvCxnSpPr>
          <p:nvPr/>
        </p:nvCxnSpPr>
        <p:spPr>
          <a:xfrm>
            <a:off x="6407597" y="1608431"/>
            <a:ext cx="101414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箭头连接符 104">
            <a:extLst>
              <a:ext uri="{FF2B5EF4-FFF2-40B4-BE49-F238E27FC236}">
                <a16:creationId xmlns:a16="http://schemas.microsoft.com/office/drawing/2014/main" id="{6653C439-5BA1-4377-BB1A-FA94989A9254}"/>
              </a:ext>
            </a:extLst>
          </p:cNvPr>
          <p:cNvCxnSpPr>
            <a:cxnSpLocks/>
          </p:cNvCxnSpPr>
          <p:nvPr/>
        </p:nvCxnSpPr>
        <p:spPr>
          <a:xfrm>
            <a:off x="6414173" y="2032695"/>
            <a:ext cx="101414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箭头连接符 105">
            <a:extLst>
              <a:ext uri="{FF2B5EF4-FFF2-40B4-BE49-F238E27FC236}">
                <a16:creationId xmlns:a16="http://schemas.microsoft.com/office/drawing/2014/main" id="{1C3F0324-9F4B-4D0D-B9D3-4272E6DAEB30}"/>
              </a:ext>
            </a:extLst>
          </p:cNvPr>
          <p:cNvCxnSpPr>
            <a:cxnSpLocks/>
          </p:cNvCxnSpPr>
          <p:nvPr/>
        </p:nvCxnSpPr>
        <p:spPr>
          <a:xfrm>
            <a:off x="6414173" y="2952763"/>
            <a:ext cx="101414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箭头连接符 106">
            <a:extLst>
              <a:ext uri="{FF2B5EF4-FFF2-40B4-BE49-F238E27FC236}">
                <a16:creationId xmlns:a16="http://schemas.microsoft.com/office/drawing/2014/main" id="{2EFAACDB-9834-41C9-95D0-B84E37AB7324}"/>
              </a:ext>
            </a:extLst>
          </p:cNvPr>
          <p:cNvCxnSpPr>
            <a:cxnSpLocks/>
          </p:cNvCxnSpPr>
          <p:nvPr/>
        </p:nvCxnSpPr>
        <p:spPr>
          <a:xfrm flipH="1">
            <a:off x="6407597" y="1732920"/>
            <a:ext cx="10045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箭头连接符 107">
            <a:extLst>
              <a:ext uri="{FF2B5EF4-FFF2-40B4-BE49-F238E27FC236}">
                <a16:creationId xmlns:a16="http://schemas.microsoft.com/office/drawing/2014/main" id="{572437E6-1941-4736-AB8C-3382DA8BCD4F}"/>
              </a:ext>
            </a:extLst>
          </p:cNvPr>
          <p:cNvCxnSpPr>
            <a:cxnSpLocks/>
          </p:cNvCxnSpPr>
          <p:nvPr/>
        </p:nvCxnSpPr>
        <p:spPr>
          <a:xfrm flipH="1">
            <a:off x="6407597" y="2176722"/>
            <a:ext cx="10045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箭头连接符 108">
            <a:extLst>
              <a:ext uri="{FF2B5EF4-FFF2-40B4-BE49-F238E27FC236}">
                <a16:creationId xmlns:a16="http://schemas.microsoft.com/office/drawing/2014/main" id="{EB3A7EC3-99C8-4218-AAFB-2D58709BD312}"/>
              </a:ext>
            </a:extLst>
          </p:cNvPr>
          <p:cNvCxnSpPr>
            <a:cxnSpLocks/>
          </p:cNvCxnSpPr>
          <p:nvPr/>
        </p:nvCxnSpPr>
        <p:spPr>
          <a:xfrm flipH="1">
            <a:off x="6444508" y="2609653"/>
            <a:ext cx="1004577" cy="0"/>
          </a:xfrm>
          <a:prstGeom prst="straightConnector1">
            <a:avLst/>
          </a:prstGeom>
          <a:ln w="12700">
            <a:solidFill>
              <a:srgbClr val="FF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文本框 109">
            <a:extLst>
              <a:ext uri="{FF2B5EF4-FFF2-40B4-BE49-F238E27FC236}">
                <a16:creationId xmlns:a16="http://schemas.microsoft.com/office/drawing/2014/main" id="{7D0E3DEF-ECFB-4FE3-9849-15EC52658FA6}"/>
              </a:ext>
            </a:extLst>
          </p:cNvPr>
          <p:cNvSpPr txBox="1"/>
          <p:nvPr/>
        </p:nvSpPr>
        <p:spPr>
          <a:xfrm>
            <a:off x="6760141" y="2126046"/>
            <a:ext cx="414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…</a:t>
            </a:r>
            <a:endParaRPr lang="zh-CN" altLang="en-US" dirty="0"/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4973F2D0-946B-4F8A-A4B4-7BFF6D43D48B}"/>
              </a:ext>
            </a:extLst>
          </p:cNvPr>
          <p:cNvSpPr txBox="1"/>
          <p:nvPr/>
        </p:nvSpPr>
        <p:spPr>
          <a:xfrm>
            <a:off x="6739445" y="2667336"/>
            <a:ext cx="4147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…</a:t>
            </a:r>
            <a:endParaRPr lang="zh-CN" altLang="en-US" dirty="0"/>
          </a:p>
        </p:txBody>
      </p:sp>
      <p:cxnSp>
        <p:nvCxnSpPr>
          <p:cNvPr id="112" name="直接箭头连接符 111">
            <a:extLst>
              <a:ext uri="{FF2B5EF4-FFF2-40B4-BE49-F238E27FC236}">
                <a16:creationId xmlns:a16="http://schemas.microsoft.com/office/drawing/2014/main" id="{D0AC73F0-5A09-4CCC-A666-DA63C8A80FC2}"/>
              </a:ext>
            </a:extLst>
          </p:cNvPr>
          <p:cNvCxnSpPr>
            <a:cxnSpLocks/>
          </p:cNvCxnSpPr>
          <p:nvPr/>
        </p:nvCxnSpPr>
        <p:spPr>
          <a:xfrm flipH="1">
            <a:off x="6418954" y="3089447"/>
            <a:ext cx="10045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箭头连接符 112">
            <a:extLst>
              <a:ext uri="{FF2B5EF4-FFF2-40B4-BE49-F238E27FC236}">
                <a16:creationId xmlns:a16="http://schemas.microsoft.com/office/drawing/2014/main" id="{F6187F1A-A72A-4039-842E-03F70EE00146}"/>
              </a:ext>
            </a:extLst>
          </p:cNvPr>
          <p:cNvCxnSpPr>
            <a:cxnSpLocks/>
          </p:cNvCxnSpPr>
          <p:nvPr/>
        </p:nvCxnSpPr>
        <p:spPr>
          <a:xfrm>
            <a:off x="6418955" y="3346324"/>
            <a:ext cx="101414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箭头连接符 113">
            <a:extLst>
              <a:ext uri="{FF2B5EF4-FFF2-40B4-BE49-F238E27FC236}">
                <a16:creationId xmlns:a16="http://schemas.microsoft.com/office/drawing/2014/main" id="{026D373B-CDA3-49A3-807C-D0D27F90EE0E}"/>
              </a:ext>
            </a:extLst>
          </p:cNvPr>
          <p:cNvCxnSpPr>
            <a:cxnSpLocks/>
          </p:cNvCxnSpPr>
          <p:nvPr/>
        </p:nvCxnSpPr>
        <p:spPr>
          <a:xfrm flipH="1">
            <a:off x="6423736" y="3483008"/>
            <a:ext cx="10045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文本框 115">
                <a:extLst>
                  <a:ext uri="{FF2B5EF4-FFF2-40B4-BE49-F238E27FC236}">
                    <a16:creationId xmlns:a16="http://schemas.microsoft.com/office/drawing/2014/main" id="{FDB3597D-520D-480D-ABB3-8E37839C1CE2}"/>
                  </a:ext>
                </a:extLst>
              </p:cNvPr>
              <p:cNvSpPr txBox="1"/>
              <p:nvPr/>
            </p:nvSpPr>
            <p:spPr>
              <a:xfrm>
                <a:off x="6766793" y="2527633"/>
                <a:ext cx="231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dirty="0" smtClean="0">
                          <a:solidFill>
                            <a:srgbClr val="FF5757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𝜃</m:t>
                      </m:r>
                    </m:oMath>
                  </m:oMathPara>
                </a14:m>
                <a:endParaRPr lang="zh-CN" altLang="en-US" dirty="0">
                  <a:solidFill>
                    <a:srgbClr val="FF575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6" name="文本框 115">
                <a:extLst>
                  <a:ext uri="{FF2B5EF4-FFF2-40B4-BE49-F238E27FC236}">
                    <a16:creationId xmlns:a16="http://schemas.microsoft.com/office/drawing/2014/main" id="{FDB3597D-520D-480D-ABB3-8E37839C1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793" y="2527633"/>
                <a:ext cx="231112" cy="369332"/>
              </a:xfrm>
              <a:prstGeom prst="rect">
                <a:avLst/>
              </a:prstGeom>
              <a:blipFill>
                <a:blip r:embed="rId11"/>
                <a:stretch>
                  <a:fillRect r="-31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9" name="箭头: 下 118">
            <a:extLst>
              <a:ext uri="{FF2B5EF4-FFF2-40B4-BE49-F238E27FC236}">
                <a16:creationId xmlns:a16="http://schemas.microsoft.com/office/drawing/2014/main" id="{AC12F442-73B7-4AAB-8995-EE2BE220958D}"/>
              </a:ext>
            </a:extLst>
          </p:cNvPr>
          <p:cNvSpPr/>
          <p:nvPr/>
        </p:nvSpPr>
        <p:spPr>
          <a:xfrm>
            <a:off x="5922533" y="3806920"/>
            <a:ext cx="70338" cy="5124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文本框 119">
                <a:extLst>
                  <a:ext uri="{FF2B5EF4-FFF2-40B4-BE49-F238E27FC236}">
                    <a16:creationId xmlns:a16="http://schemas.microsoft.com/office/drawing/2014/main" id="{FA89A55B-C2DD-4173-B9EF-887BF8FC287E}"/>
                  </a:ext>
                </a:extLst>
              </p:cNvPr>
              <p:cNvSpPr txBox="1"/>
              <p:nvPr/>
            </p:nvSpPr>
            <p:spPr>
              <a:xfrm>
                <a:off x="5512088" y="4332103"/>
                <a:ext cx="911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altLang="zh-CN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0" name="文本框 119">
                <a:extLst>
                  <a:ext uri="{FF2B5EF4-FFF2-40B4-BE49-F238E27FC236}">
                    <a16:creationId xmlns:a16="http://schemas.microsoft.com/office/drawing/2014/main" id="{FA89A55B-C2DD-4173-B9EF-887BF8FC2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088" y="4332103"/>
                <a:ext cx="911648" cy="369332"/>
              </a:xfrm>
              <a:prstGeom prst="rect">
                <a:avLst/>
              </a:prstGeom>
              <a:blipFill>
                <a:blip r:embed="rId12"/>
                <a:stretch>
                  <a:fillRect r="-8667"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文本框 120">
                <a:extLst>
                  <a:ext uri="{FF2B5EF4-FFF2-40B4-BE49-F238E27FC236}">
                    <a16:creationId xmlns:a16="http://schemas.microsoft.com/office/drawing/2014/main" id="{3E225832-DD4C-4150-A67C-AF0502DFE23D}"/>
                  </a:ext>
                </a:extLst>
              </p:cNvPr>
              <p:cNvSpPr txBox="1"/>
              <p:nvPr/>
            </p:nvSpPr>
            <p:spPr>
              <a:xfrm>
                <a:off x="937314" y="5504372"/>
                <a:ext cx="60605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i="1" dirty="0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⁡[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⋀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)]≈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i="1" dirty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⁡[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⋀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acc>
                    <m:r>
                      <a:rPr lang="en-US" altLang="zh-CN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zh-CN" alt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e>
                    </m:acc>
                    <m:r>
                      <a:rPr lang="en-US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)]</m:t>
                    </m:r>
                  </m:oMath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121" name="文本框 120">
                <a:extLst>
                  <a:ext uri="{FF2B5EF4-FFF2-40B4-BE49-F238E27FC236}">
                    <a16:creationId xmlns:a16="http://schemas.microsoft.com/office/drawing/2014/main" id="{3E225832-DD4C-4150-A67C-AF0502DFE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314" y="5504372"/>
                <a:ext cx="6060591" cy="400110"/>
              </a:xfrm>
              <a:prstGeom prst="rect">
                <a:avLst/>
              </a:prstGeom>
              <a:blipFill>
                <a:blip r:embed="rId13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文本框 122">
                <a:extLst>
                  <a:ext uri="{FF2B5EF4-FFF2-40B4-BE49-F238E27FC236}">
                    <a16:creationId xmlns:a16="http://schemas.microsoft.com/office/drawing/2014/main" id="{145680AC-1D71-4457-93A7-A36B4478D7CF}"/>
                  </a:ext>
                </a:extLst>
              </p:cNvPr>
              <p:cNvSpPr txBox="1"/>
              <p:nvPr/>
            </p:nvSpPr>
            <p:spPr>
              <a:xfrm>
                <a:off x="6725521" y="2209747"/>
                <a:ext cx="41307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i="1" dirty="0" smtClean="0">
                              <a:solidFill>
                                <a:srgbClr val="FF575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dirty="0" smtClean="0">
                              <a:solidFill>
                                <a:srgbClr val="FF5757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zh-CN" altLang="en-US" dirty="0">
                  <a:solidFill>
                    <a:srgbClr val="FF575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3" name="文本框 122">
                <a:extLst>
                  <a:ext uri="{FF2B5EF4-FFF2-40B4-BE49-F238E27FC236}">
                    <a16:creationId xmlns:a16="http://schemas.microsoft.com/office/drawing/2014/main" id="{145680AC-1D71-4457-93A7-A36B4478D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521" y="2209747"/>
                <a:ext cx="413074" cy="369332"/>
              </a:xfrm>
              <a:prstGeom prst="rect">
                <a:avLst/>
              </a:prstGeom>
              <a:blipFill>
                <a:blip r:embed="rId14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文本框 128">
                <a:extLst>
                  <a:ext uri="{FF2B5EF4-FFF2-40B4-BE49-F238E27FC236}">
                    <a16:creationId xmlns:a16="http://schemas.microsoft.com/office/drawing/2014/main" id="{99351B29-9475-4EA3-A7C0-12B9B77C7079}"/>
                  </a:ext>
                </a:extLst>
              </p:cNvPr>
              <p:cNvSpPr txBox="1"/>
              <p:nvPr/>
            </p:nvSpPr>
            <p:spPr>
              <a:xfrm>
                <a:off x="6979914" y="4162433"/>
                <a:ext cx="53725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 dirty="0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CN" sz="20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0,…,</m:t>
                          </m:r>
                          <m:sSub>
                            <m:sSubPr>
                              <m:ctrlP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</m:d>
                      <m:r>
                        <a:rPr lang="en-US" altLang="zh-CN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\</m:t>
                      </m:r>
                      <m:r>
                        <m:rPr>
                          <m:lit/>
                        </m:rPr>
                        <a:rPr lang="en-US" altLang="zh-CN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sSup>
                        <m:sSupPr>
                          <m:ctrlP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altLang="zh-CN" sz="2000" dirty="0"/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Use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FF5757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zh-CN" alt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answer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- query.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 ← 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𝑗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+1 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-th query input register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reprogram the RO, so as to answer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zh-CN" alt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either from this point on or from the following query on (at random).</a:t>
                </a:r>
              </a:p>
            </p:txBody>
          </p:sp>
        </mc:Choice>
        <mc:Fallback xmlns="">
          <p:sp>
            <p:nvSpPr>
              <p:cNvPr id="129" name="文本框 128">
                <a:extLst>
                  <a:ext uri="{FF2B5EF4-FFF2-40B4-BE49-F238E27FC236}">
                    <a16:creationId xmlns:a16="http://schemas.microsoft.com/office/drawing/2014/main" id="{99351B29-9475-4EA3-A7C0-12B9B77C7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914" y="4162433"/>
                <a:ext cx="5372502" cy="1938992"/>
              </a:xfrm>
              <a:prstGeom prst="rect">
                <a:avLst/>
              </a:prstGeom>
              <a:blipFill>
                <a:blip r:embed="rId15"/>
                <a:stretch>
                  <a:fillRect l="-1249" b="-47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文本框 130">
                <a:extLst>
                  <a:ext uri="{FF2B5EF4-FFF2-40B4-BE49-F238E27FC236}">
                    <a16:creationId xmlns:a16="http://schemas.microsoft.com/office/drawing/2014/main" id="{AA23C191-F369-44B9-B091-7C517CE90F59}"/>
                  </a:ext>
                </a:extLst>
              </p:cNvPr>
              <p:cNvSpPr txBox="1"/>
              <p:nvPr/>
            </p:nvSpPr>
            <p:spPr>
              <a:xfrm>
                <a:off x="6979914" y="3878891"/>
                <a:ext cx="279446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S(</a:t>
                </a:r>
                <a14:m>
                  <m:oMath xmlns:m="http://schemas.openxmlformats.org/officeDocument/2006/math">
                    <m:r>
                      <a:rPr lang="zh-CN" alt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simulate RO</a:t>
                </a:r>
                <a14:m>
                  <m:oMath xmlns:m="http://schemas.openxmlformats.org/officeDocument/2006/math">
                    <m:r>
                      <a:rPr lang="en-US" altLang="zh-CN" sz="2000" b="1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sz="2000" b="1" i="1" dirty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zh-CN" altLang="en-US" sz="2000" b="1" i="1" dirty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1" name="文本框 130">
                <a:extLst>
                  <a:ext uri="{FF2B5EF4-FFF2-40B4-BE49-F238E27FC236}">
                    <a16:creationId xmlns:a16="http://schemas.microsoft.com/office/drawing/2014/main" id="{AA23C191-F369-44B9-B091-7C517CE90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914" y="3878891"/>
                <a:ext cx="2794464" cy="400110"/>
              </a:xfrm>
              <a:prstGeom prst="rect">
                <a:avLst/>
              </a:prstGeom>
              <a:blipFill>
                <a:blip r:embed="rId16"/>
                <a:stretch>
                  <a:fillRect l="-2402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矩形 133">
            <a:extLst>
              <a:ext uri="{FF2B5EF4-FFF2-40B4-BE49-F238E27FC236}">
                <a16:creationId xmlns:a16="http://schemas.microsoft.com/office/drawing/2014/main" id="{736C6F30-7F63-47BC-936A-345D708E982C}"/>
              </a:ext>
            </a:extLst>
          </p:cNvPr>
          <p:cNvSpPr/>
          <p:nvPr/>
        </p:nvSpPr>
        <p:spPr>
          <a:xfrm>
            <a:off x="6890365" y="3933720"/>
            <a:ext cx="5130455" cy="219427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66" name="灯片编号占位符 2">
            <a:extLst>
              <a:ext uri="{FF2B5EF4-FFF2-40B4-BE49-F238E27FC236}">
                <a16:creationId xmlns:a16="http://schemas.microsoft.com/office/drawing/2014/main" id="{2F706E5C-A33C-481D-9A11-04DDA3119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8C35977-962A-451F-8210-FAC813E554A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51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55" grpId="0"/>
      <p:bldP spid="56" grpId="0"/>
      <p:bldP spid="61" grpId="0"/>
      <p:bldP spid="62" grpId="0"/>
      <p:bldP spid="63" grpId="0" animBg="1"/>
      <p:bldP spid="64" grpId="0"/>
      <p:bldP spid="65" grpId="0"/>
      <p:bldP spid="67" grpId="0"/>
      <p:bldP spid="68" grpId="0" animBg="1"/>
      <p:bldP spid="69" grpId="0" animBg="1"/>
      <p:bldP spid="77" grpId="0"/>
      <p:bldP spid="78" grpId="0"/>
      <p:bldP spid="82" grpId="0"/>
      <p:bldP spid="102" grpId="0" animBg="1"/>
      <p:bldP spid="110" grpId="0"/>
      <p:bldP spid="111" grpId="0"/>
      <p:bldP spid="116" grpId="0"/>
      <p:bldP spid="119" grpId="0" animBg="1"/>
      <p:bldP spid="120" grpId="0"/>
      <p:bldP spid="121" grpId="0"/>
      <p:bldP spid="123" grpId="0"/>
      <p:bldP spid="129" grpId="0"/>
      <p:bldP spid="131" grpId="0"/>
      <p:bldP spid="1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68722D6-B76C-4EB3-BAB7-9DA2585132AB}"/>
                  </a:ext>
                </a:extLst>
              </p:cNvPr>
              <p:cNvSpPr/>
              <p:nvPr/>
            </p:nvSpPr>
            <p:spPr>
              <a:xfrm>
                <a:off x="0" y="-1"/>
                <a:ext cx="12192000" cy="713917"/>
              </a:xfrm>
              <a:prstGeom prst="rect">
                <a:avLst/>
              </a:prstGeom>
              <a:solidFill>
                <a:srgbClr val="1D50A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Simulating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p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QROM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68722D6-B76C-4EB3-BAB7-9DA258513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"/>
                <a:ext cx="12192000" cy="713917"/>
              </a:xfrm>
              <a:prstGeom prst="rect">
                <a:avLst/>
              </a:prstGeom>
              <a:blipFill>
                <a:blip r:embed="rId3"/>
                <a:stretch>
                  <a:fillRect b="-100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A2DCADC-B6DC-43FD-9BBF-10FEF89837DE}"/>
                  </a:ext>
                </a:extLst>
              </p:cNvPr>
              <p:cNvSpPr txBox="1"/>
              <p:nvPr/>
            </p:nvSpPr>
            <p:spPr>
              <a:xfrm>
                <a:off x="1406302" y="1736724"/>
                <a:ext cx="71196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sub>
                    </m:sSub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sz="20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0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sz="20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simulate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simultaneously.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A2DCADC-B6DC-43FD-9BBF-10FEF8983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302" y="1736724"/>
                <a:ext cx="7119682" cy="400110"/>
              </a:xfrm>
              <a:prstGeom prst="rect">
                <a:avLst/>
              </a:prstGeom>
              <a:blipFill>
                <a:blip r:embed="rId4"/>
                <a:stretch>
                  <a:fillRect l="-942" t="-9091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F2EB616-EF2E-4054-BEFE-B00B96148EEA}"/>
                  </a:ext>
                </a:extLst>
              </p:cNvPr>
              <p:cNvSpPr txBox="1"/>
              <p:nvPr/>
            </p:nvSpPr>
            <p:spPr>
              <a:xfrm>
                <a:off x="1406302" y="2853717"/>
                <a:ext cx="48720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i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more than 1 query: return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i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ct</m:t>
                            </m:r>
                          </m:e>
                        </m:acc>
                        <m: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e>
                        </m:acc>
                      </m:e>
                    </m:d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a:rPr lang="en-US" altLang="zh-CN" b="0" i="0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: </m:t>
                    </m:r>
                    <m:r>
                      <m:rPr>
                        <m:sty m:val="p"/>
                      </m:rPr>
                      <a:rPr lang="en-US" altLang="zh-CN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return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endParaRPr lang="en-US" altLang="zh-CN" dirty="0">
                  <a:latin typeface="Cambria Math" panose="02040503050406030204" pitchFamily="18" charset="0"/>
                </a:endParaRPr>
              </a:p>
              <a:p>
                <a:r>
                  <a:rPr lang="en-US" altLang="zh-CN" dirty="0">
                    <a:latin typeface="Cambria Math" panose="02040503050406030204" pitchFamily="18" charset="0"/>
                  </a:rPr>
                  <a:t>If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  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guess=0:</a:t>
                </a:r>
                <a:r>
                  <a:rPr lang="zh-CN" altLang="en-US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dirty="0">
                    <a:latin typeface="Cambria Math" panose="02040503050406030204" pitchFamily="18" charset="0"/>
                  </a:rPr>
                  <a:t>return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endParaRPr lang="en-US" altLang="zh-CN" dirty="0">
                  <a:latin typeface="Cambria Math" panose="020405030504060302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return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𝑐h𝑡𝑠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), 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b="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𝑠h𝑡𝑠</m:t>
                    </m:r>
                    <m:r>
                      <a:rPr lang="en-US" altLang="zh-CN" b="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))</m:t>
                    </m:r>
                  </m:oMath>
                </a14:m>
                <a:endParaRPr lang="en-US" altLang="zh-CN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F2EB616-EF2E-4054-BEFE-B00B96148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302" y="2853717"/>
                <a:ext cx="4872062" cy="1200329"/>
              </a:xfrm>
              <a:prstGeom prst="rect">
                <a:avLst/>
              </a:prstGeom>
              <a:blipFill>
                <a:blip r:embed="rId5"/>
                <a:stretch>
                  <a:fillRect l="-1126" t="-2538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59D5851-1C4E-4E25-95AF-0F1C503C9E0B}"/>
                  </a:ext>
                </a:extLst>
              </p:cNvPr>
              <p:cNvSpPr txBox="1"/>
              <p:nvPr/>
            </p:nvSpPr>
            <p:spPr>
              <a:xfrm>
                <a:off x="1423576" y="2413865"/>
                <a:ext cx="2789585" cy="374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Oracle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p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ct</m:t>
                        </m:r>
                      </m:e>
                    </m:acc>
                    <m:r>
                      <a:rPr lang="en-US" altLang="zh-CN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59D5851-1C4E-4E25-95AF-0F1C503C9E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576" y="2413865"/>
                <a:ext cx="2789585" cy="374270"/>
              </a:xfrm>
              <a:prstGeom prst="rect">
                <a:avLst/>
              </a:prstGeom>
              <a:blipFill>
                <a:blip r:embed="rId6"/>
                <a:stretch>
                  <a:fillRect l="-1969" t="-819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B7CEC138-FFDD-4FC5-9C93-678F594B7111}"/>
              </a:ext>
            </a:extLst>
          </p:cNvPr>
          <p:cNvSpPr txBox="1"/>
          <p:nvPr/>
        </p:nvSpPr>
        <p:spPr>
          <a:xfrm>
            <a:off x="3505024" y="2424871"/>
            <a:ext cx="674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</a:t>
            </a:r>
            <a:endParaRPr lang="zh-CN" altLang="en-US" b="1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25BEAD7F-A24D-48FE-91D4-3A78C326F1DA}"/>
              </a:ext>
            </a:extLst>
          </p:cNvPr>
          <p:cNvCxnSpPr>
            <a:cxnSpLocks/>
          </p:cNvCxnSpPr>
          <p:nvPr/>
        </p:nvCxnSpPr>
        <p:spPr>
          <a:xfrm flipV="1">
            <a:off x="1509874" y="2808448"/>
            <a:ext cx="4395772" cy="1253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536E8E3-6B4B-4F6E-B65B-0493503A250B}"/>
                  </a:ext>
                </a:extLst>
              </p:cNvPr>
              <p:cNvSpPr txBox="1"/>
              <p:nvPr/>
            </p:nvSpPr>
            <p:spPr>
              <a:xfrm>
                <a:off x="1272851" y="4311658"/>
                <a:ext cx="9646298" cy="1021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zh-CN" altLang="en-US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consistency </a:t>
                </a:r>
                <a:r>
                  <a:rPr lang="en-US" altLang="zh-CN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</a:t>
                </a:r>
                <a:r>
                  <a:rPr lang="zh-CN" altLang="en-US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000" b="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b="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altLang="zh-CN" sz="2000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</a:rPr>
                          <m:t>ec</m:t>
                        </m:r>
                      </m:sup>
                    </m:sSup>
                    <m:r>
                      <a:rPr lang="en-US" altLang="zh-CN" sz="2000" b="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be ensured if the predicate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ct</m:t>
                        </m:r>
                      </m:e>
                    </m:acc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=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latin typeface="Cambria Math" panose="02040503050406030204" pitchFamily="18" charset="0"/>
                          </a:rPr>
                          <m:t>HS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 dirty="0">
                            <a:latin typeface="Cambria Math" panose="02040503050406030204" pitchFamily="18" charset="0"/>
                          </a:rPr>
                          <m:t>HS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))) holds true. </a:t>
                </a:r>
              </a:p>
              <a:p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we use Measure-and-reprogram variant proposed by [JZM23] to simulate with</a:t>
                </a:r>
                <a14:m>
                  <m:oMath xmlns:m="http://schemas.openxmlformats.org/officeDocument/2006/math">
                    <m:r>
                      <a:rPr lang="zh-CN" alt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zh-CN" alt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p>
                        <m:r>
                          <a:rPr lang="zh-CN" altLang="en-US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zh-CN" alt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loss 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8536E8E3-6B4B-4F6E-B65B-0493503A2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851" y="4311658"/>
                <a:ext cx="9646298" cy="1021883"/>
              </a:xfrm>
              <a:prstGeom prst="rect">
                <a:avLst/>
              </a:prstGeom>
              <a:blipFill>
                <a:blip r:embed="rId7"/>
                <a:stretch>
                  <a:fillRect l="-569" t="-2381" r="-569" b="-95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97DB2FF-AD30-4D90-B628-A30173C6F8AC}"/>
                  </a:ext>
                </a:extLst>
              </p:cNvPr>
              <p:cNvSpPr txBox="1"/>
              <p:nvPr/>
            </p:nvSpPr>
            <p:spPr>
              <a:xfrm>
                <a:off x="4787831" y="2374842"/>
                <a:ext cx="6447842" cy="400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reprogram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sub>
                    </m:sSub>
                    <m:r>
                      <a:rPr lang="en-US" altLang="zh-CN" sz="200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sz="200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HS</m:t>
                        </m:r>
                      </m:e>
                    </m:acc>
                    <m:r>
                      <a:rPr lang="en-US" altLang="zh-CN" sz="200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00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200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sz="200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ct</m:t>
                        </m:r>
                      </m:e>
                    </m:acc>
                    <m:r>
                      <a:rPr lang="en-US" altLang="zh-CN" sz="2000" i="0" dirty="0" err="1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altLang="zh-CN" sz="200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</m:acc>
                    <m:r>
                      <a:rPr lang="en-US" altLang="zh-CN" sz="200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)) </m:t>
                    </m:r>
                  </m:oMath>
                </a14:m>
                <a:r>
                  <a:rPr lang="zh-CN" altLang="en-US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a random </a:t>
                </a:r>
                <a14:m>
                  <m:oMath xmlns:m="http://schemas.openxmlformats.org/officeDocument/2006/math">
                    <m:r>
                      <a:rPr lang="zh-CN" altLang="en-US" sz="2000" i="1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  <m:r>
                      <a:rPr lang="en-US" altLang="zh-CN" sz="2000" b="0" i="1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altLang="zh-CN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000" dirty="0" err="1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chts,shts</a:t>
                </a:r>
                <a:r>
                  <a:rPr lang="en-US" altLang="zh-CN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en-US" sz="2000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97DB2FF-AD30-4D90-B628-A30173C6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831" y="2374842"/>
                <a:ext cx="6447842" cy="400815"/>
              </a:xfrm>
              <a:prstGeom prst="rect">
                <a:avLst/>
              </a:prstGeom>
              <a:blipFill>
                <a:blip r:embed="rId8"/>
                <a:stretch>
                  <a:fillRect l="-945"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灯片编号占位符 2">
            <a:extLst>
              <a:ext uri="{FF2B5EF4-FFF2-40B4-BE49-F238E27FC236}">
                <a16:creationId xmlns:a16="http://schemas.microsoft.com/office/drawing/2014/main" id="{A2E19209-53F1-4D9C-82DA-2D8B3B8186F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C35977-962A-451F-8210-FAC813E554AA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2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68722D6-B76C-4EB3-BAB7-9DA2585132AB}"/>
                  </a:ext>
                </a:extLst>
              </p:cNvPr>
              <p:cNvSpPr/>
              <p:nvPr/>
            </p:nvSpPr>
            <p:spPr>
              <a:xfrm>
                <a:off x="0" y="-1"/>
                <a:ext cx="12192000" cy="713917"/>
              </a:xfrm>
              <a:prstGeom prst="rect">
                <a:avLst/>
              </a:prstGeom>
              <a:solidFill>
                <a:srgbClr val="1D50A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Simulating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MAC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b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68722D6-B76C-4EB3-BAB7-9DA258513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"/>
                <a:ext cx="12192000" cy="713917"/>
              </a:xfrm>
              <a:prstGeom prst="rect">
                <a:avLst/>
              </a:prstGeom>
              <a:blipFill>
                <a:blip r:embed="rId3"/>
                <a:stretch>
                  <a:fillRect b="-109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2AE70E01-7EA3-4A2D-8373-CD6AF50BA6B7}"/>
              </a:ext>
            </a:extLst>
          </p:cNvPr>
          <p:cNvGrpSpPr/>
          <p:nvPr/>
        </p:nvGrpSpPr>
        <p:grpSpPr>
          <a:xfrm>
            <a:off x="6371841" y="953736"/>
            <a:ext cx="4075844" cy="2931623"/>
            <a:chOff x="1679712" y="1152595"/>
            <a:chExt cx="4075844" cy="37332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68DA9FFF-00B7-4339-977B-BD24085D4C91}"/>
                    </a:ext>
                  </a:extLst>
                </p:cNvPr>
                <p:cNvSpPr txBox="1"/>
                <p:nvPr/>
              </p:nvSpPr>
              <p:spPr>
                <a:xfrm>
                  <a:off x="1679712" y="1152595"/>
                  <a:ext cx="2789585" cy="4540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Oracle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MAC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Dec</m:t>
                          </m:r>
                        </m:sup>
                      </m:sSubSup>
                      <m:r>
                        <a:rPr lang="en-US" altLang="zh-CN" sz="160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ct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sz="160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tag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txt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altLang="zh-CN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68DA9FFF-00B7-4339-977B-BD24085D4C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9712" y="1152595"/>
                  <a:ext cx="2789585" cy="454078"/>
                </a:xfrm>
                <a:prstGeom prst="rect">
                  <a:avLst/>
                </a:prstGeom>
                <a:blipFill>
                  <a:blip r:embed="rId4"/>
                  <a:stretch>
                    <a:fillRect l="-1092" b="-224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4F01330A-E64C-4377-9653-80CE32F3FB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4195" y="1612983"/>
              <a:ext cx="2966830" cy="1980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CCB8EEC1-EF35-45A9-969E-71AF1DD39DC8}"/>
                    </a:ext>
                  </a:extLst>
                </p:cNvPr>
                <p:cNvSpPr txBox="1"/>
                <p:nvPr/>
              </p:nvSpPr>
              <p:spPr>
                <a:xfrm>
                  <a:off x="1679712" y="1632787"/>
                  <a:ext cx="4075844" cy="3253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i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if more than 1 query: return </a:t>
                  </a:r>
                  <a14:m>
                    <m:oMath xmlns:m="http://schemas.openxmlformats.org/officeDocument/2006/math">
                      <m:r>
                        <a:rPr lang="en-US" altLang="zh-CN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a14:m>
                  <a:endParaRPr lang="en-US" altLang="zh-CN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1600" i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if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ct</m:t>
                          </m:r>
                          <m:r>
                            <a:rPr lang="en-US" altLang="zh-CN" sz="1600" i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</m:d>
                      <m: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en-US" altLang="zh-CN" sz="1600" b="0" i="0" dirty="0" smtClean="0"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b="0" i="0" dirty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en-US" altLang="zh-CN" sz="1600" b="0" i="0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sz="1600" b="0" i="0" dirty="0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600" b="0" i="0" dirty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sz="1600" b="0" i="0" dirty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CN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: </m:t>
                      </m:r>
                      <m:r>
                        <m:rPr>
                          <m:sty m:val="p"/>
                        </m:rPr>
                        <a:rPr lang="en-US" altLang="zh-CN" sz="160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return</m:t>
                      </m:r>
                      <m:r>
                        <a:rPr lang="en-US" altLang="zh-CN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a14:m>
                  <a:endParaRPr lang="en-US" altLang="zh-CN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 dirty="0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decaps</m:t>
                        </m:r>
                        <m:d>
                          <m:dPr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𝑠𝑘</m:t>
                            </m:r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altLang="zh-CN" sz="16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ct</m:t>
                            </m:r>
                          </m:e>
                        </m:d>
                      </m:oMath>
                    </m:oMathPara>
                  </a14:m>
                  <a:endParaRPr lang="en-US" altLang="zh-CN" sz="1600" b="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zh-CN" sz="1600" i="0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m:rPr>
                                <m:sty m:val="p"/>
                              </m:rPr>
                              <a:rPr lang="en-US" altLang="zh-CN" sz="1600" b="0" i="0" dirty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d>
                          <m:dPr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sz="16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sz="16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altLang="zh-CN" sz="1600" b="0" i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1600" i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SHTS</a:t>
                  </a:r>
                  <a14:m>
                    <m:oMath xmlns:m="http://schemas.openxmlformats.org/officeDocument/2006/math">
                      <m:r>
                        <a:rPr lang="en-US" altLang="zh-CN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sz="1600" i="0" dirty="0">
                          <a:latin typeface="Cambria Math" panose="02040503050406030204" pitchFamily="18" charset="0"/>
                        </a:rPr>
                        <m:t>HS</m:t>
                      </m:r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en-US" altLang="zh-CN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1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altLang="zh-CN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acc>
                        <m:accPr>
                          <m:chr m:val="̅"/>
                          <m:ctrlPr>
                            <a:rPr lang="en-US" altLang="zh-CN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ct</m:t>
                          </m:r>
                        </m:e>
                      </m:acc>
                      <m:r>
                        <a:rPr lang="en-US" altLang="zh-CN" sz="16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altLang="zh-CN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16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</m:acc>
                      <m:r>
                        <a:rPr lang="en-US" altLang="zh-CN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))</m:t>
                      </m:r>
                    </m:oMath>
                  </a14:m>
                  <a:endParaRPr lang="en-US" altLang="zh-CN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sSub>
                          <m:sSubPr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zh-CN" sz="1600" i="1" dirty="0" err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sSub>
                          <m:sSubPr>
                            <m:ctrlPr>
                              <a:rPr lang="en-US" altLang="zh-CN" sz="1600" b="0" i="1" dirty="0" err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dirty="0" err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zh-CN" sz="1600" b="0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</m:t>
                            </m:r>
                            <m:r>
                              <m:rPr>
                                <m:sty m:val="p"/>
                              </m:rPr>
                              <a:rPr lang="en-US" altLang="zh-CN" sz="1600" i="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HTS</m:t>
                            </m:r>
                          </m:e>
                        </m:d>
                      </m:oMath>
                    </m:oMathPara>
                  </a14:m>
                  <a:endParaRPr lang="en-US" altLang="zh-CN" sz="1600" b="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16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if  </a:t>
                  </a:r>
                  <a:r>
                    <a:rPr lang="en-US" altLang="zh-CN" sz="1600" dirty="0" err="1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MAC.Vrf</a:t>
                  </a:r>
                  <a:r>
                    <a:rPr lang="en-US" altLang="zh-CN" sz="16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altLang="zh-CN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altLang="zh-CN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a14:m>
                  <a:r>
                    <a:rPr lang="en-US" altLang="zh-CN" sz="16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, txt, tag) </a:t>
                  </a:r>
                  <a14:m>
                    <m:oMath xmlns:m="http://schemas.openxmlformats.org/officeDocument/2006/math">
                      <m:r>
                        <a:rPr lang="en-US" altLang="zh-CN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altLang="zh-CN" sz="16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600" b="1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true</a:t>
                  </a:r>
                  <a:r>
                    <a:rPr lang="en-US" altLang="zh-CN" sz="16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r>
                    <a:rPr lang="en-US" altLang="zh-CN" sz="16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  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US" altLang="zh-CN" sz="160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eturn</m:t>
                      </m:r>
                      <m:sSup>
                        <m:sSupPr>
                          <m:ctrlP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600" dirty="0">
                              <a:latin typeface="Cambria Math" panose="02040503050406030204" pitchFamily="18" charset="0"/>
                            </a:rPr>
                            <m:t>HS</m:t>
                          </m:r>
                        </m:e>
                        <m:sup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a14:m>
                  <a:endPara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return </a:t>
                  </a:r>
                  <a14:m>
                    <m:oMath xmlns:m="http://schemas.openxmlformats.org/officeDocument/2006/math">
                      <m:r>
                        <a:rPr lang="en-US" altLang="zh-CN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a14:m>
                  <a:endPara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CCB8EEC1-EF35-45A9-969E-71AF1DD39D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9712" y="1632787"/>
                  <a:ext cx="4075844" cy="3253097"/>
                </a:xfrm>
                <a:prstGeom prst="rect">
                  <a:avLst/>
                </a:prstGeom>
                <a:blipFill>
                  <a:blip r:embed="rId5"/>
                  <a:stretch>
                    <a:fillRect l="-747" t="-71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1CE18C63-75FB-4A09-B078-7DC03C2E5088}"/>
                </a:ext>
              </a:extLst>
            </p:cNvPr>
            <p:cNvSpPr txBox="1"/>
            <p:nvPr/>
          </p:nvSpPr>
          <p:spPr>
            <a:xfrm>
              <a:off x="4200782" y="1208110"/>
              <a:ext cx="67461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Real</a:t>
              </a:r>
              <a:endParaRPr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B24D487-2C3C-45F6-B12F-E4AC60CA6AE0}"/>
                  </a:ext>
                </a:extLst>
              </p:cNvPr>
              <p:cNvSpPr txBox="1"/>
              <p:nvPr/>
            </p:nvSpPr>
            <p:spPr>
              <a:xfrm>
                <a:off x="1617803" y="5076671"/>
                <a:ext cx="10175011" cy="7149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if  </a:t>
                </a:r>
                <a:r>
                  <a:rPr lang="en-US" altLang="zh-CN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MAC.Vrf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 txt, tag)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true</a:t>
                </a:r>
                <a:r>
                  <a:rPr lang="en-US" altLang="zh-CN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,where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𝑠h𝑡𝑠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 then adversary must query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 dirty="0">
                        <a:latin typeface="Cambria Math" panose="02040503050406030204" pitchFamily="18" charset="0"/>
                      </a:rPr>
                      <m:t>HS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ct</m:t>
                        </m:r>
                      </m:e>
                    </m:acc>
                    <m:r>
                      <a:rPr lang="en-US" altLang="zh-CN" sz="20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acc>
                    <m:r>
                      <a:rPr lang="en-US" altLang="zh-CN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 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before </a:t>
                </a:r>
                <a:r>
                  <a:rPr lang="en-US" altLang="zh-CN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(MAC security). Directly return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i="0" dirty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sSubSup>
                      <m:sSubSupPr>
                        <m:ctrlPr>
                          <a:rPr lang="en-US" altLang="zh-CN" sz="2000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i="0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altLang="zh-CN" sz="2000" i="1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  <m:r>
                          <a:rPr lang="en-US" altLang="zh-CN" sz="2000" i="0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sub>
                      <m:sup>
                        <m:r>
                          <a:rPr lang="en-US" altLang="zh-CN" sz="2000" i="0" dirty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altLang="zh-CN" sz="2000" dirty="0">
                  <a:solidFill>
                    <a:srgbClr val="1D50A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B24D487-2C3C-45F6-B12F-E4AC60CA6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803" y="5076671"/>
                <a:ext cx="10175011" cy="714939"/>
              </a:xfrm>
              <a:prstGeom prst="rect">
                <a:avLst/>
              </a:prstGeom>
              <a:blipFill>
                <a:blip r:embed="rId6"/>
                <a:stretch>
                  <a:fillRect l="-539" t="-4274" b="-145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038F820-7B0D-4FF9-BC02-969CDEC72633}"/>
                  </a:ext>
                </a:extLst>
              </p:cNvPr>
              <p:cNvSpPr txBox="1"/>
              <p:nvPr/>
            </p:nvSpPr>
            <p:spPr>
              <a:xfrm>
                <a:off x="1617803" y="4048633"/>
                <a:ext cx="9290296" cy="1028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simulation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CN" altLang="en-US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zh-CN" altLang="en-US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(ct, n),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have r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eprogram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HS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′,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</a:rPr>
                      <m:t>ct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a random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𝑐h𝑡𝑠</m:t>
                        </m:r>
                      </m:e>
                    </m:acc>
                    <m:r>
                      <a:rPr lang="en-US" altLang="zh-CN" sz="2000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𝑠h𝑡𝑠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correctly guess when the adversary makes a query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HS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 i="0">
                            <a:latin typeface="Cambria Math" panose="02040503050406030204" pitchFamily="18" charset="0"/>
                          </a:rPr>
                          <m:t>ct</m:t>
                        </m:r>
                      </m:e>
                    </m:acc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 altLang="zh-CN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suppose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to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be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+1−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query</m:t>
                    </m:r>
                    <m:r>
                      <m:rPr>
                        <m:nor/>
                      </m:rPr>
                      <a:rPr lang="en-US" altLang="zh-C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6038F820-7B0D-4FF9-BC02-969CDEC72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803" y="4048633"/>
                <a:ext cx="9290296" cy="1028038"/>
              </a:xfrm>
              <a:prstGeom prst="rect">
                <a:avLst/>
              </a:prstGeom>
              <a:blipFill>
                <a:blip r:embed="rId7"/>
                <a:stretch>
                  <a:fillRect l="-591" t="-2367" r="-459" b="-53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9012D1A9-4C77-4541-B08F-044148B2BB98}"/>
              </a:ext>
            </a:extLst>
          </p:cNvPr>
          <p:cNvSpPr txBox="1"/>
          <p:nvPr/>
        </p:nvSpPr>
        <p:spPr>
          <a:xfrm>
            <a:off x="794069" y="3557921"/>
            <a:ext cx="174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ROM:</a:t>
            </a:r>
            <a:endParaRPr lang="zh-CN" altLang="en-US" sz="2400" b="1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106D7D3-5AA8-4194-A690-9CCC9784567F}"/>
              </a:ext>
            </a:extLst>
          </p:cNvPr>
          <p:cNvGrpSpPr/>
          <p:nvPr/>
        </p:nvGrpSpPr>
        <p:grpSpPr>
          <a:xfrm>
            <a:off x="2039976" y="1001061"/>
            <a:ext cx="4075844" cy="2444824"/>
            <a:chOff x="1679712" y="1152595"/>
            <a:chExt cx="4075844" cy="31133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EF5DA0B8-D604-4160-90D3-CB6C29839A70}"/>
                    </a:ext>
                  </a:extLst>
                </p:cNvPr>
                <p:cNvSpPr txBox="1"/>
                <p:nvPr/>
              </p:nvSpPr>
              <p:spPr>
                <a:xfrm>
                  <a:off x="1679712" y="1152595"/>
                  <a:ext cx="2789585" cy="4540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Oracle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MAC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Dec</m:t>
                          </m:r>
                        </m:sup>
                      </m:sSubSup>
                      <m:r>
                        <a:rPr lang="en-US" altLang="zh-CN" sz="160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ct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sz="160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tag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txt</m:t>
                      </m:r>
                      <m: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altLang="zh-CN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zh-CN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EF5DA0B8-D604-4160-90D3-CB6C29839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9712" y="1152595"/>
                  <a:ext cx="2789585" cy="454078"/>
                </a:xfrm>
                <a:prstGeom prst="rect">
                  <a:avLst/>
                </a:prstGeom>
                <a:blipFill>
                  <a:blip r:embed="rId8"/>
                  <a:stretch>
                    <a:fillRect l="-1310" b="-224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4A1F503C-629B-4CD6-857F-0FB0EDF2A2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4195" y="1612983"/>
              <a:ext cx="2966830" cy="1980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BA1C08A-2FBF-42AF-9C97-075C30686381}"/>
                    </a:ext>
                  </a:extLst>
                </p:cNvPr>
                <p:cNvSpPr txBox="1"/>
                <p:nvPr/>
              </p:nvSpPr>
              <p:spPr>
                <a:xfrm>
                  <a:off x="1679712" y="1632787"/>
                  <a:ext cx="4075844" cy="2633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i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if more than 1 query: return </a:t>
                  </a:r>
                  <a14:m>
                    <m:oMath xmlns:m="http://schemas.openxmlformats.org/officeDocument/2006/math">
                      <m:r>
                        <a:rPr lang="en-US" altLang="zh-CN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a14:m>
                  <a:endParaRPr lang="en-US" altLang="zh-CN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1600" i="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if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altLang="zh-CN" sz="1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ct</m:t>
                          </m:r>
                          <m:r>
                            <a:rPr lang="en-US" altLang="zh-CN" sz="1600" i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e>
                      </m:d>
                      <m:r>
                        <a:rPr lang="en-US" altLang="zh-CN" sz="16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600" b="0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zh-CN" sz="1600" b="0" i="0" dirty="0" smtClean="0">
                              <a:latin typeface="Cambria Math" panose="02040503050406030204" pitchFamily="18" charset="0"/>
                            </a:rPr>
                            <m:t>c</m:t>
                          </m:r>
                          <m:sSup>
                            <m:sSupPr>
                              <m:ctrlP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dirty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  <m:sup>
                              <m:r>
                                <a:rPr lang="en-US" altLang="zh-CN" sz="1600" b="0" i="0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1600" b="0" i="0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600" b="0" i="0" dirty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altLang="zh-CN" sz="1600" b="0" i="0" dirty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altLang="zh-CN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 altLang="zh-CN" sz="160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return</m:t>
                      </m:r>
                      <m:r>
                        <a:rPr lang="en-US" altLang="zh-CN" sz="1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a14:m>
                  <a:endParaRPr lang="en-US" altLang="zh-CN" sz="1600" i="0" dirty="0">
                    <a:latin typeface="Times New Roman" panose="02020603050405020304" pitchFamily="18" charset="0"/>
                    <a:ea typeface="Cambria Math" panose="02040503050406030204" pitchFamily="18" charset="0"/>
                  </a:endParaRPr>
                </a:p>
                <a:p>
                  <a:r>
                    <a:rPr lang="en-US" altLang="zh-CN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If</a:t>
                  </a:r>
                  <a14:m>
                    <m:oMath xmlns:m="http://schemas.openxmlformats.org/officeDocument/2006/math">
                      <m:r>
                        <a:rPr lang="en-US" altLang="zh-CN" sz="16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𝑔𝑢𝑒𝑠𝑠</m:t>
                      </m:r>
                      <m:r>
                        <a:rPr lang="en-US" altLang="zh-CN" sz="16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0 </m:t>
                      </m:r>
                      <m:r>
                        <a:rPr lang="en-US" altLang="zh-CN" sz="16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: </m:t>
                      </m:r>
                      <m:r>
                        <a:rPr lang="en-US" altLang="zh-CN" sz="16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𝑟𝑒𝑡𝑢𝑟𝑛</m:t>
                      </m:r>
                      <m:r>
                        <a:rPr lang="en-US" altLang="zh-CN" sz="16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⊥</m:t>
                      </m:r>
                    </m:oMath>
                  </a14:m>
                  <a:endPara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sSub>
                          <m:sSubPr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US" altLang="zh-CN" sz="1600" i="1" dirty="0" err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sSub>
                          <m:sSubPr>
                            <m:ctrlPr>
                              <a:rPr lang="en-US" altLang="zh-CN" sz="1600" b="0" i="1" dirty="0" err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dirty="0" err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altLang="zh-CN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𝑠h𝑡𝑠</m:t>
                            </m:r>
                          </m:e>
                        </m:acc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sz="1600" b="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16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if  </a:t>
                  </a:r>
                  <a:r>
                    <a:rPr lang="en-US" altLang="zh-CN" sz="1600" dirty="0" err="1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MAC.Vrf</a:t>
                  </a:r>
                  <a:r>
                    <a:rPr lang="en-US" altLang="zh-CN" sz="16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altLang="zh-CN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sSub>
                        <m:sSubPr>
                          <m:ctrlPr>
                            <a:rPr lang="en-US" altLang="zh-CN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sz="1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a14:m>
                  <a:r>
                    <a:rPr lang="en-US" altLang="zh-CN" sz="16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, txt, tag) </a:t>
                  </a:r>
                  <a14:m>
                    <m:oMath xmlns:m="http://schemas.openxmlformats.org/officeDocument/2006/math">
                      <m:r>
                        <a:rPr lang="en-US" altLang="zh-CN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a14:m>
                  <a:r>
                    <a:rPr lang="en-US" altLang="zh-CN" sz="16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1600" b="1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true</a:t>
                  </a:r>
                  <a:r>
                    <a:rPr lang="en-US" altLang="zh-CN" sz="16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r>
                    <a:rPr lang="en-US" altLang="zh-CN" sz="1600" dirty="0">
                      <a:latin typeface="Times New Roman" panose="020206030504050203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rPr>
                    <a:t>   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6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US" altLang="zh-CN" sz="160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eturn</m:t>
                      </m:r>
                      <m:sSubSup>
                        <m:sSubSupPr>
                          <m:ctrlP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1600" dirty="0">
                              <a:latin typeface="Cambria Math" panose="02040503050406030204" pitchFamily="18" charset="0"/>
                            </a:rPr>
                            <m:t>HS</m:t>
                          </m:r>
                        </m:e>
                        <m:sub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altLang="zh-CN" sz="1600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a14:m>
                  <a:endPara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zh-CN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return </a:t>
                  </a:r>
                  <a14:m>
                    <m:oMath xmlns:m="http://schemas.openxmlformats.org/officeDocument/2006/math">
                      <m:r>
                        <a:rPr lang="en-US" altLang="zh-CN" sz="1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</m:oMath>
                  </a14:m>
                  <a:endPara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BA1C08A-2FBF-42AF-9C97-075C306863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9712" y="1632787"/>
                  <a:ext cx="4075844" cy="2633182"/>
                </a:xfrm>
                <a:prstGeom prst="rect">
                  <a:avLst/>
                </a:prstGeom>
                <a:blipFill>
                  <a:blip r:embed="rId9"/>
                  <a:stretch>
                    <a:fillRect l="-897" t="-88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6D1F36C6-6D0D-4BC0-B1D5-BD258B190CCA}"/>
                </a:ext>
              </a:extLst>
            </p:cNvPr>
            <p:cNvSpPr txBox="1"/>
            <p:nvPr/>
          </p:nvSpPr>
          <p:spPr>
            <a:xfrm>
              <a:off x="4200782" y="1208110"/>
              <a:ext cx="674618" cy="470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Sim</a:t>
              </a:r>
              <a:endParaRPr lang="zh-CN" altLang="en-US" dirty="0"/>
            </a:p>
          </p:txBody>
        </p:sp>
      </p:grp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C0F9CE0E-87D5-4259-B668-7C75655B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59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68722D6-B76C-4EB3-BAB7-9DA2585132AB}"/>
                  </a:ext>
                </a:extLst>
              </p:cNvPr>
              <p:cNvSpPr/>
              <p:nvPr/>
            </p:nvSpPr>
            <p:spPr>
              <a:xfrm>
                <a:off x="0" y="-1"/>
                <a:ext cx="12192000" cy="713917"/>
              </a:xfrm>
              <a:prstGeom prst="rect">
                <a:avLst/>
              </a:prstGeom>
              <a:solidFill>
                <a:srgbClr val="1D50A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Simulating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MAC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b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QROM 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A68722D6-B76C-4EB3-BAB7-9DA2585132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"/>
                <a:ext cx="12192000" cy="713917"/>
              </a:xfrm>
              <a:prstGeom prst="rect">
                <a:avLst/>
              </a:prstGeom>
              <a:blipFill>
                <a:blip r:embed="rId3"/>
                <a:stretch>
                  <a:fillRect b="-109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E672686-7EEB-463C-8443-2A18AA5C9346}"/>
                  </a:ext>
                </a:extLst>
              </p:cNvPr>
              <p:cNvSpPr txBox="1"/>
              <p:nvPr/>
            </p:nvSpPr>
            <p:spPr>
              <a:xfrm>
                <a:off x="1129736" y="1776453"/>
                <a:ext cx="10409050" cy="3863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During the simulation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CN" altLang="en-US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zh-CN" altLang="en-US" sz="200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(ct, n)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 have utilized the refined optional-query measure-and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reprogram technique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sub>
                    </m:sSub>
                    <m:r>
                      <a:rPr lang="en-US" altLang="zh-CN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Specifically, we measure the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j-</a:t>
                </a:r>
                <a:r>
                  <a:rPr lang="en-US" altLang="zh-CN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input quantum state to obtain </a:t>
                </a:r>
                <a14:m>
                  <m:oMath xmlns:m="http://schemas.openxmlformats.org/officeDocument/2006/math">
                    <m:r>
                      <a:rPr lang="zh-CN" altLang="en-US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altLang="zh-CN" sz="20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zh-CN" sz="2000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CN" sz="20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subsequently reprogramming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zh-CN" altLang="en-US" sz="20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zh-CN" altLang="en-US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zh-CN" altLang="en-US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CN" altLang="en-US" sz="200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Θ</m:t>
                    </m:r>
                    <m:r>
                      <a:rPr lang="en-US" altLang="zh-CN" sz="20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=(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𝑐h𝑡𝑠</m:t>
                        </m:r>
                      </m:e>
                    </m:acc>
                    <m:r>
                      <a:rPr lang="en-US" altLang="zh-CN" sz="2000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𝑠h𝑡𝑠</m:t>
                        </m:r>
                      </m:e>
                    </m:acc>
                    <m:r>
                      <a:rPr lang="en-US" altLang="zh-CN" sz="20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conditioned on some random values.</a:t>
                </a:r>
                <a:endPara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𝐎</m:t>
                        </m:r>
                      </m:e>
                      <m:sub>
                        <m:r>
                          <a:rPr lang="en-US" altLang="zh-CN" sz="20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𝐌𝐀𝐂</m:t>
                        </m:r>
                      </m:sub>
                      <m:sup>
                        <m:r>
                          <a:rPr lang="en-US" altLang="zh-CN" sz="20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𝐃𝐞𝐜</m:t>
                        </m:r>
                      </m:sup>
                    </m:sSubSup>
                    <m:r>
                      <a:rPr lang="en-US" altLang="zh-CN" sz="2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query occurs after the measurement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we can easily use </a:t>
                </a:r>
                <a14:m>
                  <m:oMath xmlns:m="http://schemas.openxmlformats.org/officeDocument/2006/math">
                    <m:r>
                      <a:rPr lang="zh-CN" altLang="en-US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perfectly simulate the output of HS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zh-CN" altLang="en-US" sz="2000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However, 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b="1" i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𝐎</m:t>
                        </m:r>
                      </m:e>
                      <m:sub>
                        <m:r>
                          <a:rPr lang="en-US" altLang="zh-CN" sz="2000" b="1" i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𝐌𝐀𝐂</m:t>
                        </m:r>
                      </m:sub>
                      <m:sup>
                        <m:r>
                          <a:rPr lang="en-US" altLang="zh-CN" sz="2000" b="1" i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𝐃𝐞𝐜</m:t>
                        </m:r>
                      </m:sup>
                    </m:sSubSup>
                    <m:r>
                      <a:rPr lang="en-US" altLang="zh-CN" sz="2000" b="1" i="1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sz="2000" b="1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query occurs before the measurement</a:t>
                </a:r>
                <a:r>
                  <a:rPr lang="en-US" altLang="zh-CN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en-US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zh-CN" altLang="en-US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zh-CN" alt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queries made by the adversary have not been reprogrammed and, consequently, are unrelated to the reprogrammed values Θ, which is utilized to derive the MAC key </a:t>
                </a:r>
                <a14:m>
                  <m:oMath xmlns:m="http://schemas.openxmlformats.org/officeDocument/2006/math">
                    <m:r>
                      <a:rPr lang="zh-CN" alt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Thus </a:t>
                </a:r>
                <a14:m>
                  <m:oMath xmlns:m="http://schemas.openxmlformats.org/officeDocument/2006/math">
                    <m:r>
                      <a:rPr lang="zh-CN" alt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random for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Consequently, the adversary cannot forge a valid tag based on the security of MAC. 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Therefore, 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MAC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bSup>
                    <m:r>
                      <a:rPr lang="en-US" altLang="zh-CN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query occurs before the measurement,  we directly output ⊥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MAC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0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Dec</m:t>
                        </m:r>
                      </m:sup>
                    </m:sSubSup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</m:t>
                    </m:r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E672686-7EEB-463C-8443-2A18AA5C9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736" y="1776453"/>
                <a:ext cx="10409050" cy="3863237"/>
              </a:xfrm>
              <a:prstGeom prst="rect">
                <a:avLst/>
              </a:prstGeom>
              <a:blipFill>
                <a:blip r:embed="rId4"/>
                <a:stretch>
                  <a:fillRect l="-585" t="-631" r="-820" b="-17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C945E8A4-43D8-414A-ADE1-A091B8DBD406}"/>
              </a:ext>
            </a:extLst>
          </p:cNvPr>
          <p:cNvSpPr txBox="1"/>
          <p:nvPr/>
        </p:nvSpPr>
        <p:spPr>
          <a:xfrm>
            <a:off x="811284" y="1274920"/>
            <a:ext cx="144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QROM:</a:t>
            </a:r>
            <a:endParaRPr lang="zh-CN" altLang="en-US" sz="2400" b="1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AD0527A-DE37-4E4B-B5DE-42D0B027A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82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(Classical) TLS 1.3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CB7A299-51A6-4079-B570-1F97343C08C6}"/>
              </a:ext>
            </a:extLst>
          </p:cNvPr>
          <p:cNvSpPr txBox="1"/>
          <p:nvPr/>
        </p:nvSpPr>
        <p:spPr>
          <a:xfrm>
            <a:off x="3026573" y="1235198"/>
            <a:ext cx="148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1247C8A-F7B0-4931-8212-A95AA11B9011}"/>
              </a:ext>
            </a:extLst>
          </p:cNvPr>
          <p:cNvSpPr txBox="1"/>
          <p:nvPr/>
        </p:nvSpPr>
        <p:spPr>
          <a:xfrm>
            <a:off x="8511990" y="1201409"/>
            <a:ext cx="284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Server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AD1AAFE-2C76-48E1-A649-D3EA76DE3A44}"/>
              </a:ext>
            </a:extLst>
          </p:cNvPr>
          <p:cNvCxnSpPr>
            <a:cxnSpLocks/>
          </p:cNvCxnSpPr>
          <p:nvPr/>
        </p:nvCxnSpPr>
        <p:spPr>
          <a:xfrm>
            <a:off x="4078421" y="4617277"/>
            <a:ext cx="4171035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1C2873DA-6426-44C4-AAE5-979271CBB071}"/>
              </a:ext>
            </a:extLst>
          </p:cNvPr>
          <p:cNvCxnSpPr>
            <a:cxnSpLocks/>
          </p:cNvCxnSpPr>
          <p:nvPr/>
        </p:nvCxnSpPr>
        <p:spPr>
          <a:xfrm>
            <a:off x="4055562" y="2061228"/>
            <a:ext cx="4171035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1B0B44F9-A553-4395-879C-48BEA67F4A48}"/>
              </a:ext>
            </a:extLst>
          </p:cNvPr>
          <p:cNvCxnSpPr>
            <a:cxnSpLocks/>
          </p:cNvCxnSpPr>
          <p:nvPr/>
        </p:nvCxnSpPr>
        <p:spPr>
          <a:xfrm>
            <a:off x="4078421" y="4039813"/>
            <a:ext cx="4171035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873B800C-3501-4288-A19A-E6297B0F1C4F}"/>
              </a:ext>
            </a:extLst>
          </p:cNvPr>
          <p:cNvCxnSpPr>
            <a:cxnSpLocks/>
          </p:cNvCxnSpPr>
          <p:nvPr/>
        </p:nvCxnSpPr>
        <p:spPr>
          <a:xfrm>
            <a:off x="4078421" y="2922943"/>
            <a:ext cx="4171035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9F1865F3-3349-4511-BF17-ECACDBF67843}"/>
              </a:ext>
            </a:extLst>
          </p:cNvPr>
          <p:cNvCxnSpPr>
            <a:cxnSpLocks/>
          </p:cNvCxnSpPr>
          <p:nvPr/>
        </p:nvCxnSpPr>
        <p:spPr>
          <a:xfrm flipH="1">
            <a:off x="4078421" y="2479310"/>
            <a:ext cx="4171035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54B6727E-BFE6-403E-B828-6403A81F9797}"/>
              </a:ext>
            </a:extLst>
          </p:cNvPr>
          <p:cNvCxnSpPr>
            <a:cxnSpLocks/>
          </p:cNvCxnSpPr>
          <p:nvPr/>
        </p:nvCxnSpPr>
        <p:spPr>
          <a:xfrm flipH="1">
            <a:off x="4078421" y="3481378"/>
            <a:ext cx="4171035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27DBC595-7D71-4FF8-9955-418E96356CE8}"/>
              </a:ext>
            </a:extLst>
          </p:cNvPr>
          <p:cNvSpPr txBox="1"/>
          <p:nvPr/>
        </p:nvSpPr>
        <p:spPr>
          <a:xfrm>
            <a:off x="5861561" y="1729293"/>
            <a:ext cx="80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C4AE4E-0A3A-47CD-91CF-1727A79878C7}"/>
              </a:ext>
            </a:extLst>
          </p:cNvPr>
          <p:cNvSpPr txBox="1"/>
          <p:nvPr/>
        </p:nvSpPr>
        <p:spPr>
          <a:xfrm>
            <a:off x="5617449" y="2144065"/>
            <a:ext cx="1459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SYN-ACK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9F5C2A9-933A-4E5D-8B4E-E00F6B4C79A5}"/>
                  </a:ext>
                </a:extLst>
              </p:cNvPr>
              <p:cNvSpPr txBox="1"/>
              <p:nvPr/>
            </p:nvSpPr>
            <p:spPr>
              <a:xfrm>
                <a:off x="5434333" y="2580273"/>
                <a:ext cx="14592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9F5C2A9-933A-4E5D-8B4E-E00F6B4C7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333" y="2580273"/>
                <a:ext cx="1459210" cy="369332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F97BFA4-771A-4A24-A2A9-D5B62FF3234C}"/>
                  </a:ext>
                </a:extLst>
              </p:cNvPr>
              <p:cNvSpPr txBox="1"/>
              <p:nvPr/>
            </p:nvSpPr>
            <p:spPr>
              <a:xfrm>
                <a:off x="4323777" y="3089438"/>
                <a:ext cx="3680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p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p>
                    </m:sSup>
                    <m:r>
                      <a:rPr lang="en-US" altLang="zh-CN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cert[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 dirty="0" err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]||Sig(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trans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)||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MAC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SF</m:t>
                        </m:r>
                      </m:sub>
                    </m:sSub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5F97BFA4-771A-4A24-A2A9-D5B62FF32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777" y="3089438"/>
                <a:ext cx="3680322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43344DB3-31B2-4568-A290-0B1BB7A6ECDA}"/>
                  </a:ext>
                </a:extLst>
              </p:cNvPr>
              <p:cNvSpPr txBox="1"/>
              <p:nvPr/>
            </p:nvSpPr>
            <p:spPr>
              <a:xfrm>
                <a:off x="5799081" y="3670482"/>
                <a:ext cx="7297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MAC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CF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43344DB3-31B2-4568-A290-0B1BB7A6E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081" y="3670482"/>
                <a:ext cx="729714" cy="369332"/>
              </a:xfrm>
              <a:prstGeom prst="rect">
                <a:avLst/>
              </a:prstGeom>
              <a:blipFill>
                <a:blip r:embed="rId6"/>
                <a:stretch>
                  <a:fillRect r="-1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CF230735-E8E9-46E7-B908-88533FE484E3}"/>
                  </a:ext>
                </a:extLst>
              </p:cNvPr>
              <p:cNvSpPr txBox="1"/>
              <p:nvPr/>
            </p:nvSpPr>
            <p:spPr>
              <a:xfrm>
                <a:off x="5769604" y="4286674"/>
                <a:ext cx="7886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data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CF230735-E8E9-46E7-B908-88533FE48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604" y="4286674"/>
                <a:ext cx="78866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FE70AFBE-22CF-4D02-BB24-7D822B81E690}"/>
                  </a:ext>
                </a:extLst>
              </p:cNvPr>
              <p:cNvSpPr txBox="1"/>
              <p:nvPr/>
            </p:nvSpPr>
            <p:spPr>
              <a:xfrm>
                <a:off x="3012295" y="2531620"/>
                <a:ext cx="924179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altLang="zh-CN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FE70AFBE-22CF-4D02-BB24-7D822B81E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295" y="2531620"/>
                <a:ext cx="924179" cy="390748"/>
              </a:xfrm>
              <a:prstGeom prst="rect">
                <a:avLst/>
              </a:prstGeom>
              <a:blipFill>
                <a:blip r:embed="rId8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20B309-95A6-40BC-AE53-6AC416E29973}"/>
                  </a:ext>
                </a:extLst>
              </p:cNvPr>
              <p:cNvSpPr txBox="1"/>
              <p:nvPr/>
            </p:nvSpPr>
            <p:spPr>
              <a:xfrm>
                <a:off x="8104571" y="3060336"/>
                <a:ext cx="22336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𝐾𝐷𝐹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𝑥𝑦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6C20B309-95A6-40BC-AE53-6AC416E29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4571" y="3060336"/>
                <a:ext cx="2233670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0BDEE4A8-6C2C-42D5-A4C9-D1311B07EDD0}"/>
                  </a:ext>
                </a:extLst>
              </p:cNvPr>
              <p:cNvSpPr txBox="1"/>
              <p:nvPr/>
            </p:nvSpPr>
            <p:spPr>
              <a:xfrm>
                <a:off x="2090107" y="3260886"/>
                <a:ext cx="22336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𝐾𝐷𝐹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𝑥𝑦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0BDEE4A8-6C2C-42D5-A4C9-D1311B07E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107" y="3260886"/>
                <a:ext cx="2233670" cy="369332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11AD30A6-0669-4D5B-B6A1-2D15558E16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1" t="29283" r="37134" b="25022"/>
          <a:stretch/>
        </p:blipFill>
        <p:spPr>
          <a:xfrm>
            <a:off x="8675072" y="1604810"/>
            <a:ext cx="478628" cy="851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5C3D67C-AC15-457C-9FC0-6724DBE40E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14" y="1439739"/>
            <a:ext cx="1236422" cy="1236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0C93B68-9E7C-421B-AEBB-58606707D952}"/>
                  </a:ext>
                </a:extLst>
              </p:cNvPr>
              <p:cNvSpPr txBox="1"/>
              <p:nvPr/>
            </p:nvSpPr>
            <p:spPr>
              <a:xfrm>
                <a:off x="9301070" y="1747793"/>
                <a:ext cx="12636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 dirty="0" err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0C93B68-9E7C-421B-AEBB-58606707D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1070" y="1747793"/>
                <a:ext cx="1263650" cy="369332"/>
              </a:xfrm>
              <a:prstGeom prst="rect">
                <a:avLst/>
              </a:prstGeom>
              <a:blipFill>
                <a:blip r:embed="rId13"/>
                <a:stretch>
                  <a:fillRect l="-4348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3E4ACB06-F9C7-4B33-85D2-3E5F73CEAB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035099"/>
              </p:ext>
            </p:extLst>
          </p:nvPr>
        </p:nvGraphicFramePr>
        <p:xfrm>
          <a:off x="8110670" y="474345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14400" imgH="198720" progId="Equation.DSMT4">
                  <p:embed/>
                </p:oleObj>
              </mc:Choice>
              <mc:Fallback>
                <p:oleObj name="Equation" r:id="rId14" imgW="914400" imgH="19872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3E4ACB06-F9C7-4B33-85D2-3E5F73CEAB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110670" y="474345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9D86F10A-9595-479D-8E45-274A258418DA}"/>
                  </a:ext>
                </a:extLst>
              </p:cNvPr>
              <p:cNvSpPr txBox="1"/>
              <p:nvPr/>
            </p:nvSpPr>
            <p:spPr>
              <a:xfrm>
                <a:off x="8391402" y="2698690"/>
                <a:ext cx="924179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altLang="zh-CN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9D86F10A-9595-479D-8E45-274A25841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402" y="2698690"/>
                <a:ext cx="924179" cy="390748"/>
              </a:xfrm>
              <a:prstGeom prst="rect">
                <a:avLst/>
              </a:prstGeom>
              <a:blipFill>
                <a:blip r:embed="rId16"/>
                <a:stretch>
                  <a:fillRect r="-662"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91941089-CBD4-34C2-33A8-D1C267C08CDC}"/>
              </a:ext>
            </a:extLst>
          </p:cNvPr>
          <p:cNvSpPr txBox="1"/>
          <p:nvPr/>
        </p:nvSpPr>
        <p:spPr>
          <a:xfrm>
            <a:off x="4256789" y="825603"/>
            <a:ext cx="3678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TLS 1.3 handshake (full 1-RTT)</a:t>
            </a:r>
            <a:endParaRPr lang="zh-CN" altLang="en-US" sz="2000" b="1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69B5C1-42C2-4935-A950-9826C709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589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1C3D4-6948-EBC5-72DF-C80ED85E4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8E04D35-7E24-0FEA-F08D-00AE22487F2D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(Classical) TLS 1.3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EBE8CF5-EAD8-1FAB-9D9B-1E063CA0C350}"/>
              </a:ext>
            </a:extLst>
          </p:cNvPr>
          <p:cNvSpPr txBox="1"/>
          <p:nvPr/>
        </p:nvSpPr>
        <p:spPr>
          <a:xfrm>
            <a:off x="3026573" y="1235198"/>
            <a:ext cx="1481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8D73EF2-EEE8-CAFE-AA25-17765ED957F9}"/>
              </a:ext>
            </a:extLst>
          </p:cNvPr>
          <p:cNvSpPr txBox="1"/>
          <p:nvPr/>
        </p:nvSpPr>
        <p:spPr>
          <a:xfrm>
            <a:off x="8511990" y="1201409"/>
            <a:ext cx="284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Server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ED37F4D-A7C9-5467-9D95-8E6FB3B6EC2A}"/>
              </a:ext>
            </a:extLst>
          </p:cNvPr>
          <p:cNvCxnSpPr>
            <a:cxnSpLocks/>
          </p:cNvCxnSpPr>
          <p:nvPr/>
        </p:nvCxnSpPr>
        <p:spPr>
          <a:xfrm>
            <a:off x="4078421" y="4617277"/>
            <a:ext cx="4171035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7F448723-8EFA-CB5E-4730-E22D0975A8B7}"/>
              </a:ext>
            </a:extLst>
          </p:cNvPr>
          <p:cNvCxnSpPr>
            <a:cxnSpLocks/>
          </p:cNvCxnSpPr>
          <p:nvPr/>
        </p:nvCxnSpPr>
        <p:spPr>
          <a:xfrm>
            <a:off x="4055562" y="2061228"/>
            <a:ext cx="4171035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1DF0E467-4E47-7EC4-0894-B98FD75EED6A}"/>
              </a:ext>
            </a:extLst>
          </p:cNvPr>
          <p:cNvCxnSpPr>
            <a:cxnSpLocks/>
          </p:cNvCxnSpPr>
          <p:nvPr/>
        </p:nvCxnSpPr>
        <p:spPr>
          <a:xfrm>
            <a:off x="4078421" y="4039813"/>
            <a:ext cx="4171035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C1CE455-DEF4-C986-2761-D9EF24800372}"/>
              </a:ext>
            </a:extLst>
          </p:cNvPr>
          <p:cNvCxnSpPr>
            <a:cxnSpLocks/>
          </p:cNvCxnSpPr>
          <p:nvPr/>
        </p:nvCxnSpPr>
        <p:spPr>
          <a:xfrm>
            <a:off x="4078421" y="2922943"/>
            <a:ext cx="4171035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2A03E39E-F0EC-4949-27A4-59DFF3DCBDEB}"/>
              </a:ext>
            </a:extLst>
          </p:cNvPr>
          <p:cNvCxnSpPr>
            <a:cxnSpLocks/>
          </p:cNvCxnSpPr>
          <p:nvPr/>
        </p:nvCxnSpPr>
        <p:spPr>
          <a:xfrm flipH="1">
            <a:off x="4078421" y="2479310"/>
            <a:ext cx="4171035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AC695803-0F51-D314-DEAD-83B25FA43DDC}"/>
              </a:ext>
            </a:extLst>
          </p:cNvPr>
          <p:cNvCxnSpPr>
            <a:cxnSpLocks/>
          </p:cNvCxnSpPr>
          <p:nvPr/>
        </p:nvCxnSpPr>
        <p:spPr>
          <a:xfrm flipH="1">
            <a:off x="4078421" y="3481378"/>
            <a:ext cx="4171035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51F18B2B-E72F-A7E6-4090-D7323B7BB651}"/>
              </a:ext>
            </a:extLst>
          </p:cNvPr>
          <p:cNvSpPr txBox="1"/>
          <p:nvPr/>
        </p:nvSpPr>
        <p:spPr>
          <a:xfrm>
            <a:off x="5861561" y="1729293"/>
            <a:ext cx="80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A69F311-CFF6-E52A-6495-A344248EBDBC}"/>
              </a:ext>
            </a:extLst>
          </p:cNvPr>
          <p:cNvSpPr txBox="1"/>
          <p:nvPr/>
        </p:nvSpPr>
        <p:spPr>
          <a:xfrm>
            <a:off x="5617449" y="2144065"/>
            <a:ext cx="1459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SYN-ACK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F4886552-71CA-589E-7353-86C8B059123C}"/>
                  </a:ext>
                </a:extLst>
              </p:cNvPr>
              <p:cNvSpPr txBox="1"/>
              <p:nvPr/>
            </p:nvSpPr>
            <p:spPr>
              <a:xfrm>
                <a:off x="5434333" y="2580273"/>
                <a:ext cx="14592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i="1" dirty="0" err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F4886552-71CA-589E-7353-86C8B0591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333" y="2580273"/>
                <a:ext cx="1459210" cy="369332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ADDDC2D7-DA80-B7DB-9568-A2DF6377417B}"/>
                  </a:ext>
                </a:extLst>
              </p:cNvPr>
              <p:cNvSpPr txBox="1"/>
              <p:nvPr/>
            </p:nvSpPr>
            <p:spPr>
              <a:xfrm>
                <a:off x="4323777" y="3089438"/>
                <a:ext cx="36803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e>
                      <m:sup>
                        <m: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sup>
                    </m:sSup>
                    <m:r>
                      <a:rPr lang="en-US" altLang="zh-CN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cert[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 dirty="0" err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]||Sig(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trans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)||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MAC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SF</m:t>
                        </m:r>
                      </m:sub>
                    </m:sSub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ADDDC2D7-DA80-B7DB-9568-A2DF63774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777" y="3089438"/>
                <a:ext cx="3680322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F7C6A137-06CA-2D7C-7B1D-2D85B45BCB36}"/>
                  </a:ext>
                </a:extLst>
              </p:cNvPr>
              <p:cNvSpPr txBox="1"/>
              <p:nvPr/>
            </p:nvSpPr>
            <p:spPr>
              <a:xfrm>
                <a:off x="5799081" y="3670482"/>
                <a:ext cx="7297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MAC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CF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F7C6A137-06CA-2D7C-7B1D-2D85B45BC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081" y="3670482"/>
                <a:ext cx="729714" cy="369332"/>
              </a:xfrm>
              <a:prstGeom prst="rect">
                <a:avLst/>
              </a:prstGeom>
              <a:blipFill>
                <a:blip r:embed="rId6"/>
                <a:stretch>
                  <a:fillRect r="-1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93C200B-43E3-0FB0-B685-0DABA21EE8D7}"/>
                  </a:ext>
                </a:extLst>
              </p:cNvPr>
              <p:cNvSpPr txBox="1"/>
              <p:nvPr/>
            </p:nvSpPr>
            <p:spPr>
              <a:xfrm>
                <a:off x="5769604" y="4286674"/>
                <a:ext cx="78866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data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393C200B-43E3-0FB0-B685-0DABA21EE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604" y="4286674"/>
                <a:ext cx="78866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541FFEF0-14A5-DE7D-1149-C3974456962C}"/>
                  </a:ext>
                </a:extLst>
              </p:cNvPr>
              <p:cNvSpPr txBox="1"/>
              <p:nvPr/>
            </p:nvSpPr>
            <p:spPr>
              <a:xfrm>
                <a:off x="3012295" y="2531620"/>
                <a:ext cx="924179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altLang="zh-CN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541FFEF0-14A5-DE7D-1149-C39744569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295" y="2531620"/>
                <a:ext cx="924179" cy="390748"/>
              </a:xfrm>
              <a:prstGeom prst="rect">
                <a:avLst/>
              </a:prstGeom>
              <a:blipFill>
                <a:blip r:embed="rId8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3705334-4669-1681-7C27-F8B13A1F335B}"/>
                  </a:ext>
                </a:extLst>
              </p:cNvPr>
              <p:cNvSpPr txBox="1"/>
              <p:nvPr/>
            </p:nvSpPr>
            <p:spPr>
              <a:xfrm>
                <a:off x="8104571" y="3060336"/>
                <a:ext cx="22336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𝐾𝐷𝐹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𝑥𝑦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3705334-4669-1681-7C27-F8B13A1F3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4571" y="3060336"/>
                <a:ext cx="2233670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282C1307-3832-8280-9D38-11B3D5263927}"/>
                  </a:ext>
                </a:extLst>
              </p:cNvPr>
              <p:cNvSpPr txBox="1"/>
              <p:nvPr/>
            </p:nvSpPr>
            <p:spPr>
              <a:xfrm>
                <a:off x="2090107" y="3260886"/>
                <a:ext cx="22336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𝐾𝐷𝐹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𝑥𝑦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282C1307-3832-8280-9D38-11B3D5263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107" y="3260886"/>
                <a:ext cx="2233670" cy="369332"/>
              </a:xfrm>
              <a:prstGeom prst="rect">
                <a:avLst/>
              </a:prstGeom>
              <a:blipFill>
                <a:blip r:embed="rId10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D783E51D-637C-5F9B-000D-1824B5DD96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1" t="29283" r="37134" b="25022"/>
          <a:stretch/>
        </p:blipFill>
        <p:spPr>
          <a:xfrm>
            <a:off x="8675072" y="1604810"/>
            <a:ext cx="478628" cy="851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CC0DEC-D9B0-FAFB-4F69-86B67CA257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14" y="1439739"/>
            <a:ext cx="1236422" cy="1236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0D2A39B0-EF51-2EE2-2C58-298423723FB3}"/>
                  </a:ext>
                </a:extLst>
              </p:cNvPr>
              <p:cNvSpPr txBox="1"/>
              <p:nvPr/>
            </p:nvSpPr>
            <p:spPr>
              <a:xfrm>
                <a:off x="9301070" y="1747793"/>
                <a:ext cx="126365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  <m:sSub>
                      <m:sSubPr>
                        <m:ctrlP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zh-CN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b>
                      <m:sSubPr>
                        <m:ctrlP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 dirty="0" err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0D2A39B0-EF51-2EE2-2C58-298423723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1070" y="1747793"/>
                <a:ext cx="1263650" cy="369332"/>
              </a:xfrm>
              <a:prstGeom prst="rect">
                <a:avLst/>
              </a:prstGeom>
              <a:blipFill>
                <a:blip r:embed="rId13"/>
                <a:stretch>
                  <a:fillRect l="-4348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对象 13">
            <a:extLst>
              <a:ext uri="{FF2B5EF4-FFF2-40B4-BE49-F238E27FC236}">
                <a16:creationId xmlns:a16="http://schemas.microsoft.com/office/drawing/2014/main" id="{8960542F-F466-36E5-E7C5-A41C2E663B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10670" y="474345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14400" imgH="198720" progId="Equation.DSMT4">
                  <p:embed/>
                </p:oleObj>
              </mc:Choice>
              <mc:Fallback>
                <p:oleObj name="Equation" r:id="rId14" imgW="914400" imgH="19872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3E4ACB06-F9C7-4B33-85D2-3E5F73CEAB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110670" y="474345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7FB4F8F9-A701-0880-EB29-6477E4E68DDB}"/>
                  </a:ext>
                </a:extLst>
              </p:cNvPr>
              <p:cNvSpPr txBox="1"/>
              <p:nvPr/>
            </p:nvSpPr>
            <p:spPr>
              <a:xfrm>
                <a:off x="8391402" y="2698690"/>
                <a:ext cx="924179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sub>
                      </m:sSub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altLang="zh-CN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7FB4F8F9-A701-0880-EB29-6477E4E68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402" y="2698690"/>
                <a:ext cx="924179" cy="390748"/>
              </a:xfrm>
              <a:prstGeom prst="rect">
                <a:avLst/>
              </a:prstGeom>
              <a:blipFill>
                <a:blip r:embed="rId16"/>
                <a:stretch>
                  <a:fillRect r="-662"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812E99B2-D0C3-EA31-8A86-FE454280DC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90459" y="4343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14400" imgH="198720" progId="Equation.DSMT4">
                  <p:embed/>
                </p:oleObj>
              </mc:Choice>
              <mc:Fallback>
                <p:oleObj name="Equation" r:id="rId14" imgW="914400" imgH="198720" progId="Equation.DSMT4">
                  <p:embed/>
                  <p:pic>
                    <p:nvPicPr>
                      <p:cNvPr id="14" name="对象 13">
                        <a:extLst>
                          <a:ext uri="{FF2B5EF4-FFF2-40B4-BE49-F238E27FC236}">
                            <a16:creationId xmlns:a16="http://schemas.microsoft.com/office/drawing/2014/main" id="{3E4ACB06-F9C7-4B33-85D2-3E5F73CEAB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090459" y="4343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图片 8">
            <a:extLst>
              <a:ext uri="{FF2B5EF4-FFF2-40B4-BE49-F238E27FC236}">
                <a16:creationId xmlns:a16="http://schemas.microsoft.com/office/drawing/2014/main" id="{EBAA2EEA-DCF1-03D5-1BA8-6AE8FA2B43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50" y="5520458"/>
            <a:ext cx="451224" cy="45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AD799D18-48C0-81A7-EEB7-DA162DBADCA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9"/>
          <a:stretch/>
        </p:blipFill>
        <p:spPr bwMode="auto">
          <a:xfrm>
            <a:off x="3860973" y="5202994"/>
            <a:ext cx="904869" cy="129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8">
            <a:extLst>
              <a:ext uri="{FF2B5EF4-FFF2-40B4-BE49-F238E27FC236}">
                <a16:creationId xmlns:a16="http://schemas.microsoft.com/office/drawing/2014/main" id="{AD751026-EBFA-DA31-BB07-6D9F2A4C628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72"/>
          <a:stretch/>
        </p:blipFill>
        <p:spPr bwMode="auto">
          <a:xfrm>
            <a:off x="7493892" y="5198481"/>
            <a:ext cx="1659027" cy="131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CB622B2-070D-29F8-2BA9-76674884AE4E}"/>
              </a:ext>
            </a:extLst>
          </p:cNvPr>
          <p:cNvSpPr txBox="1"/>
          <p:nvPr/>
        </p:nvSpPr>
        <p:spPr>
          <a:xfrm>
            <a:off x="1687964" y="4735681"/>
            <a:ext cx="91540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Diffie-Hellman (DH) key exchange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in TLS 1.3 is vulnerable to quantum attacks.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6D47B0B-620F-F5D0-CC72-03E35FECF7BC}"/>
              </a:ext>
            </a:extLst>
          </p:cNvPr>
          <p:cNvSpPr txBox="1"/>
          <p:nvPr/>
        </p:nvSpPr>
        <p:spPr>
          <a:xfrm>
            <a:off x="3318813" y="6481804"/>
            <a:ext cx="2032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Shor’s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alogorithm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627C13A-6B83-A634-C732-56C27936CC79}"/>
              </a:ext>
            </a:extLst>
          </p:cNvPr>
          <p:cNvSpPr txBox="1"/>
          <p:nvPr/>
        </p:nvSpPr>
        <p:spPr>
          <a:xfrm>
            <a:off x="6438050" y="6481804"/>
            <a:ext cx="4219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 advance in quantum computing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81F8D3-83EF-47CA-A880-8370369BE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1E8539E-A6B5-B17D-51F0-0207E32280DC}"/>
              </a:ext>
            </a:extLst>
          </p:cNvPr>
          <p:cNvSpPr txBox="1"/>
          <p:nvPr/>
        </p:nvSpPr>
        <p:spPr>
          <a:xfrm>
            <a:off x="4256789" y="825603"/>
            <a:ext cx="3678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TLS 1.3 handshake (full 1-RTT)</a:t>
            </a:r>
            <a:endParaRPr lang="zh-CN" altLang="en-US" sz="2000" b="1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669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PQC and NIST’s Standardization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An illustration of a playful adversary character for a cryptography presentation. The character is depicted as a cartoon-style, mischievous devil with a simple, smiling face, small horns, and a friendly demeanor. It is holding a trident in one hand and has a round body, similar to a typical emoticon face but with added devilish features. The color scheme is primarily red and black, capturing a cheeky yet approachable look.">
            <a:extLst>
              <a:ext uri="{FF2B5EF4-FFF2-40B4-BE49-F238E27FC236}">
                <a16:creationId xmlns:a16="http://schemas.microsoft.com/office/drawing/2014/main" id="{C4B1FA1D-487E-4EBD-947C-251D4F96D8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75507" y="608745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380BF36-AF4D-41D6-9694-26AACEE667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73" t="12673" b="28623"/>
          <a:stretch/>
        </p:blipFill>
        <p:spPr>
          <a:xfrm>
            <a:off x="7684547" y="4519914"/>
            <a:ext cx="830177" cy="92079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12DEE150-64F2-4093-B680-246CE026B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r="52554" b="33959"/>
          <a:stretch/>
        </p:blipFill>
        <p:spPr>
          <a:xfrm>
            <a:off x="3332828" y="4459681"/>
            <a:ext cx="786477" cy="9144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A424FA8-13F0-4348-8204-84B174E1423E}"/>
              </a:ext>
            </a:extLst>
          </p:cNvPr>
          <p:cNvSpPr txBox="1"/>
          <p:nvPr/>
        </p:nvSpPr>
        <p:spPr>
          <a:xfrm>
            <a:off x="4402892" y="3938927"/>
            <a:ext cx="367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KEM = (Gen,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Encaps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Decaps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FA349B5B-C3E6-4AF6-971A-B6ED1206AD83}"/>
              </a:ext>
            </a:extLst>
          </p:cNvPr>
          <p:cNvCxnSpPr>
            <a:cxnSpLocks/>
          </p:cNvCxnSpPr>
          <p:nvPr/>
        </p:nvCxnSpPr>
        <p:spPr>
          <a:xfrm>
            <a:off x="4359836" y="4980312"/>
            <a:ext cx="30704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607D226-6E18-4F2E-BABD-0EC8CB951A6F}"/>
                  </a:ext>
                </a:extLst>
              </p:cNvPr>
              <p:cNvSpPr txBox="1"/>
              <p:nvPr/>
            </p:nvSpPr>
            <p:spPr>
              <a:xfrm>
                <a:off x="5625266" y="4515217"/>
                <a:ext cx="4260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𝑝𝑘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607D226-6E18-4F2E-BABD-0EC8CB951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266" y="4515217"/>
                <a:ext cx="426062" cy="369332"/>
              </a:xfrm>
              <a:prstGeom prst="rect">
                <a:avLst/>
              </a:prstGeom>
              <a:blipFill>
                <a:blip r:embed="rId5"/>
                <a:stretch>
                  <a:fillRect l="-4286" r="-7143"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A847906F-A3DF-4C81-8653-B6604E320FFA}"/>
              </a:ext>
            </a:extLst>
          </p:cNvPr>
          <p:cNvCxnSpPr>
            <a:cxnSpLocks/>
          </p:cNvCxnSpPr>
          <p:nvPr/>
        </p:nvCxnSpPr>
        <p:spPr>
          <a:xfrm flipH="1">
            <a:off x="4359836" y="5236970"/>
            <a:ext cx="307041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D38AEE00-99A4-4132-81DB-017F730BD2F1}"/>
                  </a:ext>
                </a:extLst>
              </p:cNvPr>
              <p:cNvSpPr txBox="1"/>
              <p:nvPr/>
            </p:nvSpPr>
            <p:spPr>
              <a:xfrm>
                <a:off x="5625266" y="4916881"/>
                <a:ext cx="4696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D38AEE00-99A4-4132-81DB-017F730BD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266" y="4916881"/>
                <a:ext cx="4696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241D3FE-4D70-4643-95C3-8C143F0F768B}"/>
                  </a:ext>
                </a:extLst>
              </p:cNvPr>
              <p:cNvSpPr txBox="1"/>
              <p:nvPr/>
            </p:nvSpPr>
            <p:spPr>
              <a:xfrm>
                <a:off x="2983754" y="5547455"/>
                <a:ext cx="2465294" cy="382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𝐺𝑒𝑛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zh-CN" altLang="en-US" b="0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𝑝𝑘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𝑠𝑘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D241D3FE-4D70-4643-95C3-8C143F0F7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754" y="5547455"/>
                <a:ext cx="2465294" cy="382284"/>
              </a:xfrm>
              <a:prstGeom prst="rect">
                <a:avLst/>
              </a:prstGeom>
              <a:blipFill>
                <a:blip r:embed="rId7"/>
                <a:stretch>
                  <a:fillRect b="-126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257B3EA-A2A5-469E-A238-83131BDAADD1}"/>
                  </a:ext>
                </a:extLst>
              </p:cNvPr>
              <p:cNvSpPr txBox="1"/>
              <p:nvPr/>
            </p:nvSpPr>
            <p:spPr>
              <a:xfrm>
                <a:off x="2935187" y="5886137"/>
                <a:ext cx="2465294" cy="382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𝑒𝑐𝑎𝑝𝑠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𝑠𝑘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)→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257B3EA-A2A5-469E-A238-83131BD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187" y="5886137"/>
                <a:ext cx="2465294" cy="382284"/>
              </a:xfrm>
              <a:prstGeom prst="rect">
                <a:avLst/>
              </a:prstGeom>
              <a:blipFill>
                <a:blip r:embed="rId8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41129CBA-E92D-48A7-BB47-8721A9C278CC}"/>
                  </a:ext>
                </a:extLst>
              </p:cNvPr>
              <p:cNvSpPr txBox="1"/>
              <p:nvPr/>
            </p:nvSpPr>
            <p:spPr>
              <a:xfrm>
                <a:off x="6901331" y="5634081"/>
                <a:ext cx="2465294" cy="382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𝐸𝑛𝑐𝑎𝑝𝑠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𝑝𝑘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)→(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41129CBA-E92D-48A7-BB47-8721A9C27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331" y="5634081"/>
                <a:ext cx="2465294" cy="382284"/>
              </a:xfrm>
              <a:prstGeom prst="rect">
                <a:avLst/>
              </a:prstGeom>
              <a:blipFill>
                <a:blip r:embed="rId9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文本框 77">
            <a:extLst>
              <a:ext uri="{FF2B5EF4-FFF2-40B4-BE49-F238E27FC236}">
                <a16:creationId xmlns:a16="http://schemas.microsoft.com/office/drawing/2014/main" id="{54C75F4E-EF01-4FFF-9D8B-CB34D4FDF5A2}"/>
              </a:ext>
            </a:extLst>
          </p:cNvPr>
          <p:cNvSpPr txBox="1"/>
          <p:nvPr/>
        </p:nvSpPr>
        <p:spPr>
          <a:xfrm>
            <a:off x="2171726" y="1252835"/>
            <a:ext cx="8018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Post-Quantum Cryptography (PQC)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classical cryptosystems that remain secure in the presence of a quantum adversary 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NIST’s PQC Standardization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PKE, Digital signatures and 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FDED98E8-71CA-4DBA-803A-E6561246B61C}"/>
              </a:ext>
            </a:extLst>
          </p:cNvPr>
          <p:cNvSpPr txBox="1"/>
          <p:nvPr/>
        </p:nvSpPr>
        <p:spPr>
          <a:xfrm>
            <a:off x="2758917" y="2549742"/>
            <a:ext cx="92425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NIST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published 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KEM standard (Kyber) FIPS-203.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4474F223-872B-4BDD-A379-98AC0474B1ED}"/>
              </a:ext>
            </a:extLst>
          </p:cNvPr>
          <p:cNvSpPr txBox="1"/>
          <p:nvPr/>
        </p:nvSpPr>
        <p:spPr>
          <a:xfrm>
            <a:off x="2758442" y="2931119"/>
            <a:ext cx="6442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Kyber is a lattice-based KEM with IND-CCA security.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FD8AE2-4B43-45C9-AD53-27A24D94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7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7" grpId="0"/>
      <p:bldP spid="42" grpId="0"/>
      <p:bldP spid="27" grpId="0"/>
      <p:bldP spid="44" grpId="0"/>
      <p:bldP spid="45" grpId="0"/>
      <p:bldP spid="78" grpId="0"/>
      <p:bldP spid="80" grpId="0"/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Security notion for KEM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A7DEA617-EB84-4348-91CF-2DC596D18BDA}"/>
              </a:ext>
            </a:extLst>
          </p:cNvPr>
          <p:cNvSpPr txBox="1"/>
          <p:nvPr/>
        </p:nvSpPr>
        <p:spPr>
          <a:xfrm>
            <a:off x="311498" y="1947933"/>
            <a:ext cx="3899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IND-CPA Security: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Adversary can’t query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Decaps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Oracle.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7305DB65-4C4B-40F2-8FE3-F17526291DA7}"/>
              </a:ext>
            </a:extLst>
          </p:cNvPr>
          <p:cNvSpPr txBox="1"/>
          <p:nvPr/>
        </p:nvSpPr>
        <p:spPr>
          <a:xfrm>
            <a:off x="309013" y="1325417"/>
            <a:ext cx="4220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IND-1CCA Security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Adversary only can query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Decaps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Oracle once.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95E66B4-6FD0-488B-A3B2-5521215A83B4}"/>
              </a:ext>
            </a:extLst>
          </p:cNvPr>
          <p:cNvSpPr txBox="1"/>
          <p:nvPr/>
        </p:nvSpPr>
        <p:spPr>
          <a:xfrm>
            <a:off x="185499" y="1017461"/>
            <a:ext cx="3460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Security notions: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26BCA5F-0C02-E1C1-66F4-DC85A3C2683A}"/>
              </a:ext>
            </a:extLst>
          </p:cNvPr>
          <p:cNvGrpSpPr/>
          <p:nvPr/>
        </p:nvGrpSpPr>
        <p:grpSpPr>
          <a:xfrm>
            <a:off x="4544316" y="1041223"/>
            <a:ext cx="7157540" cy="2669541"/>
            <a:chOff x="2865980" y="828392"/>
            <a:chExt cx="7157540" cy="266954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C0E9C241-1762-4347-A844-AF2FBE82CD10}"/>
                </a:ext>
              </a:extLst>
            </p:cNvPr>
            <p:cNvGrpSpPr/>
            <p:nvPr/>
          </p:nvGrpSpPr>
          <p:grpSpPr>
            <a:xfrm>
              <a:off x="2865980" y="828392"/>
              <a:ext cx="7157540" cy="2669541"/>
              <a:chOff x="2494460" y="832095"/>
              <a:chExt cx="7157540" cy="2669541"/>
            </a:xfrm>
          </p:grpSpPr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2339F5D6-DBB1-4A74-A380-7786117B5E8A}"/>
                  </a:ext>
                </a:extLst>
              </p:cNvPr>
              <p:cNvGrpSpPr/>
              <p:nvPr/>
            </p:nvGrpSpPr>
            <p:grpSpPr>
              <a:xfrm>
                <a:off x="2665279" y="849902"/>
                <a:ext cx="6930122" cy="2590553"/>
                <a:chOff x="2715066" y="1050097"/>
                <a:chExt cx="6930122" cy="2590553"/>
              </a:xfrm>
            </p:grpSpPr>
            <p:grpSp>
              <p:nvGrpSpPr>
                <p:cNvPr id="64" name="组合 63">
                  <a:extLst>
                    <a:ext uri="{FF2B5EF4-FFF2-40B4-BE49-F238E27FC236}">
                      <a16:creationId xmlns:a16="http://schemas.microsoft.com/office/drawing/2014/main" id="{14CD1B94-5CDB-4CDB-BF55-52D78988907E}"/>
                    </a:ext>
                  </a:extLst>
                </p:cNvPr>
                <p:cNvGrpSpPr/>
                <p:nvPr/>
              </p:nvGrpSpPr>
              <p:grpSpPr>
                <a:xfrm>
                  <a:off x="2962909" y="1345358"/>
                  <a:ext cx="1032944" cy="941551"/>
                  <a:chOff x="5851377" y="3556836"/>
                  <a:chExt cx="865165" cy="808331"/>
                </a:xfrm>
              </p:grpSpPr>
              <p:pic>
                <p:nvPicPr>
                  <p:cNvPr id="65" name="图片 64">
                    <a:extLst>
                      <a:ext uri="{FF2B5EF4-FFF2-40B4-BE49-F238E27FC236}">
                        <a16:creationId xmlns:a16="http://schemas.microsoft.com/office/drawing/2014/main" id="{C222396A-DACE-4054-B906-D29002169B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9067" b="81599" l="9704" r="87336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2960" b="9335"/>
                  <a:stretch/>
                </p:blipFill>
                <p:spPr>
                  <a:xfrm>
                    <a:off x="5851377" y="3556836"/>
                    <a:ext cx="865165" cy="808331"/>
                  </a:xfrm>
                  <a:prstGeom prst="rect">
                    <a:avLst/>
                  </a:prstGeom>
                </p:spPr>
              </p:pic>
              <p:pic>
                <p:nvPicPr>
                  <p:cNvPr id="67" name="图片 66">
                    <a:extLst>
                      <a:ext uri="{FF2B5EF4-FFF2-40B4-BE49-F238E27FC236}">
                        <a16:creationId xmlns:a16="http://schemas.microsoft.com/office/drawing/2014/main" id="{40D503CB-3EA4-475D-ADAF-46770F7D2F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flipH="1">
                    <a:off x="6149815" y="3771520"/>
                    <a:ext cx="268288" cy="9563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8" name="文本框 67">
                  <a:extLst>
                    <a:ext uri="{FF2B5EF4-FFF2-40B4-BE49-F238E27FC236}">
                      <a16:creationId xmlns:a16="http://schemas.microsoft.com/office/drawing/2014/main" id="{26083131-C4F3-4273-A3CC-94C7B3596713}"/>
                    </a:ext>
                  </a:extLst>
                </p:cNvPr>
                <p:cNvSpPr txBox="1"/>
                <p:nvPr/>
              </p:nvSpPr>
              <p:spPr>
                <a:xfrm>
                  <a:off x="2922568" y="1050097"/>
                  <a:ext cx="123528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Adversary</a:t>
                  </a:r>
                  <a:endParaRPr lang="zh-CN" altLang="en-US" dirty="0"/>
                </a:p>
              </p:txBody>
            </p:sp>
            <p:cxnSp>
              <p:nvCxnSpPr>
                <p:cNvPr id="69" name="直接箭头连接符 68">
                  <a:extLst>
                    <a:ext uri="{FF2B5EF4-FFF2-40B4-BE49-F238E27FC236}">
                      <a16:creationId xmlns:a16="http://schemas.microsoft.com/office/drawing/2014/main" id="{D9660C95-F4DB-4FD7-92AB-551D772CDE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19539" y="1844007"/>
                  <a:ext cx="3070412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0" name="文本框 69">
                      <a:extLst>
                        <a:ext uri="{FF2B5EF4-FFF2-40B4-BE49-F238E27FC236}">
                          <a16:creationId xmlns:a16="http://schemas.microsoft.com/office/drawing/2014/main" id="{706F7937-F6CD-4566-A89E-A84F66A8634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33455" y="1419429"/>
                      <a:ext cx="150085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i="1" dirty="0" err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𝑝𝑘</m:t>
                            </m:r>
                            <m:r>
                              <a:rPr lang="en-US" altLang="zh-CN" i="1" dirty="0" err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CN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 dirty="0" err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CN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i="1" dirty="0" err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altLang="zh-CN" i="1" dirty="0" err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sub>
                              <m:sup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70" name="文本框 69">
                      <a:extLst>
                        <a:ext uri="{FF2B5EF4-FFF2-40B4-BE49-F238E27FC236}">
                          <a16:creationId xmlns:a16="http://schemas.microsoft.com/office/drawing/2014/main" id="{706F7937-F6CD-4566-A89E-A84F66A8634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33455" y="1419429"/>
                      <a:ext cx="1500850" cy="36933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72" name="文本框 71">
                  <a:extLst>
                    <a:ext uri="{FF2B5EF4-FFF2-40B4-BE49-F238E27FC236}">
                      <a16:creationId xmlns:a16="http://schemas.microsoft.com/office/drawing/2014/main" id="{E3A8C33B-7007-49FB-B499-6DCA7EE563B9}"/>
                    </a:ext>
                  </a:extLst>
                </p:cNvPr>
                <p:cNvSpPr txBox="1"/>
                <p:nvPr/>
              </p:nvSpPr>
              <p:spPr>
                <a:xfrm>
                  <a:off x="7472749" y="1050097"/>
                  <a:ext cx="123528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Challenger</a:t>
                  </a:r>
                  <a:endParaRPr lang="zh-CN" alt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3" name="文本框 72">
                      <a:extLst>
                        <a:ext uri="{FF2B5EF4-FFF2-40B4-BE49-F238E27FC236}">
                          <a16:creationId xmlns:a16="http://schemas.microsoft.com/office/drawing/2014/main" id="{EDF88D55-4D64-462C-88E6-F95074B1775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79894" y="2623401"/>
                      <a:ext cx="246529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𝐸𝑛𝑐𝑎𝑝𝑠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𝑝𝑘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)→(</m:t>
                            </m:r>
                            <m:sSubSup>
                              <m:sSubSupPr>
                                <m:ctrlPr>
                                  <a:rPr lang="en-US" altLang="zh-CN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i="1" dirty="0" err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altLang="zh-CN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73" name="文本框 72">
                      <a:extLst>
                        <a:ext uri="{FF2B5EF4-FFF2-40B4-BE49-F238E27FC236}">
                          <a16:creationId xmlns:a16="http://schemas.microsoft.com/office/drawing/2014/main" id="{EDF88D55-4D64-462C-88E6-F95074B1775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79894" y="2623401"/>
                      <a:ext cx="2465294" cy="36933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r="-247" b="-1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75" name="图片 28">
                  <a:extLst>
                    <a:ext uri="{FF2B5EF4-FFF2-40B4-BE49-F238E27FC236}">
                      <a16:creationId xmlns:a16="http://schemas.microsoft.com/office/drawing/2014/main" id="{BD6AB243-9C2C-4E37-9E81-1A02E573CD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83557" y="2961492"/>
                  <a:ext cx="1109200" cy="369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" name="图片 29">
                  <a:extLst>
                    <a:ext uri="{FF2B5EF4-FFF2-40B4-BE49-F238E27FC236}">
                      <a16:creationId xmlns:a16="http://schemas.microsoft.com/office/drawing/2014/main" id="{D6EFDF26-8ECE-48D6-B499-06551B25B2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85114" y="3261399"/>
                  <a:ext cx="1236182" cy="369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77" name="直接箭头连接符 76">
                  <a:extLst>
                    <a:ext uri="{FF2B5EF4-FFF2-40B4-BE49-F238E27FC236}">
                      <a16:creationId xmlns:a16="http://schemas.microsoft.com/office/drawing/2014/main" id="{AC85537A-9221-45D8-BFEE-094A73D078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22612" y="2069933"/>
                  <a:ext cx="2004806" cy="66554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箭头连接符 77">
                  <a:extLst>
                    <a:ext uri="{FF2B5EF4-FFF2-40B4-BE49-F238E27FC236}">
                      <a16:creationId xmlns:a16="http://schemas.microsoft.com/office/drawing/2014/main" id="{1DD31F83-80DD-4694-90B2-B54BA47CC4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692190" y="2264101"/>
                  <a:ext cx="2030097" cy="67331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箭头连接符 78">
                  <a:extLst>
                    <a:ext uri="{FF2B5EF4-FFF2-40B4-BE49-F238E27FC236}">
                      <a16:creationId xmlns:a16="http://schemas.microsoft.com/office/drawing/2014/main" id="{756C8F23-08CC-409C-9D72-8C5256F59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68504" y="2286909"/>
                  <a:ext cx="14728" cy="743971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0" name="椭圆 79">
                  <a:extLst>
                    <a:ext uri="{FF2B5EF4-FFF2-40B4-BE49-F238E27FC236}">
                      <a16:creationId xmlns:a16="http://schemas.microsoft.com/office/drawing/2014/main" id="{BBDB86C8-DFFC-4346-AA06-B7141B13D9F3}"/>
                    </a:ext>
                  </a:extLst>
                </p:cNvPr>
                <p:cNvSpPr/>
                <p:nvPr/>
              </p:nvSpPr>
              <p:spPr>
                <a:xfrm>
                  <a:off x="2715066" y="3095752"/>
                  <a:ext cx="1528628" cy="544898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Guess b</a:t>
                  </a:r>
                  <a:endPara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1" name="文本框 80">
                      <a:extLst>
                        <a:ext uri="{FF2B5EF4-FFF2-40B4-BE49-F238E27FC236}">
                          <a16:creationId xmlns:a16="http://schemas.microsoft.com/office/drawing/2014/main" id="{284DA313-4AC5-4BB8-B240-B2B557E421B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54745" y="2226546"/>
                      <a:ext cx="1429960" cy="38228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latin typeface="Cambria Math" panose="02040503050406030204" pitchFamily="18" charset="0"/>
                              </a:rPr>
                              <m:t>Decaps</m:t>
                            </m:r>
                            <m:r>
                              <a:rPr lang="en-US" altLang="zh-CN" b="0" i="0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latin typeface="Cambria Math" panose="02040503050406030204" pitchFamily="18" charset="0"/>
                              </a:rPr>
                              <m:t>Oracle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81" name="文本框 80">
                      <a:extLst>
                        <a:ext uri="{FF2B5EF4-FFF2-40B4-BE49-F238E27FC236}">
                          <a16:creationId xmlns:a16="http://schemas.microsoft.com/office/drawing/2014/main" id="{284DA313-4AC5-4BB8-B240-B2B557E421B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4745" y="2226546"/>
                      <a:ext cx="1429960" cy="382284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851" r="-8936" b="-793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82" name="图片 7">
                  <a:extLst>
                    <a:ext uri="{FF2B5EF4-FFF2-40B4-BE49-F238E27FC236}">
                      <a16:creationId xmlns:a16="http://schemas.microsoft.com/office/drawing/2014/main" id="{9A4578D6-3E76-41DA-9487-63AB61A7D0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44904" y="1394608"/>
                  <a:ext cx="767637" cy="9846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3" name="图片 7167">
                  <a:extLst>
                    <a:ext uri="{FF2B5EF4-FFF2-40B4-BE49-F238E27FC236}">
                      <a16:creationId xmlns:a16="http://schemas.microsoft.com/office/drawing/2014/main" id="{281D64C9-E5EF-49BD-B5BE-79C00E843D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25950" y="2634487"/>
                  <a:ext cx="996623" cy="9179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63241D9-5174-4049-9EE1-962F7FA53696}"/>
                  </a:ext>
                </a:extLst>
              </p:cNvPr>
              <p:cNvSpPr txBox="1"/>
              <p:nvPr/>
            </p:nvSpPr>
            <p:spPr>
              <a:xfrm>
                <a:off x="4797005" y="832095"/>
                <a:ext cx="21567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IND-CCA Security </a:t>
                </a:r>
                <a:endParaRPr lang="zh-CN" altLang="en-US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E425ED0D-BBD9-4921-85F0-AAA8C7EF9247}"/>
                  </a:ext>
                </a:extLst>
              </p:cNvPr>
              <p:cNvSpPr/>
              <p:nvPr/>
            </p:nvSpPr>
            <p:spPr>
              <a:xfrm>
                <a:off x="2494460" y="849902"/>
                <a:ext cx="7157540" cy="2651734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7666555D-7C7B-476E-A58B-B0008A18B50B}"/>
                    </a:ext>
                  </a:extLst>
                </p:cNvPr>
                <p:cNvSpPr txBox="1"/>
                <p:nvPr/>
              </p:nvSpPr>
              <p:spPr>
                <a:xfrm>
                  <a:off x="3516595" y="2579440"/>
                  <a:ext cx="27760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𝐷𝑒𝑐𝑎𝑝𝑠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𝑠𝑘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)→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5" name="文本框 44">
                  <a:extLst>
                    <a:ext uri="{FF2B5EF4-FFF2-40B4-BE49-F238E27FC236}">
                      <a16:creationId xmlns:a16="http://schemas.microsoft.com/office/drawing/2014/main" id="{7666555D-7C7B-476E-A58B-B0008A18B5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6595" y="2579440"/>
                  <a:ext cx="2776002" cy="369332"/>
                </a:xfrm>
                <a:prstGeom prst="rect">
                  <a:avLst/>
                </a:prstGeom>
                <a:blipFill>
                  <a:blip r:embed="rId18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EE966247-5781-410E-8B93-BC683D6A6B95}"/>
                    </a:ext>
                  </a:extLst>
                </p:cNvPr>
                <p:cNvSpPr txBox="1"/>
                <p:nvPr/>
              </p:nvSpPr>
              <p:spPr>
                <a:xfrm>
                  <a:off x="3845368" y="1825154"/>
                  <a:ext cx="27760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sSup>
                          <m:sSup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altLang="zh-CN" b="0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EE966247-5781-410E-8B93-BC683D6A6B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5368" y="1825154"/>
                  <a:ext cx="2776002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C1C54708-288C-115A-21CF-FF3501C3A52D}"/>
              </a:ext>
            </a:extLst>
          </p:cNvPr>
          <p:cNvGrpSpPr/>
          <p:nvPr/>
        </p:nvGrpSpPr>
        <p:grpSpPr>
          <a:xfrm>
            <a:off x="4491616" y="4107532"/>
            <a:ext cx="7219902" cy="2342884"/>
            <a:chOff x="2688893" y="4450587"/>
            <a:chExt cx="7219902" cy="2342884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4DD8787-0B07-4E91-B812-BFDD1FBB1AA8}"/>
                </a:ext>
              </a:extLst>
            </p:cNvPr>
            <p:cNvGrpSpPr/>
            <p:nvPr/>
          </p:nvGrpSpPr>
          <p:grpSpPr>
            <a:xfrm>
              <a:off x="2688893" y="4450587"/>
              <a:ext cx="7219902" cy="2342884"/>
              <a:chOff x="2367280" y="3576577"/>
              <a:chExt cx="7219902" cy="2342884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D3FD03EC-7E95-4284-8E7B-4E08DE240AF0}"/>
                  </a:ext>
                </a:extLst>
              </p:cNvPr>
              <p:cNvGrpSpPr/>
              <p:nvPr/>
            </p:nvGrpSpPr>
            <p:grpSpPr>
              <a:xfrm>
                <a:off x="2604817" y="3632011"/>
                <a:ext cx="6982365" cy="2255706"/>
                <a:chOff x="2648571" y="4417628"/>
                <a:chExt cx="6982365" cy="2255706"/>
              </a:xfrm>
            </p:grpSpPr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AD894223-F4C4-4AA0-AFFF-034A33F53560}"/>
                    </a:ext>
                  </a:extLst>
                </p:cNvPr>
                <p:cNvGrpSpPr/>
                <p:nvPr/>
              </p:nvGrpSpPr>
              <p:grpSpPr>
                <a:xfrm>
                  <a:off x="2962909" y="4779086"/>
                  <a:ext cx="1032944" cy="941551"/>
                  <a:chOff x="5851377" y="3556836"/>
                  <a:chExt cx="865165" cy="808331"/>
                </a:xfrm>
              </p:grpSpPr>
              <p:pic>
                <p:nvPicPr>
                  <p:cNvPr id="32" name="图片 31">
                    <a:extLst>
                      <a:ext uri="{FF2B5EF4-FFF2-40B4-BE49-F238E27FC236}">
                        <a16:creationId xmlns:a16="http://schemas.microsoft.com/office/drawing/2014/main" id="{2224A50F-CF38-4B73-AE4F-C69E230EFED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ackgroundRemoval t="9067" b="81599" l="9704" r="87336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2960" b="9335"/>
                  <a:stretch/>
                </p:blipFill>
                <p:spPr>
                  <a:xfrm>
                    <a:off x="5851377" y="3556836"/>
                    <a:ext cx="865165" cy="808331"/>
                  </a:xfrm>
                  <a:prstGeom prst="rect">
                    <a:avLst/>
                  </a:prstGeom>
                </p:spPr>
              </p:pic>
              <p:pic>
                <p:nvPicPr>
                  <p:cNvPr id="33" name="图片 32">
                    <a:extLst>
                      <a:ext uri="{FF2B5EF4-FFF2-40B4-BE49-F238E27FC236}">
                        <a16:creationId xmlns:a16="http://schemas.microsoft.com/office/drawing/2014/main" id="{20EF23B0-6C12-41DB-9CA4-6D23D41862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flipH="1">
                    <a:off x="6149815" y="3771520"/>
                    <a:ext cx="268288" cy="9563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2EBAC1A4-B1FA-44FC-8D90-AB65044F2D4D}"/>
                    </a:ext>
                  </a:extLst>
                </p:cNvPr>
                <p:cNvSpPr txBox="1"/>
                <p:nvPr/>
              </p:nvSpPr>
              <p:spPr>
                <a:xfrm>
                  <a:off x="2922568" y="4417628"/>
                  <a:ext cx="123528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Adversary</a:t>
                  </a:r>
                  <a:endParaRPr lang="zh-CN" altLang="en-US" dirty="0"/>
                </a:p>
              </p:txBody>
            </p:sp>
            <p:cxnSp>
              <p:nvCxnSpPr>
                <p:cNvPr id="35" name="直接箭头连接符 34">
                  <a:extLst>
                    <a:ext uri="{FF2B5EF4-FFF2-40B4-BE49-F238E27FC236}">
                      <a16:creationId xmlns:a16="http://schemas.microsoft.com/office/drawing/2014/main" id="{A8DE90BB-268F-48A5-AB59-A3BD7193A5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19539" y="5277735"/>
                  <a:ext cx="3070412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文本框 35">
                      <a:extLst>
                        <a:ext uri="{FF2B5EF4-FFF2-40B4-BE49-F238E27FC236}">
                          <a16:creationId xmlns:a16="http://schemas.microsoft.com/office/drawing/2014/main" id="{03EA62FF-B2C6-443F-A4D4-E5C3B758D0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33455" y="4853157"/>
                      <a:ext cx="150085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i="1" dirty="0" err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𝑝𝑘</m:t>
                            </m:r>
                            <m:r>
                              <a:rPr lang="en-US" altLang="zh-CN" i="1" dirty="0" err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CN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 dirty="0" err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6" name="文本框 35">
                      <a:extLst>
                        <a:ext uri="{FF2B5EF4-FFF2-40B4-BE49-F238E27FC236}">
                          <a16:creationId xmlns:a16="http://schemas.microsoft.com/office/drawing/2014/main" id="{03EA62FF-B2C6-443F-A4D4-E5C3B758D00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33455" y="4853157"/>
                      <a:ext cx="1500850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059B8097-CA92-4A20-8611-94AF305A25BC}"/>
                    </a:ext>
                  </a:extLst>
                </p:cNvPr>
                <p:cNvSpPr txBox="1"/>
                <p:nvPr/>
              </p:nvSpPr>
              <p:spPr>
                <a:xfrm>
                  <a:off x="7548148" y="4417628"/>
                  <a:ext cx="123528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Challenger</a:t>
                  </a:r>
                  <a:endParaRPr lang="zh-CN" alt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文本框 37">
                      <a:extLst>
                        <a:ext uri="{FF2B5EF4-FFF2-40B4-BE49-F238E27FC236}">
                          <a16:creationId xmlns:a16="http://schemas.microsoft.com/office/drawing/2014/main" id="{8D3BB6C8-21C1-42EF-9B94-D7A3CF6878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13512" y="5687798"/>
                      <a:ext cx="2163570" cy="38228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𝐺𝑒𝑛</m:t>
                            </m:r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zh-CN" altLang="en-US" b="0" i="1" dirty="0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sup>
                            </m:sSup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𝑝𝑘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𝑠𝑘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38" name="文本框 37">
                      <a:extLst>
                        <a:ext uri="{FF2B5EF4-FFF2-40B4-BE49-F238E27FC236}">
                          <a16:creationId xmlns:a16="http://schemas.microsoft.com/office/drawing/2014/main" id="{8D3BB6C8-21C1-42EF-9B94-D7A3CF68786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13512" y="5687798"/>
                      <a:ext cx="2163570" cy="38228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1269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文本框 39">
                      <a:extLst>
                        <a:ext uri="{FF2B5EF4-FFF2-40B4-BE49-F238E27FC236}">
                          <a16:creationId xmlns:a16="http://schemas.microsoft.com/office/drawing/2014/main" id="{B7265B17-78D9-4E31-B47C-947F19D8018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65642" y="6019633"/>
                      <a:ext cx="246529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𝐸𝑛𝑐𝑎𝑝𝑠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𝑝𝑘</m:t>
                            </m:r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)→(</m:t>
                            </m:r>
                            <m:sSup>
                              <m:sSupPr>
                                <m:ctrlPr>
                                  <a:rPr lang="en-US" altLang="zh-CN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altLang="zh-CN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oMath>
                        </m:oMathPara>
                      </a14:m>
                      <a:endParaRPr lang="zh-CN" altLang="en-US" dirty="0"/>
                    </a:p>
                  </p:txBody>
                </p:sp>
              </mc:Choice>
              <mc:Fallback xmlns="">
                <p:sp>
                  <p:nvSpPr>
                    <p:cNvPr id="40" name="文本框 39">
                      <a:extLst>
                        <a:ext uri="{FF2B5EF4-FFF2-40B4-BE49-F238E27FC236}">
                          <a16:creationId xmlns:a16="http://schemas.microsoft.com/office/drawing/2014/main" id="{B7265B17-78D9-4E31-B47C-947F19D8018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65642" y="6019633"/>
                      <a:ext cx="2465294" cy="369332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 r="-247" b="-1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8" name="直接箭头连接符 57">
                  <a:extLst>
                    <a:ext uri="{FF2B5EF4-FFF2-40B4-BE49-F238E27FC236}">
                      <a16:creationId xmlns:a16="http://schemas.microsoft.com/office/drawing/2014/main" id="{A495D057-446A-4A61-99DA-1BAE62D046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79380" y="5720637"/>
                  <a:ext cx="3852" cy="37943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椭圆 58">
                      <a:extLst>
                        <a:ext uri="{FF2B5EF4-FFF2-40B4-BE49-F238E27FC236}">
                          <a16:creationId xmlns:a16="http://schemas.microsoft.com/office/drawing/2014/main" id="{047DB151-A4D9-486D-86A5-8E7F27F8F9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48571" y="6128436"/>
                      <a:ext cx="1622075" cy="544898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 </a:t>
                      </a:r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CN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oMath>
                      </a14:m>
                      <a:endParaRPr lang="zh-CN" alt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9" name="椭圆 58">
                      <a:extLst>
                        <a:ext uri="{FF2B5EF4-FFF2-40B4-BE49-F238E27FC236}">
                          <a16:creationId xmlns:a16="http://schemas.microsoft.com/office/drawing/2014/main" id="{047DB151-A4D9-486D-86A5-8E7F27F8F944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48571" y="6128436"/>
                      <a:ext cx="1622075" cy="544898"/>
                    </a:xfrm>
                    <a:prstGeom prst="ellipse">
                      <a:avLst/>
                    </a:prstGeom>
                    <a:blipFill>
                      <a:blip r:embed="rId21"/>
                      <a:stretch>
                        <a:fillRect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49E2A3ED-35A6-4D54-ADB3-9611165FAC8C}"/>
                  </a:ext>
                </a:extLst>
              </p:cNvPr>
              <p:cNvSpPr txBox="1"/>
              <p:nvPr/>
            </p:nvSpPr>
            <p:spPr>
              <a:xfrm>
                <a:off x="4828959" y="3683823"/>
                <a:ext cx="32944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OW-CPA Security </a:t>
                </a:r>
                <a:endParaRPr lang="zh-CN" altLang="en-US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矩形: 圆角 41">
                <a:extLst>
                  <a:ext uri="{FF2B5EF4-FFF2-40B4-BE49-F238E27FC236}">
                    <a16:creationId xmlns:a16="http://schemas.microsoft.com/office/drawing/2014/main" id="{923B2F13-C723-416A-AC9C-B3729931A774}"/>
                  </a:ext>
                </a:extLst>
              </p:cNvPr>
              <p:cNvSpPr/>
              <p:nvPr/>
            </p:nvSpPr>
            <p:spPr>
              <a:xfrm>
                <a:off x="2367280" y="3576577"/>
                <a:ext cx="7219902" cy="2342884"/>
              </a:xfrm>
              <a:prstGeom prst="round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923381A4-63FD-4E09-2A0E-2F1862D4C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7871" y="4857673"/>
              <a:ext cx="767637" cy="984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F7E13AE6-EC3A-FAC4-553E-7D3C610A34E5}"/>
              </a:ext>
            </a:extLst>
          </p:cNvPr>
          <p:cNvSpPr txBox="1"/>
          <p:nvPr/>
        </p:nvSpPr>
        <p:spPr>
          <a:xfrm>
            <a:off x="301860" y="3126600"/>
            <a:ext cx="48064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1D5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FO-like generic constructions: </a:t>
            </a:r>
            <a:endParaRPr lang="en-US" altLang="zh-CN" sz="2000" dirty="0">
              <a:solidFill>
                <a:srgbClr val="1D50A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weakly-secure PKE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⇒ CCA-secure KEM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4AD8C27-7F54-489A-49D7-6F902E6A569D}"/>
                  </a:ext>
                </a:extLst>
              </p:cNvPr>
              <p:cNvSpPr txBox="1"/>
              <p:nvPr/>
            </p:nvSpPr>
            <p:spPr>
              <a:xfrm>
                <a:off x="302653" y="4125050"/>
                <a:ext cx="4244497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2000" b="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en-US" altLang="zh-CN" sz="2000" b="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2000" b="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000" b="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zh-CN" sz="2000" b="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r>
                      <m:rPr>
                        <m:nor/>
                      </m:rPr>
                      <a:rPr lang="en-US" altLang="zh-CN" sz="2000" dirty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HV</m:t>
                    </m:r>
                    <m:r>
                      <m:rPr>
                        <m:nor/>
                      </m:rPr>
                      <a:rPr lang="en-US" altLang="zh-CN" sz="2000" dirty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22</m:t>
                    </m:r>
                    <m:r>
                      <a:rPr lang="en-US" altLang="zh-CN" sz="2000" b="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 /</m:t>
                    </m:r>
                    <m:sSub>
                      <m:sSubPr>
                        <m:ctrlPr>
                          <a:rPr lang="en-US" altLang="zh-CN" sz="200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000" b="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  <m:r>
                          <a:rPr lang="en-US" altLang="zh-CN" sz="2000" i="1" dirty="0" smtClean="0">
                            <a:solidFill>
                              <a:srgbClr val="1D50A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en-US" altLang="zh-CN" sz="2000" b="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r>
                      <m:rPr>
                        <m:nor/>
                      </m:rPr>
                      <a:rPr lang="en-US" altLang="zh-CN" sz="2000" dirty="0">
                        <a:solidFill>
                          <a:srgbClr val="1D50A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JMZ</m:t>
                    </m:r>
                    <m:r>
                      <m:rPr>
                        <m:nor/>
                      </m:rPr>
                      <a:rPr lang="en-US" altLang="zh-CN" sz="2000" dirty="0">
                        <a:solidFill>
                          <a:srgbClr val="1D50A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23</m:t>
                    </m:r>
                    <m:r>
                      <a:rPr lang="en-US" altLang="zh-CN" sz="2000" b="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])</m:t>
                    </m:r>
                  </m:oMath>
                </a14:m>
                <a:r>
                  <a:rPr lang="zh-CN" altLang="en-US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constructions: </a:t>
                </a:r>
                <a:endParaRPr lang="en-US" altLang="zh-CN" sz="2000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weakly-secure PKE 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⇒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CCA-secure KEM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C4AD8C27-7F54-489A-49D7-6F902E6A5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653" y="4125050"/>
                <a:ext cx="4244497" cy="1323439"/>
              </a:xfrm>
              <a:prstGeom prst="rect">
                <a:avLst/>
              </a:prstGeom>
              <a:blipFill>
                <a:blip r:embed="rId22"/>
                <a:stretch>
                  <a:fillRect l="-1293" t="-1382" b="-73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3A7D8740-72E4-69A4-965D-9A451AFB2B81}"/>
              </a:ext>
            </a:extLst>
          </p:cNvPr>
          <p:cNvSpPr txBox="1"/>
          <p:nvPr/>
        </p:nvSpPr>
        <p:spPr>
          <a:xfrm>
            <a:off x="181802" y="2709329"/>
            <a:ext cx="61028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eneric constructions: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F2CD68F-54E9-769B-8371-0427E731027F}"/>
              </a:ext>
            </a:extLst>
          </p:cNvPr>
          <p:cNvSpPr txBox="1"/>
          <p:nvPr/>
        </p:nvSpPr>
        <p:spPr>
          <a:xfrm>
            <a:off x="636828" y="5749912"/>
            <a:ext cx="3504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re-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encrypition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9B6A6F3-57EC-0AB5-F8D4-605E1FE1FC6A}"/>
              </a:ext>
            </a:extLst>
          </p:cNvPr>
          <p:cNvSpPr txBox="1"/>
          <p:nvPr/>
        </p:nvSpPr>
        <p:spPr>
          <a:xfrm>
            <a:off x="636829" y="6118499"/>
            <a:ext cx="3504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efficient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52F07530-6C5D-45E9-8DB7-579E9F01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355054D-E966-4146-B32D-EA2F7A879F52}"/>
              </a:ext>
            </a:extLst>
          </p:cNvPr>
          <p:cNvSpPr txBox="1"/>
          <p:nvPr/>
        </p:nvSpPr>
        <p:spPr>
          <a:xfrm>
            <a:off x="648158" y="5402221"/>
            <a:ext cx="3968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ciphertext expansion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0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3" grpId="0"/>
      <p:bldP spid="16" grpId="0"/>
      <p:bldP spid="17" grpId="0"/>
      <p:bldP spid="20" grpId="0"/>
      <p:bldP spid="27" grpId="0"/>
      <p:bldP spid="28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Tightness of Security Reduction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F7D815F-04B6-4C40-9ECB-E584419AE628}"/>
              </a:ext>
            </a:extLst>
          </p:cNvPr>
          <p:cNvSpPr txBox="1"/>
          <p:nvPr/>
        </p:nvSpPr>
        <p:spPr>
          <a:xfrm>
            <a:off x="2357718" y="1336876"/>
            <a:ext cx="2353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 problem/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building blocks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247A146-C75E-4C81-AFD0-C06788B43C97}"/>
                  </a:ext>
                </a:extLst>
              </p:cNvPr>
              <p:cNvSpPr txBox="1"/>
              <p:nvPr/>
            </p:nvSpPr>
            <p:spPr>
              <a:xfrm>
                <a:off x="7285318" y="1469329"/>
                <a:ext cx="2590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Protocol Scheme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Π</m:t>
                    </m:r>
                  </m:oMath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6247A146-C75E-4C81-AFD0-C06788B43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5318" y="1469329"/>
                <a:ext cx="2590800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B56186FC-9A06-4A9B-928D-1AD301A28718}"/>
              </a:ext>
            </a:extLst>
          </p:cNvPr>
          <p:cNvSpPr/>
          <p:nvPr/>
        </p:nvSpPr>
        <p:spPr>
          <a:xfrm>
            <a:off x="2245958" y="1266341"/>
            <a:ext cx="2636520" cy="787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678EAC3-3FFE-4D08-AE67-163947C32529}"/>
              </a:ext>
            </a:extLst>
          </p:cNvPr>
          <p:cNvSpPr/>
          <p:nvPr/>
        </p:nvSpPr>
        <p:spPr>
          <a:xfrm>
            <a:off x="7239598" y="1266341"/>
            <a:ext cx="2636520" cy="787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35F62DD3-C266-43F2-82AC-B0DF78CDCDFD}"/>
              </a:ext>
            </a:extLst>
          </p:cNvPr>
          <p:cNvSpPr/>
          <p:nvPr/>
        </p:nvSpPr>
        <p:spPr>
          <a:xfrm>
            <a:off x="5426038" y="1589507"/>
            <a:ext cx="1402080" cy="1158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箭头: 右 35">
            <a:extLst>
              <a:ext uri="{FF2B5EF4-FFF2-40B4-BE49-F238E27FC236}">
                <a16:creationId xmlns:a16="http://schemas.microsoft.com/office/drawing/2014/main" id="{EA28EABB-980B-402A-86B1-BAD84BE097FF}"/>
              </a:ext>
            </a:extLst>
          </p:cNvPr>
          <p:cNvSpPr/>
          <p:nvPr/>
        </p:nvSpPr>
        <p:spPr>
          <a:xfrm rot="10800000">
            <a:off x="5426038" y="2935707"/>
            <a:ext cx="1402080" cy="11580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6B7C390-510D-4F5E-B33C-9E8C66DEA0E5}"/>
              </a:ext>
            </a:extLst>
          </p:cNvPr>
          <p:cNvSpPr txBox="1"/>
          <p:nvPr/>
        </p:nvSpPr>
        <p:spPr>
          <a:xfrm>
            <a:off x="5728298" y="1266341"/>
            <a:ext cx="94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269D7036-623D-497C-BF95-FAC032234EFF}"/>
              </a:ext>
            </a:extLst>
          </p:cNvPr>
          <p:cNvSpPr txBox="1"/>
          <p:nvPr/>
        </p:nvSpPr>
        <p:spPr>
          <a:xfrm>
            <a:off x="5619078" y="2566375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EF377B92-CA99-4788-9123-377CA7B41C3F}"/>
              </a:ext>
            </a:extLst>
          </p:cNvPr>
          <p:cNvCxnSpPr/>
          <p:nvPr/>
        </p:nvCxnSpPr>
        <p:spPr>
          <a:xfrm>
            <a:off x="8458798" y="2233633"/>
            <a:ext cx="0" cy="8178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9241D886-25E5-494B-8D3E-ADEC965472FB}"/>
              </a:ext>
            </a:extLst>
          </p:cNvPr>
          <p:cNvCxnSpPr>
            <a:cxnSpLocks/>
          </p:cNvCxnSpPr>
          <p:nvPr/>
        </p:nvCxnSpPr>
        <p:spPr>
          <a:xfrm flipV="1">
            <a:off x="8702638" y="2233633"/>
            <a:ext cx="0" cy="8178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F8CBE218-36E9-4C98-BE93-9AAFB82CC7BC}"/>
              </a:ext>
            </a:extLst>
          </p:cNvPr>
          <p:cNvCxnSpPr/>
          <p:nvPr/>
        </p:nvCxnSpPr>
        <p:spPr>
          <a:xfrm>
            <a:off x="3343238" y="2157434"/>
            <a:ext cx="0" cy="8178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488E1336-72AF-4316-9953-CA3EDC265D48}"/>
              </a:ext>
            </a:extLst>
          </p:cNvPr>
          <p:cNvCxnSpPr>
            <a:cxnSpLocks/>
          </p:cNvCxnSpPr>
          <p:nvPr/>
        </p:nvCxnSpPr>
        <p:spPr>
          <a:xfrm flipV="1">
            <a:off x="3587078" y="2157434"/>
            <a:ext cx="0" cy="8178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文本框 44">
            <a:extLst>
              <a:ext uri="{FF2B5EF4-FFF2-40B4-BE49-F238E27FC236}">
                <a16:creationId xmlns:a16="http://schemas.microsoft.com/office/drawing/2014/main" id="{F4EE7604-C9E0-4238-BE80-51453DF0A2AE}"/>
              </a:ext>
            </a:extLst>
          </p:cNvPr>
          <p:cNvSpPr txBox="1"/>
          <p:nvPr/>
        </p:nvSpPr>
        <p:spPr>
          <a:xfrm>
            <a:off x="2050600" y="4895310"/>
            <a:ext cx="3572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Tightness of Reduction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45A473F5-573E-4A43-A175-D44FE3737B7F}"/>
                  </a:ext>
                </a:extLst>
              </p:cNvPr>
              <p:cNvSpPr txBox="1"/>
              <p:nvPr/>
            </p:nvSpPr>
            <p:spPr>
              <a:xfrm>
                <a:off x="2292618" y="5205666"/>
                <a:ext cx="307131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CN" altLang="en-US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𝑨𝒅𝒗</m:t>
                    </m:r>
                    <m:r>
                      <a:rPr lang="zh-CN" alt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zh-CN" alt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00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∙ </a:t>
                </a:r>
                <a14:m>
                  <m:oMath xmlns:m="http://schemas.openxmlformats.org/officeDocument/2006/math">
                    <m:r>
                      <a:rPr lang="zh-CN" altLang="en-US" sz="2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𝑨𝒅𝒗</m:t>
                    </m:r>
                    <m:r>
                      <a:rPr lang="zh-CN" altLang="en-US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zh-CN" altLang="en-US" sz="20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CN" altLang="en-US" sz="200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zh-CN" altLang="en-US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Security loss  </a:t>
                </a:r>
                <a:endParaRPr lang="en-US" altLang="zh-CN" sz="2000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CN" altLang="en-US" sz="200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zh-CN" altLang="en-US" sz="2000" dirty="0">
                    <a:solidFill>
                      <a:srgbClr val="1D50A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smaller ⟹ tighter</a:t>
                </a: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45A473F5-573E-4A43-A175-D44FE3737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618" y="5205666"/>
                <a:ext cx="3071317" cy="1015663"/>
              </a:xfrm>
              <a:prstGeom prst="rect">
                <a:avLst/>
              </a:prstGeom>
              <a:blipFill>
                <a:blip r:embed="rId4"/>
                <a:stretch>
                  <a:fillRect l="-1786" t="-3593" b="-9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C2204D34-909D-4203-9E54-0E9F4F9EB283}"/>
                  </a:ext>
                </a:extLst>
              </p:cNvPr>
              <p:cNvSpPr txBox="1"/>
              <p:nvPr/>
            </p:nvSpPr>
            <p:spPr>
              <a:xfrm>
                <a:off x="6340449" y="4895310"/>
                <a:ext cx="354388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Larger security loss</a:t>
                </a:r>
                <a14:m>
                  <m:oMath xmlns:m="http://schemas.openxmlformats.org/officeDocument/2006/math">
                    <m:r>
                      <a:rPr lang="en-US" altLang="zh-CN" sz="2000" b="0" i="0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zh-CN" altLang="en-US" sz="2000" i="1" dirty="0" smtClean="0">
                        <a:solidFill>
                          <a:srgbClr val="1D50A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endParaRPr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C2204D34-909D-4203-9E54-0E9F4F9EB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0449" y="4895310"/>
                <a:ext cx="3543888" cy="400110"/>
              </a:xfrm>
              <a:prstGeom prst="rect">
                <a:avLst/>
              </a:prstGeom>
              <a:blipFill>
                <a:blip r:embed="rId5"/>
                <a:stretch>
                  <a:fillRect l="-1549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箭头: 右 58">
            <a:extLst>
              <a:ext uri="{FF2B5EF4-FFF2-40B4-BE49-F238E27FC236}">
                <a16:creationId xmlns:a16="http://schemas.microsoft.com/office/drawing/2014/main" id="{E5054D28-8800-4247-8A68-9FDF46212914}"/>
              </a:ext>
            </a:extLst>
          </p:cNvPr>
          <p:cNvSpPr/>
          <p:nvPr/>
        </p:nvSpPr>
        <p:spPr>
          <a:xfrm>
            <a:off x="6931096" y="5346156"/>
            <a:ext cx="617004" cy="11912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A53F59AB-BA99-4926-B7A6-EE37347772C7}"/>
              </a:ext>
            </a:extLst>
          </p:cNvPr>
          <p:cNvSpPr txBox="1"/>
          <p:nvPr/>
        </p:nvSpPr>
        <p:spPr>
          <a:xfrm>
            <a:off x="7647812" y="5188616"/>
            <a:ext cx="40289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inefficient deployment or insecure 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4" name="组合 1023">
            <a:extLst>
              <a:ext uri="{FF2B5EF4-FFF2-40B4-BE49-F238E27FC236}">
                <a16:creationId xmlns:a16="http://schemas.microsoft.com/office/drawing/2014/main" id="{FD7B263B-E1EA-4F9C-884D-876B328F95B5}"/>
              </a:ext>
            </a:extLst>
          </p:cNvPr>
          <p:cNvGrpSpPr/>
          <p:nvPr/>
        </p:nvGrpSpPr>
        <p:grpSpPr>
          <a:xfrm>
            <a:off x="8075196" y="3138800"/>
            <a:ext cx="1032944" cy="941551"/>
            <a:chOff x="5851377" y="3556836"/>
            <a:chExt cx="865165" cy="808331"/>
          </a:xfrm>
        </p:grpSpPr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E73C1FC4-5D88-4412-93BB-502EE8F1E4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067" b="81599" l="9704" r="873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0" b="9335"/>
            <a:stretch/>
          </p:blipFill>
          <p:spPr>
            <a:xfrm>
              <a:off x="5851377" y="3556836"/>
              <a:ext cx="865165" cy="808331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CAD748D8-7797-44B9-A406-145E251F5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149815" y="3771520"/>
              <a:ext cx="268288" cy="9563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52C2FE03-B831-4A95-A2E8-CE9417EC2845}"/>
                  </a:ext>
                </a:extLst>
              </p:cNvPr>
              <p:cNvSpPr txBox="1"/>
              <p:nvPr/>
            </p:nvSpPr>
            <p:spPr>
              <a:xfrm>
                <a:off x="8860116" y="2736251"/>
                <a:ext cx="256330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break the security of</a:t>
                </a:r>
                <a:r>
                  <a:rPr lang="el-GR" altLang="zh-CN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Π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!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52C2FE03-B831-4A95-A2E8-CE9417EC2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116" y="2736251"/>
                <a:ext cx="2563307" cy="369332"/>
              </a:xfrm>
              <a:prstGeom prst="rect">
                <a:avLst/>
              </a:prstGeom>
              <a:blipFill>
                <a:blip r:embed="rId9"/>
                <a:stretch>
                  <a:fillRect l="-1900" t="-11667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8" name="组合 67">
            <a:extLst>
              <a:ext uri="{FF2B5EF4-FFF2-40B4-BE49-F238E27FC236}">
                <a16:creationId xmlns:a16="http://schemas.microsoft.com/office/drawing/2014/main" id="{66E5330E-2B0D-4ED5-85E1-73686A287D04}"/>
              </a:ext>
            </a:extLst>
          </p:cNvPr>
          <p:cNvGrpSpPr/>
          <p:nvPr/>
        </p:nvGrpSpPr>
        <p:grpSpPr>
          <a:xfrm>
            <a:off x="3028469" y="3142824"/>
            <a:ext cx="1032944" cy="941551"/>
            <a:chOff x="5851377" y="3556836"/>
            <a:chExt cx="865165" cy="808331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30E5E59D-BDD2-402F-85EE-C1B245AEC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067" b="81599" l="9704" r="873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0" b="9335"/>
            <a:stretch/>
          </p:blipFill>
          <p:spPr>
            <a:xfrm>
              <a:off x="5851377" y="3556836"/>
              <a:ext cx="865165" cy="808331"/>
            </a:xfrm>
            <a:prstGeom prst="rect">
              <a:avLst/>
            </a:prstGeom>
          </p:spPr>
        </p:pic>
        <p:pic>
          <p:nvPicPr>
            <p:cNvPr id="70" name="图片 69">
              <a:extLst>
                <a:ext uri="{FF2B5EF4-FFF2-40B4-BE49-F238E27FC236}">
                  <a16:creationId xmlns:a16="http://schemas.microsoft.com/office/drawing/2014/main" id="{55B7110A-0303-464D-96B0-086583D23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149815" y="3771520"/>
              <a:ext cx="268288" cy="95630"/>
            </a:xfrm>
            <a:prstGeom prst="rect">
              <a:avLst/>
            </a:prstGeom>
          </p:spPr>
        </p:pic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918E9C73-B9D1-40F1-B97C-FD4B465228C8}"/>
              </a:ext>
            </a:extLst>
          </p:cNvPr>
          <p:cNvSpPr txBox="1"/>
          <p:nvPr/>
        </p:nvSpPr>
        <p:spPr>
          <a:xfrm>
            <a:off x="798736" y="2579261"/>
            <a:ext cx="2203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will solve the problem if A succeed.</a:t>
            </a:r>
            <a:endParaRPr lang="zh-CN" altLang="en-US" dirty="0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006D1C8B-3E2E-42AB-8AEE-73EA4CFC49D7}"/>
              </a:ext>
            </a:extLst>
          </p:cNvPr>
          <p:cNvSpPr txBox="1"/>
          <p:nvPr/>
        </p:nvSpPr>
        <p:spPr>
          <a:xfrm>
            <a:off x="7986507" y="3976549"/>
            <a:ext cx="2404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Adversary A</a:t>
            </a:r>
            <a:endParaRPr lang="zh-CN" altLang="en-US" dirty="0"/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8FC66308-96E8-4ABC-8090-759FDBADCDD6}"/>
              </a:ext>
            </a:extLst>
          </p:cNvPr>
          <p:cNvSpPr txBox="1"/>
          <p:nvPr/>
        </p:nvSpPr>
        <p:spPr>
          <a:xfrm>
            <a:off x="2899510" y="3964167"/>
            <a:ext cx="24046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Adversary R</a:t>
            </a:r>
            <a:endParaRPr lang="zh-CN" altLang="en-US" dirty="0"/>
          </a:p>
        </p:txBody>
      </p:sp>
      <p:sp>
        <p:nvSpPr>
          <p:cNvPr id="1028" name="对话气泡: 椭圆形 1027">
            <a:extLst>
              <a:ext uri="{FF2B5EF4-FFF2-40B4-BE49-F238E27FC236}">
                <a16:creationId xmlns:a16="http://schemas.microsoft.com/office/drawing/2014/main" id="{63210547-F030-4D53-8621-F35FF9FC5B61}"/>
              </a:ext>
            </a:extLst>
          </p:cNvPr>
          <p:cNvSpPr/>
          <p:nvPr/>
        </p:nvSpPr>
        <p:spPr>
          <a:xfrm>
            <a:off x="8850796" y="2497790"/>
            <a:ext cx="2477365" cy="787400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对话气泡: 椭圆形 75">
            <a:extLst>
              <a:ext uri="{FF2B5EF4-FFF2-40B4-BE49-F238E27FC236}">
                <a16:creationId xmlns:a16="http://schemas.microsoft.com/office/drawing/2014/main" id="{82A0B302-6B12-4F3E-A0DE-541FFB8B7343}"/>
              </a:ext>
            </a:extLst>
          </p:cNvPr>
          <p:cNvSpPr/>
          <p:nvPr/>
        </p:nvSpPr>
        <p:spPr>
          <a:xfrm flipH="1">
            <a:off x="410587" y="2499098"/>
            <a:ext cx="2688812" cy="903258"/>
          </a:xfrm>
          <a:prstGeom prst="wedgeEllipseCallou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1D6BB7-F4AD-418D-A279-996EFD7CC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0621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7" grpId="0" animBg="1"/>
      <p:bldP spid="32" grpId="0" animBg="1"/>
      <p:bldP spid="12" grpId="0" animBg="1"/>
      <p:bldP spid="36" grpId="0" animBg="1"/>
      <p:bldP spid="13" grpId="0"/>
      <p:bldP spid="39" grpId="0"/>
      <p:bldP spid="45" grpId="0"/>
      <p:bldP spid="48" grpId="0"/>
      <p:bldP spid="58" grpId="0"/>
      <p:bldP spid="59" grpId="0" animBg="1"/>
      <p:bldP spid="60" grpId="0"/>
      <p:bldP spid="67" grpId="0"/>
      <p:bldP spid="71" grpId="0"/>
      <p:bldP spid="73" grpId="0"/>
      <p:bldP spid="74" grpId="0"/>
      <p:bldP spid="1028" grpId="0" animBg="1"/>
      <p:bldP spid="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68722D6-B76C-4EB3-BAB7-9DA2585132AB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Quantum Random Oracle Model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D38245B-CA58-DEB0-EB05-E54BDFCD738C}"/>
              </a:ext>
            </a:extLst>
          </p:cNvPr>
          <p:cNvGrpSpPr/>
          <p:nvPr/>
        </p:nvGrpSpPr>
        <p:grpSpPr>
          <a:xfrm>
            <a:off x="3466442" y="1289680"/>
            <a:ext cx="5275621" cy="1725748"/>
            <a:chOff x="3466442" y="1289680"/>
            <a:chExt cx="5275621" cy="1725748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0A25A4A-1A2E-89C1-8AA2-F62B3579B47D}"/>
                </a:ext>
              </a:extLst>
            </p:cNvPr>
            <p:cNvGrpSpPr/>
            <p:nvPr/>
          </p:nvGrpSpPr>
          <p:grpSpPr>
            <a:xfrm>
              <a:off x="3466442" y="1762890"/>
              <a:ext cx="5275621" cy="1252538"/>
              <a:chOff x="3466442" y="1762890"/>
              <a:chExt cx="5275621" cy="1252538"/>
            </a:xfrm>
          </p:grpSpPr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6A2DA417-330B-4A7E-B790-DBA585B196E3}"/>
                  </a:ext>
                </a:extLst>
              </p:cNvPr>
              <p:cNvGrpSpPr/>
              <p:nvPr/>
            </p:nvGrpSpPr>
            <p:grpSpPr>
              <a:xfrm>
                <a:off x="3466442" y="2027702"/>
                <a:ext cx="1032944" cy="941551"/>
                <a:chOff x="5851377" y="3556836"/>
                <a:chExt cx="865165" cy="808331"/>
              </a:xfrm>
            </p:grpSpPr>
            <p:pic>
              <p:nvPicPr>
                <p:cNvPr id="25" name="图片 24">
                  <a:extLst>
                    <a:ext uri="{FF2B5EF4-FFF2-40B4-BE49-F238E27FC236}">
                      <a16:creationId xmlns:a16="http://schemas.microsoft.com/office/drawing/2014/main" id="{65AF6762-0E7E-4D44-8D53-F9A267F279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067" b="81599" l="9704" r="87336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960" b="9335"/>
                <a:stretch/>
              </p:blipFill>
              <p:spPr>
                <a:xfrm>
                  <a:off x="5851377" y="3556836"/>
                  <a:ext cx="865165" cy="808331"/>
                </a:xfrm>
                <a:prstGeom prst="rect">
                  <a:avLst/>
                </a:prstGeom>
              </p:spPr>
            </p:pic>
            <p:pic>
              <p:nvPicPr>
                <p:cNvPr id="27" name="图片 26">
                  <a:extLst>
                    <a:ext uri="{FF2B5EF4-FFF2-40B4-BE49-F238E27FC236}">
                      <a16:creationId xmlns:a16="http://schemas.microsoft.com/office/drawing/2014/main" id="{53D14F46-07B4-4D00-A30C-0C7970DBA2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6149815" y="3771520"/>
                  <a:ext cx="268288" cy="95630"/>
                </a:xfrm>
                <a:prstGeom prst="rect">
                  <a:avLst/>
                </a:prstGeom>
              </p:spPr>
            </p:pic>
          </p:grp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B44F2039-C875-4B4A-849A-6FE71970F7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2798" y="2258624"/>
                <a:ext cx="1713903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直接箭头连接符 35">
                <a:extLst>
                  <a:ext uri="{FF2B5EF4-FFF2-40B4-BE49-F238E27FC236}">
                    <a16:creationId xmlns:a16="http://schemas.microsoft.com/office/drawing/2014/main" id="{9DEC9855-7AAB-4C5A-B9DD-9032CC14B1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02798" y="2779988"/>
                <a:ext cx="1739152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文本框 6">
                    <a:extLst>
                      <a:ext uri="{FF2B5EF4-FFF2-40B4-BE49-F238E27FC236}">
                        <a16:creationId xmlns:a16="http://schemas.microsoft.com/office/drawing/2014/main" id="{13C7AE02-E647-4A06-A75A-7CA2273CCA24}"/>
                      </a:ext>
                    </a:extLst>
                  </p:cNvPr>
                  <p:cNvSpPr txBox="1"/>
                  <p:nvPr/>
                </p:nvSpPr>
                <p:spPr>
                  <a:xfrm>
                    <a:off x="5611010" y="1928364"/>
                    <a:ext cx="367553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zh-CN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" name="文本框 6">
                    <a:extLst>
                      <a:ext uri="{FF2B5EF4-FFF2-40B4-BE49-F238E27FC236}">
                        <a16:creationId xmlns:a16="http://schemas.microsoft.com/office/drawing/2014/main" id="{13C7AE02-E647-4A06-A75A-7CA2273CCA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11010" y="1928364"/>
                    <a:ext cx="367553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文本框 38">
                    <a:extLst>
                      <a:ext uri="{FF2B5EF4-FFF2-40B4-BE49-F238E27FC236}">
                        <a16:creationId xmlns:a16="http://schemas.microsoft.com/office/drawing/2014/main" id="{C2E0C186-9565-4C79-B7C8-62AFF5902B2B}"/>
                      </a:ext>
                    </a:extLst>
                  </p:cNvPr>
                  <p:cNvSpPr txBox="1"/>
                  <p:nvPr/>
                </p:nvSpPr>
                <p:spPr>
                  <a:xfrm>
                    <a:off x="5494468" y="2410656"/>
                    <a:ext cx="72614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9" name="文本框 38">
                    <a:extLst>
                      <a:ext uri="{FF2B5EF4-FFF2-40B4-BE49-F238E27FC236}">
                        <a16:creationId xmlns:a16="http://schemas.microsoft.com/office/drawing/2014/main" id="{C2E0C186-9565-4C79-B7C8-62AFF5902B2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94468" y="2410656"/>
                    <a:ext cx="726141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475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642D2705-3743-4E31-BD3B-768BCD662DDA}"/>
                  </a:ext>
                </a:extLst>
              </p:cNvPr>
              <p:cNvSpPr/>
              <p:nvPr/>
            </p:nvSpPr>
            <p:spPr>
              <a:xfrm>
                <a:off x="6958983" y="1762890"/>
                <a:ext cx="1783080" cy="125253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</a:t>
                </a:r>
              </a:p>
              <a:p>
                <a:pPr algn="ctr"/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endPara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0F47493-A087-0A56-5004-7CCA2BEB5BE1}"/>
                </a:ext>
              </a:extLst>
            </p:cNvPr>
            <p:cNvSpPr txBox="1"/>
            <p:nvPr/>
          </p:nvSpPr>
          <p:spPr>
            <a:xfrm>
              <a:off x="5458171" y="1289680"/>
              <a:ext cx="10329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ROM</a:t>
              </a:r>
              <a:endPara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9A2FFA40-4300-4277-B771-FB2CBCDD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8</a:t>
            </a:fld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FD45B93-5381-480C-B851-BE7236D890EA}"/>
              </a:ext>
            </a:extLst>
          </p:cNvPr>
          <p:cNvGrpSpPr/>
          <p:nvPr/>
        </p:nvGrpSpPr>
        <p:grpSpPr>
          <a:xfrm>
            <a:off x="3466442" y="3429000"/>
            <a:ext cx="5275621" cy="1759501"/>
            <a:chOff x="3466442" y="3429000"/>
            <a:chExt cx="5275621" cy="1759501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63DBA49A-7497-E6C8-DF3F-460E49319162}"/>
                </a:ext>
              </a:extLst>
            </p:cNvPr>
            <p:cNvGrpSpPr/>
            <p:nvPr/>
          </p:nvGrpSpPr>
          <p:grpSpPr>
            <a:xfrm>
              <a:off x="3466442" y="3429000"/>
              <a:ext cx="5275621" cy="1759501"/>
              <a:chOff x="3466442" y="3429000"/>
              <a:chExt cx="5275621" cy="1759501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A70F209E-1F1E-4F0C-87A8-CFD46681283E}"/>
                  </a:ext>
                </a:extLst>
              </p:cNvPr>
              <p:cNvGrpSpPr/>
              <p:nvPr/>
            </p:nvGrpSpPr>
            <p:grpSpPr>
              <a:xfrm>
                <a:off x="3466442" y="4200775"/>
                <a:ext cx="1032944" cy="941551"/>
                <a:chOff x="5851377" y="3556836"/>
                <a:chExt cx="865165" cy="808331"/>
              </a:xfrm>
            </p:grpSpPr>
            <p:pic>
              <p:nvPicPr>
                <p:cNvPr id="15" name="图片 14">
                  <a:extLst>
                    <a:ext uri="{FF2B5EF4-FFF2-40B4-BE49-F238E27FC236}">
                      <a16:creationId xmlns:a16="http://schemas.microsoft.com/office/drawing/2014/main" id="{A3225D6D-80E5-49FE-A75E-C794458D71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067" b="81599" l="9704" r="87336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960" b="9335"/>
                <a:stretch/>
              </p:blipFill>
              <p:spPr>
                <a:xfrm>
                  <a:off x="5851377" y="3556836"/>
                  <a:ext cx="865165" cy="808331"/>
                </a:xfrm>
                <a:prstGeom prst="rect">
                  <a:avLst/>
                </a:prstGeom>
              </p:spPr>
            </p:pic>
            <p:pic>
              <p:nvPicPr>
                <p:cNvPr id="16" name="图片 15">
                  <a:extLst>
                    <a:ext uri="{FF2B5EF4-FFF2-40B4-BE49-F238E27FC236}">
                      <a16:creationId xmlns:a16="http://schemas.microsoft.com/office/drawing/2014/main" id="{6B6EC67B-30A3-470E-BEC6-92E21760BD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flipH="1">
                  <a:off x="6149815" y="3771520"/>
                  <a:ext cx="268288" cy="95630"/>
                </a:xfrm>
                <a:prstGeom prst="rect">
                  <a:avLst/>
                </a:prstGeom>
              </p:spPr>
            </p:pic>
          </p:grpSp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7C1CBE74-E957-496E-99D3-C985062D22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2798" y="4431697"/>
                <a:ext cx="1713903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EBB95058-C369-4439-819A-DD76D33722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02798" y="4953061"/>
                <a:ext cx="1739152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AFB94852-D0A0-4912-B583-E3A885F0B45B}"/>
                  </a:ext>
                </a:extLst>
              </p:cNvPr>
              <p:cNvSpPr/>
              <p:nvPr/>
            </p:nvSpPr>
            <p:spPr>
              <a:xfrm>
                <a:off x="6958983" y="3935963"/>
                <a:ext cx="1783080" cy="125253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QRO</a:t>
                </a:r>
              </a:p>
              <a:p>
                <a:pPr algn="ctr"/>
                <a:endPara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5" name="对象 4">
                <a:extLst>
                  <a:ext uri="{FF2B5EF4-FFF2-40B4-BE49-F238E27FC236}">
                    <a16:creationId xmlns:a16="http://schemas.microsoft.com/office/drawing/2014/main" id="{F1761F49-B672-4B02-B8D8-C5D233ED505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5725855"/>
                  </p:ext>
                </p:extLst>
              </p:nvPr>
            </p:nvGraphicFramePr>
            <p:xfrm>
              <a:off x="5367338" y="4076700"/>
              <a:ext cx="723900" cy="3286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558720" imgH="253800" progId="Equation.DSMT4">
                      <p:embed/>
                    </p:oleObj>
                  </mc:Choice>
                  <mc:Fallback>
                    <p:oleObj name="Equation" r:id="rId9" imgW="558720" imgH="253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5367338" y="4076700"/>
                            <a:ext cx="723900" cy="32861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对象 7">
                <a:extLst>
                  <a:ext uri="{FF2B5EF4-FFF2-40B4-BE49-F238E27FC236}">
                    <a16:creationId xmlns:a16="http://schemas.microsoft.com/office/drawing/2014/main" id="{44D41B00-65F8-458C-B432-C4BDCBF9DD3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11156072"/>
                  </p:ext>
                </p:extLst>
              </p:nvPr>
            </p:nvGraphicFramePr>
            <p:xfrm>
              <a:off x="7710488" y="4527550"/>
              <a:ext cx="377825" cy="2873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266400" imgH="203040" progId="Equation.DSMT4">
                      <p:embed/>
                    </p:oleObj>
                  </mc:Choice>
                  <mc:Fallback>
                    <p:oleObj name="Equation" r:id="rId11" imgW="266400" imgH="20304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7710488" y="4527550"/>
                            <a:ext cx="377825" cy="28733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5C5F2BC-3EEB-4878-F73F-5C15EBF6D71C}"/>
                  </a:ext>
                </a:extLst>
              </p:cNvPr>
              <p:cNvSpPr txBox="1"/>
              <p:nvPr/>
            </p:nvSpPr>
            <p:spPr>
              <a:xfrm>
                <a:off x="5370940" y="3429000"/>
                <a:ext cx="10329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QROM</a:t>
                </a:r>
                <a:endParaRPr lang="zh-CN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3" name="对象 2">
              <a:extLst>
                <a:ext uri="{FF2B5EF4-FFF2-40B4-BE49-F238E27FC236}">
                  <a16:creationId xmlns:a16="http://schemas.microsoft.com/office/drawing/2014/main" id="{E3305C37-4F21-497F-AD3A-FDA7781C23B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8935509"/>
                </p:ext>
              </p:extLst>
            </p:nvPr>
          </p:nvGraphicFramePr>
          <p:xfrm>
            <a:off x="5228259" y="4631522"/>
            <a:ext cx="1318305" cy="321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041120" imgH="253800" progId="Equation.DSMT4">
                    <p:embed/>
                  </p:oleObj>
                </mc:Choice>
                <mc:Fallback>
                  <p:oleObj name="Equation" r:id="rId13" imgW="104112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228259" y="4631522"/>
                          <a:ext cx="1318305" cy="3215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3059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A263D-40F4-FE69-1A2B-7691C8342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2E28AE6-1AE8-2E91-42C0-E49689B9CDB0}"/>
              </a:ext>
            </a:extLst>
          </p:cNvPr>
          <p:cNvSpPr/>
          <p:nvPr/>
        </p:nvSpPr>
        <p:spPr>
          <a:xfrm>
            <a:off x="0" y="-1"/>
            <a:ext cx="12192000" cy="713917"/>
          </a:xfrm>
          <a:prstGeom prst="rect">
            <a:avLst/>
          </a:prstGeom>
          <a:solidFill>
            <a:srgbClr val="1D50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(Post-Quantum) TLS 1.3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12603401-4C2A-0EF9-D9B0-E534F8B85611}"/>
              </a:ext>
            </a:extLst>
          </p:cNvPr>
          <p:cNvSpPr txBox="1"/>
          <p:nvPr/>
        </p:nvSpPr>
        <p:spPr>
          <a:xfrm>
            <a:off x="2349991" y="5240864"/>
            <a:ext cx="7587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Question: What security requirement for this replaced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42B7494-3516-D8E7-A9DA-F7CE704BBA5A}"/>
              </a:ext>
            </a:extLst>
          </p:cNvPr>
          <p:cNvGrpSpPr/>
          <p:nvPr/>
        </p:nvGrpSpPr>
        <p:grpSpPr>
          <a:xfrm>
            <a:off x="1789372" y="891269"/>
            <a:ext cx="9564428" cy="4181248"/>
            <a:chOff x="1789372" y="891269"/>
            <a:chExt cx="9564428" cy="4181248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A96F6C9-DD7D-E941-424C-0AE6133AFF1A}"/>
                </a:ext>
              </a:extLst>
            </p:cNvPr>
            <p:cNvSpPr txBox="1"/>
            <p:nvPr/>
          </p:nvSpPr>
          <p:spPr>
            <a:xfrm>
              <a:off x="3026573" y="1365827"/>
              <a:ext cx="14816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Client</a:t>
              </a:r>
              <a:endPara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95E5396-529E-1F25-EE1E-17FA5B797A52}"/>
                </a:ext>
              </a:extLst>
            </p:cNvPr>
            <p:cNvSpPr txBox="1"/>
            <p:nvPr/>
          </p:nvSpPr>
          <p:spPr>
            <a:xfrm>
              <a:off x="8511990" y="1332038"/>
              <a:ext cx="2841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Server</a:t>
              </a:r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cxnSp>
          <p:nvCxnSpPr>
            <p:cNvPr id="8" name="直接箭头连接符 7">
              <a:extLst>
                <a:ext uri="{FF2B5EF4-FFF2-40B4-BE49-F238E27FC236}">
                  <a16:creationId xmlns:a16="http://schemas.microsoft.com/office/drawing/2014/main" id="{3FF23FC7-3452-9510-08EE-12B9C08DC7B6}"/>
                </a:ext>
              </a:extLst>
            </p:cNvPr>
            <p:cNvCxnSpPr>
              <a:cxnSpLocks/>
            </p:cNvCxnSpPr>
            <p:nvPr/>
          </p:nvCxnSpPr>
          <p:spPr>
            <a:xfrm>
              <a:off x="4078421" y="4747906"/>
              <a:ext cx="4171035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A3AFF125-76A8-0628-D69F-02B43FBD2CB7}"/>
                </a:ext>
              </a:extLst>
            </p:cNvPr>
            <p:cNvCxnSpPr>
              <a:cxnSpLocks/>
            </p:cNvCxnSpPr>
            <p:nvPr/>
          </p:nvCxnSpPr>
          <p:spPr>
            <a:xfrm>
              <a:off x="4055562" y="2191857"/>
              <a:ext cx="4171035" cy="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FA23D42B-7CE8-6393-197D-5D2E77DD2399}"/>
                </a:ext>
              </a:extLst>
            </p:cNvPr>
            <p:cNvCxnSpPr>
              <a:cxnSpLocks/>
            </p:cNvCxnSpPr>
            <p:nvPr/>
          </p:nvCxnSpPr>
          <p:spPr>
            <a:xfrm>
              <a:off x="4078421" y="4170442"/>
              <a:ext cx="4171035" cy="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71949A50-451B-D2F1-951C-8DA88DBEDB3D}"/>
                </a:ext>
              </a:extLst>
            </p:cNvPr>
            <p:cNvCxnSpPr>
              <a:cxnSpLocks/>
            </p:cNvCxnSpPr>
            <p:nvPr/>
          </p:nvCxnSpPr>
          <p:spPr>
            <a:xfrm>
              <a:off x="4078421" y="3053572"/>
              <a:ext cx="4171035" cy="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5B547AA8-C450-DDEA-C1A5-C0C046231B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8421" y="2609939"/>
              <a:ext cx="4171035" cy="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B743ADD4-D279-9A44-8B13-EE6474BE8B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8421" y="3612007"/>
              <a:ext cx="4171035" cy="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F595AAE-A28C-A2DB-E677-330964A90338}"/>
                </a:ext>
              </a:extLst>
            </p:cNvPr>
            <p:cNvSpPr txBox="1"/>
            <p:nvPr/>
          </p:nvSpPr>
          <p:spPr>
            <a:xfrm>
              <a:off x="5861561" y="1859922"/>
              <a:ext cx="8068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SYN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97FC1942-7DE5-57A0-D511-3BAA68431144}"/>
                </a:ext>
              </a:extLst>
            </p:cNvPr>
            <p:cNvSpPr txBox="1"/>
            <p:nvPr/>
          </p:nvSpPr>
          <p:spPr>
            <a:xfrm>
              <a:off x="5617449" y="2274694"/>
              <a:ext cx="14592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SYN-ACK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B68A4AA2-7663-2AA2-F2FC-677755740808}"/>
                    </a:ext>
                  </a:extLst>
                </p:cNvPr>
                <p:cNvSpPr txBox="1"/>
                <p:nvPr/>
              </p:nvSpPr>
              <p:spPr>
                <a:xfrm>
                  <a:off x="4323777" y="3220067"/>
                  <a:ext cx="36803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𝑐𝑡</m:t>
                      </m:r>
                      <m:r>
                        <a:rPr lang="en-US" altLang="zh-CN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cert[</a:t>
                  </a:r>
                  <a14:m>
                    <m:oMath xmlns:m="http://schemas.openxmlformats.org/officeDocument/2006/math">
                      <m:r>
                        <a:rPr lang="en-US" altLang="zh-CN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sSub>
                        <m:sSubPr>
                          <m:ctrlPr>
                            <a:rPr lang="en-US" altLang="zh-CN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 dirty="0" err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]||Sig(</a:t>
                  </a:r>
                  <a14:m>
                    <m:oMath xmlns:m="http://schemas.openxmlformats.org/officeDocument/2006/math">
                      <m:r>
                        <a:rPr lang="en-US" altLang="zh-CN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sSub>
                        <m:sSubPr>
                          <m:ctrlPr>
                            <a:rPr lang="en-US" altLang="zh-CN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altLang="zh-CN" b="0" i="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trans</m:t>
                      </m:r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)||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MAC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b="0" i="0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SF</m:t>
                          </m:r>
                        </m:sub>
                      </m:sSub>
                    </m:oMath>
                  </a14:m>
                  <a:endPara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B68A4AA2-7663-2AA2-F2FC-677755740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3777" y="3220067"/>
                  <a:ext cx="3680322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8197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71A3E869-1503-2EDB-0CF3-C3884D533396}"/>
                    </a:ext>
                  </a:extLst>
                </p:cNvPr>
                <p:cNvSpPr txBox="1"/>
                <p:nvPr/>
              </p:nvSpPr>
              <p:spPr>
                <a:xfrm>
                  <a:off x="5799081" y="3801111"/>
                  <a:ext cx="72971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MAC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CF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71A3E869-1503-2EDB-0CF3-C3884D5333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9081" y="3801111"/>
                  <a:ext cx="729714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11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BFD1DC7C-50F0-981F-1ECD-07518AB2EE9C}"/>
                    </a:ext>
                  </a:extLst>
                </p:cNvPr>
                <p:cNvSpPr txBox="1"/>
                <p:nvPr/>
              </p:nvSpPr>
              <p:spPr>
                <a:xfrm>
                  <a:off x="5769604" y="4417303"/>
                  <a:ext cx="78866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b="0" i="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data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BFD1DC7C-50F0-981F-1ECD-07518AB2EE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9604" y="4417303"/>
                  <a:ext cx="78866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C59E7D9-1EDE-0730-1D32-F135A58822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91" t="29283" r="37134" b="25022"/>
            <a:stretch/>
          </p:blipFill>
          <p:spPr>
            <a:xfrm>
              <a:off x="8675072" y="1735439"/>
              <a:ext cx="478628" cy="8518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B33E8DC-EE69-2883-767E-1D361CC30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2614" y="1570368"/>
              <a:ext cx="1236422" cy="123642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779E622B-FD7A-4A75-F4CC-176B1F332F6D}"/>
                    </a:ext>
                  </a:extLst>
                </p:cNvPr>
                <p:cNvSpPr txBox="1"/>
                <p:nvPr/>
              </p:nvSpPr>
              <p:spPr>
                <a:xfrm>
                  <a:off x="9301070" y="1878422"/>
                  <a:ext cx="12636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sSub>
                        <m:sSubPr>
                          <m:ctrlP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i="1" dirty="0" err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779E622B-FD7A-4A75-F4CC-176B1F332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1070" y="1878422"/>
                  <a:ext cx="1263650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4348" t="-8197" b="-2459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4" name="对象 13">
                  <a:extLst>
                    <a:ext uri="{FF2B5EF4-FFF2-40B4-BE49-F238E27FC236}">
                      <a16:creationId xmlns:a16="http://schemas.microsoft.com/office/drawing/2014/main" id="{20A29532-A350-9E06-037B-CD24770A036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28098158"/>
                    </p:ext>
                  </p:extLst>
                </p:nvPr>
              </p:nvGraphicFramePr>
              <p:xfrm>
                <a:off x="8110670" y="4874079"/>
                <a:ext cx="914400" cy="1984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0" imgW="914400" imgH="198720" progId="Equation.DSMT4">
                        <p:embed/>
                      </p:oleObj>
                    </mc:Choice>
                    <mc:Fallback>
                      <p:oleObj name="Equation" r:id="rId10" imgW="914400" imgH="198720" progId="Equation.DSMT4">
                        <p:embed/>
                        <p:pic>
                          <p:nvPicPr>
                            <p:cNvPr id="14" name="对象 13">
                              <a:extLst>
                                <a:ext uri="{FF2B5EF4-FFF2-40B4-BE49-F238E27FC236}">
                                  <a16:creationId xmlns:a16="http://schemas.microsoft.com/office/drawing/2014/main" id="{3E4ACB06-F9C7-4B33-85D2-3E5F73CEABB1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10670" y="4874079"/>
                              <a:ext cx="914400" cy="1984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4" name="对象 13">
                  <a:extLst>
                    <a:ext uri="{FF2B5EF4-FFF2-40B4-BE49-F238E27FC236}">
                      <a16:creationId xmlns:a16="http://schemas.microsoft.com/office/drawing/2014/main" id="{20A29532-A350-9E06-037B-CD24770A036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928098158"/>
                    </p:ext>
                  </p:extLst>
                </p:nvPr>
              </p:nvGraphicFramePr>
              <p:xfrm>
                <a:off x="8110670" y="4874079"/>
                <a:ext cx="914400" cy="1984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2" imgW="914400" imgH="198720" progId="Equation.DSMT4">
                        <p:embed/>
                      </p:oleObj>
                    </mc:Choice>
                    <mc:Fallback>
                      <p:oleObj name="Equation" r:id="rId12" imgW="914400" imgH="198720" progId="Equation.DSMT4">
                        <p:embed/>
                        <p:pic>
                          <p:nvPicPr>
                            <p:cNvPr id="14" name="对象 13">
                              <a:extLst>
                                <a:ext uri="{FF2B5EF4-FFF2-40B4-BE49-F238E27FC236}">
                                  <a16:creationId xmlns:a16="http://schemas.microsoft.com/office/drawing/2014/main" id="{3E4ACB06-F9C7-4B33-85D2-3E5F73CEABB1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8110670" y="4874079"/>
                              <a:ext cx="914400" cy="19843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9A8347D6-F1B4-DC2E-6FBF-6158A409E349}"/>
                    </a:ext>
                  </a:extLst>
                </p:cNvPr>
                <p:cNvSpPr txBox="1"/>
                <p:nvPr/>
              </p:nvSpPr>
              <p:spPr>
                <a:xfrm>
                  <a:off x="5454095" y="2690859"/>
                  <a:ext cx="14592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𝑝𝑘</m:t>
                        </m:r>
                      </m:oMath>
                    </m:oMathPara>
                  </a14:m>
                  <a:endPara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9A8347D6-F1B4-DC2E-6FBF-6158A409E3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54095" y="2690859"/>
                  <a:ext cx="1459210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F648A309-DE8B-2E73-BAFF-07067F3BE5F2}"/>
                    </a:ext>
                  </a:extLst>
                </p:cNvPr>
                <p:cNvSpPr txBox="1"/>
                <p:nvPr/>
              </p:nvSpPr>
              <p:spPr>
                <a:xfrm>
                  <a:off x="2107069" y="2642225"/>
                  <a:ext cx="21225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𝑠𝑘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𝑝𝑘</m:t>
                            </m:r>
                          </m:e>
                        </m:d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←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𝐾𝑒𝑦𝐺𝑒𝑛</m:t>
                        </m:r>
                      </m:oMath>
                    </m:oMathPara>
                  </a14:m>
                  <a:endParaRPr lang="en-US" altLang="zh-CN" b="0" dirty="0">
                    <a:solidFill>
                      <a:srgbClr val="FF0000"/>
                    </a:solidFill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F648A309-DE8B-2E73-BAFF-07067F3BE5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7069" y="2642225"/>
                  <a:ext cx="2122566" cy="369332"/>
                </a:xfrm>
                <a:prstGeom prst="rect">
                  <a:avLst/>
                </a:prstGeom>
                <a:blipFill>
                  <a:blip r:embed="rId1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215E8B16-1081-6C43-F7F0-564FB0F704A6}"/>
                    </a:ext>
                  </a:extLst>
                </p:cNvPr>
                <p:cNvSpPr txBox="1"/>
                <p:nvPr/>
              </p:nvSpPr>
              <p:spPr>
                <a:xfrm>
                  <a:off x="8402594" y="2847324"/>
                  <a:ext cx="223367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ct</m:t>
                        </m:r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𝑠𝑠</m:t>
                        </m:r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←</m:t>
                        </m:r>
                        <m:r>
                          <m:rPr>
                            <m:sty m:val="p"/>
                          </m:rPr>
                          <a:rPr lang="en-US" altLang="zh-CN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Encaps</m:t>
                        </m:r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𝑝𝑘</m:t>
                        </m:r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i="1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𝐾𝐷𝐹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b="0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215E8B16-1081-6C43-F7F0-564FB0F704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2594" y="2847324"/>
                  <a:ext cx="2233670" cy="646331"/>
                </a:xfrm>
                <a:prstGeom prst="rect">
                  <a:avLst/>
                </a:prstGeom>
                <a:blipFill>
                  <a:blip r:embed="rId16"/>
                  <a:stretch>
                    <a:fillRect b="-754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0C2ACFA3-85AA-B6C5-97F6-3B2308CE9FB6}"/>
                    </a:ext>
                  </a:extLst>
                </p:cNvPr>
                <p:cNvSpPr txBox="1"/>
                <p:nvPr/>
              </p:nvSpPr>
              <p:spPr>
                <a:xfrm>
                  <a:off x="1789372" y="3390998"/>
                  <a:ext cx="244026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𝑠𝑠</m:t>
                        </m:r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←</m:t>
                        </m:r>
                        <m:r>
                          <m:rPr>
                            <m:sty m:val="p"/>
                          </m:rPr>
                          <a:rPr lang="en-US" altLang="zh-CN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De</m:t>
                        </m:r>
                        <m:r>
                          <m:rPr>
                            <m:sty m:val="p"/>
                          </m:rPr>
                          <a:rPr lang="en-US" altLang="zh-CN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caps</m:t>
                        </m:r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𝑠𝑘</m:t>
                        </m:r>
                        <m:r>
                          <a:rPr lang="en-US" altLang="zh-CN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altLang="zh-CN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ct</m:t>
                        </m:r>
                        <m: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i="1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←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𝐾𝐷𝐹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CN" b="0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0C2ACFA3-85AA-B6C5-97F6-3B2308CE9F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9372" y="3390998"/>
                  <a:ext cx="2440263" cy="646331"/>
                </a:xfrm>
                <a:prstGeom prst="rect">
                  <a:avLst/>
                </a:prstGeom>
                <a:blipFill>
                  <a:blip r:embed="rId17"/>
                  <a:stretch>
                    <a:fillRect b="-754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本框 57">
                  <a:extLst>
                    <a:ext uri="{FF2B5EF4-FFF2-40B4-BE49-F238E27FC236}">
                      <a16:creationId xmlns:a16="http://schemas.microsoft.com/office/drawing/2014/main" id="{BDF3CBDD-BFEA-47F5-EB85-BDFD59F9675A}"/>
                    </a:ext>
                  </a:extLst>
                </p:cNvPr>
                <p:cNvSpPr txBox="1"/>
                <p:nvPr/>
              </p:nvSpPr>
              <p:spPr>
                <a:xfrm>
                  <a:off x="9449808" y="1565475"/>
                  <a:ext cx="729714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PQ</m:t>
                        </m:r>
                      </m:oMath>
                    </m:oMathPara>
                  </a14:m>
                  <a:endPara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8" name="文本框 57">
                  <a:extLst>
                    <a:ext uri="{FF2B5EF4-FFF2-40B4-BE49-F238E27FC236}">
                      <a16:creationId xmlns:a16="http://schemas.microsoft.com/office/drawing/2014/main" id="{BDF3CBDD-BFEA-47F5-EB85-BDFD59F967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9808" y="1565475"/>
                  <a:ext cx="729714" cy="369332"/>
                </a:xfrm>
                <a:prstGeom prst="rect">
                  <a:avLst/>
                </a:prstGeom>
                <a:blipFill>
                  <a:blip r:embed="rId18"/>
                  <a:stretch>
                    <a:fillRect b="-11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7DD25885-4519-70C4-834E-813A1A617B6A}"/>
                </a:ext>
              </a:extLst>
            </p:cNvPr>
            <p:cNvSpPr txBox="1"/>
            <p:nvPr/>
          </p:nvSpPr>
          <p:spPr>
            <a:xfrm>
              <a:off x="4785342" y="891269"/>
              <a:ext cx="29592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1D50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Replace DH with </a:t>
              </a:r>
              <a:r>
                <a:rPr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KEM</a:t>
              </a:r>
              <a:endPara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3FE785-D198-4F63-BCA2-D7C6F3A3D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35977-962A-451F-8210-FAC813E554A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55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7101</TotalTime>
  <Words>3236</Words>
  <Application>Microsoft Office PowerPoint</Application>
  <PresentationFormat>宽屏</PresentationFormat>
  <Paragraphs>520</Paragraphs>
  <Slides>26</Slides>
  <Notes>26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SFRM0900</vt:lpstr>
      <vt:lpstr>等线</vt:lpstr>
      <vt:lpstr>等线 Light</vt:lpstr>
      <vt:lpstr>Arial</vt:lpstr>
      <vt:lpstr>Cambria Math</vt:lpstr>
      <vt:lpstr>Times New Roman</vt:lpstr>
      <vt:lpstr>Wingdings</vt:lpstr>
      <vt:lpstr>Office 主题​​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铋洺 周</dc:creator>
  <cp:lastModifiedBy>铋洺 周</cp:lastModifiedBy>
  <cp:revision>366</cp:revision>
  <dcterms:created xsi:type="dcterms:W3CDTF">2024-09-05T07:18:52Z</dcterms:created>
  <dcterms:modified xsi:type="dcterms:W3CDTF">2024-12-12T07:48:43Z</dcterms:modified>
</cp:coreProperties>
</file>