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88" r:id="rId4"/>
    <p:sldId id="289" r:id="rId5"/>
    <p:sldId id="273" r:id="rId6"/>
    <p:sldId id="290" r:id="rId7"/>
    <p:sldId id="292" r:id="rId8"/>
    <p:sldId id="293" r:id="rId9"/>
    <p:sldId id="297" r:id="rId10"/>
    <p:sldId id="298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F14E9B-5B47-4543-BE0E-BFED83273694}" v="59" dt="2024-12-13T05:36:37.4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lad Stern" userId="d9178e43dc421140" providerId="LiveId" clId="{86F14E9B-5B47-4543-BE0E-BFED83273694}"/>
    <pc:docChg chg="custSel modSld">
      <pc:chgData name="Gilad Stern" userId="d9178e43dc421140" providerId="LiveId" clId="{86F14E9B-5B47-4543-BE0E-BFED83273694}" dt="2024-12-13T05:36:37.417" v="69"/>
      <pc:docMkLst>
        <pc:docMk/>
      </pc:docMkLst>
      <pc:sldChg chg="delSp mod modTransition delAnim">
        <pc:chgData name="Gilad Stern" userId="d9178e43dc421140" providerId="LiveId" clId="{86F14E9B-5B47-4543-BE0E-BFED83273694}" dt="2024-12-12T17:57:19.577" v="13"/>
        <pc:sldMkLst>
          <pc:docMk/>
          <pc:sldMk cId="4204531500" sldId="256"/>
        </pc:sldMkLst>
        <pc:picChg chg="del">
          <ac:chgData name="Gilad Stern" userId="d9178e43dc421140" providerId="LiveId" clId="{86F14E9B-5B47-4543-BE0E-BFED83273694}" dt="2024-12-11T17:06:04.702" v="0" actId="478"/>
          <ac:picMkLst>
            <pc:docMk/>
            <pc:sldMk cId="4204531500" sldId="256"/>
            <ac:picMk id="1033" creationId="{1CE2CDAD-D917-EE81-0F51-58497E80A878}"/>
          </ac:picMkLst>
        </pc:picChg>
      </pc:sldChg>
      <pc:sldChg chg="delSp mod modTransition delAnim">
        <pc:chgData name="Gilad Stern" userId="d9178e43dc421140" providerId="LiveId" clId="{86F14E9B-5B47-4543-BE0E-BFED83273694}" dt="2024-12-12T17:57:21.947" v="14"/>
        <pc:sldMkLst>
          <pc:docMk/>
          <pc:sldMk cId="4058854208" sldId="257"/>
        </pc:sldMkLst>
        <pc:picChg chg="del">
          <ac:chgData name="Gilad Stern" userId="d9178e43dc421140" providerId="LiveId" clId="{86F14E9B-5B47-4543-BE0E-BFED83273694}" dt="2024-12-11T17:06:06.696" v="1" actId="478"/>
          <ac:picMkLst>
            <pc:docMk/>
            <pc:sldMk cId="4058854208" sldId="257"/>
            <ac:picMk id="45" creationId="{BC88D931-D2F3-1EB3-1A0E-B89BB71FC212}"/>
          </ac:picMkLst>
        </pc:picChg>
      </pc:sldChg>
      <pc:sldChg chg="delSp mod delAnim">
        <pc:chgData name="Gilad Stern" userId="d9178e43dc421140" providerId="LiveId" clId="{86F14E9B-5B47-4543-BE0E-BFED83273694}" dt="2024-12-11T17:06:25.351" v="10" actId="478"/>
        <pc:sldMkLst>
          <pc:docMk/>
          <pc:sldMk cId="1656291940" sldId="265"/>
        </pc:sldMkLst>
        <pc:picChg chg="del">
          <ac:chgData name="Gilad Stern" userId="d9178e43dc421140" providerId="LiveId" clId="{86F14E9B-5B47-4543-BE0E-BFED83273694}" dt="2024-12-11T17:06:25.351" v="10" actId="478"/>
          <ac:picMkLst>
            <pc:docMk/>
            <pc:sldMk cId="1656291940" sldId="265"/>
            <ac:picMk id="9" creationId="{BD3D788B-4ACE-8209-D232-23718C3D142B}"/>
          </ac:picMkLst>
        </pc:picChg>
      </pc:sldChg>
      <pc:sldChg chg="delSp mod modTransition delAnim">
        <pc:chgData name="Gilad Stern" userId="d9178e43dc421140" providerId="LiveId" clId="{86F14E9B-5B47-4543-BE0E-BFED83273694}" dt="2024-12-12T17:54:45.898" v="11"/>
        <pc:sldMkLst>
          <pc:docMk/>
          <pc:sldMk cId="3204906039" sldId="273"/>
        </pc:sldMkLst>
        <pc:picChg chg="del">
          <ac:chgData name="Gilad Stern" userId="d9178e43dc421140" providerId="LiveId" clId="{86F14E9B-5B47-4543-BE0E-BFED83273694}" dt="2024-12-11T17:06:11.490" v="4" actId="478"/>
          <ac:picMkLst>
            <pc:docMk/>
            <pc:sldMk cId="3204906039" sldId="273"/>
            <ac:picMk id="59" creationId="{1BCB241C-AFDB-D3A1-5331-4D9565B0A91D}"/>
          </ac:picMkLst>
        </pc:picChg>
      </pc:sldChg>
      <pc:sldChg chg="delSp mod modTransition delAnim">
        <pc:chgData name="Gilad Stern" userId="d9178e43dc421140" providerId="LiveId" clId="{86F14E9B-5B47-4543-BE0E-BFED83273694}" dt="2024-12-12T17:57:23.695" v="15"/>
        <pc:sldMkLst>
          <pc:docMk/>
          <pc:sldMk cId="3099553571" sldId="288"/>
        </pc:sldMkLst>
        <pc:picChg chg="del">
          <ac:chgData name="Gilad Stern" userId="d9178e43dc421140" providerId="LiveId" clId="{86F14E9B-5B47-4543-BE0E-BFED83273694}" dt="2024-12-11T17:06:08.066" v="2" actId="478"/>
          <ac:picMkLst>
            <pc:docMk/>
            <pc:sldMk cId="3099553571" sldId="288"/>
            <ac:picMk id="49" creationId="{D18DCE51-3984-7DE6-EDA0-BBE89B91015F}"/>
          </ac:picMkLst>
        </pc:picChg>
      </pc:sldChg>
      <pc:sldChg chg="delSp modSp mod modTransition delAnim">
        <pc:chgData name="Gilad Stern" userId="d9178e43dc421140" providerId="LiveId" clId="{86F14E9B-5B47-4543-BE0E-BFED83273694}" dt="2024-12-13T05:36:37.417" v="69"/>
        <pc:sldMkLst>
          <pc:docMk/>
          <pc:sldMk cId="2240641334" sldId="289"/>
        </pc:sldMkLst>
        <pc:graphicFrameChg chg="mod">
          <ac:chgData name="Gilad Stern" userId="d9178e43dc421140" providerId="LiveId" clId="{86F14E9B-5B47-4543-BE0E-BFED83273694}" dt="2024-12-13T05:36:37.417" v="69"/>
          <ac:graphicFrameMkLst>
            <pc:docMk/>
            <pc:sldMk cId="2240641334" sldId="289"/>
            <ac:graphicFrameMk id="5" creationId="{7AC729D7-D7F2-5B9B-7E97-FC634139FADB}"/>
          </ac:graphicFrameMkLst>
        </pc:graphicFrameChg>
        <pc:picChg chg="del">
          <ac:chgData name="Gilad Stern" userId="d9178e43dc421140" providerId="LiveId" clId="{86F14E9B-5B47-4543-BE0E-BFED83273694}" dt="2024-12-11T17:06:09.465" v="3" actId="478"/>
          <ac:picMkLst>
            <pc:docMk/>
            <pc:sldMk cId="2240641334" sldId="289"/>
            <ac:picMk id="56" creationId="{548F95F7-B6F2-022E-EB02-28EF8F08FB13}"/>
          </ac:picMkLst>
        </pc:picChg>
      </pc:sldChg>
      <pc:sldChg chg="delSp mod modTransition delAnim">
        <pc:chgData name="Gilad Stern" userId="d9178e43dc421140" providerId="LiveId" clId="{86F14E9B-5B47-4543-BE0E-BFED83273694}" dt="2024-12-12T17:57:12.610" v="12"/>
        <pc:sldMkLst>
          <pc:docMk/>
          <pc:sldMk cId="2411668166" sldId="290"/>
        </pc:sldMkLst>
        <pc:picChg chg="del">
          <ac:chgData name="Gilad Stern" userId="d9178e43dc421140" providerId="LiveId" clId="{86F14E9B-5B47-4543-BE0E-BFED83273694}" dt="2024-12-11T17:06:14.127" v="5" actId="478"/>
          <ac:picMkLst>
            <pc:docMk/>
            <pc:sldMk cId="2411668166" sldId="290"/>
            <ac:picMk id="14" creationId="{E37760C9-34E4-4AC3-FBFA-17F9AEFE9FAB}"/>
          </ac:picMkLst>
        </pc:picChg>
      </pc:sldChg>
      <pc:sldChg chg="delSp mod modTransition delAnim">
        <pc:chgData name="Gilad Stern" userId="d9178e43dc421140" providerId="LiveId" clId="{86F14E9B-5B47-4543-BE0E-BFED83273694}" dt="2024-12-12T17:57:29.290" v="17"/>
        <pc:sldMkLst>
          <pc:docMk/>
          <pc:sldMk cId="3968690797" sldId="292"/>
        </pc:sldMkLst>
        <pc:picChg chg="del">
          <ac:chgData name="Gilad Stern" userId="d9178e43dc421140" providerId="LiveId" clId="{86F14E9B-5B47-4543-BE0E-BFED83273694}" dt="2024-12-11T17:06:16.484" v="6" actId="478"/>
          <ac:picMkLst>
            <pc:docMk/>
            <pc:sldMk cId="3968690797" sldId="292"/>
            <ac:picMk id="26" creationId="{C1B02A01-20FC-E2B5-4047-9A134C4FE754}"/>
          </ac:picMkLst>
        </pc:picChg>
      </pc:sldChg>
      <pc:sldChg chg="delSp mod modTransition delAnim">
        <pc:chgData name="Gilad Stern" userId="d9178e43dc421140" providerId="LiveId" clId="{86F14E9B-5B47-4543-BE0E-BFED83273694}" dt="2024-12-12T17:57:31.354" v="18"/>
        <pc:sldMkLst>
          <pc:docMk/>
          <pc:sldMk cId="2898724328" sldId="293"/>
        </pc:sldMkLst>
        <pc:picChg chg="del">
          <ac:chgData name="Gilad Stern" userId="d9178e43dc421140" providerId="LiveId" clId="{86F14E9B-5B47-4543-BE0E-BFED83273694}" dt="2024-12-11T17:06:18.749" v="7" actId="478"/>
          <ac:picMkLst>
            <pc:docMk/>
            <pc:sldMk cId="2898724328" sldId="293"/>
            <ac:picMk id="151" creationId="{FDC7606A-F313-7B27-5E9D-11468D53AA58}"/>
          </ac:picMkLst>
        </pc:picChg>
      </pc:sldChg>
      <pc:sldChg chg="delSp mod modTransition delAnim">
        <pc:chgData name="Gilad Stern" userId="d9178e43dc421140" providerId="LiveId" clId="{86F14E9B-5B47-4543-BE0E-BFED83273694}" dt="2024-12-12T17:57:33.296" v="19"/>
        <pc:sldMkLst>
          <pc:docMk/>
          <pc:sldMk cId="1123001151" sldId="297"/>
        </pc:sldMkLst>
        <pc:picChg chg="del">
          <ac:chgData name="Gilad Stern" userId="d9178e43dc421140" providerId="LiveId" clId="{86F14E9B-5B47-4543-BE0E-BFED83273694}" dt="2024-12-11T17:06:20.883" v="8" actId="478"/>
          <ac:picMkLst>
            <pc:docMk/>
            <pc:sldMk cId="1123001151" sldId="297"/>
            <ac:picMk id="137" creationId="{BD02F664-F605-F780-4CEB-B9A552EE906A}"/>
          </ac:picMkLst>
        </pc:picChg>
      </pc:sldChg>
      <pc:sldChg chg="delSp mod modTransition delAnim">
        <pc:chgData name="Gilad Stern" userId="d9178e43dc421140" providerId="LiveId" clId="{86F14E9B-5B47-4543-BE0E-BFED83273694}" dt="2024-12-12T17:57:35.372" v="20"/>
        <pc:sldMkLst>
          <pc:docMk/>
          <pc:sldMk cId="2732840525" sldId="298"/>
        </pc:sldMkLst>
        <pc:picChg chg="del">
          <ac:chgData name="Gilad Stern" userId="d9178e43dc421140" providerId="LiveId" clId="{86F14E9B-5B47-4543-BE0E-BFED83273694}" dt="2024-12-11T17:06:23.463" v="9" actId="478"/>
          <ac:picMkLst>
            <pc:docMk/>
            <pc:sldMk cId="2732840525" sldId="298"/>
            <ac:picMk id="39" creationId="{75807606-236F-ED74-1B57-B6324BDF989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A9CBD-C820-4372-9297-AB2DE31CDDD2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9A9DE8-6401-48DB-A5E7-20EF4CB2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698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9A9DE8-6401-48DB-A5E7-20EF4CB2E4F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92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5D5F0-2160-A514-877F-1E4C1F442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AB6DB1-2E4C-878A-196F-C2AD2F752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5315D2-0B61-9A9D-0C3C-F3C03F5ED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987E-12A5-4F1D-B9FA-A922920916C0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DA883-E361-A868-6AC0-C9521E244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D72A2-D4B7-9056-4F56-712888522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138B0-E39E-4950-996F-96F11507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36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786D3-43D9-BB0B-5342-1CA06E5B9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136497-7420-823C-1302-9A379669D4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B871F-5380-57CE-27EA-213B5D811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987E-12A5-4F1D-B9FA-A922920916C0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CE629-907E-7840-FC5F-5C23A72D0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B06456-500D-07AD-E151-68296F121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138B0-E39E-4950-996F-96F11507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64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FFB5CC-3BFF-D2FB-C00E-04FC9D017F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FB1ECC-A7A6-DAF4-5E83-F43FF32E8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D8288-726B-5BF4-A22F-FF8C18841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987E-12A5-4F1D-B9FA-A922920916C0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20FFD-58BA-0E7B-574F-9593A3495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4BB0A-19E9-E579-4AE1-9E27B607C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138B0-E39E-4950-996F-96F11507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16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76D35-AA71-111F-AB52-3F44C3297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09309-77B8-1AE1-13E9-80B8B6542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178D6-75DC-D8B8-BB01-2868155E8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987E-12A5-4F1D-B9FA-A922920916C0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B15F8C-AAAB-939F-D6D7-14D68C0B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58D73-FEB3-5810-BCB1-0A3DB6F29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138B0-E39E-4950-996F-96F11507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63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B68E6-2BD3-DCDB-6D86-7783D2A4C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A7F735-C6CF-9C36-6007-335291CBA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51D5F-BD78-E477-6A5A-7A54BE178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987E-12A5-4F1D-B9FA-A922920916C0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C43E9-DDD3-52CB-6DD1-24A6990EE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72B2C-3EC7-953C-C304-6755E87B0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138B0-E39E-4950-996F-96F11507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2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0B263-E223-BF0C-5BE1-9B866355F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B67CE-F2EA-7817-2C98-CB547FF15F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956A21-45FC-9EE3-726B-4355C02F5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7C4C47-C9E8-20E1-D796-A49AFC5CA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987E-12A5-4F1D-B9FA-A922920916C0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9D2DB4-4E2E-3F4E-2933-AA66EE95B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176D6-D3E9-BAFC-38E2-20AC8E597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138B0-E39E-4950-996F-96F11507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75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E031F-C614-A77F-ECAD-C8FC96131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6FAD5-AB31-8DD2-A0AD-373942082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D1D5EC-CA8A-1852-22CB-57872FE67D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B80E62-45C4-4C81-F036-7771F48CE0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0C2DE1-E88A-1686-09EF-4B932A5BAF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4A6E05-C8C8-5CE3-6876-EB28B1803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987E-12A5-4F1D-B9FA-A922920916C0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8FF810-7970-635C-408F-EFA70E423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3477E1-7820-45EE-54E0-3CB28C81B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138B0-E39E-4950-996F-96F11507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181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4417E-714E-F86D-B0F5-4A83A02F0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9A4BC2-9862-0E87-DB74-6C7D89391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987E-12A5-4F1D-B9FA-A922920916C0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E41ADA-2116-D30C-C67E-DBC3CCB13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8D2E15-686E-6246-D0BF-42B0350CC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138B0-E39E-4950-996F-96F11507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48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0B71EF-1405-8F89-BA6F-C4EDEC063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987E-12A5-4F1D-B9FA-A922920916C0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A127D1-F9A9-B2FB-AB56-61710E59F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932AB4-D32E-1D2D-2880-67B8EEC15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138B0-E39E-4950-996F-96F11507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98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9BC49-2112-EC74-307A-3A4C392C4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9AB64-17E3-2F16-8436-08DE5E39D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86B8EF-A834-B575-FE26-0B79ED3EE4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8E9FD3-46E1-7BD0-18F8-D1BB10C94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987E-12A5-4F1D-B9FA-A922920916C0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0936B1-C1F6-CE5C-DB45-CD718BB4F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94D2AB-2554-AE30-D67D-719CF24D7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138B0-E39E-4950-996F-96F11507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487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36E0B-B3C5-2EF9-A4DC-B29EBD54B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944DE8-C75B-8A3B-D56F-332759E17E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B4EB15-A43A-9BFF-1CC6-C81FE086E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15E1CB-1DC3-B80D-84EF-82BD0237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987E-12A5-4F1D-B9FA-A922920916C0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D8BEB-CC83-DBF2-A83F-73FA2061B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931100-C7F3-C0B8-1733-99C28D5F2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138B0-E39E-4950-996F-96F11507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072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1C153B-40D2-5F73-B530-B0944FC70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37FA28-8569-ABC5-B94A-646CA974E7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480741-05FB-9C03-A7B9-905144DA9F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5D987E-12A5-4F1D-B9FA-A922920916C0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04B1E-C4FE-E552-D508-A9A1A45635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93797-F75F-3712-3B87-5D0FBE8BAD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4138B0-E39E-4950-996F-96F11507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1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openxmlformats.org/officeDocument/2006/relationships/image" Target="../media/image4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4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5" Type="http://schemas.openxmlformats.org/officeDocument/2006/relationships/image" Target="../media/image6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7" Type="http://schemas.openxmlformats.org/officeDocument/2006/relationships/image" Target="../media/image90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tags" Target="../tags/tag4.xml"/><Relationship Id="rId6" Type="http://schemas.openxmlformats.org/officeDocument/2006/relationships/image" Target="../media/image80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Relationship Id="rId27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320.pn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310.png"/><Relationship Id="rId11" Type="http://schemas.openxmlformats.org/officeDocument/2006/relationships/image" Target="../media/image10.png"/><Relationship Id="rId10" Type="http://schemas.openxmlformats.org/officeDocument/2006/relationships/image" Target="../media/image35.png"/><Relationship Id="rId9" Type="http://schemas.openxmlformats.org/officeDocument/2006/relationships/image" Target="../media/image34.png"/><Relationship Id="rId1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36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7" Type="http://schemas.openxmlformats.org/officeDocument/2006/relationships/image" Target="../media/image3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38.png"/><Relationship Id="rId5" Type="http://schemas.openxmlformats.org/officeDocument/2006/relationships/image" Target="../media/image370.png"/><Relationship Id="rId10" Type="http://schemas.openxmlformats.org/officeDocument/2006/relationships/image" Target="../media/image42.png"/><Relationship Id="rId9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thereum Foundation Logo">
            <a:extLst>
              <a:ext uri="{FF2B5EF4-FFF2-40B4-BE49-F238E27FC236}">
                <a16:creationId xmlns:a16="http://schemas.microsoft.com/office/drawing/2014/main" id="{BB21E201-FF2C-2FCC-3100-9625EC5E35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3538" y="3788751"/>
            <a:ext cx="2710392" cy="203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A8F88CF-D934-9076-5063-1ED268F4E0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17410"/>
            <a:ext cx="11183112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HARTS: High-Threshold, Adaptively Secure, and Robust Threshold Schnorr Signatures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727DE3-79DC-7C5E-BC11-9EF6E3AACD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7552" y="3602038"/>
            <a:ext cx="10216896" cy="1655762"/>
          </a:xfrm>
        </p:spPr>
        <p:txBody>
          <a:bodyPr/>
          <a:lstStyle/>
          <a:p>
            <a:r>
              <a:rPr lang="en-US" dirty="0" err="1"/>
              <a:t>Renas</a:t>
            </a:r>
            <a:r>
              <a:rPr lang="en-US" dirty="0"/>
              <a:t> Bacho		Julian Loss	          Gilad Stern	        Benedikt Wagner</a:t>
            </a:r>
          </a:p>
        </p:txBody>
      </p:sp>
      <p:pic>
        <p:nvPicPr>
          <p:cNvPr id="1034" name="Picture 10">
            <a:extLst>
              <a:ext uri="{FF2B5EF4-FFF2-40B4-BE49-F238E27FC236}">
                <a16:creationId xmlns:a16="http://schemas.microsoft.com/office/drawing/2014/main" id="{52E63B14-7D84-7428-E09D-E7F58BA972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450" y="4420551"/>
            <a:ext cx="1533525" cy="837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ISPA Helmholtz Center for Information Security">
            <a:extLst>
              <a:ext uri="{FF2B5EF4-FFF2-40B4-BE49-F238E27FC236}">
                <a16:creationId xmlns:a16="http://schemas.microsoft.com/office/drawing/2014/main" id="{E7039B47-C31F-55F5-2130-6DC6B7B242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52" y="4577576"/>
            <a:ext cx="1792291" cy="456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ISPA Helmholtz Center for Information Security">
            <a:extLst>
              <a:ext uri="{FF2B5EF4-FFF2-40B4-BE49-F238E27FC236}">
                <a16:creationId xmlns:a16="http://schemas.microsoft.com/office/drawing/2014/main" id="{7CD28AD4-C19C-EFD8-4060-8EBA69B6FD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776" y="4577575"/>
            <a:ext cx="1792291" cy="456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4531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B2240-B724-F06C-63D4-C2FE00427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Strategy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D2B6CBE-EF81-5A4F-C2FB-94197274AD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Relatively straightforward correctness</a:t>
                </a:r>
              </a:p>
              <a:p>
                <a:r>
                  <a:rPr lang="en-US" dirty="0"/>
                  <a:t>Subtle privacy</a:t>
                </a:r>
              </a:p>
              <a:p>
                <a:pPr lvl="1"/>
                <a:r>
                  <a:rPr lang="en-US" dirty="0"/>
                  <a:t>Adversary can learn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and then corrupt</a:t>
                </a:r>
              </a:p>
              <a:p>
                <a:pPr lvl="1"/>
                <a:r>
                  <a:rPr lang="en-US" dirty="0"/>
                  <a:t>How do we simulate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?</a:t>
                </a:r>
              </a:p>
              <a:p>
                <a:r>
                  <a:rPr lang="en-US" dirty="0"/>
                  <a:t>Simulator with OMDL oracle</a:t>
                </a:r>
              </a:p>
              <a:p>
                <a:pPr lvl="1"/>
                <a:r>
                  <a:rPr lang="en-US" dirty="0"/>
                  <a:t>Can trivialize the simulation </a:t>
                </a:r>
              </a:p>
              <a:p>
                <a:r>
                  <a:rPr lang="en-US" dirty="0"/>
                  <a:t>Algebraic simulator with non-triviality conditions</a:t>
                </a:r>
              </a:p>
              <a:p>
                <a:pPr lvl="1"/>
                <a:r>
                  <a:rPr lang="en-US" dirty="0"/>
                  <a:t>No wasting queries</a:t>
                </a:r>
              </a:p>
              <a:p>
                <a:pPr lvl="1"/>
                <a:r>
                  <a:rPr lang="en-US" dirty="0"/>
                  <a:t>No querying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Definitions similar to Bacho and Loss 22’s definition </a:t>
                </a:r>
                <a:endParaRPr lang="en-IL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D2B6CBE-EF81-5A4F-C2FB-94197274AD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73284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01727-6B0F-F87E-0401-55C24C0BF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656291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59"/>
    </mc:Choice>
    <mc:Fallback xmlns="">
      <p:transition spd="slow" advTm="545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3C589-F488-7F16-92E5-7937E2E19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and Adversary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D5AACF-1FA6-A1E9-9F90-36DA5337F01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Fully connected network,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parties</a:t>
                </a:r>
              </a:p>
              <a:p>
                <a:r>
                  <a:rPr lang="en-US" dirty="0"/>
                  <a:t>Asynchrony</a:t>
                </a:r>
              </a:p>
              <a:p>
                <a:pPr lvl="1"/>
                <a:r>
                  <a:rPr lang="en-US" dirty="0"/>
                  <a:t>Stronger adversarial model</a:t>
                </a:r>
              </a:p>
              <a:p>
                <a:pPr lvl="1"/>
                <a:r>
                  <a:rPr lang="en-US" dirty="0"/>
                  <a:t>Network-speed</a:t>
                </a:r>
              </a:p>
              <a:p>
                <a:pPr lvl="1"/>
                <a:r>
                  <a:rPr lang="en-US" dirty="0"/>
                  <a:t>Challenges: how long do we wait?</a:t>
                </a:r>
              </a:p>
              <a:p>
                <a:r>
                  <a:rPr lang="en-US" dirty="0"/>
                  <a:t>Strongly-Adaptive Byzantine adversary</a:t>
                </a:r>
              </a:p>
              <a:p>
                <a:pPr lvl="1"/>
                <a:r>
                  <a:rPr lang="en-US" dirty="0"/>
                  <a:t>Algebraic adversary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D5AACF-1FA6-A1E9-9F90-36DA5337F01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05885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DC17F-D8DC-4756-94FB-DDBFFC6B1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High-Threshold Signing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4677C3A-7B96-11E8-0862-30BA58A32DC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Create proof that many parties signed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dirty="0"/>
                  <a:t> corruptions,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dirty="0"/>
                  <a:t> threshold-signing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Why high-threshold?</a:t>
                </a:r>
              </a:p>
              <a:p>
                <a:r>
                  <a:rPr lang="en-US" dirty="0"/>
                  <a:t>Robustness</a:t>
                </a:r>
              </a:p>
              <a:p>
                <a:r>
                  <a:rPr lang="en-US" dirty="0"/>
                  <a:t>Goal: Schnorr signing</a:t>
                </a:r>
              </a:p>
              <a:p>
                <a:pPr lvl="1"/>
                <a:r>
                  <a:rPr lang="en-US" dirty="0"/>
                  <a:t>Pairing-free</a:t>
                </a:r>
              </a:p>
              <a:p>
                <a:pPr lvl="1"/>
                <a:r>
                  <a:rPr lang="en-US" dirty="0"/>
                  <a:t>Already in use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4677C3A-7B96-11E8-0862-30BA58A32DC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09955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AF30B-4299-2BCD-FE7F-4588C0FEE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Asynchronous Threshold-Schnorr Landscape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2DCC871-EA62-88E0-F0A2-BDF46620A02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b="1" dirty="0"/>
                  <a:t>State of the art synchronous</a:t>
                </a:r>
                <a:r>
                  <a:rPr lang="en-US" dirty="0"/>
                  <a:t>: also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𝜆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(FROST [KG20], SPARKLE [CKM23])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2DCC871-EA62-88E0-F0A2-BDF46620A0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7AC729D7-D7F2-5B9B-7E97-FC634139FAD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68499466"/>
                  </p:ext>
                </p:extLst>
              </p:nvPr>
            </p:nvGraphicFramePr>
            <p:xfrm>
              <a:off x="986364" y="1978025"/>
              <a:ext cx="10219272" cy="215366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98133">
                      <a:extLst>
                        <a:ext uri="{9D8B030D-6E8A-4147-A177-3AD203B41FA5}">
                          <a16:colId xmlns:a16="http://schemas.microsoft.com/office/drawing/2014/main" val="1835979739"/>
                        </a:ext>
                      </a:extLst>
                    </a:gridCol>
                    <a:gridCol w="1651000">
                      <a:extLst>
                        <a:ext uri="{9D8B030D-6E8A-4147-A177-3AD203B41FA5}">
                          <a16:colId xmlns:a16="http://schemas.microsoft.com/office/drawing/2014/main" val="4171873849"/>
                        </a:ext>
                      </a:extLst>
                    </a:gridCol>
                    <a:gridCol w="1642534">
                      <a:extLst>
                        <a:ext uri="{9D8B030D-6E8A-4147-A177-3AD203B41FA5}">
                          <a16:colId xmlns:a16="http://schemas.microsoft.com/office/drawing/2014/main" val="3075053395"/>
                        </a:ext>
                      </a:extLst>
                    </a:gridCol>
                    <a:gridCol w="1676400">
                      <a:extLst>
                        <a:ext uri="{9D8B030D-6E8A-4147-A177-3AD203B41FA5}">
                          <a16:colId xmlns:a16="http://schemas.microsoft.com/office/drawing/2014/main" val="2469698197"/>
                        </a:ext>
                      </a:extLst>
                    </a:gridCol>
                    <a:gridCol w="1547993">
                      <a:extLst>
                        <a:ext uri="{9D8B030D-6E8A-4147-A177-3AD203B41FA5}">
                          <a16:colId xmlns:a16="http://schemas.microsoft.com/office/drawing/2014/main" val="2242237572"/>
                        </a:ext>
                      </a:extLst>
                    </a:gridCol>
                    <a:gridCol w="1703212">
                      <a:extLst>
                        <a:ext uri="{9D8B030D-6E8A-4147-A177-3AD203B41FA5}">
                          <a16:colId xmlns:a16="http://schemas.microsoft.com/office/drawing/2014/main" val="180895629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Scheme</a:t>
                          </a:r>
                          <a:endParaRPr lang="en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High-Threshold</a:t>
                          </a:r>
                          <a:endParaRPr lang="en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Robust</a:t>
                          </a:r>
                          <a:endParaRPr lang="en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Adaptive</a:t>
                          </a:r>
                          <a:endParaRPr lang="en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Complexity</a:t>
                          </a:r>
                          <a:endParaRPr lang="en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Rounds</a:t>
                          </a:r>
                          <a:endParaRPr lang="en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632924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ROAST [RRJ+22]</a:t>
                          </a:r>
                          <a:endParaRPr lang="en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469700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SPRINT [BHK+24]</a:t>
                          </a:r>
                          <a:endParaRPr lang="en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 atomic BC</a:t>
                          </a:r>
                          <a:endParaRPr lang="en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79492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GS ’24</a:t>
                          </a:r>
                          <a:endParaRPr lang="en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076979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b="1" dirty="0"/>
                            <a:t>Our work</a:t>
                          </a:r>
                          <a:endParaRPr lang="en-IL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b="1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b="1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b="1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𝑶</m:t>
                                </m:r>
                                <m:d>
                                  <m:dPr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𝝀</m:t>
                                    </m:r>
                                    <m:sSup>
                                      <m:sSupPr>
                                        <m:ctrlPr>
                                          <a:rPr lang="en-US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</a:rPr>
                                          <m:t>𝒏</m:t>
                                        </m:r>
                                      </m:e>
                                      <m:sup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func>
                                      <m:funcPr>
                                        <m:ctrlPr>
                                          <a:rPr lang="en-US" sz="18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a:rPr lang="en-US" sz="1800" b="1" i="0" smtClean="0">
                                            <a:latin typeface="Cambria Math" panose="02040503050406030204" pitchFamily="18" charset="0"/>
                                          </a:rPr>
                                          <m:t>𝐥𝐨𝐠</m:t>
                                        </m:r>
                                      </m:fName>
                                      <m:e>
                                        <m:r>
                                          <a:rPr lang="en-US" sz="1800" b="1" i="1" smtClean="0">
                                            <a:latin typeface="Cambria Math" panose="02040503050406030204" pitchFamily="18" charset="0"/>
                                          </a:rPr>
                                          <m:t>𝒏</m:t>
                                        </m:r>
                                      </m:e>
                                    </m:func>
                                  </m:e>
                                </m:d>
                              </m:oMath>
                            </m:oMathPara>
                          </a14:m>
                          <a:endParaRPr lang="en-IL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𝑶</m:t>
                                </m:r>
                                <m:d>
                                  <m:dPr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IL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8355965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7AC729D7-D7F2-5B9B-7E97-FC634139FAD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68499466"/>
                  </p:ext>
                </p:extLst>
              </p:nvPr>
            </p:nvGraphicFramePr>
            <p:xfrm>
              <a:off x="986364" y="1978025"/>
              <a:ext cx="10219272" cy="215366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98133">
                      <a:extLst>
                        <a:ext uri="{9D8B030D-6E8A-4147-A177-3AD203B41FA5}">
                          <a16:colId xmlns:a16="http://schemas.microsoft.com/office/drawing/2014/main" val="1835979739"/>
                        </a:ext>
                      </a:extLst>
                    </a:gridCol>
                    <a:gridCol w="1651000">
                      <a:extLst>
                        <a:ext uri="{9D8B030D-6E8A-4147-A177-3AD203B41FA5}">
                          <a16:colId xmlns:a16="http://schemas.microsoft.com/office/drawing/2014/main" val="4171873849"/>
                        </a:ext>
                      </a:extLst>
                    </a:gridCol>
                    <a:gridCol w="1642534">
                      <a:extLst>
                        <a:ext uri="{9D8B030D-6E8A-4147-A177-3AD203B41FA5}">
                          <a16:colId xmlns:a16="http://schemas.microsoft.com/office/drawing/2014/main" val="3075053395"/>
                        </a:ext>
                      </a:extLst>
                    </a:gridCol>
                    <a:gridCol w="1676400">
                      <a:extLst>
                        <a:ext uri="{9D8B030D-6E8A-4147-A177-3AD203B41FA5}">
                          <a16:colId xmlns:a16="http://schemas.microsoft.com/office/drawing/2014/main" val="2469698197"/>
                        </a:ext>
                      </a:extLst>
                    </a:gridCol>
                    <a:gridCol w="1547993">
                      <a:extLst>
                        <a:ext uri="{9D8B030D-6E8A-4147-A177-3AD203B41FA5}">
                          <a16:colId xmlns:a16="http://schemas.microsoft.com/office/drawing/2014/main" val="2242237572"/>
                        </a:ext>
                      </a:extLst>
                    </a:gridCol>
                    <a:gridCol w="1703212">
                      <a:extLst>
                        <a:ext uri="{9D8B030D-6E8A-4147-A177-3AD203B41FA5}">
                          <a16:colId xmlns:a16="http://schemas.microsoft.com/office/drawing/2014/main" val="1808956297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Scheme</a:t>
                          </a:r>
                          <a:endParaRPr lang="en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High-Threshold</a:t>
                          </a:r>
                          <a:endParaRPr lang="en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Robust</a:t>
                          </a:r>
                          <a:endParaRPr lang="en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Adaptive</a:t>
                          </a:r>
                          <a:endParaRPr lang="en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Complexity</a:t>
                          </a:r>
                          <a:endParaRPr lang="en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Rounds</a:t>
                          </a:r>
                          <a:endParaRPr lang="en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632924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ROAST [RRJ+22]</a:t>
                          </a:r>
                          <a:endParaRPr lang="en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blipFill>
                          <a:blip r:embed="rId6"/>
                          <a:stretch>
                            <a:fillRect l="-450787" t="-178689" r="-111811" b="-3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blipFill>
                          <a:blip r:embed="rId6"/>
                          <a:stretch>
                            <a:fillRect l="-499643" t="-178689" r="-1429" b="-3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469700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SPRINT [BHK+24]</a:t>
                          </a:r>
                          <a:endParaRPr lang="en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blipFill>
                          <a:blip r:embed="rId6"/>
                          <a:stretch>
                            <a:fillRect l="-450787" t="-278689" r="-111811" b="-2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 atomic BC</a:t>
                          </a:r>
                          <a:endParaRPr lang="en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79492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GS ’24</a:t>
                          </a:r>
                          <a:endParaRPr lang="en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blipFill>
                          <a:blip r:embed="rId6"/>
                          <a:stretch>
                            <a:fillRect l="-450787" t="-378689" r="-111811" b="-1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blipFill>
                          <a:blip r:embed="rId6"/>
                          <a:stretch>
                            <a:fillRect l="-499643" t="-378689" r="-1429" b="-1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07697949"/>
                      </a:ext>
                    </a:extLst>
                  </a:tr>
                  <a:tr h="401066">
                    <a:tc>
                      <a:txBody>
                        <a:bodyPr/>
                        <a:lstStyle/>
                        <a:p>
                          <a:r>
                            <a:rPr lang="en-US" b="1" dirty="0"/>
                            <a:t>Our work</a:t>
                          </a:r>
                          <a:endParaRPr lang="en-IL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b="1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b="1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b="1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blipFill>
                          <a:blip r:embed="rId6"/>
                          <a:stretch>
                            <a:fillRect l="-450787" t="-442424" r="-111811" b="-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blipFill>
                          <a:blip r:embed="rId6"/>
                          <a:stretch>
                            <a:fillRect l="-499643" t="-442424" r="-1429" b="-1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83559659"/>
                      </a:ext>
                    </a:extLst>
                  </a:tr>
                </a:tbl>
              </a:graphicData>
            </a:graphic>
          </p:graphicFrame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240641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CFCA8-C5F6-4828-B92F-3A993926E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Threshold Schnorr</a:t>
            </a:r>
          </a:p>
        </p:txBody>
      </p:sp>
      <p:pic>
        <p:nvPicPr>
          <p:cNvPr id="5" name="Picture 4" descr="Download Smiling Face Emoji Icon | Emoji Island">
            <a:extLst>
              <a:ext uri="{FF2B5EF4-FFF2-40B4-BE49-F238E27FC236}">
                <a16:creationId xmlns:a16="http://schemas.microsoft.com/office/drawing/2014/main" id="{3526786B-4B55-4CC6-88F2-1A0EE5DF2B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952" y="3371710"/>
            <a:ext cx="731520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Download Smiling Face Emoji Icon | Emoji Island">
            <a:extLst>
              <a:ext uri="{FF2B5EF4-FFF2-40B4-BE49-F238E27FC236}">
                <a16:creationId xmlns:a16="http://schemas.microsoft.com/office/drawing/2014/main" id="{E46F1CC1-3525-4554-84FF-5D7FEF6BB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3528" y="3371710"/>
            <a:ext cx="731520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Download Smiling Face Emoji Icon | Emoji Island">
            <a:extLst>
              <a:ext uri="{FF2B5EF4-FFF2-40B4-BE49-F238E27FC236}">
                <a16:creationId xmlns:a16="http://schemas.microsoft.com/office/drawing/2014/main" id="{D64E9AD6-2D80-4E33-9996-586F496261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240" y="1507808"/>
            <a:ext cx="731520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Download Smiling Face Emoji Icon | Emoji Island">
            <a:extLst>
              <a:ext uri="{FF2B5EF4-FFF2-40B4-BE49-F238E27FC236}">
                <a16:creationId xmlns:a16="http://schemas.microsoft.com/office/drawing/2014/main" id="{F442774F-A748-4C0A-80B9-E548C315A0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240" y="5235613"/>
            <a:ext cx="731520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1ED1506C-1A42-41B6-A49B-9964F1103F11}"/>
                  </a:ext>
                </a:extLst>
              </p:cNvPr>
              <p:cNvSpPr/>
              <p:nvPr/>
            </p:nvSpPr>
            <p:spPr>
              <a:xfrm>
                <a:off x="4996665" y="3207105"/>
                <a:ext cx="2198669" cy="1060731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𝑆𝑖𝑔𝑛𝑖𝑛𝑔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1ED1506C-1A42-41B6-A49B-9964F1103F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6665" y="3207105"/>
                <a:ext cx="2198669" cy="1060731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A6EA63-1DD1-4C2F-A76B-2BAE6A839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B67C-5E8A-4460-BC7B-CAC0282B57DF}" type="slidenum">
              <a:rPr lang="en-US" smtClean="0"/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AB836FD-A25A-FC7F-EF6B-D4F19C63C0A5}"/>
                  </a:ext>
                </a:extLst>
              </p:cNvPr>
              <p:cNvSpPr txBox="1"/>
              <p:nvPr/>
            </p:nvSpPr>
            <p:spPr>
              <a:xfrm>
                <a:off x="7306056" y="3207105"/>
                <a:ext cx="1472184" cy="10615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groupChr>
                        <m:groupChrPr>
                          <m:chr m:val="←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$</m:t>
                          </m:r>
                        </m:e>
                      </m:groupCh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𝔽</m:t>
                          </m:r>
                        </m:e>
                        <m:sup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AB836FD-A25A-FC7F-EF6B-D4F19C63C0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6056" y="3207105"/>
                <a:ext cx="1472184" cy="10615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0B5B9F58-BF8F-F674-0C25-E7563B8C518D}"/>
              </a:ext>
            </a:extLst>
          </p:cNvPr>
          <p:cNvCxnSpPr>
            <a:stCxn id="17" idx="0"/>
            <a:endCxn id="7" idx="2"/>
          </p:cNvCxnSpPr>
          <p:nvPr/>
        </p:nvCxnSpPr>
        <p:spPr>
          <a:xfrm flipV="1">
            <a:off x="6096000" y="2239328"/>
            <a:ext cx="0" cy="96777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AA2EAE2-6ED4-3124-E24C-85A08C447839}"/>
              </a:ext>
            </a:extLst>
          </p:cNvPr>
          <p:cNvCxnSpPr>
            <a:cxnSpLocks/>
            <a:stCxn id="17" idx="3"/>
            <a:endCxn id="6" idx="1"/>
          </p:cNvCxnSpPr>
          <p:nvPr/>
        </p:nvCxnSpPr>
        <p:spPr>
          <a:xfrm flipV="1">
            <a:off x="7195334" y="3737470"/>
            <a:ext cx="1958194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EC1304A-C058-53ED-EB80-A482DBFF41C6}"/>
              </a:ext>
            </a:extLst>
          </p:cNvPr>
          <p:cNvCxnSpPr>
            <a:cxnSpLocks/>
            <a:stCxn id="17" idx="2"/>
            <a:endCxn id="8" idx="0"/>
          </p:cNvCxnSpPr>
          <p:nvPr/>
        </p:nvCxnSpPr>
        <p:spPr>
          <a:xfrm>
            <a:off x="6096000" y="4267836"/>
            <a:ext cx="0" cy="96777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0B68E86-25CE-0A94-A3C4-4AFB21BBC505}"/>
              </a:ext>
            </a:extLst>
          </p:cNvPr>
          <p:cNvCxnSpPr>
            <a:cxnSpLocks/>
            <a:stCxn id="17" idx="1"/>
            <a:endCxn id="5" idx="3"/>
          </p:cNvCxnSpPr>
          <p:nvPr/>
        </p:nvCxnSpPr>
        <p:spPr>
          <a:xfrm flipH="1" flipV="1">
            <a:off x="3038472" y="3737470"/>
            <a:ext cx="1958193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F1E81E9-1D46-E6BC-6204-385EF765AE27}"/>
                  </a:ext>
                </a:extLst>
              </p:cNvPr>
              <p:cNvSpPr txBox="1"/>
              <p:nvPr/>
            </p:nvSpPr>
            <p:spPr>
              <a:xfrm>
                <a:off x="6003043" y="2549858"/>
                <a:ext cx="20391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F1E81E9-1D46-E6BC-6204-385EF765AE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3043" y="2549858"/>
                <a:ext cx="2039105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2C666BB-6506-4CE4-DC8A-87D99E46AC3B}"/>
                  </a:ext>
                </a:extLst>
              </p:cNvPr>
              <p:cNvSpPr txBox="1"/>
              <p:nvPr/>
            </p:nvSpPr>
            <p:spPr>
              <a:xfrm>
                <a:off x="7154878" y="3838853"/>
                <a:ext cx="20391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2C666BB-6506-4CE4-DC8A-87D99E46AC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4878" y="3838853"/>
                <a:ext cx="2039105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0015616A-A9D5-F388-F34E-1D596C8439F8}"/>
                  </a:ext>
                </a:extLst>
              </p:cNvPr>
              <p:cNvSpPr txBox="1"/>
              <p:nvPr/>
            </p:nvSpPr>
            <p:spPr>
              <a:xfrm>
                <a:off x="5997712" y="4555751"/>
                <a:ext cx="20391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0015616A-A9D5-F388-F34E-1D596C8439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7712" y="4555751"/>
                <a:ext cx="2039105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E6A28819-7BEA-93C4-566B-B2171BA871B2}"/>
                  </a:ext>
                </a:extLst>
              </p:cNvPr>
              <p:cNvSpPr txBox="1"/>
              <p:nvPr/>
            </p:nvSpPr>
            <p:spPr>
              <a:xfrm>
                <a:off x="2957560" y="3838853"/>
                <a:ext cx="20391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E6A28819-7BEA-93C4-566B-B2171BA871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7560" y="3838853"/>
                <a:ext cx="2039105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4571363A-2CAB-E1C2-09B9-9215746765FF}"/>
                  </a:ext>
                </a:extLst>
              </p:cNvPr>
              <p:cNvSpPr txBox="1"/>
              <p:nvPr/>
            </p:nvSpPr>
            <p:spPr>
              <a:xfrm>
                <a:off x="4830696" y="1690688"/>
                <a:ext cx="6099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4571363A-2CAB-E1C2-09B9-9215746765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0696" y="1690688"/>
                <a:ext cx="609984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2F58F517-EF27-6F81-8EBB-C86C66FB081E}"/>
                  </a:ext>
                </a:extLst>
              </p:cNvPr>
              <p:cNvSpPr txBox="1"/>
              <p:nvPr/>
            </p:nvSpPr>
            <p:spPr>
              <a:xfrm>
                <a:off x="10182224" y="3552804"/>
                <a:ext cx="6099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2F58F517-EF27-6F81-8EBB-C86C66FB08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2224" y="3552804"/>
                <a:ext cx="609984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9E2AAE3F-D456-61F4-02C0-809FC2BCE8E3}"/>
                  </a:ext>
                </a:extLst>
              </p:cNvPr>
              <p:cNvSpPr txBox="1"/>
              <p:nvPr/>
            </p:nvSpPr>
            <p:spPr>
              <a:xfrm>
                <a:off x="1408936" y="3552804"/>
                <a:ext cx="6099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9E2AAE3F-D456-61F4-02C0-809FC2BCE8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8936" y="3552804"/>
                <a:ext cx="609984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1D0D52EC-555A-EF20-B5D5-CB12BAFE2F4C}"/>
                  </a:ext>
                </a:extLst>
              </p:cNvPr>
              <p:cNvSpPr txBox="1"/>
              <p:nvPr/>
            </p:nvSpPr>
            <p:spPr>
              <a:xfrm>
                <a:off x="4830696" y="5416707"/>
                <a:ext cx="6099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1D0D52EC-555A-EF20-B5D5-CB12BAFE2F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0696" y="5416707"/>
                <a:ext cx="609984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CDE0733-2FA2-114D-18AC-8E1954322C7D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5303520" y="1873568"/>
            <a:ext cx="42672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5CB70B8E-008C-0D9D-4683-659B29E409BA}"/>
              </a:ext>
            </a:extLst>
          </p:cNvPr>
          <p:cNvCxnSpPr>
            <a:cxnSpLocks/>
          </p:cNvCxnSpPr>
          <p:nvPr/>
        </p:nvCxnSpPr>
        <p:spPr>
          <a:xfrm>
            <a:off x="5303520" y="5601373"/>
            <a:ext cx="42672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2715D75A-DEE1-C0A6-3DE3-8D2FABDBA96B}"/>
              </a:ext>
            </a:extLst>
          </p:cNvPr>
          <p:cNvCxnSpPr>
            <a:cxnSpLocks/>
          </p:cNvCxnSpPr>
          <p:nvPr/>
        </p:nvCxnSpPr>
        <p:spPr>
          <a:xfrm>
            <a:off x="1880232" y="3733470"/>
            <a:ext cx="42672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45982C4-8FA3-FA29-9DA3-DED4EBCE4419}"/>
              </a:ext>
            </a:extLst>
          </p:cNvPr>
          <p:cNvCxnSpPr>
            <a:cxnSpLocks/>
          </p:cNvCxnSpPr>
          <p:nvPr/>
        </p:nvCxnSpPr>
        <p:spPr>
          <a:xfrm flipH="1">
            <a:off x="9885048" y="3741662"/>
            <a:ext cx="42672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FCF1B7DC-75FF-903C-4B1D-1F84E5611DE2}"/>
                  </a:ext>
                </a:extLst>
              </p:cNvPr>
              <p:cNvSpPr txBox="1"/>
              <p:nvPr/>
            </p:nvSpPr>
            <p:spPr>
              <a:xfrm>
                <a:off x="4840224" y="1687116"/>
                <a:ext cx="5120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FCF1B7DC-75FF-903C-4B1D-1F84E5611D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0224" y="1687116"/>
                <a:ext cx="512061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47DDE47C-DAF3-8D5D-A3B7-AD930E766236}"/>
                  </a:ext>
                </a:extLst>
              </p:cNvPr>
              <p:cNvSpPr txBox="1"/>
              <p:nvPr/>
            </p:nvSpPr>
            <p:spPr>
              <a:xfrm>
                <a:off x="4858896" y="5414921"/>
                <a:ext cx="5120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47DDE47C-DAF3-8D5D-A3B7-AD930E7662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896" y="5414921"/>
                <a:ext cx="512061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0E4AE645-307B-30BB-724F-063CB345FD23}"/>
                  </a:ext>
                </a:extLst>
              </p:cNvPr>
              <p:cNvSpPr txBox="1"/>
              <p:nvPr/>
            </p:nvSpPr>
            <p:spPr>
              <a:xfrm>
                <a:off x="1436558" y="3556996"/>
                <a:ext cx="5120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0E4AE645-307B-30BB-724F-063CB345FD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6558" y="3556996"/>
                <a:ext cx="512061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2BF7E8E-3FBE-A434-371E-4FE90F1C332C}"/>
                  </a:ext>
                </a:extLst>
              </p:cNvPr>
              <p:cNvSpPr txBox="1"/>
              <p:nvPr/>
            </p:nvSpPr>
            <p:spPr>
              <a:xfrm>
                <a:off x="10231185" y="3548804"/>
                <a:ext cx="5120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2BF7E8E-3FBE-A434-371E-4FE90F1C33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1185" y="3548804"/>
                <a:ext cx="512061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78242A3-5E12-44FE-1CF5-27F1FF970787}"/>
              </a:ext>
            </a:extLst>
          </p:cNvPr>
          <p:cNvCxnSpPr>
            <a:cxnSpLocks/>
            <a:stCxn id="7" idx="2"/>
            <a:endCxn id="17" idx="0"/>
          </p:cNvCxnSpPr>
          <p:nvPr/>
        </p:nvCxnSpPr>
        <p:spPr>
          <a:xfrm>
            <a:off x="6096000" y="2239328"/>
            <a:ext cx="0" cy="96777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B4708ADB-93BD-BC23-F2DC-AC0BDACFF0ED}"/>
              </a:ext>
            </a:extLst>
          </p:cNvPr>
          <p:cNvCxnSpPr>
            <a:cxnSpLocks/>
          </p:cNvCxnSpPr>
          <p:nvPr/>
        </p:nvCxnSpPr>
        <p:spPr>
          <a:xfrm flipH="1">
            <a:off x="7195334" y="3741662"/>
            <a:ext cx="195819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928DF359-8E83-E370-D7E0-B1E399DDB407}"/>
              </a:ext>
            </a:extLst>
          </p:cNvPr>
          <p:cNvCxnSpPr>
            <a:cxnSpLocks/>
            <a:stCxn id="8" idx="0"/>
            <a:endCxn id="17" idx="2"/>
          </p:cNvCxnSpPr>
          <p:nvPr/>
        </p:nvCxnSpPr>
        <p:spPr>
          <a:xfrm flipV="1">
            <a:off x="6096000" y="4267836"/>
            <a:ext cx="0" cy="96777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AF8E322E-0902-FBCC-0AD6-202385B42C7F}"/>
              </a:ext>
            </a:extLst>
          </p:cNvPr>
          <p:cNvCxnSpPr>
            <a:cxnSpLocks/>
            <a:stCxn id="5" idx="3"/>
            <a:endCxn id="17" idx="1"/>
          </p:cNvCxnSpPr>
          <p:nvPr/>
        </p:nvCxnSpPr>
        <p:spPr>
          <a:xfrm>
            <a:off x="3038472" y="3737470"/>
            <a:ext cx="1958193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24FF5E97-78DF-AF3B-D864-B0A6F46AB451}"/>
                  </a:ext>
                </a:extLst>
              </p:cNvPr>
              <p:cNvSpPr txBox="1"/>
              <p:nvPr/>
            </p:nvSpPr>
            <p:spPr>
              <a:xfrm>
                <a:off x="6339839" y="2538550"/>
                <a:ext cx="4267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24FF5E97-78DF-AF3B-D864-B0A6F46AB4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9839" y="2538550"/>
                <a:ext cx="426721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0967CF12-3235-03B3-71C9-B934706C0142}"/>
                  </a:ext>
                </a:extLst>
              </p:cNvPr>
              <p:cNvSpPr txBox="1"/>
              <p:nvPr/>
            </p:nvSpPr>
            <p:spPr>
              <a:xfrm>
                <a:off x="3763752" y="3838853"/>
                <a:ext cx="4267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0967CF12-3235-03B3-71C9-B934706C01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3752" y="3838853"/>
                <a:ext cx="426721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565EC84B-02A1-2447-69C2-36B33192ADDF}"/>
                  </a:ext>
                </a:extLst>
              </p:cNvPr>
              <p:cNvSpPr txBox="1"/>
              <p:nvPr/>
            </p:nvSpPr>
            <p:spPr>
              <a:xfrm>
                <a:off x="7861061" y="3835282"/>
                <a:ext cx="4267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565EC84B-02A1-2447-69C2-36B33192AD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1061" y="3835282"/>
                <a:ext cx="426721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7E1B80E7-783B-AF30-F3AC-C675B6E4A732}"/>
                  </a:ext>
                </a:extLst>
              </p:cNvPr>
              <p:cNvSpPr txBox="1"/>
              <p:nvPr/>
            </p:nvSpPr>
            <p:spPr>
              <a:xfrm>
                <a:off x="6344102" y="4526350"/>
                <a:ext cx="4267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7E1B80E7-783B-AF30-F3AC-C675B6E4A7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4102" y="4526350"/>
                <a:ext cx="426721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F855776C-270A-FF58-CF20-B1EF86C37EA5}"/>
                  </a:ext>
                </a:extLst>
              </p:cNvPr>
              <p:cNvSpPr txBox="1"/>
              <p:nvPr/>
            </p:nvSpPr>
            <p:spPr>
              <a:xfrm>
                <a:off x="6295267" y="2527243"/>
                <a:ext cx="4385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F855776C-270A-FF58-CF20-B1EF86C37E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267" y="2527243"/>
                <a:ext cx="438528" cy="36933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D376CE53-C7D5-DFB3-EA57-78E6F14EAF7D}"/>
                  </a:ext>
                </a:extLst>
              </p:cNvPr>
              <p:cNvSpPr txBox="1"/>
              <p:nvPr/>
            </p:nvSpPr>
            <p:spPr>
              <a:xfrm>
                <a:off x="7812099" y="3822459"/>
                <a:ext cx="4385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D376CE53-C7D5-DFB3-EA57-78E6F14EAF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099" y="3822459"/>
                <a:ext cx="438528" cy="36933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661D6E23-B36E-FE5F-EAAE-E071921892EB}"/>
                  </a:ext>
                </a:extLst>
              </p:cNvPr>
              <p:cNvSpPr txBox="1"/>
              <p:nvPr/>
            </p:nvSpPr>
            <p:spPr>
              <a:xfrm>
                <a:off x="3720325" y="3835282"/>
                <a:ext cx="4385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661D6E23-B36E-FE5F-EAAE-E071921892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0325" y="3835282"/>
                <a:ext cx="438528" cy="369332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95EFF695-A342-FA64-851B-079B558168E6}"/>
                  </a:ext>
                </a:extLst>
              </p:cNvPr>
              <p:cNvSpPr txBox="1"/>
              <p:nvPr/>
            </p:nvSpPr>
            <p:spPr>
              <a:xfrm>
                <a:off x="6290470" y="4526350"/>
                <a:ext cx="4385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95EFF695-A342-FA64-851B-079B558168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0470" y="4526350"/>
                <a:ext cx="438528" cy="369332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204906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5" grpId="1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52" grpId="0"/>
      <p:bldP spid="52" grpId="1"/>
      <p:bldP spid="53" grpId="0"/>
      <p:bldP spid="53" grpId="1"/>
      <p:bldP spid="54" grpId="0"/>
      <p:bldP spid="54" grpId="1"/>
      <p:bldP spid="55" grpId="0"/>
      <p:bldP spid="55" grpId="1"/>
      <p:bldP spid="64" grpId="0"/>
      <p:bldP spid="64" grpId="1"/>
      <p:bldP spid="65" grpId="0"/>
      <p:bldP spid="65" grpId="1"/>
      <p:bldP spid="66" grpId="0"/>
      <p:bldP spid="66" grpId="1"/>
      <p:bldP spid="67" grpId="0"/>
      <p:bldP spid="67" grpId="1"/>
      <p:bldP spid="84" grpId="0"/>
      <p:bldP spid="84" grpId="1"/>
      <p:bldP spid="85" grpId="0"/>
      <p:bldP spid="85" grpId="1"/>
      <p:bldP spid="86" grpId="0"/>
      <p:bldP spid="86" grpId="1"/>
      <p:bldP spid="87" grpId="0"/>
      <p:bldP spid="87" grpId="1"/>
      <p:bldP spid="88" grpId="0"/>
      <p:bldP spid="88" grpId="1"/>
      <p:bldP spid="89" grpId="0"/>
      <p:bldP spid="89" grpId="1"/>
      <p:bldP spid="90" grpId="0"/>
      <p:bldP spid="90" grpId="1"/>
      <p:bldP spid="91" grpId="0"/>
      <p:bldP spid="9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AE315-A182-CCCA-E752-B775196AD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Nonce Generation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D59C69-12E7-25D8-12B3-A2EB622E6F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Each signing session requires a random nonce</a:t>
                </a:r>
              </a:p>
              <a:p>
                <a:pPr lvl="1"/>
                <a:r>
                  <a:rPr lang="en-US" dirty="0"/>
                  <a:t>Random polynomial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of degree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Each party gets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(0)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dirty="0"/>
                  <a:t> and one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First step: high-threshold AVSS</a:t>
                </a:r>
              </a:p>
              <a:p>
                <a:pPr lvl="1"/>
                <a:r>
                  <a:rPr lang="en-US" dirty="0"/>
                  <a:t>Create one polynomial</a:t>
                </a:r>
              </a:p>
              <a:p>
                <a:pPr lvl="1"/>
                <a:r>
                  <a:rPr lang="en-US" dirty="0"/>
                  <a:t>Not necessarily random</a:t>
                </a:r>
              </a:p>
              <a:p>
                <a:pPr lvl="1"/>
                <a:endParaRPr lang="en-IL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D59C69-12E7-25D8-12B3-A2EB622E6F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41166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4D19BE-1035-92E0-91F0-1451084336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3E951-D75C-7D50-BD50-D6FBE6BD3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High-Threshold AVSS</a:t>
            </a:r>
          </a:p>
        </p:txBody>
      </p:sp>
      <p:pic>
        <p:nvPicPr>
          <p:cNvPr id="5" name="Picture 4" descr="Download Smiling Face Emoji Icon | Emoji Island">
            <a:extLst>
              <a:ext uri="{FF2B5EF4-FFF2-40B4-BE49-F238E27FC236}">
                <a16:creationId xmlns:a16="http://schemas.microsoft.com/office/drawing/2014/main" id="{60C7B0DD-B999-F051-5EB5-085180C8DF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952" y="3371710"/>
            <a:ext cx="731520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Download Smiling Face Emoji Icon | Emoji Island">
            <a:extLst>
              <a:ext uri="{FF2B5EF4-FFF2-40B4-BE49-F238E27FC236}">
                <a16:creationId xmlns:a16="http://schemas.microsoft.com/office/drawing/2014/main" id="{3E416C72-AB51-037F-EF0A-A9B211AEF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3528" y="3371710"/>
            <a:ext cx="731520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Download Smiling Face Emoji Icon | Emoji Island">
            <a:extLst>
              <a:ext uri="{FF2B5EF4-FFF2-40B4-BE49-F238E27FC236}">
                <a16:creationId xmlns:a16="http://schemas.microsoft.com/office/drawing/2014/main" id="{750DE160-B887-40F6-8B84-0B87263360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240" y="1507808"/>
            <a:ext cx="731520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Download Smiling Face Emoji Icon | Emoji Island">
            <a:extLst>
              <a:ext uri="{FF2B5EF4-FFF2-40B4-BE49-F238E27FC236}">
                <a16:creationId xmlns:a16="http://schemas.microsoft.com/office/drawing/2014/main" id="{22356F85-C21E-8AD1-58B0-072769523D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240" y="5235613"/>
            <a:ext cx="731520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B40253C7-B744-E061-EE5A-27276FE3BA9B}"/>
                  </a:ext>
                </a:extLst>
              </p:cNvPr>
              <p:cNvSpPr/>
              <p:nvPr/>
            </p:nvSpPr>
            <p:spPr>
              <a:xfrm>
                <a:off x="4996665" y="3207105"/>
                <a:ext cx="2198669" cy="1060731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𝐴𝑉𝑆𝑆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B40253C7-B744-E061-EE5A-27276FE3BA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6665" y="3207105"/>
                <a:ext cx="2198669" cy="1060731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849E6C-E100-7082-3883-194114D3E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B67C-5E8A-4460-BC7B-CAC0282B57DF}" type="slidenum">
              <a:rPr lang="en-US" smtClean="0"/>
              <a:t>7</a:t>
            </a:fld>
            <a:endParaRPr lang="en-US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5FB9DE7-37CC-2CC2-CE94-B468B204A409}"/>
              </a:ext>
            </a:extLst>
          </p:cNvPr>
          <p:cNvCxnSpPr>
            <a:cxnSpLocks/>
          </p:cNvCxnSpPr>
          <p:nvPr/>
        </p:nvCxnSpPr>
        <p:spPr>
          <a:xfrm>
            <a:off x="5303520" y="1873568"/>
            <a:ext cx="42672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0736780-8459-D9A3-2D79-A282D1DF9850}"/>
              </a:ext>
            </a:extLst>
          </p:cNvPr>
          <p:cNvSpPr txBox="1"/>
          <p:nvPr/>
        </p:nvSpPr>
        <p:spPr>
          <a:xfrm>
            <a:off x="6562344" y="1677020"/>
            <a:ext cx="192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Dealer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D77AA90-F849-1A28-644F-6CA4F9D8D267}"/>
                  </a:ext>
                </a:extLst>
              </p:cNvPr>
              <p:cNvSpPr txBox="1"/>
              <p:nvPr/>
            </p:nvSpPr>
            <p:spPr>
              <a:xfrm>
                <a:off x="4876800" y="1688902"/>
                <a:ext cx="4267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D77AA90-F849-1A28-644F-6CA4F9D8D2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1688902"/>
                <a:ext cx="42672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D3AD9EA-EA06-E3B4-5877-A25C57DE9F34}"/>
                  </a:ext>
                </a:extLst>
              </p:cNvPr>
              <p:cNvSpPr txBox="1"/>
              <p:nvPr/>
            </p:nvSpPr>
            <p:spPr>
              <a:xfrm>
                <a:off x="3897330" y="1411784"/>
                <a:ext cx="2198669" cy="760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groupChr>
                        <m:groupChrPr>
                          <m:chr m:val="←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$</m:t>
                          </m:r>
                        </m:e>
                      </m:groupCh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𝔽</m:t>
                          </m:r>
                        </m:e>
                        <m:sup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D3AD9EA-EA06-E3B4-5877-A25C57DE9F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7330" y="1411784"/>
                <a:ext cx="2198669" cy="760914"/>
              </a:xfrm>
              <a:prstGeom prst="rect">
                <a:avLst/>
              </a:prstGeom>
              <a:blipFill>
                <a:blip r:embed="rId8"/>
                <a:stretch>
                  <a:fillRect b="-241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DD0D595-5A22-B9AE-28D2-5724C40099D0}"/>
              </a:ext>
            </a:extLst>
          </p:cNvPr>
          <p:cNvCxnSpPr>
            <a:cxnSpLocks/>
          </p:cNvCxnSpPr>
          <p:nvPr/>
        </p:nvCxnSpPr>
        <p:spPr>
          <a:xfrm>
            <a:off x="6092951" y="2239328"/>
            <a:ext cx="0" cy="96777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7F590A0-FC4C-6CD5-D3EE-50C0880DFF46}"/>
              </a:ext>
            </a:extLst>
          </p:cNvPr>
          <p:cNvCxnSpPr>
            <a:cxnSpLocks/>
            <a:stCxn id="16" idx="1"/>
            <a:endCxn id="6" idx="1"/>
          </p:cNvCxnSpPr>
          <p:nvPr/>
        </p:nvCxnSpPr>
        <p:spPr>
          <a:xfrm>
            <a:off x="7195334" y="3736186"/>
            <a:ext cx="1958194" cy="12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1AB213C-0E49-6D9D-B011-2792E5F2EDF4}"/>
              </a:ext>
            </a:extLst>
          </p:cNvPr>
          <p:cNvCxnSpPr>
            <a:cxnSpLocks/>
            <a:stCxn id="17" idx="1"/>
            <a:endCxn id="5" idx="3"/>
          </p:cNvCxnSpPr>
          <p:nvPr/>
        </p:nvCxnSpPr>
        <p:spPr>
          <a:xfrm flipH="1" flipV="1">
            <a:off x="3038472" y="3737470"/>
            <a:ext cx="1958193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D300718-C9E0-FB3F-C1D8-EB01ADE303EA}"/>
              </a:ext>
            </a:extLst>
          </p:cNvPr>
          <p:cNvCxnSpPr>
            <a:cxnSpLocks/>
            <a:stCxn id="17" idx="2"/>
            <a:endCxn id="8" idx="0"/>
          </p:cNvCxnSpPr>
          <p:nvPr/>
        </p:nvCxnSpPr>
        <p:spPr>
          <a:xfrm>
            <a:off x="6096000" y="4267836"/>
            <a:ext cx="0" cy="96777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8AEC9C2-9C92-12BD-4BFC-27D06956B957}"/>
                  </a:ext>
                </a:extLst>
              </p:cNvPr>
              <p:cNvSpPr txBox="1"/>
              <p:nvPr/>
            </p:nvSpPr>
            <p:spPr>
              <a:xfrm>
                <a:off x="7195334" y="3413020"/>
                <a:ext cx="147218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8AEC9C2-9C92-12BD-4BFC-27D06956B9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334" y="3413020"/>
                <a:ext cx="1472184" cy="646331"/>
              </a:xfrm>
              <a:prstGeom prst="rect">
                <a:avLst/>
              </a:prstGeom>
              <a:blipFill>
                <a:blip r:embed="rId9"/>
                <a:stretch>
                  <a:fillRect b="-283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B602365-4F25-FA4B-656D-A8DFD9D472C7}"/>
                  </a:ext>
                </a:extLst>
              </p:cNvPr>
              <p:cNvSpPr txBox="1"/>
              <p:nvPr/>
            </p:nvSpPr>
            <p:spPr>
              <a:xfrm>
                <a:off x="6092951" y="2442062"/>
                <a:ext cx="8173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B602365-4F25-FA4B-656D-A8DFD9D472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2951" y="2442062"/>
                <a:ext cx="817394" cy="369332"/>
              </a:xfrm>
              <a:prstGeom prst="rect">
                <a:avLst/>
              </a:prstGeom>
              <a:blipFill>
                <a:blip r:embed="rId10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4A21105-FAF0-C693-E3AE-7EF653F1D7DF}"/>
              </a:ext>
            </a:extLst>
          </p:cNvPr>
          <p:cNvCxnSpPr>
            <a:cxnSpLocks/>
            <a:stCxn id="17" idx="0"/>
          </p:cNvCxnSpPr>
          <p:nvPr/>
        </p:nvCxnSpPr>
        <p:spPr>
          <a:xfrm flipV="1">
            <a:off x="6096000" y="2249086"/>
            <a:ext cx="0" cy="9580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333D041-CA32-2DF4-9718-59F84C321FD6}"/>
                  </a:ext>
                </a:extLst>
              </p:cNvPr>
              <p:cNvSpPr txBox="1"/>
              <p:nvPr/>
            </p:nvSpPr>
            <p:spPr>
              <a:xfrm>
                <a:off x="6003043" y="2549858"/>
                <a:ext cx="20391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333D041-CA32-2DF4-9718-59F84C321F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3043" y="2549858"/>
                <a:ext cx="2039105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C7826B5-5EF1-8064-1111-519138CFFA2E}"/>
                  </a:ext>
                </a:extLst>
              </p:cNvPr>
              <p:cNvSpPr txBox="1"/>
              <p:nvPr/>
            </p:nvSpPr>
            <p:spPr>
              <a:xfrm>
                <a:off x="7154878" y="3838853"/>
                <a:ext cx="20391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C7826B5-5EF1-8064-1111-519138CFFA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4878" y="3838853"/>
                <a:ext cx="2039105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E67F4E0-9501-673D-5902-64013A9B4F67}"/>
                  </a:ext>
                </a:extLst>
              </p:cNvPr>
              <p:cNvSpPr txBox="1"/>
              <p:nvPr/>
            </p:nvSpPr>
            <p:spPr>
              <a:xfrm>
                <a:off x="5997712" y="4555751"/>
                <a:ext cx="20391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E67F4E0-9501-673D-5902-64013A9B4F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7712" y="4555751"/>
                <a:ext cx="2039105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334F175-AF7A-58F4-4661-A9F4658FA599}"/>
                  </a:ext>
                </a:extLst>
              </p:cNvPr>
              <p:cNvSpPr txBox="1"/>
              <p:nvPr/>
            </p:nvSpPr>
            <p:spPr>
              <a:xfrm>
                <a:off x="2957560" y="3838853"/>
                <a:ext cx="20391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334F175-AF7A-58F4-4661-A9F4658FA5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7560" y="3838853"/>
                <a:ext cx="2039105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96869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  <p:bldP spid="11" grpId="1"/>
      <p:bldP spid="16" grpId="0"/>
      <p:bldP spid="16" grpId="1"/>
      <p:bldP spid="18" grpId="0"/>
      <p:bldP spid="1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9A177-F112-8F99-7F6C-CEB0CBE8D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AVSS Landscape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EBFF7-FFAE-EEF6-00F6-C43262DDB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Our work:</a:t>
            </a:r>
          </a:p>
          <a:p>
            <a:pPr lvl="1"/>
            <a:r>
              <a:rPr lang="en-US" dirty="0"/>
              <a:t>Inner product arguments for polynomial commitment</a:t>
            </a:r>
          </a:p>
          <a:p>
            <a:pPr lvl="1"/>
            <a:r>
              <a:rPr lang="en-US" dirty="0"/>
              <a:t>Uses erasures during deal phase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7D067926-8D38-D0E3-5F34-F2A2A8604A8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83127392"/>
                  </p:ext>
                </p:extLst>
              </p:nvPr>
            </p:nvGraphicFramePr>
            <p:xfrm>
              <a:off x="838200" y="1445323"/>
              <a:ext cx="10515602" cy="369360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63368">
                      <a:extLst>
                        <a:ext uri="{9D8B030D-6E8A-4147-A177-3AD203B41FA5}">
                          <a16:colId xmlns:a16="http://schemas.microsoft.com/office/drawing/2014/main" val="1835979739"/>
                        </a:ext>
                      </a:extLst>
                    </a:gridCol>
                    <a:gridCol w="1201457">
                      <a:extLst>
                        <a:ext uri="{9D8B030D-6E8A-4147-A177-3AD203B41FA5}">
                          <a16:colId xmlns:a16="http://schemas.microsoft.com/office/drawing/2014/main" val="4171873849"/>
                        </a:ext>
                      </a:extLst>
                    </a:gridCol>
                    <a:gridCol w="1694609">
                      <a:extLst>
                        <a:ext uri="{9D8B030D-6E8A-4147-A177-3AD203B41FA5}">
                          <a16:colId xmlns:a16="http://schemas.microsoft.com/office/drawing/2014/main" val="3075053395"/>
                        </a:ext>
                      </a:extLst>
                    </a:gridCol>
                    <a:gridCol w="1557062">
                      <a:extLst>
                        <a:ext uri="{9D8B030D-6E8A-4147-A177-3AD203B41FA5}">
                          <a16:colId xmlns:a16="http://schemas.microsoft.com/office/drawing/2014/main" val="2469698197"/>
                        </a:ext>
                      </a:extLst>
                    </a:gridCol>
                    <a:gridCol w="1902036">
                      <a:extLst>
                        <a:ext uri="{9D8B030D-6E8A-4147-A177-3AD203B41FA5}">
                          <a16:colId xmlns:a16="http://schemas.microsoft.com/office/drawing/2014/main" val="333969586"/>
                        </a:ext>
                      </a:extLst>
                    </a:gridCol>
                    <a:gridCol w="1597070">
                      <a:extLst>
                        <a:ext uri="{9D8B030D-6E8A-4147-A177-3AD203B41FA5}">
                          <a16:colId xmlns:a16="http://schemas.microsoft.com/office/drawing/2014/main" val="2242237572"/>
                        </a:ext>
                      </a:extLst>
                    </a:gridCol>
                  </a:tblGrid>
                  <a:tr h="32537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Scheme</a:t>
                          </a:r>
                          <a:endParaRPr lang="en-IL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Adaptive</a:t>
                          </a:r>
                          <a:endParaRPr lang="en-IL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High-Threshold</a:t>
                          </a:r>
                          <a:endParaRPr lang="en-IL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Pairing-Free</a:t>
                          </a:r>
                          <a:endParaRPr lang="en-IL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No Trusted Setup</a:t>
                          </a:r>
                          <a:endParaRPr lang="en-IL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Complexity</a:t>
                          </a:r>
                          <a:endParaRPr lang="en-IL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6329240"/>
                      </a:ext>
                    </a:extLst>
                  </a:tr>
                  <a:tr h="325371"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Backes et al. [BDK13]</a:t>
                          </a:r>
                          <a:endParaRPr lang="en-IL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sSup>
                                  <m:sSup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IL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46970046"/>
                      </a:ext>
                    </a:extLst>
                  </a:tr>
                  <a:tr h="325371">
                    <a:tc>
                      <a:txBody>
                        <a:bodyPr/>
                        <a:lstStyle/>
                        <a:p>
                          <a:r>
                            <a:rPr lang="en-US" sz="1600" dirty="0" err="1"/>
                            <a:t>hbACSS</a:t>
                          </a:r>
                          <a:r>
                            <a:rPr lang="en-US" sz="1600" dirty="0"/>
                            <a:t> [YLF+22]</a:t>
                          </a:r>
                          <a:endParaRPr lang="en-IL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sSup>
                                  <m:sSup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func>
                                  <m:func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600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IL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7949291"/>
                      </a:ext>
                    </a:extLst>
                  </a:tr>
                  <a:tr h="325371">
                    <a:tc>
                      <a:txBody>
                        <a:bodyPr/>
                        <a:lstStyle/>
                        <a:p>
                          <a:r>
                            <a:rPr lang="en-US" sz="1600" dirty="0" err="1"/>
                            <a:t>GoAVSS</a:t>
                          </a:r>
                          <a:r>
                            <a:rPr lang="en-US" sz="1600" dirty="0"/>
                            <a:t> [SS24]</a:t>
                          </a:r>
                          <a:endParaRPr lang="en-IL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sSup>
                                  <m:sSup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IL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07697949"/>
                      </a:ext>
                    </a:extLst>
                  </a:tr>
                  <a:tr h="325371">
                    <a:tc>
                      <a:txBody>
                        <a:bodyPr/>
                        <a:lstStyle/>
                        <a:p>
                          <a:r>
                            <a:rPr lang="en-US" sz="1600" dirty="0" err="1"/>
                            <a:t>Cachin</a:t>
                          </a:r>
                          <a:r>
                            <a:rPr lang="en-US" sz="1600" dirty="0"/>
                            <a:t> et al. [CKLS02]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  <m:sSup>
                                      <m:sSup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p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e>
                                </m:d>
                              </m:oMath>
                            </m:oMathPara>
                          </a14:m>
                          <a:endParaRPr lang="en-IL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83559659"/>
                      </a:ext>
                    </a:extLst>
                  </a:tr>
                  <a:tr h="325371"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Das et al. [DYX+22]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sSup>
                                  <m:sSup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IL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54720756"/>
                      </a:ext>
                    </a:extLst>
                  </a:tr>
                  <a:tr h="325371"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HAVEN [AVZ21]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sSup>
                                  <m:sSup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func>
                                  <m:func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600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IL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05435580"/>
                      </a:ext>
                    </a:extLst>
                  </a:tr>
                  <a:tr h="325371"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HAVEN++[AVY24]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sSup>
                                  <m:sSup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func>
                                  <m:func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600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IL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3277079"/>
                      </a:ext>
                    </a:extLst>
                  </a:tr>
                  <a:tr h="325371"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Bingo [AJM+23]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sSup>
                                  <m:sSup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IL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87904615"/>
                      </a:ext>
                    </a:extLst>
                  </a:tr>
                  <a:tr h="325371"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Kokoris et al. [KMS20]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  <m:sSup>
                                      <m:sSup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p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e>
                                </m:d>
                              </m:oMath>
                            </m:oMathPara>
                          </a14:m>
                          <a:endParaRPr lang="en-IL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80493240"/>
                      </a:ext>
                    </a:extLst>
                  </a:tr>
                  <a:tr h="330733">
                    <a:tc>
                      <a:txBody>
                        <a:bodyPr/>
                        <a:lstStyle/>
                        <a:p>
                          <a:r>
                            <a:rPr lang="en-US" sz="1600" b="1" dirty="0"/>
                            <a:t>Our Work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b="1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b="1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b="1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b="1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 smtClean="0">
                                    <a:latin typeface="Cambria Math" panose="02040503050406030204" pitchFamily="18" charset="0"/>
                                  </a:rPr>
                                  <m:t>𝑶</m:t>
                                </m:r>
                                <m:r>
                                  <a:rPr lang="en-US" sz="16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600" b="1" i="1" smtClean="0">
                                    <a:latin typeface="Cambria Math" panose="02040503050406030204" pitchFamily="18" charset="0"/>
                                  </a:rPr>
                                  <m:t>𝝀</m:t>
                                </m:r>
                                <m:sSup>
                                  <m:sSupPr>
                                    <m:ctrlPr>
                                      <a:rPr lang="en-US" sz="16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1" i="1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e>
                                  <m:sup>
                                    <m:r>
                                      <a:rPr lang="en-US" sz="16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func>
                                  <m:funcPr>
                                    <m:ctrlPr>
                                      <a:rPr lang="en-US" sz="16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sz="1600" b="1" i="0" smtClean="0">
                                        <a:latin typeface="Cambria Math" panose="02040503050406030204" pitchFamily="18" charset="0"/>
                                      </a:rPr>
                                      <m:t>𝐥𝐨𝐠</m:t>
                                    </m:r>
                                  </m:fName>
                                  <m:e>
                                    <m:r>
                                      <a:rPr lang="en-US" sz="1600" b="1" i="1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e>
                                </m:func>
                                <m:r>
                                  <a:rPr lang="en-US" sz="16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IL" sz="16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271454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7D067926-8D38-D0E3-5F34-F2A2A8604A8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83127392"/>
                  </p:ext>
                </p:extLst>
              </p:nvPr>
            </p:nvGraphicFramePr>
            <p:xfrm>
              <a:off x="838200" y="1445323"/>
              <a:ext cx="10515602" cy="369360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63368">
                      <a:extLst>
                        <a:ext uri="{9D8B030D-6E8A-4147-A177-3AD203B41FA5}">
                          <a16:colId xmlns:a16="http://schemas.microsoft.com/office/drawing/2014/main" val="1835979739"/>
                        </a:ext>
                      </a:extLst>
                    </a:gridCol>
                    <a:gridCol w="1201457">
                      <a:extLst>
                        <a:ext uri="{9D8B030D-6E8A-4147-A177-3AD203B41FA5}">
                          <a16:colId xmlns:a16="http://schemas.microsoft.com/office/drawing/2014/main" val="4171873849"/>
                        </a:ext>
                      </a:extLst>
                    </a:gridCol>
                    <a:gridCol w="1694609">
                      <a:extLst>
                        <a:ext uri="{9D8B030D-6E8A-4147-A177-3AD203B41FA5}">
                          <a16:colId xmlns:a16="http://schemas.microsoft.com/office/drawing/2014/main" val="3075053395"/>
                        </a:ext>
                      </a:extLst>
                    </a:gridCol>
                    <a:gridCol w="1557062">
                      <a:extLst>
                        <a:ext uri="{9D8B030D-6E8A-4147-A177-3AD203B41FA5}">
                          <a16:colId xmlns:a16="http://schemas.microsoft.com/office/drawing/2014/main" val="2469698197"/>
                        </a:ext>
                      </a:extLst>
                    </a:gridCol>
                    <a:gridCol w="1902036">
                      <a:extLst>
                        <a:ext uri="{9D8B030D-6E8A-4147-A177-3AD203B41FA5}">
                          <a16:colId xmlns:a16="http://schemas.microsoft.com/office/drawing/2014/main" val="333969586"/>
                        </a:ext>
                      </a:extLst>
                    </a:gridCol>
                    <a:gridCol w="1597070">
                      <a:extLst>
                        <a:ext uri="{9D8B030D-6E8A-4147-A177-3AD203B41FA5}">
                          <a16:colId xmlns:a16="http://schemas.microsoft.com/office/drawing/2014/main" val="2242237572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Scheme</a:t>
                          </a:r>
                          <a:endParaRPr lang="en-IL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Adaptive</a:t>
                          </a:r>
                          <a:endParaRPr lang="en-IL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High-Threshold</a:t>
                          </a:r>
                          <a:endParaRPr lang="en-IL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Pairing-Free</a:t>
                          </a:r>
                          <a:endParaRPr lang="en-IL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No Trusted Setup</a:t>
                          </a:r>
                          <a:endParaRPr lang="en-IL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Complexity</a:t>
                          </a:r>
                          <a:endParaRPr lang="en-IL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6329240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Backes et al. [BDK13]</a:t>
                          </a:r>
                          <a:endParaRPr lang="en-IL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blipFill>
                          <a:blip r:embed="rId5"/>
                          <a:stretch>
                            <a:fillRect l="-559160" t="-105455" r="-1527" b="-92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46970046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r>
                            <a:rPr lang="en-US" sz="1600" dirty="0" err="1"/>
                            <a:t>hbACSS</a:t>
                          </a:r>
                          <a:r>
                            <a:rPr lang="en-US" sz="1600" dirty="0"/>
                            <a:t> [YLF+22]</a:t>
                          </a:r>
                          <a:endParaRPr lang="en-IL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blipFill>
                          <a:blip r:embed="rId5"/>
                          <a:stretch>
                            <a:fillRect l="-559160" t="-205455" r="-1527" b="-82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87949291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r>
                            <a:rPr lang="en-US" sz="1600" dirty="0" err="1"/>
                            <a:t>GoAVSS</a:t>
                          </a:r>
                          <a:r>
                            <a:rPr lang="en-US" sz="1600" dirty="0"/>
                            <a:t> [SS24]</a:t>
                          </a:r>
                          <a:endParaRPr lang="en-IL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blipFill>
                          <a:blip r:embed="rId5"/>
                          <a:stretch>
                            <a:fillRect l="-559160" t="-305455" r="-1527" b="-72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07697949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r>
                            <a:rPr lang="en-US" sz="1600" dirty="0" err="1"/>
                            <a:t>Cachin</a:t>
                          </a:r>
                          <a:r>
                            <a:rPr lang="en-US" sz="1600" dirty="0"/>
                            <a:t> et al. [CKLS02]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blipFill>
                          <a:blip r:embed="rId5"/>
                          <a:stretch>
                            <a:fillRect l="-559160" t="-405455" r="-1527" b="-62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83559659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Das et al. [DYX+22]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blipFill>
                          <a:blip r:embed="rId5"/>
                          <a:stretch>
                            <a:fillRect l="-559160" t="-505455" r="-1527" b="-52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4720756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HAVEN [AVZ21]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blipFill>
                          <a:blip r:embed="rId5"/>
                          <a:stretch>
                            <a:fillRect l="-559160" t="-605455" r="-1527" b="-42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5435580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HAVEN++[AVY24]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blipFill>
                          <a:blip r:embed="rId5"/>
                          <a:stretch>
                            <a:fillRect l="-559160" t="-705455" r="-1527" b="-32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3277079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Bingo [AJM+23]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blipFill>
                          <a:blip r:embed="rId5"/>
                          <a:stretch>
                            <a:fillRect l="-559160" t="-805455" r="-1527" b="-22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87904615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Kokoris et al. [KMS20]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blipFill>
                          <a:blip r:embed="rId5"/>
                          <a:stretch>
                            <a:fillRect l="-559160" t="-905455" r="-1527" b="-12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80493240"/>
                      </a:ext>
                    </a:extLst>
                  </a:tr>
                  <a:tr h="340805">
                    <a:tc>
                      <a:txBody>
                        <a:bodyPr/>
                        <a:lstStyle/>
                        <a:p>
                          <a:r>
                            <a:rPr lang="en-US" sz="1600" b="1" dirty="0"/>
                            <a:t>Our Work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b="1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b="1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b="1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sz="1600" b="1" dirty="0"/>
                            <a:t>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blipFill>
                          <a:blip r:embed="rId5"/>
                          <a:stretch>
                            <a:fillRect l="-559160" t="-987500" r="-1527" b="-214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714545"/>
                      </a:ext>
                    </a:extLst>
                  </a:tr>
                </a:tbl>
              </a:graphicData>
            </a:graphic>
          </p:graphicFrame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89872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7851B-BF7F-FFCD-3974-AC4C7B13A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AVSS to Nonce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EDB26C83-97AB-CEE9-EF01-236A7241CF51}"/>
                  </a:ext>
                </a:extLst>
              </p:cNvPr>
              <p:cNvSpPr/>
              <p:nvPr/>
            </p:nvSpPr>
            <p:spPr>
              <a:xfrm>
                <a:off x="1743456" y="1808073"/>
                <a:ext cx="2198669" cy="1060731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𝐻𝐴𝑉𝑆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EDB26C83-97AB-CEE9-EF01-236A7241CF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456" y="1808073"/>
                <a:ext cx="2198669" cy="1060731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4EC45482-689A-E6AA-6CD3-5A44D6D4B344}"/>
                  </a:ext>
                </a:extLst>
              </p:cNvPr>
              <p:cNvSpPr/>
              <p:nvPr/>
            </p:nvSpPr>
            <p:spPr>
              <a:xfrm>
                <a:off x="1743455" y="2905366"/>
                <a:ext cx="2198669" cy="1060731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𝐻𝐴𝑉𝑆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4EC45482-689A-E6AA-6CD3-5A44D6D4B3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455" y="2905366"/>
                <a:ext cx="2198669" cy="1060731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A38D265A-DDB2-5E1D-5D8C-0FED3893DF05}"/>
                  </a:ext>
                </a:extLst>
              </p:cNvPr>
              <p:cNvSpPr/>
              <p:nvPr/>
            </p:nvSpPr>
            <p:spPr>
              <a:xfrm>
                <a:off x="1743454" y="3994018"/>
                <a:ext cx="2198669" cy="1060731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𝐻𝐴𝑉𝑆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A38D265A-DDB2-5E1D-5D8C-0FED3893DF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454" y="3994018"/>
                <a:ext cx="2198669" cy="1060731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32C5EC20-EE16-3AB4-E5C6-040CB825AEC3}"/>
                  </a:ext>
                </a:extLst>
              </p:cNvPr>
              <p:cNvSpPr/>
              <p:nvPr/>
            </p:nvSpPr>
            <p:spPr>
              <a:xfrm>
                <a:off x="1743454" y="5082167"/>
                <a:ext cx="2198669" cy="1060731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𝐻𝐴𝑉𝑆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32C5EC20-EE16-3AB4-E5C6-040CB825AE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454" y="5082167"/>
                <a:ext cx="2198669" cy="1060731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1952E1AE-5B2B-FE8A-11FA-974E9F5AD151}"/>
                  </a:ext>
                </a:extLst>
              </p:cNvPr>
              <p:cNvSpPr/>
              <p:nvPr/>
            </p:nvSpPr>
            <p:spPr>
              <a:xfrm>
                <a:off x="4996665" y="1808073"/>
                <a:ext cx="2198669" cy="431750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</a:rPr>
                  <a:t>Agree on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sz="2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𝐴𝑉𝑆</m:t>
                      </m:r>
                      <m:r>
                        <a:rPr lang="en-US" sz="2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1952E1AE-5B2B-FE8A-11FA-974E9F5AD1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6665" y="1808073"/>
                <a:ext cx="2198669" cy="4317500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B032DD9E-3C23-9549-3906-42D7D0DDF3C5}"/>
                  </a:ext>
                </a:extLst>
              </p:cNvPr>
              <p:cNvSpPr/>
              <p:nvPr/>
            </p:nvSpPr>
            <p:spPr>
              <a:xfrm>
                <a:off x="8249874" y="1808073"/>
                <a:ext cx="2198669" cy="431750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</a:rPr>
                  <a:t>Apply super-invertible matrix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𝐻𝐴𝑉𝑆𝑆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B032DD9E-3C23-9549-3906-42D7D0DDF3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9874" y="1808073"/>
                <a:ext cx="2198669" cy="4317500"/>
              </a:xfrm>
              <a:prstGeom prst="round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436B28B-51C8-3C58-5F39-D4DA31D6E0F7}"/>
              </a:ext>
            </a:extLst>
          </p:cNvPr>
          <p:cNvCxnSpPr>
            <a:stCxn id="4" idx="3"/>
          </p:cNvCxnSpPr>
          <p:nvPr/>
        </p:nvCxnSpPr>
        <p:spPr>
          <a:xfrm flipV="1">
            <a:off x="3942125" y="2338438"/>
            <a:ext cx="1054540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D92ED07-E139-9612-74E9-CA554CE9C5DC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3942124" y="3435732"/>
            <a:ext cx="105453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1F5913C-7B37-D6F9-6FFF-885050F04141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3942123" y="4524383"/>
            <a:ext cx="1054540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5188545-1CBE-6F5F-701E-650C03B7521A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3942123" y="5612533"/>
            <a:ext cx="105454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0360BE0-D418-8C1C-2218-C1EAC6B36240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7195334" y="3966823"/>
            <a:ext cx="105454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12300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25|120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3|15.8|32.3|54.6|64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43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7.1|0.5|24.9|0.4|22.4|0.5|3.4|1|5.5|0.4|7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7|2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|2|0.5|12.2|0.4|3.8|0.4|9.5|1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5|41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8|23.6|62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9|16.6|39.5|35.5|34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2138</TotalTime>
  <Words>563</Words>
  <Application>Microsoft Office PowerPoint</Application>
  <PresentationFormat>Widescreen</PresentationFormat>
  <Paragraphs>203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Aptos</vt:lpstr>
      <vt:lpstr>Aptos Display</vt:lpstr>
      <vt:lpstr>Arial</vt:lpstr>
      <vt:lpstr>Cambria Math</vt:lpstr>
      <vt:lpstr>Office Theme</vt:lpstr>
      <vt:lpstr>HARTS: High-Threshold, Adaptively Secure, and Robust Threshold Schnorr Signatures</vt:lpstr>
      <vt:lpstr>Network and Adversary Model</vt:lpstr>
      <vt:lpstr>High-Threshold Signing</vt:lpstr>
      <vt:lpstr>Asynchronous Threshold-Schnorr Landscape</vt:lpstr>
      <vt:lpstr>Threshold Schnorr</vt:lpstr>
      <vt:lpstr>Nonce Generation</vt:lpstr>
      <vt:lpstr>High-Threshold AVSS</vt:lpstr>
      <vt:lpstr>AVSS Landscape</vt:lpstr>
      <vt:lpstr>From AVSS to Nonce</vt:lpstr>
      <vt:lpstr>Proof Strategy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Gilad Stern</dc:creator>
  <cp:lastModifiedBy>Gilad Stern</cp:lastModifiedBy>
  <cp:revision>2</cp:revision>
  <dcterms:created xsi:type="dcterms:W3CDTF">2024-12-01T16:02:22Z</dcterms:created>
  <dcterms:modified xsi:type="dcterms:W3CDTF">2024-12-13T05:36:48Z</dcterms:modified>
</cp:coreProperties>
</file>