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770" r:id="rId2"/>
    <p:sldId id="259" r:id="rId3"/>
    <p:sldId id="263" r:id="rId4"/>
    <p:sldId id="262" r:id="rId5"/>
    <p:sldId id="261" r:id="rId6"/>
    <p:sldId id="260" r:id="rId7"/>
    <p:sldId id="714" r:id="rId8"/>
    <p:sldId id="780" r:id="rId9"/>
    <p:sldId id="719" r:id="rId10"/>
    <p:sldId id="771" r:id="rId11"/>
    <p:sldId id="772" r:id="rId12"/>
    <p:sldId id="773" r:id="rId13"/>
    <p:sldId id="756" r:id="rId14"/>
    <p:sldId id="777" r:id="rId15"/>
    <p:sldId id="768" r:id="rId16"/>
    <p:sldId id="769" r:id="rId17"/>
    <p:sldId id="746" r:id="rId18"/>
    <p:sldId id="774" r:id="rId19"/>
    <p:sldId id="775" r:id="rId20"/>
    <p:sldId id="776" r:id="rId21"/>
  </p:sldIdLst>
  <p:sldSz cx="18288000" cy="10287000"/>
  <p:notesSz cx="6858000" cy="9144000"/>
  <p:embeddedFontLst>
    <p:embeddedFont>
      <p:font typeface="Abadi" panose="020B0604020104020204" pitchFamily="34" charset="0"/>
      <p:regular r:id="rId23"/>
    </p:embeddedFont>
    <p:embeddedFont>
      <p:font typeface="Abadi Extra Light" panose="020B0204020104020204" pitchFamily="3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Helvetica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F0502020204030204" pitchFamily="34" charset="0"/>
      <p:bold r:id="rId38"/>
      <p:italic r:id="rId39"/>
      <p:boldItalic r:id="rId40"/>
    </p:embeddedFont>
    <p:embeddedFont>
      <p:font typeface="Trebuchet MS" panose="020B070302020209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Y4a5GQticD4AdC9GXHv5dV0Rq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E6E66-117C-1D49-A783-A687C8DEA719}" v="40" dt="2024-12-03T22:33:34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807" autoAdjust="0"/>
  </p:normalViewPr>
  <p:slideViewPr>
    <p:cSldViewPr snapToGrid="0">
      <p:cViewPr varScale="1">
        <p:scale>
          <a:sx n="95" d="100"/>
          <a:sy n="95" d="100"/>
        </p:scale>
        <p:origin x="7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u Cojocaru" userId="0ae05565-c08f-4f0c-8ddd-9297688ee3be" providerId="ADAL" clId="{D4EE6E66-117C-1D49-A783-A687C8DEA719}"/>
    <pc:docChg chg="custSel modSld">
      <pc:chgData name="Alexandru Cojocaru" userId="0ae05565-c08f-4f0c-8ddd-9297688ee3be" providerId="ADAL" clId="{D4EE6E66-117C-1D49-A783-A687C8DEA719}" dt="2024-12-03T22:33:34.047" v="42"/>
      <pc:docMkLst>
        <pc:docMk/>
      </pc:docMkLst>
      <pc:sldChg chg="modSp mod">
        <pc:chgData name="Alexandru Cojocaru" userId="0ae05565-c08f-4f0c-8ddd-9297688ee3be" providerId="ADAL" clId="{D4EE6E66-117C-1D49-A783-A687C8DEA719}" dt="2024-12-03T22:29:12.481" v="28" actId="14100"/>
        <pc:sldMkLst>
          <pc:docMk/>
          <pc:sldMk cId="0" sldId="261"/>
        </pc:sldMkLst>
        <pc:spChg chg="mod">
          <ac:chgData name="Alexandru Cojocaru" userId="0ae05565-c08f-4f0c-8ddd-9297688ee3be" providerId="ADAL" clId="{D4EE6E66-117C-1D49-A783-A687C8DEA719}" dt="2024-12-03T22:29:12.481" v="28" actId="14100"/>
          <ac:spMkLst>
            <pc:docMk/>
            <pc:sldMk cId="0" sldId="261"/>
            <ac:spMk id="3" creationId="{0EC8D05E-B129-93FF-72C9-877DC6ADEC9B}"/>
          </ac:spMkLst>
        </pc:spChg>
      </pc:sldChg>
      <pc:sldChg chg="modSp mod">
        <pc:chgData name="Alexandru Cojocaru" userId="0ae05565-c08f-4f0c-8ddd-9297688ee3be" providerId="ADAL" clId="{D4EE6E66-117C-1D49-A783-A687C8DEA719}" dt="2024-12-03T22:29:21.655" v="30" actId="27636"/>
        <pc:sldMkLst>
          <pc:docMk/>
          <pc:sldMk cId="604719964" sldId="714"/>
        </pc:sldMkLst>
        <pc:spChg chg="mod">
          <ac:chgData name="Alexandru Cojocaru" userId="0ae05565-c08f-4f0c-8ddd-9297688ee3be" providerId="ADAL" clId="{D4EE6E66-117C-1D49-A783-A687C8DEA719}" dt="2024-12-03T22:29:21.655" v="30" actId="27636"/>
          <ac:spMkLst>
            <pc:docMk/>
            <pc:sldMk cId="604719964" sldId="714"/>
            <ac:spMk id="3" creationId="{549E575F-D32F-EED6-736A-FC2C7705B3D9}"/>
          </ac:spMkLst>
        </pc:spChg>
      </pc:sldChg>
      <pc:sldChg chg="modAnim">
        <pc:chgData name="Alexandru Cojocaru" userId="0ae05565-c08f-4f0c-8ddd-9297688ee3be" providerId="ADAL" clId="{D4EE6E66-117C-1D49-A783-A687C8DEA719}" dt="2024-12-03T22:32:36.045" v="33"/>
        <pc:sldMkLst>
          <pc:docMk/>
          <pc:sldMk cId="2584768621" sldId="756"/>
        </pc:sldMkLst>
      </pc:sldChg>
      <pc:sldChg chg="modAnim">
        <pc:chgData name="Alexandru Cojocaru" userId="0ae05565-c08f-4f0c-8ddd-9297688ee3be" providerId="ADAL" clId="{D4EE6E66-117C-1D49-A783-A687C8DEA719}" dt="2024-12-03T22:32:24.476" v="32"/>
        <pc:sldMkLst>
          <pc:docMk/>
          <pc:sldMk cId="2751357686" sldId="773"/>
        </pc:sldMkLst>
      </pc:sldChg>
      <pc:sldChg chg="modSp mod modAnim">
        <pc:chgData name="Alexandru Cojocaru" userId="0ae05565-c08f-4f0c-8ddd-9297688ee3be" providerId="ADAL" clId="{D4EE6E66-117C-1D49-A783-A687C8DEA719}" dt="2024-12-03T22:33:34.047" v="42"/>
        <pc:sldMkLst>
          <pc:docMk/>
          <pc:sldMk cId="3018488122" sldId="777"/>
        </pc:sldMkLst>
        <pc:spChg chg="mod">
          <ac:chgData name="Alexandru Cojocaru" userId="0ae05565-c08f-4f0c-8ddd-9297688ee3be" providerId="ADAL" clId="{D4EE6E66-117C-1D49-A783-A687C8DEA719}" dt="2024-12-03T22:33:13.849" v="39" actId="255"/>
          <ac:spMkLst>
            <pc:docMk/>
            <pc:sldMk cId="3018488122" sldId="777"/>
            <ac:spMk id="3" creationId="{EF09DE8F-8CB2-3E2E-7898-0320E4B51672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48FD2-1F39-438E-869E-E4FB943CF535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3FD451-70D7-4C46-B02C-8C3B4FDCB641}">
      <dgm:prSet phldrT="[Text]"/>
      <dgm:spPr/>
      <dgm:t>
        <a:bodyPr/>
        <a:lstStyle/>
        <a:p>
          <a:r>
            <a:rPr lang="en-US" dirty="0"/>
            <a:t>Quantum Algorithms</a:t>
          </a:r>
        </a:p>
      </dgm:t>
    </dgm:pt>
    <dgm:pt modelId="{D6A4E506-62BA-424F-93DC-1064F5F99FA4}" type="parTrans" cxnId="{FB9DC71C-212F-40AD-BF7C-EA0C67746339}">
      <dgm:prSet/>
      <dgm:spPr/>
      <dgm:t>
        <a:bodyPr/>
        <a:lstStyle/>
        <a:p>
          <a:endParaRPr lang="en-US"/>
        </a:p>
      </dgm:t>
    </dgm:pt>
    <dgm:pt modelId="{86336D89-E68B-4448-8C31-9161CDB8E3E8}" type="sibTrans" cxnId="{FB9DC71C-212F-40AD-BF7C-EA0C67746339}">
      <dgm:prSet/>
      <dgm:spPr/>
      <dgm:t>
        <a:bodyPr/>
        <a:lstStyle/>
        <a:p>
          <a:endParaRPr lang="en-US"/>
        </a:p>
      </dgm:t>
    </dgm:pt>
    <dgm:pt modelId="{F706F1B1-2E44-4187-8FBA-AA7D5DB75317}">
      <dgm:prSet phldrT="[Text]" custT="1"/>
      <dgm:spPr/>
      <dgm:t>
        <a:bodyPr/>
        <a:lstStyle/>
        <a:p>
          <a:r>
            <a:rPr lang="en-US" sz="2000" dirty="0"/>
            <a:t>Numerous known algorithms are query algorithms;</a:t>
          </a:r>
        </a:p>
      </dgm:t>
    </dgm:pt>
    <dgm:pt modelId="{7E221D4E-D8C9-439E-BC59-96B62B4317C1}" type="parTrans" cxnId="{51B4B79D-4CED-4D8D-8989-29A30F368B1D}">
      <dgm:prSet/>
      <dgm:spPr/>
      <dgm:t>
        <a:bodyPr/>
        <a:lstStyle/>
        <a:p>
          <a:endParaRPr lang="en-US"/>
        </a:p>
      </dgm:t>
    </dgm:pt>
    <dgm:pt modelId="{504349AE-5E31-4136-A6D1-7CF02CFFA93E}" type="sibTrans" cxnId="{51B4B79D-4CED-4D8D-8989-29A30F368B1D}">
      <dgm:prSet/>
      <dgm:spPr/>
      <dgm:t>
        <a:bodyPr/>
        <a:lstStyle/>
        <a:p>
          <a:endParaRPr lang="en-US"/>
        </a:p>
      </dgm:t>
    </dgm:pt>
    <dgm:pt modelId="{98850697-AF1D-4B0B-B129-FE89025C9BEA}">
      <dgm:prSet phldrT="[Text]"/>
      <dgm:spPr/>
      <dgm:t>
        <a:bodyPr/>
        <a:lstStyle/>
        <a:p>
          <a:r>
            <a:rPr lang="en-US" dirty="0"/>
            <a:t>Quantum and Post-Quantum Cryptography</a:t>
          </a:r>
        </a:p>
      </dgm:t>
    </dgm:pt>
    <dgm:pt modelId="{0D1779AF-D9A2-4C03-814F-A305D2654E28}" type="parTrans" cxnId="{CFBC8B45-0AB6-4E70-97E4-8ADC681D1AC2}">
      <dgm:prSet/>
      <dgm:spPr/>
      <dgm:t>
        <a:bodyPr/>
        <a:lstStyle/>
        <a:p>
          <a:endParaRPr lang="en-US"/>
        </a:p>
      </dgm:t>
    </dgm:pt>
    <dgm:pt modelId="{DBFAE067-C286-41BD-93DB-022AB48EE5E4}" type="sibTrans" cxnId="{CFBC8B45-0AB6-4E70-97E4-8ADC681D1AC2}">
      <dgm:prSet/>
      <dgm:spPr/>
      <dgm:t>
        <a:bodyPr/>
        <a:lstStyle/>
        <a:p>
          <a:endParaRPr lang="en-US"/>
        </a:p>
      </dgm:t>
    </dgm:pt>
    <dgm:pt modelId="{5597DBE5-9169-4566-B245-FAADE1ACFC45}">
      <dgm:prSet phldrT="[Text]"/>
      <dgm:spPr/>
      <dgm:t>
        <a:bodyPr/>
        <a:lstStyle/>
        <a:p>
          <a:r>
            <a:rPr lang="en-US" dirty="0"/>
            <a:t>Study query complexity of certain problems implies (post-)quantum security of cryptosystems</a:t>
          </a:r>
        </a:p>
      </dgm:t>
    </dgm:pt>
    <dgm:pt modelId="{A1E7ACDA-26DA-4472-BA70-4F2F1512A480}" type="parTrans" cxnId="{42FFACE6-96EE-49AB-963C-A12F87D042BB}">
      <dgm:prSet/>
      <dgm:spPr/>
      <dgm:t>
        <a:bodyPr/>
        <a:lstStyle/>
        <a:p>
          <a:endParaRPr lang="en-US"/>
        </a:p>
      </dgm:t>
    </dgm:pt>
    <dgm:pt modelId="{95C7B0FE-8E75-4789-AB31-ADBDA2A2D51A}" type="sibTrans" cxnId="{42FFACE6-96EE-49AB-963C-A12F87D042BB}">
      <dgm:prSet/>
      <dgm:spPr/>
      <dgm:t>
        <a:bodyPr/>
        <a:lstStyle/>
        <a:p>
          <a:endParaRPr lang="en-US"/>
        </a:p>
      </dgm:t>
    </dgm:pt>
    <dgm:pt modelId="{FD63C6E5-39EB-4ECE-B717-1E0457A3C67C}">
      <dgm:prSet phldrT="[Text]"/>
      <dgm:spPr/>
      <dgm:t>
        <a:bodyPr/>
        <a:lstStyle/>
        <a:p>
          <a:endParaRPr lang="en-US" sz="1700" dirty="0"/>
        </a:p>
      </dgm:t>
    </dgm:pt>
    <dgm:pt modelId="{6A998A1F-5242-4609-A561-380E4620D164}" type="parTrans" cxnId="{A056A50C-4202-4AF4-B222-3FEEC8D4ACC5}">
      <dgm:prSet/>
      <dgm:spPr/>
      <dgm:t>
        <a:bodyPr/>
        <a:lstStyle/>
        <a:p>
          <a:endParaRPr lang="en-US"/>
        </a:p>
      </dgm:t>
    </dgm:pt>
    <dgm:pt modelId="{18EB0A3F-CFE0-461F-8147-FA088AF9B050}" type="sibTrans" cxnId="{A056A50C-4202-4AF4-B222-3FEEC8D4ACC5}">
      <dgm:prSet/>
      <dgm:spPr/>
      <dgm:t>
        <a:bodyPr/>
        <a:lstStyle/>
        <a:p>
          <a:endParaRPr lang="en-US"/>
        </a:p>
      </dgm:t>
    </dgm:pt>
    <dgm:pt modelId="{034E3BCE-A440-44E2-A22E-DB6D1FC18597}">
      <dgm:prSet phldrT="[Text]" custT="1"/>
      <dgm:spPr/>
      <dgm:t>
        <a:bodyPr/>
        <a:lstStyle/>
        <a:p>
          <a:r>
            <a:rPr lang="en-US" sz="2000" dirty="0"/>
            <a:t>Allows lower bounds on </a:t>
          </a:r>
          <a:r>
            <a:rPr lang="en-US" sz="2000" b="1" dirty="0"/>
            <a:t>#</a:t>
          </a:r>
          <a:r>
            <a:rPr lang="en-US" sz="2000" dirty="0"/>
            <a:t> </a:t>
          </a:r>
          <a:r>
            <a:rPr lang="en-GB" sz="2000" dirty="0"/>
            <a:t>resources</a:t>
          </a:r>
          <a:r>
            <a:rPr lang="en-US" sz="2000" dirty="0"/>
            <a:t> required solve problem</a:t>
          </a:r>
        </a:p>
      </dgm:t>
    </dgm:pt>
    <dgm:pt modelId="{65E11942-0C51-4070-84C6-C9DFE7F8CD61}" type="parTrans" cxnId="{59C4130F-2641-4412-B9B2-1096EB39C8A5}">
      <dgm:prSet/>
      <dgm:spPr/>
      <dgm:t>
        <a:bodyPr/>
        <a:lstStyle/>
        <a:p>
          <a:endParaRPr lang="en-US"/>
        </a:p>
      </dgm:t>
    </dgm:pt>
    <dgm:pt modelId="{7B30B064-C7A0-410E-8DE9-0D1089F4DD72}" type="sibTrans" cxnId="{59C4130F-2641-4412-B9B2-1096EB39C8A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9209840-68B4-472D-92EE-FD98A9F321B0}">
          <dgm:prSet phldrT="[Text]" custT="1"/>
          <dgm:spPr/>
          <dgm:t>
            <a:bodyPr/>
            <a:lstStyle/>
            <a:p>
              <a:r>
                <a:rPr lang="en-US" sz="2000" dirty="0"/>
                <a:t>Find efficient query algorithm + circuit realize oracle  </a:t>
              </a:r>
              <a14:m>
                <m:oMath xmlns:m="http://schemas.openxmlformats.org/officeDocument/2006/math">
                  <m:r>
                    <a:rPr lang="en-US" sz="2000" b="0" i="1" dirty="0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2000" dirty="0"/>
                <a:t> </a:t>
              </a:r>
              <a14:m>
                <m:oMath xmlns:m="http://schemas.openxmlformats.org/officeDocument/2006/math">
                  <m:r>
                    <a:rPr lang="en-US" sz="20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→</m:t>
                  </m:r>
                </m:oMath>
              </a14:m>
              <a:r>
                <a:rPr lang="en-US" sz="2000" dirty="0"/>
                <a:t>                 		efficient algorithm for explicit computational problem</a:t>
              </a:r>
            </a:p>
          </dgm:t>
        </dgm:pt>
      </mc:Choice>
      <mc:Fallback xmlns="">
        <dgm:pt modelId="{A9209840-68B4-472D-92EE-FD98A9F321B0}">
          <dgm:prSet phldrT="[Text]" custT="1"/>
          <dgm:spPr/>
          <dgm:t>
            <a:bodyPr/>
            <a:lstStyle/>
            <a:p>
              <a:r>
                <a:rPr lang="en-US" sz="2000" dirty="0"/>
                <a:t>Find efficient query algorithm + circuit realize oracle  </a:t>
              </a:r>
              <a:r>
                <a:rPr lang="en-US" sz="2000" b="0" i="0" dirty="0">
                  <a:latin typeface="Cambria Math" panose="02040503050406030204" pitchFamily="18" charset="0"/>
                </a:rPr>
                <a:t> </a:t>
              </a:r>
              <a:r>
                <a:rPr lang="en-US" sz="2000" dirty="0"/>
                <a:t> </a:t>
              </a:r>
              <a:r>
                <a:rPr lang="en-US" sz="2000" i="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→</a:t>
              </a:r>
              <a:r>
                <a:rPr lang="en-US" sz="2000" dirty="0"/>
                <a:t>                 		efficient algorithm for explicit computational problem</a:t>
              </a:r>
            </a:p>
          </dgm:t>
        </dgm:pt>
      </mc:Fallback>
    </mc:AlternateContent>
    <dgm:pt modelId="{8AEE3B38-4AA3-4EEE-998D-E3AAB2AF241D}" type="parTrans" cxnId="{5CCE1F72-B656-4988-A6D6-6AB44C0C72C2}">
      <dgm:prSet/>
      <dgm:spPr/>
      <dgm:t>
        <a:bodyPr/>
        <a:lstStyle/>
        <a:p>
          <a:endParaRPr lang="en-US"/>
        </a:p>
      </dgm:t>
    </dgm:pt>
    <dgm:pt modelId="{CEBEB4AA-977D-4CFA-B8E4-8B9433B20F20}" type="sibTrans" cxnId="{5CCE1F72-B656-4988-A6D6-6AB44C0C72C2}">
      <dgm:prSet/>
      <dgm:spPr/>
      <dgm:t>
        <a:bodyPr/>
        <a:lstStyle/>
        <a:p>
          <a:endParaRPr lang="en-US"/>
        </a:p>
      </dgm:t>
    </dgm:pt>
    <dgm:pt modelId="{430DD824-DD77-4B99-8510-DC39F39C1C83}">
      <dgm:prSet phldrT="[Text]"/>
      <dgm:spPr/>
      <dgm:t>
        <a:bodyPr/>
        <a:lstStyle/>
        <a:p>
          <a:endParaRPr lang="en-US" dirty="0"/>
        </a:p>
      </dgm:t>
    </dgm:pt>
    <dgm:pt modelId="{12E68F92-201C-4D35-A09D-A37E72595D4F}" type="parTrans" cxnId="{16D7CA93-BB28-41C3-9231-FC197D73B148}">
      <dgm:prSet/>
      <dgm:spPr/>
      <dgm:t>
        <a:bodyPr/>
        <a:lstStyle/>
        <a:p>
          <a:endParaRPr lang="en-US"/>
        </a:p>
      </dgm:t>
    </dgm:pt>
    <dgm:pt modelId="{3C012B93-1A85-44E0-97C7-D4F26560AC7F}" type="sibTrans" cxnId="{16D7CA93-BB28-41C3-9231-FC197D73B148}">
      <dgm:prSet/>
      <dgm:spPr/>
      <dgm:t>
        <a:bodyPr/>
        <a:lstStyle/>
        <a:p>
          <a:endParaRPr lang="en-US"/>
        </a:p>
      </dgm:t>
    </dgm:pt>
    <dgm:pt modelId="{FD563AA6-3A9A-4BA0-9695-E72C8328D071}" type="pres">
      <dgm:prSet presAssocID="{27548FD2-1F39-438E-869E-E4FB943CF535}" presName="linear" presStyleCnt="0">
        <dgm:presLayoutVars>
          <dgm:animLvl val="lvl"/>
          <dgm:resizeHandles val="exact"/>
        </dgm:presLayoutVars>
      </dgm:prSet>
      <dgm:spPr/>
    </dgm:pt>
    <dgm:pt modelId="{98BA6FD2-3A27-4A07-B330-46659BB645E2}" type="pres">
      <dgm:prSet presAssocID="{8F3FD451-70D7-4C46-B02C-8C3B4FDCB6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9492866-14A3-4DB3-99A7-A853260A8B7A}" type="pres">
      <dgm:prSet presAssocID="{8F3FD451-70D7-4C46-B02C-8C3B4FDCB641}" presName="childText" presStyleLbl="revTx" presStyleIdx="0" presStyleCnt="2">
        <dgm:presLayoutVars>
          <dgm:bulletEnabled val="1"/>
        </dgm:presLayoutVars>
      </dgm:prSet>
      <dgm:spPr/>
    </dgm:pt>
    <dgm:pt modelId="{A0A99E59-4FD2-4BC1-A0A4-8BDA7ED9E881}" type="pres">
      <dgm:prSet presAssocID="{98850697-AF1D-4B0B-B129-FE89025C9B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8031612-F40F-4299-B368-DE1977360D14}" type="pres">
      <dgm:prSet presAssocID="{98850697-AF1D-4B0B-B129-FE89025C9B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056A50C-4202-4AF4-B222-3FEEC8D4ACC5}" srcId="{8F3FD451-70D7-4C46-B02C-8C3B4FDCB641}" destId="{FD63C6E5-39EB-4ECE-B717-1E0457A3C67C}" srcOrd="3" destOrd="0" parTransId="{6A998A1F-5242-4609-A561-380E4620D164}" sibTransId="{18EB0A3F-CFE0-461F-8147-FA088AF9B050}"/>
    <dgm:cxn modelId="{D0DCF90D-0BF1-44A0-98CB-58B70FF20BAA}" type="presOf" srcId="{F706F1B1-2E44-4187-8FBA-AA7D5DB75317}" destId="{B9492866-14A3-4DB3-99A7-A853260A8B7A}" srcOrd="0" destOrd="0" presId="urn:microsoft.com/office/officeart/2005/8/layout/vList2"/>
    <dgm:cxn modelId="{59C4130F-2641-4412-B9B2-1096EB39C8A5}" srcId="{8F3FD451-70D7-4C46-B02C-8C3B4FDCB641}" destId="{034E3BCE-A440-44E2-A22E-DB6D1FC18597}" srcOrd="1" destOrd="0" parTransId="{65E11942-0C51-4070-84C6-C9DFE7F8CD61}" sibTransId="{7B30B064-C7A0-410E-8DE9-0D1089F4DD72}"/>
    <dgm:cxn modelId="{DD5B2F16-3CAF-467A-B0EE-4D35D554E847}" type="presOf" srcId="{98850697-AF1D-4B0B-B129-FE89025C9BEA}" destId="{A0A99E59-4FD2-4BC1-A0A4-8BDA7ED9E881}" srcOrd="0" destOrd="0" presId="urn:microsoft.com/office/officeart/2005/8/layout/vList2"/>
    <dgm:cxn modelId="{FB9DC71C-212F-40AD-BF7C-EA0C67746339}" srcId="{27548FD2-1F39-438E-869E-E4FB943CF535}" destId="{8F3FD451-70D7-4C46-B02C-8C3B4FDCB641}" srcOrd="0" destOrd="0" parTransId="{D6A4E506-62BA-424F-93DC-1064F5F99FA4}" sibTransId="{86336D89-E68B-4448-8C31-9161CDB8E3E8}"/>
    <dgm:cxn modelId="{10AE792C-AD45-49E1-AAEB-B68606C86791}" type="presOf" srcId="{A9209840-68B4-472D-92EE-FD98A9F321B0}" destId="{B9492866-14A3-4DB3-99A7-A853260A8B7A}" srcOrd="0" destOrd="2" presId="urn:microsoft.com/office/officeart/2005/8/layout/vList2"/>
    <dgm:cxn modelId="{749EE530-7CB1-4AA7-9B89-6C15F98B0410}" type="presOf" srcId="{8F3FD451-70D7-4C46-B02C-8C3B4FDCB641}" destId="{98BA6FD2-3A27-4A07-B330-46659BB645E2}" srcOrd="0" destOrd="0" presId="urn:microsoft.com/office/officeart/2005/8/layout/vList2"/>
    <dgm:cxn modelId="{CFBC8B45-0AB6-4E70-97E4-8ADC681D1AC2}" srcId="{27548FD2-1F39-438E-869E-E4FB943CF535}" destId="{98850697-AF1D-4B0B-B129-FE89025C9BEA}" srcOrd="1" destOrd="0" parTransId="{0D1779AF-D9A2-4C03-814F-A305D2654E28}" sibTransId="{DBFAE067-C286-41BD-93DB-022AB48EE5E4}"/>
    <dgm:cxn modelId="{4B8C4949-2AED-43DD-9381-53BEDB59F08A}" type="presOf" srcId="{430DD824-DD77-4B99-8510-DC39F39C1C83}" destId="{08031612-F40F-4299-B368-DE1977360D14}" srcOrd="0" destOrd="1" presId="urn:microsoft.com/office/officeart/2005/8/layout/vList2"/>
    <dgm:cxn modelId="{5CCE1F72-B656-4988-A6D6-6AB44C0C72C2}" srcId="{8F3FD451-70D7-4C46-B02C-8C3B4FDCB641}" destId="{A9209840-68B4-472D-92EE-FD98A9F321B0}" srcOrd="2" destOrd="0" parTransId="{8AEE3B38-4AA3-4EEE-998D-E3AAB2AF241D}" sibTransId="{CEBEB4AA-977D-4CFA-B8E4-8B9433B20F20}"/>
    <dgm:cxn modelId="{3774308E-4E72-469D-B42E-9D1F506F48B7}" type="presOf" srcId="{034E3BCE-A440-44E2-A22E-DB6D1FC18597}" destId="{B9492866-14A3-4DB3-99A7-A853260A8B7A}" srcOrd="0" destOrd="1" presId="urn:microsoft.com/office/officeart/2005/8/layout/vList2"/>
    <dgm:cxn modelId="{16D7CA93-BB28-41C3-9231-FC197D73B148}" srcId="{98850697-AF1D-4B0B-B129-FE89025C9BEA}" destId="{430DD824-DD77-4B99-8510-DC39F39C1C83}" srcOrd="1" destOrd="0" parTransId="{12E68F92-201C-4D35-A09D-A37E72595D4F}" sibTransId="{3C012B93-1A85-44E0-97C7-D4F26560AC7F}"/>
    <dgm:cxn modelId="{51B4B79D-4CED-4D8D-8989-29A30F368B1D}" srcId="{8F3FD451-70D7-4C46-B02C-8C3B4FDCB641}" destId="{F706F1B1-2E44-4187-8FBA-AA7D5DB75317}" srcOrd="0" destOrd="0" parTransId="{7E221D4E-D8C9-439E-BC59-96B62B4317C1}" sibTransId="{504349AE-5E31-4136-A6D1-7CF02CFFA93E}"/>
    <dgm:cxn modelId="{B873A8AE-9F98-4103-BD7D-43CD7C103C5C}" type="presOf" srcId="{5597DBE5-9169-4566-B245-FAADE1ACFC45}" destId="{08031612-F40F-4299-B368-DE1977360D14}" srcOrd="0" destOrd="0" presId="urn:microsoft.com/office/officeart/2005/8/layout/vList2"/>
    <dgm:cxn modelId="{91BE14D7-3CF7-4C0E-9F54-FC9DFB500F04}" type="presOf" srcId="{FD63C6E5-39EB-4ECE-B717-1E0457A3C67C}" destId="{B9492866-14A3-4DB3-99A7-A853260A8B7A}" srcOrd="0" destOrd="3" presId="urn:microsoft.com/office/officeart/2005/8/layout/vList2"/>
    <dgm:cxn modelId="{B46301E5-69A8-4DF5-AC2B-42845A4FB487}" type="presOf" srcId="{27548FD2-1F39-438E-869E-E4FB943CF535}" destId="{FD563AA6-3A9A-4BA0-9695-E72C8328D071}" srcOrd="0" destOrd="0" presId="urn:microsoft.com/office/officeart/2005/8/layout/vList2"/>
    <dgm:cxn modelId="{42FFACE6-96EE-49AB-963C-A12F87D042BB}" srcId="{98850697-AF1D-4B0B-B129-FE89025C9BEA}" destId="{5597DBE5-9169-4566-B245-FAADE1ACFC45}" srcOrd="0" destOrd="0" parTransId="{A1E7ACDA-26DA-4472-BA70-4F2F1512A480}" sibTransId="{95C7B0FE-8E75-4789-AB31-ADBDA2A2D51A}"/>
    <dgm:cxn modelId="{A145844C-6D29-4B8B-AFD6-F1A69B728F69}" type="presParOf" srcId="{FD563AA6-3A9A-4BA0-9695-E72C8328D071}" destId="{98BA6FD2-3A27-4A07-B330-46659BB645E2}" srcOrd="0" destOrd="0" presId="urn:microsoft.com/office/officeart/2005/8/layout/vList2"/>
    <dgm:cxn modelId="{DA076B6F-8188-41DF-B471-AA0D5585255A}" type="presParOf" srcId="{FD563AA6-3A9A-4BA0-9695-E72C8328D071}" destId="{B9492866-14A3-4DB3-99A7-A853260A8B7A}" srcOrd="1" destOrd="0" presId="urn:microsoft.com/office/officeart/2005/8/layout/vList2"/>
    <dgm:cxn modelId="{0CB1EC0C-5D7D-41E3-9438-66E8DDDE0083}" type="presParOf" srcId="{FD563AA6-3A9A-4BA0-9695-E72C8328D071}" destId="{A0A99E59-4FD2-4BC1-A0A4-8BDA7ED9E881}" srcOrd="2" destOrd="0" presId="urn:microsoft.com/office/officeart/2005/8/layout/vList2"/>
    <dgm:cxn modelId="{C581E818-C3E0-41CD-8B1C-5E71684DA929}" type="presParOf" srcId="{FD563AA6-3A9A-4BA0-9695-E72C8328D071}" destId="{08031612-F40F-4299-B368-DE1977360D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48FD2-1F39-438E-869E-E4FB943CF535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3FD451-70D7-4C46-B02C-8C3B4FDCB641}">
      <dgm:prSet phldrT="[Text]"/>
      <dgm:spPr/>
      <dgm:t>
        <a:bodyPr/>
        <a:lstStyle/>
        <a:p>
          <a:r>
            <a:rPr lang="en-US" dirty="0"/>
            <a:t>Quantum Algorithms</a:t>
          </a:r>
        </a:p>
      </dgm:t>
    </dgm:pt>
    <dgm:pt modelId="{D6A4E506-62BA-424F-93DC-1064F5F99FA4}" type="parTrans" cxnId="{FB9DC71C-212F-40AD-BF7C-EA0C67746339}">
      <dgm:prSet/>
      <dgm:spPr/>
      <dgm:t>
        <a:bodyPr/>
        <a:lstStyle/>
        <a:p>
          <a:endParaRPr lang="en-US"/>
        </a:p>
      </dgm:t>
    </dgm:pt>
    <dgm:pt modelId="{86336D89-E68B-4448-8C31-9161CDB8E3E8}" type="sibTrans" cxnId="{FB9DC71C-212F-40AD-BF7C-EA0C67746339}">
      <dgm:prSet/>
      <dgm:spPr/>
      <dgm:t>
        <a:bodyPr/>
        <a:lstStyle/>
        <a:p>
          <a:endParaRPr lang="en-US"/>
        </a:p>
      </dgm:t>
    </dgm:pt>
    <dgm:pt modelId="{F706F1B1-2E44-4187-8FBA-AA7D5DB75317}">
      <dgm:prSet phldrT="[Text]" custT="1"/>
      <dgm:spPr>
        <a:blipFill>
          <a:blip xmlns:r="http://schemas.openxmlformats.org/officeDocument/2006/relationships" r:embed="rId1"/>
          <a:stretch>
            <a:fillRect t="-578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E221D4E-D8C9-439E-BC59-96B62B4317C1}" type="parTrans" cxnId="{51B4B79D-4CED-4D8D-8989-29A30F368B1D}">
      <dgm:prSet/>
      <dgm:spPr/>
      <dgm:t>
        <a:bodyPr/>
        <a:lstStyle/>
        <a:p>
          <a:endParaRPr lang="en-US"/>
        </a:p>
      </dgm:t>
    </dgm:pt>
    <dgm:pt modelId="{504349AE-5E31-4136-A6D1-7CF02CFFA93E}" type="sibTrans" cxnId="{51B4B79D-4CED-4D8D-8989-29A30F368B1D}">
      <dgm:prSet/>
      <dgm:spPr/>
      <dgm:t>
        <a:bodyPr/>
        <a:lstStyle/>
        <a:p>
          <a:endParaRPr lang="en-US"/>
        </a:p>
      </dgm:t>
    </dgm:pt>
    <dgm:pt modelId="{98850697-AF1D-4B0B-B129-FE89025C9BEA}">
      <dgm:prSet phldrT="[Text]"/>
      <dgm:spPr/>
      <dgm:t>
        <a:bodyPr/>
        <a:lstStyle/>
        <a:p>
          <a:r>
            <a:rPr lang="en-US" dirty="0"/>
            <a:t>Quantum and Post-Quantum Cryptography</a:t>
          </a:r>
        </a:p>
      </dgm:t>
    </dgm:pt>
    <dgm:pt modelId="{0D1779AF-D9A2-4C03-814F-A305D2654E28}" type="parTrans" cxnId="{CFBC8B45-0AB6-4E70-97E4-8ADC681D1AC2}">
      <dgm:prSet/>
      <dgm:spPr/>
      <dgm:t>
        <a:bodyPr/>
        <a:lstStyle/>
        <a:p>
          <a:endParaRPr lang="en-US"/>
        </a:p>
      </dgm:t>
    </dgm:pt>
    <dgm:pt modelId="{DBFAE067-C286-41BD-93DB-022AB48EE5E4}" type="sibTrans" cxnId="{CFBC8B45-0AB6-4E70-97E4-8ADC681D1AC2}">
      <dgm:prSet/>
      <dgm:spPr/>
      <dgm:t>
        <a:bodyPr/>
        <a:lstStyle/>
        <a:p>
          <a:endParaRPr lang="en-US"/>
        </a:p>
      </dgm:t>
    </dgm:pt>
    <dgm:pt modelId="{5597DBE5-9169-4566-B245-FAADE1ACFC45}">
      <dgm:prSet phldrT="[Text]"/>
      <dgm:spPr/>
      <dgm:t>
        <a:bodyPr/>
        <a:lstStyle/>
        <a:p>
          <a:r>
            <a:rPr lang="en-US" dirty="0"/>
            <a:t>Study query complexity of certain problems implies (post-)quantum security of cryptosystems</a:t>
          </a:r>
        </a:p>
      </dgm:t>
    </dgm:pt>
    <dgm:pt modelId="{A1E7ACDA-26DA-4472-BA70-4F2F1512A480}" type="parTrans" cxnId="{42FFACE6-96EE-49AB-963C-A12F87D042BB}">
      <dgm:prSet/>
      <dgm:spPr/>
      <dgm:t>
        <a:bodyPr/>
        <a:lstStyle/>
        <a:p>
          <a:endParaRPr lang="en-US"/>
        </a:p>
      </dgm:t>
    </dgm:pt>
    <dgm:pt modelId="{95C7B0FE-8E75-4789-AB31-ADBDA2A2D51A}" type="sibTrans" cxnId="{42FFACE6-96EE-49AB-963C-A12F87D042BB}">
      <dgm:prSet/>
      <dgm:spPr/>
      <dgm:t>
        <a:bodyPr/>
        <a:lstStyle/>
        <a:p>
          <a:endParaRPr lang="en-US"/>
        </a:p>
      </dgm:t>
    </dgm:pt>
    <dgm:pt modelId="{FD63C6E5-39EB-4ECE-B717-1E0457A3C67C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A998A1F-5242-4609-A561-380E4620D164}" type="parTrans" cxnId="{A056A50C-4202-4AF4-B222-3FEEC8D4ACC5}">
      <dgm:prSet/>
      <dgm:spPr/>
      <dgm:t>
        <a:bodyPr/>
        <a:lstStyle/>
        <a:p>
          <a:endParaRPr lang="en-US"/>
        </a:p>
      </dgm:t>
    </dgm:pt>
    <dgm:pt modelId="{18EB0A3F-CFE0-461F-8147-FA088AF9B050}" type="sibTrans" cxnId="{A056A50C-4202-4AF4-B222-3FEEC8D4ACC5}">
      <dgm:prSet/>
      <dgm:spPr/>
      <dgm:t>
        <a:bodyPr/>
        <a:lstStyle/>
        <a:p>
          <a:endParaRPr lang="en-US"/>
        </a:p>
      </dgm:t>
    </dgm:pt>
    <dgm:pt modelId="{034E3BCE-A440-44E2-A22E-DB6D1FC18597}">
      <dgm:prSet phldrT="[Text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5E11942-0C51-4070-84C6-C9DFE7F8CD61}" type="parTrans" cxnId="{59C4130F-2641-4412-B9B2-1096EB39C8A5}">
      <dgm:prSet/>
      <dgm:spPr/>
      <dgm:t>
        <a:bodyPr/>
        <a:lstStyle/>
        <a:p>
          <a:endParaRPr lang="en-US"/>
        </a:p>
      </dgm:t>
    </dgm:pt>
    <dgm:pt modelId="{7B30B064-C7A0-410E-8DE9-0D1089F4DD72}" type="sibTrans" cxnId="{59C4130F-2641-4412-B9B2-1096EB39C8A5}">
      <dgm:prSet/>
      <dgm:spPr/>
      <dgm:t>
        <a:bodyPr/>
        <a:lstStyle/>
        <a:p>
          <a:endParaRPr lang="en-US"/>
        </a:p>
      </dgm:t>
    </dgm:pt>
    <dgm:pt modelId="{A9209840-68B4-472D-92EE-FD98A9F321B0}">
      <dgm:prSet phldrT="[Text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8AEE3B38-4AA3-4EEE-998D-E3AAB2AF241D}" type="parTrans" cxnId="{5CCE1F72-B656-4988-A6D6-6AB44C0C72C2}">
      <dgm:prSet/>
      <dgm:spPr/>
      <dgm:t>
        <a:bodyPr/>
        <a:lstStyle/>
        <a:p>
          <a:endParaRPr lang="en-US"/>
        </a:p>
      </dgm:t>
    </dgm:pt>
    <dgm:pt modelId="{CEBEB4AA-977D-4CFA-B8E4-8B9433B20F20}" type="sibTrans" cxnId="{5CCE1F72-B656-4988-A6D6-6AB44C0C72C2}">
      <dgm:prSet/>
      <dgm:spPr/>
      <dgm:t>
        <a:bodyPr/>
        <a:lstStyle/>
        <a:p>
          <a:endParaRPr lang="en-US"/>
        </a:p>
      </dgm:t>
    </dgm:pt>
    <dgm:pt modelId="{430DD824-DD77-4B99-8510-DC39F39C1C83}">
      <dgm:prSet phldrT="[Text]"/>
      <dgm:spPr/>
      <dgm:t>
        <a:bodyPr/>
        <a:lstStyle/>
        <a:p>
          <a:endParaRPr lang="en-US" dirty="0"/>
        </a:p>
      </dgm:t>
    </dgm:pt>
    <dgm:pt modelId="{12E68F92-201C-4D35-A09D-A37E72595D4F}" type="parTrans" cxnId="{16D7CA93-BB28-41C3-9231-FC197D73B148}">
      <dgm:prSet/>
      <dgm:spPr/>
      <dgm:t>
        <a:bodyPr/>
        <a:lstStyle/>
        <a:p>
          <a:endParaRPr lang="en-US"/>
        </a:p>
      </dgm:t>
    </dgm:pt>
    <dgm:pt modelId="{3C012B93-1A85-44E0-97C7-D4F26560AC7F}" type="sibTrans" cxnId="{16D7CA93-BB28-41C3-9231-FC197D73B148}">
      <dgm:prSet/>
      <dgm:spPr/>
      <dgm:t>
        <a:bodyPr/>
        <a:lstStyle/>
        <a:p>
          <a:endParaRPr lang="en-US"/>
        </a:p>
      </dgm:t>
    </dgm:pt>
    <dgm:pt modelId="{FD563AA6-3A9A-4BA0-9695-E72C8328D071}" type="pres">
      <dgm:prSet presAssocID="{27548FD2-1F39-438E-869E-E4FB943CF535}" presName="linear" presStyleCnt="0">
        <dgm:presLayoutVars>
          <dgm:animLvl val="lvl"/>
          <dgm:resizeHandles val="exact"/>
        </dgm:presLayoutVars>
      </dgm:prSet>
      <dgm:spPr/>
    </dgm:pt>
    <dgm:pt modelId="{98BA6FD2-3A27-4A07-B330-46659BB645E2}" type="pres">
      <dgm:prSet presAssocID="{8F3FD451-70D7-4C46-B02C-8C3B4FDCB64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9492866-14A3-4DB3-99A7-A853260A8B7A}" type="pres">
      <dgm:prSet presAssocID="{8F3FD451-70D7-4C46-B02C-8C3B4FDCB641}" presName="childText" presStyleLbl="revTx" presStyleIdx="0" presStyleCnt="2">
        <dgm:presLayoutVars>
          <dgm:bulletEnabled val="1"/>
        </dgm:presLayoutVars>
      </dgm:prSet>
      <dgm:spPr/>
    </dgm:pt>
    <dgm:pt modelId="{A0A99E59-4FD2-4BC1-A0A4-8BDA7ED9E881}" type="pres">
      <dgm:prSet presAssocID="{98850697-AF1D-4B0B-B129-FE89025C9B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8031612-F40F-4299-B368-DE1977360D14}" type="pres">
      <dgm:prSet presAssocID="{98850697-AF1D-4B0B-B129-FE89025C9B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056A50C-4202-4AF4-B222-3FEEC8D4ACC5}" srcId="{8F3FD451-70D7-4C46-B02C-8C3B4FDCB641}" destId="{FD63C6E5-39EB-4ECE-B717-1E0457A3C67C}" srcOrd="3" destOrd="0" parTransId="{6A998A1F-5242-4609-A561-380E4620D164}" sibTransId="{18EB0A3F-CFE0-461F-8147-FA088AF9B050}"/>
    <dgm:cxn modelId="{D0DCF90D-0BF1-44A0-98CB-58B70FF20BAA}" type="presOf" srcId="{F706F1B1-2E44-4187-8FBA-AA7D5DB75317}" destId="{B9492866-14A3-4DB3-99A7-A853260A8B7A}" srcOrd="0" destOrd="0" presId="urn:microsoft.com/office/officeart/2005/8/layout/vList2"/>
    <dgm:cxn modelId="{59C4130F-2641-4412-B9B2-1096EB39C8A5}" srcId="{8F3FD451-70D7-4C46-B02C-8C3B4FDCB641}" destId="{034E3BCE-A440-44E2-A22E-DB6D1FC18597}" srcOrd="1" destOrd="0" parTransId="{65E11942-0C51-4070-84C6-C9DFE7F8CD61}" sibTransId="{7B30B064-C7A0-410E-8DE9-0D1089F4DD72}"/>
    <dgm:cxn modelId="{DD5B2F16-3CAF-467A-B0EE-4D35D554E847}" type="presOf" srcId="{98850697-AF1D-4B0B-B129-FE89025C9BEA}" destId="{A0A99E59-4FD2-4BC1-A0A4-8BDA7ED9E881}" srcOrd="0" destOrd="0" presId="urn:microsoft.com/office/officeart/2005/8/layout/vList2"/>
    <dgm:cxn modelId="{FB9DC71C-212F-40AD-BF7C-EA0C67746339}" srcId="{27548FD2-1F39-438E-869E-E4FB943CF535}" destId="{8F3FD451-70D7-4C46-B02C-8C3B4FDCB641}" srcOrd="0" destOrd="0" parTransId="{D6A4E506-62BA-424F-93DC-1064F5F99FA4}" sibTransId="{86336D89-E68B-4448-8C31-9161CDB8E3E8}"/>
    <dgm:cxn modelId="{10AE792C-AD45-49E1-AAEB-B68606C86791}" type="presOf" srcId="{A9209840-68B4-472D-92EE-FD98A9F321B0}" destId="{B9492866-14A3-4DB3-99A7-A853260A8B7A}" srcOrd="0" destOrd="2" presId="urn:microsoft.com/office/officeart/2005/8/layout/vList2"/>
    <dgm:cxn modelId="{749EE530-7CB1-4AA7-9B89-6C15F98B0410}" type="presOf" srcId="{8F3FD451-70D7-4C46-B02C-8C3B4FDCB641}" destId="{98BA6FD2-3A27-4A07-B330-46659BB645E2}" srcOrd="0" destOrd="0" presId="urn:microsoft.com/office/officeart/2005/8/layout/vList2"/>
    <dgm:cxn modelId="{CFBC8B45-0AB6-4E70-97E4-8ADC681D1AC2}" srcId="{27548FD2-1F39-438E-869E-E4FB943CF535}" destId="{98850697-AF1D-4B0B-B129-FE89025C9BEA}" srcOrd="1" destOrd="0" parTransId="{0D1779AF-D9A2-4C03-814F-A305D2654E28}" sibTransId="{DBFAE067-C286-41BD-93DB-022AB48EE5E4}"/>
    <dgm:cxn modelId="{4B8C4949-2AED-43DD-9381-53BEDB59F08A}" type="presOf" srcId="{430DD824-DD77-4B99-8510-DC39F39C1C83}" destId="{08031612-F40F-4299-B368-DE1977360D14}" srcOrd="0" destOrd="1" presId="urn:microsoft.com/office/officeart/2005/8/layout/vList2"/>
    <dgm:cxn modelId="{5CCE1F72-B656-4988-A6D6-6AB44C0C72C2}" srcId="{8F3FD451-70D7-4C46-B02C-8C3B4FDCB641}" destId="{A9209840-68B4-472D-92EE-FD98A9F321B0}" srcOrd="2" destOrd="0" parTransId="{8AEE3B38-4AA3-4EEE-998D-E3AAB2AF241D}" sibTransId="{CEBEB4AA-977D-4CFA-B8E4-8B9433B20F20}"/>
    <dgm:cxn modelId="{3774308E-4E72-469D-B42E-9D1F506F48B7}" type="presOf" srcId="{034E3BCE-A440-44E2-A22E-DB6D1FC18597}" destId="{B9492866-14A3-4DB3-99A7-A853260A8B7A}" srcOrd="0" destOrd="1" presId="urn:microsoft.com/office/officeart/2005/8/layout/vList2"/>
    <dgm:cxn modelId="{16D7CA93-BB28-41C3-9231-FC197D73B148}" srcId="{98850697-AF1D-4B0B-B129-FE89025C9BEA}" destId="{430DD824-DD77-4B99-8510-DC39F39C1C83}" srcOrd="1" destOrd="0" parTransId="{12E68F92-201C-4D35-A09D-A37E72595D4F}" sibTransId="{3C012B93-1A85-44E0-97C7-D4F26560AC7F}"/>
    <dgm:cxn modelId="{51B4B79D-4CED-4D8D-8989-29A30F368B1D}" srcId="{8F3FD451-70D7-4C46-B02C-8C3B4FDCB641}" destId="{F706F1B1-2E44-4187-8FBA-AA7D5DB75317}" srcOrd="0" destOrd="0" parTransId="{7E221D4E-D8C9-439E-BC59-96B62B4317C1}" sibTransId="{504349AE-5E31-4136-A6D1-7CF02CFFA93E}"/>
    <dgm:cxn modelId="{B873A8AE-9F98-4103-BD7D-43CD7C103C5C}" type="presOf" srcId="{5597DBE5-9169-4566-B245-FAADE1ACFC45}" destId="{08031612-F40F-4299-B368-DE1977360D14}" srcOrd="0" destOrd="0" presId="urn:microsoft.com/office/officeart/2005/8/layout/vList2"/>
    <dgm:cxn modelId="{91BE14D7-3CF7-4C0E-9F54-FC9DFB500F04}" type="presOf" srcId="{FD63C6E5-39EB-4ECE-B717-1E0457A3C67C}" destId="{B9492866-14A3-4DB3-99A7-A853260A8B7A}" srcOrd="0" destOrd="3" presId="urn:microsoft.com/office/officeart/2005/8/layout/vList2"/>
    <dgm:cxn modelId="{B46301E5-69A8-4DF5-AC2B-42845A4FB487}" type="presOf" srcId="{27548FD2-1F39-438E-869E-E4FB943CF535}" destId="{FD563AA6-3A9A-4BA0-9695-E72C8328D071}" srcOrd="0" destOrd="0" presId="urn:microsoft.com/office/officeart/2005/8/layout/vList2"/>
    <dgm:cxn modelId="{42FFACE6-96EE-49AB-963C-A12F87D042BB}" srcId="{98850697-AF1D-4B0B-B129-FE89025C9BEA}" destId="{5597DBE5-9169-4566-B245-FAADE1ACFC45}" srcOrd="0" destOrd="0" parTransId="{A1E7ACDA-26DA-4472-BA70-4F2F1512A480}" sibTransId="{95C7B0FE-8E75-4789-AB31-ADBDA2A2D51A}"/>
    <dgm:cxn modelId="{A145844C-6D29-4B8B-AFD6-F1A69B728F69}" type="presParOf" srcId="{FD563AA6-3A9A-4BA0-9695-E72C8328D071}" destId="{98BA6FD2-3A27-4A07-B330-46659BB645E2}" srcOrd="0" destOrd="0" presId="urn:microsoft.com/office/officeart/2005/8/layout/vList2"/>
    <dgm:cxn modelId="{DA076B6F-8188-41DF-B471-AA0D5585255A}" type="presParOf" srcId="{FD563AA6-3A9A-4BA0-9695-E72C8328D071}" destId="{B9492866-14A3-4DB3-99A7-A853260A8B7A}" srcOrd="1" destOrd="0" presId="urn:microsoft.com/office/officeart/2005/8/layout/vList2"/>
    <dgm:cxn modelId="{0CB1EC0C-5D7D-41E3-9438-66E8DDDE0083}" type="presParOf" srcId="{FD563AA6-3A9A-4BA0-9695-E72C8328D071}" destId="{A0A99E59-4FD2-4BC1-A0A4-8BDA7ED9E881}" srcOrd="2" destOrd="0" presId="urn:microsoft.com/office/officeart/2005/8/layout/vList2"/>
    <dgm:cxn modelId="{C581E818-C3E0-41CD-8B1C-5E71684DA929}" type="presParOf" srcId="{FD563AA6-3A9A-4BA0-9695-E72C8328D071}" destId="{08031612-F40F-4299-B368-DE1977360D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A6FD2-3A27-4A07-B330-46659BB645E2}">
      <dsp:nvSpPr>
        <dsp:cNvPr id="0" name=""/>
        <dsp:cNvSpPr/>
      </dsp:nvSpPr>
      <dsp:spPr>
        <a:xfrm>
          <a:off x="0" y="246290"/>
          <a:ext cx="8542682" cy="13689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Quantum Algorithms</a:t>
          </a:r>
        </a:p>
      </dsp:txBody>
      <dsp:txXfrm>
        <a:off x="66824" y="313114"/>
        <a:ext cx="8409034" cy="1235252"/>
      </dsp:txXfrm>
    </dsp:sp>
    <dsp:sp modelId="{B9492866-14A3-4DB3-99A7-A853260A8B7A}">
      <dsp:nvSpPr>
        <dsp:cNvPr id="0" name=""/>
        <dsp:cNvSpPr/>
      </dsp:nvSpPr>
      <dsp:spPr>
        <a:xfrm>
          <a:off x="0" y="1615190"/>
          <a:ext cx="8542682" cy="1527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23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Numerous known algorithms are query algorithms;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Allows lower bounds on </a:t>
          </a:r>
          <a:r>
            <a:rPr lang="en-US" sz="2000" b="1" kern="1200" dirty="0"/>
            <a:t>#</a:t>
          </a:r>
          <a:r>
            <a:rPr lang="en-US" sz="2000" kern="1200" dirty="0"/>
            <a:t> </a:t>
          </a:r>
          <a:r>
            <a:rPr lang="en-GB" sz="2000" kern="1200" dirty="0"/>
            <a:t>resources</a:t>
          </a:r>
          <a:r>
            <a:rPr lang="en-US" sz="2000" kern="1200" dirty="0"/>
            <a:t> required solve problem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Find efficient query algorithm + circuit realize oracle  </a:t>
          </a:r>
          <a14:m xmlns:a14="http://schemas.microsoft.com/office/drawing/2010/main">
            <m:oMath xmlns:m="http://schemas.openxmlformats.org/officeDocument/2006/math">
              <m:r>
                <a:rPr lang="en-US" sz="2000" b="0" i="1" kern="1200" dirty="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2000" kern="1200" dirty="0"/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000" i="1" kern="12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→</m:t>
              </m:r>
            </m:oMath>
          </a14:m>
          <a:r>
            <a:rPr lang="en-US" sz="2000" kern="1200" dirty="0"/>
            <a:t>                 		efficient algorithm for explicit computational problem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1615190"/>
        <a:ext cx="8542682" cy="1527660"/>
      </dsp:txXfrm>
    </dsp:sp>
    <dsp:sp modelId="{A0A99E59-4FD2-4BC1-A0A4-8BDA7ED9E881}">
      <dsp:nvSpPr>
        <dsp:cNvPr id="0" name=""/>
        <dsp:cNvSpPr/>
      </dsp:nvSpPr>
      <dsp:spPr>
        <a:xfrm>
          <a:off x="0" y="3142850"/>
          <a:ext cx="8542682" cy="13689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Quantum and Post-Quantum Cryptography</a:t>
          </a:r>
        </a:p>
      </dsp:txBody>
      <dsp:txXfrm>
        <a:off x="66824" y="3209674"/>
        <a:ext cx="8409034" cy="1235252"/>
      </dsp:txXfrm>
    </dsp:sp>
    <dsp:sp modelId="{08031612-F40F-4299-B368-DE1977360D14}">
      <dsp:nvSpPr>
        <dsp:cNvPr id="0" name=""/>
        <dsp:cNvSpPr/>
      </dsp:nvSpPr>
      <dsp:spPr>
        <a:xfrm>
          <a:off x="0" y="4511751"/>
          <a:ext cx="8542682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23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Study query complexity of certain problems implies (post-)quantum security of cryptosystems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</dsp:txBody>
      <dsp:txXfrm>
        <a:off x="0" y="4511751"/>
        <a:ext cx="8542682" cy="1304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5 654 24575,'57'-37'0,"-46"28"0,0 1 0,1 1 0,0 0 0,0 0 0,16-5 0,8-1 0,-8 3 0,0 1 0,0 2 0,33-4 0,625-110-8698,-208 32 5854,-329 70 4653,-99 15 14,-1-3 0,49-12 0,205-47 2441,-369 116-4264,10-25-353,-1-2-1,-60 15 1,106-35 347,-57 14-464,-116 15 1,44-10-247,79-13 540,-117 1 0,-30 4 194,51 1-411,-301-8 1,251-9 798,185 2 343,8 1-511,0-1 0,0 0 1,0-1-1,0-1 0,-23-5 1,35 6-205,-1 0-1,1 0 1,-1 0 0,1 0 0,0 0 0,-1-1 0,1 1 0,0-1 0,0 1 0,0-1 0,0 0 0,0 0 0,1 0 0,-1 0 0,1 0 0,-1 0 0,1-1-1,-1 1 1,1 0 0,0-1 0,0 1 0,1-1 0,-1 1 0,0-1 0,1 0 0,-1 1 0,1-1 0,0 1 0,0-1 0,0 0 0,0 1 0,1-1 0,-1 0-1,0 1 1,1-1 0,1-2 0,1-5-34,0 1 0,1-1 0,1 1 0,-1 0 0,1 0 0,1 1 0,-1 0 0,2 0 0,-1 0 0,1 0 0,0 1 0,0 0 0,1 1 0,10-7 0,-2 2 0,-1 1 0,2 0 0,-1 2 0,1 0 0,1 1 0,32-10 0,6 1 0,-1-2 0,60-29 0,-62 25 0,1 3 0,96-21 0,-104 36 0,-45 4 0,-1 0 0,1 0 0,0 0 0,-1 1 0,1-1 0,-1 0 0,1 0 0,-1 0 0,1 1 0,0-1 0,-1 0 0,1 0 0,-1 1 0,1-1 0,-1 0 0,1 1 0,-1-1 0,0 1 0,1-1 0,-1 1 0,1-1 0,-1 1 0,0-1 0,1 2 0,-1-1 0,0 0 0,0 0 0,0 1 0,-1-1 0,1 0 0,0 0 0,-1 0 0,1 1 0,0-1 0,-1 0 0,0 0 0,1 0 0,-1 0 0,0 0 0,1 0 0,-1 0 0,-2 1 0,-46 52 0,-79 66 0,96-92 0,-1 0 0,14-12 0,0 1 0,-29 34 0,21-27 0,23-22 0,1 0 0,0 1 0,0-1 0,0 1 0,0-1 0,1 1 0,-1 0 0,1 0 0,0 0 0,-3 4 0,5-6 0,0-1 0,1 0 0,-1 0 0,0 1 0,0-1 0,0 0 0,0 1 0,1-1 0,-1 0 0,0 0 0,0 1 0,0-1 0,1 0 0,-1 0 0,0 0 0,0 1 0,1-1 0,-1 0 0,0 0 0,1 0 0,-1 0 0,0 0 0,1 0 0,-1 1 0,0-1 0,1 0 0,-1 0 0,0 0 0,0 0 0,1 0 0,-1 0 0,0 0 0,1 0 0,-1-1 0,0 1 0,1 0 0,-1 0 0,0 0 0,1 0 0,-1 0 0,0 0 0,0-1 0,1 1 0,-1 0 0,0 0 0,1 0 0,-1-1 0,0 1 0,1-1 0,18-6 0,4-6 0,1 1 0,0 1 0,1 2 0,1 0 0,-1 1 0,34-5 0,108-24 0,-86 12-165,-58 17 83,0 0 0,0 2 0,1 1 0,34-4 0,-3 3 82,1-3 0,54-16 0,-4 1 0,-83 19 78,-1-2 1,37-16 0,4-2 164,-54 22-218,16-6-11,1 1 0,0 1 1,0 2-1,44-5 0,-69 10-14,-1 0 0,0 0 0,0 0 0,0 0 0,1 0 0,-1 0 0,0 0 0,0 0 0,0 0 0,1 0 0,-1 0 0,0 0 0,0 0 0,0 0 0,1 1 0,-1-1 0,0 0 0,0 0 0,0 0 0,1 0 0,-1 0 0,0 0 0,0 1 0,0-1 0,0 0 0,0 0 0,0 0 0,1 0 0,-1 1 0,0-1 0,0 0 0,0 0 0,0 0 0,0 1 0,0-1 0,0 0 0,0 0 0,0 0 0,0 1 0,0-1 0,0 0 0,0 0 0,0 1 0,0-1 0,0 0 0,0 0 0,0 0 0,0 1 0,0-1 0,-8 16 0,-14 14 0,10-19 0,0-1 0,-1-1 0,0 0 0,-1-1 0,0 0 0,0-1 0,-1-1 0,-19 6 0,9-2 0,-17 7 0,-81 19 0,121-35 0,1-1 0,-1 1 0,1-1 0,0 0 0,-1 0 0,1 1 0,-1-1 0,1 0 0,-1 0 0,1 0 0,-1-1 0,1 1 0,0 0 0,-1-1 0,-2 0 0,4 1 0,0-1 0,-1 1 0,1-1 0,0 1 0,0 0 0,0-1 0,0 1 0,0-1 0,0 1 0,0-1 0,0 1 0,-1-1 0,2 1 0,-1 0 0,0-1 0,0 1 0,0-1 0,0 1 0,0-1 0,0 1 0,0-1 0,0 1 0,1 0 0,-1-1 0,0 1 0,0-1 0,1 1 0,-1 0 0,0-1 0,1 0 0,3-3 0,-1 0 0,1 0 0,0 0 0,0 0 0,1 1 0,7-6 0,-9 7 0,33-19 0,1 1 0,1 2 0,0 1 0,71-20 0,-71 28 0,0-3 0,49-21 0,-98 39 0,0 1 0,0 1 0,-16 14 0,16-12 0,0-1 0,-1 0 0,0 0 0,0-1 0,-1-1 0,1 0 0,-18 6 0,-37 4 0,-160 48 0,205-58 0,0-2 0,0 0 0,0-1 0,-38 0 0,61-4 0,-1 0 0,0 0 0,0 0 0,0 0 0,0 0 0,0 0 0,0 0 0,0 0 0,0 0 0,0-1 0,1 1 0,-1 0 0,0 0 0,0 0 0,0 0 0,0 0 0,0 0 0,0 0 0,0-1 0,0 1 0,0 0 0,0 0 0,0 0 0,0 0 0,0 0 0,0 0 0,0-1 0,0 1 0,0 0 0,0 0 0,0 0 0,0 0 0,0 0 0,0 0 0,0-1 0,-1 1 0,1 0 0,0 0 0,0 0 0,0 0 0,0 0 0,0 0 0,0 0 0,0 0 0,0-1 0,0 1 0,0 0 0,-1 0 0,1 0 0,0 0 0,0 0 0,0 0 0,0 0 0,0 0 0,0 0 0,-1 0 0,1 0 0,0 0 0,0 0 0,0 0 0,0 0 0,0 0 0,0 0 0,-1 0 0,1 0 0,15-13 0,22-11 0,233-102 0,-214 106 0,-33 14 0,-23 6 0,0 0 0,0 0 0,0 0 0,0 0 0,0 1 0,0-1 0,0 0 0,0 0 0,0 0 0,0 0 0,0 0 0,-1 0 0,1 0 0,0 0 0,0 1 0,0-1 0,0 0 0,0 0 0,0 0 0,0 0 0,0 0 0,0 0 0,0 1 0,0-1 0,0 0 0,0 0 0,0 0 0,0 0 0,0 0 0,0 0 0,1 1 0,-1-1 0,0 0 0,0 0 0,0 0 0,0 0 0,0 0 0,0 0 0,0 0 0,0 0 0,0 0 0,0 1 0,0-1 0,1 0 0,-1 0 0,0 0 0,-18 13 0,0-1 0,-1 0 0,0-1 0,0-2 0,-37 14 0,11-10 0,-76 13 0,107-22 0,-1 0 0,1 1 0,-27 13 0,29-12 0,0-1 0,0 0 0,0-1 0,0 0 0,-16 2 0,1-9 0,23-3 0,15-3 0,37-13 0,88-27 0,-91 33 0,-18 9 2,1 1-1,-1 2 1,1 0-1,0 2 1,39 2-1,-31 0-34,1-2-1,48-7 1,-11-2-103,0 4 0,140 5 0,-117 3 180,-96-1-16,1 0 1,0 0-1,0 0 1,0 0-1,0 0 1,0 1-1,0-1 1,0 1-1,0-1 1,0 1 0,-1-1-1,1 1 1,3 2-1,-5-3-25,0 0 1,1 1-1,-1-1 0,0 1 0,0-1 0,1 1 0,-1-1 1,0 1-1,0-1 0,0 1 0,0-1 0,1 1 1,-1-1-1,0 1 0,0-1 0,0 1 0,0-1 1,0 1-1,0 0 0,-1-1 0,1 1 0,0-1 0,0 1 1,0-1-1,0 1 0,0-1 0,-1 1 0,1-1 1,0 1-1,-1-1 0,-4 7-19,0-1 0,0 0 0,0 0 0,-13 9 0,8-6 53,-3 2-37,-2 0 0,0-1 0,0 0 0,-1-1 0,0-1 0,-19 7 0,-108 31 0,93-31 0,-124 24-368,35-10-395,-71 10 693,152-32 370,1 3 0,0 3 1,-83 29-1,138-41-300,1-1 0,-1 1 0,1-1 0,-1 1 0,1 0 0,-1-1 0,1 1 0,0 0 0,0 0 0,-1 0 0,1 0 0,0 0 0,0 0 0,0 0 0,0 1 0,0-1 0,0 0 0,0 1 0,1-1 0,-1 0 0,0 1 0,0 1 0,9 7 0,18-9 0,589-98-853,-421 72 27,491-78-5090,-597 90 5918,108-2-1,-105 10-1,12-11-125,-72 10 2502,57-5 1,-80 11-2189,2-1 155,0 1 0,0 0 0,0 1 0,18 3 0,-27-3-322,1-1-1,-1 0 1,0 0-1,0 1 1,0-1-1,0 1 1,1-1-1,-1 1 1,0 0-1,0-1 1,0 1-1,0 0 1,0 0-1,0-1 1,-1 1-1,1 0 1,0 0-1,0 0 0,-1 0 1,1 0-1,0 0 1,-1 0-1,1 1 1,-1-1-1,0 0 1,1 0-1,-1 0 1,0 1-1,1-1 1,-1 0-1,0 0 1,0 0-1,0 1 1,0-1-1,0 0 1,-1 0-1,1 1 1,0-1-1,-1 0 1,1 0-1,0 0 1,-1 0-1,1 1 1,-1-1-1,0 0 1,1 0-1,-1 0 1,-2 1-1,-2 6-21,0 0 0,-1-1 0,0 0 0,0 0 0,0 0 0,-1-1 0,0 0 0,-1-1 0,-12 9 0,-12 3 0,-38 16 0,27-13 0,16-10 0,-1 0 0,0-2 0,0-1 0,-1-1 0,-29 2 0,-35 7 0,-458 77-3651,502-86 3786,24-4 122,-1 2 0,1 0-1,0 2 1,0 1 0,-38 15 0,54-17-11,-1-1 1,0 0 0,-1-1 0,1 0 0,-1 0 0,1-1 0,-21 1 0,26-7-247,11-3 0,13-6 0,19-7 0,1 3 0,0 1 0,2 2 0,-1 1 0,2 3 0,0 1 0,43-4 0,-43 5 0,0-2 0,77-30 0,-20 5 0,-86 31 0,1-2 0,-1 0 0,-1 0 0,14-10 0,-40 15 0,-13 5 0,-123 39 0,111-33 0,2-4-10,-2 0-1,1-3 1,0-1 0,-54-5-1,19 1-1302,44 2-5513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2.6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1902 24575,'66'0'0,"98"-13"0,-138 9 0,0-1 0,0-2 0,-1 0 0,0-2 0,-1-1 0,40-21 0,32-16 0,-66 34 0,56-33 0,-54 28 0,0 0 0,63-22 0,-90 38 0,14-8 0,-1 0 0,0-1 0,0-1 0,23-20 0,0 0 0,56-28 0,-63 41 0,39-29 0,-24 12 0,-21 17 0,40-37 0,7-3 0,-54 44 0,35-32 0,-29 24 0,1 0 0,44-27 0,-41 30 0,0-2 0,31-29 0,-21 11 0,-13 11 0,2 1 0,56-40 0,-5 10 0,-44 30 0,48-27 0,-53 34 0,0-3 0,-2 0 0,-1-2 0,-1-1 0,28-34 0,20-19 0,-69 73 0,-1-1 0,0 0 0,-1 0 0,0 0 0,7-16 0,-7 13 0,1 1 0,0 0 0,14-18 0,7-4 0,-6 7 0,1 1 0,37-31 0,-47 44 18,0-1-1,-1-1 0,13-17 1,-17 20-198,0 0 1,1 1 0,0 0-1,1 0 1,0 1 0,0 0-1,20-12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9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504 0 24575,'0'15'0,"-2"-1"0,1 0 0,-2 0 0,0 0 0,0 0 0,-2-1 0,-7 18 0,-51 87 0,42-81 0,-20 44 0,21-38 0,-1-1 0,-3-1 0,-46 62 0,-62 91 0,112-161 0,15-24 0,0 0 0,0-1 0,-1 0 0,-13 14 0,-1 3 0,17-17 0,17-17 0,49-51 0,-51 46 0,2 0 0,0 1 0,0 1 0,1 0 0,21-12 0,-2 4 0,32-26 0,19-10 0,-70 46 0,-2 0 0,1-1 0,-2 0 0,22-23 0,-24 22 0,1 0 0,1 1 0,-1 1 0,2 0 0,25-16 0,-18 14 0,0-1 0,-1-1 0,28-26 0,-31 25 0,0 1 0,2 1 0,-1 0 0,29-15 0,62-42 0,-73 54 0,0 2 0,1 1 0,0 2 0,1 2 0,39-5 0,1 2 0,-33 4 0,67-2 0,-89 8 0,0-1 0,38-9 0,-35 6 0,44-4 0,61-6 0,-82 8 0,70-1 0,-19 9-1365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1.3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24575,'990'0'-1365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42.0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1124 24575,'2'-19'0,"0"-1"0,1 1 0,7-29 0,-4 26 0,-1-1 0,1-24 0,-3-399 0,-5 229 0,2-45-1365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8:40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24575,'14'0'0,"13"0"0,54 6 0,-71-4 0,1 0 0,-1 1 0,0 1 0,0-1 0,0 2 0,0-1 0,-1 2 0,11 6 0,-10-5-114,1 1 1,-1 0-1,-1 0 0,0 1 0,0 0 1,-1 1-1,0 0 0,0 0 0,-1 1 1,0 0-1,8 19 0,-10-15-6712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8:40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24575,'4'0'0,"6"0"0,5 0 0,0-4 0,1-2 0,-1 1 0,0 0 0,-2 2-8191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8:40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24575,'4'0'0,"1"4"0,0 6 0,-1 5 0,-2 4 0,0-1 0,-1-3-8191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8:40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0 273 24575,'3'-2'0,"1"0"0,-2 0 0,1-1 0,0 1 0,0-1 0,-1 0 0,1 0 0,-1 0 0,0 0 0,0 0 0,2-5 0,5-6 0,79-72 0,30-38-1365,-109 112-5461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6:2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24575,'14'0'0,"13"0"0,54 6 0,-71-4 0,1 0 0,-1 1 0,0 1 0,0-1 0,0 2 0,0-1 0,-1 2 0,11 6 0,-10-5-114,1 1 1,-1 0-1,-1 0 0,0 1 0,0 0 1,-1 1-1,0 0 0,0 0 0,-1 1 1,0 0-1,8 19 0,-10-15-6712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7:16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0 273 24575,'3'-2'0,"1"0"0,-2 0 0,1-1 0,0 1 0,0-1 0,-1 0 0,1 0 0,-1 0 0,0 0 0,0 0 0,2-5 0,5-6 0,79-72 0,30-38-1365,-109 112-5461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2030 416 24575,'-2'1'0,"0"-1"0,0 1 0,0 0 0,0-1 0,0 1 0,0 0 0,0 0 0,0 0 0,0 0 0,1 1 0,-1-1 0,0 0 0,1 1 0,-1-1 0,1 1 0,-1 0 0,1-1 0,0 1 0,0 0 0,0 0 0,0 0 0,-1 3 0,1-4 0,1 0 0,0 0 0,-1-1 0,1 1 0,0 0 0,0 0 0,0 0 0,-1-1 0,1 1 0,0 0 0,0 0 0,0 0 0,0 0 0,1-1 0,-1 1 0,0 0 0,0 0 0,0 0 0,1 0 0,-1-1 0,1 2 0,0-2 0,-1 1 0,1-1 0,0 1 0,0-1 0,-1 0 0,1 1 0,0-1 0,0 0 0,0 0 0,-1 0 0,1 0 0,0 0 0,0 0 0,0 0 0,0 0 0,0 0 0,-1 0 0,1 0 0,0 0 0,0 0 0,0-1 0,-1 1 0,1 0 0,0-1 0,1 0 0,107-52 0,-51 25 0,-32 14 0,1 1 0,1 2 0,49-15 0,94-25 0,-56 14 0,-31 23 0,-67 13 0,-1-2 0,1 1 0,-1-2 0,25-8 0,10-6-141,103-21-1,-115 31 56,1-1 0,-1-2 0,-1-2 0,71-33 0,-69 31 305,-35 13-174,1 1 0,-1-1 0,1 0 0,-1 0 0,0 0 0,0-1 0,0 0 0,0 0-1,-1 0 1,8-7 0,-12 10-45,0 0 0,1 0 0,-1 0 0,0 0 0,0 0 0,0-1 0,0 1 0,0 0 0,0 0 0,0 0 0,0 0 0,0 0 0,1 0 0,-1-1 0,0 1 0,0 0 0,0 0 0,0 0 0,0 0 0,0 0 0,0-1 0,0 1 0,0 0 0,0 0 0,0 0 0,0 0 0,0 0 0,0-1 0,0 1 0,0 0 0,0 0 0,0 0 0,0 0 0,0 0 0,-1-1 0,1 1 0,0 0 0,0 0 0,0 0 0,0 0 0,0 0 0,0 0 0,0 0 0,0-1 0,-1 1 0,1 0 0,0 0 0,0 0 0,0 0 0,0 0 0,0 0 0,0 0 0,-1 0 0,1 0 0,-12 2 0,-14 10 0,-5 5-225,0-1-1,-1-1 0,-1-1 0,0-2 1,-62 14-1,-15 6-128,-184 48 354,158-45 0,-134 30-1668,149-44 161,69-13 1688,-57 16 0,-197 55-131,169-45-72,-153 18 0,281-51-32,-33 5 1117,-52 13 0,72-17 173,29-14-365,28-16-539,26-11-328,-37 22-4,0 1 0,1 1 0,1 2 0,38-15 0,-17 13 0,-1-2 0,75-39 0,-91 41 0,0 2 0,39-13 0,-43 18 0,1-2 0,-2-1 0,48-28 0,-36 22 0,-28 13 0,-25 13 0,-89 51-3,80-44-151,-1 0 0,0-2 0,-1-1-1,-1-1 1,-52 15 0,-219 53-1153,194-50 1307,65-17 0,-57 10 0,77-19 279,-1 1 1,1 0-1,-32 15 1,45-18-201,1 1 1,-1 1 0,0-1 0,1 1 0,0 0 0,0 0-1,0 1 1,0 0 0,1 0 0,0 0 0,0 1 0,0 0-1,-5 8 1,17-19-80,0 1 0,0 0 0,0 0 0,1 0 0,10-3 0,1-1 0,158-64 0,-141 56 0,1 2 0,41-10 0,-17 6 0,-38 9 0,41-21 0,10-4 0,66-23 0,-4-16 0,-116 61 0,-18 9 0,-10 9 0,-10 7 0,7-4 0,-2 0 0,1-1 0,-1 0 0,0-1 0,0 0 0,-1-1 0,-25 8 0,-53 11 21,-98 21-1247,64-15 1226,94-21 0,-1-2 0,1-1 0,-41 3 0,7-3-185,-87 20-1,91-14-273,-107 9-1,114-17 460,0 3 0,-84 22 0,18-2 0,51-8 604,55-14-517,-1-1 0,0-1-1,0 0 1,0-1 0,-20 1-1,36-4-88,-1 0-1,0 0 0,0 0 1,1 0-1,-1 0 1,0 0-1,0 0 1,1 0-1,-1 0 0,0 0 1,0 0-1,1 0 1,-1-1-1,0 1 0,0 0 1,1 0-1,-1-1 1,0 1-1,1-1 0,-1 1 1,1 0-1,-1-1 1,0 1-1,1-1 0,-1 0 1,0 0-1,10-15 596,28-10 255,64-26-848,114-56 0,-124 58-1365,-67 38-5461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7:20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24575,'4'0'0,"6"0"0,5 0 0,0-4 0,1-2 0,-1 1 0,0 0 0,-2 2-8191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1:57:24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24575,'4'0'0,"1"4"0,0 6 0,-1 5 0,-2 4 0,0-1 0,-1-3-8191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24575,'14'0'0,"13"0"0,54 6 0,-71-4 0,1 0 0,-1 1 0,0 1 0,0-1 0,0 2 0,0-1 0,-1 2 0,11 6 0,-10-5-114,1 1 1,-1 0-1,-1 0 0,0 1 0,0 0 1,-1 1-1,0 0 0,0 0 0,-1 1 1,0 0-1,8 19 0,-10-15-6712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24575,'4'0'0,"6"0"0,5 0 0,0-4 0,1-2 0,-1 1 0,0 0 0,-2 2-8191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24575,'4'0'0,"1"4"0,0 6 0,-1 5 0,-2 4 0,0-1 0,-1-3-8191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0 273 24575,'3'-2'0,"1"0"0,-2 0 0,1-1 0,0 1 0,0-1 0,-1 0 0,1 0 0,-1 0 0,0 0 0,0 0 0,2-5 0,5-6 0,79-72 0,30-38-1365,-109 112-5461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24575,'14'0'0,"13"0"0,54 6 0,-71-4 0,1 0 0,-1 1 0,0 1 0,0-1 0,0 2 0,0-1 0,-1 2 0,11 6 0,-10-5-114,1 1 1,-1 0-1,-1 0 0,0 1 0,0 0 1,-1 1-1,0 0 0,0 0 0,-1 1 1,0 0-1,8 19 0,-10-15-6712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0 273 24575,'3'-2'0,"1"0"0,-2 0 0,1-1 0,0 1 0,0-1 0,-1 0 0,1 0 0,-1 0 0,0 0 0,0 0 0,2-5 0,5-6 0,79-72 0,30-38-1365,-109 112-5461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24575,'4'0'0,"6"0"0,5 0 0,0-4 0,1-2 0,-1 1 0,0 0 0,-2 2-8191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4T22:12:00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24575,'4'0'0,"1"4"0,0 6 0,-1 5 0,-2 4 0,0-1 0,-1-3-8191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1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3546 2117 24575,'-6'-1'0,"1"-1"0,-1 1 0,0-1 0,0-1 0,1 1 0,-1-1 0,1 0 0,-9-7 0,-12-4 0,-22-11-270,-2 3-1,0 2 0,-2 2 1,-80-16-1,84 29 271,-53 1 0,54 3 0,-54-7 0,-39-7-467,-275 9 0,246 8-1548,-10-1-467,176-4 2697,13-3 308,17-6 705,120-20 3135,-108 25-4135,73 0-1,-70 4-385,0-1-1,-1-2 1,47-14-1,-42 10-25,-1 1 1,59-4-1,485 11 184,-287 5 0,975-3 853,-1268 0-710,-5-1-130,0 1 1,0 0-1,1 0 1,-1 0-1,0 0 1,0 1-1,0-1 1,0 1 0,0 0-1,0 1 1,0-1-1,0 1 1,6 3-1,-9-4-13,-1-1 0,0 1 0,0-1 0,0 0 0,-1 1 0,1-1 0,0 1 0,0-1 0,0 1 0,0-1 0,0 1 0,0-1 0,-1 0 0,1 1 0,0-1 0,0 0 0,-1 1 0,1-1 0,0 0 0,0 1 0,-1-1 0,1 0 0,0 1 0,-1-1 0,1 0 0,-1 0 0,1 1 0,0-1 0,-1 0 0,1 0 0,-1 0 0,1 0 0,-1 1 0,1-1 0,0 0 0,-1 0 0,1 0 0,-1 0 0,1 0 0,-1 0 0,1 0 0,-1 0 0,1-1 0,-24 6 0,-79 2-437,-135-8-1,85-2 178,7 1 260,-169 5 0,182 13 0,-37 2 0,34-18 0,63-2 0,-140 16 0,97 1 0,53-9 0,-91 23 0,237-25 1110,-49-6-1101,1-2 0,36-8 0,-35 5-10,63-4 0,-34 9-65,18 1-218,89-14 0,-63 4 31,2 5-1,110 8 1,-58 0 86,-13-4 316,162 5 306,-280 4-37,-25 1 58,-19 2-413,-18 0-63,-1-2 0,0 0 0,0-2 0,-1-1 0,-53 0 0,-35 7 0,-199 33-1442,141-37 1442,121-8 0,-94 12 0,21 3-361,-1-6 0,-167-10 0,111-1 193,148 2 141,22 2 246,1-2 1,-1 0 0,0-1-1,1-1 1,-1 0 0,-29-9 0,45 11-177,0 0 1,0-1 0,0 1 0,0 0-1,-1-1 1,1 1 0,0-1 0,0 1-1,0-1 1,0 1 0,0-1-1,1 0 1,-1 0 0,0 1 0,0-1-1,0 0 1,1 0 0,-1 0 0,0 0-1,1 0 1,-1 0 0,0 0 0,0-2-1,2 2-33,-1 0 0,0 0 0,1 0 0,-1 0 0,1 0 0,-1 0 0,1 0 0,-1 1-1,1-1 1,0 0 0,-1 0 0,1 0 0,0 1 0,0-1 0,-1 1 0,1-1 0,0 0 0,0 1-1,0-1 1,1 1 0,52-20-85,42-5 75,-59 14 0,0 1 0,0 2 0,1 2 0,55-2 0,149-7 0,15-1 0,-237 15 0,-14 0 0,-1 1 0,1-1 0,0 1 0,-1 0 0,1 0 0,0 1 0,-1-1 0,1 1 0,-1 1 0,1-1 0,7 4 0,-13-4 0,0 0 0,-1 0 0,1 0 0,0 0 0,-1 0 0,1 0 0,-1 0 0,1 0 0,-1 0 0,0 0 0,1 0 0,-1-1 0,0 1 0,0 0 0,1 0 0,-1-1 0,0 1 0,0 0 0,0-1 0,0 1 0,0-1 0,0 1 0,-2-1 0,-26 17 0,14-11 0,0-1 0,0 0 0,-1-1 0,1-1 0,-1 0 0,-25 0 0,-101-5 0,64-1 0,26 3 0,-42 0 0,-155-21 0,88 5 0,-9-1 0,133 12 0,-44 1 0,4-1 0,54-1 0,23 6 0,0-1 0,0 1 0,0 0 0,0-1 0,0 1 0,0 0 0,0 0 0,0-1 0,0 1 0,0 0 0,0 0 0,0-1 0,0 1 0,0 0 0,0-1 0,0 1 0,0 0 0,0 0 0,0-1 0,0 1 0,0 0 0,1 0 0,-1-1 0,0 1 0,0 0 0,0 0 0,0 0 0,1-1 0,-1 1 0,0 0 0,0 0 0,0 0 0,1 0 0,-1-1 0,0 1 0,0 0 0,1 0 0,-1 0 0,1 0 0,3-2 0,1-1 0,-1 1 0,1 1 0,0-1 0,-1 1 0,10-2 0,117-3-608,-81 5 207,57-8 0,39-6 401,287 9 0,-233 9 0,1483-3-780,-1682 0 788,0-1-1,0 1 1,0 0 0,0 0 0,0-1 0,0 1 0,0 0 0,0 0 0,0 0 0,1 1 0,-1-1 0,0 0 0,0 0 0,0 0 0,0 1 0,0-1 0,0 1 0,0-1 0,0 1-1,0-1 1,0 1 0,0-1 0,0 1 0,-1 0 0,1 0 0,0-1 0,0 1 0,0 1 0,-2 0 52,0-1 0,0 0 0,0 0 0,0 0 0,0 0 0,0 0 0,-1 0 0,1 0 0,0 0 0,-1-1 0,1 1 0,-1 0 0,1-1 0,-1 1 0,1-1 0,-1 0 0,1 1 0,-1-1 0,-2 0 0,-38 6 151,0-2 0,-54-3-1,50-1-900,-84 10-1,-2 5 369,-1-6 0,-172-10 0,110-2 383,-770 3 1540,1147-2-1709,202 5-807,-237 12 473,60 1-295,-87-16 737,-52-2 0,0 3 0,85 13 0,186 32 0,-171-37-33,-119-9 374,0 2 0,0 3 0,0 1 0,92 25 0,-130-27-475,1-1 368,0 1-1,0 1 1,19 9 0,-30-13-209,0-1 0,0 1 0,0-1 0,0 1 0,-1 0 1,1-1-1,0 1 0,0 0 0,-1 0 0,1-1 0,0 1 0,-1 0 1,1 0-1,-1 0 0,1 0 0,-1 0 0,1 0 0,-1 0 0,0 0 1,1 0-1,-1 2 0,0-2-26,-1 1 1,0-1-1,1 0 1,-1 1-1,0-1 1,0 0-1,0 0 1,0 1-1,0-1 1,0 0-1,0 0 1,0 0-1,0 0 1,0-1-1,-1 1 1,1 0-1,0 0 1,-1-1-1,1 1 1,-3 0-1,-37 15 1,-2-1 0,0-3 0,-84 14 0,1-13 0,84-10 0,-73 14 0,98-13 0,1-1 0,-1 0 0,0-1 0,0-1 0,-1-1 0,1-1 0,0 0 0,0-1 0,1-1 0,-1 0 0,0-1 0,1-1 0,0-1 0,0 0 0,0-1 0,1-1 0,-19-12 0,-10-5-22,0 1 1,-2 3-1,-91-29 0,55 27-364,-126-16-1,90 16 378,77 13 227,-1 2-1,-1 2 0,-43-1 0,50 7-217,20-1 0,0 0 0,0 2 0,-1 0 0,1 0 0,-22 6 0,37-7 0,1 0 0,-1 0 0,1 0 0,0 0 0,-1 0 0,1 0 0,-1 0 0,1 0 0,0 1 0,-1-1 0,1 0 0,-1 0 0,1 0 0,0 0 0,-1 0 0,1 1 0,0-1 0,-1 0 0,1 0 0,0 1 0,-1-1 0,1 0 0,0 0 0,-1 1 0,1-1 0,0 0 0,0 1 0,0-1 0,-1 0 0,1 1 0,0-1 0,0 1 0,0-1 0,0 0 0,0 1 0,-1-1 0,1 1 0,0-1 0,0 0 0,0 1 0,0-1 0,0 1 0,0-1 0,1 0 0,-1 1 0,0-1 0,0 1 0,0-1 0,0 1 0,25 14 0,36 5 0,-18-14 8,0-2 1,46 0-1,-43-4-539,71 11-1,96 13 292,-40-6-1147,-45-6 915,235-9 1,-178-5 425,-134 1 71,-2 0 196,-1 2 0,0 2 0,72 13 0,-101-13-99,31 7 975,-48-9-1045,-1-1 0,0 0-1,1 1 1,-1-1 0,0 0 0,0 1-1,1 0 1,-1-1 0,0 1 0,0 0-1,0 0 1,0-1 0,0 1 0,0 0-1,0 0 1,0 0 0,0 0 0,0 0-1,-1 1 1,1-1 0,0 0 0,-1 0-1,1 0 1,-1 1 0,1-1-1,-1 0 1,0 0 0,1 2 0,-1-1-51,-1-1 0,1 1 0,-1-1 0,0 1 0,1-1 0,-1 0 0,0 1 0,1-1 0,-1 0 0,0 0 0,0 1 0,0-1 0,0 0 0,-1 0 0,1 0 0,0 0 0,0 0 0,-1-1 0,1 1 0,0 0 0,-1-1 0,1 1 0,-1 0 1,1-1-1,0 0 0,-3 1 0,-42 7-5,43-8 5,-366 6-774,193-10 315,-1162 4 458,1327 0 12,1 1-1,-1 0 1,1 0 0,0 1-1,-1 0 1,1 1 0,0 0 0,0 0-1,1 1 1,-1 1 0,1 0-1,0 0 1,-16 12 0,25-17 9,0 0 1,0 0-1,-1 0 0,1 1 1,0-1-1,0 0 1,0 0-1,-1 0 0,1 1 1,0-1-1,0 0 1,0 0-1,0 0 0,-1 1 1,1-1-1,0 0 1,0 0-1,0 1 0,0-1 1,0 0-1,0 0 1,0 1-1,0-1 0,0 0 1,0 1-1,0-1 1,0 0-1,0 0 0,0 1 1,0-1-1,0 0 1,0 0-1,0 1 1,0-1-1,0 0 0,0 0 1,1 1-1,-1-1 1,0 0-1,0 0 0,0 1 1,1-1-1,14 6 187,21-3-289,-35-3 101,402 0-20,-168-2 0,-226 2 0,0 1 0,0 0 0,0 0 0,0 1 0,0 0 0,-1 1 0,1 0 0,-1 0 0,11 6 0,-17-8 0,0 0 0,0 0 0,0 0 0,-1 1 0,1-1 0,0 0 0,0 1 0,-1 0 0,1-1 0,-1 1 0,0 0 0,1 0 0,-1 0 0,0-1 0,0 1 0,0 0 0,0 1 0,0-1 0,-1 0 0,1 0 0,-1 0 0,1 0 0,-1 1 0,0-1 0,0 0 0,0 0 0,0 1 0,0-1 0,0 0 0,-1 0 0,1 1 0,-1-1 0,1 0 0,-1 0 0,0 0 0,0 0 0,0 0 0,0 0 0,0 0 0,-1 0 0,1 0 0,-2 1 0,-3 4 0,0 0 0,-1 0 0,0-1 0,0 0 0,0 0 0,0-1 0,-1 0 0,0 0 0,0-1 0,0 0 0,-1-1 0,1 1 0,-1-1 0,-15 2 0,-4 0 0,0-1 0,-1-1 0,-39-2 0,-495-3 0,539 1 0,0-2 0,1 0 0,-24-7 0,21 4 0,1 1 0,-36-2 0,-327 6 0,181 3 0,181-4 0,0 0 0,-40-10 0,38 6 0,-56-4 0,9 11 0,50 0 0,0-1 0,0 0 0,0-2 0,0-1 0,-26-7 0,16 0 0,-22-7 0,-61-9 0,103 24 0,1-1 0,0 0 0,0-1 0,0-1 0,0 0 0,1-1 0,0 0 0,0-1 0,0 0 0,1-1 0,-21-18 0,18 10 0,-1 0 0,0 1 0,-2 1 0,1 1 0,-1 0 0,-1 1 0,0 1 0,-1 1 0,-41-14 0,44 18 0,-2 0 0,-1 0 0,1 1 0,-27-3 0,38 8 0,0 0 0,-1 0 0,1 1 0,0 0 0,0 0 0,0 1 0,0 0 0,0 0 0,1 1 0,-1 0 0,-10 6 0,-26 12 0,25-12 0,0 1 0,-29 19 0,47-29 0,1 0 0,-1 1 0,1-1 0,-1 0 0,1 1 0,-1-1 0,0 1 0,1-1 0,0 0 0,-1 1 0,1-1 0,-1 1 0,1-1 0,0 1 0,-1-1 0,1 1 0,0-1 0,-1 1 0,1 0 0,0-1 0,0 1 0,0-1 0,0 1 0,-1 0 0,1-1 0,0 1 0,0 0 0,0-1 0,0 1 0,0 0 0,1 0 0,17 9 0,30-5 0,-17-8 0,-1-2 0,0-1 0,52-17 0,23-5 0,154-38 0,-123 32 0,-6 3 0,-105 23 0,-25 8 0,1 0 0,-1 0 0,1 0 0,-1-1 0,1 1 0,-1 0 0,1 0 0,-1 0 0,1 0 0,-1 0 0,1-1 0,-1 1 0,1 0 0,-1 0 0,1-1 0,-1 1 0,0 0 0,1-1 0,-1 1 0,1 0 0,-1-1 0,0 1 0,1-1 0,-1 1 0,0-1 0,0 1 0,1 0 0,-1-1 0,0 1 0,0-1 0,0 1 0,0-1 0,1 1 0,-1-1 0,0 0 0,0 1 0,0-1 0,0 1 0,0-1 0,-2 0 0,0 1 0,0-1 0,1 1 0,-1 0 0,0 0 0,1 0 0,-1 0 0,0 0 0,0 0 0,1 1 0,-1-1 0,0 1 0,1-1 0,-1 1 0,0-1 0,-1 2 0,-30 12 0,31-13 0,-18 7 0,0 2 0,1 0 0,0 2 0,0 0 0,1 1 0,-17 15 0,-120 101 0,13-25 0,134-99 0,0 1 0,0-2 0,0 1 0,-1-1 0,1 0 0,-1-1 0,0 0 0,0 0 0,0-1 0,-1 0 0,1-1 0,-16 1 0,15-2 0,-1 1 0,1 1 0,0-1 0,-1 2 0,1 0 0,0 0 0,0 1 0,1 0 0,-18 9 0,16 0 0,20-11 0,24-9 0,-24 3 0,-1-1 0,0 0 0,0 0 0,0-1 0,11-11 0,24-16 0,11 0 0,1 2 0,1 3 0,1 3 0,74-23 0,6 10 0,-117 33 0,0-1 0,30-14 0,29-8 0,213-40 0,-254 56 0,-1-1 0,-1-2 0,0-2 0,47-29 0,-23 13 0,-20 9 0,-32 18 0,1 1 0,0-1 0,0 2 0,0-1 0,1 1 0,0 1 0,-1-1 0,18-2 0,32 1 0,1 3 0,115 9 0,-149-3 0,43 13 0,-29-7 0,91 26 0,-86-26 0,-16-3 0,1-1 0,-1-1 0,33 0 0,-43-3 0,-1 0 0,0 2 0,0 0 0,-1 0 0,29 13 0,-27-10 0,-1-1 0,1 0 0,0-1 0,35 3 0,-27-5 0,46 11 0,-46-8 0,51 4 0,99 6 0,69 1 0,-209-15 0,0 2 0,53 12 0,-25-4 0,8 3 0,-47-9 0,-1-1 0,50 4 0,-30-5 0,1 2 0,84 22 0,-23-3 0,8 6 0,-88-22 0,0-2 0,0 0 0,1-1 0,45 2 0,-17-7 0,-1-1 0,-1 2 0,80 14 0,110 18 0,-216-30 0,0-1 0,42 0 0,-45-3 0,-1 1 0,1 1 0,45 10 0,-19-2 0,0-2 0,0-3 0,0-2 0,101-6 0,-33 0 0,-111 3 0,-4 1 0,1-1 0,-1 0 0,0 0 0,0 0 0,0 0 0,0-1 0,0 0 0,0 1 0,0-1 0,0-1 0,0 1 0,0-1 0,0 1 0,4-4 0,-8 4 0,0 1 0,1 0 0,-1-1 0,0 1 0,0 0 0,0-1 0,0 1 0,0 0 0,0-1 0,0 1 0,0 0 0,0-1 0,0 1 0,0-1 0,0 1 0,-1 0 0,1-1 0,0 1 0,0 0 0,0-1 0,0 1 0,0 0 0,-1 0 0,1-1 0,0 1 0,0 0 0,-1 0 0,1-1 0,0 1 0,0 0 0,-1 0 0,1-1 0,0 1 0,-1 0 0,1 0 0,0 0 0,-1 0 0,1 0 0,0-1 0,-1 1 0,1 0 0,0 0 0,-1 0 0,1 0 0,0 0 0,-1 0 0,-22-6 0,20 5 0,-21-5 0,1-2 0,0-1 0,1 0 0,0-2 0,-32-21 0,29 19 0,-1 1 0,-1 1 0,0 1 0,0 2 0,-46-8 0,29 5 0,-262-63 0,323 72 0,-1-1 0,1 0 0,24-8 0,-19 5 0,40-13 0,106-46 0,-135 53 0,1 1 0,41-7 0,-52 14 0,0-1 0,0-1 0,-1-1 0,0-1 0,0-1 0,0-1 0,27-18 0,-30 15 0,1 0 0,0 0 0,2 2 0,-1 1 0,1 1 0,0 0 0,1 2 0,0 1 0,0 0 0,1 2 0,26-2 0,-40 6 0,-1-1 0,0 0 0,1-1 0,-1 0 0,0-1 0,0 1 0,0-2 0,0 1 0,-1-1 0,0-1 0,10-5 0,1-5 0,-1-1 0,0 0 0,18-22 0,-27 28 0,105-121 0,-19 31 0,-73 72 0,-2 0 0,0-2 0,-2 0 0,15-37 0,-20 39 0,1-1 0,2 2 0,0 0 0,2 1 0,0 1 0,31-32 0,-32 36 0,0-1 0,-2 0 0,19-37 0,-7 13 0,-17 30 0,-5 9 0,0 0 0,-1-1 0,0 1 0,0-1 0,-1 1 0,4-13 0,-7 19 0,0 0 0,0 0 0,0-1 0,1 1 0,-2 0 0,1-1 0,0 1 0,0 0 0,0 0 0,0-1 0,-1 1 0,1 0 0,-1 0 0,1 0 0,-1-1 0,1 1 0,-1 0 0,0 0 0,0-1 0,-1 0 0,0 1 0,0-1 0,0 1 0,0 0 0,0 0 0,0 0 0,-1 0 0,1 0 0,0 0 0,-1 0 0,1 1 0,0-1 0,-5 1 0,-1-1 0,1 0 0,-1 1 0,1 0 0,-1 1 0,1-1 0,0 1 0,-1 1 0,1-1 0,0 2 0,0-1 0,0 1 0,-9 4 0,3 1 0,0 0 0,1 1 0,0 0 0,0 1 0,-11 14 0,-131 115 0,140-127 0,-2 0 0,1-1 0,-1-1 0,-20 10 0,-27 17 0,24-9 0,-50 47 0,83-70 0,0-1 0,1 0 0,-1-1 0,0 1 0,-1-1 0,1-1 0,0 1 0,-1-1 0,0 0 0,0 0 0,1-1 0,-1 0 0,0 0 0,0-1 0,0 0 0,0 0 0,0 0 0,0-1 0,0 0 0,-11-3 0,17 3 0,0 1 0,1-1 0,-1 0 0,0 1 0,1-1 0,-1 0 0,1 1 0,-1-1 0,1 0 0,-1 0 0,1 1 0,0-1 0,-1 0 0,1 0 0,0 0 0,0 0 0,-1 1 0,1-1 0,0 0 0,0 0 0,0 0 0,0 0 0,0 0 0,0 1 0,0-1 0,1 0 0,-1 0 0,0 0 0,0 0 0,1 0 0,-1 1 0,0-1 0,1 0 0,-1 0 0,1 1 0,-1-1 0,1 0 0,-1 1 0,1-1 0,0 0 0,0 0 0,31-33 0,-28 31 0,35-37 0,2 3 0,1 1 0,63-39 0,-26 22 0,-47 31 0,55-30 0,-75 44 0,0 0 0,0 0 0,-1-1 0,0 0 0,13-16 0,-72 52 0,4 1 0,13-6 0,-1-2 0,-1-1 0,-1-2 0,0-1 0,-66 20 0,-370 90-3315,352-92 2741,-543 128-330,604-153 808,29-5 125,0 1 0,0 1 1,0 1-1,-32 14 0,31-10 688,23-9-666,-1 0-1,0 0 0,1 1 0,-1 0 1,1 1-1,0 0 0,-6 4 0,103-79 3719,72-34-4082,-147 95 481,7-3-168,1 1 0,31-10 0,3-2 0,-33 15 0,1 0 0,29-6 0,-34 10 0,0-1 0,0 0 0,0-2 0,25-13 0,-23 8 0,-11 4 0,2 1 0,-1 1 0,1 0 0,1 1 0,-1 0 0,24-5 0,-37 10 0,0 1 0,0 0 0,0 0 0,0 0 0,0-1 0,0 1 0,0 0 0,0 0 0,0 1 0,0-1 0,0 0 0,0 0 0,0 0 0,0 0 0,0 1 0,0-1 0,-1 1 0,1-1 0,0 0 0,0 1 0,0 0 0,0-1 0,-1 1 0,1-1 0,0 1 0,0 0 0,0 1 0,0-1 0,-1 1 0,0-1 0,0 1 0,1-1 0,-1 1 0,0 0 0,0-1 0,-1 1 0,1-1 0,0 1 0,0-1 0,-1 1 0,1-1 0,-1 1 0,0 1 0,-33 54 0,32-54 0,-86 104 0,60-75 0,1 1 0,-28 44 0,54-76 0,0 0 0,0 0 0,1 0 0,-1 0 0,0 0 0,1 0 0,-1 1 0,1-1 0,-1 0 0,1 0 0,-1 0 0,1 1 0,0-1 0,0 0 0,-1 0 0,1 1 0,0-1 0,0 0 0,0 0 0,1 1 0,-1-1 0,0 0 0,0 0 0,1 2 0,0-2 0,0-1 0,0 1 0,0-1 0,0 1 0,1-1 0,-1 1 0,0-1 0,0 0 0,0 0 0,0 0 0,1 1 0,-1-1 0,0 0 0,0-1 0,0 1 0,1 0 0,-1 0 0,0 0 0,2-1 0,64-24 0,-64 24 0,32-13 0,74-17 0,-91 26 0,16-1 0,0 2 0,1 1 0,-1 1 0,42 4 0,-51-1 0,-25-1 0,0 0 0,0 0 0,1 0 0,-1 0 0,0 0 0,0 0 0,1 0 0,-1 0 0,0 0 0,0 0 0,1 0 0,-1 0 0,0 0 0,0 0 0,1 0 0,-1 0 0,0 0 0,0 0 0,0 1 0,1-1 0,-1 0 0,0 0 0,0 0 0,0 0 0,1 1 0,-1-1 0,0 0 0,0 0 0,0 0 0,0 1 0,1-1 0,-1 0 0,0 0 0,0 0 0,0 1 0,0-1 0,0 0 0,0 0 0,0 1 0,0-1 0,0 0 0,0 0 0,0 1 0,0-1 0,0 0 0,0 0 0,0 1 0,-9 14 0,-18 10 0,-42 20 0,48-34 0,1 2 0,1 0 0,-19 17 0,27-21 0,0-1 0,-1 0 0,0-1 0,-1-1 0,1 0 0,-1 0 0,0-1 0,0-1 0,-25 5 0,38-9 0,0 0 0,0 0 0,0 0 0,0 0 0,-1 0 0,1 0 0,0 0 0,0 1 0,0-1 0,0 0 0,-1 0 0,1 0 0,0 0 0,0 0 0,0 0 0,0 0 0,-1 0 0,1 0 0,0 0 0,0 0 0,0 0 0,-1 0 0,1-1 0,0 1 0,0 0 0,0 0 0,0 0 0,0 0 0,-1 0 0,1 0 0,0 0 0,0 0 0,0 0 0,0-1 0,0 1 0,-1 0 0,1 0 0,0 0 0,0 0 0,0 0 0,0-1 0,0 1 0,0 0 0,0 0 0,0 0 0,0 0 0,0-1 0,0 1 0,0 0 0,0 0 0,0 0 0,0 0 0,0-1 0,0 1 0,0 0 0,0 0 0,0 0 0,0-1 0,0 1 0,10-14 0,20-11 0,189-99 0,-190 109 0,1 2 0,0 2 0,1 0 0,0 2 0,60-9 0,-13 1 0,303-74 0,-378 90 0,3 0 0,0 0 0,1-1 0,-1 0 0,0 0 0,0-1 0,0 0 0,-1 0 0,9-6 0,-75 29 0,-3 19 0,47-27 0,1-2 0,-1 0 0,-1-1 0,-22 9 0,-33 10 0,46-17 0,0-1 0,-46 11 0,-423 68-3162,365-58 3115,-81 14 51,175-38-4,-51 17 0,56-14 0,-1-2 0,-39 6 0,-30-1 845,-185 50 1,306-70-448,0 0 0,-1-2 0,19-12 0,-19 11-413,0 0-1,1 1 0,0 1 1,20-6-1,13 1 16,32-9 0,149-20 0,548-25-543,-646 51 541,95-3 94,3 20 361,-232-1-453,0 0 0,0-1 0,0 1 0,1 0 0,-1 0 0,0 0 0,0 0 0,0 0 0,0 0 0,0 0 0,0 0 0,0 1 0,1-1 0,-1 0 0,0 1 0,0-1 0,0 0 0,0 1 0,0-1 0,0 1 0,0 0 0,0-1 0,-1 1 0,1 0 0,0 0 0,0-1 0,0 1 0,0 2 0,-1-2 0,-1 0 0,0 1 0,0-1 0,0 0 0,0 0 0,0 0 0,0 0 0,-1 0 0,1-1 0,0 1 0,-1 0 0,1 0 0,0-1 0,-1 1 0,1-1 0,0 1 0,-1-1 0,1 0 0,-1 1 0,1-1 0,-3 0 0,-31 5 0,-1-1 0,-66-3 0,-33 3 0,-873 26-2812,718-32 1979,231-1 239,1-3 0,-90-20-1,-56-6 1450,-75-12 767,231 34-1275,-135-12-567,71 11 115,-4-9 105,64 9 0,-78-4 0,71 10 0,-100-23 0,100 16 0,-99-9 0,86 15 0,-87-20 0,90 13 0,-102-7 0,108 15 0,-104-23 0,110 16 0,-1 2 0,-74-2 0,-89-9 506,131 9-189,-10-3-118,54 7-207,-69-4 0,84 10 206,-54-11 0,54 7 288,-54-3-1,-345 9 71,403 2-556,1 1 0,-42 9 0,-27 3 0,527-18 51,-218 5-1234,-107-2 1183,135-18 0,110-16-989,-231 22 1000,231 8 1,-177 7 1023,-142-4-1094,-23 0 198,1 0 0,-1 1 0,0 0 0,0 1 0,0 0 0,0 0 0,18 6-1,-27-7-137,0 0-1,0 1 0,-1-1 1,1 0-1,0 1 0,0-1 1,-1 0-1,1 1 0,0-1 1,-1 1-1,1-1 0,0 1 0,-1 0 1,1-1-1,-1 1 0,1-1 1,-1 1-1,1 0 0,-1-1 1,0 1-1,1 0 0,-1 0 1,0-1-1,1 1 0,-1 0 0,0 0 1,0 0-1,0-1 0,0 1 1,0 0-1,0 0 0,0 1 1,-1 0-1,0 1 0,0-1 0,0 0 0,0 0 0,0-1 0,-1 1 1,1 0-1,-1 0 0,1-1 0,-1 1 0,-3 2 0,-4 2 0,0 0 0,0 0 0,0-1-1,-15 5 1,-6-1 0,-50 7 0,14-4 0,31-6 21,-1-2 0,-38 0 0,-45 6-754,39-1 663,-146-3 1,20-2 74,75 12-656,-39 2 221,0-2 445,-2-1-193,103-13-1573,-158 0-2647,77-7 5312,135 2-381,0 0-1,1-1 1,-1 0 0,1-1 0,0-1-1,0 0 1,-17-12 0,-27-10 1853,38 18-2313,0-1 0,1-1 0,1 0 0,0-2 0,1 0 1,1-1-1,-23-25 0,23 23-23,-5 0-50,0 0 0,-1 2 0,-30-17 0,24 18 0,0 1 0,-52-16 0,-16-7 0,91 34 0,-20-10 0,0 1 0,-1 1 0,0 1 0,-34-6 0,51 13 0,1 1 0,-1 1 0,0 0 0,0 0 0,1 1 0,-1 0 0,0 0 0,1 1 0,-1 0 0,1 0 0,-1 1 0,1 0 0,0 1 0,1 0 0,-1 0 0,0 1 0,-10 8 0,4-1 0,1 1 0,0 0 0,1 1 0,-18 27 0,-22 26 0,-2 4 0,40-50 0,-31 36 0,16-31 0,17-14 0,37-26 0,-13 6 0,0-2 0,-1 1 0,0-1 0,-1-1 0,0 0 0,12-17 0,-12 15 0,0 1 0,0 0 0,1 0 0,1 1 0,18-14 0,-14 13 0,0 0 0,21-24 0,8-5 0,-29 27 0,59-43 0,-68 52 0,0 1 0,0 0 0,0 0 0,1 1 0,0 0 0,0 0 0,0 1 0,14-2 0,-19 3 0,-1 1 0,0 0 0,0 0 0,0 0 0,1 0 0,-1 0 0,0 0 0,0 1 0,0-1 0,0 1 0,0 0 0,0-1 0,0 1 0,0 0 0,0 0 0,0 0 0,0 1 0,0-1 0,0 0 0,-1 1 0,1-1 0,1 2 0,-1 0 0,0 0 0,-1 1 0,1-1 0,-1 0 0,0 0 0,0 1 0,0-1 0,0 1 0,0-1 0,-1 1 0,1-1 0,-1 6 0,-1 2 0,1 0 0,-2 1 0,0-1 0,0 0 0,-1 0 0,0 0 0,-8 16 0,6-15 0,-141 257 0,143-263 0,0-1 0,0 1 0,0 0 0,1 0 0,0 0 0,0 0 0,0 1 0,1-1 0,0 1 0,0-1 0,1 1 0,0-1 0,0 1 0,0-1 0,1 1 0,0-1 0,0 0 0,1 1 0,-1-1 0,1 0 0,1 0 0,5 11 0,-1-5 0,0 0 0,1-1 0,0 0 0,1 0 0,0-1 0,1 0 0,0-1 0,1 0 0,21 14 0,25 15 0,2-3 0,1-3 0,125 48 0,-158-77 0,-26-3 0,-1 0 0,0 0 0,1 0 0,-1-1 0,0 1 0,1 0 0,-1 0 0,0 0 0,1-1 0,-1 1 0,0 0 0,0 0 0,1-1 0,-1 1 0,0 0 0,0-1 0,0 1 0,1 0 0,-1-1 0,0 1 0,0-1 0,0 1 0,0 0 0,0-1 0,0 1 0,0 0 0,0-1 0,0 1 0,0-1 0,0 1 0,0 0 0,0-1 0,0 0 0,-2-5 0,0 1 0,-1-1 0,1 0 0,-1 1 0,-7-10 0,2 5 0,-1-1 0,0 1 0,0 1 0,-1-1 0,-17-12 0,15 14 0,0-2 0,1 0 0,1 0 0,-15-18 0,16 16 0,-1 1 0,-1 0 0,0 1 0,-19-14 0,17 14 0,0-1 0,-21-22 0,30 28 0,1 0 0,-1 0 0,1 0 0,0 0 0,0-1 0,1 1 0,0-1 0,0 0 0,0 0 0,0 0 0,0-9 0,-2-12 0,2 0 0,1 0 0,2 0 0,3-29 0,-3 46 0,1 0 0,0 1 0,0 0 0,1-1 0,1 1 0,-1 0 0,1 0 0,1 1 0,0-1 0,0 1 0,0 0 0,1 0 0,0 1 0,12-11 0,10-5 0,2 2 0,0 1 0,2 1 0,0 2 0,1 1 0,42-14 0,-51 19 0,0 0 0,27-18 0,-31 16 0,1 1 0,44-17 0,-32 16 0,0-1 0,-1-2 0,-1-1 0,34-26 0,-37 27 0,51-23 0,9-4 0,-59 25 0,1 1 0,1 2 0,1 1 0,0 1 0,50-12 0,-57 20 0,-1-2 0,1 0 0,-1-2 0,0 0 0,42-25 0,-65 33 0,1 0 0,-1 0 0,1 0 0,0 0 0,0 0 0,0 0 0,-1 1 0,1-1 0,0 1 0,0-1 0,0 1 0,0-1 0,0 1 0,0 0 0,2 0 0,-3 1 0,-1-1 0,0 0 0,1 1 0,-1-1 0,0 0 0,1 1 0,-1-1 0,0 1 0,1-1 0,-1 1 0,0-1 0,0 1 0,0-1 0,1 1 0,-1-1 0,0 1 0,0-1 0,0 1 0,0-1 0,0 1 0,0-1 0,0 1 0,0-1 0,0 1 0,0-1 0,0 1 0,0 0 0,-1-1 0,1 1 0,0-1 0,0 0 0,-1 1 0,1 0 0,-2 4 0,-1 1 0,1-1 0,-1 0 0,0 0 0,-1 0 0,1-1 0,-1 1 0,0-1 0,-5 5 0,-20 16 0,2 2 0,-37 45 0,6-19 0,15-15 0,27-24 0,-1-1 0,-22 14 0,22-16 0,2 0 0,-1 1 0,-14 15 0,-1 2 0,-40 31 0,2-3 0,52-45 0,0 0 0,-2-1 0,1-1 0,-1 0 0,-1-1 0,1-2 0,-2 0 0,1-1 0,-42 7 0,74-19 0,0 0 0,0-1 0,0-1 0,-1 0 0,21-18 0,20-14 0,120-65 0,-145 92 0,0 1 0,0 1 0,1 2 0,1 1 0,32-6 0,-11 3 0,-47 10 0,31-7 0,-1-1 0,0-1 0,0-2 0,51-26 0,-78 34 0,0 1 0,1 0 0,-1 0 0,1 0 0,0 1 0,9-2 0,-16 4 0,1 0 0,-1 0 0,0 0 0,1-1 0,-1 1 0,1 0 0,-1 0 0,1 0 0,-1 0 0,1 1 0,-1-1 0,1 0 0,-1 0 0,0 0 0,1 0 0,-1 0 0,1 0 0,-1 1 0,1-1 0,-1 0 0,0 0 0,1 1 0,-1-1 0,0 0 0,1 1 0,-1-1 0,0 0 0,1 1 0,-1-1 0,0 0 0,1 1 0,-1-1 0,0 1 0,0-1 0,0 1 0,0 1 0,0 0 0,0 1 0,-1-1 0,1 0 0,-1 0 0,0 0 0,0 1 0,0-1 0,0 0 0,0 0 0,0-1 0,-3 5 0,-21 28 0,-2-1 0,-1-1 0,-43 37 0,2-1 0,54-52 0,-1-1 0,0 0 0,-1-1 0,-1-1 0,0-1 0,-1 0 0,0-2 0,-1 0 0,-23 8 0,-13 2 0,30-12 0,-1 0 0,1 2 0,1 2 0,0 0 0,0 1 0,2 1 0,-38 30 0,-30 37 0,107-91 0,0-1 0,-1-1 0,0 0 0,-1-1 0,0 0 0,-1-1 0,-1-1 0,0 0 0,-1 0 0,15-29 0,-21 34 0,0-2 0,-1 1 0,0 0 0,-1-1 0,0 0 0,2-20 0,6-25 0,-6 37 0,-2 7 0,0 1 0,1-1 0,0 1 0,1 0 0,0 0 0,1 1 0,1-1 0,14-19 0,-2 7 0,-1-2 0,-1 0 0,13-29 0,-17 30 0,1 0 0,1 1 0,35-42 0,-7 15 0,-41 48 0,0 0 0,0 0 0,0-1 0,0 1 0,0 0 0,-1-1 0,1 1 0,-1-1 0,0 0 0,0 1 0,-1-1 0,1 0 0,-1 0 0,1-6 0,-2 9 0,1 0 0,-1 0 0,1 0 0,-1 0 0,1 0 0,-1 0 0,1 0 0,-1 0 0,0 0 0,0 0 0,1 0 0,-1 0 0,0 1 0,0-1 0,0 0 0,0 1 0,0-1 0,0 0 0,0 1 0,0-1 0,0 1 0,0 0 0,0-1 0,-1 1 0,1 0 0,0 0 0,0-1 0,0 1 0,0 0 0,-1 0 0,1 1 0,0-1 0,0 0 0,0 0 0,0 0 0,0 1 0,-1-1 0,1 0 0,0 1 0,-2 1 0,-44 20 0,37-14 0,0 0 0,1 1 0,0 0 0,1 1 0,0 0 0,-12 20 0,-20 24 0,-2 1 0,35-44 0,0 0 0,-1-1 0,0 1 0,-1-2 0,0 1 0,-19 13 0,12-10 0,1 1 0,1 0 0,0 1 0,-23 32 0,-23 23 0,17-28 0,-67 73 0,100-104 0,2 1 0,-1 0 0,1 0 0,1 1 0,0 0 0,1 0 0,0 1 0,-4 18 0,9-26 0,1 0 0,-1 1 0,1-1 0,1 0 0,-1 0 0,1 0 0,1 0 0,-1 0 0,1 0 0,0-1 0,0 1 0,0 0 0,1-1 0,0 1 0,6 8 0,7 9 0,2 0 0,20 20 0,-27-31 0,36 37 0,3-2 0,78 58 0,-74-65 0,-9-8 0,45 44 0,-77-66 0,0 0 0,0-1 0,1 0 0,24 11 0,34 22 0,-26-8 0,88 49 0,-122-78 0,0-1 0,0 0 0,0 0 0,1-1 0,-1-1 0,1 0 0,23 0 0,-31-2 0,0-1 0,-1 1 0,1-1 0,0 1 0,0-2 0,0 1 0,-1 0 0,1-1 0,-1 0 0,7-3 0,-9 4 0,0-1 0,0 1 0,-1-1 0,1 1 0,-1-1 0,1 0 0,-1 0 0,1 1 0,-1-1 0,0 0 0,0 0 0,0 0 0,0 0 0,0-1 0,0 1 0,-1 0 0,1 0 0,-1 0 0,0-1 0,1 1 0,-1 0 0,0-5 0,-2 0 0,1 1 0,-1-1 0,0 1 0,0 0 0,-1-1 0,1 1 0,-1 0 0,-1 0 0,1 1 0,-1-1 0,0 1 0,-1 0 0,1 0 0,-1 0 0,-10-7 0,-9-9 0,-52-30 0,75 50 0,-37-26 0,-37-32 0,3 1 0,42 33 0,-37-38 0,44 40 0,-1 0 0,-43-30 0,36 30 0,1-1 0,-48-51 0,50 46 0,-2 1 0,-42-31 0,67 54 0,-1 0 0,1 0 0,-1 0 0,1-1 0,1 0 0,-1 0 0,1 0 0,0 0 0,1-1 0,-1 0 0,1 1 0,1-1 0,-1-1 0,1 1 0,0 0 0,1 0 0,-1-12 0,-1-15 0,2 1 0,6-59 0,-1 20 0,-5 54 0,-1 0 0,0 0 0,-1 0 0,-1 0 0,-1 0 0,0 1 0,-2 0 0,0 0 0,0 0 0,-2 1 0,-10-16 0,14 22 0,0-1 0,1 0 0,0-1 0,1 1 0,0-1 0,1 0 0,0 1 0,0-15 0,-9-47 0,-1 19-1365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4.8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24575,'12'37'0,"0"-4"0,-7 6 0,-2 0 0,-4 68 0,2 35 0,15-62 0,-10-60 0,-2 0 0,3 26 0,-4 332 0,-5-195 0,2-178-91,0 0 0,0 0 0,0 0 0,0 0 0,-1 1 0,0-1 0,0 0 0,0 0 0,0 0 0,-1-1 0,0 1 0,0 0 0,-1 0 0,-2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8.0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124 1 24575,'-12'37'0,"0"-4"0,-17 141 0,14-76 0,12-68 0,-2 0 0,-10 37 0,15-66-31,0 0-1,0 0 0,-1 0 0,1 0 1,0 0-1,0 0 0,-1 0 0,1 0 0,-1 0 1,1 0-1,-1-1 0,1 1 0,-1 0 1,0 0-1,1 0 0,-1-1 0,0 1 1,1 0-1,-1-1 0,0 1 0,0 0 1,0-1-1,0 1 0,0-1 0,0 0 1,0 1-1,0-1 0,0 0 0,1 1 1,-1-1-1,-1 0 0,1 0 0,0 0 1,0 0-1,0 0 0,0 0 0,0 0 1,0 0-1,0-1 0,0 1 0,0 0 1,-1-1-1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5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1290 202 24575,'-1'-1'0,"1"0"0,0 0 0,-1 0 0,1-1 0,-1 1 0,1 0 0,-1 0 0,0 0 0,1 0 0,-1 0 0,0 0 0,0 0 0,0 0 0,0 0 0,0 0 0,0 0 0,0 1 0,0-1 0,0 0 0,0 1 0,-1-1 0,1 1 0,0-1 0,0 1 0,-2-1 0,-42-10 0,25 6 0,-7-2 0,0 1 0,-1 1 0,1 2 0,-1 0 0,-28 2 0,-27-2 0,47-2 0,1-2 0,-1-1 0,-67-25 0,3 0 0,69 26 0,-44-5 0,-16-3 0,49 8 0,0 2 0,-1 2 0,-77 4 0,49 1 0,66-3 0,0 1 0,0 1 0,-1-1 0,1 1 0,0 0 0,0 0 0,0 0 0,0 1 0,1 0 0,-1 0 0,0 0 0,1 0 0,-8 6 0,9-6 0,1 0 0,0 1 0,0 0 0,0-1 0,0 1 0,1 0 0,-1 0 0,1 0 0,-1 0 0,1 0 0,0 0 0,0 0 0,1 1 0,-1-1 0,1 0 0,-1 0 0,1 1 0,0-1 0,0 0 0,1 1 0,-1-1 0,2 6 0,-1-4 0,0 1 0,0 0 0,1 0 0,0-1 0,0 1 0,0-1 0,1 1 0,0-1 0,0 0 0,0 0 0,1 0 0,-1-1 0,1 1 0,0-1 0,1 0 0,-1 0 0,1 0 0,0-1 0,0 1 0,0-1 0,0-1 0,8 5 0,8 0 0,-1-1 0,1-1 0,1-1 0,37 3 0,-58-6 0,83 13 0,-55-8 0,0-2 0,30 2 0,-11-5-64,15-1-550,123 19 1,92 18 554,-266-35 56,88 4 3,117-7 0,46 2 0,-130 16 0,31 0 0,55-1 0,33 0 0,-168-12-873,101 16-1,-118-11 1041,25 5-399,-31-4 759,79 2 1,-75-12-70,113 18 0,-138-13 152,59 0 0,-10-1-636,-57 0 26,0 2 0,46 15 0,-50-12 0,0-2 0,1-1 0,41 4 0,-31-11 0,-1-2 0,0-2 0,0-1 0,0-2 0,66-23 0,-79 21 0,0-1 0,-1-1 0,38-25 0,-39 22 0,0 2 0,1 0 0,41-16 0,-27 17 0,1 2 0,42-6 0,-43 10 0,0-2 0,0-1 0,-1-2 0,67-30 0,-90 36 0,0 0 0,1 1 0,-1 1 0,1 0 0,0 1 0,-1 1 0,29 0 0,-25 1 0,0 0 0,-1-2 0,1 0 0,26-7 0,-33 4 0,-12 1 0,-23-2 0,-38 2 0,-145 6 10,-135-3-473,186-16-899,-25-1-177,97 17 1539,-7 0 0,-107-15 0,86 5 1377,-215 8 0,166 5-777,106-3-600,18 0 0,-47 4 0,72-1 0,0 0 0,-1 0 0,2 1 0,-1 1 0,0 0 0,1 1 0,-20 10 0,18-9 0,1-1 0,-1 0 0,0-1 0,0-1 0,-1 0 0,1 0 0,-24 0 0,21-1 0,-1 0 0,1 1 0,0 0 0,-20 8 0,88-4 0,728-8 0,-728-2-418,64-10 1,26-2 425,419 12-1423,-288 5 373,-223 1 962,0 2 0,91 21 0,-90-14 5,1-3 0,76 4-1,-85-10-278,0 2 0,-1 2 0,45 13 0,40 7-284,119 17 839,86 12 639,-315-52-384,1 0-1,-1 2 0,29 12 0,-29-11-312,0 0-1,1-1 1,27 6-1,-7-5 329,0 1 1,-1 2-1,0 2 0,58 27 1,-49-24-458,-36-13-13,0 1-1,-1 0 0,1 1 0,-1 0 0,16 9 1,-23-12-1,0 1 0,-1-1 0,1 0 0,-1 1 0,1 0 0,-1-1 0,1 1-1,-1 0 1,0 0 0,0-1 0,0 1 0,0 0 0,0 0 0,-1 0 0,1 0 0,-1 1 0,1-1 0,-1 0 0,1 0 0,-1 0 0,0 0 0,0 0 0,0 1 0,-1-1 0,1 0 0,0 0 0,-1 0 0,1 0 0,-1 0 0,0 0 0,0 0 0,-1 2 0,-1 2 0,-1 0 0,0 0 0,0 0 0,0-1 0,-1 0 0,0 0 0,0 0 0,0 0 0,-7 4 0,4-4 0,1 1 0,0 1 0,1-1 0,-1 1 0,-5 9 0,0 2 0,0 2 0,0 0 0,-23 24 0,16-20 0,0 1 0,2 1 0,-16 31 0,15-23 0,-32 41 0,7-21 0,-63 63 0,96-106 0,0 1 0,1 0 0,0 0 0,-9 19 0,10-17 0,-1 0 0,0-1 0,-19 23 0,-50 46 0,30-30 0,-70 60 0,101-97 0,0-1 0,1 2 0,1 0 0,-20 29 0,29-38 0,1-1 0,-1 0 0,0 1 0,-1-2 0,1 1 0,-1-1 0,0 0 0,-1 0 0,1-1 0,-1 0 0,0-1 0,0 1 0,0-1 0,0-1 0,0 0 0,-11 2 0,-13 0 0,0-2 0,1-1 0,-39-4 0,40 0 0,0 3 0,0 0 0,-32 5 0,-42 23 0,81-20 0,-1-1 0,0-1 0,0-1 0,-40 3 0,-92 7 0,102-7 0,-66-1 0,90-7 0,0 2 0,1 0 0,-1 2 0,-30 8 0,-102 24-1365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6.7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2408 1 24575,'-1'2'0,"1"1"0,-1 0 0,0 0 0,0 0 0,0 0 0,0-1 0,0 1 0,-1 0 0,1-1 0,-1 1 0,0-1 0,1 0 0,-4 3 0,-32 33 0,20-23 0,-36 37 0,17-19 0,2 2 0,-45 59 0,66-78 0,0-2 0,-1 1 0,0-2 0,-1 0 0,-1-1 0,0 0 0,-20 10 0,10-5 0,-40 32 0,56-40 0,-2-1 0,1-1 0,-1 0 0,-25 10 0,24-11 0,1 0 0,-1 0 0,1 2 0,-21 15 0,22-14 0,-1 0 0,-1-1 0,1-1 0,-1 0 0,0-1 0,0 0 0,-1-1 0,0-1 0,0 0 0,0 0 0,-28 2 0,-13-2 0,-102-6 0,68-1 0,29 5 0,29-1 0,1-1 0,-42-5 0,63 4 0,1 0 0,-1-1 0,0-1 0,1 0 0,0 0 0,-1 0 0,1-1 0,1 0 0,-1-1 0,0 0 0,1 0 0,-10-10 0,7 5 0,-1 0 0,-1 0 0,-22-15 0,27 21 0,-1 1 0,1 0 0,0 0 0,-1 1 0,0 0 0,1 0 0,-1 1 0,0 0 0,-9 0 0,-10-1 0,-1 2 0,-46 4 0,65-2 0,0-1 0,0 2 0,1-1 0,-1 1 0,1 0 0,-1 1 0,1 0 0,0 0 0,1 1 0,-1 0 0,1 0 0,-9 9 0,-19 16 0,-61 41 0,56-43 0,-48 42 0,-136 158 0,223-227 0,0 0 0,0 1 0,0-1 0,-1 0 0,1 1 0,0-1 0,-1 0 0,1 0 0,-1 0 0,1 0 0,-1 0 0,1 0 0,-1-1 0,0 1 0,1-1 0,-1 1 0,0-1 0,1 1 0,-1-1 0,0 0 0,0 0 0,1 0 0,-1 0 0,0 0 0,0 0 0,0 0 0,1-1 0,-1 1 0,-3-2 0,3 0 0,1 1 0,0-1 0,-1 0 0,1 0 0,0 0 0,0 0 0,0-1 0,0 1 0,0 0 0,1 0 0,-1-1 0,0 1 0,1 0 0,0-1 0,0 1 0,0 0 0,0-1 0,0 1 0,0 0 0,0-1 0,1 1 0,-1 0 0,2-3 0,1-8 0,1-1 0,0 1 0,1 1 0,1-1 0,0 1 0,0 0 0,1 0 0,1 0 0,10-11 0,12-11 0,49-44 0,-40 42 0,6-19 0,-38 45 0,0 0 0,0 1 0,1 0 0,0 0 0,1 1 0,12-9 0,5-4 0,0-1 0,-2-1 0,27-34 0,3-5-1365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9.5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2429 507 24575,'-3'1'0,"1"1"0,-1-1 0,1 1 0,-1 0 0,1 0 0,0 0 0,0 0 0,0 0 0,0 1 0,0-1 0,0 1 0,1-1 0,-1 1 0,1-1 0,-2 4 0,-5 8 0,-7 7 0,2 1 0,1 0 0,1 1 0,-13 33 0,19-42 0,1-5 0,-1-1 0,0-1 0,0 1 0,-1-1 0,-9 11 0,-17 23 0,7-2 0,16-28 0,1 1 0,0 0 0,1 1 0,1 0 0,0 0 0,0 0 0,-5 22 0,11-35 0,0 0 0,0 1 0,0-1 0,0 0 0,0 0 0,0 1 0,0-1 0,0 0 0,0 0 0,0 0 0,0 1 0,0-1 0,0 0 0,0 0 0,0 1 0,0-1 0,0 0 0,0 0 0,0 0 0,0 1 0,0-1 0,1 0 0,-1 0 0,0 0 0,0 0 0,0 1 0,0-1 0,1 0 0,-1 0 0,0 0 0,0 0 0,0 0 0,1 1 0,-1-1 0,0 0 0,0 0 0,0 0 0,1 0 0,-1 0 0,0 0 0,0 0 0,0 0 0,1 0 0,14-4 0,18-15 0,-28 16 0,31-21 0,-2-1 0,35-33 0,-39 31 0,1 2 0,59-37 0,-32 21 0,-47 32 0,0 0 0,0 1 0,1 1 0,22-11 0,9 0 0,-1-3 0,67-42 0,81-46 0,-59 43 0,-60 21 0,-50 31 0,-1 0 0,2 2 0,0 0 0,32-11 0,-17 11 0,1 2 0,46-5 0,-74 13 0,0-1 0,0 1 0,-1-2 0,0 1 0,0-1 0,0-1 0,0 1 0,10-8 0,63-54 0,-41 31 0,-13 5 0,-27 29 0,0 0 0,0 0 0,-1 0 0,1 0 0,0 0 0,0 0 0,-1 0 0,1 0 0,-1 0 0,1 0 0,-1-1 0,1 1 0,-1 0 0,0 0 0,0 0 0,0-1 0,1 1 0,-1 0 0,0 0 0,-1-1 0,1 1 0,0 0 0,0 0 0,0-1 0,-1 1 0,1 0 0,0 0 0,-1 0 0,0-2 0,0 2 0,0 1 0,0 0 0,0-1 0,0 1 0,0 0 0,0 0 0,0-1 0,1 1 0,-1 0 0,0 0 0,0 0 0,0 0 0,0 0 0,0 0 0,0 1 0,0-1 0,0 0 0,0 0 0,0 1 0,1-1 0,-1 0 0,0 1 0,0-1 0,0 1 0,0 0 0,-28 18 0,20-13 0,-19 11 0,1 1 0,1 2 0,1 0 0,1 1 0,-32 37 0,43-42 0,-176 228 0,156-194 0,15-22 0,0 0 0,-37 39 0,47-56 0,-1 0 0,2 0 0,0 1 0,0 0 0,1 1 0,0-1 0,-3 14 0,4-12 0,-1 0 0,0 0 0,-1 0 0,0-1 0,-17 23 0,11-21 0,0 0 0,0 0 0,-1-2 0,-1 1 0,0-2 0,-1 0 0,0-1 0,-32 16 0,25-18 0,-1-1 0,0-2 0,-1 0 0,1-2 0,-1 0 0,0-2 0,-29-1 0,-14 0 0,-80-3 0,134 0 0,-1 0 0,0-1 0,1 0 0,0-1 0,-1 0 0,2-2 0,-24-11 0,-22-15 0,-89-35 0,97 42 0,38 18 0,0 1 0,0 0 0,-1 1 0,-19-5 0,-14-1 0,-1 2 0,-86-5 0,108 12 0,-1-1 0,-36-9 0,35 6 0,0 2 0,-30-2 0,20 6 0,0 3 0,-59 12 0,55-8 0,-74 4 0,114-11 0,-39 0 0,0 1 0,0 3 0,-45 8 0,21 6 0,44-11 0,0-1 0,0-1 0,0-1 0,0-1 0,-25 0 0,28-5 0,0 0 0,-33-10 0,-29-4 0,-192 16 0,-15-2 0,284 2 0,0 0 0,1-1 0,-1 1 0,0-1 0,1 1 0,-1-1 0,0 0 0,1 0 0,-1 0 0,1 0 0,-1 0 0,1-1 0,0 1 0,0-1 0,-1 1 0,-1-3 0,3 2 0,0 1 0,0-1 0,0 1 0,1-1 0,-1 0 0,0 1 0,1-1 0,-1 0 0,1 1 0,-1-1 0,1 0 0,0 0 0,0 1 0,0-1 0,0 0 0,0 0 0,0 1 0,1-4 0,1-1 0,0 0 0,1 0 0,-1 0 0,1 0 0,0 1 0,0-1 0,1 1 0,0 0 0,0 0 0,0 0 0,0 1 0,7-6 0,35-28 0,8-8 0,114-73 0,-147 107 0,7-5 0,0 2 0,47-19 0,48-22 0,-4 3 0,-88 39 0,-1 0 0,35-22 0,-37 18 0,2 2 0,32-12 0,-37 22 0,1 0 0,0 2 0,0 1 0,0 1 0,1 2 0,-1 0 0,29 4 0,26 0 0,480-4 0,-532-2 0,-1-1 0,1-2 0,0 0 0,39-15 0,-39 11 0,0 1 0,1 2 0,60-6 0,464 12 96,-250 1-1557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0.7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0 400 24575,'15'-2'0,"-1"0"0,1-1 0,-1 0 0,0-1 0,0-1 0,0 0 0,-1-1 0,1 0 0,20-14 0,43-18 0,-31 18 0,72-45 0,-71 39 0,-13 8 0,0 3 0,1 1 0,73-19 0,188-15 0,-212 33 0,-59 9 0,1 1 0,38-2 0,-1 6 0,-3 0 0,114-15 0,-93 6 0,-1 4 0,144 7 0,-81 2 0,-125-3-91,21-1-228,-1 2 1,1 1-1,70 15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088570c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g2c088570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315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  <a:p>
            <a:endParaRPr lang="en-US" dirty="0"/>
          </a:p>
          <a:p>
            <a:r>
              <a:rPr lang="en-US" dirty="0"/>
              <a:t>Transition is not great for this slide - from instantiation to hardness result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3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second main result is a positive result, focusing on the design of a hybrid algorithm for this search task.</a:t>
            </a:r>
          </a:p>
        </p:txBody>
      </p:sp>
    </p:spTree>
    <p:extLst>
      <p:ext uri="{BB962C8B-B14F-4D97-AF65-F5344CB8AC3E}">
        <p14:creationId xmlns:p14="http://schemas.microsoft.com/office/powerpoint/2010/main" val="2041987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second main result is a positive result, focusing on the design of a hybrid algorithm for this search task.</a:t>
            </a:r>
          </a:p>
        </p:txBody>
      </p:sp>
    </p:spTree>
    <p:extLst>
      <p:ext uri="{BB962C8B-B14F-4D97-AF65-F5344CB8AC3E}">
        <p14:creationId xmlns:p14="http://schemas.microsoft.com/office/powerpoint/2010/main" val="225199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69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9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22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088570ca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c088570ca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034a2b48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2" name="Google Shape;212;g2c034a2b48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034a2b48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Need a intro to this slide</a:t>
            </a:r>
            <a:endParaRPr dirty="0"/>
          </a:p>
        </p:txBody>
      </p:sp>
      <p:sp>
        <p:nvSpPr>
          <p:cNvPr id="206" name="Google Shape;206;g2c034a2b48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034a2b48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An important example of distributed computing protocol refers to Bitcoin…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notable</a:t>
            </a:r>
            <a:endParaRPr dirty="0"/>
          </a:p>
        </p:txBody>
      </p:sp>
      <p:sp>
        <p:nvSpPr>
          <p:cNvPr id="200" name="Google Shape;200;g2c034a2b48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034a2b4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On the other hand, ….</a:t>
            </a:r>
            <a:endParaRPr dirty="0"/>
          </a:p>
        </p:txBody>
      </p:sp>
      <p:sp>
        <p:nvSpPr>
          <p:cNvPr id="194" name="Google Shape;194;g2c034a2b4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 show the post-quantum security of the bitcoin, in our work we proved that the query complexity of search problems of search problems implies.</a:t>
                </a:r>
              </a:p>
              <a:p>
                <a:r>
                  <a:rPr lang="en-US" dirty="0"/>
                  <a:t>Therefore, in order to derive the post-quantum hybrid security our next task would be to examine hardness of various </a:t>
                </a:r>
              </a:p>
              <a:p>
                <a:r>
                  <a:rPr lang="en-US" dirty="0"/>
                  <a:t>In the follow-up work we focused on search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chemeClr val="tx2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For an arbitrary distribution </a:t>
                </a:r>
                <a:r>
                  <a:rPr lang="en-US" b="0" i="0" dirty="0">
                    <a:solidFill>
                      <a:schemeClr val="tx2"/>
                    </a:solidFill>
                    <a:effectLst/>
                    <a:latin typeface="Cambria Math" panose="02040503050406030204" pitchFamily="18" charset="0"/>
                  </a:rPr>
                  <a:t>𝐷</a:t>
                </a:r>
                <a:r>
                  <a:rPr lang="en-US" b="0" i="0" dirty="0">
                    <a:solidFill>
                      <a:schemeClr val="tx2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on Boolean functions, determine the probability that an algorithm equipped with </a:t>
                </a:r>
                <a:r>
                  <a:rPr lang="en-US" b="0" i="0">
                    <a:solidFill>
                      <a:schemeClr val="tx2"/>
                    </a:solidFill>
                    <a:effectLst/>
                    <a:latin typeface="Cambria Math" panose="02040503050406030204" pitchFamily="18" charset="0"/>
                  </a:rPr>
                  <a:t>𝜏_𝑐</a:t>
                </a:r>
                <a:r>
                  <a:rPr lang="en-US" b="0" i="0" dirty="0">
                    <a:solidFill>
                      <a:schemeClr val="tx2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classical queries and </a:t>
                </a:r>
                <a:r>
                  <a:rPr lang="en-US" i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𝜏_</a:t>
                </a:r>
                <a:r>
                  <a:rPr lang="en-US" b="0" i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𝑞</a:t>
                </a:r>
                <a:r>
                  <a:rPr lang="en-US" b="0" i="0" dirty="0">
                    <a:solidFill>
                      <a:schemeClr val="tx2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quantum queries succeeds in finding a preimage of 1 for a function sampled from </a:t>
                </a:r>
                <a:r>
                  <a:rPr lang="en-US" b="0" i="0" dirty="0">
                    <a:solidFill>
                      <a:schemeClr val="tx2"/>
                    </a:solidFill>
                    <a:effectLst/>
                    <a:latin typeface="Cambria Math" panose="02040503050406030204" pitchFamily="18" charset="0"/>
                  </a:rPr>
                  <a:t>𝐷</a:t>
                </a:r>
                <a:endParaRPr lang="en-US" b="0" i="0" dirty="0">
                  <a:solidFill>
                    <a:schemeClr val="tx2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452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FE1E-C9A0-0E01-C6CA-879B26A7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FA1D4-1CFC-21F4-48F6-B8A3E9179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FF834-3FE8-9E18-A2C8-CED963B44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concretely, in the follow-up work we first…</a:t>
            </a:r>
          </a:p>
        </p:txBody>
      </p:sp>
    </p:spTree>
    <p:extLst>
      <p:ext uri="{BB962C8B-B14F-4D97-AF65-F5344CB8AC3E}">
        <p14:creationId xmlns:p14="http://schemas.microsoft.com/office/powerpoint/2010/main" val="1253066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first result is a hardness result, establishing what is the hybrid query complexity of solving the following search problem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4F9D1-424F-4121-8846-3B42BC42EE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27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7D5F-B1F7-42D5-B651-81A61A0D91A2}" type="datetime1">
              <a:rPr lang="en-US" smtClean="0"/>
              <a:t>12/10/24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7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6.xml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customXml" Target="../ink/ink5.xml"/><Relationship Id="rId24" Type="http://schemas.openxmlformats.org/officeDocument/2006/relationships/image" Target="../media/image11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3.png"/><Relationship Id="rId10" Type="http://schemas.openxmlformats.org/officeDocument/2006/relationships/image" Target="../media/image4.png"/><Relationship Id="rId19" Type="http://schemas.openxmlformats.org/officeDocument/2006/relationships/customXml" Target="../ink/ink9.xml"/><Relationship Id="rId4" Type="http://schemas.openxmlformats.org/officeDocument/2006/relationships/image" Target="../media/image1.png"/><Relationship Id="rId9" Type="http://schemas.openxmlformats.org/officeDocument/2006/relationships/customXml" Target="../ink/ink4.xml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customXml" Target="../ink/ink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3.png"/><Relationship Id="rId18" Type="http://schemas.openxmlformats.org/officeDocument/2006/relationships/customXml" Target="../ink/ink18.xml"/><Relationship Id="rId3" Type="http://schemas.openxmlformats.org/officeDocument/2006/relationships/image" Target="../media/image370.png"/><Relationship Id="rId21" Type="http://schemas.openxmlformats.org/officeDocument/2006/relationships/customXml" Target="../ink/ink21.xml"/><Relationship Id="rId7" Type="http://schemas.openxmlformats.org/officeDocument/2006/relationships/image" Target="../media/image40.png"/><Relationship Id="rId12" Type="http://schemas.openxmlformats.org/officeDocument/2006/relationships/customXml" Target="../ink/ink16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10" Type="http://schemas.openxmlformats.org/officeDocument/2006/relationships/customXml" Target="../ink/ink15.xml"/><Relationship Id="rId19" Type="http://schemas.openxmlformats.org/officeDocument/2006/relationships/customXml" Target="../ink/ink19.xml"/><Relationship Id="rId4" Type="http://schemas.openxmlformats.org/officeDocument/2006/relationships/image" Target="../media/image340.png"/><Relationship Id="rId9" Type="http://schemas.openxmlformats.org/officeDocument/2006/relationships/image" Target="../media/image41.png"/><Relationship Id="rId14" Type="http://schemas.openxmlformats.org/officeDocument/2006/relationships/customXml" Target="../ink/ink17.xml"/><Relationship Id="rId2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43.png"/><Relationship Id="rId18" Type="http://schemas.openxmlformats.org/officeDocument/2006/relationships/customXml" Target="../ink/ink26.xml"/><Relationship Id="rId3" Type="http://schemas.openxmlformats.org/officeDocument/2006/relationships/image" Target="../media/image511.PNG"/><Relationship Id="rId21" Type="http://schemas.openxmlformats.org/officeDocument/2006/relationships/customXml" Target="../ink/ink29.xml"/><Relationship Id="rId7" Type="http://schemas.openxmlformats.org/officeDocument/2006/relationships/image" Target="../media/image40.png"/><Relationship Id="rId12" Type="http://schemas.openxmlformats.org/officeDocument/2006/relationships/customXml" Target="../ink/ink24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5.png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0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10" Type="http://schemas.openxmlformats.org/officeDocument/2006/relationships/customXml" Target="../ink/ink23.xml"/><Relationship Id="rId19" Type="http://schemas.openxmlformats.org/officeDocument/2006/relationships/customXml" Target="../ink/ink27.xml"/><Relationship Id="rId4" Type="http://schemas.openxmlformats.org/officeDocument/2006/relationships/image" Target="../media/image340.png"/><Relationship Id="rId9" Type="http://schemas.openxmlformats.org/officeDocument/2006/relationships/image" Target="../media/image41.png"/><Relationship Id="rId14" Type="http://schemas.openxmlformats.org/officeDocument/2006/relationships/customXml" Target="../ink/ink25.xml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0.png"/><Relationship Id="rId4" Type="http://schemas.openxmlformats.org/officeDocument/2006/relationships/image" Target="../media/image5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10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6.jpg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5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0.png"/><Relationship Id="rId5" Type="http://schemas.openxmlformats.org/officeDocument/2006/relationships/image" Target="../media/image19.PNG"/><Relationship Id="rId15" Type="http://schemas.openxmlformats.org/officeDocument/2006/relationships/image" Target="../media/image180.PNG"/><Relationship Id="rId10" Type="http://schemas.openxmlformats.org/officeDocument/2006/relationships/image" Target="../media/image130.png"/><Relationship Id="rId4" Type="http://schemas.openxmlformats.org/officeDocument/2006/relationships/image" Target="../media/image18.png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5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9.jpg"/><Relationship Id="rId5" Type="http://schemas.openxmlformats.org/officeDocument/2006/relationships/image" Target="../media/image19.PNG"/><Relationship Id="rId10" Type="http://schemas.openxmlformats.org/officeDocument/2006/relationships/image" Target="../media/image28.jpg"/><Relationship Id="rId4" Type="http://schemas.openxmlformats.org/officeDocument/2006/relationships/image" Target="../media/image26.png"/><Relationship Id="rId9" Type="http://schemas.openxmlformats.org/officeDocument/2006/relationships/image" Target="../media/image2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32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6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088570ca0_0_0"/>
          <p:cNvSpPr txBox="1"/>
          <p:nvPr/>
        </p:nvSpPr>
        <p:spPr>
          <a:xfrm>
            <a:off x="2912536" y="1677379"/>
            <a:ext cx="11972400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Generalized Hybrid Search </a:t>
            </a:r>
            <a:r>
              <a:rPr lang="en-US" sz="5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with Applications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Blockchain and Hash Functions Security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34"/>
              <a:buFont typeface="Arial"/>
              <a:buNone/>
            </a:pPr>
            <a:endParaRPr lang="en-US"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1;p1">
            <a:extLst>
              <a:ext uri="{FF2B5EF4-FFF2-40B4-BE49-F238E27FC236}">
                <a16:creationId xmlns:a16="http://schemas.microsoft.com/office/drawing/2014/main" id="{F299E9EE-8C41-79A6-E1ED-39390C9ED038}"/>
              </a:ext>
            </a:extLst>
          </p:cNvPr>
          <p:cNvSpPr txBox="1"/>
          <p:nvPr/>
        </p:nvSpPr>
        <p:spPr>
          <a:xfrm>
            <a:off x="3289468" y="6530278"/>
            <a:ext cx="9881306" cy="5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500" b="1" i="0" u="sng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Alexandru Cojocaru</a:t>
            </a:r>
            <a:r>
              <a:rPr lang="en-US" sz="25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    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Juan 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Garay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            Fang Song </a:t>
            </a:r>
            <a:endParaRPr sz="2500" b="1" i="0" u="none" strike="noStrike" cap="none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164;p1">
            <a:extLst>
              <a:ext uri="{FF2B5EF4-FFF2-40B4-BE49-F238E27FC236}">
                <a16:creationId xmlns:a16="http://schemas.microsoft.com/office/drawing/2014/main" id="{9130A8C7-40D8-AD7B-03B2-C85F3129ABC6}"/>
              </a:ext>
            </a:extLst>
          </p:cNvPr>
          <p:cNvSpPr txBox="1"/>
          <p:nvPr/>
        </p:nvSpPr>
        <p:spPr>
          <a:xfrm>
            <a:off x="6555230" y="8329853"/>
            <a:ext cx="35625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Asiacrypt</a:t>
            </a:r>
            <a:r>
              <a:rPr lang="en-US" sz="1800" b="1" i="0" u="none" strike="noStrike" cap="none" dirty="0">
                <a:solidFill>
                  <a:schemeClr val="tx1"/>
                </a:solidFill>
                <a:latin typeface="Roboto Black"/>
                <a:ea typeface="Roboto Black"/>
                <a:cs typeface="Roboto Black"/>
                <a:sym typeface="Roboto Black"/>
              </a:rPr>
              <a:t> 2024</a:t>
            </a:r>
            <a:endParaRPr sz="1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51AF1-DE58-5DC5-D216-A35956FF639F}"/>
              </a:ext>
            </a:extLst>
          </p:cNvPr>
          <p:cNvSpPr txBox="1"/>
          <p:nvPr/>
        </p:nvSpPr>
        <p:spPr>
          <a:xfrm>
            <a:off x="4928262" y="7249463"/>
            <a:ext cx="2565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University of Edinburgh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7DF91-CFF7-2F9E-6931-2E41CD756411}"/>
              </a:ext>
            </a:extLst>
          </p:cNvPr>
          <p:cNvSpPr txBox="1"/>
          <p:nvPr/>
        </p:nvSpPr>
        <p:spPr>
          <a:xfrm>
            <a:off x="8324609" y="7230946"/>
            <a:ext cx="2090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Texas A&amp;M University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B7CD7-3D4F-546C-091C-D198DECFD4D9}"/>
              </a:ext>
            </a:extLst>
          </p:cNvPr>
          <p:cNvSpPr txBox="1"/>
          <p:nvPr/>
        </p:nvSpPr>
        <p:spPr>
          <a:xfrm>
            <a:off x="11329062" y="7244550"/>
            <a:ext cx="2375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Portland State University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14:cNvPr>
              <p14:cNvContentPartPr/>
              <p14:nvPr/>
            </p14:nvContentPartPr>
            <p14:xfrm>
              <a:off x="1600696" y="1118254"/>
              <a:ext cx="1131840" cy="23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2056" y="1109254"/>
                <a:ext cx="11494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14:cNvPr>
              <p14:cNvContentPartPr/>
              <p14:nvPr/>
            </p14:nvContentPartPr>
            <p14:xfrm>
              <a:off x="1762696" y="1119694"/>
              <a:ext cx="1221120" cy="217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3696" y="1111054"/>
                <a:ext cx="12387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14:cNvPr>
              <p14:cNvContentPartPr/>
              <p14:nvPr/>
            </p14:nvContentPartPr>
            <p14:xfrm>
              <a:off x="1097776" y="994414"/>
              <a:ext cx="2718000" cy="858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136" y="931414"/>
                <a:ext cx="2843640" cy="9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14:cNvPr>
              <p14:cNvContentPartPr/>
              <p14:nvPr/>
            </p14:nvContentPartPr>
            <p14:xfrm>
              <a:off x="2208376" y="1079734"/>
              <a:ext cx="24840" cy="433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5376" y="1017094"/>
                <a:ext cx="1504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14:cNvPr>
              <p14:cNvContentPartPr/>
              <p14:nvPr/>
            </p14:nvContentPartPr>
            <p14:xfrm>
              <a:off x="1379296" y="1673374"/>
              <a:ext cx="45000" cy="177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16296" y="1610734"/>
                <a:ext cx="170640" cy="30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172735A-E1BB-AA41-CBE8-3EABB6E51474}"/>
              </a:ext>
            </a:extLst>
          </p:cNvPr>
          <p:cNvGrpSpPr/>
          <p:nvPr/>
        </p:nvGrpSpPr>
        <p:grpSpPr>
          <a:xfrm>
            <a:off x="1174096" y="829534"/>
            <a:ext cx="2339280" cy="1200960"/>
            <a:chOff x="1174096" y="829534"/>
            <a:chExt cx="2339280" cy="12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14:cNvPr>
                <p14:cNvContentPartPr/>
                <p14:nvPr/>
              </p14:nvContentPartPr>
              <p14:xfrm>
                <a:off x="1174096" y="1043014"/>
                <a:ext cx="2339280" cy="73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1096" y="980014"/>
                  <a:ext cx="246492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14:cNvPr>
                <p14:cNvContentPartPr/>
                <p14:nvPr/>
              </p14:nvContentPartPr>
              <p14:xfrm>
                <a:off x="2018296" y="1471414"/>
                <a:ext cx="866880" cy="37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55656" y="1408774"/>
                  <a:ext cx="99252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14:cNvPr>
                <p14:cNvContentPartPr/>
                <p14:nvPr/>
              </p14:nvContentPartPr>
              <p14:xfrm>
                <a:off x="1583056" y="1242094"/>
                <a:ext cx="1358280" cy="362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20416" y="1179094"/>
                  <a:ext cx="148392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14:cNvPr>
                <p14:cNvContentPartPr/>
                <p14:nvPr/>
              </p14:nvContentPartPr>
              <p14:xfrm>
                <a:off x="2161216" y="829534"/>
                <a:ext cx="800640" cy="144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98216" y="766534"/>
                  <a:ext cx="9262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14:cNvPr>
                <p14:cNvContentPartPr/>
                <p14:nvPr/>
              </p14:nvContentPartPr>
              <p14:xfrm>
                <a:off x="1436176" y="1345774"/>
                <a:ext cx="991080" cy="68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73536" y="1283134"/>
                  <a:ext cx="11167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14:cNvPr>
                <p14:cNvContentPartPr/>
                <p14:nvPr/>
              </p14:nvContentPartPr>
              <p14:xfrm>
                <a:off x="1824976" y="1269454"/>
                <a:ext cx="704520" cy="327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61976" y="1206454"/>
                  <a:ext cx="8301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14:cNvPr>
                <p14:cNvContentPartPr/>
                <p14:nvPr/>
              </p14:nvContentPartPr>
              <p14:xfrm>
                <a:off x="2410336" y="1103494"/>
                <a:ext cx="3567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47336" y="1040494"/>
                  <a:ext cx="482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14:cNvPr>
                <p14:cNvContentPartPr/>
                <p14:nvPr/>
              </p14:nvContentPartPr>
              <p14:xfrm>
                <a:off x="1519336" y="1602094"/>
                <a:ext cx="13680" cy="405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56336" y="1539454"/>
                  <a:ext cx="139320" cy="5306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8" y="353610"/>
            <a:ext cx="14123396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Hardness </a:t>
            </a:r>
            <a:r>
              <a:rPr lang="en-US" dirty="0">
                <a:latin typeface="Arial" panose="020B0604020202020204" pitchFamily="34" charset="0"/>
              </a:rPr>
              <a:t>of </a:t>
            </a:r>
            <a:r>
              <a:rPr lang="en-US" b="0" i="0" dirty="0">
                <a:effectLst/>
                <a:latin typeface="Arial" panose="020B0604020202020204" pitchFamily="34" charset="0"/>
              </a:rPr>
              <a:t>Distributional Search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0" y="2519365"/>
                <a:ext cx="14329507" cy="582116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</a:rPr>
                  <a:t>Success Probability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 ·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2 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+ 2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, where			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 captures </a:t>
                </a:r>
                <a:r>
                  <a:rPr lang="en-US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average fraction of preimages of 1 </a:t>
                </a:r>
                <a:r>
                  <a:rPr lang="en-US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-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</a:rPr>
                  <a:t>solely det. by distribution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br>
                  <a:rPr lang="en-US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</a:br>
                <a:endParaRPr lang="en-US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</a:endParaRPr>
              </a:p>
              <a:p>
                <a:pPr marL="25400" indent="0">
                  <a:buNone/>
                </a:pPr>
                <a:r>
                  <a:rPr lang="en-US" b="0" i="0" dirty="0">
                    <a:effectLst/>
                    <a:latin typeface="Arial" panose="020B0604020202020204" pitchFamily="34" charset="0"/>
                  </a:rPr>
                  <a:t>	All one need to do is analyze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- typically by simple combinatorial argument.</a:t>
                </a:r>
                <a:br>
                  <a:rPr lang="en-US" b="0" i="0" dirty="0">
                    <a:effectLst/>
                    <a:latin typeface="Arial" panose="020B0604020202020204" pitchFamily="34" charset="0"/>
                  </a:rPr>
                </a:br>
                <a:endParaRPr lang="en-US" b="1" i="0" dirty="0">
                  <a:effectLst/>
                  <a:latin typeface="Arial" panose="020B0604020202020204" pitchFamily="34" charset="0"/>
                </a:endParaRPr>
              </a:p>
              <a:p>
                <a:r>
                  <a:rPr lang="en-US" b="1" i="0" dirty="0">
                    <a:effectLst/>
                    <a:latin typeface="Arial" panose="020B0604020202020204" pitchFamily="34" charset="0"/>
                  </a:rPr>
                  <a:t>Example 1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 Let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be </a:t>
                </a:r>
                <a:r>
                  <a:rPr lang="en-US" b="0" i="1" dirty="0">
                    <a:effectLst/>
                    <a:latin typeface="Arial" panose="020B0604020202020204" pitchFamily="34" charset="0"/>
                  </a:rPr>
                  <a:t>uniform distribution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over functions with </a:t>
                </a:r>
                <a:r>
                  <a:rPr lang="en-US" b="0" i="1" dirty="0">
                    <a:effectLst/>
                    <a:latin typeface="Arial" panose="020B0604020202020204" pitchFamily="34" charset="0"/>
                  </a:rPr>
                  <a:t>exactly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1 marked input.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func>
                      <m:func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err="1" smtClean="0">
                                <a:effectLst/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 = 1]</m:t>
                        </m:r>
                      </m:e>
                    </m:func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= 1/|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:r>
                  <a:rPr lang="en-US" b="1" i="0" dirty="0">
                    <a:effectLst/>
                    <a:latin typeface="Arial" panose="020B0604020202020204" pitchFamily="34" charset="0"/>
                  </a:rPr>
                  <a:t>Example 2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 By similar token, hardness of searching function 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b="0" i="1" dirty="0">
                    <a:effectLst/>
                    <a:latin typeface="Arial" panose="020B0604020202020204" pitchFamily="34" charset="0"/>
                  </a:rPr>
                  <a:t> marked items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</a:t>
                </a: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func>
                      <m:func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effectLst/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 +2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</a:p>
              <a:p>
                <a:r>
                  <a:rPr lang="en-US" b="1" i="0" dirty="0">
                    <a:effectLst/>
                    <a:latin typeface="Arial" panose="020B0604020202020204" pitchFamily="34" charset="0"/>
                  </a:rPr>
                  <a:t>Example 3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 </a:t>
                </a:r>
                <a:r>
                  <a:rPr lang="en-US" b="0" i="1" dirty="0">
                    <a:effectLst/>
                    <a:latin typeface="Arial" panose="020B0604020202020204" pitchFamily="34" charset="0"/>
                  </a:rPr>
                  <a:t>Bernoulli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 - each input is marked acc to Bernoulli trial: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∈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set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>
                        <a:effectLst/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independently.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effectLst/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→      </m:t>
                    </m:r>
                    <m:func>
                      <m:func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effectLst/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 +2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0" y="2519365"/>
                <a:ext cx="14329507" cy="5821160"/>
              </a:xfrm>
              <a:blipFill>
                <a:blip r:embed="rId3"/>
                <a:stretch>
                  <a:fillRect l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729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-67235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8" y="353610"/>
            <a:ext cx="9309691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Hybrid Lower Bound Framework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0" y="2519365"/>
                <a:ext cx="14718805" cy="582116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To study hardness of hybrid algorithm consider instead adversary distinguishing between input</a:t>
                </a:r>
                <a:r>
                  <a:rPr lang="en-US" dirty="0">
                    <a:latin typeface="Lato" panose="020F0502020204030203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function: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←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	OR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</a:rPr>
                  <a:t>constant-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function 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Argue a query</a:t>
                </a:r>
                <a:r>
                  <a:rPr lang="en-US" dirty="0">
                    <a:latin typeface="Lato" panose="020F0502020204030203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diverges states of algorithm in the two cases by</a:t>
                </a:r>
                <a:r>
                  <a:rPr lang="en-US" dirty="0">
                    <a:latin typeface="Lato" panose="020F0502020204030203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small amount, called </a:t>
                </a:r>
                <a:r>
                  <a:rPr lang="en-US" b="1" i="1" dirty="0">
                    <a:latin typeface="Arial" panose="020B0604020202020204" pitchFamily="34" charset="0"/>
                  </a:rPr>
                  <a:t>progress measure</a:t>
                </a:r>
                <a:endParaRPr lang="en-US" b="1" dirty="0">
                  <a:latin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</a:rPr>
                  <a:t> In order to find marked input 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, final states need to differ significantly.</a:t>
                </a:r>
              </a:p>
              <a:p>
                <a:pPr marL="508000" lvl="1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Sufficiently many queries necessary for cumulative progress to properly grow.</a:t>
                </a:r>
                <a:endParaRPr lang="en-US" dirty="0">
                  <a:latin typeface="Lato" panose="020F0502020204030203" pitchFamily="34" charset="0"/>
                </a:endParaRPr>
              </a:p>
              <a:p>
                <a:r>
                  <a:rPr lang="en-US" i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Issue</a:t>
                </a:r>
                <a:r>
                  <a:rPr lang="en-US" dirty="0">
                    <a:latin typeface="Arial" panose="020B0604020202020204" pitchFamily="34" charset="0"/>
                  </a:rPr>
                  <a:t>: When classical queries mixed with quantum queries, quantum states </a:t>
                </a:r>
                <a:r>
                  <a:rPr lang="en-US" b="1" dirty="0">
                    <a:latin typeface="Arial" panose="020B0604020202020204" pitchFamily="34" charset="0"/>
                  </a:rPr>
                  <a:t>collapse</a:t>
                </a:r>
                <a:r>
                  <a:rPr lang="en-US" dirty="0">
                    <a:latin typeface="Arial" panose="020B0604020202020204" pitchFamily="34" charset="0"/>
                  </a:rPr>
                  <a:t> after each classical query -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unclear</a:t>
                </a:r>
                <a:r>
                  <a:rPr lang="en-US" dirty="0">
                    <a:latin typeface="Arial" panose="020B0604020202020204" pitchFamily="34" charset="0"/>
                  </a:rPr>
                  <a:t> how to measure progress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0" y="2519365"/>
                <a:ext cx="14718805" cy="5821160"/>
              </a:xfrm>
              <a:blipFill>
                <a:blip r:embed="rId3"/>
                <a:stretch>
                  <a:fillRect l="-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214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8" y="-4117"/>
            <a:ext cx="9309691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Hybrid Lower Bound Framework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9779" y="3125006"/>
                <a:ext cx="14718805" cy="582116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Consider instead intermediate oracle </a:t>
                </a:r>
                <a:r>
                  <a:rPr lang="en-US" b="1" dirty="0">
                    <a:latin typeface="Arial" panose="020B0604020202020204" pitchFamily="34" charset="0"/>
                  </a:rPr>
                  <a:t>pseudo-classical</a:t>
                </a:r>
                <a:r>
                  <a:rPr lang="en-US" dirty="0">
                    <a:latin typeface="Arial" panose="020B0604020202020204" pitchFamily="34" charset="0"/>
                  </a:rPr>
                  <a:t>. 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Let quantum query with output register initialized |0⟩: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⟩|0⟩  →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⟩|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View classical query as result of measuring </a:t>
                </a:r>
                <a:r>
                  <a:rPr lang="en-US" i="1" dirty="0">
                    <a:latin typeface="Arial" panose="020B0604020202020204" pitchFamily="34" charset="0"/>
                  </a:rPr>
                  <a:t>input</a:t>
                </a:r>
                <a:r>
                  <a:rPr lang="en-US" dirty="0">
                    <a:latin typeface="Arial" panose="020B0604020202020204" pitchFamily="34" charset="0"/>
                  </a:rPr>
                  <a:t> register collapsing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and receiving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A </a:t>
                </a:r>
                <a:r>
                  <a:rPr lang="en-US" b="1" dirty="0">
                    <a:latin typeface="Arial" panose="020B0604020202020204" pitchFamily="34" charset="0"/>
                  </a:rPr>
                  <a:t>pseudo-classical</a:t>
                </a:r>
                <a:r>
                  <a:rPr lang="en-US" dirty="0">
                    <a:latin typeface="Arial" panose="020B0604020202020204" pitchFamily="34" charset="0"/>
                  </a:rPr>
                  <a:t> oracle measures </a:t>
                </a:r>
                <a:r>
                  <a:rPr lang="en-US" i="1" dirty="0">
                    <a:latin typeface="Arial" panose="020B0604020202020204" pitchFamily="34" charset="0"/>
                  </a:rPr>
                  <a:t>output</a:t>
                </a:r>
                <a:r>
                  <a:rPr lang="en-US" dirty="0">
                    <a:latin typeface="Arial" panose="020B0604020202020204" pitchFamily="34" charset="0"/>
                  </a:rPr>
                  <a:t> register resulting in one of two outcomes:</a:t>
                </a:r>
              </a:p>
              <a:p>
                <a:pPr marL="457200" lvl="1" indent="0">
                  <a:buNone/>
                </a:pPr>
                <a:r>
                  <a:rPr lang="en-US" dirty="0">
                    <a:latin typeface="Arial" panose="020B0604020202020204" pitchFamily="34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⟩|0⟩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(0-outcome branch)  OR </a:t>
                </a:r>
              </a:p>
              <a:p>
                <a:pPr marL="457200" lvl="1" indent="0">
                  <a:buNone/>
                </a:pPr>
                <a:r>
                  <a:rPr lang="en-US" dirty="0">
                    <a:latin typeface="Arial" panose="020B0604020202020204" pitchFamily="34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nary>
                    <m:r>
                      <a:rPr lang="en-US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⟩|1⟩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(the 1-outcome branch).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Track progress between: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-outcome branch </a:t>
                </a:r>
                <a:r>
                  <a:rPr lang="en-US" dirty="0">
                    <a:latin typeface="Arial" panose="020B0604020202020204" pitchFamily="34" charset="0"/>
                  </a:rPr>
                  <a:t>in case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←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 AND  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state in case of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constant-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function </a:t>
                </a:r>
                <a:r>
                  <a:rPr lang="en-US" dirty="0">
                    <a:latin typeface="Arial" panose="020B0604020202020204" pitchFamily="34" charset="0"/>
                  </a:rPr>
                  <a:t>(always stays 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-outcome branch). 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Algorithm fails if its state stays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-outcome branch </a:t>
                </a:r>
                <a:r>
                  <a:rPr lang="en-US" dirty="0">
                    <a:latin typeface="Arial" panose="020B0604020202020204" pitchFamily="34" charset="0"/>
                  </a:rPr>
                  <a:t>and 											    is close to state in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constant-0</a:t>
                </a:r>
                <a:r>
                  <a:rPr lang="en-US" dirty="0">
                    <a:latin typeface="Arial" panose="020B0604020202020204" pitchFamily="34" charset="0"/>
                  </a:rPr>
                  <a:t> case.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9779" y="3125006"/>
                <a:ext cx="14718805" cy="5821160"/>
              </a:xfrm>
              <a:blipFill>
                <a:blip r:embed="rId3"/>
                <a:stretch>
                  <a:fillRect l="-787" t="-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5E59BC-3AE6-0978-9922-6F6D61EFDC3A}"/>
              </a:ext>
            </a:extLst>
          </p:cNvPr>
          <p:cNvGrpSpPr/>
          <p:nvPr/>
        </p:nvGrpSpPr>
        <p:grpSpPr>
          <a:xfrm>
            <a:off x="1606926" y="1823932"/>
            <a:ext cx="3570997" cy="1236829"/>
            <a:chOff x="1606926" y="1823932"/>
            <a:chExt cx="3570997" cy="123682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0D19BFD-E9A0-AEED-788B-D2107021CEB6}"/>
                </a:ext>
              </a:extLst>
            </p:cNvPr>
            <p:cNvGrpSpPr/>
            <p:nvPr/>
          </p:nvGrpSpPr>
          <p:grpSpPr>
            <a:xfrm>
              <a:off x="1606926" y="1823932"/>
              <a:ext cx="3570997" cy="1236829"/>
              <a:chOff x="3302439" y="1888176"/>
              <a:chExt cx="3570997" cy="123682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6E8FDEB-9671-2236-5F48-50D612E0351E}"/>
                  </a:ext>
                </a:extLst>
              </p:cNvPr>
              <p:cNvSpPr/>
              <p:nvPr/>
            </p:nvSpPr>
            <p:spPr>
              <a:xfrm>
                <a:off x="4352306" y="1888176"/>
                <a:ext cx="961901" cy="12368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0F1220B-8BC8-8297-CC72-A8D4A928B8C7}"/>
                  </a:ext>
                </a:extLst>
              </p:cNvPr>
              <p:cNvCxnSpPr/>
              <p:nvPr/>
            </p:nvCxnSpPr>
            <p:spPr>
              <a:xfrm>
                <a:off x="3705101" y="2078182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2469444-1214-3F5B-A48E-1D97FFCCBE4D}"/>
                  </a:ext>
                </a:extLst>
              </p:cNvPr>
              <p:cNvCxnSpPr/>
              <p:nvPr/>
            </p:nvCxnSpPr>
            <p:spPr>
              <a:xfrm>
                <a:off x="3705100" y="2729345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3361E64-5E82-F91D-EC4D-E11AE5E0B112}"/>
                  </a:ext>
                </a:extLst>
              </p:cNvPr>
              <p:cNvCxnSpPr/>
              <p:nvPr/>
            </p:nvCxnSpPr>
            <p:spPr>
              <a:xfrm>
                <a:off x="5314207" y="2078182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D8E773D-4323-6CED-90E1-EA53995418E0}"/>
                  </a:ext>
                </a:extLst>
              </p:cNvPr>
              <p:cNvCxnSpPr/>
              <p:nvPr/>
            </p:nvCxnSpPr>
            <p:spPr>
              <a:xfrm>
                <a:off x="5314207" y="2729345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A4EA63D0-4B10-19A5-80B4-673CC096CA11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439" y="1919445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A4EA63D0-4B10-19A5-80B4-673CC096C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439" y="1919445"/>
                    <a:ext cx="426720" cy="3136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F82FD1E9-E749-74DD-847B-F37FE5C1839B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439" y="2568543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F82FD1E9-E749-74DD-847B-F37FE5C183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439" y="2568543"/>
                    <a:ext cx="426720" cy="3136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8A7B8FC8-B00D-451F-9E5C-6D3B3C95E5DB}"/>
                      </a:ext>
                    </a:extLst>
                  </p:cNvPr>
                  <p:cNvSpPr txBox="1"/>
                  <p:nvPr/>
                </p:nvSpPr>
                <p:spPr>
                  <a:xfrm>
                    <a:off x="5858294" y="1896337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8A7B8FC8-B00D-451F-9E5C-6D3B3C95E5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294" y="1896337"/>
                    <a:ext cx="426720" cy="3136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D3540FF2-17A4-DBE8-B808-B91A5976C2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48410" y="2560601"/>
                    <a:ext cx="102502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D3540FF2-17A4-DBE8-B808-B91A5976C2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8410" y="2560601"/>
                    <a:ext cx="102502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31752A-689D-1DCD-F741-9F2B9A55A53C}"/>
                </a:ext>
              </a:extLst>
            </p:cNvPr>
            <p:cNvSpPr txBox="1"/>
            <p:nvPr/>
          </p:nvSpPr>
          <p:spPr>
            <a:xfrm>
              <a:off x="2744029" y="2218292"/>
              <a:ext cx="12540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Quantum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3D6D68A-6610-1443-593F-9A1FBB6F83DE}"/>
              </a:ext>
            </a:extLst>
          </p:cNvPr>
          <p:cNvGrpSpPr/>
          <p:nvPr/>
        </p:nvGrpSpPr>
        <p:grpSpPr>
          <a:xfrm>
            <a:off x="9618849" y="1777472"/>
            <a:ext cx="3031381" cy="1236829"/>
            <a:chOff x="9471728" y="1888175"/>
            <a:chExt cx="3031381" cy="123682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9925FE6-7164-4D6B-7A53-690A8E94C3A2}"/>
                </a:ext>
              </a:extLst>
            </p:cNvPr>
            <p:cNvCxnSpPr/>
            <p:nvPr/>
          </p:nvCxnSpPr>
          <p:spPr>
            <a:xfrm>
              <a:off x="9852559" y="2078182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814524-7F84-1DC0-0D1D-167E402FA8E4}"/>
                </a:ext>
              </a:extLst>
            </p:cNvPr>
            <p:cNvSpPr/>
            <p:nvPr/>
          </p:nvSpPr>
          <p:spPr>
            <a:xfrm>
              <a:off x="10499764" y="1888175"/>
              <a:ext cx="961901" cy="12368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81BE341-D1C6-CA7E-0C23-EB709C22E96B}"/>
                </a:ext>
              </a:extLst>
            </p:cNvPr>
            <p:cNvCxnSpPr/>
            <p:nvPr/>
          </p:nvCxnSpPr>
          <p:spPr>
            <a:xfrm>
              <a:off x="9852558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EB474C3-D067-58F0-91B0-7EFDB659C25A}"/>
                </a:ext>
              </a:extLst>
            </p:cNvPr>
            <p:cNvCxnSpPr/>
            <p:nvPr/>
          </p:nvCxnSpPr>
          <p:spPr>
            <a:xfrm>
              <a:off x="11461665" y="2078182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050371-C85E-7406-6953-97137236B3AF}"/>
                </a:ext>
              </a:extLst>
            </p:cNvPr>
            <p:cNvCxnSpPr/>
            <p:nvPr/>
          </p:nvCxnSpPr>
          <p:spPr>
            <a:xfrm>
              <a:off x="11461665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C5665A4-74F8-0CD3-2F5D-BD00DFA7E27D}"/>
                </a:ext>
              </a:extLst>
            </p:cNvPr>
            <p:cNvGrpSpPr/>
            <p:nvPr/>
          </p:nvGrpSpPr>
          <p:grpSpPr>
            <a:xfrm>
              <a:off x="10037618" y="1971304"/>
              <a:ext cx="237506" cy="213756"/>
              <a:chOff x="14357267" y="2292833"/>
              <a:chExt cx="237506" cy="21375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5943A8-BD9E-9A8B-7A6B-D86D51CE263D}"/>
                  </a:ext>
                </a:extLst>
              </p:cNvPr>
              <p:cNvSpPr/>
              <p:nvPr/>
            </p:nvSpPr>
            <p:spPr>
              <a:xfrm>
                <a:off x="14357267" y="2292833"/>
                <a:ext cx="237506" cy="2137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3EB379A4-3FE6-FF92-EFEA-70112E54B806}"/>
                      </a:ext>
                    </a:extLst>
                  </p14:cNvPr>
                  <p14:cNvContentPartPr/>
                  <p14:nvPr/>
                </p14:nvContentPartPr>
                <p14:xfrm>
                  <a:off x="14411914" y="2376549"/>
                  <a:ext cx="122040" cy="702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3EB379A4-3FE6-FF92-EFEA-70112E54B80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02914" y="2367909"/>
                    <a:ext cx="1396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462D894-FD1F-95A9-D9F2-564890F62E16}"/>
                      </a:ext>
                    </a:extLst>
                  </p14:cNvPr>
                  <p14:cNvContentPartPr/>
                  <p14:nvPr/>
                </p14:nvContentPartPr>
                <p14:xfrm>
                  <a:off x="14508034" y="2334069"/>
                  <a:ext cx="37080" cy="86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462D894-FD1F-95A9-D9F2-564890F62E1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4499034" y="2325069"/>
                    <a:ext cx="54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17EA87D7-3892-B61E-187F-907A3E1644D8}"/>
                      </a:ext>
                    </a:extLst>
                  </p14:cNvPr>
                  <p14:cNvContentPartPr/>
                  <p14:nvPr/>
                </p14:nvContentPartPr>
                <p14:xfrm>
                  <a:off x="14551594" y="2332989"/>
                  <a:ext cx="8640" cy="295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17EA87D7-3892-B61E-187F-907A3E1644D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542954" y="2324349"/>
                    <a:ext cx="2628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88B1B011-18F0-8073-364D-D941DA5A5259}"/>
                      </a:ext>
                    </a:extLst>
                  </p14:cNvPr>
                  <p14:cNvContentPartPr/>
                  <p14:nvPr/>
                </p14:nvContentPartPr>
                <p14:xfrm>
                  <a:off x="14447194" y="2348469"/>
                  <a:ext cx="92520" cy="986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88B1B011-18F0-8073-364D-D941DA5A525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4438194" y="2339469"/>
                    <a:ext cx="110160" cy="116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327D50D-D391-5BD3-E5E1-9CE173C9280C}"/>
                    </a:ext>
                  </a:extLst>
                </p:cNvPr>
                <p:cNvSpPr txBox="1"/>
                <p:nvPr/>
              </p:nvSpPr>
              <p:spPr>
                <a:xfrm>
                  <a:off x="9471728" y="1888175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327D50D-D391-5BD3-E5E1-9CE173C92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1728" y="1888175"/>
                  <a:ext cx="426720" cy="313629"/>
                </a:xfrm>
                <a:prstGeom prst="rect">
                  <a:avLst/>
                </a:prstGeom>
                <a:blipFill>
                  <a:blip r:embed="rId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6E7DE64-2D62-A1CB-7BB1-BAFA04DFC0A8}"/>
                    </a:ext>
                  </a:extLst>
                </p:cNvPr>
                <p:cNvSpPr txBox="1"/>
                <p:nvPr/>
              </p:nvSpPr>
              <p:spPr>
                <a:xfrm>
                  <a:off x="9497943" y="255475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6E7DE64-2D62-A1CB-7BB1-BAFA04DFC0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7943" y="2554750"/>
                  <a:ext cx="426720" cy="313629"/>
                </a:xfrm>
                <a:prstGeom prst="rect">
                  <a:avLst/>
                </a:prstGeom>
                <a:blipFill>
                  <a:blip r:embed="rId1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EFEFFAC-E9A9-71E2-FD43-747B4207C61D}"/>
                </a:ext>
              </a:extLst>
            </p:cNvPr>
            <p:cNvSpPr txBox="1"/>
            <p:nvPr/>
          </p:nvSpPr>
          <p:spPr>
            <a:xfrm>
              <a:off x="10585769" y="2298765"/>
              <a:ext cx="12540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Classical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0B1BD6B-C8B9-106D-0B71-AA77EF3D7738}"/>
                    </a:ext>
                  </a:extLst>
                </p:cNvPr>
                <p:cNvSpPr txBox="1"/>
                <p:nvPr/>
              </p:nvSpPr>
              <p:spPr>
                <a:xfrm>
                  <a:off x="12074885" y="1888175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0B1BD6B-C8B9-106D-0B71-AA77EF3D7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4885" y="1888175"/>
                  <a:ext cx="426720" cy="313629"/>
                </a:xfrm>
                <a:prstGeom prst="rect">
                  <a:avLst/>
                </a:prstGeom>
                <a:blipFill>
                  <a:blip r:embed="rId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CD508C9-F0AE-A301-F3C6-38B9EBB3BED2}"/>
                    </a:ext>
                  </a:extLst>
                </p:cNvPr>
                <p:cNvSpPr txBox="1"/>
                <p:nvPr/>
              </p:nvSpPr>
              <p:spPr>
                <a:xfrm>
                  <a:off x="12076389" y="2533443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CD508C9-F0AE-A301-F3C6-38B9EBB3B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6389" y="2533443"/>
                  <a:ext cx="426720" cy="313629"/>
                </a:xfrm>
                <a:prstGeom prst="rect">
                  <a:avLst/>
                </a:prstGeom>
                <a:blipFill>
                  <a:blip r:embed="rId17"/>
                  <a:stretch>
                    <a:fillRect r="-51429"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D8A5D7-C32C-DBBF-B575-0CC1F4C6E4E6}"/>
              </a:ext>
            </a:extLst>
          </p:cNvPr>
          <p:cNvGrpSpPr/>
          <p:nvPr/>
        </p:nvGrpSpPr>
        <p:grpSpPr>
          <a:xfrm>
            <a:off x="5609246" y="1780640"/>
            <a:ext cx="3059907" cy="1236829"/>
            <a:chOff x="6366858" y="1823931"/>
            <a:chExt cx="3059907" cy="1236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EA261D-460D-3A75-DB0B-D25C7F392D9D}"/>
                </a:ext>
              </a:extLst>
            </p:cNvPr>
            <p:cNvSpPr/>
            <p:nvPr/>
          </p:nvSpPr>
          <p:spPr>
            <a:xfrm>
              <a:off x="7426034" y="1823931"/>
              <a:ext cx="961901" cy="12368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0E10AD6-72EB-AF72-3B7B-91D4447D3536}"/>
                </a:ext>
              </a:extLst>
            </p:cNvPr>
            <p:cNvCxnSpPr/>
            <p:nvPr/>
          </p:nvCxnSpPr>
          <p:spPr>
            <a:xfrm>
              <a:off x="6778829" y="2034436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91B63DD-9670-BAD8-6522-CB480223AC18}"/>
                </a:ext>
              </a:extLst>
            </p:cNvPr>
            <p:cNvCxnSpPr/>
            <p:nvPr/>
          </p:nvCxnSpPr>
          <p:spPr>
            <a:xfrm>
              <a:off x="6778829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D2F8F42-AF25-B722-E723-CCC54BF8DD6B}"/>
                </a:ext>
              </a:extLst>
            </p:cNvPr>
            <p:cNvCxnSpPr/>
            <p:nvPr/>
          </p:nvCxnSpPr>
          <p:spPr>
            <a:xfrm>
              <a:off x="8397273" y="2020396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42BF1F-D6C7-76B0-4401-1CC8D10D91E9}"/>
                </a:ext>
              </a:extLst>
            </p:cNvPr>
            <p:cNvCxnSpPr/>
            <p:nvPr/>
          </p:nvCxnSpPr>
          <p:spPr>
            <a:xfrm>
              <a:off x="8387935" y="2725358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C1D80F-722B-2838-81FF-8E318855563F}"/>
                </a:ext>
              </a:extLst>
            </p:cNvPr>
            <p:cNvGrpSpPr/>
            <p:nvPr/>
          </p:nvGrpSpPr>
          <p:grpSpPr>
            <a:xfrm>
              <a:off x="8627981" y="2606542"/>
              <a:ext cx="237506" cy="213756"/>
              <a:chOff x="14357267" y="2292833"/>
              <a:chExt cx="237506" cy="21375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1F7E7F-7AA4-59C3-FF77-6FBEBA73737F}"/>
                  </a:ext>
                </a:extLst>
              </p:cNvPr>
              <p:cNvSpPr/>
              <p:nvPr/>
            </p:nvSpPr>
            <p:spPr>
              <a:xfrm>
                <a:off x="14357267" y="2292833"/>
                <a:ext cx="237506" cy="2137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96B893F0-78B8-E42C-6CB4-E1DAF85F9B20}"/>
                      </a:ext>
                    </a:extLst>
                  </p14:cNvPr>
                  <p14:cNvContentPartPr/>
                  <p14:nvPr/>
                </p14:nvContentPartPr>
                <p14:xfrm>
                  <a:off x="14411914" y="2376549"/>
                  <a:ext cx="122040" cy="70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96B893F0-78B8-E42C-6CB4-E1DAF85F9B2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02914" y="2367909"/>
                    <a:ext cx="1396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FFDFCE7-8E71-1D80-65E1-2FB4F2502E52}"/>
                      </a:ext>
                    </a:extLst>
                  </p14:cNvPr>
                  <p14:cNvContentPartPr/>
                  <p14:nvPr/>
                </p14:nvContentPartPr>
                <p14:xfrm>
                  <a:off x="14447194" y="2348469"/>
                  <a:ext cx="92520" cy="986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FFDFCE7-8E71-1D80-65E1-2FB4F2502E5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4438194" y="2339469"/>
                    <a:ext cx="11016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93C32B7-D3E0-8A73-71B6-3D291C3EF890}"/>
                      </a:ext>
                    </a:extLst>
                  </p14:cNvPr>
                  <p14:cNvContentPartPr/>
                  <p14:nvPr/>
                </p14:nvContentPartPr>
                <p14:xfrm>
                  <a:off x="14508034" y="2334069"/>
                  <a:ext cx="37080" cy="86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93C32B7-D3E0-8A73-71B6-3D291C3EF89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4499034" y="2325069"/>
                    <a:ext cx="54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97A31C94-6265-23A6-3478-07C6AE9BA708}"/>
                      </a:ext>
                    </a:extLst>
                  </p14:cNvPr>
                  <p14:cNvContentPartPr/>
                  <p14:nvPr/>
                </p14:nvContentPartPr>
                <p14:xfrm>
                  <a:off x="14551594" y="2332989"/>
                  <a:ext cx="8640" cy="295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97A31C94-6265-23A6-3478-07C6AE9BA70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542954" y="2324349"/>
                    <a:ext cx="26280" cy="47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A1FE6F3-B641-8D51-7F03-BB9F22D52837}"/>
                    </a:ext>
                  </a:extLst>
                </p:cNvPr>
                <p:cNvSpPr txBox="1"/>
                <p:nvPr/>
              </p:nvSpPr>
              <p:spPr>
                <a:xfrm>
                  <a:off x="6397998" y="1855201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A1FE6F3-B641-8D51-7F03-BB9F22D52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7998" y="1855201"/>
                  <a:ext cx="426720" cy="313629"/>
                </a:xfrm>
                <a:prstGeom prst="rect">
                  <a:avLst/>
                </a:prstGeom>
                <a:blipFill>
                  <a:blip r:embed="rId4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E864620-27F4-ACC5-1875-0279121C1240}"/>
                    </a:ext>
                  </a:extLst>
                </p:cNvPr>
                <p:cNvSpPr txBox="1"/>
                <p:nvPr/>
              </p:nvSpPr>
              <p:spPr>
                <a:xfrm>
                  <a:off x="6366858" y="2519403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E864620-27F4-ACC5-1875-0279121C1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6858" y="2519403"/>
                  <a:ext cx="426720" cy="313629"/>
                </a:xfrm>
                <a:prstGeom prst="rect">
                  <a:avLst/>
                </a:prstGeom>
                <a:blipFill>
                  <a:blip r:embed="rId22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02F094A-F6A1-1760-819E-212257AEED28}"/>
                </a:ext>
              </a:extLst>
            </p:cNvPr>
            <p:cNvSpPr txBox="1"/>
            <p:nvPr/>
          </p:nvSpPr>
          <p:spPr>
            <a:xfrm>
              <a:off x="7528571" y="2177568"/>
              <a:ext cx="1254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Pseudo-Classical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D48206E-727F-4491-E522-49015514FB4A}"/>
                    </a:ext>
                  </a:extLst>
                </p:cNvPr>
                <p:cNvSpPr txBox="1"/>
                <p:nvPr/>
              </p:nvSpPr>
              <p:spPr>
                <a:xfrm>
                  <a:off x="9000045" y="183242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D48206E-727F-4491-E522-49015514F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45" y="1832420"/>
                  <a:ext cx="426720" cy="313629"/>
                </a:xfrm>
                <a:prstGeom prst="rect">
                  <a:avLst/>
                </a:prstGeom>
                <a:blipFill>
                  <a:blip r:embed="rId4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A7E789D-554F-36F3-8A50-C261CEBC924E}"/>
                    </a:ext>
                  </a:extLst>
                </p:cNvPr>
                <p:cNvSpPr txBox="1"/>
                <p:nvPr/>
              </p:nvSpPr>
              <p:spPr>
                <a:xfrm>
                  <a:off x="8963035" y="254097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A7E789D-554F-36F3-8A50-C261CEBC9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035" y="2540970"/>
                  <a:ext cx="426720" cy="313629"/>
                </a:xfrm>
                <a:prstGeom prst="rect">
                  <a:avLst/>
                </a:prstGeom>
                <a:blipFill>
                  <a:blip r:embed="rId23"/>
                  <a:stretch>
                    <a:fillRect r="-51429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513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2ADB-49AB-5EBA-41F9-A529B38A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3" y="0"/>
            <a:ext cx="14287500" cy="1981200"/>
          </a:xfrm>
        </p:spPr>
        <p:txBody>
          <a:bodyPr/>
          <a:lstStyle/>
          <a:p>
            <a:r>
              <a:rPr lang="en-US" dirty="0"/>
              <a:t>(II) Hybrid Algorithm Design &amp;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9DE8F-8CB2-3E2E-7898-0320E4B516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429" y="2538047"/>
                <a:ext cx="15534517" cy="674663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</a:rPr>
                  <a:t>C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onstruct </a:t>
                </a:r>
                <a:r>
                  <a:rPr lang="en-US" dirty="0">
                    <a:latin typeface="Arial" panose="020B0604020202020204" pitchFamily="34" charset="0"/>
                  </a:rPr>
                  <a:t>H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ybrid Search algorithm and analyze probability of success;</a:t>
                </a:r>
              </a:p>
              <a:p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>
                  <a:buFont typeface="+mj-lt"/>
                  <a:buAutoNum type="arabicPeriod"/>
                </a:pPr>
                <a:r>
                  <a:rPr lang="en-US" b="1" i="0" dirty="0">
                    <a:effectLst/>
                    <a:latin typeface="Arial" panose="020B0604020202020204" pitchFamily="34" charset="0"/>
                  </a:rPr>
                  <a:t>Algorithm Idea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 </a:t>
                </a:r>
                <a:r>
                  <a:rPr lang="en-US" i="1" dirty="0">
                    <a:latin typeface="Arial" panose="020B0604020202020204" pitchFamily="34" charset="0"/>
                  </a:rPr>
                  <a:t>F</a:t>
                </a:r>
                <a:r>
                  <a:rPr lang="en-US" i="1" dirty="0">
                    <a:effectLst/>
                    <a:latin typeface="Arial" panose="020B0604020202020204" pitchFamily="34" charset="0"/>
                  </a:rPr>
                  <a:t>irst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spends all classical queries, then runs “modified Grover”</a:t>
                </a:r>
                <a:r>
                  <a:rPr lang="en-GB" b="0" i="0" dirty="0">
                    <a:effectLst/>
                    <a:latin typeface="Arial" panose="020B0604020202020204" pitchFamily="34" charset="0"/>
                  </a:rPr>
                  <a:t>;</a:t>
                </a:r>
                <a:endParaRPr lang="en-GB" dirty="0"/>
              </a:p>
              <a:p>
                <a:pPr>
                  <a:buFont typeface="+mj-lt"/>
                  <a:buAutoNum type="arabicPeriod"/>
                </a:pP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>
                  <a:buFont typeface="+mj-lt"/>
                  <a:buAutoNum type="arabicPeriod"/>
                </a:pPr>
                <a:r>
                  <a:rPr lang="en-US" b="1" i="0" dirty="0">
                    <a:effectLst/>
                    <a:latin typeface="Arial" panose="020B0604020202020204" pitchFamily="34" charset="0"/>
                  </a:rPr>
                  <a:t>Analyze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success probability for arbitrary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and show </a:t>
                </a:r>
                <a:r>
                  <a:rPr lang="en-US" b="1" i="0" dirty="0">
                    <a:effectLst/>
                    <a:latin typeface="Arial" panose="020B0604020202020204" pitchFamily="34" charset="0"/>
                  </a:rPr>
                  <a:t>optimality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for special cases: e.g. </a:t>
                </a:r>
                <a:r>
                  <a:rPr lang="en-US" b="0" i="1" dirty="0">
                    <a:effectLst/>
                    <a:latin typeface="Arial" panose="020B0604020202020204" pitchFamily="34" charset="0"/>
                  </a:rPr>
                  <a:t>uniform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and </a:t>
                </a:r>
                <a:r>
                  <a:rPr lang="en-US" b="0" i="1" dirty="0">
                    <a:effectLst/>
                    <a:latin typeface="Arial" panose="020B0604020202020204" pitchFamily="34" charset="0"/>
                  </a:rPr>
                  <a:t>Bernoulli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distributions;</a:t>
                </a:r>
              </a:p>
              <a:p>
                <a:pPr lvl="1"/>
                <a:r>
                  <a:rPr lang="en-US" dirty="0"/>
                  <a:t>Show optimality of our hybrid algorithm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classical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quantum queries) for: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i="1" dirty="0"/>
                  <a:t>Uniform</a:t>
                </a:r>
              </a:p>
              <a:p>
                <a:pPr lvl="2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𝐻𝑦𝑏𝑟𝑖𝑑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𝑆𝑢𝑐𝑐𝑒𝑠𝑠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+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i="1" dirty="0"/>
                  <a:t>Bernoulli</a:t>
                </a:r>
              </a:p>
              <a:p>
                <a:pPr lvl="2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𝐻𝑦𝑏𝑟𝑖𝑑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𝑆𝑢𝑐𝑐𝑒𝑠𝑠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+</m:t>
                            </m:r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9DE8F-8CB2-3E2E-7898-0320E4B516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429" y="2538047"/>
                <a:ext cx="15534517" cy="6746630"/>
              </a:xfrm>
              <a:blipFill>
                <a:blip r:embed="rId3"/>
                <a:stretch>
                  <a:fillRect l="-735" r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3CF2C5-04A8-6477-26AC-2AC45E825A3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847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2ADB-49AB-5EBA-41F9-A529B38A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3" y="0"/>
            <a:ext cx="14287500" cy="1981200"/>
          </a:xfrm>
        </p:spPr>
        <p:txBody>
          <a:bodyPr/>
          <a:lstStyle/>
          <a:p>
            <a:r>
              <a:rPr lang="en-US" dirty="0"/>
              <a:t>(II) Hybrid Algorithm Design &amp;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9DE8F-8CB2-3E2E-7898-0320E4B516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429" y="2538047"/>
                <a:ext cx="15534517" cy="674663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</a:rPr>
                  <a:t>Goal</a:t>
                </a:r>
                <a:r>
                  <a:rPr lang="en-US" dirty="0">
                    <a:latin typeface="Arial" panose="020B0604020202020204" pitchFamily="34" charset="0"/>
                  </a:rPr>
                  <a:t>: C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onstruct </a:t>
                </a:r>
                <a:r>
                  <a:rPr lang="en-US" dirty="0">
                    <a:latin typeface="Arial" panose="020B0604020202020204" pitchFamily="34" charset="0"/>
                  </a:rPr>
                  <a:t>H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ybrid Search algorithm and analyze probability of success;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Q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uantum search algorithm </a:t>
                </a:r>
                <a:r>
                  <a:rPr lang="en-US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-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</a:rPr>
                  <a:t>tailored to prior knowledge on distribution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endParaRP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Adaptation Grover’s algorithm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F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or any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let:</a:t>
                </a: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0" i="1" dirty="0" smtClean="0">
                        <a:effectLst/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) =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Likelihood that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is assigned 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Average fraction of preimages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500" i="1" dirty="0" err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500" i="1" dirty="0" smtClean="0">
                        <a:latin typeface="Cambria Math" panose="02040503050406030204" pitchFamily="18" charset="0"/>
                      </a:rPr>
                      <m:t> =</m:t>
                    </m:r>
                    <m:func>
                      <m:funcPr>
                        <m:ctrlPr>
                          <a:rPr lang="en-US" sz="25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50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50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5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5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5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5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500" dirty="0"/>
              </a:p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Main distinction from standard Grover: amplitudes in initial state are proportional to weights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rather than uniform superposition.</a:t>
                </a:r>
              </a:p>
              <a:p>
                <a:r>
                  <a:rPr lang="en-US" b="1" dirty="0">
                    <a:latin typeface="Arial" panose="020B0604020202020204" pitchFamily="34" charset="0"/>
                  </a:rPr>
                  <a:t>Remark</a:t>
                </a:r>
                <a:r>
                  <a:rPr lang="en-US" dirty="0">
                    <a:latin typeface="Arial" panose="020B0604020202020204" pitchFamily="34" charset="0"/>
                  </a:rPr>
                  <a:t>: Hybrid Algorithm needs to compute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from description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and quantum </a:t>
                </a:r>
                <a:r>
                  <a:rPr lang="en-US" dirty="0" err="1">
                    <a:latin typeface="Arial" panose="020B0604020202020204" pitchFamily="34" charset="0"/>
                  </a:rPr>
                  <a:t>alg</a:t>
                </a:r>
                <a:r>
                  <a:rPr lang="en-US" dirty="0">
                    <a:latin typeface="Arial" panose="020B0604020202020204" pitchFamily="34" charset="0"/>
                  </a:rPr>
                  <a:t> implements unitary dependent on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						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</a:t>
                </a:r>
                <a:r>
                  <a:rPr lang="en-US" i="1" dirty="0">
                    <a:latin typeface="Arial" panose="020B0604020202020204" pitchFamily="34" charset="0"/>
                  </a:rPr>
                  <a:t>Algorithm</a:t>
                </a:r>
                <a:r>
                  <a:rPr lang="en-US" dirty="0">
                    <a:latin typeface="Arial" panose="020B0604020202020204" pitchFamily="34" charset="0"/>
                  </a:rPr>
                  <a:t> </a:t>
                </a:r>
                <a:r>
                  <a:rPr lang="en-US" i="1" dirty="0">
                    <a:latin typeface="Arial" panose="020B0604020202020204" pitchFamily="34" charset="0"/>
                  </a:rPr>
                  <a:t>needs not be time efficient</a:t>
                </a:r>
                <a:r>
                  <a:rPr lang="en-US" dirty="0">
                    <a:latin typeface="Arial" panose="020B0604020202020204" pitchFamily="34" charset="0"/>
                  </a:rPr>
                  <a:t>.</a:t>
                </a:r>
              </a:p>
              <a:p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endParaRPr lang="en-US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9DE8F-8CB2-3E2E-7898-0320E4B516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429" y="2538047"/>
                <a:ext cx="15534517" cy="6746630"/>
              </a:xfrm>
              <a:blipFill>
                <a:blip r:embed="rId3"/>
                <a:stretch>
                  <a:fillRect l="-735" r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3CF2C5-04A8-6477-26AC-2AC45E825A3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1848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9DE5-764C-3DAA-1033-0F7DFAE8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9777046" cy="1143000"/>
          </a:xfrm>
        </p:spPr>
        <p:txBody>
          <a:bodyPr>
            <a:normAutofit/>
          </a:bodyPr>
          <a:lstStyle/>
          <a:p>
            <a:r>
              <a:rPr lang="en-US" dirty="0"/>
              <a:t>Quantum Algorithm Distributional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1238F-657C-1B19-398E-A6BC547B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D1078-D16C-E82E-7AFE-BB265E996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95" y="2228850"/>
            <a:ext cx="11658600" cy="582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6FE39C-BE6A-1FD8-E607-F48F267343E2}"/>
                  </a:ext>
                </a:extLst>
              </p:cNvPr>
              <p:cNvSpPr txBox="1"/>
              <p:nvPr/>
            </p:nvSpPr>
            <p:spPr>
              <a:xfrm>
                <a:off x="1484453" y="8680103"/>
                <a:ext cx="11797497" cy="81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28625" indent="-428625">
                  <a:buFont typeface="Wingdings" pitchFamily="2" charset="2"/>
                  <a:buChar char="Ø"/>
                </a:pP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is available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1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−</m:t>
                    </m:r>
                    <m:sSub>
                      <m:sSubPr>
                        <m:ctrlP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1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endChr m:val="⟩"/>
                        <m:ctrlP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1 − </m:t>
                        </m:r>
                      </m:e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1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⟨0|)</m:t>
                    </m:r>
                    <m:sSubSup>
                      <m:sSubSupPr>
                        <m:ctrlP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sz="2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sz="2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can be implemented</a:t>
                </a:r>
              </a:p>
              <a:p>
                <a:pPr marL="428625" indent="-428625">
                  <a:buFont typeface="Wingdings" pitchFamily="2" charset="2"/>
                  <a:buChar char="Ø"/>
                </a:pPr>
                <a:r>
                  <a:rPr lang="en-US" sz="21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One application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1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21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can be realized by one query to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en-US" sz="21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6FE39C-BE6A-1FD8-E607-F48F26734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453" y="8680103"/>
                <a:ext cx="11797497" cy="818686"/>
              </a:xfrm>
              <a:prstGeom prst="rect">
                <a:avLst/>
              </a:prstGeom>
              <a:blipFill>
                <a:blip r:embed="rId3"/>
                <a:stretch>
                  <a:fillRect l="-517" b="-9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DD89DC99-E698-753A-9DDA-503E2B9438BD}"/>
              </a:ext>
            </a:extLst>
          </p:cNvPr>
          <p:cNvSpPr/>
          <p:nvPr/>
        </p:nvSpPr>
        <p:spPr>
          <a:xfrm>
            <a:off x="8135815" y="6709752"/>
            <a:ext cx="445477" cy="365125"/>
          </a:xfrm>
          <a:prstGeom prst="ellipse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F10C3D-1E1F-0842-F173-CFCBC813714C}"/>
                  </a:ext>
                </a:extLst>
              </p:cNvPr>
              <p:cNvSpPr txBox="1"/>
              <p:nvPr/>
            </p:nvSpPr>
            <p:spPr>
              <a:xfrm>
                <a:off x="10034952" y="3632665"/>
                <a:ext cx="52402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Likelihood that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 </a:t>
                </a:r>
              </a:p>
              <a:p>
                <a:pPr lvl="1"/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is assigned to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000" b="0" i="0" dirty="0"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F10C3D-1E1F-0842-F173-CFCBC8137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952" y="3632665"/>
                <a:ext cx="5240216" cy="707886"/>
              </a:xfrm>
              <a:prstGeom prst="rect">
                <a:avLst/>
              </a:prstGeom>
              <a:blipFill>
                <a:blip r:embed="rId4"/>
                <a:stretch>
                  <a:fillRect l="-1163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id="{A7A4E03A-1A4D-FB3E-8C20-0EF6D23D87A5}"/>
              </a:ext>
            </a:extLst>
          </p:cNvPr>
          <p:cNvSpPr/>
          <p:nvPr/>
        </p:nvSpPr>
        <p:spPr>
          <a:xfrm rot="2260807">
            <a:off x="9794046" y="3983232"/>
            <a:ext cx="128954" cy="41030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02A35-3157-F0AC-B23D-56B076C3DD1B}"/>
              </a:ext>
            </a:extLst>
          </p:cNvPr>
          <p:cNvSpPr txBox="1">
            <a:spLocks/>
          </p:cNvSpPr>
          <p:nvPr/>
        </p:nvSpPr>
        <p:spPr>
          <a:xfrm>
            <a:off x="15638584" y="981387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8970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6EC6-6879-9B2D-740C-40B8972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1" y="0"/>
            <a:ext cx="13099326" cy="1981200"/>
          </a:xfrm>
        </p:spPr>
        <p:txBody>
          <a:bodyPr/>
          <a:lstStyle/>
          <a:p>
            <a:r>
              <a:rPr lang="en-US" dirty="0"/>
              <a:t>Quantum Hybrid for Distributional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DC7242-1364-3887-F6DA-EF18DF08C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1676" y="1649395"/>
                <a:ext cx="14838631" cy="7482101"/>
              </a:xfrm>
            </p:spPr>
            <p:txBody>
              <a:bodyPr/>
              <a:lstStyle/>
              <a:p>
                <a:r>
                  <a:rPr lang="en-US" b="1" i="0" dirty="0">
                    <a:effectLst/>
                    <a:latin typeface="Arial" panose="020B0604020202020204" pitchFamily="34" charset="0"/>
                  </a:rPr>
                  <a:t>Idea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: Given distribution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, let </a:t>
                </a:r>
                <a:r>
                  <a:rPr lang="en-US" dirty="0">
                    <a:latin typeface="Arial" panose="020B0604020202020204" pitchFamily="34" charset="0"/>
                  </a:rPr>
                  <a:t>										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set of inputs with </a:t>
                </a:r>
                <a:r>
                  <a:rPr lang="en-US" b="0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largest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likelihoods</a:t>
                </a: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Algorithm </a:t>
                </a:r>
                <a:r>
                  <a:rPr lang="en-US" b="0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first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issues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classical</a:t>
                </a:r>
                <a:r>
                  <a:rPr lang="en-US" dirty="0"/>
                  <a:t>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queries 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If no solution found, run quantum </a:t>
                </a:r>
                <a:r>
                  <a:rPr lang="en-US" b="0" i="0" dirty="0" err="1">
                    <a:effectLst/>
                    <a:latin typeface="Arial" panose="020B0604020202020204" pitchFamily="34" charset="0"/>
                  </a:rPr>
                  <a:t>alg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, but on </a:t>
                </a:r>
                <a:r>
                  <a:rPr lang="en-US" b="0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reduced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search space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en-US" b="0" i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nvoke previous quantum algorithm in modular way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DC7242-1364-3887-F6DA-EF18DF08C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1676" y="1649395"/>
                <a:ext cx="14838631" cy="7482101"/>
              </a:xfrm>
              <a:blipFill>
                <a:blip r:embed="rId2"/>
                <a:stretch>
                  <a:fillRect l="-781" t="-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E6681-AC7A-E0BE-F48D-6BA24356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3F484D-5B84-D967-22AA-E4831EF68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88" y="4829502"/>
            <a:ext cx="13485005" cy="2873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7B486B-9B54-73AC-418E-CD63222B59D2}"/>
                  </a:ext>
                </a:extLst>
              </p:cNvPr>
              <p:cNvSpPr txBox="1"/>
              <p:nvPr/>
            </p:nvSpPr>
            <p:spPr>
              <a:xfrm>
                <a:off x="3180511" y="8319793"/>
                <a:ext cx="10394812" cy="635623"/>
              </a:xfrm>
              <a:custGeom>
                <a:avLst/>
                <a:gdLst>
                  <a:gd name="connsiteX0" fmla="*/ 0 w 10394812"/>
                  <a:gd name="connsiteY0" fmla="*/ 0 h 635623"/>
                  <a:gd name="connsiteX1" fmla="*/ 900884 w 10394812"/>
                  <a:gd name="connsiteY1" fmla="*/ 0 h 635623"/>
                  <a:gd name="connsiteX2" fmla="*/ 1282027 w 10394812"/>
                  <a:gd name="connsiteY2" fmla="*/ 0 h 635623"/>
                  <a:gd name="connsiteX3" fmla="*/ 2182911 w 10394812"/>
                  <a:gd name="connsiteY3" fmla="*/ 0 h 635623"/>
                  <a:gd name="connsiteX4" fmla="*/ 2979846 w 10394812"/>
                  <a:gd name="connsiteY4" fmla="*/ 0 h 635623"/>
                  <a:gd name="connsiteX5" fmla="*/ 3464937 w 10394812"/>
                  <a:gd name="connsiteY5" fmla="*/ 0 h 635623"/>
                  <a:gd name="connsiteX6" fmla="*/ 4365821 w 10394812"/>
                  <a:gd name="connsiteY6" fmla="*/ 0 h 635623"/>
                  <a:gd name="connsiteX7" fmla="*/ 4746964 w 10394812"/>
                  <a:gd name="connsiteY7" fmla="*/ 0 h 635623"/>
                  <a:gd name="connsiteX8" fmla="*/ 5543900 w 10394812"/>
                  <a:gd name="connsiteY8" fmla="*/ 0 h 635623"/>
                  <a:gd name="connsiteX9" fmla="*/ 6236887 w 10394812"/>
                  <a:gd name="connsiteY9" fmla="*/ 0 h 635623"/>
                  <a:gd name="connsiteX10" fmla="*/ 6825927 w 10394812"/>
                  <a:gd name="connsiteY10" fmla="*/ 0 h 635623"/>
                  <a:gd name="connsiteX11" fmla="*/ 7311018 w 10394812"/>
                  <a:gd name="connsiteY11" fmla="*/ 0 h 635623"/>
                  <a:gd name="connsiteX12" fmla="*/ 8004005 w 10394812"/>
                  <a:gd name="connsiteY12" fmla="*/ 0 h 635623"/>
                  <a:gd name="connsiteX13" fmla="*/ 8696993 w 10394812"/>
                  <a:gd name="connsiteY13" fmla="*/ 0 h 635623"/>
                  <a:gd name="connsiteX14" fmla="*/ 9389980 w 10394812"/>
                  <a:gd name="connsiteY14" fmla="*/ 0 h 635623"/>
                  <a:gd name="connsiteX15" fmla="*/ 10394812 w 10394812"/>
                  <a:gd name="connsiteY15" fmla="*/ 0 h 635623"/>
                  <a:gd name="connsiteX16" fmla="*/ 10394812 w 10394812"/>
                  <a:gd name="connsiteY16" fmla="*/ 635623 h 635623"/>
                  <a:gd name="connsiteX17" fmla="*/ 9493928 w 10394812"/>
                  <a:gd name="connsiteY17" fmla="*/ 635623 h 635623"/>
                  <a:gd name="connsiteX18" fmla="*/ 8593045 w 10394812"/>
                  <a:gd name="connsiteY18" fmla="*/ 635623 h 635623"/>
                  <a:gd name="connsiteX19" fmla="*/ 7692161 w 10394812"/>
                  <a:gd name="connsiteY19" fmla="*/ 635623 h 635623"/>
                  <a:gd name="connsiteX20" fmla="*/ 6999173 w 10394812"/>
                  <a:gd name="connsiteY20" fmla="*/ 635623 h 635623"/>
                  <a:gd name="connsiteX21" fmla="*/ 6306186 w 10394812"/>
                  <a:gd name="connsiteY21" fmla="*/ 635623 h 635623"/>
                  <a:gd name="connsiteX22" fmla="*/ 5821095 w 10394812"/>
                  <a:gd name="connsiteY22" fmla="*/ 635623 h 635623"/>
                  <a:gd name="connsiteX23" fmla="*/ 4920211 w 10394812"/>
                  <a:gd name="connsiteY23" fmla="*/ 635623 h 635623"/>
                  <a:gd name="connsiteX24" fmla="*/ 4227224 w 10394812"/>
                  <a:gd name="connsiteY24" fmla="*/ 635623 h 635623"/>
                  <a:gd name="connsiteX25" fmla="*/ 3846080 w 10394812"/>
                  <a:gd name="connsiteY25" fmla="*/ 635623 h 635623"/>
                  <a:gd name="connsiteX26" fmla="*/ 3257041 w 10394812"/>
                  <a:gd name="connsiteY26" fmla="*/ 635623 h 635623"/>
                  <a:gd name="connsiteX27" fmla="*/ 2564054 w 10394812"/>
                  <a:gd name="connsiteY27" fmla="*/ 635623 h 635623"/>
                  <a:gd name="connsiteX28" fmla="*/ 1767118 w 10394812"/>
                  <a:gd name="connsiteY28" fmla="*/ 635623 h 635623"/>
                  <a:gd name="connsiteX29" fmla="*/ 1385975 w 10394812"/>
                  <a:gd name="connsiteY29" fmla="*/ 635623 h 635623"/>
                  <a:gd name="connsiteX30" fmla="*/ 796936 w 10394812"/>
                  <a:gd name="connsiteY30" fmla="*/ 635623 h 635623"/>
                  <a:gd name="connsiteX31" fmla="*/ 0 w 10394812"/>
                  <a:gd name="connsiteY31" fmla="*/ 635623 h 635623"/>
                  <a:gd name="connsiteX32" fmla="*/ 0 w 10394812"/>
                  <a:gd name="connsiteY32" fmla="*/ 0 h 635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394812" h="635623" extrusionOk="0">
                    <a:moveTo>
                      <a:pt x="0" y="0"/>
                    </a:moveTo>
                    <a:cubicBezTo>
                      <a:pt x="281701" y="44254"/>
                      <a:pt x="535910" y="-18624"/>
                      <a:pt x="900884" y="0"/>
                    </a:cubicBezTo>
                    <a:cubicBezTo>
                      <a:pt x="1265858" y="18624"/>
                      <a:pt x="1136172" y="14546"/>
                      <a:pt x="1282027" y="0"/>
                    </a:cubicBezTo>
                    <a:cubicBezTo>
                      <a:pt x="1427882" y="-14546"/>
                      <a:pt x="1765420" y="36947"/>
                      <a:pt x="2182911" y="0"/>
                    </a:cubicBezTo>
                    <a:cubicBezTo>
                      <a:pt x="2600402" y="-36947"/>
                      <a:pt x="2597660" y="39376"/>
                      <a:pt x="2979846" y="0"/>
                    </a:cubicBezTo>
                    <a:cubicBezTo>
                      <a:pt x="3362033" y="-39376"/>
                      <a:pt x="3227316" y="5361"/>
                      <a:pt x="3464937" y="0"/>
                    </a:cubicBezTo>
                    <a:cubicBezTo>
                      <a:pt x="3702558" y="-5361"/>
                      <a:pt x="4044905" y="-23219"/>
                      <a:pt x="4365821" y="0"/>
                    </a:cubicBezTo>
                    <a:cubicBezTo>
                      <a:pt x="4686737" y="23219"/>
                      <a:pt x="4604088" y="4551"/>
                      <a:pt x="4746964" y="0"/>
                    </a:cubicBezTo>
                    <a:cubicBezTo>
                      <a:pt x="4889840" y="-4551"/>
                      <a:pt x="5239661" y="24773"/>
                      <a:pt x="5543900" y="0"/>
                    </a:cubicBezTo>
                    <a:cubicBezTo>
                      <a:pt x="5848139" y="-24773"/>
                      <a:pt x="5940409" y="12981"/>
                      <a:pt x="6236887" y="0"/>
                    </a:cubicBezTo>
                    <a:cubicBezTo>
                      <a:pt x="6533365" y="-12981"/>
                      <a:pt x="6626920" y="-24252"/>
                      <a:pt x="6825927" y="0"/>
                    </a:cubicBezTo>
                    <a:cubicBezTo>
                      <a:pt x="7024934" y="24252"/>
                      <a:pt x="7170914" y="18074"/>
                      <a:pt x="7311018" y="0"/>
                    </a:cubicBezTo>
                    <a:cubicBezTo>
                      <a:pt x="7451122" y="-18074"/>
                      <a:pt x="7664506" y="7653"/>
                      <a:pt x="8004005" y="0"/>
                    </a:cubicBezTo>
                    <a:cubicBezTo>
                      <a:pt x="8343504" y="-7653"/>
                      <a:pt x="8427247" y="-17669"/>
                      <a:pt x="8696993" y="0"/>
                    </a:cubicBezTo>
                    <a:cubicBezTo>
                      <a:pt x="8966739" y="17669"/>
                      <a:pt x="9137042" y="30182"/>
                      <a:pt x="9389980" y="0"/>
                    </a:cubicBezTo>
                    <a:cubicBezTo>
                      <a:pt x="9642918" y="-30182"/>
                      <a:pt x="10005496" y="15398"/>
                      <a:pt x="10394812" y="0"/>
                    </a:cubicBezTo>
                    <a:cubicBezTo>
                      <a:pt x="10404199" y="167976"/>
                      <a:pt x="10382636" y="329335"/>
                      <a:pt x="10394812" y="635623"/>
                    </a:cubicBezTo>
                    <a:cubicBezTo>
                      <a:pt x="10172883" y="614178"/>
                      <a:pt x="9880894" y="650396"/>
                      <a:pt x="9493928" y="635623"/>
                    </a:cubicBezTo>
                    <a:cubicBezTo>
                      <a:pt x="9106962" y="620850"/>
                      <a:pt x="8779240" y="643752"/>
                      <a:pt x="8593045" y="635623"/>
                    </a:cubicBezTo>
                    <a:cubicBezTo>
                      <a:pt x="8406850" y="627494"/>
                      <a:pt x="8045048" y="622802"/>
                      <a:pt x="7692161" y="635623"/>
                    </a:cubicBezTo>
                    <a:cubicBezTo>
                      <a:pt x="7339274" y="648444"/>
                      <a:pt x="7171193" y="625589"/>
                      <a:pt x="6999173" y="635623"/>
                    </a:cubicBezTo>
                    <a:cubicBezTo>
                      <a:pt x="6827153" y="645657"/>
                      <a:pt x="6451228" y="659362"/>
                      <a:pt x="6306186" y="635623"/>
                    </a:cubicBezTo>
                    <a:cubicBezTo>
                      <a:pt x="6161144" y="611884"/>
                      <a:pt x="6013401" y="644547"/>
                      <a:pt x="5821095" y="635623"/>
                    </a:cubicBezTo>
                    <a:cubicBezTo>
                      <a:pt x="5628789" y="626699"/>
                      <a:pt x="5343292" y="602283"/>
                      <a:pt x="4920211" y="635623"/>
                    </a:cubicBezTo>
                    <a:cubicBezTo>
                      <a:pt x="4497130" y="668963"/>
                      <a:pt x="4554526" y="631998"/>
                      <a:pt x="4227224" y="635623"/>
                    </a:cubicBezTo>
                    <a:cubicBezTo>
                      <a:pt x="3899922" y="639248"/>
                      <a:pt x="4007280" y="647511"/>
                      <a:pt x="3846080" y="635623"/>
                    </a:cubicBezTo>
                    <a:cubicBezTo>
                      <a:pt x="3684880" y="623735"/>
                      <a:pt x="3530652" y="656544"/>
                      <a:pt x="3257041" y="635623"/>
                    </a:cubicBezTo>
                    <a:cubicBezTo>
                      <a:pt x="2983430" y="614702"/>
                      <a:pt x="2795222" y="654354"/>
                      <a:pt x="2564054" y="635623"/>
                    </a:cubicBezTo>
                    <a:cubicBezTo>
                      <a:pt x="2332886" y="616892"/>
                      <a:pt x="2080557" y="624302"/>
                      <a:pt x="1767118" y="635623"/>
                    </a:cubicBezTo>
                    <a:cubicBezTo>
                      <a:pt x="1453679" y="646944"/>
                      <a:pt x="1491170" y="653156"/>
                      <a:pt x="1385975" y="635623"/>
                    </a:cubicBezTo>
                    <a:cubicBezTo>
                      <a:pt x="1280780" y="618090"/>
                      <a:pt x="941021" y="662688"/>
                      <a:pt x="796936" y="635623"/>
                    </a:cubicBezTo>
                    <a:cubicBezTo>
                      <a:pt x="652851" y="608558"/>
                      <a:pt x="322803" y="655152"/>
                      <a:pt x="0" y="635623"/>
                    </a:cubicBezTo>
                    <a:cubicBezTo>
                      <a:pt x="20151" y="482321"/>
                      <a:pt x="-18511" y="258752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7941401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5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𝐻𝑦𝑏𝑟𝑖𝑑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  <m:r>
                      <a:rPr lang="en-US" sz="25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5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(</m:t>
                    </m:r>
                    <m:func>
                      <m:funcPr>
                        <m:ctrlP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5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𝐶𝑙𝑎𝑠𝑠𝑖𝑐𝑎𝑙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5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5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𝑄𝑢𝑎𝑛𝑡𝑢𝑚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5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  <m:r>
                      <a:rPr lang="en-US" sz="25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5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7B486B-9B54-73AC-418E-CD63222B5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511" y="8319793"/>
                <a:ext cx="10394812" cy="635623"/>
              </a:xfrm>
              <a:prstGeom prst="rect">
                <a:avLst/>
              </a:prstGeom>
              <a:blipFill>
                <a:blip r:embed="rId4"/>
                <a:stretch>
                  <a:fillRect b="-2586"/>
                </a:stretch>
              </a:blipFill>
              <a:ln w="381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7941401">
                      <a:custGeom>
                        <a:avLst/>
                        <a:gdLst>
                          <a:gd name="connsiteX0" fmla="*/ 0 w 10394812"/>
                          <a:gd name="connsiteY0" fmla="*/ 0 h 635623"/>
                          <a:gd name="connsiteX1" fmla="*/ 900884 w 10394812"/>
                          <a:gd name="connsiteY1" fmla="*/ 0 h 635623"/>
                          <a:gd name="connsiteX2" fmla="*/ 1282027 w 10394812"/>
                          <a:gd name="connsiteY2" fmla="*/ 0 h 635623"/>
                          <a:gd name="connsiteX3" fmla="*/ 2182911 w 10394812"/>
                          <a:gd name="connsiteY3" fmla="*/ 0 h 635623"/>
                          <a:gd name="connsiteX4" fmla="*/ 2979846 w 10394812"/>
                          <a:gd name="connsiteY4" fmla="*/ 0 h 635623"/>
                          <a:gd name="connsiteX5" fmla="*/ 3464937 w 10394812"/>
                          <a:gd name="connsiteY5" fmla="*/ 0 h 635623"/>
                          <a:gd name="connsiteX6" fmla="*/ 4365821 w 10394812"/>
                          <a:gd name="connsiteY6" fmla="*/ 0 h 635623"/>
                          <a:gd name="connsiteX7" fmla="*/ 4746964 w 10394812"/>
                          <a:gd name="connsiteY7" fmla="*/ 0 h 635623"/>
                          <a:gd name="connsiteX8" fmla="*/ 5543900 w 10394812"/>
                          <a:gd name="connsiteY8" fmla="*/ 0 h 635623"/>
                          <a:gd name="connsiteX9" fmla="*/ 6236887 w 10394812"/>
                          <a:gd name="connsiteY9" fmla="*/ 0 h 635623"/>
                          <a:gd name="connsiteX10" fmla="*/ 6825927 w 10394812"/>
                          <a:gd name="connsiteY10" fmla="*/ 0 h 635623"/>
                          <a:gd name="connsiteX11" fmla="*/ 7311018 w 10394812"/>
                          <a:gd name="connsiteY11" fmla="*/ 0 h 635623"/>
                          <a:gd name="connsiteX12" fmla="*/ 8004005 w 10394812"/>
                          <a:gd name="connsiteY12" fmla="*/ 0 h 635623"/>
                          <a:gd name="connsiteX13" fmla="*/ 8696993 w 10394812"/>
                          <a:gd name="connsiteY13" fmla="*/ 0 h 635623"/>
                          <a:gd name="connsiteX14" fmla="*/ 9389980 w 10394812"/>
                          <a:gd name="connsiteY14" fmla="*/ 0 h 635623"/>
                          <a:gd name="connsiteX15" fmla="*/ 10394812 w 10394812"/>
                          <a:gd name="connsiteY15" fmla="*/ 0 h 635623"/>
                          <a:gd name="connsiteX16" fmla="*/ 10394812 w 10394812"/>
                          <a:gd name="connsiteY16" fmla="*/ 635623 h 635623"/>
                          <a:gd name="connsiteX17" fmla="*/ 9493928 w 10394812"/>
                          <a:gd name="connsiteY17" fmla="*/ 635623 h 635623"/>
                          <a:gd name="connsiteX18" fmla="*/ 8593045 w 10394812"/>
                          <a:gd name="connsiteY18" fmla="*/ 635623 h 635623"/>
                          <a:gd name="connsiteX19" fmla="*/ 7692161 w 10394812"/>
                          <a:gd name="connsiteY19" fmla="*/ 635623 h 635623"/>
                          <a:gd name="connsiteX20" fmla="*/ 6999173 w 10394812"/>
                          <a:gd name="connsiteY20" fmla="*/ 635623 h 635623"/>
                          <a:gd name="connsiteX21" fmla="*/ 6306186 w 10394812"/>
                          <a:gd name="connsiteY21" fmla="*/ 635623 h 635623"/>
                          <a:gd name="connsiteX22" fmla="*/ 5821095 w 10394812"/>
                          <a:gd name="connsiteY22" fmla="*/ 635623 h 635623"/>
                          <a:gd name="connsiteX23" fmla="*/ 4920211 w 10394812"/>
                          <a:gd name="connsiteY23" fmla="*/ 635623 h 635623"/>
                          <a:gd name="connsiteX24" fmla="*/ 4227224 w 10394812"/>
                          <a:gd name="connsiteY24" fmla="*/ 635623 h 635623"/>
                          <a:gd name="connsiteX25" fmla="*/ 3846080 w 10394812"/>
                          <a:gd name="connsiteY25" fmla="*/ 635623 h 635623"/>
                          <a:gd name="connsiteX26" fmla="*/ 3257041 w 10394812"/>
                          <a:gd name="connsiteY26" fmla="*/ 635623 h 635623"/>
                          <a:gd name="connsiteX27" fmla="*/ 2564054 w 10394812"/>
                          <a:gd name="connsiteY27" fmla="*/ 635623 h 635623"/>
                          <a:gd name="connsiteX28" fmla="*/ 1767118 w 10394812"/>
                          <a:gd name="connsiteY28" fmla="*/ 635623 h 635623"/>
                          <a:gd name="connsiteX29" fmla="*/ 1385975 w 10394812"/>
                          <a:gd name="connsiteY29" fmla="*/ 635623 h 635623"/>
                          <a:gd name="connsiteX30" fmla="*/ 796936 w 10394812"/>
                          <a:gd name="connsiteY30" fmla="*/ 635623 h 635623"/>
                          <a:gd name="connsiteX31" fmla="*/ 0 w 10394812"/>
                          <a:gd name="connsiteY31" fmla="*/ 635623 h 635623"/>
                          <a:gd name="connsiteX32" fmla="*/ 0 w 10394812"/>
                          <a:gd name="connsiteY32" fmla="*/ 0 h 6356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10394812" h="635623" extrusionOk="0">
                            <a:moveTo>
                              <a:pt x="0" y="0"/>
                            </a:moveTo>
                            <a:cubicBezTo>
                              <a:pt x="281701" y="44254"/>
                              <a:pt x="535910" y="-18624"/>
                              <a:pt x="900884" y="0"/>
                            </a:cubicBezTo>
                            <a:cubicBezTo>
                              <a:pt x="1265858" y="18624"/>
                              <a:pt x="1136172" y="14546"/>
                              <a:pt x="1282027" y="0"/>
                            </a:cubicBezTo>
                            <a:cubicBezTo>
                              <a:pt x="1427882" y="-14546"/>
                              <a:pt x="1765420" y="36947"/>
                              <a:pt x="2182911" y="0"/>
                            </a:cubicBezTo>
                            <a:cubicBezTo>
                              <a:pt x="2600402" y="-36947"/>
                              <a:pt x="2597660" y="39376"/>
                              <a:pt x="2979846" y="0"/>
                            </a:cubicBezTo>
                            <a:cubicBezTo>
                              <a:pt x="3362033" y="-39376"/>
                              <a:pt x="3227316" y="5361"/>
                              <a:pt x="3464937" y="0"/>
                            </a:cubicBezTo>
                            <a:cubicBezTo>
                              <a:pt x="3702558" y="-5361"/>
                              <a:pt x="4044905" y="-23219"/>
                              <a:pt x="4365821" y="0"/>
                            </a:cubicBezTo>
                            <a:cubicBezTo>
                              <a:pt x="4686737" y="23219"/>
                              <a:pt x="4604088" y="4551"/>
                              <a:pt x="4746964" y="0"/>
                            </a:cubicBezTo>
                            <a:cubicBezTo>
                              <a:pt x="4889840" y="-4551"/>
                              <a:pt x="5239661" y="24773"/>
                              <a:pt x="5543900" y="0"/>
                            </a:cubicBezTo>
                            <a:cubicBezTo>
                              <a:pt x="5848139" y="-24773"/>
                              <a:pt x="5940409" y="12981"/>
                              <a:pt x="6236887" y="0"/>
                            </a:cubicBezTo>
                            <a:cubicBezTo>
                              <a:pt x="6533365" y="-12981"/>
                              <a:pt x="6626920" y="-24252"/>
                              <a:pt x="6825927" y="0"/>
                            </a:cubicBezTo>
                            <a:cubicBezTo>
                              <a:pt x="7024934" y="24252"/>
                              <a:pt x="7170914" y="18074"/>
                              <a:pt x="7311018" y="0"/>
                            </a:cubicBezTo>
                            <a:cubicBezTo>
                              <a:pt x="7451122" y="-18074"/>
                              <a:pt x="7664506" y="7653"/>
                              <a:pt x="8004005" y="0"/>
                            </a:cubicBezTo>
                            <a:cubicBezTo>
                              <a:pt x="8343504" y="-7653"/>
                              <a:pt x="8427247" y="-17669"/>
                              <a:pt x="8696993" y="0"/>
                            </a:cubicBezTo>
                            <a:cubicBezTo>
                              <a:pt x="8966739" y="17669"/>
                              <a:pt x="9137042" y="30182"/>
                              <a:pt x="9389980" y="0"/>
                            </a:cubicBezTo>
                            <a:cubicBezTo>
                              <a:pt x="9642918" y="-30182"/>
                              <a:pt x="10005496" y="15398"/>
                              <a:pt x="10394812" y="0"/>
                            </a:cubicBezTo>
                            <a:cubicBezTo>
                              <a:pt x="10404199" y="167976"/>
                              <a:pt x="10382636" y="329335"/>
                              <a:pt x="10394812" y="635623"/>
                            </a:cubicBezTo>
                            <a:cubicBezTo>
                              <a:pt x="10172883" y="614178"/>
                              <a:pt x="9880894" y="650396"/>
                              <a:pt x="9493928" y="635623"/>
                            </a:cubicBezTo>
                            <a:cubicBezTo>
                              <a:pt x="9106962" y="620850"/>
                              <a:pt x="8779240" y="643752"/>
                              <a:pt x="8593045" y="635623"/>
                            </a:cubicBezTo>
                            <a:cubicBezTo>
                              <a:pt x="8406850" y="627494"/>
                              <a:pt x="8045048" y="622802"/>
                              <a:pt x="7692161" y="635623"/>
                            </a:cubicBezTo>
                            <a:cubicBezTo>
                              <a:pt x="7339274" y="648444"/>
                              <a:pt x="7171193" y="625589"/>
                              <a:pt x="6999173" y="635623"/>
                            </a:cubicBezTo>
                            <a:cubicBezTo>
                              <a:pt x="6827153" y="645657"/>
                              <a:pt x="6451228" y="659362"/>
                              <a:pt x="6306186" y="635623"/>
                            </a:cubicBezTo>
                            <a:cubicBezTo>
                              <a:pt x="6161144" y="611884"/>
                              <a:pt x="6013401" y="644547"/>
                              <a:pt x="5821095" y="635623"/>
                            </a:cubicBezTo>
                            <a:cubicBezTo>
                              <a:pt x="5628789" y="626699"/>
                              <a:pt x="5343292" y="602283"/>
                              <a:pt x="4920211" y="635623"/>
                            </a:cubicBezTo>
                            <a:cubicBezTo>
                              <a:pt x="4497130" y="668963"/>
                              <a:pt x="4554526" y="631998"/>
                              <a:pt x="4227224" y="635623"/>
                            </a:cubicBezTo>
                            <a:cubicBezTo>
                              <a:pt x="3899922" y="639248"/>
                              <a:pt x="4007280" y="647511"/>
                              <a:pt x="3846080" y="635623"/>
                            </a:cubicBezTo>
                            <a:cubicBezTo>
                              <a:pt x="3684880" y="623735"/>
                              <a:pt x="3530652" y="656544"/>
                              <a:pt x="3257041" y="635623"/>
                            </a:cubicBezTo>
                            <a:cubicBezTo>
                              <a:pt x="2983430" y="614702"/>
                              <a:pt x="2795222" y="654354"/>
                              <a:pt x="2564054" y="635623"/>
                            </a:cubicBezTo>
                            <a:cubicBezTo>
                              <a:pt x="2332886" y="616892"/>
                              <a:pt x="2080557" y="624302"/>
                              <a:pt x="1767118" y="635623"/>
                            </a:cubicBezTo>
                            <a:cubicBezTo>
                              <a:pt x="1453679" y="646944"/>
                              <a:pt x="1491170" y="653156"/>
                              <a:pt x="1385975" y="635623"/>
                            </a:cubicBezTo>
                            <a:cubicBezTo>
                              <a:pt x="1280780" y="618090"/>
                              <a:pt x="941021" y="662688"/>
                              <a:pt x="796936" y="635623"/>
                            </a:cubicBezTo>
                            <a:cubicBezTo>
                              <a:pt x="652851" y="608558"/>
                              <a:pt x="322803" y="655152"/>
                              <a:pt x="0" y="635623"/>
                            </a:cubicBezTo>
                            <a:cubicBezTo>
                              <a:pt x="20151" y="482321"/>
                              <a:pt x="-18511" y="25875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E7388E-8536-140D-420E-282A2A9D7322}"/>
              </a:ext>
            </a:extLst>
          </p:cNvPr>
          <p:cNvSpPr txBox="1">
            <a:spLocks/>
          </p:cNvSpPr>
          <p:nvPr/>
        </p:nvSpPr>
        <p:spPr>
          <a:xfrm>
            <a:off x="15638584" y="981387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074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0EC00C-82CF-E121-C9D5-AEDFAE172124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A79F22-F756-D70B-5037-22378294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80" y="2833770"/>
            <a:ext cx="16925239" cy="397191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Show </a:t>
            </a:r>
            <a:r>
              <a:rPr lang="en-US" b="1" dirty="0"/>
              <a:t>optimality</a:t>
            </a:r>
            <a:r>
              <a:rPr lang="en-US" dirty="0"/>
              <a:t> of </a:t>
            </a:r>
            <a:r>
              <a:rPr lang="en-US" b="1" dirty="0"/>
              <a:t>Classical</a:t>
            </a:r>
            <a:r>
              <a:rPr lang="en-US" dirty="0"/>
              <a:t> </a:t>
            </a:r>
            <a:r>
              <a:rPr lang="en-US" b="1" dirty="0" err="1"/>
              <a:t>Alg</a:t>
            </a:r>
            <a:r>
              <a:rPr lang="en-US" dirty="0"/>
              <a:t> query inputs with highest likelihood and </a:t>
            </a:r>
            <a:r>
              <a:rPr lang="en-US" b="1" dirty="0"/>
              <a:t>optimality</a:t>
            </a:r>
            <a:r>
              <a:rPr lang="en-US" dirty="0"/>
              <a:t> of </a:t>
            </a:r>
            <a:r>
              <a:rPr lang="en-US" b="1" dirty="0"/>
              <a:t>Hybrid</a:t>
            </a:r>
            <a:r>
              <a:rPr lang="en-US" dirty="0"/>
              <a:t> </a:t>
            </a:r>
            <a:r>
              <a:rPr lang="en-US" b="1" dirty="0" err="1"/>
              <a:t>Alg</a:t>
            </a:r>
            <a:r>
              <a:rPr lang="en-US" dirty="0"/>
              <a:t>;</a:t>
            </a:r>
          </a:p>
          <a:p>
            <a:pPr marL="25400" indent="0">
              <a:buNone/>
            </a:pPr>
            <a:r>
              <a:rPr lang="en-US" dirty="0">
                <a:solidFill>
                  <a:schemeClr val="tx1"/>
                </a:solidFill>
              </a:rPr>
              <a:t>2. Find problems on which the Hybrid Success is </a:t>
            </a:r>
            <a:r>
              <a:rPr lang="en-US" b="1" dirty="0">
                <a:solidFill>
                  <a:srgbClr val="FF0000"/>
                </a:solidFill>
              </a:rPr>
              <a:t>not just</a:t>
            </a:r>
            <a:r>
              <a:rPr lang="en-US" b="1" dirty="0">
                <a:solidFill>
                  <a:schemeClr val="tx1"/>
                </a:solidFill>
              </a:rPr>
              <a:t> Classical + Quantum;</a:t>
            </a:r>
          </a:p>
          <a:p>
            <a:pPr marL="25400" indent="0">
              <a:buNone/>
            </a:pPr>
            <a:r>
              <a:rPr lang="en-US" dirty="0"/>
              <a:t>3. </a:t>
            </a:r>
            <a:r>
              <a:rPr lang="en-US" b="1" dirty="0"/>
              <a:t>Generally</a:t>
            </a:r>
            <a:r>
              <a:rPr lang="en-US" dirty="0"/>
              <a:t>: Analyze post-quantum hybrid security of digital signatures, encryptions, commitments;</a:t>
            </a:r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895374-68BC-4E7C-4D21-FF81364678AB}"/>
              </a:ext>
            </a:extLst>
          </p:cNvPr>
          <p:cNvSpPr txBox="1">
            <a:spLocks/>
          </p:cNvSpPr>
          <p:nvPr/>
        </p:nvSpPr>
        <p:spPr>
          <a:xfrm>
            <a:off x="846945" y="1468304"/>
            <a:ext cx="16594110" cy="516695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 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/>
              <a:t> </a:t>
            </a:r>
          </a:p>
          <a:p>
            <a:endParaRPr lang="en-US" sz="27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F3C42-218B-CE0B-2960-C023F5EC3FFC}"/>
              </a:ext>
            </a:extLst>
          </p:cNvPr>
          <p:cNvSpPr txBox="1">
            <a:spLocks/>
          </p:cNvSpPr>
          <p:nvPr/>
        </p:nvSpPr>
        <p:spPr>
          <a:xfrm>
            <a:off x="685800" y="1068669"/>
            <a:ext cx="3707535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Directions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73BC49-3DBD-EE29-70C0-B8ED064309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58EAEF-9708-3246-8936-6B5378A4F158}"/>
              </a:ext>
            </a:extLst>
          </p:cNvPr>
          <p:cNvGrpSpPr/>
          <p:nvPr/>
        </p:nvGrpSpPr>
        <p:grpSpPr>
          <a:xfrm>
            <a:off x="4509500" y="6064134"/>
            <a:ext cx="7633628" cy="1232582"/>
            <a:chOff x="806987" y="5615691"/>
            <a:chExt cx="7633628" cy="1232582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BB5CFC49-2335-CBA6-B181-15A904BB9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987" y="5633315"/>
              <a:ext cx="1322954" cy="12149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0B8F96-91E3-F155-23DB-0FAA0ADA0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3790" y="5615691"/>
              <a:ext cx="1456825" cy="1214958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F56320BC-F7A2-82BC-ED87-49F83735CDA2}"/>
                </a:ext>
              </a:extLst>
            </p:cNvPr>
            <p:cNvSpPr txBox="1">
              <a:spLocks/>
            </p:cNvSpPr>
            <p:nvPr/>
          </p:nvSpPr>
          <p:spPr>
            <a:xfrm>
              <a:off x="1197004" y="5753033"/>
              <a:ext cx="6700070" cy="69316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5000" b="1" dirty="0">
                  <a:ln w="12700">
                    <a:solidFill>
                      <a:srgbClr val="2C3C43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2C3C43"/>
                    </a:fgClr>
                    <a:bgClr>
                      <a:srgbClr val="2C3C43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2C3C43">
                        <a:lumMod val="75000"/>
                      </a:srgbClr>
                    </a:outerShdw>
                  </a:effectLst>
                </a:rPr>
                <a:t>Thank You!</a:t>
              </a:r>
              <a:endParaRPr lang="en-GB" sz="50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A152AA-F1D4-825E-ACBB-20015C25F3B7}"/>
                </a:ext>
              </a:extLst>
            </p:cNvPr>
            <p:cNvCxnSpPr/>
            <p:nvPr/>
          </p:nvCxnSpPr>
          <p:spPr>
            <a:xfrm>
              <a:off x="2249715" y="6579804"/>
              <a:ext cx="473407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17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11" y="-11043"/>
            <a:ext cx="9962834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Hybrid Lower Bound: Query Operators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9779" y="3125006"/>
                <a:ext cx="15670050" cy="582116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Pseudo-Classical Oracle: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⊗|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, 0</m:t>
                        </m:r>
                      </m:sub>
                    </m:sSub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correspond to the two possible measurement outcomes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Projectors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≔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⟩⟨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nary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on space spanned by preimages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</a:rPr>
                  <a:t>Average fraction of preimages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defined as: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 err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sup</m:t>
                                </m:r>
                              </m:e>
                              <m:lim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≤1 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</m:fun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</a:rPr>
                  <a:t>Recall Probability of Success: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𝑆𝑢𝑐𝑐𝑒𝑠𝑠</m:t>
                            </m:r>
                          </m:e>
                        </m:d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2 </m:t>
                            </m:r>
                            <m:rad>
                              <m:radPr>
                                <m:degHide m:val="on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+2 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1" dirty="0">
                  <a:latin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</a:rPr>
                  <a:t>Failure probability </a:t>
                </a:r>
                <a:r>
                  <a:rPr lang="en-US" dirty="0">
                    <a:latin typeface="Arial" panose="020B0604020202020204" pitchFamily="34" charset="0"/>
                  </a:rPr>
                  <a:t>after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queries expressed as: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    -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state of algorithm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queries</a:t>
                </a:r>
              </a:p>
              <a:p>
                <a:pPr lvl="1"/>
                <a:r>
                  <a:rPr lang="en-US" b="1" dirty="0">
                    <a:latin typeface="Arial" panose="020B0604020202020204" pitchFamily="34" charset="0"/>
                  </a:rPr>
                  <a:t>Goal</a:t>
                </a:r>
                <a:r>
                  <a:rPr lang="en-US" dirty="0">
                    <a:latin typeface="Arial" panose="020B0604020202020204" pitchFamily="34" charset="0"/>
                  </a:rPr>
                  <a:t>: Lower bound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9779" y="3125006"/>
                <a:ext cx="15670050" cy="5821160"/>
              </a:xfrm>
              <a:blipFill>
                <a:blip r:embed="rId3"/>
                <a:stretch>
                  <a:fillRect l="-729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AF13C6-319D-AFC7-DD79-CAC9C28B1C09}"/>
              </a:ext>
            </a:extLst>
          </p:cNvPr>
          <p:cNvGrpSpPr/>
          <p:nvPr/>
        </p:nvGrpSpPr>
        <p:grpSpPr>
          <a:xfrm>
            <a:off x="1606926" y="1823932"/>
            <a:ext cx="3570997" cy="1236829"/>
            <a:chOff x="1606926" y="1823932"/>
            <a:chExt cx="3570997" cy="12368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B4B3DE-DA7B-3F44-0BB2-4432A4FEBA05}"/>
                </a:ext>
              </a:extLst>
            </p:cNvPr>
            <p:cNvGrpSpPr/>
            <p:nvPr/>
          </p:nvGrpSpPr>
          <p:grpSpPr>
            <a:xfrm>
              <a:off x="1606926" y="1823932"/>
              <a:ext cx="3570997" cy="1236829"/>
              <a:chOff x="3302439" y="1888176"/>
              <a:chExt cx="3570997" cy="123682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4442FD-6980-293B-08E8-ADAE39D97D6E}"/>
                  </a:ext>
                </a:extLst>
              </p:cNvPr>
              <p:cNvSpPr/>
              <p:nvPr/>
            </p:nvSpPr>
            <p:spPr>
              <a:xfrm>
                <a:off x="4352306" y="1888176"/>
                <a:ext cx="961901" cy="12368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B37F9EC-4ED9-1017-74DD-87C43474018A}"/>
                  </a:ext>
                </a:extLst>
              </p:cNvPr>
              <p:cNvCxnSpPr/>
              <p:nvPr/>
            </p:nvCxnSpPr>
            <p:spPr>
              <a:xfrm>
                <a:off x="3705101" y="2078182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1D308A2-8E7E-2D84-37E1-B7A458B86D16}"/>
                  </a:ext>
                </a:extLst>
              </p:cNvPr>
              <p:cNvCxnSpPr/>
              <p:nvPr/>
            </p:nvCxnSpPr>
            <p:spPr>
              <a:xfrm>
                <a:off x="3705100" y="2729345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4A73F8D-1C5F-7BBE-8F82-4C8CECF8CD0D}"/>
                  </a:ext>
                </a:extLst>
              </p:cNvPr>
              <p:cNvCxnSpPr/>
              <p:nvPr/>
            </p:nvCxnSpPr>
            <p:spPr>
              <a:xfrm>
                <a:off x="5314207" y="2078182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BF87844-6CC3-DD8E-9F8F-EFD67BE136CB}"/>
                  </a:ext>
                </a:extLst>
              </p:cNvPr>
              <p:cNvCxnSpPr/>
              <p:nvPr/>
            </p:nvCxnSpPr>
            <p:spPr>
              <a:xfrm>
                <a:off x="5314207" y="2729345"/>
                <a:ext cx="6472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82C70FF-F79C-1B59-D3B1-05B2614CB87C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439" y="1919445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82C70FF-F79C-1B59-D3B1-05B2614CB8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439" y="1919445"/>
                    <a:ext cx="426720" cy="3136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A05494E-97E7-CAEB-BD2D-F04DDBD62FD4}"/>
                      </a:ext>
                    </a:extLst>
                  </p:cNvPr>
                  <p:cNvSpPr txBox="1"/>
                  <p:nvPr/>
                </p:nvSpPr>
                <p:spPr>
                  <a:xfrm>
                    <a:off x="3302439" y="2568543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A05494E-97E7-CAEB-BD2D-F04DDBD62F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2439" y="2568543"/>
                    <a:ext cx="426720" cy="3136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E6D37D6-76FF-FFE4-137D-95F9F643486E}"/>
                      </a:ext>
                    </a:extLst>
                  </p:cNvPr>
                  <p:cNvSpPr txBox="1"/>
                  <p:nvPr/>
                </p:nvSpPr>
                <p:spPr>
                  <a:xfrm>
                    <a:off x="5858294" y="1896337"/>
                    <a:ext cx="426720" cy="31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E6D37D6-76FF-FFE4-137D-95F9F64348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8294" y="1896337"/>
                    <a:ext cx="426720" cy="3136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3B4A60D-CDBA-B49B-BA02-987FAC4CB5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48410" y="2560601"/>
                    <a:ext cx="102502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)⟩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3B4A60D-CDBA-B49B-BA02-987FAC4CB5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8410" y="2560601"/>
                    <a:ext cx="102502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516471-3F8C-FC99-0984-D469BE7B460B}"/>
                </a:ext>
              </a:extLst>
            </p:cNvPr>
            <p:cNvSpPr txBox="1"/>
            <p:nvPr/>
          </p:nvSpPr>
          <p:spPr>
            <a:xfrm>
              <a:off x="2744029" y="2218292"/>
              <a:ext cx="12540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Quantum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80A82-288A-E4B4-4A03-8913516E1D87}"/>
              </a:ext>
            </a:extLst>
          </p:cNvPr>
          <p:cNvGrpSpPr/>
          <p:nvPr/>
        </p:nvGrpSpPr>
        <p:grpSpPr>
          <a:xfrm>
            <a:off x="9618849" y="1777472"/>
            <a:ext cx="3031381" cy="1236829"/>
            <a:chOff x="9471728" y="1888175"/>
            <a:chExt cx="3031381" cy="12368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920FE9-5E1C-8B56-3803-472554EFB5A0}"/>
                </a:ext>
              </a:extLst>
            </p:cNvPr>
            <p:cNvCxnSpPr/>
            <p:nvPr/>
          </p:nvCxnSpPr>
          <p:spPr>
            <a:xfrm>
              <a:off x="9852559" y="2078182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B091885-BF1A-730E-06C4-F906B4C4A728}"/>
                </a:ext>
              </a:extLst>
            </p:cNvPr>
            <p:cNvSpPr/>
            <p:nvPr/>
          </p:nvSpPr>
          <p:spPr>
            <a:xfrm>
              <a:off x="10499764" y="1888175"/>
              <a:ext cx="961901" cy="12368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2B431F-03A8-E080-9DDF-AD40F1F4F85B}"/>
                </a:ext>
              </a:extLst>
            </p:cNvPr>
            <p:cNvCxnSpPr/>
            <p:nvPr/>
          </p:nvCxnSpPr>
          <p:spPr>
            <a:xfrm>
              <a:off x="9852558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D00298F-C765-F779-F216-CBE881F915DF}"/>
                </a:ext>
              </a:extLst>
            </p:cNvPr>
            <p:cNvCxnSpPr/>
            <p:nvPr/>
          </p:nvCxnSpPr>
          <p:spPr>
            <a:xfrm>
              <a:off x="11461665" y="2078182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A65B468-032A-2154-6E1A-A19D2A69FBD3}"/>
                </a:ext>
              </a:extLst>
            </p:cNvPr>
            <p:cNvCxnSpPr/>
            <p:nvPr/>
          </p:nvCxnSpPr>
          <p:spPr>
            <a:xfrm>
              <a:off x="11461665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0AA57-1CEA-7BBA-9F0A-6F438FC21E69}"/>
                </a:ext>
              </a:extLst>
            </p:cNvPr>
            <p:cNvGrpSpPr/>
            <p:nvPr/>
          </p:nvGrpSpPr>
          <p:grpSpPr>
            <a:xfrm>
              <a:off x="10037618" y="1971304"/>
              <a:ext cx="237506" cy="213756"/>
              <a:chOff x="14357267" y="2292833"/>
              <a:chExt cx="237506" cy="21375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7BFEDE-CF66-A6E0-8ECF-EDF37E2F0623}"/>
                  </a:ext>
                </a:extLst>
              </p:cNvPr>
              <p:cNvSpPr/>
              <p:nvPr/>
            </p:nvSpPr>
            <p:spPr>
              <a:xfrm>
                <a:off x="14357267" y="2292833"/>
                <a:ext cx="237506" cy="2137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5F1CC8DE-93E9-7094-1DD0-60CC70225FEB}"/>
                      </a:ext>
                    </a:extLst>
                  </p14:cNvPr>
                  <p14:cNvContentPartPr/>
                  <p14:nvPr/>
                </p14:nvContentPartPr>
                <p14:xfrm>
                  <a:off x="14411914" y="2376549"/>
                  <a:ext cx="122040" cy="70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5F1CC8DE-93E9-7094-1DD0-60CC70225FE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02914" y="2367909"/>
                    <a:ext cx="1396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2C11737-5C23-5656-FAD1-3A26BAA0F9FB}"/>
                      </a:ext>
                    </a:extLst>
                  </p14:cNvPr>
                  <p14:cNvContentPartPr/>
                  <p14:nvPr/>
                </p14:nvContentPartPr>
                <p14:xfrm>
                  <a:off x="14508034" y="2334069"/>
                  <a:ext cx="37080" cy="864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62C11737-5C23-5656-FAD1-3A26BAA0F9F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4499034" y="2325069"/>
                    <a:ext cx="54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68E9C1C-8083-2CF8-7B9C-B096DB1A2E48}"/>
                      </a:ext>
                    </a:extLst>
                  </p14:cNvPr>
                  <p14:cNvContentPartPr/>
                  <p14:nvPr/>
                </p14:nvContentPartPr>
                <p14:xfrm>
                  <a:off x="14551594" y="2332989"/>
                  <a:ext cx="8640" cy="295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B68E9C1C-8083-2CF8-7B9C-B096DB1A2E4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542954" y="2324349"/>
                    <a:ext cx="2628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64053F6-0225-3116-5FE7-C8F16FFA42D3}"/>
                      </a:ext>
                    </a:extLst>
                  </p14:cNvPr>
                  <p14:cNvContentPartPr/>
                  <p14:nvPr/>
                </p14:nvContentPartPr>
                <p14:xfrm>
                  <a:off x="14447194" y="2348469"/>
                  <a:ext cx="92520" cy="986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64053F6-0225-3116-5FE7-C8F16FFA42D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4438194" y="2339469"/>
                    <a:ext cx="110160" cy="116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408FE0-A564-CE68-FA3E-12FDC1287F58}"/>
                    </a:ext>
                  </a:extLst>
                </p:cNvPr>
                <p:cNvSpPr txBox="1"/>
                <p:nvPr/>
              </p:nvSpPr>
              <p:spPr>
                <a:xfrm>
                  <a:off x="9471728" y="1888175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408FE0-A564-CE68-FA3E-12FDC1287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1728" y="1888175"/>
                  <a:ext cx="426720" cy="313629"/>
                </a:xfrm>
                <a:prstGeom prst="rect">
                  <a:avLst/>
                </a:prstGeom>
                <a:blipFill>
                  <a:blip r:embed="rId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289CB9B-D5BA-14A5-1E0E-3AB1FEEB392D}"/>
                    </a:ext>
                  </a:extLst>
                </p:cNvPr>
                <p:cNvSpPr txBox="1"/>
                <p:nvPr/>
              </p:nvSpPr>
              <p:spPr>
                <a:xfrm>
                  <a:off x="9497943" y="255475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289CB9B-D5BA-14A5-1E0E-3AB1FEEB3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7943" y="2554750"/>
                  <a:ext cx="426720" cy="313629"/>
                </a:xfrm>
                <a:prstGeom prst="rect">
                  <a:avLst/>
                </a:prstGeom>
                <a:blipFill>
                  <a:blip r:embed="rId1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E45D8A-990E-103C-8A85-46A68040C113}"/>
                </a:ext>
              </a:extLst>
            </p:cNvPr>
            <p:cNvSpPr txBox="1"/>
            <p:nvPr/>
          </p:nvSpPr>
          <p:spPr>
            <a:xfrm>
              <a:off x="10585769" y="2298765"/>
              <a:ext cx="12540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Classical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2FCD24-0941-A29E-2C7C-C570FB67000C}"/>
                    </a:ext>
                  </a:extLst>
                </p:cNvPr>
                <p:cNvSpPr txBox="1"/>
                <p:nvPr/>
              </p:nvSpPr>
              <p:spPr>
                <a:xfrm>
                  <a:off x="12074885" y="1888175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2FCD24-0941-A29E-2C7C-C570FB6700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4885" y="1888175"/>
                  <a:ext cx="426720" cy="313629"/>
                </a:xfrm>
                <a:prstGeom prst="rect">
                  <a:avLst/>
                </a:prstGeom>
                <a:blipFill>
                  <a:blip r:embed="rId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6D7FD8-9340-0208-6551-214CBDF0C93C}"/>
                    </a:ext>
                  </a:extLst>
                </p:cNvPr>
                <p:cNvSpPr txBox="1"/>
                <p:nvPr/>
              </p:nvSpPr>
              <p:spPr>
                <a:xfrm>
                  <a:off x="12076389" y="2533443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6D7FD8-9340-0208-6551-214CBDF0C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6389" y="2533443"/>
                  <a:ext cx="426720" cy="313629"/>
                </a:xfrm>
                <a:prstGeom prst="rect">
                  <a:avLst/>
                </a:prstGeom>
                <a:blipFill>
                  <a:blip r:embed="rId17"/>
                  <a:stretch>
                    <a:fillRect r="-51429"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7AE7F4-2D8E-F6FC-DFF5-2772049FE501}"/>
              </a:ext>
            </a:extLst>
          </p:cNvPr>
          <p:cNvGrpSpPr/>
          <p:nvPr/>
        </p:nvGrpSpPr>
        <p:grpSpPr>
          <a:xfrm>
            <a:off x="5609246" y="1780640"/>
            <a:ext cx="3059907" cy="1236829"/>
            <a:chOff x="6366858" y="1823931"/>
            <a:chExt cx="3059907" cy="123682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BAAB946-C6DF-8E04-E0E3-E71899126094}"/>
                </a:ext>
              </a:extLst>
            </p:cNvPr>
            <p:cNvSpPr/>
            <p:nvPr/>
          </p:nvSpPr>
          <p:spPr>
            <a:xfrm>
              <a:off x="7426034" y="1823931"/>
              <a:ext cx="961901" cy="12368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CB219E-94FF-00A4-0912-BEDB0D058426}"/>
                </a:ext>
              </a:extLst>
            </p:cNvPr>
            <p:cNvCxnSpPr/>
            <p:nvPr/>
          </p:nvCxnSpPr>
          <p:spPr>
            <a:xfrm>
              <a:off x="6778829" y="2034436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81D0E99-5A0F-81A9-9C76-E9EA627F12D1}"/>
                </a:ext>
              </a:extLst>
            </p:cNvPr>
            <p:cNvCxnSpPr/>
            <p:nvPr/>
          </p:nvCxnSpPr>
          <p:spPr>
            <a:xfrm>
              <a:off x="6778829" y="2729345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490D14-E88A-818D-5F09-7568C88B6705}"/>
                </a:ext>
              </a:extLst>
            </p:cNvPr>
            <p:cNvCxnSpPr/>
            <p:nvPr/>
          </p:nvCxnSpPr>
          <p:spPr>
            <a:xfrm>
              <a:off x="8397273" y="2020396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10FD636-7FD0-2321-4F3D-9DBB3E6670D8}"/>
                </a:ext>
              </a:extLst>
            </p:cNvPr>
            <p:cNvCxnSpPr/>
            <p:nvPr/>
          </p:nvCxnSpPr>
          <p:spPr>
            <a:xfrm>
              <a:off x="8387935" y="2725358"/>
              <a:ext cx="6472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A163F9-A56E-CCCC-C0A2-5551E652A785}"/>
                </a:ext>
              </a:extLst>
            </p:cNvPr>
            <p:cNvGrpSpPr/>
            <p:nvPr/>
          </p:nvGrpSpPr>
          <p:grpSpPr>
            <a:xfrm>
              <a:off x="8627981" y="2606542"/>
              <a:ext cx="237506" cy="213756"/>
              <a:chOff x="14357267" y="2292833"/>
              <a:chExt cx="237506" cy="2137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D3BB148-9AA7-0122-4C61-601C0959DF1C}"/>
                  </a:ext>
                </a:extLst>
              </p:cNvPr>
              <p:cNvSpPr/>
              <p:nvPr/>
            </p:nvSpPr>
            <p:spPr>
              <a:xfrm>
                <a:off x="14357267" y="2292833"/>
                <a:ext cx="237506" cy="2137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E810DF0C-9FFD-E089-D120-06709F258270}"/>
                      </a:ext>
                    </a:extLst>
                  </p14:cNvPr>
                  <p14:cNvContentPartPr/>
                  <p14:nvPr/>
                </p14:nvContentPartPr>
                <p14:xfrm>
                  <a:off x="14411914" y="2376549"/>
                  <a:ext cx="122040" cy="702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E810DF0C-9FFD-E089-D120-06709F25827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02914" y="2367909"/>
                    <a:ext cx="1396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5084D0C-1390-E3C5-D1BD-C8FC10591B57}"/>
                      </a:ext>
                    </a:extLst>
                  </p14:cNvPr>
                  <p14:cNvContentPartPr/>
                  <p14:nvPr/>
                </p14:nvContentPartPr>
                <p14:xfrm>
                  <a:off x="14447194" y="2348469"/>
                  <a:ext cx="92520" cy="98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5084D0C-1390-E3C5-D1BD-C8FC10591B5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4438194" y="2339469"/>
                    <a:ext cx="11016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E473694-C8D7-9D0F-C7C4-EE7F06870DC5}"/>
                      </a:ext>
                    </a:extLst>
                  </p14:cNvPr>
                  <p14:cNvContentPartPr/>
                  <p14:nvPr/>
                </p14:nvContentPartPr>
                <p14:xfrm>
                  <a:off x="14508034" y="2334069"/>
                  <a:ext cx="37080" cy="86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E473694-C8D7-9D0F-C7C4-EE7F06870DC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4499034" y="2325069"/>
                    <a:ext cx="54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63DB001F-0B63-C7AB-AF98-C05A82F6F100}"/>
                      </a:ext>
                    </a:extLst>
                  </p14:cNvPr>
                  <p14:cNvContentPartPr/>
                  <p14:nvPr/>
                </p14:nvContentPartPr>
                <p14:xfrm>
                  <a:off x="14551594" y="2332989"/>
                  <a:ext cx="8640" cy="29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63DB001F-0B63-C7AB-AF98-C05A82F6F10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542954" y="2324349"/>
                    <a:ext cx="26280" cy="47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095071-8995-8031-CD33-91A045EA3638}"/>
                    </a:ext>
                  </a:extLst>
                </p:cNvPr>
                <p:cNvSpPr txBox="1"/>
                <p:nvPr/>
              </p:nvSpPr>
              <p:spPr>
                <a:xfrm>
                  <a:off x="6397998" y="1855201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095071-8995-8031-CD33-91A045EA3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7998" y="1855201"/>
                  <a:ext cx="426720" cy="313629"/>
                </a:xfrm>
                <a:prstGeom prst="rect">
                  <a:avLst/>
                </a:prstGeom>
                <a:blipFill>
                  <a:blip r:embed="rId4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090A1B6-2AD9-C4CA-8CDD-9D9A52210389}"/>
                    </a:ext>
                  </a:extLst>
                </p:cNvPr>
                <p:cNvSpPr txBox="1"/>
                <p:nvPr/>
              </p:nvSpPr>
              <p:spPr>
                <a:xfrm>
                  <a:off x="6366858" y="2519403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090A1B6-2AD9-C4CA-8CDD-9D9A52210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6858" y="2519403"/>
                  <a:ext cx="426720" cy="313629"/>
                </a:xfrm>
                <a:prstGeom prst="rect">
                  <a:avLst/>
                </a:prstGeom>
                <a:blipFill>
                  <a:blip r:embed="rId22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3D075F-CD16-10CB-F243-600E20E24F4D}"/>
                </a:ext>
              </a:extLst>
            </p:cNvPr>
            <p:cNvSpPr txBox="1"/>
            <p:nvPr/>
          </p:nvSpPr>
          <p:spPr>
            <a:xfrm>
              <a:off x="7528571" y="2177568"/>
              <a:ext cx="1254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badi Extra Light" panose="020F0502020204030204" pitchFamily="34" charset="0"/>
                </a:rPr>
                <a:t>Pseudo-Classical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0BC0DA-9F88-8B4B-0EC4-D53E66FC019F}"/>
                    </a:ext>
                  </a:extLst>
                </p:cNvPr>
                <p:cNvSpPr txBox="1"/>
                <p:nvPr/>
              </p:nvSpPr>
              <p:spPr>
                <a:xfrm>
                  <a:off x="9000045" y="183242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0BC0DA-9F88-8B4B-0EC4-D53E66FC01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45" y="1832420"/>
                  <a:ext cx="426720" cy="313629"/>
                </a:xfrm>
                <a:prstGeom prst="rect">
                  <a:avLst/>
                </a:prstGeom>
                <a:blipFill>
                  <a:blip r:embed="rId4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529751F-8987-ECDC-9212-55DD0CB27DF5}"/>
                    </a:ext>
                  </a:extLst>
                </p:cNvPr>
                <p:cNvSpPr txBox="1"/>
                <p:nvPr/>
              </p:nvSpPr>
              <p:spPr>
                <a:xfrm>
                  <a:off x="8963035" y="2540970"/>
                  <a:ext cx="426720" cy="313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529751F-8987-ECDC-9212-55DD0CB27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035" y="2540970"/>
                  <a:ext cx="426720" cy="313629"/>
                </a:xfrm>
                <a:prstGeom prst="rect">
                  <a:avLst/>
                </a:prstGeom>
                <a:blipFill>
                  <a:blip r:embed="rId23"/>
                  <a:stretch>
                    <a:fillRect r="-51429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5524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8" y="353610"/>
            <a:ext cx="10687228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Hybrid Lower Bound: State of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9927" y="3082476"/>
                <a:ext cx="16097561" cy="582116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When running </a:t>
                </a:r>
                <a:r>
                  <a:rPr lang="en-US" b="0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hybrid algorithm 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b="0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keep track of (sub-normalized) pure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0" i="1" dirty="0" smtClean="0"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pPr lvl="1"/>
                <a:r>
                  <a:rPr lang="en-US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= state of algorithm on input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after t queries in situation where every pseudo-classical query measures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 (</a:t>
                </a:r>
                <a:r>
                  <a:rPr lang="en-US" b="1" i="0" dirty="0">
                    <a:effectLst/>
                    <a:latin typeface="Arial" panose="020B0604020202020204" pitchFamily="34" charset="0"/>
                  </a:rPr>
                  <a:t>0-branch)</a:t>
                </a:r>
              </a:p>
              <a:p>
                <a:r>
                  <a:rPr lang="en-US" b="1" i="0" dirty="0">
                    <a:effectLst/>
                    <a:latin typeface="Arial" panose="020B0604020202020204" pitchFamily="34" charset="0"/>
                  </a:rPr>
                  <a:t>Arbitrary Algorithm </a:t>
                </a:r>
                <a14:m>
                  <m:oMath xmlns:m="http://schemas.openxmlformats.org/officeDocument/2006/math">
                    <m:r>
                      <a:rPr lang="el-GR" b="0" i="1" dirty="0" smtClean="0">
                        <a:effectLst/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l-GR" b="0" i="0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queries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quantum,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pseudo-classical) specified by unitaries: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, . . . , </m:t>
                    </m:r>
                    <m:sSup>
                      <m:sSupPr>
                        <m:ctrlP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dirty="0" smtClean="0"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lang="el-GR" b="0" i="1" dirty="0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b="0" i="0" dirty="0">
                    <a:effectLst/>
                    <a:latin typeface="Arial" panose="020B0604020202020204" pitchFamily="34" charset="0"/>
                  </a:rPr>
                  <a:t>. </a:t>
                </a:r>
                <a:endParaRPr lang="en-US" b="0" i="0" dirty="0">
                  <a:effectLst/>
                  <a:latin typeface="Arial" panose="020B0604020202020204" pitchFamily="34" charset="0"/>
                </a:endParaRPr>
              </a:p>
              <a:p>
                <a:r>
                  <a:rPr lang="en-US" b="0" i="0" dirty="0">
                    <a:effectLst/>
                    <a:latin typeface="Arial" panose="020B0604020202020204" pitchFamily="34" charset="0"/>
                  </a:rPr>
                  <a:t>Then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is defined recursively by: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</a:rPr>
                  <a:t>		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latin typeface="Arial" panose="020B0604020202020204" pitchFamily="34" charset="0"/>
                  </a:rPr>
                  <a:t>Consider running same algorithm but with </a:t>
                </a:r>
                <a:r>
                  <a:rPr lang="en-US" b="1" i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null</a:t>
                </a: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function</a:t>
                </a:r>
                <a:r>
                  <a:rPr lang="en-US" dirty="0"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Quantum query applies identity: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 lvl="1"/>
                <a:r>
                  <a:rPr lang="en-US" dirty="0">
                    <a:latin typeface="Arial" panose="020B0604020202020204" pitchFamily="34" charset="0"/>
                  </a:rPr>
                  <a:t>Pseudo-classical just appends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⊗|0⟩</m:t>
                    </m:r>
                  </m:oMath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 lvl="1"/>
                <a:r>
                  <a:rPr lang="en-US" b="1" dirty="0">
                    <a:latin typeface="Arial" panose="020B0604020202020204" pitchFamily="34" charset="0"/>
                  </a:rPr>
                  <a:t>State</a:t>
                </a:r>
                <a:r>
                  <a:rPr lang="en-US" dirty="0">
                    <a:latin typeface="Arial" panose="020B0604020202020204" pitchFamily="34" charset="0"/>
                  </a:rPr>
                  <a:t> of the algorithm can be described by: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600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endParaRPr lang="en-US" sz="2600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dirty="0">
                  <a:latin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</a:rPr>
                  <a:t>Progress Measures</a:t>
                </a:r>
                <a:r>
                  <a:rPr lang="en-US" dirty="0">
                    <a:latin typeface="Arial" panose="020B060402020202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0" dirty="0"/>
                  <a:t>	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≔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latin typeface="Arial" panose="020B0604020202020204" pitchFamily="34" charset="0"/>
                  </a:rPr>
                  <a:t> 	 ,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 ≔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en-US" sz="2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2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9927" y="3082476"/>
                <a:ext cx="16097561" cy="5821160"/>
              </a:xfrm>
              <a:blipFill>
                <a:blip r:embed="rId3"/>
                <a:stretch>
                  <a:fillRect l="-719" t="-1990" r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E1412A-BB55-9F33-B621-DFA8387AAB44}"/>
                  </a:ext>
                </a:extLst>
              </p:cNvPr>
              <p:cNvSpPr txBox="1"/>
              <p:nvPr/>
            </p:nvSpPr>
            <p:spPr>
              <a:xfrm>
                <a:off x="9262753" y="4537993"/>
                <a:ext cx="5868186" cy="89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𝑝𝑠𝑒𝑢𝑑𝑜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𝑐𝑙𝑎𝑠𝑠𝑖𝑐𝑎𝑙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     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𝑞𝑢𝑎𝑛𝑡𝑢𝑚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E1412A-BB55-9F33-B621-DFA8387AA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753" y="4537993"/>
                <a:ext cx="5868186" cy="8917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C44C3-5766-EB5C-B0C2-18D13DA6C849}"/>
                  </a:ext>
                </a:extLst>
              </p:cNvPr>
              <p:cNvSpPr txBox="1"/>
              <p:nvPr/>
            </p:nvSpPr>
            <p:spPr>
              <a:xfrm>
                <a:off x="9262753" y="6568498"/>
                <a:ext cx="5928852" cy="891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𝑝𝑠𝑒𝑢𝑑𝑜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𝑐𝑙𝑎𝑠𝑠𝑖𝑐𝑎𝑙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           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𝑞𝑢𝑎𝑛𝑡𝑢𝑚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C44C3-5766-EB5C-B0C2-18D13DA6C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753" y="6568498"/>
                <a:ext cx="5928852" cy="8917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75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D14A-27BA-9B7F-3A78-E0CF781F95F8}"/>
              </a:ext>
            </a:extLst>
          </p:cNvPr>
          <p:cNvSpPr txBox="1">
            <a:spLocks/>
          </p:cNvSpPr>
          <p:nvPr/>
        </p:nvSpPr>
        <p:spPr>
          <a:xfrm>
            <a:off x="239612" y="795729"/>
            <a:ext cx="12895002" cy="19812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Quantum Query Algorithms</a:t>
            </a:r>
            <a:br>
              <a:rPr lang="en-US" sz="4500">
                <a:latin typeface="Abadi" panose="020B0604020104020204" pitchFamily="34" charset="0"/>
              </a:rPr>
            </a:br>
            <a:endParaRPr lang="en-GB" sz="4500" dirty="0"/>
          </a:p>
        </p:txBody>
      </p:sp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C6F9EB9-1BBD-9C3C-E776-F4636FD2E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6" y="6151923"/>
            <a:ext cx="4725791" cy="2658257"/>
          </a:xfrm>
          <a:prstGeom prst="rect">
            <a:avLst/>
          </a:prstGeom>
        </p:spPr>
      </p:pic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24303AD-CB2E-2F88-4F1D-B764E479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8" y="3011156"/>
            <a:ext cx="5736562" cy="3140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1B13526C-9C3E-27BB-2F5C-493B54300E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7990484"/>
                  </p:ext>
                </p:extLst>
              </p:nvPr>
            </p:nvGraphicFramePr>
            <p:xfrm>
              <a:off x="5628034" y="3240884"/>
              <a:ext cx="8542682" cy="60621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1B13526C-9C3E-27BB-2F5C-493B54300E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7990484"/>
                  </p:ext>
                </p:extLst>
              </p:nvPr>
            </p:nvGraphicFramePr>
            <p:xfrm>
              <a:off x="5628034" y="3240884"/>
              <a:ext cx="8542682" cy="606214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63904-3FC5-521B-F937-4E23B556BF1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8" y="353610"/>
            <a:ext cx="11815384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Hybrid Lower Bound: Putting Pieces Together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8" y="1959429"/>
                <a:ext cx="16328572" cy="785444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latin typeface="Arial" panose="020B0604020202020204" pitchFamily="34" charset="0"/>
                  </a:rPr>
                  <a:t>Proof Path</a:t>
                </a:r>
              </a:p>
              <a:p>
                <a:pPr marL="0" indent="0">
                  <a:buNone/>
                </a:pPr>
                <a:endParaRPr lang="en-US" sz="2000" b="1" dirty="0">
                  <a:latin typeface="Arial" panose="020B0604020202020204" pitchFamily="34" charset="0"/>
                </a:endParaRPr>
              </a:p>
              <a:p>
                <a:pPr marL="25400" indent="0">
                  <a:buNone/>
                </a:pPr>
                <a:r>
                  <a:rPr lang="en-US" sz="1200" dirty="0">
                    <a:latin typeface="Arial" panose="020B0604020202020204" pitchFamily="34" charset="0"/>
                  </a:rPr>
                  <a:t>1</a:t>
                </a:r>
                <a:r>
                  <a:rPr lang="en-US" sz="2000" dirty="0">
                    <a:latin typeface="Arial" panose="020B0604020202020204" pitchFamily="34" charset="0"/>
                  </a:rPr>
                  <a:t>. Show progress measures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lower bounds failure probability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𝐹𝑎𝑖𝑙</m:t>
                            </m:r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dirty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−2 </m:t>
                    </m:r>
                    <m:d>
                      <m:dPr>
                        <m:begChr m:val="|"/>
                        <m:endChr m:val="|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dirty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</a:rPr>
                  <a:t>As a result algorithm’s objective is to reduce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and increase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000" dirty="0">
                  <a:latin typeface="Arial" panose="020B0604020202020204" pitchFamily="34" charset="0"/>
                </a:endParaRPr>
              </a:p>
              <a:p>
                <a:pPr marL="25400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2. Limit how much  progress measures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change after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queries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</a:rPr>
                  <a:t>Analyzing effect of each quantum and pseudo-classical query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≥1 −4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Arial" panose="020B0604020202020204" pitchFamily="34" charset="0"/>
                </a:endParaRPr>
              </a:p>
              <a:p>
                <a:pPr marL="25400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3. Show that: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a) Quantum Query reduce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by at most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and increase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by same amount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b) Pseudo-classical query increase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by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, while part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of it can be spent to decrease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rad>
                  </m:oMath>
                </a14:m>
                <a:endParaRPr lang="en-US" sz="2000" b="0" i="0" dirty="0">
                  <a:effectLst/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 pseudo-classical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∃ </m:t>
                    </m:r>
                    <m:sSubSup>
                      <m:sSubSup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0, </m:t>
                        </m:r>
                        <m:sSubSup>
                          <m:sSubSupPr>
                            <m:ctrlP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b="0" i="0" dirty="0">
                    <a:effectLst/>
                    <a:latin typeface="Arial" panose="020B0604020202020204" pitchFamily="34" charset="0"/>
                  </a:rPr>
                  <a:t> :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−2 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rad>
                          </m:e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sz="2000" b="0" i="0" dirty="0">
                  <a:effectLst/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quantum :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latin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+1 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rad>
                          </m:e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≤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+4 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rad>
                          </m:e>
                        </m:eqArr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8" y="1959429"/>
                <a:ext cx="16328572" cy="7854443"/>
              </a:xfrm>
              <a:blipFill>
                <a:blip r:embed="rId3"/>
                <a:stretch>
                  <a:fillRect l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117BBE-F573-A04F-9B2A-F5EA09B15052}"/>
                  </a:ext>
                </a:extLst>
              </p:cNvPr>
              <p:cNvSpPr txBox="1"/>
              <p:nvPr/>
            </p:nvSpPr>
            <p:spPr>
              <a:xfrm>
                <a:off x="7215468" y="7365438"/>
                <a:ext cx="7379306" cy="1538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c) </a:t>
                </a:r>
                <a:r>
                  <a:rPr lang="en-US" sz="20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Intend to lower bound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el-GR" sz="20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sz="20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and upper bound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el-GR" sz="20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 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endParaRPr>
              </a:p>
              <a:p>
                <a:pPr marL="1257300" lvl="2" indent="-400050">
                  <a:buFont typeface="+mj-lt"/>
                  <a:buAutoNum type="romanLcPeriod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sz="2000" b="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</a:rPr>
                  <a:t>hange the inequalities to equalities</a:t>
                </a:r>
              </a:p>
              <a:p>
                <a:pPr marL="1257300" lvl="2" indent="-400050">
                  <a:buFont typeface="+mj-lt"/>
                  <a:buAutoNum type="romanLcPeriod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</a:rPr>
                  <a:t>Bound new sequences: reveals also intuition </a:t>
                </a:r>
              </a:p>
              <a:p>
                <a:pPr marL="857250" lvl="2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</a:rPr>
                  <a:t>on optimal hybrid algorithms </a:t>
                </a:r>
              </a:p>
              <a:p>
                <a:pPr lvl="1"/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117BBE-F573-A04F-9B2A-F5EA09B15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468" y="7365438"/>
                <a:ext cx="7379306" cy="1538883"/>
              </a:xfrm>
              <a:prstGeom prst="rect">
                <a:avLst/>
              </a:prstGeom>
              <a:blipFill>
                <a:blip r:embed="rId4"/>
                <a:stretch>
                  <a:fillRect l="-909" t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0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c034a2b489_0_15"/>
          <p:cNvSpPr txBox="1"/>
          <p:nvPr/>
        </p:nvSpPr>
        <p:spPr>
          <a:xfrm>
            <a:off x="638812" y="251744"/>
            <a:ext cx="61650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1" dirty="0">
                <a:solidFill>
                  <a:srgbClr val="141416"/>
                </a:solidFill>
                <a:latin typeface="Roboto Black"/>
                <a:ea typeface="Roboto Black"/>
                <a:cs typeface="Roboto Black"/>
                <a:sym typeface="Roboto Black"/>
              </a:rPr>
              <a:t>Query Model</a:t>
            </a:r>
            <a:endParaRPr sz="1400" b="0" i="0" u="none" strike="noStrike" cap="none" dirty="0">
              <a:solidFill>
                <a:srgbClr val="1414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Query Model</a:t>
                </a:r>
                <a:r>
                  <a:rPr lang="en-US" sz="2400" dirty="0">
                    <a:latin typeface="Arial" panose="020B0604020202020204" pitchFamily="34" charset="0"/>
                  </a:rPr>
                  <a:t> - elegant abstraction adopted </a:t>
                </a:r>
                <a:r>
                  <a:rPr lang="en-US" sz="2400" b="1" dirty="0">
                    <a:latin typeface="Arial" panose="020B0604020202020204" pitchFamily="34" charset="0"/>
                  </a:rPr>
                  <a:t>Cryptography</a:t>
                </a:r>
                <a:r>
                  <a:rPr lang="en-US" sz="2400" dirty="0">
                    <a:latin typeface="Arial" panose="020B0604020202020204" pitchFamily="34" charset="0"/>
                  </a:rPr>
                  <a:t> &amp; </a:t>
                </a:r>
                <a:r>
                  <a:rPr lang="en-US" sz="2400" b="1" dirty="0">
                    <a:latin typeface="Arial" panose="020B0604020202020204" pitchFamily="34" charset="0"/>
                  </a:rPr>
                  <a:t>Complexity Theory</a:t>
                </a: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</a:t>
                </a:r>
                <a:r>
                  <a:rPr lang="en-US" sz="2400" b="1" dirty="0">
                    <a:latin typeface="Arial" panose="020B0604020202020204" pitchFamily="34" charset="0"/>
                  </a:rPr>
                  <a:t>Random Oracle Model</a:t>
                </a:r>
                <a:r>
                  <a:rPr lang="en-US" sz="2400" dirty="0">
                    <a:latin typeface="Arial" panose="020B0604020202020204" pitchFamily="34" charset="0"/>
                  </a:rPr>
                  <a:t> (ROM)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Numerous cryptosystems designed &amp; analyzed in ROM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b="1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Cryptography &amp; Complexity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  <a:r>
                  <a:rPr lang="en-US" sz="2400" i="1" dirty="0">
                    <a:latin typeface="Arial" panose="020B0604020202020204" pitchFamily="34" charset="0"/>
                  </a:rPr>
                  <a:t>query algorithm</a:t>
                </a:r>
                <a:r>
                  <a:rPr lang="en-US" sz="2400" dirty="0">
                    <a:latin typeface="Arial" panose="020B0604020202020204" pitchFamily="34" charset="0"/>
                  </a:rPr>
                  <a:t> solves problem querying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Complexity of Algorithm =  </a:t>
                </a:r>
                <a:r>
                  <a:rPr lang="en-US" sz="2400" b="1" dirty="0">
                    <a:latin typeface="Arial" panose="020B0604020202020204" pitchFamily="34" charset="0"/>
                  </a:rPr>
                  <a:t>#</a:t>
                </a:r>
                <a:r>
                  <a:rPr lang="en-US" sz="2400" dirty="0">
                    <a:latin typeface="Arial" panose="020B0604020202020204" pitchFamily="34" charset="0"/>
                  </a:rPr>
                  <a:t>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Landscape of 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Quantum Cryptography </a:t>
                </a:r>
                <a:r>
                  <a:rPr lang="en-US" sz="2400" dirty="0">
                    <a:latin typeface="Arial" panose="020B0604020202020204" pitchFamily="34" charset="0"/>
                  </a:rPr>
                  <a:t>in query model divided in 2 categories: </a:t>
                </a:r>
              </a:p>
              <a:p>
                <a:endParaRPr lang="en-US" sz="2400" dirty="0">
                  <a:latin typeface="Arial" panose="020B0604020202020204" pitchFamily="34" charset="0"/>
                </a:endParaRPr>
              </a:p>
              <a:p>
                <a:pPr lvl="1"/>
                <a:r>
                  <a:rPr lang="en-US" sz="2400" dirty="0">
                    <a:latin typeface="Arial" panose="020B0604020202020204" pitchFamily="34" charset="0"/>
                  </a:rPr>
                  <a:t>     (A) Study </a:t>
                </a:r>
                <a:r>
                  <a:rPr lang="en-US" sz="2400" b="1" dirty="0">
                    <a:latin typeface="Arial" panose="020B0604020202020204" pitchFamily="34" charset="0"/>
                  </a:rPr>
                  <a:t>Post-Quantum Security</a:t>
                </a:r>
                <a:r>
                  <a:rPr lang="en-US" sz="2400" dirty="0">
                    <a:latin typeface="Arial" panose="020B0604020202020204" pitchFamily="34" charset="0"/>
                  </a:rPr>
                  <a:t> protocols known secure in ROM: </a:t>
                </a:r>
              </a:p>
              <a:p>
                <a:pPr lvl="4"/>
                <a:r>
                  <a:rPr lang="en-US" sz="2400" dirty="0">
                    <a:latin typeface="Arial" panose="020B0604020202020204" pitchFamily="34" charset="0"/>
                  </a:rPr>
                  <a:t>     analyze if protocol remains secure when Adv is equipped </a:t>
                </a:r>
                <a:r>
                  <a:rPr lang="en-US" sz="2400" b="1" dirty="0">
                    <a:latin typeface="Arial" panose="020B0604020202020204" pitchFamily="34" charset="0"/>
                  </a:rPr>
                  <a:t>quantum superposition queries</a:t>
                </a:r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</a:p>
              <a:p>
                <a:pPr lvl="2"/>
                <a:r>
                  <a:rPr lang="en-US" sz="2400" dirty="0">
                    <a:latin typeface="Arial" panose="020B0604020202020204" pitchFamily="34" charset="0"/>
                  </a:rPr>
                  <a:t> </a:t>
                </a:r>
              </a:p>
              <a:p>
                <a:pPr lvl="1"/>
                <a:r>
                  <a:rPr lang="en-US" sz="2400" dirty="0">
                    <a:latin typeface="Arial" panose="020B0604020202020204" pitchFamily="34" charset="0"/>
                  </a:rPr>
                  <a:t>     (B) Design </a:t>
                </a:r>
                <a:r>
                  <a:rPr lang="en-US" sz="2400" b="1" dirty="0">
                    <a:latin typeface="Arial" panose="020B0604020202020204" pitchFamily="34" charset="0"/>
                  </a:rPr>
                  <a:t>New Quantum Cryptographic</a:t>
                </a:r>
                <a:r>
                  <a:rPr lang="en-US" sz="2400" dirty="0">
                    <a:latin typeface="Arial" panose="020B0604020202020204" pitchFamily="34" charset="0"/>
                  </a:rPr>
                  <a:t> applications: all parties can quantumly query RO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  <a:blipFill>
                <a:blip r:embed="rId4"/>
                <a:stretch>
                  <a:fillRect l="-583" t="-707" r="-388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ABF49-0060-2AF8-65E3-80B0ACA0346C}"/>
              </a:ext>
            </a:extLst>
          </p:cNvPr>
          <p:cNvGrpSpPr/>
          <p:nvPr/>
        </p:nvGrpSpPr>
        <p:grpSpPr>
          <a:xfrm>
            <a:off x="11340039" y="2669566"/>
            <a:ext cx="5232939" cy="1814977"/>
            <a:chOff x="8257086" y="2030941"/>
            <a:chExt cx="3426999" cy="8333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68BB7-1D98-30C9-D642-1786715D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086" y="2091723"/>
              <a:ext cx="841241" cy="77256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EE333C-3C7A-038E-CD38-A1CCBA79D00F}"/>
                </a:ext>
              </a:extLst>
            </p:cNvPr>
            <p:cNvGrpSpPr/>
            <p:nvPr/>
          </p:nvGrpSpPr>
          <p:grpSpPr>
            <a:xfrm>
              <a:off x="10924883" y="2106619"/>
              <a:ext cx="759202" cy="652840"/>
              <a:chOff x="3126522" y="4217777"/>
              <a:chExt cx="2126262" cy="171428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E7460E7-1FE1-C579-5FB0-ADC941F82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6117" y="4217777"/>
                <a:ext cx="1866667" cy="171428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77FCDA7-89E2-11AF-4166-A3A57654A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6522" y="4276686"/>
                <a:ext cx="1040012" cy="1326153"/>
              </a:xfrm>
              <a:prstGeom prst="rect">
                <a:avLst/>
              </a:prstGeom>
            </p:spPr>
          </p:pic>
        </p:grpSp>
        <p:pic>
          <p:nvPicPr>
            <p:cNvPr id="32" name="Picture 31" descr="A white cube with blue lines&#10;&#10;Description automatically generated with low confidence">
              <a:extLst>
                <a:ext uri="{FF2B5EF4-FFF2-40B4-BE49-F238E27FC236}">
                  <a16:creationId xmlns:a16="http://schemas.microsoft.com/office/drawing/2014/main" id="{6BA2DF05-CA1F-8EB1-2A48-6659EAFA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58" y="2030941"/>
              <a:ext cx="1566178" cy="772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/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𝑅𝑂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/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blipFill>
                  <a:blip r:embed="rId11"/>
                  <a:stretch>
                    <a:fillRect l="-327" t="-943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/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/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blipFill>
                  <a:blip r:embed="rId13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/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blipFill>
                  <a:blip r:embed="rId14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/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blipFill>
                  <a:blip r:embed="rId15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3A686FAB-6953-86D8-F84A-8B4B1D6CAD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111448-AE7F-A9D1-EEE9-AB62D6633374}"/>
              </a:ext>
            </a:extLst>
          </p:cNvPr>
          <p:cNvGrpSpPr/>
          <p:nvPr/>
        </p:nvGrpSpPr>
        <p:grpSpPr>
          <a:xfrm>
            <a:off x="11340039" y="4883866"/>
            <a:ext cx="5232939" cy="1938694"/>
            <a:chOff x="11340040" y="5249008"/>
            <a:chExt cx="5232939" cy="1938694"/>
          </a:xfrm>
        </p:grpSpPr>
        <p:pic>
          <p:nvPicPr>
            <p:cNvPr id="16" name="Picture 15" descr="A picture containing sketch, drawing, diagram, line art&#10;&#10;Description automatically generated">
              <a:extLst>
                <a:ext uri="{FF2B5EF4-FFF2-40B4-BE49-F238E27FC236}">
                  <a16:creationId xmlns:a16="http://schemas.microsoft.com/office/drawing/2014/main" id="{0933D961-CAC4-663F-1C66-2F9D3734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040" y="5249008"/>
              <a:ext cx="5232939" cy="19386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/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DA3B09-60DF-6527-F295-5E90F3E7C7BE}"/>
                  </a:ext>
                </a:extLst>
              </p:cNvPr>
              <p:cNvSpPr txBox="1"/>
              <p:nvPr/>
            </p:nvSpPr>
            <p:spPr>
              <a:xfrm>
                <a:off x="82061" y="5329708"/>
                <a:ext cx="114142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Quantum computing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  <a:r>
                  <a:rPr lang="en-US" sz="2400" b="1" dirty="0">
                    <a:latin typeface="Arial" panose="020B0604020202020204" pitchFamily="34" charset="0"/>
                  </a:rPr>
                  <a:t>new query model 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   Quantum Random Oracle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Superposition Queries</a:t>
                </a:r>
                <a:r>
                  <a:rPr lang="en-US" sz="2400" dirty="0">
                    <a:latin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permitted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Equips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parties</a:t>
                </a:r>
                <a:r>
                  <a:rPr lang="en-US" sz="2400" b="1" dirty="0">
                    <a:latin typeface="Arial" panose="020B0604020202020204" pitchFamily="34" charset="0"/>
                  </a:rPr>
                  <a:t> and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algorithms</a:t>
                </a:r>
                <a:r>
                  <a:rPr lang="en-US" sz="2400" dirty="0">
                    <a:latin typeface="Arial" panose="020B0604020202020204" pitchFamily="34" charset="0"/>
                  </a:rPr>
                  <a:t> with new </a:t>
                </a:r>
                <a:r>
                  <a:rPr lang="en-US" sz="2400" i="1" dirty="0">
                    <a:latin typeface="Arial" panose="020B0604020202020204" pitchFamily="34" charset="0"/>
                  </a:rPr>
                  <a:t>capabilities</a:t>
                </a:r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DA3B09-60DF-6527-F295-5E90F3E7C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" y="5329708"/>
                <a:ext cx="11414235" cy="1200329"/>
              </a:xfrm>
              <a:prstGeom prst="rect">
                <a:avLst/>
              </a:prstGeom>
              <a:blipFill>
                <a:blip r:embed="rId18"/>
                <a:stretch>
                  <a:fillRect l="-667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7807FB-4580-E833-04F7-DAEA2ED62DFB}"/>
              </a:ext>
            </a:extLst>
          </p:cNvPr>
          <p:cNvSpPr txBox="1">
            <a:spLocks/>
          </p:cNvSpPr>
          <p:nvPr/>
        </p:nvSpPr>
        <p:spPr>
          <a:xfrm>
            <a:off x="469421" y="2910849"/>
            <a:ext cx="13441379" cy="78685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>
                <a:latin typeface="Helvetica" pitchFamily="2" charset="0"/>
              </a:rPr>
              <a:t>Interest of party to supplement </a:t>
            </a:r>
            <a:r>
              <a:rPr lang="en-US" sz="2500" dirty="0">
                <a:solidFill>
                  <a:srgbClr val="CC00FF"/>
                </a:solidFill>
                <a:latin typeface="Helvetica" pitchFamily="2" charset="0"/>
              </a:rPr>
              <a:t>quantum</a:t>
            </a:r>
            <a:r>
              <a:rPr lang="en-US" sz="2500" dirty="0">
                <a:latin typeface="Helvetica" pitchFamily="2" charset="0"/>
              </a:rPr>
              <a:t> with </a:t>
            </a:r>
            <a:r>
              <a:rPr lang="en-US" sz="2500" dirty="0">
                <a:solidFill>
                  <a:srgbClr val="FF0000"/>
                </a:solidFill>
                <a:latin typeface="Helvetica" pitchFamily="2" charset="0"/>
              </a:rPr>
              <a:t>classical</a:t>
            </a:r>
            <a:r>
              <a:rPr lang="en-US" sz="2500" dirty="0">
                <a:latin typeface="Helvetica" pitchFamily="2" charset="0"/>
              </a:rPr>
              <a:t> computational power.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>
                <a:latin typeface="Helvetica" pitchFamily="2" charset="0"/>
              </a:rPr>
              <a:t>Entities with </a:t>
            </a:r>
            <a:r>
              <a:rPr lang="en-US" sz="2500" b="1" dirty="0">
                <a:latin typeface="Helvetica" pitchFamily="2" charset="0"/>
              </a:rPr>
              <a:t>quantum</a:t>
            </a:r>
            <a:r>
              <a:rPr lang="en-US" sz="2500" dirty="0">
                <a:latin typeface="Helvetica" pitchFamily="2" charset="0"/>
              </a:rPr>
              <a:t> computers (e.g. big companies and government agencies) coincide with those employing </a:t>
            </a:r>
            <a:r>
              <a:rPr lang="en-US" sz="2500" b="1" dirty="0">
                <a:latin typeface="Helvetica" pitchFamily="2" charset="0"/>
              </a:rPr>
              <a:t>high-performance computing</a:t>
            </a:r>
            <a:r>
              <a:rPr lang="en-US" sz="2500" dirty="0">
                <a:latin typeface="Helvetica" pitchFamily="2" charset="0"/>
              </a:rPr>
              <a:t> </a:t>
            </a:r>
            <a:r>
              <a:rPr lang="en-US" sz="2500" dirty="0" err="1">
                <a:latin typeface="Helvetica" pitchFamily="2" charset="0"/>
              </a:rPr>
              <a:t>e.g</a:t>
            </a:r>
            <a:r>
              <a:rPr lang="en-US" sz="2500" dirty="0">
                <a:latin typeface="Helvetica" pitchFamily="2" charset="0"/>
              </a:rPr>
              <a:t> clusters and supercomputers.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>
                <a:latin typeface="Helvetica" pitchFamily="2" charset="0"/>
              </a:rPr>
              <a:t>Inspires </a:t>
            </a:r>
            <a:r>
              <a:rPr lang="en-US" sz="2500" b="1" dirty="0">
                <a:latin typeface="Helvetica" pitchFamily="2" charset="0"/>
              </a:rPr>
              <a:t>hybrid</a:t>
            </a:r>
            <a:r>
              <a:rPr lang="en-US" sz="2500" dirty="0">
                <a:latin typeface="Helvetica" pitchFamily="2" charset="0"/>
              </a:rPr>
              <a:t> query model: one is granted a quota of </a:t>
            </a:r>
            <a:r>
              <a:rPr lang="en-US" sz="2500" dirty="0">
                <a:solidFill>
                  <a:srgbClr val="FF0000"/>
                </a:solidFill>
                <a:latin typeface="Helvetica" pitchFamily="2" charset="0"/>
              </a:rPr>
              <a:t>classical</a:t>
            </a:r>
            <a:r>
              <a:rPr lang="en-US" sz="2500" dirty="0">
                <a:latin typeface="Helvetica" pitchFamily="2" charset="0"/>
              </a:rPr>
              <a:t> </a:t>
            </a:r>
            <a:r>
              <a:rPr lang="en-US" sz="2500" b="1" dirty="0">
                <a:latin typeface="Helvetica" pitchFamily="2" charset="0"/>
              </a:rPr>
              <a:t>&amp;</a:t>
            </a:r>
            <a:r>
              <a:rPr lang="en-US" sz="2500" dirty="0">
                <a:latin typeface="Helvetica" pitchFamily="2" charset="0"/>
              </a:rPr>
              <a:t> </a:t>
            </a:r>
            <a:r>
              <a:rPr lang="en-US" sz="2500" dirty="0">
                <a:solidFill>
                  <a:srgbClr val="CC00FF"/>
                </a:solidFill>
                <a:latin typeface="Helvetica" pitchFamily="2" charset="0"/>
              </a:rPr>
              <a:t>quantum</a:t>
            </a:r>
            <a:r>
              <a:rPr lang="en-US" sz="2500" dirty="0">
                <a:latin typeface="Helvetica" pitchFamily="2" charset="0"/>
              </a:rPr>
              <a:t> queries </a:t>
            </a:r>
          </a:p>
          <a:p>
            <a:r>
              <a:rPr lang="en-US" sz="2500" dirty="0">
                <a:latin typeface="Helvetica" pitchFamily="2" charset="0"/>
              </a:rPr>
              <a:t>	model subsumes classical and quantum queries;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B0EC13-E191-F61F-3B9F-3D0027390795}"/>
              </a:ext>
            </a:extLst>
          </p:cNvPr>
          <p:cNvGrpSpPr/>
          <p:nvPr/>
        </p:nvGrpSpPr>
        <p:grpSpPr>
          <a:xfrm>
            <a:off x="4979321" y="6549514"/>
            <a:ext cx="6590433" cy="2862482"/>
            <a:chOff x="1480403" y="3429000"/>
            <a:chExt cx="4698551" cy="20853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3258A6-F5BB-F414-5AB7-57A5306F86C4}"/>
                </a:ext>
              </a:extLst>
            </p:cNvPr>
            <p:cNvGrpSpPr/>
            <p:nvPr/>
          </p:nvGrpSpPr>
          <p:grpSpPr>
            <a:xfrm>
              <a:off x="1480403" y="3429000"/>
              <a:ext cx="4698551" cy="2085382"/>
              <a:chOff x="1480403" y="3429000"/>
              <a:chExt cx="4698551" cy="208538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017097-B7EB-00D3-15B5-B34FD671C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0403" y="3429000"/>
                <a:ext cx="1224643" cy="107156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EF95AC-B991-1937-C128-02AB469C8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5817" y="4559268"/>
                <a:ext cx="1040013" cy="955114"/>
              </a:xfrm>
              <a:prstGeom prst="rect">
                <a:avLst/>
              </a:prstGeom>
            </p:spPr>
          </p:pic>
          <p:pic>
            <p:nvPicPr>
              <p:cNvPr id="8" name="Picture 7" descr="A white cube with blu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AA0BA0A2-245E-1540-5B6D-C9346423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3772" y="3915685"/>
                <a:ext cx="1985182" cy="979255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00E3C46-21A5-1801-E5EC-099BC064A75B}"/>
                  </a:ext>
                </a:extLst>
              </p:cNvPr>
              <p:cNvCxnSpPr/>
              <p:nvPr/>
            </p:nvCxnSpPr>
            <p:spPr>
              <a:xfrm>
                <a:off x="2705046" y="3824288"/>
                <a:ext cx="1938392" cy="509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755EF7E-5625-BA24-D52F-E7C6AD25FB11}"/>
                  </a:ext>
                </a:extLst>
              </p:cNvPr>
              <p:cNvCxnSpPr/>
              <p:nvPr/>
            </p:nvCxnSpPr>
            <p:spPr>
              <a:xfrm flipV="1">
                <a:off x="2614613" y="4500563"/>
                <a:ext cx="2043112" cy="5762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8668044-6E79-B2C6-1E9E-07E602921E05}"/>
                      </a:ext>
                    </a:extLst>
                  </p:cNvPr>
                  <p:cNvSpPr txBox="1"/>
                  <p:nvPr/>
                </p:nvSpPr>
                <p:spPr>
                  <a:xfrm rot="1030412">
                    <a:off x="3019761" y="3792436"/>
                    <a:ext cx="1633484" cy="269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lang="en-US" sz="1800" dirty="0"/>
                      <a:t> classical queries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8668044-6E79-B2C6-1E9E-07E602921E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30412">
                    <a:off x="3019761" y="3792436"/>
                    <a:ext cx="1633484" cy="26906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23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3DCBD02-7B2A-26D5-73FE-ECF2E27AADDF}"/>
                      </a:ext>
                    </a:extLst>
                  </p:cNvPr>
                  <p:cNvSpPr txBox="1"/>
                  <p:nvPr/>
                </p:nvSpPr>
                <p:spPr>
                  <a:xfrm rot="20716611">
                    <a:off x="2829253" y="4473483"/>
                    <a:ext cx="1633484" cy="2690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a14:m>
                    <a:r>
                      <a:rPr lang="en-US" sz="1800" dirty="0"/>
                      <a:t> classical queries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3DCBD02-7B2A-26D5-73FE-ECF2E27AAD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716611">
                    <a:off x="2829253" y="4473483"/>
                    <a:ext cx="1633484" cy="26906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58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5912A01-1063-FFF0-2460-086B54192277}"/>
                    </a:ext>
                  </a:extLst>
                </p:cNvPr>
                <p:cNvSpPr txBox="1"/>
                <p:nvPr/>
              </p:nvSpPr>
              <p:spPr>
                <a:xfrm>
                  <a:off x="4714132" y="4316198"/>
                  <a:ext cx="869674" cy="3027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5912A01-1063-FFF0-2460-086B54192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4132" y="4316198"/>
                  <a:ext cx="869674" cy="302700"/>
                </a:xfrm>
                <a:prstGeom prst="rect">
                  <a:avLst/>
                </a:prstGeom>
                <a:blipFill>
                  <a:blip r:embed="rId9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 descr="A picture containing metal, indoor, grill&#10;&#10;Description automatically generated">
            <a:extLst>
              <a:ext uri="{FF2B5EF4-FFF2-40B4-BE49-F238E27FC236}">
                <a16:creationId xmlns:a16="http://schemas.microsoft.com/office/drawing/2014/main" id="{00126AFA-6CD7-29EC-6E83-8C6FE72962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730" y="549263"/>
            <a:ext cx="2790600" cy="3672807"/>
          </a:xfrm>
          <a:prstGeom prst="rect">
            <a:avLst/>
          </a:prstGeom>
        </p:spPr>
      </p:pic>
      <p:pic>
        <p:nvPicPr>
          <p:cNvPr id="14" name="Picture 13" descr="A picture containing indoor, lined&#10;&#10;Description automatically generated">
            <a:extLst>
              <a:ext uri="{FF2B5EF4-FFF2-40B4-BE49-F238E27FC236}">
                <a16:creationId xmlns:a16="http://schemas.microsoft.com/office/drawing/2014/main" id="{67996F8F-E461-F23E-E232-D51915C9D9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84" y="5338750"/>
            <a:ext cx="4514016" cy="26423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14A33FC-CB31-9A42-74CB-F26963A6581D}"/>
              </a:ext>
            </a:extLst>
          </p:cNvPr>
          <p:cNvSpPr txBox="1">
            <a:spLocks/>
          </p:cNvSpPr>
          <p:nvPr/>
        </p:nvSpPr>
        <p:spPr>
          <a:xfrm>
            <a:off x="385219" y="813513"/>
            <a:ext cx="12416370" cy="125724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950" b="1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Hybrid Quantum-Classical Query Algorithms</a:t>
            </a:r>
            <a:br>
              <a:rPr lang="en-US" sz="4200" b="1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</a:br>
            <a:br>
              <a:rPr lang="en-US" sz="4200"/>
            </a:br>
            <a:endParaRPr lang="en-US" sz="4200" dirty="0"/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F786F150-8CB4-EACA-04DD-8B5D8A3DE404}"/>
              </a:ext>
            </a:extLst>
          </p:cNvPr>
          <p:cNvSpPr/>
          <p:nvPr/>
        </p:nvSpPr>
        <p:spPr>
          <a:xfrm>
            <a:off x="15581630" y="4237218"/>
            <a:ext cx="1066800" cy="102938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CC4B22A-818D-C471-7912-62196D23CB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DE91-C8A5-6927-865D-9AB5515F9FFE}"/>
              </a:ext>
            </a:extLst>
          </p:cNvPr>
          <p:cNvSpPr txBox="1">
            <a:spLocks/>
          </p:cNvSpPr>
          <p:nvPr/>
        </p:nvSpPr>
        <p:spPr>
          <a:xfrm>
            <a:off x="919429" y="942545"/>
            <a:ext cx="9256202" cy="184285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5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Post-Quantum Cryptography</a:t>
            </a:r>
            <a:br>
              <a:rPr lang="en-US" sz="5000" dirty="0">
                <a:latin typeface="Abadi" panose="020B0604020104020204" pitchFamily="34" charset="0"/>
              </a:rPr>
            </a:br>
            <a:endParaRPr lang="en-GB" sz="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C8D05E-B129-93FF-72C9-877DC6ADEC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378739"/>
                <a:ext cx="12196689" cy="696571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Trebuchet MS" panose="020B0603020202020204" pitchFamily="34" charset="0"/>
                  </a:rPr>
                  <a:t>One main implication of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 Query Complexity</a:t>
                </a:r>
                <a:r>
                  <a:rPr lang="en-US" sz="240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Trebuchet MS" panose="020B0603020202020204" pitchFamily="34" charset="0"/>
                  </a:rPr>
                  <a:t>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Post-Quantum Security</a:t>
                </a:r>
                <a:r>
                  <a:rPr lang="en-US" sz="2400" dirty="0">
                    <a:latin typeface="Trebuchet MS" panose="020B0603020202020204" pitchFamily="34" charset="0"/>
                  </a:rPr>
                  <a:t> cryptosystems</a:t>
                </a:r>
                <a:endParaRPr lang="en-US" sz="2400" b="1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Trebuchet MS" panose="020B0603020202020204" pitchFamily="34" charset="0"/>
                  </a:rPr>
                  <a:t>Post-Quantum Cryptography</a:t>
                </a:r>
                <a:r>
                  <a:rPr lang="en-US" sz="2400" dirty="0">
                    <a:latin typeface="Trebuchet MS" panose="020B0603020202020204" pitchFamily="34" charset="0"/>
                  </a:rPr>
                  <a:t>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=</a:t>
                </a:r>
                <a:r>
                  <a:rPr lang="en-US" sz="2400" dirty="0">
                    <a:latin typeface="Trebuchet MS" panose="020B0603020202020204" pitchFamily="34" charset="0"/>
                  </a:rPr>
                  <a:t>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Classical</a:t>
                </a:r>
                <a:r>
                  <a:rPr lang="en-US" sz="2400" dirty="0">
                    <a:latin typeface="Trebuchet MS" panose="020B0603020202020204" pitchFamily="34" charset="0"/>
                  </a:rPr>
                  <a:t> Protocols against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Quantum</a:t>
                </a:r>
                <a:r>
                  <a:rPr lang="en-US" sz="2400" dirty="0">
                    <a:latin typeface="Trebuchet MS" panose="020B0603020202020204" pitchFamily="34" charset="0"/>
                  </a:rPr>
                  <a:t> Adversaries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sz="2400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GB" sz="2400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GB" sz="2400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rebuchet MS" panose="020B0603020202020204" pitchFamily="34" charset="0"/>
                  </a:rPr>
                  <a:t>Example Distributed Computing: </a:t>
                </a:r>
                <a:r>
                  <a:rPr lang="en-GB" sz="2400" b="1" dirty="0">
                    <a:latin typeface="Trebuchet MS" panose="020B0603020202020204" pitchFamily="34" charset="0"/>
                  </a:rPr>
                  <a:t>Bitcoin</a:t>
                </a:r>
                <a:endParaRPr lang="en-US" sz="2400" b="1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Trebuchet MS" panose="020B0603020202020204" pitchFamily="34" charset="0"/>
                  </a:rPr>
                  <a:t>Bitcoin</a:t>
                </a:r>
                <a:r>
                  <a:rPr lang="en-US" sz="2400" dirty="0">
                    <a:latin typeface="Trebuchet MS" panose="020B0603020202020204" pitchFamily="34" charset="0"/>
                  </a:rPr>
                  <a:t>: first, most popular decentralized cryptocurrency. </a:t>
                </a:r>
                <a:br>
                  <a:rPr lang="en-US" sz="2400" dirty="0">
                    <a:latin typeface="Trebuchet MS" panose="020B0603020202020204" pitchFamily="34" charset="0"/>
                  </a:rPr>
                </a:br>
                <a:endParaRPr lang="en-US" sz="2400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i="1" dirty="0">
                    <a:latin typeface="Trebuchet MS" panose="020B0603020202020204" pitchFamily="34" charset="0"/>
                  </a:rPr>
                  <a:t>Bitcoin backbone protocol (Garay et al)</a:t>
                </a:r>
                <a:r>
                  <a:rPr lang="en-US" sz="2400" dirty="0">
                    <a:latin typeface="Trebuchet MS" panose="020B0603020202020204" pitchFamily="34" charset="0"/>
                  </a:rPr>
                  <a:t> abstraction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formally treat security in ROM</a:t>
                </a:r>
                <a:r>
                  <a:rPr lang="en-US" sz="2400" dirty="0">
                    <a:latin typeface="Trebuchet MS" panose="020B0603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Trebuchet MS" panose="020B0603020202020204" pitchFamily="34" charset="0"/>
                  </a:rPr>
                  <a:t>Shown secure against </a:t>
                </a:r>
                <a:r>
                  <a:rPr lang="en-US" sz="2400" b="1" dirty="0">
                    <a:latin typeface="Trebuchet MS" panose="020B0603020202020204" pitchFamily="34" charset="0"/>
                  </a:rPr>
                  <a:t>classical</a:t>
                </a:r>
                <a:r>
                  <a:rPr lang="en-US" sz="2400" dirty="0">
                    <a:latin typeface="Trebuchet MS" panose="020B0603020202020204" pitchFamily="34" charset="0"/>
                  </a:rPr>
                  <a:t> </a:t>
                </a:r>
                <a:r>
                  <a:rPr lang="en-US" sz="2400" i="1" dirty="0">
                    <a:latin typeface="Trebuchet MS" panose="020B0603020202020204" pitchFamily="34" charset="0"/>
                  </a:rPr>
                  <a:t>adversaries</a:t>
                </a:r>
                <a:r>
                  <a:rPr lang="en-US" sz="2400" dirty="0">
                    <a:latin typeface="Trebuchet MS" panose="020B0603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Basis: </a:t>
                </a:r>
                <a:r>
                  <a:rPr lang="en-US" sz="2400" b="1" dirty="0"/>
                  <a:t>Proof of Work</a:t>
                </a:r>
                <a:r>
                  <a:rPr lang="en-US" sz="2400" dirty="0"/>
                  <a:t> (PoW) - parties prove they </a:t>
                </a:r>
                <a:r>
                  <a:rPr lang="en-GB" sz="2400" dirty="0"/>
                  <a:t>spent computational resources</a:t>
                </a:r>
                <a:endParaRPr lang="en-US" sz="2400" dirty="0">
                  <a:latin typeface="Trebuchet MS" panose="020B060302020202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Trebuchet MS" panose="020B0603020202020204" pitchFamily="34" charset="0"/>
                  </a:rPr>
                  <a:t>Post-Quantum Security</a:t>
                </a:r>
                <a:r>
                  <a:rPr lang="en-US" sz="2400" dirty="0">
                    <a:latin typeface="Trebuchet MS" panose="020B0603020202020204" pitchFamily="34" charset="0"/>
                  </a:rPr>
                  <a:t>: Revisit security changes adversary </a:t>
                </a:r>
                <a:r>
                  <a:rPr lang="en-US" sz="2400" dirty="0">
                    <a:solidFill>
                      <a:srgbClr val="FF0000"/>
                    </a:solidFill>
                    <a:latin typeface="Trebuchet MS" panose="020B0603020202020204" pitchFamily="34" charset="0"/>
                  </a:rPr>
                  <a:t>Quantum Computers</a:t>
                </a:r>
                <a:br>
                  <a:rPr lang="en-US" sz="2000" dirty="0">
                    <a:latin typeface="Trebuchet MS" panose="020B0603020202020204" pitchFamily="34" charset="0"/>
                  </a:rPr>
                </a:br>
                <a:br>
                  <a:rPr lang="en-US" sz="2000" dirty="0">
                    <a:latin typeface="Trebuchet MS" panose="020B0603020202020204" pitchFamily="34" charset="0"/>
                  </a:rPr>
                </a:br>
                <a:endParaRPr lang="en-US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C8D05E-B129-93FF-72C9-877DC6ADE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78739"/>
                <a:ext cx="12196689" cy="6965715"/>
              </a:xfrm>
              <a:prstGeom prst="rect">
                <a:avLst/>
              </a:prstGeom>
              <a:blipFill>
                <a:blip r:embed="rId4"/>
                <a:stretch>
                  <a:fillRect l="-728" t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62361FE-1519-3ED7-690A-1860E32916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0304" b="-2"/>
          <a:stretch/>
        </p:blipFill>
        <p:spPr>
          <a:xfrm>
            <a:off x="12460339" y="0"/>
            <a:ext cx="5827661" cy="4314950"/>
          </a:xfrm>
          <a:prstGeom prst="rect">
            <a:avLst/>
          </a:prstGeom>
        </p:spPr>
      </p:pic>
      <p:pic>
        <p:nvPicPr>
          <p:cNvPr id="5" name="Picture 4" descr="A picture containing metalware, metal, chain, brass&#10;&#10;Description automatically generated">
            <a:extLst>
              <a:ext uri="{FF2B5EF4-FFF2-40B4-BE49-F238E27FC236}">
                <a16:creationId xmlns:a16="http://schemas.microsoft.com/office/drawing/2014/main" id="{3BBE3C69-D3B7-5F43-E096-25EB669BFA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366" b="2"/>
          <a:stretch/>
        </p:blipFill>
        <p:spPr>
          <a:xfrm>
            <a:off x="12460339" y="5978769"/>
            <a:ext cx="5827661" cy="42906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8DE20-D62A-BA53-2466-3B2CF1CD4D8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326739" y="9904295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6BFEF9-3585-5E5C-E7AD-AF15201CE16A}"/>
              </a:ext>
            </a:extLst>
          </p:cNvPr>
          <p:cNvSpPr txBox="1">
            <a:spLocks/>
          </p:cNvSpPr>
          <p:nvPr/>
        </p:nvSpPr>
        <p:spPr>
          <a:xfrm>
            <a:off x="7946643" y="493776"/>
            <a:ext cx="9376665" cy="2674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Hybrid Quantum-Classical Query Algorithms in Cryptography</a:t>
            </a:r>
            <a:br>
              <a:rPr lang="en-US" sz="4500" b="1" kern="120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4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A picture containing metal, indoor, grill&#10;&#10;Description automatically generated">
            <a:extLst>
              <a:ext uri="{FF2B5EF4-FFF2-40B4-BE49-F238E27FC236}">
                <a16:creationId xmlns:a16="http://schemas.microsoft.com/office/drawing/2014/main" id="{B2DC4DB2-6F15-C4A0-2AA4-B877DB0B3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r="3373" b="-2"/>
          <a:stretch/>
        </p:blipFill>
        <p:spPr>
          <a:xfrm>
            <a:off x="2" y="10"/>
            <a:ext cx="5162842" cy="10286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643" y="3562420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336730 w 6365383"/>
              <a:gd name="connsiteY2" fmla="*/ 0 h 27432"/>
              <a:gd name="connsiteX3" fmla="*/ 1909615 w 6365383"/>
              <a:gd name="connsiteY3" fmla="*/ 0 h 27432"/>
              <a:gd name="connsiteX4" fmla="*/ 2418846 w 6365383"/>
              <a:gd name="connsiteY4" fmla="*/ 0 h 27432"/>
              <a:gd name="connsiteX5" fmla="*/ 2928076 w 6365383"/>
              <a:gd name="connsiteY5" fmla="*/ 0 h 27432"/>
              <a:gd name="connsiteX6" fmla="*/ 3373653 w 6365383"/>
              <a:gd name="connsiteY6" fmla="*/ 0 h 27432"/>
              <a:gd name="connsiteX7" fmla="*/ 4137499 w 6365383"/>
              <a:gd name="connsiteY7" fmla="*/ 0 h 27432"/>
              <a:gd name="connsiteX8" fmla="*/ 4901345 w 6365383"/>
              <a:gd name="connsiteY8" fmla="*/ 0 h 27432"/>
              <a:gd name="connsiteX9" fmla="*/ 5665191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3182692 w 6365383"/>
              <a:gd name="connsiteY17" fmla="*/ 27432 h 27432"/>
              <a:gd name="connsiteX18" fmla="*/ 2673461 w 6365383"/>
              <a:gd name="connsiteY18" fmla="*/ 27432 h 27432"/>
              <a:gd name="connsiteX19" fmla="*/ 2164230 w 6365383"/>
              <a:gd name="connsiteY19" fmla="*/ 27432 h 27432"/>
              <a:gd name="connsiteX20" fmla="*/ 1655000 w 6365383"/>
              <a:gd name="connsiteY20" fmla="*/ 27432 h 27432"/>
              <a:gd name="connsiteX21" fmla="*/ 1145769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164014" y="-28800"/>
                  <a:pt x="392589" y="16597"/>
                  <a:pt x="636538" y="0"/>
                </a:cubicBezTo>
                <a:cubicBezTo>
                  <a:pt x="880487" y="-16597"/>
                  <a:pt x="1095224" y="-7871"/>
                  <a:pt x="1336730" y="0"/>
                </a:cubicBezTo>
                <a:cubicBezTo>
                  <a:pt x="1578236" y="7871"/>
                  <a:pt x="1649337" y="-22384"/>
                  <a:pt x="1909615" y="0"/>
                </a:cubicBezTo>
                <a:cubicBezTo>
                  <a:pt x="2169893" y="22384"/>
                  <a:pt x="2279697" y="7436"/>
                  <a:pt x="2418846" y="0"/>
                </a:cubicBezTo>
                <a:cubicBezTo>
                  <a:pt x="2557995" y="-7436"/>
                  <a:pt x="2719158" y="24395"/>
                  <a:pt x="2928076" y="0"/>
                </a:cubicBezTo>
                <a:cubicBezTo>
                  <a:pt x="3136994" y="-24395"/>
                  <a:pt x="3236398" y="-16046"/>
                  <a:pt x="3373653" y="0"/>
                </a:cubicBezTo>
                <a:cubicBezTo>
                  <a:pt x="3510908" y="16046"/>
                  <a:pt x="3933654" y="-18835"/>
                  <a:pt x="4137499" y="0"/>
                </a:cubicBezTo>
                <a:cubicBezTo>
                  <a:pt x="4341344" y="18835"/>
                  <a:pt x="4634949" y="16518"/>
                  <a:pt x="4901345" y="0"/>
                </a:cubicBezTo>
                <a:cubicBezTo>
                  <a:pt x="5167741" y="-16518"/>
                  <a:pt x="5482502" y="-23233"/>
                  <a:pt x="5665191" y="0"/>
                </a:cubicBezTo>
                <a:cubicBezTo>
                  <a:pt x="5847880" y="23233"/>
                  <a:pt x="6038909" y="-19558"/>
                  <a:pt x="6365383" y="0"/>
                </a:cubicBezTo>
                <a:cubicBezTo>
                  <a:pt x="6366317" y="12270"/>
                  <a:pt x="6364320" y="20068"/>
                  <a:pt x="6365383" y="27432"/>
                </a:cubicBezTo>
                <a:cubicBezTo>
                  <a:pt x="6160909" y="45028"/>
                  <a:pt x="5918554" y="42323"/>
                  <a:pt x="5728845" y="27432"/>
                </a:cubicBezTo>
                <a:cubicBezTo>
                  <a:pt x="5539136" y="12541"/>
                  <a:pt x="5172149" y="23835"/>
                  <a:pt x="5028653" y="27432"/>
                </a:cubicBezTo>
                <a:cubicBezTo>
                  <a:pt x="4885157" y="31029"/>
                  <a:pt x="4768966" y="33290"/>
                  <a:pt x="4583076" y="27432"/>
                </a:cubicBezTo>
                <a:cubicBezTo>
                  <a:pt x="4397186" y="21574"/>
                  <a:pt x="4295537" y="38724"/>
                  <a:pt x="4137499" y="27432"/>
                </a:cubicBezTo>
                <a:cubicBezTo>
                  <a:pt x="3979461" y="16140"/>
                  <a:pt x="3895902" y="23317"/>
                  <a:pt x="3691922" y="27432"/>
                </a:cubicBezTo>
                <a:cubicBezTo>
                  <a:pt x="3487942" y="31547"/>
                  <a:pt x="3348597" y="42606"/>
                  <a:pt x="3182692" y="27432"/>
                </a:cubicBezTo>
                <a:cubicBezTo>
                  <a:pt x="3016787" y="12259"/>
                  <a:pt x="2922425" y="45987"/>
                  <a:pt x="2673461" y="27432"/>
                </a:cubicBezTo>
                <a:cubicBezTo>
                  <a:pt x="2424497" y="8877"/>
                  <a:pt x="2406338" y="46461"/>
                  <a:pt x="2164230" y="27432"/>
                </a:cubicBezTo>
                <a:cubicBezTo>
                  <a:pt x="1922122" y="8403"/>
                  <a:pt x="1843534" y="2368"/>
                  <a:pt x="1655000" y="27432"/>
                </a:cubicBezTo>
                <a:cubicBezTo>
                  <a:pt x="1466466" y="52497"/>
                  <a:pt x="1384300" y="39658"/>
                  <a:pt x="1145769" y="27432"/>
                </a:cubicBezTo>
                <a:cubicBezTo>
                  <a:pt x="907238" y="15206"/>
                  <a:pt x="344177" y="36391"/>
                  <a:pt x="0" y="27432"/>
                </a:cubicBezTo>
                <a:cubicBezTo>
                  <a:pt x="-1194" y="21937"/>
                  <a:pt x="1202" y="7917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52654" y="12967"/>
                  <a:pt x="297359" y="-4977"/>
                  <a:pt x="509231" y="0"/>
                </a:cubicBezTo>
                <a:cubicBezTo>
                  <a:pt x="721103" y="4977"/>
                  <a:pt x="792740" y="-12744"/>
                  <a:pt x="954807" y="0"/>
                </a:cubicBezTo>
                <a:cubicBezTo>
                  <a:pt x="1116874" y="12744"/>
                  <a:pt x="1322429" y="24743"/>
                  <a:pt x="1464038" y="0"/>
                </a:cubicBezTo>
                <a:cubicBezTo>
                  <a:pt x="1605647" y="-24743"/>
                  <a:pt x="1947393" y="-20672"/>
                  <a:pt x="2100576" y="0"/>
                </a:cubicBezTo>
                <a:cubicBezTo>
                  <a:pt x="2253759" y="20672"/>
                  <a:pt x="2622231" y="-30966"/>
                  <a:pt x="2800769" y="0"/>
                </a:cubicBezTo>
                <a:cubicBezTo>
                  <a:pt x="2979307" y="30966"/>
                  <a:pt x="3356872" y="-13631"/>
                  <a:pt x="3564614" y="0"/>
                </a:cubicBezTo>
                <a:cubicBezTo>
                  <a:pt x="3772356" y="13631"/>
                  <a:pt x="4163183" y="-4973"/>
                  <a:pt x="4328460" y="0"/>
                </a:cubicBezTo>
                <a:cubicBezTo>
                  <a:pt x="4493737" y="4973"/>
                  <a:pt x="4672761" y="-9287"/>
                  <a:pt x="4901345" y="0"/>
                </a:cubicBezTo>
                <a:cubicBezTo>
                  <a:pt x="5129930" y="9287"/>
                  <a:pt x="5395146" y="9436"/>
                  <a:pt x="5601537" y="0"/>
                </a:cubicBezTo>
                <a:cubicBezTo>
                  <a:pt x="5807928" y="-9436"/>
                  <a:pt x="5983747" y="-13862"/>
                  <a:pt x="6365383" y="0"/>
                </a:cubicBezTo>
                <a:cubicBezTo>
                  <a:pt x="6365699" y="13405"/>
                  <a:pt x="6365869" y="14360"/>
                  <a:pt x="6365383" y="27432"/>
                </a:cubicBezTo>
                <a:cubicBezTo>
                  <a:pt x="6195306" y="29393"/>
                  <a:pt x="5872535" y="56613"/>
                  <a:pt x="5728845" y="27432"/>
                </a:cubicBezTo>
                <a:cubicBezTo>
                  <a:pt x="5585155" y="-1749"/>
                  <a:pt x="5272464" y="11679"/>
                  <a:pt x="5028653" y="27432"/>
                </a:cubicBezTo>
                <a:cubicBezTo>
                  <a:pt x="4784842" y="43185"/>
                  <a:pt x="4688244" y="28658"/>
                  <a:pt x="4455768" y="27432"/>
                </a:cubicBezTo>
                <a:cubicBezTo>
                  <a:pt x="4223293" y="26206"/>
                  <a:pt x="4032880" y="15477"/>
                  <a:pt x="3882884" y="27432"/>
                </a:cubicBezTo>
                <a:cubicBezTo>
                  <a:pt x="3732888" y="39387"/>
                  <a:pt x="3278726" y="-7170"/>
                  <a:pt x="3119038" y="27432"/>
                </a:cubicBezTo>
                <a:cubicBezTo>
                  <a:pt x="2959350" y="62034"/>
                  <a:pt x="2786856" y="40315"/>
                  <a:pt x="2609807" y="27432"/>
                </a:cubicBezTo>
                <a:cubicBezTo>
                  <a:pt x="2432758" y="14549"/>
                  <a:pt x="2064373" y="16547"/>
                  <a:pt x="1909615" y="27432"/>
                </a:cubicBezTo>
                <a:cubicBezTo>
                  <a:pt x="1754857" y="38317"/>
                  <a:pt x="1663685" y="27374"/>
                  <a:pt x="1464038" y="27432"/>
                </a:cubicBezTo>
                <a:cubicBezTo>
                  <a:pt x="1264391" y="27490"/>
                  <a:pt x="1071013" y="1487"/>
                  <a:pt x="827500" y="27432"/>
                </a:cubicBezTo>
                <a:cubicBezTo>
                  <a:pt x="583987" y="53377"/>
                  <a:pt x="349818" y="3910"/>
                  <a:pt x="0" y="27432"/>
                </a:cubicBezTo>
                <a:cubicBezTo>
                  <a:pt x="-116" y="21844"/>
                  <a:pt x="591" y="65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D84452E-B7F7-DCC0-6A00-9F81C71BFD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46643" y="4059936"/>
                <a:ext cx="9376665" cy="52257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Post-quantum security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significant effort for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quantum-query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Adv</a:t>
                </a:r>
              </a:p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Maintain security need to pay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efficiency overhead</a:t>
                </a:r>
              </a:p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		e.g. more complex constructions or larger key sizes. </a:t>
                </a:r>
              </a:p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endParaRPr lang="en-US" sz="2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Threat of quantum adversaries is alarming, BUT:</a:t>
                </a:r>
              </a:p>
              <a:p>
                <a:pPr marL="342900" lvl="1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	Adversary needs run large-scale quantum computer coherently</a:t>
                </a:r>
              </a:p>
              <a:p>
                <a:pPr marL="342900" lvl="1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	Quantum devices available in near term are likely: </a:t>
                </a:r>
              </a:p>
              <a:p>
                <a:pPr lvl="8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		- Computationally restricted;</a:t>
                </a:r>
              </a:p>
              <a:p>
                <a:pPr lvl="2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		- Expensive; </a:t>
                </a:r>
              </a:p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Security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hybrid adversary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</m:oMath>
                </a14:m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accurate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security,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optimized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parameters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depending on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resources available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to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near-term quantum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adversary.</a:t>
                </a:r>
              </a:p>
              <a:p>
                <a:pPr marL="114300" indent="-342900">
                  <a:lnSpc>
                    <a:spcPct val="9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Important study </a:t>
                </a:r>
                <a:r>
                  <a:rPr lang="en-US" sz="2100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Post-Quantum Hybrid</a:t>
                </a:r>
                <a:r>
                  <a:rPr lang="en-US" sz="21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Security of Protocols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1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D84452E-B7F7-DCC0-6A00-9F81C71BF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643" y="4059936"/>
                <a:ext cx="9376665" cy="5225796"/>
              </a:xfrm>
              <a:prstGeom prst="rect">
                <a:avLst/>
              </a:prstGeom>
              <a:blipFill>
                <a:blip r:embed="rId4"/>
                <a:stretch>
                  <a:fillRect l="-650" t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C44B70-0549-5136-0CA0-91056D5C2D0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1C096-4D9B-F537-2890-8FD9FC375046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E575F-D32F-EED6-736A-FC2C7705B3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534" y="4468956"/>
                <a:ext cx="14726157" cy="582116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Task</a:t>
                </a:r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 E</a:t>
                </a:r>
                <a:r>
                  <a:rPr lang="en-US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xamine hardness of various search problems by </a:t>
                </a:r>
                <a:r>
                  <a:rPr lang="en-US" b="1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hybrid</a:t>
                </a:r>
                <a:r>
                  <a:rPr lang="en-US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strategies</a:t>
                </a:r>
              </a:p>
              <a:p>
                <a:pPr marL="25400" indent="0">
                  <a:buNone/>
                </a:pPr>
                <a:endParaRPr lang="en-US" dirty="0"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Focus</a:t>
                </a:r>
                <a:r>
                  <a:rPr lang="en-US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b="0" i="0" dirty="0">
                    <a:solidFill>
                      <a:schemeClr val="bg2">
                        <a:lumMod val="75000"/>
                      </a:schemeClr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earch problems </a:t>
                </a:r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with </a:t>
                </a:r>
                <a:r>
                  <a:rPr lang="en-US" b="0" i="1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multiple</a:t>
                </a:r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solutions where input is sampled according to a </a:t>
                </a:r>
                <a:r>
                  <a:rPr lang="en-US" b="0" i="1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distribution</a:t>
                </a:r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, establish their </a:t>
                </a:r>
                <a:r>
                  <a:rPr lang="en-US" b="1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hybrid quantum-classical query complexities.</a:t>
                </a:r>
                <a:endParaRPr lang="en-US" b="0" i="0" dirty="0">
                  <a:solidFill>
                    <a:schemeClr val="tx1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250" i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	</a:t>
                </a:r>
                <a:endParaRPr lang="en-US" b="0" i="0" dirty="0">
                  <a:solidFill>
                    <a:schemeClr val="tx1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By choosing specific distribution 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such as </a:t>
                </a:r>
                <a:r>
                  <a:rPr lang="en-US" b="1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Bernoulli</a:t>
                </a:r>
                <a:r>
                  <a:rPr lang="en-US" b="0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distribution </a:t>
                </a:r>
                <a:r>
                  <a:rPr lang="en-US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useful in several </a:t>
                </a:r>
                <a:r>
                  <a:rPr lang="en-US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cryptographic applications.</a:t>
                </a:r>
              </a:p>
              <a:p>
                <a:endParaRPr lang="en-US" b="1" i="0" dirty="0">
                  <a:solidFill>
                    <a:schemeClr val="tx1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Our work extends the seminal work of </a:t>
                </a:r>
                <a:r>
                  <a:rPr lang="en-US" i="1" dirty="0" err="1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Rosmanis</a:t>
                </a:r>
                <a:r>
                  <a:rPr lang="en-US" i="1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i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’22</a:t>
                </a:r>
                <a:r>
                  <a:rPr lang="en-US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– hybrid search with </a:t>
                </a:r>
                <a:r>
                  <a:rPr lang="en-US" b="1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unique solution</a:t>
                </a:r>
                <a:r>
                  <a:rPr lang="en-US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:r>
                  <a:rPr lang="en-US" b="1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uniformly sampled;</a:t>
                </a:r>
                <a:br>
                  <a:rPr lang="en-US" b="1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</a:br>
                <a:r>
                  <a:rPr lang="en-US" i="0" dirty="0">
                    <a:solidFill>
                      <a:schemeClr val="tx1"/>
                    </a:solidFill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Concurrently, </a:t>
                </a:r>
                <a:r>
                  <a:rPr lang="en-US" i="1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Hamoudi</a:t>
                </a:r>
                <a:r>
                  <a:rPr lang="en-US" i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, Liu, Sinha ’22</a:t>
                </a:r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proposed recording technique tailored to hybrid query model </a:t>
                </a:r>
              </a:p>
              <a:p>
                <a:pPr marL="25400" indent="0">
                  <a:buNone/>
                </a:pPr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		– study hardness of </a:t>
                </a:r>
                <a:r>
                  <a:rPr lang="en-US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collision finding;</a:t>
                </a:r>
              </a:p>
              <a:p>
                <a:endParaRPr lang="en-US" b="1" i="0" dirty="0">
                  <a:solidFill>
                    <a:schemeClr val="tx1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25400" indent="0">
                  <a:buNone/>
                </a:pPr>
                <a:endParaRPr lang="en-US" i="0" dirty="0">
                  <a:solidFill>
                    <a:schemeClr val="tx1"/>
                  </a:solidFill>
                  <a:effectLst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br>
                  <a:rPr lang="en-US" b="0" i="0" dirty="0">
                    <a:solidFill>
                      <a:srgbClr val="5D6879"/>
                    </a:solidFill>
                    <a:effectLst/>
                    <a:latin typeface="Lato" panose="020B0604020202020204" pitchFamily="34" charset="0"/>
                  </a:rPr>
                </a:br>
                <a:endParaRPr lang="en-US" dirty="0">
                  <a:effectLst/>
                  <a:latin typeface="Helvetica" pitchFamily="2" charset="0"/>
                </a:endParaRPr>
              </a:p>
              <a:p>
                <a:endParaRPr lang="en-US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E575F-D32F-EED6-736A-FC2C7705B3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534" y="4468956"/>
                <a:ext cx="14726157" cy="5821160"/>
              </a:xfrm>
              <a:blipFill>
                <a:blip r:embed="rId3"/>
                <a:stretch>
                  <a:fillRect l="-689" t="-2174" r="-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FD33D1A5-7919-8A52-FF76-5D175806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1" y="234357"/>
            <a:ext cx="13244166" cy="19812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Our Goal: Hybrid Quantum-Classical </a:t>
            </a:r>
            <a:r>
              <a:rPr lang="en-US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A</a:t>
            </a:r>
            <a:r>
              <a:rPr lang="en-US" sz="5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  <a:t>lgorithms</a:t>
            </a:r>
            <a:br>
              <a:rPr lang="en-US" sz="5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</a:rPr>
            </a:br>
            <a:br>
              <a:rPr lang="en-US" dirty="0"/>
            </a:b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C5B74-CC7B-E605-75E8-7673A2C96316}"/>
              </a:ext>
            </a:extLst>
          </p:cNvPr>
          <p:cNvGrpSpPr/>
          <p:nvPr/>
        </p:nvGrpSpPr>
        <p:grpSpPr>
          <a:xfrm>
            <a:off x="3182216" y="1387775"/>
            <a:ext cx="7047827" cy="3128073"/>
            <a:chOff x="1480403" y="3429000"/>
            <a:chExt cx="4698551" cy="20853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959ABF-563C-169F-B782-5002C09C75AA}"/>
                </a:ext>
              </a:extLst>
            </p:cNvPr>
            <p:cNvGrpSpPr/>
            <p:nvPr/>
          </p:nvGrpSpPr>
          <p:grpSpPr>
            <a:xfrm>
              <a:off x="1480403" y="3429000"/>
              <a:ext cx="4698551" cy="2085382"/>
              <a:chOff x="1480403" y="3429000"/>
              <a:chExt cx="4698551" cy="208538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8C1A9D2-47CA-21D3-3219-9E88878F4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0403" y="3429000"/>
                <a:ext cx="1224643" cy="107156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48D4287-1E45-E27D-DC30-0DC3EA0AB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5817" y="4559268"/>
                <a:ext cx="1040013" cy="955114"/>
              </a:xfrm>
              <a:prstGeom prst="rect">
                <a:avLst/>
              </a:prstGeom>
            </p:spPr>
          </p:pic>
          <p:pic>
            <p:nvPicPr>
              <p:cNvPr id="18" name="Picture 17" descr="A white cube with blu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D2C8E15A-D650-B7D5-A3C9-0092658C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3772" y="3915685"/>
                <a:ext cx="1985182" cy="979255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9BF5348-E09A-5452-5C27-6083DF324267}"/>
                  </a:ext>
                </a:extLst>
              </p:cNvPr>
              <p:cNvCxnSpPr/>
              <p:nvPr/>
            </p:nvCxnSpPr>
            <p:spPr>
              <a:xfrm>
                <a:off x="2705046" y="3824288"/>
                <a:ext cx="1938392" cy="509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300F82C-CD28-8ABB-2F14-3508B7E486C3}"/>
                  </a:ext>
                </a:extLst>
              </p:cNvPr>
              <p:cNvCxnSpPr/>
              <p:nvPr/>
            </p:nvCxnSpPr>
            <p:spPr>
              <a:xfrm flipV="1">
                <a:off x="2614613" y="4500563"/>
                <a:ext cx="2043112" cy="5762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9F939068-56B9-496E-8858-28652FD50CCA}"/>
                      </a:ext>
                    </a:extLst>
                  </p:cNvPr>
                  <p:cNvSpPr txBox="1"/>
                  <p:nvPr/>
                </p:nvSpPr>
                <p:spPr>
                  <a:xfrm rot="1030412">
                    <a:off x="3019761" y="3803858"/>
                    <a:ext cx="163348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lang="en-US" sz="1800" dirty="0"/>
                      <a:t> classical queries</a:t>
                    </a: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9F939068-56B9-496E-8858-28652FD50C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30412">
                    <a:off x="3019761" y="3803858"/>
                    <a:ext cx="1633484" cy="2462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51F09D0-EC70-B24A-80D3-A2F2A7474E28}"/>
                      </a:ext>
                    </a:extLst>
                  </p:cNvPr>
                  <p:cNvSpPr txBox="1"/>
                  <p:nvPr/>
                </p:nvSpPr>
                <p:spPr>
                  <a:xfrm rot="20716611">
                    <a:off x="2829253" y="4484906"/>
                    <a:ext cx="1633484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a14:m>
                    <a:r>
                      <a:rPr lang="en-US" sz="1800" dirty="0"/>
                      <a:t> classical queries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51F09D0-EC70-B24A-80D3-A2F2A7474E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716611">
                    <a:off x="2829253" y="4484906"/>
                    <a:ext cx="1633484" cy="2462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49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E07617D-8237-F06C-248D-2DE3ECA0F246}"/>
                    </a:ext>
                  </a:extLst>
                </p:cNvPr>
                <p:cNvSpPr txBox="1"/>
                <p:nvPr/>
              </p:nvSpPr>
              <p:spPr>
                <a:xfrm>
                  <a:off x="4714132" y="4316198"/>
                  <a:ext cx="86967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E07617D-8237-F06C-248D-2DE3ECA0F2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4132" y="4316198"/>
                  <a:ext cx="869674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215DE36-205D-6EDB-1EC6-D4FC12E78BA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047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39C7F-252F-FBF7-2059-278FC29D6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2423AE-2B6B-AF9E-9B55-61D84330A4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3B34-5931-AA5E-6F3E-4C8DAF1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1" y="1580141"/>
            <a:ext cx="17559580" cy="823373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 lvl="1"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500" dirty="0">
              <a:latin typeface="Helvetica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b="1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b="1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b="1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b="1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US" sz="2500" b="1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2500" b="1" dirty="0">
                <a:solidFill>
                  <a:srgbClr val="FF0000"/>
                </a:solidFill>
                <a:latin typeface="Helvetica" pitchFamily="2" charset="0"/>
              </a:rPr>
              <a:t>Generally</a:t>
            </a:r>
            <a:r>
              <a:rPr lang="en-US" sz="2500" dirty="0">
                <a:latin typeface="Helvetica" pitchFamily="2" charset="0"/>
              </a:rPr>
              <a:t>, security definitions often give a component of a cryptosystem as an </a:t>
            </a:r>
            <a:r>
              <a:rPr lang="en-US" sz="2500" b="1" dirty="0">
                <a:latin typeface="Helvetica" pitchFamily="2" charset="0"/>
              </a:rPr>
              <a:t>oracle</a:t>
            </a:r>
            <a:r>
              <a:rPr lang="en-US" sz="2500" dirty="0">
                <a:latin typeface="Helvetica" pitchFamily="2" charset="0"/>
              </a:rPr>
              <a:t>;</a:t>
            </a:r>
          </a:p>
          <a:p>
            <a:pPr>
              <a:lnSpc>
                <a:spcPct val="90000"/>
              </a:lnSpc>
            </a:pPr>
            <a:r>
              <a:rPr lang="en-US" sz="2500" i="1" dirty="0">
                <a:latin typeface="Helvetica" pitchFamily="2" charset="0"/>
              </a:rPr>
              <a:t>Long line of research</a:t>
            </a:r>
            <a:r>
              <a:rPr lang="en-US" sz="2500" dirty="0">
                <a:latin typeface="Helvetica" pitchFamily="2" charset="0"/>
              </a:rPr>
              <a:t> focuses settling right definitions &amp; constructions when adversaries </a:t>
            </a:r>
            <a:r>
              <a:rPr lang="en-US" sz="2500" b="1" dirty="0">
                <a:latin typeface="Helvetica" pitchFamily="2" charset="0"/>
              </a:rPr>
              <a:t>quantum access</a:t>
            </a:r>
            <a:r>
              <a:rPr lang="en-US" sz="2500" dirty="0">
                <a:latin typeface="Helvetica" pitchFamily="2" charset="0"/>
              </a:rPr>
              <a:t> to oracle;</a:t>
            </a:r>
          </a:p>
          <a:p>
            <a:pPr>
              <a:lnSpc>
                <a:spcPct val="90000"/>
              </a:lnSpc>
            </a:pPr>
            <a:r>
              <a:rPr lang="en-US" sz="2500" i="1" dirty="0">
                <a:latin typeface="Helvetica" pitchFamily="2" charset="0"/>
              </a:rPr>
              <a:t>Extending</a:t>
            </a:r>
            <a:r>
              <a:rPr lang="en-US" sz="2500" dirty="0">
                <a:latin typeface="Helvetica" pitchFamily="2" charset="0"/>
              </a:rPr>
              <a:t> this to </a:t>
            </a:r>
            <a:r>
              <a:rPr lang="en-US" sz="2500" b="1" dirty="0">
                <a:latin typeface="Helvetica" pitchFamily="2" charset="0"/>
              </a:rPr>
              <a:t>hybrid landscape</a:t>
            </a:r>
            <a:r>
              <a:rPr lang="en-US" sz="2500" dirty="0">
                <a:latin typeface="Helvetica" pitchFamily="2" charset="0"/>
              </a:rPr>
              <a:t> offer </a:t>
            </a:r>
            <a:r>
              <a:rPr lang="en-US" sz="2500" b="1" dirty="0">
                <a:latin typeface="Helvetica" pitchFamily="2" charset="0"/>
              </a:rPr>
              <a:t>fine-grained security</a:t>
            </a:r>
            <a:r>
              <a:rPr lang="en-US" sz="2500" dirty="0">
                <a:latin typeface="Helvetica" pitchFamily="2" charset="0"/>
              </a:rPr>
              <a:t> assessments of  </a:t>
            </a:r>
            <a:r>
              <a:rPr lang="en-US" sz="2500" b="1" dirty="0">
                <a:latin typeface="Helvetica" pitchFamily="2" charset="0"/>
              </a:rPr>
              <a:t>post-quantum</a:t>
            </a:r>
            <a:r>
              <a:rPr lang="en-US" sz="2500" dirty="0">
                <a:latin typeface="Helvetica" pitchFamily="2" charset="0"/>
              </a:rPr>
              <a:t> cryptosystems;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215E74-A2BE-925F-BD5C-1F32AD0BBA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DE244F-6CD9-0569-3017-4D88C7ACF67A}"/>
                  </a:ext>
                </a:extLst>
              </p:cNvPr>
              <p:cNvSpPr txBox="1"/>
              <p:nvPr/>
            </p:nvSpPr>
            <p:spPr>
              <a:xfrm>
                <a:off x="1418094" y="2692048"/>
                <a:ext cx="14979112" cy="1723036"/>
              </a:xfrm>
              <a:custGeom>
                <a:avLst/>
                <a:gdLst>
                  <a:gd name="connsiteX0" fmla="*/ 0 w 14979112"/>
                  <a:gd name="connsiteY0" fmla="*/ 0 h 1723036"/>
                  <a:gd name="connsiteX1" fmla="*/ 531078 w 14979112"/>
                  <a:gd name="connsiteY1" fmla="*/ 0 h 1723036"/>
                  <a:gd name="connsiteX2" fmla="*/ 762573 w 14979112"/>
                  <a:gd name="connsiteY2" fmla="*/ 0 h 1723036"/>
                  <a:gd name="connsiteX3" fmla="*/ 1743024 w 14979112"/>
                  <a:gd name="connsiteY3" fmla="*/ 0 h 1723036"/>
                  <a:gd name="connsiteX4" fmla="*/ 2274102 w 14979112"/>
                  <a:gd name="connsiteY4" fmla="*/ 0 h 1723036"/>
                  <a:gd name="connsiteX5" fmla="*/ 2805179 w 14979112"/>
                  <a:gd name="connsiteY5" fmla="*/ 0 h 1723036"/>
                  <a:gd name="connsiteX6" fmla="*/ 3785630 w 14979112"/>
                  <a:gd name="connsiteY6" fmla="*/ 0 h 1723036"/>
                  <a:gd name="connsiteX7" fmla="*/ 4166917 w 14979112"/>
                  <a:gd name="connsiteY7" fmla="*/ 0 h 1723036"/>
                  <a:gd name="connsiteX8" fmla="*/ 5147368 w 14979112"/>
                  <a:gd name="connsiteY8" fmla="*/ 0 h 1723036"/>
                  <a:gd name="connsiteX9" fmla="*/ 6127819 w 14979112"/>
                  <a:gd name="connsiteY9" fmla="*/ 0 h 1723036"/>
                  <a:gd name="connsiteX10" fmla="*/ 6808687 w 14979112"/>
                  <a:gd name="connsiteY10" fmla="*/ 0 h 1723036"/>
                  <a:gd name="connsiteX11" fmla="*/ 7789138 w 14979112"/>
                  <a:gd name="connsiteY11" fmla="*/ 0 h 1723036"/>
                  <a:gd name="connsiteX12" fmla="*/ 8320216 w 14979112"/>
                  <a:gd name="connsiteY12" fmla="*/ 0 h 1723036"/>
                  <a:gd name="connsiteX13" fmla="*/ 8851293 w 14979112"/>
                  <a:gd name="connsiteY13" fmla="*/ 0 h 1723036"/>
                  <a:gd name="connsiteX14" fmla="*/ 9681953 w 14979112"/>
                  <a:gd name="connsiteY14" fmla="*/ 0 h 1723036"/>
                  <a:gd name="connsiteX15" fmla="*/ 10213031 w 14979112"/>
                  <a:gd name="connsiteY15" fmla="*/ 0 h 1723036"/>
                  <a:gd name="connsiteX16" fmla="*/ 11193482 w 14979112"/>
                  <a:gd name="connsiteY16" fmla="*/ 0 h 1723036"/>
                  <a:gd name="connsiteX17" fmla="*/ 12173933 w 14979112"/>
                  <a:gd name="connsiteY17" fmla="*/ 0 h 1723036"/>
                  <a:gd name="connsiteX18" fmla="*/ 12854802 w 14979112"/>
                  <a:gd name="connsiteY18" fmla="*/ 0 h 1723036"/>
                  <a:gd name="connsiteX19" fmla="*/ 13385879 w 14979112"/>
                  <a:gd name="connsiteY19" fmla="*/ 0 h 1723036"/>
                  <a:gd name="connsiteX20" fmla="*/ 13617375 w 14979112"/>
                  <a:gd name="connsiteY20" fmla="*/ 0 h 1723036"/>
                  <a:gd name="connsiteX21" fmla="*/ 13998661 w 14979112"/>
                  <a:gd name="connsiteY21" fmla="*/ 0 h 1723036"/>
                  <a:gd name="connsiteX22" fmla="*/ 14379948 w 14979112"/>
                  <a:gd name="connsiteY22" fmla="*/ 0 h 1723036"/>
                  <a:gd name="connsiteX23" fmla="*/ 14979112 w 14979112"/>
                  <a:gd name="connsiteY23" fmla="*/ 0 h 1723036"/>
                  <a:gd name="connsiteX24" fmla="*/ 14979112 w 14979112"/>
                  <a:gd name="connsiteY24" fmla="*/ 608806 h 1723036"/>
                  <a:gd name="connsiteX25" fmla="*/ 14979112 w 14979112"/>
                  <a:gd name="connsiteY25" fmla="*/ 1200382 h 1723036"/>
                  <a:gd name="connsiteX26" fmla="*/ 14979112 w 14979112"/>
                  <a:gd name="connsiteY26" fmla="*/ 1723036 h 1723036"/>
                  <a:gd name="connsiteX27" fmla="*/ 14298243 w 14979112"/>
                  <a:gd name="connsiteY27" fmla="*/ 1723036 h 1723036"/>
                  <a:gd name="connsiteX28" fmla="*/ 13916957 w 14979112"/>
                  <a:gd name="connsiteY28" fmla="*/ 1723036 h 1723036"/>
                  <a:gd name="connsiteX29" fmla="*/ 13086297 w 14979112"/>
                  <a:gd name="connsiteY29" fmla="*/ 1723036 h 1723036"/>
                  <a:gd name="connsiteX30" fmla="*/ 12705010 w 14979112"/>
                  <a:gd name="connsiteY30" fmla="*/ 1723036 h 1723036"/>
                  <a:gd name="connsiteX31" fmla="*/ 11874351 w 14979112"/>
                  <a:gd name="connsiteY31" fmla="*/ 1723036 h 1723036"/>
                  <a:gd name="connsiteX32" fmla="*/ 11642855 w 14979112"/>
                  <a:gd name="connsiteY32" fmla="*/ 1723036 h 1723036"/>
                  <a:gd name="connsiteX33" fmla="*/ 10812195 w 14979112"/>
                  <a:gd name="connsiteY33" fmla="*/ 1723036 h 1723036"/>
                  <a:gd name="connsiteX34" fmla="*/ 10430909 w 14979112"/>
                  <a:gd name="connsiteY34" fmla="*/ 1723036 h 1723036"/>
                  <a:gd name="connsiteX35" fmla="*/ 10199414 w 14979112"/>
                  <a:gd name="connsiteY35" fmla="*/ 1723036 h 1723036"/>
                  <a:gd name="connsiteX36" fmla="*/ 9818127 w 14979112"/>
                  <a:gd name="connsiteY36" fmla="*/ 1723036 h 1723036"/>
                  <a:gd name="connsiteX37" fmla="*/ 8987467 w 14979112"/>
                  <a:gd name="connsiteY37" fmla="*/ 1723036 h 1723036"/>
                  <a:gd name="connsiteX38" fmla="*/ 8606181 w 14979112"/>
                  <a:gd name="connsiteY38" fmla="*/ 1723036 h 1723036"/>
                  <a:gd name="connsiteX39" fmla="*/ 8374685 w 14979112"/>
                  <a:gd name="connsiteY39" fmla="*/ 1723036 h 1723036"/>
                  <a:gd name="connsiteX40" fmla="*/ 7993399 w 14979112"/>
                  <a:gd name="connsiteY40" fmla="*/ 1723036 h 1723036"/>
                  <a:gd name="connsiteX41" fmla="*/ 7462321 w 14979112"/>
                  <a:gd name="connsiteY41" fmla="*/ 1723036 h 1723036"/>
                  <a:gd name="connsiteX42" fmla="*/ 6781453 w 14979112"/>
                  <a:gd name="connsiteY42" fmla="*/ 1723036 h 1723036"/>
                  <a:gd name="connsiteX43" fmla="*/ 6400166 w 14979112"/>
                  <a:gd name="connsiteY43" fmla="*/ 1723036 h 1723036"/>
                  <a:gd name="connsiteX44" fmla="*/ 5419715 w 14979112"/>
                  <a:gd name="connsiteY44" fmla="*/ 1723036 h 1723036"/>
                  <a:gd name="connsiteX45" fmla="*/ 4738846 w 14979112"/>
                  <a:gd name="connsiteY45" fmla="*/ 1723036 h 1723036"/>
                  <a:gd name="connsiteX46" fmla="*/ 3758395 w 14979112"/>
                  <a:gd name="connsiteY46" fmla="*/ 1723036 h 1723036"/>
                  <a:gd name="connsiteX47" fmla="*/ 2927736 w 14979112"/>
                  <a:gd name="connsiteY47" fmla="*/ 1723036 h 1723036"/>
                  <a:gd name="connsiteX48" fmla="*/ 2396658 w 14979112"/>
                  <a:gd name="connsiteY48" fmla="*/ 1723036 h 1723036"/>
                  <a:gd name="connsiteX49" fmla="*/ 1565998 w 14979112"/>
                  <a:gd name="connsiteY49" fmla="*/ 1723036 h 1723036"/>
                  <a:gd name="connsiteX50" fmla="*/ 1184712 w 14979112"/>
                  <a:gd name="connsiteY50" fmla="*/ 1723036 h 1723036"/>
                  <a:gd name="connsiteX51" fmla="*/ 0 w 14979112"/>
                  <a:gd name="connsiteY51" fmla="*/ 1723036 h 1723036"/>
                  <a:gd name="connsiteX52" fmla="*/ 0 w 14979112"/>
                  <a:gd name="connsiteY52" fmla="*/ 1200382 h 1723036"/>
                  <a:gd name="connsiteX53" fmla="*/ 0 w 14979112"/>
                  <a:gd name="connsiteY53" fmla="*/ 591576 h 1723036"/>
                  <a:gd name="connsiteX54" fmla="*/ 0 w 14979112"/>
                  <a:gd name="connsiteY54" fmla="*/ 0 h 172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4979112" h="1723036" extrusionOk="0">
                    <a:moveTo>
                      <a:pt x="0" y="0"/>
                    </a:moveTo>
                    <a:cubicBezTo>
                      <a:pt x="185484" y="2834"/>
                      <a:pt x="353620" y="-14332"/>
                      <a:pt x="531078" y="0"/>
                    </a:cubicBezTo>
                    <a:cubicBezTo>
                      <a:pt x="708536" y="14332"/>
                      <a:pt x="652363" y="4141"/>
                      <a:pt x="762573" y="0"/>
                    </a:cubicBezTo>
                    <a:cubicBezTo>
                      <a:pt x="872783" y="-4141"/>
                      <a:pt x="1282893" y="1766"/>
                      <a:pt x="1743024" y="0"/>
                    </a:cubicBezTo>
                    <a:cubicBezTo>
                      <a:pt x="2203155" y="-1766"/>
                      <a:pt x="2019396" y="-11409"/>
                      <a:pt x="2274102" y="0"/>
                    </a:cubicBezTo>
                    <a:cubicBezTo>
                      <a:pt x="2528808" y="11409"/>
                      <a:pt x="2649680" y="9994"/>
                      <a:pt x="2805179" y="0"/>
                    </a:cubicBezTo>
                    <a:cubicBezTo>
                      <a:pt x="2960678" y="-9994"/>
                      <a:pt x="3337300" y="-22472"/>
                      <a:pt x="3785630" y="0"/>
                    </a:cubicBezTo>
                    <a:cubicBezTo>
                      <a:pt x="4233960" y="22472"/>
                      <a:pt x="4038654" y="2709"/>
                      <a:pt x="4166917" y="0"/>
                    </a:cubicBezTo>
                    <a:cubicBezTo>
                      <a:pt x="4295180" y="-2709"/>
                      <a:pt x="4735325" y="-27930"/>
                      <a:pt x="5147368" y="0"/>
                    </a:cubicBezTo>
                    <a:cubicBezTo>
                      <a:pt x="5559411" y="27930"/>
                      <a:pt x="5805605" y="-15514"/>
                      <a:pt x="6127819" y="0"/>
                    </a:cubicBezTo>
                    <a:cubicBezTo>
                      <a:pt x="6450033" y="15514"/>
                      <a:pt x="6644914" y="18234"/>
                      <a:pt x="6808687" y="0"/>
                    </a:cubicBezTo>
                    <a:cubicBezTo>
                      <a:pt x="6972460" y="-18234"/>
                      <a:pt x="7562680" y="-24248"/>
                      <a:pt x="7789138" y="0"/>
                    </a:cubicBezTo>
                    <a:cubicBezTo>
                      <a:pt x="8015596" y="24248"/>
                      <a:pt x="8117184" y="21319"/>
                      <a:pt x="8320216" y="0"/>
                    </a:cubicBezTo>
                    <a:cubicBezTo>
                      <a:pt x="8523248" y="-21319"/>
                      <a:pt x="8636287" y="-20504"/>
                      <a:pt x="8851293" y="0"/>
                    </a:cubicBezTo>
                    <a:cubicBezTo>
                      <a:pt x="9066299" y="20504"/>
                      <a:pt x="9293428" y="-24062"/>
                      <a:pt x="9681953" y="0"/>
                    </a:cubicBezTo>
                    <a:cubicBezTo>
                      <a:pt x="10070478" y="24062"/>
                      <a:pt x="10015130" y="8928"/>
                      <a:pt x="10213031" y="0"/>
                    </a:cubicBezTo>
                    <a:cubicBezTo>
                      <a:pt x="10410932" y="-8928"/>
                      <a:pt x="10927913" y="16367"/>
                      <a:pt x="11193482" y="0"/>
                    </a:cubicBezTo>
                    <a:cubicBezTo>
                      <a:pt x="11459051" y="-16367"/>
                      <a:pt x="11801820" y="22899"/>
                      <a:pt x="12173933" y="0"/>
                    </a:cubicBezTo>
                    <a:cubicBezTo>
                      <a:pt x="12546046" y="-22899"/>
                      <a:pt x="12533574" y="33827"/>
                      <a:pt x="12854802" y="0"/>
                    </a:cubicBezTo>
                    <a:cubicBezTo>
                      <a:pt x="13176030" y="-33827"/>
                      <a:pt x="13244342" y="2989"/>
                      <a:pt x="13385879" y="0"/>
                    </a:cubicBezTo>
                    <a:cubicBezTo>
                      <a:pt x="13527416" y="-2989"/>
                      <a:pt x="13506321" y="-2120"/>
                      <a:pt x="13617375" y="0"/>
                    </a:cubicBezTo>
                    <a:cubicBezTo>
                      <a:pt x="13728429" y="2120"/>
                      <a:pt x="13835949" y="13229"/>
                      <a:pt x="13998661" y="0"/>
                    </a:cubicBezTo>
                    <a:cubicBezTo>
                      <a:pt x="14161373" y="-13229"/>
                      <a:pt x="14249220" y="5594"/>
                      <a:pt x="14379948" y="0"/>
                    </a:cubicBezTo>
                    <a:cubicBezTo>
                      <a:pt x="14510676" y="-5594"/>
                      <a:pt x="14705024" y="17545"/>
                      <a:pt x="14979112" y="0"/>
                    </a:cubicBezTo>
                    <a:cubicBezTo>
                      <a:pt x="14960368" y="218966"/>
                      <a:pt x="14985923" y="373019"/>
                      <a:pt x="14979112" y="608806"/>
                    </a:cubicBezTo>
                    <a:cubicBezTo>
                      <a:pt x="14972301" y="844593"/>
                      <a:pt x="14956608" y="978991"/>
                      <a:pt x="14979112" y="1200382"/>
                    </a:cubicBezTo>
                    <a:cubicBezTo>
                      <a:pt x="15001616" y="1421773"/>
                      <a:pt x="14979859" y="1522521"/>
                      <a:pt x="14979112" y="1723036"/>
                    </a:cubicBezTo>
                    <a:cubicBezTo>
                      <a:pt x="14766685" y="1756570"/>
                      <a:pt x="14606835" y="1700940"/>
                      <a:pt x="14298243" y="1723036"/>
                    </a:cubicBezTo>
                    <a:cubicBezTo>
                      <a:pt x="13989651" y="1745132"/>
                      <a:pt x="14003059" y="1729658"/>
                      <a:pt x="13916957" y="1723036"/>
                    </a:cubicBezTo>
                    <a:cubicBezTo>
                      <a:pt x="13830855" y="1716414"/>
                      <a:pt x="13481367" y="1687564"/>
                      <a:pt x="13086297" y="1723036"/>
                    </a:cubicBezTo>
                    <a:cubicBezTo>
                      <a:pt x="12691227" y="1758508"/>
                      <a:pt x="12863225" y="1720266"/>
                      <a:pt x="12705010" y="1723036"/>
                    </a:cubicBezTo>
                    <a:cubicBezTo>
                      <a:pt x="12546795" y="1725806"/>
                      <a:pt x="12095757" y="1696176"/>
                      <a:pt x="11874351" y="1723036"/>
                    </a:cubicBezTo>
                    <a:cubicBezTo>
                      <a:pt x="11652945" y="1749896"/>
                      <a:pt x="11739632" y="1729734"/>
                      <a:pt x="11642855" y="1723036"/>
                    </a:cubicBezTo>
                    <a:cubicBezTo>
                      <a:pt x="11546078" y="1716338"/>
                      <a:pt x="10984221" y="1723030"/>
                      <a:pt x="10812195" y="1723036"/>
                    </a:cubicBezTo>
                    <a:cubicBezTo>
                      <a:pt x="10640169" y="1723042"/>
                      <a:pt x="10541153" y="1735079"/>
                      <a:pt x="10430909" y="1723036"/>
                    </a:cubicBezTo>
                    <a:cubicBezTo>
                      <a:pt x="10320665" y="1710993"/>
                      <a:pt x="10289470" y="1720245"/>
                      <a:pt x="10199414" y="1723036"/>
                    </a:cubicBezTo>
                    <a:cubicBezTo>
                      <a:pt x="10109359" y="1725827"/>
                      <a:pt x="9912728" y="1735184"/>
                      <a:pt x="9818127" y="1723036"/>
                    </a:cubicBezTo>
                    <a:cubicBezTo>
                      <a:pt x="9723526" y="1710888"/>
                      <a:pt x="9306241" y="1732554"/>
                      <a:pt x="8987467" y="1723036"/>
                    </a:cubicBezTo>
                    <a:cubicBezTo>
                      <a:pt x="8668693" y="1713518"/>
                      <a:pt x="8766838" y="1724303"/>
                      <a:pt x="8606181" y="1723036"/>
                    </a:cubicBezTo>
                    <a:cubicBezTo>
                      <a:pt x="8445524" y="1721769"/>
                      <a:pt x="8449633" y="1720830"/>
                      <a:pt x="8374685" y="1723036"/>
                    </a:cubicBezTo>
                    <a:cubicBezTo>
                      <a:pt x="8299737" y="1725242"/>
                      <a:pt x="8183431" y="1714557"/>
                      <a:pt x="7993399" y="1723036"/>
                    </a:cubicBezTo>
                    <a:cubicBezTo>
                      <a:pt x="7803367" y="1731515"/>
                      <a:pt x="7616329" y="1735038"/>
                      <a:pt x="7462321" y="1723036"/>
                    </a:cubicBezTo>
                    <a:cubicBezTo>
                      <a:pt x="7308313" y="1711034"/>
                      <a:pt x="7100659" y="1712487"/>
                      <a:pt x="6781453" y="1723036"/>
                    </a:cubicBezTo>
                    <a:cubicBezTo>
                      <a:pt x="6462247" y="1733585"/>
                      <a:pt x="6580541" y="1739793"/>
                      <a:pt x="6400166" y="1723036"/>
                    </a:cubicBezTo>
                    <a:cubicBezTo>
                      <a:pt x="6219791" y="1706279"/>
                      <a:pt x="5881654" y="1749801"/>
                      <a:pt x="5419715" y="1723036"/>
                    </a:cubicBezTo>
                    <a:cubicBezTo>
                      <a:pt x="4957776" y="1696271"/>
                      <a:pt x="4933787" y="1721981"/>
                      <a:pt x="4738846" y="1723036"/>
                    </a:cubicBezTo>
                    <a:cubicBezTo>
                      <a:pt x="4543905" y="1724091"/>
                      <a:pt x="4037956" y="1696649"/>
                      <a:pt x="3758395" y="1723036"/>
                    </a:cubicBezTo>
                    <a:cubicBezTo>
                      <a:pt x="3478834" y="1749423"/>
                      <a:pt x="3254768" y="1683677"/>
                      <a:pt x="2927736" y="1723036"/>
                    </a:cubicBezTo>
                    <a:cubicBezTo>
                      <a:pt x="2600704" y="1762395"/>
                      <a:pt x="2600068" y="1714435"/>
                      <a:pt x="2396658" y="1723036"/>
                    </a:cubicBezTo>
                    <a:cubicBezTo>
                      <a:pt x="2193248" y="1731637"/>
                      <a:pt x="1878432" y="1688549"/>
                      <a:pt x="1565998" y="1723036"/>
                    </a:cubicBezTo>
                    <a:cubicBezTo>
                      <a:pt x="1253564" y="1757523"/>
                      <a:pt x="1312596" y="1712044"/>
                      <a:pt x="1184712" y="1723036"/>
                    </a:cubicBezTo>
                    <a:cubicBezTo>
                      <a:pt x="1056828" y="1734028"/>
                      <a:pt x="401634" y="1683372"/>
                      <a:pt x="0" y="1723036"/>
                    </a:cubicBezTo>
                    <a:cubicBezTo>
                      <a:pt x="-14774" y="1507576"/>
                      <a:pt x="-20664" y="1405683"/>
                      <a:pt x="0" y="1200382"/>
                    </a:cubicBezTo>
                    <a:cubicBezTo>
                      <a:pt x="20664" y="995081"/>
                      <a:pt x="11401" y="789640"/>
                      <a:pt x="0" y="591576"/>
                    </a:cubicBezTo>
                    <a:cubicBezTo>
                      <a:pt x="-11401" y="393512"/>
                      <a:pt x="-22063" y="269805"/>
                      <a:pt x="0" y="0"/>
                    </a:cubicBezTo>
                    <a:close/>
                  </a:path>
                </a:pathLst>
              </a:custGeom>
              <a:noFill/>
              <a:ln w="31750" cmpd="tri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Hybrid Security</a:t>
                </a:r>
                <a:r>
                  <a:rPr lang="en-US" sz="2000" dirty="0"/>
                  <a:t>: If </a:t>
                </a:r>
                <a:r>
                  <a:rPr lang="en-US" sz="2000" i="1" dirty="0"/>
                  <a:t>hybrid honest majority condition</a:t>
                </a:r>
                <a:r>
                  <a:rPr lang="en-US" sz="2000" b="1" dirty="0"/>
                  <a:t> </a:t>
                </a:r>
                <a:r>
                  <a:rPr lang="en-US" sz="2000" dirty="0"/>
                  <a:t>is satisfied protocol is secure against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 classical and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 quantum queries :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ra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1 −</m:t>
                                  </m:r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25400" indent="0">
                  <a:buNone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 = probability that one honest player generates a PoW in a single round</a:t>
                </a:r>
              </a:p>
              <a:p>
                <a:pPr marL="25400" indent="0">
                  <a:buNone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probability of generating a PoW using a single classical query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DE244F-6CD9-0569-3017-4D88C7ACF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094" y="2692048"/>
                <a:ext cx="14979112" cy="1723036"/>
              </a:xfrm>
              <a:prstGeom prst="rect">
                <a:avLst/>
              </a:prstGeom>
              <a:blipFill>
                <a:blip r:embed="rId3"/>
                <a:stretch>
                  <a:fillRect l="-253" r="-169" b="-3521"/>
                </a:stretch>
              </a:blipFill>
              <a:ln w="31750" cmpd="tri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4979112"/>
                          <a:gd name="connsiteY0" fmla="*/ 0 h 1723036"/>
                          <a:gd name="connsiteX1" fmla="*/ 531078 w 14979112"/>
                          <a:gd name="connsiteY1" fmla="*/ 0 h 1723036"/>
                          <a:gd name="connsiteX2" fmla="*/ 762573 w 14979112"/>
                          <a:gd name="connsiteY2" fmla="*/ 0 h 1723036"/>
                          <a:gd name="connsiteX3" fmla="*/ 1743024 w 14979112"/>
                          <a:gd name="connsiteY3" fmla="*/ 0 h 1723036"/>
                          <a:gd name="connsiteX4" fmla="*/ 2274102 w 14979112"/>
                          <a:gd name="connsiteY4" fmla="*/ 0 h 1723036"/>
                          <a:gd name="connsiteX5" fmla="*/ 2805179 w 14979112"/>
                          <a:gd name="connsiteY5" fmla="*/ 0 h 1723036"/>
                          <a:gd name="connsiteX6" fmla="*/ 3785630 w 14979112"/>
                          <a:gd name="connsiteY6" fmla="*/ 0 h 1723036"/>
                          <a:gd name="connsiteX7" fmla="*/ 4166917 w 14979112"/>
                          <a:gd name="connsiteY7" fmla="*/ 0 h 1723036"/>
                          <a:gd name="connsiteX8" fmla="*/ 5147368 w 14979112"/>
                          <a:gd name="connsiteY8" fmla="*/ 0 h 1723036"/>
                          <a:gd name="connsiteX9" fmla="*/ 6127819 w 14979112"/>
                          <a:gd name="connsiteY9" fmla="*/ 0 h 1723036"/>
                          <a:gd name="connsiteX10" fmla="*/ 6808687 w 14979112"/>
                          <a:gd name="connsiteY10" fmla="*/ 0 h 1723036"/>
                          <a:gd name="connsiteX11" fmla="*/ 7789138 w 14979112"/>
                          <a:gd name="connsiteY11" fmla="*/ 0 h 1723036"/>
                          <a:gd name="connsiteX12" fmla="*/ 8320216 w 14979112"/>
                          <a:gd name="connsiteY12" fmla="*/ 0 h 1723036"/>
                          <a:gd name="connsiteX13" fmla="*/ 8851293 w 14979112"/>
                          <a:gd name="connsiteY13" fmla="*/ 0 h 1723036"/>
                          <a:gd name="connsiteX14" fmla="*/ 9681953 w 14979112"/>
                          <a:gd name="connsiteY14" fmla="*/ 0 h 1723036"/>
                          <a:gd name="connsiteX15" fmla="*/ 10213031 w 14979112"/>
                          <a:gd name="connsiteY15" fmla="*/ 0 h 1723036"/>
                          <a:gd name="connsiteX16" fmla="*/ 11193482 w 14979112"/>
                          <a:gd name="connsiteY16" fmla="*/ 0 h 1723036"/>
                          <a:gd name="connsiteX17" fmla="*/ 12173933 w 14979112"/>
                          <a:gd name="connsiteY17" fmla="*/ 0 h 1723036"/>
                          <a:gd name="connsiteX18" fmla="*/ 12854802 w 14979112"/>
                          <a:gd name="connsiteY18" fmla="*/ 0 h 1723036"/>
                          <a:gd name="connsiteX19" fmla="*/ 13385879 w 14979112"/>
                          <a:gd name="connsiteY19" fmla="*/ 0 h 1723036"/>
                          <a:gd name="connsiteX20" fmla="*/ 13617375 w 14979112"/>
                          <a:gd name="connsiteY20" fmla="*/ 0 h 1723036"/>
                          <a:gd name="connsiteX21" fmla="*/ 13998661 w 14979112"/>
                          <a:gd name="connsiteY21" fmla="*/ 0 h 1723036"/>
                          <a:gd name="connsiteX22" fmla="*/ 14379948 w 14979112"/>
                          <a:gd name="connsiteY22" fmla="*/ 0 h 1723036"/>
                          <a:gd name="connsiteX23" fmla="*/ 14979112 w 14979112"/>
                          <a:gd name="connsiteY23" fmla="*/ 0 h 1723036"/>
                          <a:gd name="connsiteX24" fmla="*/ 14979112 w 14979112"/>
                          <a:gd name="connsiteY24" fmla="*/ 608806 h 1723036"/>
                          <a:gd name="connsiteX25" fmla="*/ 14979112 w 14979112"/>
                          <a:gd name="connsiteY25" fmla="*/ 1200382 h 1723036"/>
                          <a:gd name="connsiteX26" fmla="*/ 14979112 w 14979112"/>
                          <a:gd name="connsiteY26" fmla="*/ 1723036 h 1723036"/>
                          <a:gd name="connsiteX27" fmla="*/ 14298243 w 14979112"/>
                          <a:gd name="connsiteY27" fmla="*/ 1723036 h 1723036"/>
                          <a:gd name="connsiteX28" fmla="*/ 13916957 w 14979112"/>
                          <a:gd name="connsiteY28" fmla="*/ 1723036 h 1723036"/>
                          <a:gd name="connsiteX29" fmla="*/ 13086297 w 14979112"/>
                          <a:gd name="connsiteY29" fmla="*/ 1723036 h 1723036"/>
                          <a:gd name="connsiteX30" fmla="*/ 12705010 w 14979112"/>
                          <a:gd name="connsiteY30" fmla="*/ 1723036 h 1723036"/>
                          <a:gd name="connsiteX31" fmla="*/ 11874351 w 14979112"/>
                          <a:gd name="connsiteY31" fmla="*/ 1723036 h 1723036"/>
                          <a:gd name="connsiteX32" fmla="*/ 11642855 w 14979112"/>
                          <a:gd name="connsiteY32" fmla="*/ 1723036 h 1723036"/>
                          <a:gd name="connsiteX33" fmla="*/ 10812195 w 14979112"/>
                          <a:gd name="connsiteY33" fmla="*/ 1723036 h 1723036"/>
                          <a:gd name="connsiteX34" fmla="*/ 10430909 w 14979112"/>
                          <a:gd name="connsiteY34" fmla="*/ 1723036 h 1723036"/>
                          <a:gd name="connsiteX35" fmla="*/ 10199414 w 14979112"/>
                          <a:gd name="connsiteY35" fmla="*/ 1723036 h 1723036"/>
                          <a:gd name="connsiteX36" fmla="*/ 9818127 w 14979112"/>
                          <a:gd name="connsiteY36" fmla="*/ 1723036 h 1723036"/>
                          <a:gd name="connsiteX37" fmla="*/ 8987467 w 14979112"/>
                          <a:gd name="connsiteY37" fmla="*/ 1723036 h 1723036"/>
                          <a:gd name="connsiteX38" fmla="*/ 8606181 w 14979112"/>
                          <a:gd name="connsiteY38" fmla="*/ 1723036 h 1723036"/>
                          <a:gd name="connsiteX39" fmla="*/ 8374685 w 14979112"/>
                          <a:gd name="connsiteY39" fmla="*/ 1723036 h 1723036"/>
                          <a:gd name="connsiteX40" fmla="*/ 7993399 w 14979112"/>
                          <a:gd name="connsiteY40" fmla="*/ 1723036 h 1723036"/>
                          <a:gd name="connsiteX41" fmla="*/ 7462321 w 14979112"/>
                          <a:gd name="connsiteY41" fmla="*/ 1723036 h 1723036"/>
                          <a:gd name="connsiteX42" fmla="*/ 6781453 w 14979112"/>
                          <a:gd name="connsiteY42" fmla="*/ 1723036 h 1723036"/>
                          <a:gd name="connsiteX43" fmla="*/ 6400166 w 14979112"/>
                          <a:gd name="connsiteY43" fmla="*/ 1723036 h 1723036"/>
                          <a:gd name="connsiteX44" fmla="*/ 5419715 w 14979112"/>
                          <a:gd name="connsiteY44" fmla="*/ 1723036 h 1723036"/>
                          <a:gd name="connsiteX45" fmla="*/ 4738846 w 14979112"/>
                          <a:gd name="connsiteY45" fmla="*/ 1723036 h 1723036"/>
                          <a:gd name="connsiteX46" fmla="*/ 3758395 w 14979112"/>
                          <a:gd name="connsiteY46" fmla="*/ 1723036 h 1723036"/>
                          <a:gd name="connsiteX47" fmla="*/ 2927736 w 14979112"/>
                          <a:gd name="connsiteY47" fmla="*/ 1723036 h 1723036"/>
                          <a:gd name="connsiteX48" fmla="*/ 2396658 w 14979112"/>
                          <a:gd name="connsiteY48" fmla="*/ 1723036 h 1723036"/>
                          <a:gd name="connsiteX49" fmla="*/ 1565998 w 14979112"/>
                          <a:gd name="connsiteY49" fmla="*/ 1723036 h 1723036"/>
                          <a:gd name="connsiteX50" fmla="*/ 1184712 w 14979112"/>
                          <a:gd name="connsiteY50" fmla="*/ 1723036 h 1723036"/>
                          <a:gd name="connsiteX51" fmla="*/ 0 w 14979112"/>
                          <a:gd name="connsiteY51" fmla="*/ 1723036 h 1723036"/>
                          <a:gd name="connsiteX52" fmla="*/ 0 w 14979112"/>
                          <a:gd name="connsiteY52" fmla="*/ 1200382 h 1723036"/>
                          <a:gd name="connsiteX53" fmla="*/ 0 w 14979112"/>
                          <a:gd name="connsiteY53" fmla="*/ 591576 h 1723036"/>
                          <a:gd name="connsiteX54" fmla="*/ 0 w 14979112"/>
                          <a:gd name="connsiteY54" fmla="*/ 0 h 1723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</a:cxnLst>
                        <a:rect l="l" t="t" r="r" b="b"/>
                        <a:pathLst>
                          <a:path w="14979112" h="1723036" extrusionOk="0">
                            <a:moveTo>
                              <a:pt x="0" y="0"/>
                            </a:moveTo>
                            <a:cubicBezTo>
                              <a:pt x="185484" y="2834"/>
                              <a:pt x="353620" y="-14332"/>
                              <a:pt x="531078" y="0"/>
                            </a:cubicBezTo>
                            <a:cubicBezTo>
                              <a:pt x="708536" y="14332"/>
                              <a:pt x="652363" y="4141"/>
                              <a:pt x="762573" y="0"/>
                            </a:cubicBezTo>
                            <a:cubicBezTo>
                              <a:pt x="872783" y="-4141"/>
                              <a:pt x="1282893" y="1766"/>
                              <a:pt x="1743024" y="0"/>
                            </a:cubicBezTo>
                            <a:cubicBezTo>
                              <a:pt x="2203155" y="-1766"/>
                              <a:pt x="2019396" y="-11409"/>
                              <a:pt x="2274102" y="0"/>
                            </a:cubicBezTo>
                            <a:cubicBezTo>
                              <a:pt x="2528808" y="11409"/>
                              <a:pt x="2649680" y="9994"/>
                              <a:pt x="2805179" y="0"/>
                            </a:cubicBezTo>
                            <a:cubicBezTo>
                              <a:pt x="2960678" y="-9994"/>
                              <a:pt x="3337300" y="-22472"/>
                              <a:pt x="3785630" y="0"/>
                            </a:cubicBezTo>
                            <a:cubicBezTo>
                              <a:pt x="4233960" y="22472"/>
                              <a:pt x="4038654" y="2709"/>
                              <a:pt x="4166917" y="0"/>
                            </a:cubicBezTo>
                            <a:cubicBezTo>
                              <a:pt x="4295180" y="-2709"/>
                              <a:pt x="4735325" y="-27930"/>
                              <a:pt x="5147368" y="0"/>
                            </a:cubicBezTo>
                            <a:cubicBezTo>
                              <a:pt x="5559411" y="27930"/>
                              <a:pt x="5805605" y="-15514"/>
                              <a:pt x="6127819" y="0"/>
                            </a:cubicBezTo>
                            <a:cubicBezTo>
                              <a:pt x="6450033" y="15514"/>
                              <a:pt x="6644914" y="18234"/>
                              <a:pt x="6808687" y="0"/>
                            </a:cubicBezTo>
                            <a:cubicBezTo>
                              <a:pt x="6972460" y="-18234"/>
                              <a:pt x="7562680" y="-24248"/>
                              <a:pt x="7789138" y="0"/>
                            </a:cubicBezTo>
                            <a:cubicBezTo>
                              <a:pt x="8015596" y="24248"/>
                              <a:pt x="8117184" y="21319"/>
                              <a:pt x="8320216" y="0"/>
                            </a:cubicBezTo>
                            <a:cubicBezTo>
                              <a:pt x="8523248" y="-21319"/>
                              <a:pt x="8636287" y="-20504"/>
                              <a:pt x="8851293" y="0"/>
                            </a:cubicBezTo>
                            <a:cubicBezTo>
                              <a:pt x="9066299" y="20504"/>
                              <a:pt x="9293428" y="-24062"/>
                              <a:pt x="9681953" y="0"/>
                            </a:cubicBezTo>
                            <a:cubicBezTo>
                              <a:pt x="10070478" y="24062"/>
                              <a:pt x="10015130" y="8928"/>
                              <a:pt x="10213031" y="0"/>
                            </a:cubicBezTo>
                            <a:cubicBezTo>
                              <a:pt x="10410932" y="-8928"/>
                              <a:pt x="10927913" y="16367"/>
                              <a:pt x="11193482" y="0"/>
                            </a:cubicBezTo>
                            <a:cubicBezTo>
                              <a:pt x="11459051" y="-16367"/>
                              <a:pt x="11801820" y="22899"/>
                              <a:pt x="12173933" y="0"/>
                            </a:cubicBezTo>
                            <a:cubicBezTo>
                              <a:pt x="12546046" y="-22899"/>
                              <a:pt x="12533574" y="33827"/>
                              <a:pt x="12854802" y="0"/>
                            </a:cubicBezTo>
                            <a:cubicBezTo>
                              <a:pt x="13176030" y="-33827"/>
                              <a:pt x="13244342" y="2989"/>
                              <a:pt x="13385879" y="0"/>
                            </a:cubicBezTo>
                            <a:cubicBezTo>
                              <a:pt x="13527416" y="-2989"/>
                              <a:pt x="13506321" y="-2120"/>
                              <a:pt x="13617375" y="0"/>
                            </a:cubicBezTo>
                            <a:cubicBezTo>
                              <a:pt x="13728429" y="2120"/>
                              <a:pt x="13835949" y="13229"/>
                              <a:pt x="13998661" y="0"/>
                            </a:cubicBezTo>
                            <a:cubicBezTo>
                              <a:pt x="14161373" y="-13229"/>
                              <a:pt x="14249220" y="5594"/>
                              <a:pt x="14379948" y="0"/>
                            </a:cubicBezTo>
                            <a:cubicBezTo>
                              <a:pt x="14510676" y="-5594"/>
                              <a:pt x="14705024" y="17545"/>
                              <a:pt x="14979112" y="0"/>
                            </a:cubicBezTo>
                            <a:cubicBezTo>
                              <a:pt x="14960368" y="218966"/>
                              <a:pt x="14985923" y="373019"/>
                              <a:pt x="14979112" y="608806"/>
                            </a:cubicBezTo>
                            <a:cubicBezTo>
                              <a:pt x="14972301" y="844593"/>
                              <a:pt x="14956608" y="978991"/>
                              <a:pt x="14979112" y="1200382"/>
                            </a:cubicBezTo>
                            <a:cubicBezTo>
                              <a:pt x="15001616" y="1421773"/>
                              <a:pt x="14979859" y="1522521"/>
                              <a:pt x="14979112" y="1723036"/>
                            </a:cubicBezTo>
                            <a:cubicBezTo>
                              <a:pt x="14766685" y="1756570"/>
                              <a:pt x="14606835" y="1700940"/>
                              <a:pt x="14298243" y="1723036"/>
                            </a:cubicBezTo>
                            <a:cubicBezTo>
                              <a:pt x="13989651" y="1745132"/>
                              <a:pt x="14003059" y="1729658"/>
                              <a:pt x="13916957" y="1723036"/>
                            </a:cubicBezTo>
                            <a:cubicBezTo>
                              <a:pt x="13830855" y="1716414"/>
                              <a:pt x="13481367" y="1687564"/>
                              <a:pt x="13086297" y="1723036"/>
                            </a:cubicBezTo>
                            <a:cubicBezTo>
                              <a:pt x="12691227" y="1758508"/>
                              <a:pt x="12863225" y="1720266"/>
                              <a:pt x="12705010" y="1723036"/>
                            </a:cubicBezTo>
                            <a:cubicBezTo>
                              <a:pt x="12546795" y="1725806"/>
                              <a:pt x="12095757" y="1696176"/>
                              <a:pt x="11874351" y="1723036"/>
                            </a:cubicBezTo>
                            <a:cubicBezTo>
                              <a:pt x="11652945" y="1749896"/>
                              <a:pt x="11739632" y="1729734"/>
                              <a:pt x="11642855" y="1723036"/>
                            </a:cubicBezTo>
                            <a:cubicBezTo>
                              <a:pt x="11546078" y="1716338"/>
                              <a:pt x="10984221" y="1723030"/>
                              <a:pt x="10812195" y="1723036"/>
                            </a:cubicBezTo>
                            <a:cubicBezTo>
                              <a:pt x="10640169" y="1723042"/>
                              <a:pt x="10541153" y="1735079"/>
                              <a:pt x="10430909" y="1723036"/>
                            </a:cubicBezTo>
                            <a:cubicBezTo>
                              <a:pt x="10320665" y="1710993"/>
                              <a:pt x="10289470" y="1720245"/>
                              <a:pt x="10199414" y="1723036"/>
                            </a:cubicBezTo>
                            <a:cubicBezTo>
                              <a:pt x="10109359" y="1725827"/>
                              <a:pt x="9912728" y="1735184"/>
                              <a:pt x="9818127" y="1723036"/>
                            </a:cubicBezTo>
                            <a:cubicBezTo>
                              <a:pt x="9723526" y="1710888"/>
                              <a:pt x="9306241" y="1732554"/>
                              <a:pt x="8987467" y="1723036"/>
                            </a:cubicBezTo>
                            <a:cubicBezTo>
                              <a:pt x="8668693" y="1713518"/>
                              <a:pt x="8766838" y="1724303"/>
                              <a:pt x="8606181" y="1723036"/>
                            </a:cubicBezTo>
                            <a:cubicBezTo>
                              <a:pt x="8445524" y="1721769"/>
                              <a:pt x="8449633" y="1720830"/>
                              <a:pt x="8374685" y="1723036"/>
                            </a:cubicBezTo>
                            <a:cubicBezTo>
                              <a:pt x="8299737" y="1725242"/>
                              <a:pt x="8183431" y="1714557"/>
                              <a:pt x="7993399" y="1723036"/>
                            </a:cubicBezTo>
                            <a:cubicBezTo>
                              <a:pt x="7803367" y="1731515"/>
                              <a:pt x="7616329" y="1735038"/>
                              <a:pt x="7462321" y="1723036"/>
                            </a:cubicBezTo>
                            <a:cubicBezTo>
                              <a:pt x="7308313" y="1711034"/>
                              <a:pt x="7100659" y="1712487"/>
                              <a:pt x="6781453" y="1723036"/>
                            </a:cubicBezTo>
                            <a:cubicBezTo>
                              <a:pt x="6462247" y="1733585"/>
                              <a:pt x="6580541" y="1739793"/>
                              <a:pt x="6400166" y="1723036"/>
                            </a:cubicBezTo>
                            <a:cubicBezTo>
                              <a:pt x="6219791" y="1706279"/>
                              <a:pt x="5881654" y="1749801"/>
                              <a:pt x="5419715" y="1723036"/>
                            </a:cubicBezTo>
                            <a:cubicBezTo>
                              <a:pt x="4957776" y="1696271"/>
                              <a:pt x="4933787" y="1721981"/>
                              <a:pt x="4738846" y="1723036"/>
                            </a:cubicBezTo>
                            <a:cubicBezTo>
                              <a:pt x="4543905" y="1724091"/>
                              <a:pt x="4037956" y="1696649"/>
                              <a:pt x="3758395" y="1723036"/>
                            </a:cubicBezTo>
                            <a:cubicBezTo>
                              <a:pt x="3478834" y="1749423"/>
                              <a:pt x="3254768" y="1683677"/>
                              <a:pt x="2927736" y="1723036"/>
                            </a:cubicBezTo>
                            <a:cubicBezTo>
                              <a:pt x="2600704" y="1762395"/>
                              <a:pt x="2600068" y="1714435"/>
                              <a:pt x="2396658" y="1723036"/>
                            </a:cubicBezTo>
                            <a:cubicBezTo>
                              <a:pt x="2193248" y="1731637"/>
                              <a:pt x="1878432" y="1688549"/>
                              <a:pt x="1565998" y="1723036"/>
                            </a:cubicBezTo>
                            <a:cubicBezTo>
                              <a:pt x="1253564" y="1757523"/>
                              <a:pt x="1312596" y="1712044"/>
                              <a:pt x="1184712" y="1723036"/>
                            </a:cubicBezTo>
                            <a:cubicBezTo>
                              <a:pt x="1056828" y="1734028"/>
                              <a:pt x="401634" y="1683372"/>
                              <a:pt x="0" y="1723036"/>
                            </a:cubicBezTo>
                            <a:cubicBezTo>
                              <a:pt x="-14774" y="1507576"/>
                              <a:pt x="-20664" y="1405683"/>
                              <a:pt x="0" y="1200382"/>
                            </a:cubicBezTo>
                            <a:cubicBezTo>
                              <a:pt x="20664" y="995081"/>
                              <a:pt x="11401" y="789640"/>
                              <a:pt x="0" y="591576"/>
                            </a:cubicBezTo>
                            <a:cubicBezTo>
                              <a:pt x="-11401" y="393512"/>
                              <a:pt x="-22063" y="26980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EB7B982-9A5B-173F-9B92-B4AA4AF79D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279587"/>
                  </p:ext>
                </p:extLst>
              </p:nvPr>
            </p:nvGraphicFramePr>
            <p:xfrm>
              <a:off x="1371601" y="5311851"/>
              <a:ext cx="13460278" cy="2437639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3827254">
                      <a:extLst>
                        <a:ext uri="{9D8B030D-6E8A-4147-A177-3AD203B41FA5}">
                          <a16:colId xmlns:a16="http://schemas.microsoft.com/office/drawing/2014/main" val="1384431775"/>
                        </a:ext>
                      </a:extLst>
                    </a:gridCol>
                    <a:gridCol w="3071537">
                      <a:extLst>
                        <a:ext uri="{9D8B030D-6E8A-4147-A177-3AD203B41FA5}">
                          <a16:colId xmlns:a16="http://schemas.microsoft.com/office/drawing/2014/main" val="143345660"/>
                        </a:ext>
                      </a:extLst>
                    </a:gridCol>
                    <a:gridCol w="3202208">
                      <a:extLst>
                        <a:ext uri="{9D8B030D-6E8A-4147-A177-3AD203B41FA5}">
                          <a16:colId xmlns:a16="http://schemas.microsoft.com/office/drawing/2014/main" val="1818742327"/>
                        </a:ext>
                      </a:extLst>
                    </a:gridCol>
                    <a:gridCol w="3359279">
                      <a:extLst>
                        <a:ext uri="{9D8B030D-6E8A-4147-A177-3AD203B41FA5}">
                          <a16:colId xmlns:a16="http://schemas.microsoft.com/office/drawing/2014/main" val="663859480"/>
                        </a:ext>
                      </a:extLst>
                    </a:gridCol>
                  </a:tblGrid>
                  <a:tr h="658934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Family of Hash functions: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sub>
                                    <m: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en-GB" sz="1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𝑯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𝑲</m:t>
                                            </m:r>
                                          </m:sub>
                                        </m:sSub>
                                        <m: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:</m:t>
                                        </m:r>
                                        <m: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𝑿</m:t>
                                        </m:r>
                                        <m: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sSup>
                                          <m:sSupPr>
                                            <m:ctrlP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GB" sz="1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sz="1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𝟎</m:t>
                                                </m:r>
                                                <m:r>
                                                  <a:rPr lang="en-GB" sz="1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GB" sz="1800" b="1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𝟏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𝒏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b>
                                    <m: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GB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sSup>
                                      <m:sSupPr>
                                        <m:ctrlP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{"/>
                                            <m:endChr m:val="}"/>
                                            <m:ctrlP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GB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GB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𝒌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Classical Adversaries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Quantum Adversaries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Hybrid Adversaries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1377252"/>
                      </a:ext>
                    </a:extLst>
                  </a:tr>
                  <a:tr h="828034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One-</a:t>
                          </a:r>
                          <a:r>
                            <a:rPr lang="en-US" sz="1700" dirty="0" err="1">
                              <a:solidFill>
                                <a:schemeClr val="tx1"/>
                              </a:solidFill>
                            </a:rPr>
                            <a:t>Wayness</a:t>
                          </a:r>
                          <a:endParaRPr lang="en-US" sz="17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Second-Preimage Resistance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ad>
                                                  <m:radPr>
                                                    <m:degHide m:val="on"/>
                                                    <m:ctrlP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radPr>
                                                  <m:deg/>
                                                  <m:e>
                                                    <m: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e>
                                                </m:rad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 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8664679"/>
                      </a:ext>
                    </a:extLst>
                  </a:tr>
                  <a:tr h="857347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Extended-target </a:t>
                          </a:r>
                        </a:p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Collision-Resistance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ad>
                                                  <m:radPr>
                                                    <m:degHide m:val="on"/>
                                                    <m:ctrlP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radPr>
                                                  <m:deg/>
                                                  <m:e>
                                                    <m: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e>
                                                </m:rad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 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en-GB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GB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ad>
                                                  <m:radPr>
                                                    <m:degHide m:val="on"/>
                                                    <m:ctrlP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radPr>
                                                  <m:deg/>
                                                  <m:e>
                                                    <m:r>
                                                      <a:rPr lang="en-GB" sz="1600" b="0" i="1" smtClean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e>
                                                </m:rad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GB" sz="16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GB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8195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EB7B982-9A5B-173F-9B92-B4AA4AF79D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279587"/>
                  </p:ext>
                </p:extLst>
              </p:nvPr>
            </p:nvGraphicFramePr>
            <p:xfrm>
              <a:off x="1371601" y="5311851"/>
              <a:ext cx="13460278" cy="2437639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3827254">
                      <a:extLst>
                        <a:ext uri="{9D8B030D-6E8A-4147-A177-3AD203B41FA5}">
                          <a16:colId xmlns:a16="http://schemas.microsoft.com/office/drawing/2014/main" val="1384431775"/>
                        </a:ext>
                      </a:extLst>
                    </a:gridCol>
                    <a:gridCol w="3071537">
                      <a:extLst>
                        <a:ext uri="{9D8B030D-6E8A-4147-A177-3AD203B41FA5}">
                          <a16:colId xmlns:a16="http://schemas.microsoft.com/office/drawing/2014/main" val="143345660"/>
                        </a:ext>
                      </a:extLst>
                    </a:gridCol>
                    <a:gridCol w="3202208">
                      <a:extLst>
                        <a:ext uri="{9D8B030D-6E8A-4147-A177-3AD203B41FA5}">
                          <a16:colId xmlns:a16="http://schemas.microsoft.com/office/drawing/2014/main" val="1818742327"/>
                        </a:ext>
                      </a:extLst>
                    </a:gridCol>
                    <a:gridCol w="3359279">
                      <a:extLst>
                        <a:ext uri="{9D8B030D-6E8A-4147-A177-3AD203B41FA5}">
                          <a16:colId xmlns:a16="http://schemas.microsoft.com/office/drawing/2014/main" val="663859480"/>
                        </a:ext>
                      </a:extLst>
                    </a:gridCol>
                  </a:tblGrid>
                  <a:tr h="6851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704" r="-252824" b="-25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Classical Adversaries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Quantum Adversaries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Hybrid Adversaries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1377252"/>
                      </a:ext>
                    </a:extLst>
                  </a:tr>
                  <a:tr h="860997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One-</a:t>
                          </a:r>
                          <a:r>
                            <a:rPr lang="en-US" sz="1700" dirty="0" err="1">
                              <a:solidFill>
                                <a:schemeClr val="tx1"/>
                              </a:solidFill>
                            </a:rPr>
                            <a:t>Wayness</a:t>
                          </a:r>
                          <a:endParaRPr lang="en-US" sz="17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Second-Preimage Resistance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4380" t="-82353" r="-214463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5476" t="-82353" r="-105952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82353" r="-755" b="-1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8664679"/>
                      </a:ext>
                    </a:extLst>
                  </a:tr>
                  <a:tr h="891477">
                    <a:tc>
                      <a:txBody>
                        <a:bodyPr/>
                        <a:lstStyle/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Extended-target </a:t>
                          </a:r>
                        </a:p>
                        <a:p>
                          <a:r>
                            <a:rPr lang="en-US" sz="1700" dirty="0">
                              <a:solidFill>
                                <a:schemeClr val="tx1"/>
                              </a:solidFill>
                            </a:rPr>
                            <a:t>Collision-Resistance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4380" t="-174648" r="-2144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5476" t="-174648" r="-105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74648" r="-7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8195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2ADF2694-FCD6-FE1D-BF22-11BCAB5DD281}"/>
              </a:ext>
            </a:extLst>
          </p:cNvPr>
          <p:cNvSpPr txBox="1">
            <a:spLocks/>
          </p:cNvSpPr>
          <p:nvPr/>
        </p:nvSpPr>
        <p:spPr>
          <a:xfrm>
            <a:off x="15497" y="138991"/>
            <a:ext cx="10724827" cy="133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Hybrid Algorithms: Cryptographic Applications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5D432-50DE-70F8-A233-A18284D5B774}"/>
              </a:ext>
            </a:extLst>
          </p:cNvPr>
          <p:cNvSpPr txBox="1"/>
          <p:nvPr/>
        </p:nvSpPr>
        <p:spPr>
          <a:xfrm>
            <a:off x="593604" y="1469576"/>
            <a:ext cx="13168891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Helvetica" pitchFamily="2" charset="0"/>
              </a:rPr>
              <a:t>I) </a:t>
            </a:r>
            <a:r>
              <a:rPr lang="en-US" sz="2500" b="1" dirty="0">
                <a:latin typeface="Helvetica" pitchFamily="2" charset="0"/>
              </a:rPr>
              <a:t>Generalized security of Bitcoin protocol</a:t>
            </a:r>
            <a:r>
              <a:rPr lang="en-US" sz="2500" dirty="0">
                <a:latin typeface="Helvetica" pitchFamily="2" charset="0"/>
              </a:rPr>
              <a:t>: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Helvetica" pitchFamily="2" charset="0"/>
              </a:rPr>
              <a:t>from a setting where the adversary is </a:t>
            </a:r>
            <a:r>
              <a:rPr lang="en-US" sz="2500" b="1" dirty="0">
                <a:latin typeface="Helvetica" pitchFamily="2" charset="0"/>
              </a:rPr>
              <a:t>fully quantum </a:t>
            </a:r>
            <a:r>
              <a:rPr lang="en-US" sz="2500" dirty="0">
                <a:latin typeface="Helvetica" pitchFamily="2" charset="0"/>
              </a:rPr>
              <a:t>[</a:t>
            </a:r>
            <a:r>
              <a:rPr lang="en-US" sz="25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</a:t>
            </a:r>
            <a:r>
              <a:rPr lang="en-US" sz="2500" dirty="0">
                <a:latin typeface="Helvetica" pitchFamily="2" charset="0"/>
              </a:rPr>
              <a:t>GKSW ‘23], 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Helvetica" pitchFamily="2" charset="0"/>
              </a:rPr>
              <a:t>to setting where the adversary </a:t>
            </a:r>
            <a:r>
              <a:rPr lang="en-US" sz="2500" b="1" dirty="0">
                <a:latin typeface="Helvetica" pitchFamily="2" charset="0"/>
              </a:rPr>
              <a:t>has both quantum and classical </a:t>
            </a:r>
            <a:r>
              <a:rPr lang="en-US" sz="2500" dirty="0">
                <a:latin typeface="Helvetica" pitchFamily="2" charset="0"/>
              </a:rPr>
              <a:t>capabilities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3330F0-29CA-1361-4205-E1D4B728B153}"/>
              </a:ext>
            </a:extLst>
          </p:cNvPr>
          <p:cNvSpPr txBox="1"/>
          <p:nvPr/>
        </p:nvSpPr>
        <p:spPr>
          <a:xfrm>
            <a:off x="685799" y="4738915"/>
            <a:ext cx="14487041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latin typeface="Helvetica" pitchFamily="2" charset="0"/>
              </a:rPr>
              <a:t>II) </a:t>
            </a:r>
            <a:r>
              <a:rPr lang="en-US" sz="2500" b="1" dirty="0">
                <a:latin typeface="Helvetica" pitchFamily="2" charset="0"/>
              </a:rPr>
              <a:t>Re-examine generic security of hash f. against quantum-classical hybrid adversaries</a:t>
            </a:r>
          </a:p>
        </p:txBody>
      </p:sp>
    </p:spTree>
    <p:extLst>
      <p:ext uri="{BB962C8B-B14F-4D97-AF65-F5344CB8AC3E}">
        <p14:creationId xmlns:p14="http://schemas.microsoft.com/office/powerpoint/2010/main" val="21689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C5F6-19A7-8B53-EE10-76E2BFF43C97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0CB0E9-0A32-B8DF-2DD1-4721721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78" y="353610"/>
            <a:ext cx="14123396" cy="198120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(I) Hardness </a:t>
            </a:r>
            <a:r>
              <a:rPr lang="en-US" dirty="0">
                <a:latin typeface="Arial" panose="020B0604020202020204" pitchFamily="34" charset="0"/>
              </a:rPr>
              <a:t>of </a:t>
            </a:r>
            <a:r>
              <a:rPr lang="en-US" b="0" i="0" dirty="0">
                <a:effectLst/>
                <a:latin typeface="Arial" panose="020B0604020202020204" pitchFamily="34" charset="0"/>
              </a:rPr>
              <a:t>Distributional Search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6000" y="2519365"/>
                <a:ext cx="14329507" cy="5821160"/>
              </a:xfrm>
            </p:spPr>
            <p:txBody>
              <a:bodyPr/>
              <a:lstStyle/>
              <a:p>
                <a:r>
                  <a:rPr lang="en-US" b="1" dirty="0">
                    <a:latin typeface="Arial" panose="020B0604020202020204" pitchFamily="34" charset="0"/>
                  </a:rPr>
                  <a:t>Task</a:t>
                </a:r>
                <a:r>
                  <a:rPr lang="en-US" dirty="0">
                    <a:latin typeface="Arial" panose="020B0604020202020204" pitchFamily="34" charset="0"/>
                  </a:rPr>
                  <a:t>: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 Search a preimage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effectLst/>
                    <a:latin typeface="Arial" panose="020B0604020202020204" pitchFamily="34" charset="0"/>
                  </a:rPr>
                  <a:t> in an arbitrarily distributed black-box function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3CCD6E-6948-070C-6AEC-34DD4DBD52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6000" y="2519365"/>
                <a:ext cx="14329507" cy="5821160"/>
              </a:xfrm>
              <a:blipFill>
                <a:blip r:embed="rId3"/>
                <a:stretch>
                  <a:fillRect l="-809" t="-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84499F6-5C8B-382B-8647-7651F28CF3CF}"/>
              </a:ext>
            </a:extLst>
          </p:cNvPr>
          <p:cNvGrpSpPr/>
          <p:nvPr/>
        </p:nvGrpSpPr>
        <p:grpSpPr>
          <a:xfrm>
            <a:off x="2309789" y="3634111"/>
            <a:ext cx="10671758" cy="5341397"/>
            <a:chOff x="1539859" y="2209147"/>
            <a:chExt cx="7114505" cy="3560931"/>
          </a:xfrm>
        </p:grpSpPr>
        <p:pic>
          <p:nvPicPr>
            <p:cNvPr id="6" name="Picture 5" descr="A picture containing text, font, screenshot, information&#10;&#10;Description automatically generated">
              <a:extLst>
                <a:ext uri="{FF2B5EF4-FFF2-40B4-BE49-F238E27FC236}">
                  <a16:creationId xmlns:a16="http://schemas.microsoft.com/office/drawing/2014/main" id="{1A40A41F-FEA9-1565-4555-75D93076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24" y="2209147"/>
              <a:ext cx="6600288" cy="15824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A32256-4E71-B90E-1BAF-B5391C6A3E6A}"/>
                    </a:ext>
                  </a:extLst>
                </p:cNvPr>
                <p:cNvSpPr txBox="1"/>
                <p:nvPr/>
              </p:nvSpPr>
              <p:spPr>
                <a:xfrm>
                  <a:off x="2555984" y="5477690"/>
                  <a:ext cx="6098380" cy="292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25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5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25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US" sz="225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</a:rPr>
                    <a:t> - average over D fraction of preimages of 1</a:t>
                  </a:r>
                  <a:endParaRPr lang="en-US" sz="225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2A32256-4E71-B90E-1BAF-B5391C6A3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984" y="5477690"/>
                  <a:ext cx="6098380" cy="292388"/>
                </a:xfrm>
                <a:prstGeom prst="rect">
                  <a:avLst/>
                </a:prstGeom>
                <a:blipFill>
                  <a:blip r:embed="rId5"/>
                  <a:stretch>
                    <a:fillRect t="-8333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 descr="A picture containing text, font, screenshot, line&#10;&#10;Description automatically generated">
              <a:extLst>
                <a:ext uri="{FF2B5EF4-FFF2-40B4-BE49-F238E27FC236}">
                  <a16:creationId xmlns:a16="http://schemas.microsoft.com/office/drawing/2014/main" id="{5E417618-D47F-777D-0F55-0C44A74A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859" y="4203206"/>
              <a:ext cx="6871617" cy="1065100"/>
            </a:xfrm>
            <a:prstGeom prst="rect">
              <a:avLst/>
            </a:prstGeom>
          </p:spPr>
        </p:pic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5F6A8D4-DEC6-232A-BD95-57C7337C52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96617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141416"/>
      </a:dk1>
      <a:lt1>
        <a:srgbClr val="FFFFFF"/>
      </a:lt1>
      <a:dk2>
        <a:srgbClr val="FD6262"/>
      </a:dk2>
      <a:lt2>
        <a:srgbClr val="6320EE"/>
      </a:lt2>
      <a:accent1>
        <a:srgbClr val="2AF56D"/>
      </a:accent1>
      <a:accent2>
        <a:srgbClr val="FF8C42"/>
      </a:accent2>
      <a:accent3>
        <a:srgbClr val="F40076"/>
      </a:accent3>
      <a:accent4>
        <a:srgbClr val="F7CB15"/>
      </a:accent4>
      <a:accent5>
        <a:srgbClr val="C7C5C7"/>
      </a:accent5>
      <a:accent6>
        <a:srgbClr val="797D81"/>
      </a:accent6>
      <a:hlink>
        <a:srgbClr val="FD626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12743</TotalTime>
  <Words>2461</Words>
  <Application>Microsoft Macintosh PowerPoint</Application>
  <PresentationFormat>Custom</PresentationFormat>
  <Paragraphs>340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Cambria Math</vt:lpstr>
      <vt:lpstr>Calibri</vt:lpstr>
      <vt:lpstr>Wingdings</vt:lpstr>
      <vt:lpstr>Abadi</vt:lpstr>
      <vt:lpstr>Lato</vt:lpstr>
      <vt:lpstr>Arial</vt:lpstr>
      <vt:lpstr>Roboto Black</vt:lpstr>
      <vt:lpstr>Roboto</vt:lpstr>
      <vt:lpstr>Abadi Extra Light</vt:lpstr>
      <vt:lpstr>Helvetica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Goal: Hybrid Quantum-Classical Algorithms  </vt:lpstr>
      <vt:lpstr>PowerPoint Presentation</vt:lpstr>
      <vt:lpstr>(I) Hardness of Distributional Search Problem</vt:lpstr>
      <vt:lpstr>Hardness of Distributional Search Problem</vt:lpstr>
      <vt:lpstr>Hybrid Lower Bound Framework</vt:lpstr>
      <vt:lpstr>Hybrid Lower Bound Framework</vt:lpstr>
      <vt:lpstr>(II) Hybrid Algorithm Design &amp; Analysis</vt:lpstr>
      <vt:lpstr>(II) Hybrid Algorithm Design &amp; Analysis</vt:lpstr>
      <vt:lpstr>Quantum Algorithm Distributional Search</vt:lpstr>
      <vt:lpstr>Quantum Hybrid for Distributional Search</vt:lpstr>
      <vt:lpstr>PowerPoint Presentation</vt:lpstr>
      <vt:lpstr>Hybrid Lower Bound: Query Operators</vt:lpstr>
      <vt:lpstr>Hybrid Lower Bound: State of Algorithm</vt:lpstr>
      <vt:lpstr>Hybrid Lower Bound: Putting Pieces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Alexandru Cojocaru</cp:lastModifiedBy>
  <cp:revision>54</cp:revision>
  <dcterms:created xsi:type="dcterms:W3CDTF">2006-08-16T00:00:00Z</dcterms:created>
  <dcterms:modified xsi:type="dcterms:W3CDTF">2024-12-11T04:24:35Z</dcterms:modified>
</cp:coreProperties>
</file>