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309" r:id="rId3"/>
    <p:sldId id="276" r:id="rId4"/>
    <p:sldId id="306" r:id="rId5"/>
    <p:sldId id="299" r:id="rId6"/>
    <p:sldId id="278" r:id="rId7"/>
    <p:sldId id="279" r:id="rId8"/>
    <p:sldId id="281" r:id="rId9"/>
    <p:sldId id="283" r:id="rId10"/>
    <p:sldId id="308" r:id="rId11"/>
    <p:sldId id="301" r:id="rId12"/>
    <p:sldId id="302" r:id="rId13"/>
    <p:sldId id="294" r:id="rId14"/>
    <p:sldId id="303" r:id="rId15"/>
    <p:sldId id="291" r:id="rId16"/>
    <p:sldId id="280" r:id="rId17"/>
    <p:sldId id="292" r:id="rId18"/>
    <p:sldId id="293" r:id="rId19"/>
    <p:sldId id="311" r:id="rId20"/>
    <p:sldId id="312" r:id="rId21"/>
    <p:sldId id="296" r:id="rId22"/>
    <p:sldId id="30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F22659-24A5-4039-9786-9F14037C7965}">
          <p14:sldIdLst>
            <p14:sldId id="256"/>
            <p14:sldId id="309"/>
            <p14:sldId id="276"/>
            <p14:sldId id="306"/>
            <p14:sldId id="299"/>
            <p14:sldId id="278"/>
            <p14:sldId id="279"/>
            <p14:sldId id="281"/>
            <p14:sldId id="283"/>
            <p14:sldId id="308"/>
            <p14:sldId id="301"/>
            <p14:sldId id="302"/>
            <p14:sldId id="294"/>
            <p14:sldId id="303"/>
            <p14:sldId id="291"/>
            <p14:sldId id="280"/>
            <p14:sldId id="292"/>
            <p14:sldId id="293"/>
            <p14:sldId id="311"/>
            <p14:sldId id="312"/>
            <p14:sldId id="296"/>
            <p14:sldId id="30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EE"/>
    <a:srgbClr val="00FF00"/>
    <a:srgbClr val="FF0000"/>
    <a:srgbClr val="CC0000"/>
    <a:srgbClr val="DCAAAA"/>
    <a:srgbClr val="C89696"/>
    <a:srgbClr val="E6B4B4"/>
    <a:srgbClr val="FFB4B4"/>
    <a:srgbClr val="B4E6B4"/>
    <a:srgbClr val="96FF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86275" autoAdjust="0"/>
  </p:normalViewPr>
  <p:slideViewPr>
    <p:cSldViewPr snapToGrid="0">
      <p:cViewPr varScale="1">
        <p:scale>
          <a:sx n="71" d="100"/>
          <a:sy n="71" d="100"/>
        </p:scale>
        <p:origin x="1142" y="53"/>
      </p:cViewPr>
      <p:guideLst/>
    </p:cSldViewPr>
  </p:slideViewPr>
  <p:outlineViewPr>
    <p:cViewPr>
      <p:scale>
        <a:sx n="33" d="100"/>
        <a:sy n="33" d="100"/>
      </p:scale>
      <p:origin x="0" y="-8510"/>
    </p:cViewPr>
  </p:outlineViewPr>
  <p:notesTextViewPr>
    <p:cViewPr>
      <p:scale>
        <a:sx n="1" d="1"/>
        <a:sy n="1" d="1"/>
      </p:scale>
      <p:origin x="0" y="0"/>
    </p:cViewPr>
  </p:notesTextViewPr>
  <p:sorterViewPr>
    <p:cViewPr>
      <p:scale>
        <a:sx n="100" d="100"/>
        <a:sy n="100" d="100"/>
      </p:scale>
      <p:origin x="0" y="-2813"/>
    </p:cViewPr>
  </p:sorterViewPr>
  <p:notesViewPr>
    <p:cSldViewPr snapToGrid="0">
      <p:cViewPr>
        <p:scale>
          <a:sx n="62" d="100"/>
          <a:sy n="62" d="100"/>
        </p:scale>
        <p:origin x="3226"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133AE-7957-4F4A-9F88-228708133491}" type="datetimeFigureOut">
              <a:rPr lang="en-US" smtClean="0"/>
              <a:t>12/12/2024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D31DE4-D066-42B2-AB7A-89D3FB68B6C0}" type="slidenum">
              <a:rPr lang="en-US" smtClean="0"/>
              <a:t>‹#›</a:t>
            </a:fld>
            <a:endParaRPr lang="en-US"/>
          </a:p>
        </p:txBody>
      </p:sp>
    </p:spTree>
    <p:extLst>
      <p:ext uri="{BB962C8B-B14F-4D97-AF65-F5344CB8AC3E}">
        <p14:creationId xmlns:p14="http://schemas.microsoft.com/office/powerpoint/2010/main" val="4058142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1</a:t>
            </a:fld>
            <a:endParaRPr lang="en-US"/>
          </a:p>
        </p:txBody>
      </p:sp>
    </p:spTree>
    <p:extLst>
      <p:ext uri="{BB962C8B-B14F-4D97-AF65-F5344CB8AC3E}">
        <p14:creationId xmlns:p14="http://schemas.microsoft.com/office/powerpoint/2010/main" val="28614440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5FA24-02A8-D8D3-07FD-18B4B2D257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087D19-8C0F-D236-F529-4E1B6EF4BA5E}"/>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DEF9DF8A-2EB5-154B-4625-FB7520B032DB}"/>
                  </a:ext>
                </a:extLst>
              </p:cNvPr>
              <p:cNvSpPr>
                <a:spLocks noGrp="1"/>
              </p:cNvSpPr>
              <p:nvPr>
                <p:ph type="body" idx="1"/>
              </p:nvPr>
            </p:nvSpPr>
            <p:spPr>
              <a:xfrm>
                <a:off x="685800" y="4400550"/>
                <a:ext cx="5486400" cy="3260639"/>
              </a:xfrm>
            </p:spPr>
            <p:txBody>
              <a:bodyPr/>
              <a:lstStyle/>
              <a:p>
                <a:endParaRPr lang="en-US" dirty="0"/>
              </a:p>
            </p:txBody>
          </p:sp>
        </mc:Choice>
        <mc:Fallback xmlns="">
          <p:sp>
            <p:nvSpPr>
              <p:cNvPr id="3" name="Notes Placeholder 2">
                <a:extLst>
                  <a:ext uri="{FF2B5EF4-FFF2-40B4-BE49-F238E27FC236}">
                    <a16:creationId xmlns:a16="http://schemas.microsoft.com/office/drawing/2014/main" id="{DEF9DF8A-2EB5-154B-4625-FB7520B032DB}"/>
                  </a:ext>
                </a:extLst>
              </p:cNvPr>
              <p:cNvSpPr>
                <a:spLocks noGrp="1"/>
              </p:cNvSpPr>
              <p:nvPr>
                <p:ph type="body" idx="1"/>
              </p:nvPr>
            </p:nvSpPr>
            <p:spPr>
              <a:xfrm>
                <a:off x="685800" y="4400550"/>
                <a:ext cx="5486400" cy="3260639"/>
              </a:xfrm>
            </p:spPr>
            <p:txBody>
              <a:bodyPr/>
              <a:lstStyle/>
              <a:p>
                <a:r>
                  <a:rPr lang="en-US" dirty="0"/>
                  <a:t>Now let’s take a look at HBMS, which stands for Hash-Based Multi- Signature. This scheme was presented by Bellare and Dai in Asiacrypt three years ago. I am not going to go over the details of the scheme, but rather focus on the points that are relevant for our talk.</a:t>
                </a:r>
              </a:p>
              <a:p>
                <a:endParaRPr lang="en-US" dirty="0"/>
              </a:p>
              <a:p>
                <a:r>
                  <a:rPr lang="en-US" dirty="0"/>
                  <a:t>So, HBMS works in the discrete log setting over a prime order group, where each signer’s secret key is the discrete log of their public key. For key aggregation, the aggregate verification key is set to be a linear combination of the public key of all the signers, where the coefficients are the hash of all the public keys.</a:t>
                </a:r>
              </a:p>
              <a:p>
                <a:endParaRPr lang="en-US" dirty="0"/>
              </a:p>
              <a:p>
                <a:r>
                  <a:rPr lang="en-US" dirty="0"/>
                  <a:t>Signing involves 2 rounds of communication between the signers, where in the first round each signer outputs some random nonce, and in the second round each signer outputs a signature share that is signed w.r.t the product of all of the signer’s nonces. We are not going to cover the signing protocol, but do note that it is pretty efficient – 2 rounds is the lowest round complexity we know how to get in the Discrete log setting and that each signing round in HBMS is pretty efficient.</a:t>
                </a:r>
              </a:p>
              <a:p>
                <a:endParaRPr lang="en-US" dirty="0"/>
              </a:p>
              <a:p>
                <a:r>
                  <a:rPr lang="en-US" dirty="0"/>
                  <a:t>An HBMS multi-signature is a tuple (</a:t>
                </a:r>
                <a:r>
                  <a:rPr lang="en-US" b="0" i="0">
                    <a:latin typeface="Cambria Math" panose="02040503050406030204" pitchFamily="18" charset="0"/>
                  </a:rPr>
                  <a:t>𝑇,𝑠,𝑧</a:t>
                </a:r>
                <a:r>
                  <a:rPr lang="en-US" dirty="0"/>
                  <a:t>) that satisfies</a:t>
                </a:r>
                <a:r>
                  <a:rPr lang="en-US" baseline="0" dirty="0"/>
                  <a:t> the equality on the screen. </a:t>
                </a:r>
                <a:r>
                  <a:rPr lang="en-US" dirty="0"/>
                  <a:t>This</a:t>
                </a:r>
                <a:r>
                  <a:rPr lang="en-US" baseline="0" dirty="0"/>
                  <a:t> is pretty similar to the verification of a Schnorr signature, but using two group generators of which one is selected as the hash of the message and the signer’s keys. </a:t>
                </a:r>
                <a:r>
                  <a:rPr lang="en-US" dirty="0"/>
                  <a:t>Turns out, which we prove in the paper, that these are strongly unforgeable signatures with respect to the aggregate verification key. So, HBMS can be seen as a distributed protocol to generate strongly unforgeable plain signatures.</a:t>
                </a:r>
              </a:p>
              <a:p>
                <a:endParaRPr lang="en-US" dirty="0"/>
              </a:p>
              <a:p>
                <a:r>
                  <a:rPr lang="en-US" dirty="0"/>
                  <a:t>And, as a multi-signature scheme HBMS is existentially unforgeable. We are yet to present precisely what existential unforgeability means for a multi-signature scheme, but HBMS satisfies the standard definition of existential unforgeability. The proof is under the discrete log assumption in the random oracle model.</a:t>
                </a:r>
              </a:p>
            </p:txBody>
          </p:sp>
        </mc:Fallback>
      </mc:AlternateContent>
      <p:sp>
        <p:nvSpPr>
          <p:cNvPr id="4" name="Slide Number Placeholder 3">
            <a:extLst>
              <a:ext uri="{FF2B5EF4-FFF2-40B4-BE49-F238E27FC236}">
                <a16:creationId xmlns:a16="http://schemas.microsoft.com/office/drawing/2014/main" id="{7FFF6D00-2ED3-6607-9870-6E5CFE0BDC48}"/>
              </a:ext>
            </a:extLst>
          </p:cNvPr>
          <p:cNvSpPr>
            <a:spLocks noGrp="1"/>
          </p:cNvSpPr>
          <p:nvPr>
            <p:ph type="sldNum" sz="quarter" idx="5"/>
          </p:nvPr>
        </p:nvSpPr>
        <p:spPr/>
        <p:txBody>
          <a:bodyPr/>
          <a:lstStyle/>
          <a:p>
            <a:fld id="{0ED31DE4-D066-42B2-AB7A-89D3FB68B6C0}" type="slidenum">
              <a:rPr lang="en-US" smtClean="0"/>
              <a:t>10</a:t>
            </a:fld>
            <a:endParaRPr lang="en-US"/>
          </a:p>
        </p:txBody>
      </p:sp>
    </p:spTree>
    <p:extLst>
      <p:ext uri="{BB962C8B-B14F-4D97-AF65-F5344CB8AC3E}">
        <p14:creationId xmlns:p14="http://schemas.microsoft.com/office/powerpoint/2010/main" val="247517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endParaRPr lang="en-US" dirty="0"/>
              </a:p>
            </p:txBody>
          </p:sp>
        </mc:Choice>
        <mc:Fallback xmlns="">
          <p:sp>
            <p:nvSpPr>
              <p:cNvPr id="3" name="Notes Placeholder 2"/>
              <p:cNvSpPr>
                <a:spLocks noGrp="1"/>
              </p:cNvSpPr>
              <p:nvPr>
                <p:ph type="body" idx="1"/>
              </p:nvPr>
            </p:nvSpPr>
            <p:spPr/>
            <p:txBody>
              <a:bodyPr/>
              <a:lstStyle/>
              <a:p>
                <a:r>
                  <a:rPr lang="en-US" dirty="0"/>
                  <a:t>So I would like to point out an attack against HBMS.</a:t>
                </a:r>
              </a:p>
              <a:p>
                <a:r>
                  <a:rPr lang="en-US" dirty="0"/>
                  <a:t>Consider an adversary with a single colluding client, so we can have an arbitrarily large group of honest signers and a single corrupt signer that colludes with the adversary. Using the ROS attack of Benhamouda et al. from </a:t>
                </a:r>
                <a:r>
                  <a:rPr lang="en-US" dirty="0" err="1"/>
                  <a:t>Eurocrypt</a:t>
                </a:r>
                <a:r>
                  <a:rPr lang="en-US" dirty="0"/>
                  <a:t> 2021, the adversary can do the following:</a:t>
                </a:r>
              </a:p>
              <a:p>
                <a:endParaRPr lang="en-US" dirty="0"/>
              </a:p>
              <a:p>
                <a:r>
                  <a:rPr lang="en-US" dirty="0"/>
                  <a:t>First, they initiate </a:t>
                </a:r>
                <a:r>
                  <a:rPr lang="en-US" b="0" i="0">
                    <a:latin typeface="Cambria Math" panose="02040503050406030204" pitchFamily="18" charset="0"/>
                  </a:rPr>
                  <a:t>ℓ</a:t>
                </a:r>
                <a:r>
                  <a:rPr lang="en-US" dirty="0"/>
                  <a:t> signing sessions concurrently for the same message </a:t>
                </a:r>
                <a:r>
                  <a:rPr lang="en-US" b="0" i="0">
                    <a:latin typeface="Cambria Math" panose="02040503050406030204" pitchFamily="18" charset="0"/>
                  </a:rPr>
                  <a:t>𝑚</a:t>
                </a:r>
                <a:r>
                  <a:rPr lang="en-US" dirty="0"/>
                  <a:t>, where </a:t>
                </a:r>
                <a:r>
                  <a:rPr lang="en-US" b="0" i="0">
                    <a:latin typeface="Cambria Math" panose="02040503050406030204" pitchFamily="18" charset="0"/>
                  </a:rPr>
                  <a:t>ℓ</a:t>
                </a:r>
                <a:r>
                  <a:rPr lang="en-US" dirty="0"/>
                  <a:t> is linear in the security parameter.</a:t>
                </a:r>
                <a:r>
                  <a:rPr lang="en-US" baseline="0" dirty="0"/>
                  <a:t> So, </a:t>
                </a:r>
                <a:r>
                  <a:rPr lang="en-US" b="0" i="0" baseline="0">
                    <a:latin typeface="Cambria Math" panose="02040503050406030204" pitchFamily="18" charset="0"/>
                  </a:rPr>
                  <a:t>ℓ</a:t>
                </a:r>
                <a:r>
                  <a:rPr lang="en-US" dirty="0"/>
                  <a:t> is large (think</a:t>
                </a:r>
                <a:r>
                  <a:rPr lang="en-US" baseline="0" dirty="0"/>
                  <a:t> 256), but not unfeasibly large. Then the adversary completes the first signing round for each of the </a:t>
                </a:r>
                <a:r>
                  <a:rPr lang="en-US" b="0" i="0" baseline="0">
                    <a:latin typeface="Cambria Math" panose="02040503050406030204" pitchFamily="18" charset="0"/>
                  </a:rPr>
                  <a:t>ℓ</a:t>
                </a:r>
                <a:r>
                  <a:rPr lang="en-US" dirty="0"/>
                  <a:t> sessions.</a:t>
                </a:r>
                <a:r>
                  <a:rPr lang="en-US" baseline="0" dirty="0"/>
                  <a:t> </a:t>
                </a:r>
                <a:endParaRPr lang="en-US" dirty="0"/>
              </a:p>
              <a:p>
                <a:endParaRPr lang="en-US" dirty="0"/>
              </a:p>
              <a:p>
                <a:r>
                  <a:rPr lang="en-US" dirty="0"/>
                  <a:t>Now, after the first signing rounds for all </a:t>
                </a:r>
                <a:r>
                  <a:rPr lang="en-US" b="0" i="0">
                    <a:latin typeface="Cambria Math" panose="02040503050406030204" pitchFamily="18" charset="0"/>
                  </a:rPr>
                  <a:t>ℓ</a:t>
                </a:r>
                <a:r>
                  <a:rPr lang="en-US" dirty="0"/>
                  <a:t> sessions are completed, the adversary continue</a:t>
                </a:r>
                <a:r>
                  <a:rPr lang="en-US" baseline="0" dirty="0"/>
                  <a:t>s to the second signing round of all the sessions. So, we don’t explain the details of the attack, but the corrupt signer inputs a malicious nonce share to the second signing round but in an undetectable way, so all the sessions terminate. So, from each session, the adversary obtains a valid multi-signature for the message </a:t>
                </a:r>
                <a:r>
                  <a:rPr lang="en-US" b="0" i="0" baseline="0">
                    <a:latin typeface="Cambria Math" panose="02040503050406030204" pitchFamily="18" charset="0"/>
                  </a:rPr>
                  <a:t>𝑚</a:t>
                </a:r>
                <a:r>
                  <a:rPr lang="en-US" baseline="0" dirty="0"/>
                  <a:t>. These </a:t>
                </a:r>
                <a:r>
                  <a:rPr lang="en-US" b="0" i="0" baseline="0">
                    <a:latin typeface="Cambria Math" panose="02040503050406030204" pitchFamily="18" charset="0"/>
                  </a:rPr>
                  <a:t>ℓ</a:t>
                </a:r>
                <a:r>
                  <a:rPr lang="en-US" baseline="0" dirty="0"/>
                  <a:t> multi-signatures are legitimate: they were obtained by everyone following the signing protocols.</a:t>
                </a:r>
              </a:p>
              <a:p>
                <a:endParaRPr lang="en-US" baseline="0" dirty="0"/>
              </a:p>
              <a:p>
                <a:r>
                  <a:rPr lang="en-US" baseline="0" dirty="0"/>
                  <a:t>But now, the adversary can use these </a:t>
                </a:r>
                <a:r>
                  <a:rPr lang="en-US" b="0" i="0" baseline="0">
                    <a:latin typeface="Cambria Math" panose="02040503050406030204" pitchFamily="18" charset="0"/>
                  </a:rPr>
                  <a:t>ℓ</a:t>
                </a:r>
                <a:r>
                  <a:rPr lang="en-US" dirty="0"/>
                  <a:t> legitimate multi-signatures to forge an additional multi-signatures for the message </a:t>
                </a:r>
                <a:r>
                  <a:rPr lang="en-US" b="0" i="0">
                    <a:latin typeface="Cambria Math" panose="02040503050406030204" pitchFamily="18" charset="0"/>
                  </a:rPr>
                  <a:t>𝑚</a:t>
                </a:r>
                <a:r>
                  <a:rPr lang="en-US" dirty="0"/>
                  <a:t>.</a:t>
                </a:r>
              </a:p>
              <a:p>
                <a:endParaRPr lang="en-US" dirty="0"/>
              </a:p>
              <a:p>
                <a:r>
                  <a:rPr lang="en-US" dirty="0"/>
                  <a:t>So, we described an adversary that can forge a multi-signature, and this adversary is well within the threat model for which multi-signatures are expected to be unforgeable: the threat model involves some corrupted signers, and all the adversary needed is to corrupt a single signer. So, even though we have not formally defined strong unforgeability for multi-signatures yet, it is clear that HBMS is not strongly unforgeable as a multi-signature scheme. </a:t>
                </a:r>
              </a:p>
              <a:p>
                <a:endParaRPr lang="en-US" dirty="0"/>
              </a:p>
            </p:txBody>
          </p:sp>
        </mc:Fallback>
      </mc:AlternateContent>
      <p:sp>
        <p:nvSpPr>
          <p:cNvPr id="4" name="Slide Number Placeholder 3"/>
          <p:cNvSpPr>
            <a:spLocks noGrp="1"/>
          </p:cNvSpPr>
          <p:nvPr>
            <p:ph type="sldNum" sz="quarter" idx="5"/>
          </p:nvPr>
        </p:nvSpPr>
        <p:spPr/>
        <p:txBody>
          <a:bodyPr/>
          <a:lstStyle/>
          <a:p>
            <a:fld id="{0ED31DE4-D066-42B2-AB7A-89D3FB68B6C0}" type="slidenum">
              <a:rPr lang="en-US" smtClean="0"/>
              <a:t>11</a:t>
            </a:fld>
            <a:endParaRPr lang="en-US"/>
          </a:p>
        </p:txBody>
      </p:sp>
    </p:spTree>
    <p:extLst>
      <p:ext uri="{BB962C8B-B14F-4D97-AF65-F5344CB8AC3E}">
        <p14:creationId xmlns:p14="http://schemas.microsoft.com/office/powerpoint/2010/main" val="993807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12</a:t>
            </a:fld>
            <a:endParaRPr lang="en-US"/>
          </a:p>
        </p:txBody>
      </p:sp>
    </p:spTree>
    <p:extLst>
      <p:ext uri="{BB962C8B-B14F-4D97-AF65-F5344CB8AC3E}">
        <p14:creationId xmlns:p14="http://schemas.microsoft.com/office/powerpoint/2010/main" val="390817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13</a:t>
            </a:fld>
            <a:endParaRPr lang="en-US"/>
          </a:p>
        </p:txBody>
      </p:sp>
    </p:spTree>
    <p:extLst>
      <p:ext uri="{BB962C8B-B14F-4D97-AF65-F5344CB8AC3E}">
        <p14:creationId xmlns:p14="http://schemas.microsoft.com/office/powerpoint/2010/main" val="449963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14</a:t>
            </a:fld>
            <a:endParaRPr lang="en-US"/>
          </a:p>
        </p:txBody>
      </p:sp>
    </p:spTree>
    <p:extLst>
      <p:ext uri="{BB962C8B-B14F-4D97-AF65-F5344CB8AC3E}">
        <p14:creationId xmlns:p14="http://schemas.microsoft.com/office/powerpoint/2010/main" val="4153541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80505-C3EF-6E1F-500C-6F0A00858A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788BAE-9F61-1028-CD85-9D07108C8A70}"/>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FA863207-CC94-68D9-B73C-B6363658FFCD}"/>
                  </a:ext>
                </a:extLst>
              </p:cNvPr>
              <p:cNvSpPr>
                <a:spLocks noGrp="1"/>
              </p:cNvSpPr>
              <p:nvPr>
                <p:ph type="body" idx="1"/>
              </p:nvPr>
            </p:nvSpPr>
            <p:spPr/>
            <p:txBody>
              <a:bodyPr/>
              <a:lstStyle/>
              <a:p>
                <a:endParaRPr lang="en-US" dirty="0"/>
              </a:p>
            </p:txBody>
          </p:sp>
        </mc:Choice>
        <mc:Fallback xmlns="">
          <p:sp>
            <p:nvSpPr>
              <p:cNvPr id="3" name="Notes Placeholder 2">
                <a:extLst>
                  <a:ext uri="{FF2B5EF4-FFF2-40B4-BE49-F238E27FC236}">
                    <a16:creationId xmlns:a16="http://schemas.microsoft.com/office/drawing/2014/main" id="{FA863207-CC94-68D9-B73C-B6363658FFCD}"/>
                  </a:ext>
                </a:extLst>
              </p:cNvPr>
              <p:cNvSpPr>
                <a:spLocks noGrp="1"/>
              </p:cNvSpPr>
              <p:nvPr>
                <p:ph type="body" idx="1"/>
              </p:nvPr>
            </p:nvSpPr>
            <p:spPr/>
            <p:txBody>
              <a:bodyPr/>
              <a:lstStyle/>
              <a:p>
                <a:r>
                  <a:rPr lang="en-US" dirty="0"/>
                  <a:t>Now, we have time to briefly look at threshold signatures.</a:t>
                </a:r>
              </a:p>
              <a:p>
                <a:endParaRPr lang="en-US" dirty="0"/>
              </a:p>
              <a:p>
                <a:r>
                  <a:rPr lang="en-US" dirty="0"/>
                  <a:t>A threshold signature scheme is a different primitive from multi-signatures, where there is a secret key that is secret shared among n signers either via a distributed key generation protocol or some trusted dealer who secret shares the key. Typically, the secret sharing scheme that is used to share the key is Shamir Secret Sharing.</a:t>
                </a:r>
              </a:p>
              <a:p>
                <a:endParaRPr lang="en-US" dirty="0"/>
              </a:p>
              <a:p>
                <a:r>
                  <a:rPr lang="en-US" dirty="0"/>
                  <a:t>The key idea for threshold signatures is that any sufficiently large subset of signers, that is any group of t or more signers can together produce a signature. In this example, we have that </a:t>
                </a:r>
                <a:r>
                  <a:rPr lang="en-US" b="0" i="0">
                    <a:latin typeface="Cambria Math" panose="02040503050406030204" pitchFamily="18" charset="0"/>
                  </a:rPr>
                  <a:t>𝑡=2</a:t>
                </a:r>
                <a:r>
                  <a:rPr lang="en-US" dirty="0"/>
                  <a:t>. Finally, a threshold signature is verified with respect to the public key that correspond t</a:t>
                </a:r>
                <a:r>
                  <a:rPr lang="en-US" baseline="0" dirty="0"/>
                  <a:t>o the secret-shared secret key, regardless of which subset of the signers produced the signature. </a:t>
                </a:r>
                <a:endParaRPr lang="en-US" dirty="0"/>
              </a:p>
              <a:p>
                <a:endParaRPr lang="en-US" dirty="0"/>
              </a:p>
            </p:txBody>
          </p:sp>
        </mc:Fallback>
      </mc:AlternateContent>
      <p:sp>
        <p:nvSpPr>
          <p:cNvPr id="4" name="Slide Number Placeholder 3">
            <a:extLst>
              <a:ext uri="{FF2B5EF4-FFF2-40B4-BE49-F238E27FC236}">
                <a16:creationId xmlns:a16="http://schemas.microsoft.com/office/drawing/2014/main" id="{47B326B3-D4C5-E379-DF15-533527E7D27A}"/>
              </a:ext>
            </a:extLst>
          </p:cNvPr>
          <p:cNvSpPr>
            <a:spLocks noGrp="1"/>
          </p:cNvSpPr>
          <p:nvPr>
            <p:ph type="sldNum" sz="quarter" idx="5"/>
          </p:nvPr>
        </p:nvSpPr>
        <p:spPr/>
        <p:txBody>
          <a:bodyPr/>
          <a:lstStyle/>
          <a:p>
            <a:fld id="{0ED31DE4-D066-42B2-AB7A-89D3FB68B6C0}" type="slidenum">
              <a:rPr lang="en-US" smtClean="0"/>
              <a:t>19</a:t>
            </a:fld>
            <a:endParaRPr lang="en-US"/>
          </a:p>
        </p:txBody>
      </p:sp>
    </p:spTree>
    <p:extLst>
      <p:ext uri="{BB962C8B-B14F-4D97-AF65-F5344CB8AC3E}">
        <p14:creationId xmlns:p14="http://schemas.microsoft.com/office/powerpoint/2010/main" val="3516694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20</a:t>
            </a:fld>
            <a:endParaRPr lang="en-US"/>
          </a:p>
        </p:txBody>
      </p:sp>
    </p:spTree>
    <p:extLst>
      <p:ext uri="{BB962C8B-B14F-4D97-AF65-F5344CB8AC3E}">
        <p14:creationId xmlns:p14="http://schemas.microsoft.com/office/powerpoint/2010/main" val="3631753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21</a:t>
            </a:fld>
            <a:endParaRPr lang="en-US"/>
          </a:p>
        </p:txBody>
      </p:sp>
    </p:spTree>
    <p:extLst>
      <p:ext uri="{BB962C8B-B14F-4D97-AF65-F5344CB8AC3E}">
        <p14:creationId xmlns:p14="http://schemas.microsoft.com/office/powerpoint/2010/main" val="1978663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22</a:t>
            </a:fld>
            <a:endParaRPr lang="en-US"/>
          </a:p>
        </p:txBody>
      </p:sp>
    </p:spTree>
    <p:extLst>
      <p:ext uri="{BB962C8B-B14F-4D97-AF65-F5344CB8AC3E}">
        <p14:creationId xmlns:p14="http://schemas.microsoft.com/office/powerpoint/2010/main" val="1232540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C1F41-EC9E-5B14-EFB5-CA12C2047F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E20D8F-FA94-EC99-7DEF-0A10E90ECB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077519-9708-83E3-FA69-F02A4567638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B0A5067-2A74-B368-7EA8-BDCBA29A0994}"/>
              </a:ext>
            </a:extLst>
          </p:cNvPr>
          <p:cNvSpPr>
            <a:spLocks noGrp="1"/>
          </p:cNvSpPr>
          <p:nvPr>
            <p:ph type="sldNum" sz="quarter" idx="5"/>
          </p:nvPr>
        </p:nvSpPr>
        <p:spPr/>
        <p:txBody>
          <a:bodyPr/>
          <a:lstStyle/>
          <a:p>
            <a:fld id="{0ED31DE4-D066-42B2-AB7A-89D3FB68B6C0}" type="slidenum">
              <a:rPr lang="en-US" smtClean="0"/>
              <a:t>2</a:t>
            </a:fld>
            <a:endParaRPr lang="en-US"/>
          </a:p>
        </p:txBody>
      </p:sp>
    </p:spTree>
    <p:extLst>
      <p:ext uri="{BB962C8B-B14F-4D97-AF65-F5344CB8AC3E}">
        <p14:creationId xmlns:p14="http://schemas.microsoft.com/office/powerpoint/2010/main" val="3076973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3</a:t>
            </a:fld>
            <a:endParaRPr lang="en-US"/>
          </a:p>
        </p:txBody>
      </p:sp>
    </p:spTree>
    <p:extLst>
      <p:ext uri="{BB962C8B-B14F-4D97-AF65-F5344CB8AC3E}">
        <p14:creationId xmlns:p14="http://schemas.microsoft.com/office/powerpoint/2010/main" val="673186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4</a:t>
            </a:fld>
            <a:endParaRPr lang="en-US"/>
          </a:p>
        </p:txBody>
      </p:sp>
    </p:spTree>
    <p:extLst>
      <p:ext uri="{BB962C8B-B14F-4D97-AF65-F5344CB8AC3E}">
        <p14:creationId xmlns:p14="http://schemas.microsoft.com/office/powerpoint/2010/main" val="3838222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5</a:t>
            </a:fld>
            <a:endParaRPr lang="en-US"/>
          </a:p>
        </p:txBody>
      </p:sp>
    </p:spTree>
    <p:extLst>
      <p:ext uri="{BB962C8B-B14F-4D97-AF65-F5344CB8AC3E}">
        <p14:creationId xmlns:p14="http://schemas.microsoft.com/office/powerpoint/2010/main" val="1452149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6</a:t>
            </a:fld>
            <a:endParaRPr lang="en-US"/>
          </a:p>
        </p:txBody>
      </p:sp>
    </p:spTree>
    <p:extLst>
      <p:ext uri="{BB962C8B-B14F-4D97-AF65-F5344CB8AC3E}">
        <p14:creationId xmlns:p14="http://schemas.microsoft.com/office/powerpoint/2010/main" val="4255328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7</a:t>
            </a:fld>
            <a:endParaRPr lang="en-US"/>
          </a:p>
        </p:txBody>
      </p:sp>
    </p:spTree>
    <p:extLst>
      <p:ext uri="{BB962C8B-B14F-4D97-AF65-F5344CB8AC3E}">
        <p14:creationId xmlns:p14="http://schemas.microsoft.com/office/powerpoint/2010/main" val="1958451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8</a:t>
            </a:fld>
            <a:endParaRPr lang="en-US"/>
          </a:p>
        </p:txBody>
      </p:sp>
    </p:spTree>
    <p:extLst>
      <p:ext uri="{BB962C8B-B14F-4D97-AF65-F5344CB8AC3E}">
        <p14:creationId xmlns:p14="http://schemas.microsoft.com/office/powerpoint/2010/main" val="1740911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ED31DE4-D066-42B2-AB7A-89D3FB68B6C0}" type="slidenum">
              <a:rPr lang="en-US" smtClean="0"/>
              <a:t>9</a:t>
            </a:fld>
            <a:endParaRPr lang="en-US"/>
          </a:p>
        </p:txBody>
      </p:sp>
    </p:spTree>
    <p:extLst>
      <p:ext uri="{BB962C8B-B14F-4D97-AF65-F5344CB8AC3E}">
        <p14:creationId xmlns:p14="http://schemas.microsoft.com/office/powerpoint/2010/main" val="227899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4BF67B-03B6-4E2F-BEE8-76CDD528ED2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71285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BF67B-03B6-4E2F-BEE8-76CDD528ED2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132478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BF67B-03B6-4E2F-BEE8-76CDD528ED2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136701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4BF67B-03B6-4E2F-BEE8-76CDD528ED2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146229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BF67B-03B6-4E2F-BEE8-76CDD528ED24}" type="datetimeFigureOut">
              <a:rPr lang="en-US" smtClean="0"/>
              <a:t>12/12/2024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136311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4BF67B-03B6-4E2F-BEE8-76CDD528ED2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109038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4BF67B-03B6-4E2F-BEE8-76CDD528ED24}" type="datetimeFigureOut">
              <a:rPr lang="en-US" smtClean="0"/>
              <a:t>12/12/2024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3696378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4BF67B-03B6-4E2F-BEE8-76CDD528ED24}" type="datetimeFigureOut">
              <a:rPr lang="en-US" smtClean="0"/>
              <a:t>12/12/2024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23576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BF67B-03B6-4E2F-BEE8-76CDD528ED24}" type="datetimeFigureOut">
              <a:rPr lang="en-US" smtClean="0"/>
              <a:t>12/12/2024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364154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4BF67B-03B6-4E2F-BEE8-76CDD528ED2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206428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4BF67B-03B6-4E2F-BEE8-76CDD528ED24}" type="datetimeFigureOut">
              <a:rPr lang="en-US" smtClean="0"/>
              <a:t>12/12/2024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B093F5-852C-4362-85C6-FA155EF59D4F}" type="slidenum">
              <a:rPr lang="en-US" smtClean="0"/>
              <a:t>‹#›</a:t>
            </a:fld>
            <a:endParaRPr lang="en-US"/>
          </a:p>
        </p:txBody>
      </p:sp>
    </p:spTree>
    <p:extLst>
      <p:ext uri="{BB962C8B-B14F-4D97-AF65-F5344CB8AC3E}">
        <p14:creationId xmlns:p14="http://schemas.microsoft.com/office/powerpoint/2010/main" val="291774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BF67B-03B6-4E2F-BEE8-76CDD528ED24}" type="datetimeFigureOut">
              <a:rPr lang="en-US" smtClean="0"/>
              <a:t>12/12/2024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093F5-852C-4362-85C6-FA155EF59D4F}" type="slidenum">
              <a:rPr lang="en-US" smtClean="0"/>
              <a:t>‹#›</a:t>
            </a:fld>
            <a:endParaRPr lang="en-US"/>
          </a:p>
        </p:txBody>
      </p:sp>
    </p:spTree>
    <p:extLst>
      <p:ext uri="{BB962C8B-B14F-4D97-AF65-F5344CB8AC3E}">
        <p14:creationId xmlns:p14="http://schemas.microsoft.com/office/powerpoint/2010/main" val="2911197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9.png"/><Relationship Id="rId7"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23.png"/><Relationship Id="rId4" Type="http://schemas.openxmlformats.org/officeDocument/2006/relationships/image" Target="../media/image3.jpg"/><Relationship Id="rId9" Type="http://schemas.openxmlformats.org/officeDocument/2006/relationships/image" Target="../media/image22.png"/></Relationships>
</file>

<file path=ppt/slides/_rels/slide1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5.png"/><Relationship Id="rId7"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 Id="rId9" Type="http://schemas.openxmlformats.org/officeDocument/2006/relationships/image" Target="../media/image5.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7.png"/><Relationship Id="rId7" Type="http://schemas.openxmlformats.org/officeDocument/2006/relationships/image" Target="../media/image2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3.jpg"/><Relationship Id="rId4" Type="http://schemas.openxmlformats.org/officeDocument/2006/relationships/image" Target="../media/image2.png"/><Relationship Id="rId9" Type="http://schemas.openxmlformats.org/officeDocument/2006/relationships/image" Target="../media/image3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3.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8" Type="http://schemas.openxmlformats.org/officeDocument/2006/relationships/image" Target="../media/image190.png"/><Relationship Id="rId3" Type="http://schemas.openxmlformats.org/officeDocument/2006/relationships/image" Target="../media/image3.jpg"/><Relationship Id="rId7" Type="http://schemas.openxmlformats.org/officeDocument/2006/relationships/image" Target="../media/image180.png"/><Relationship Id="rId12" Type="http://schemas.openxmlformats.org/officeDocument/2006/relationships/image" Target="../media/image39.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170.png"/><Relationship Id="rId11" Type="http://schemas.openxmlformats.org/officeDocument/2006/relationships/image" Target="../media/image38.png"/><Relationship Id="rId5" Type="http://schemas.openxmlformats.org/officeDocument/2006/relationships/image" Target="../media/image160.png"/><Relationship Id="rId10" Type="http://schemas.openxmlformats.org/officeDocument/2006/relationships/image" Target="../media/image37.png"/><Relationship Id="rId4" Type="http://schemas.openxmlformats.org/officeDocument/2006/relationships/image" Target="../media/image36.png"/><Relationship Id="rId9" Type="http://schemas.openxmlformats.org/officeDocument/2006/relationships/image" Target="../media/image200.png"/></Relationships>
</file>

<file path=ppt/slides/_rels/slide17.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41.png"/><Relationship Id="rId7" Type="http://schemas.openxmlformats.org/officeDocument/2006/relationships/image" Target="../media/image34.png"/><Relationship Id="rId2" Type="http://schemas.openxmlformats.org/officeDocument/2006/relationships/image" Target="../media/image40.png"/><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4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46.png"/><Relationship Id="rId3" Type="http://schemas.openxmlformats.org/officeDocument/2006/relationships/image" Target="../media/image44.png"/><Relationship Id="rId7" Type="http://schemas.openxmlformats.org/officeDocument/2006/relationships/image" Target="../media/image45.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49.png"/><Relationship Id="rId5" Type="http://schemas.openxmlformats.org/officeDocument/2006/relationships/image" Target="../media/image4.jpg"/><Relationship Id="rId10" Type="http://schemas.openxmlformats.org/officeDocument/2006/relationships/image" Target="../media/image48.png"/><Relationship Id="rId4" Type="http://schemas.openxmlformats.org/officeDocument/2006/relationships/image" Target="../media/image3.jpg"/><Relationship Id="rId9" Type="http://schemas.openxmlformats.org/officeDocument/2006/relationships/image" Target="../media/image4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print.iacr.org/2024/1947"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0.png"/><Relationship Id="rId5" Type="http://schemas.openxmlformats.org/officeDocument/2006/relationships/image" Target="../media/image5.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image" Target="../media/image3.jp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4.png"/><Relationship Id="rId7"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8.png"/><Relationship Id="rId5" Type="http://schemas.openxmlformats.org/officeDocument/2006/relationships/image" Target="../media/image4.jpg"/><Relationship Id="rId10" Type="http://schemas.openxmlformats.org/officeDocument/2006/relationships/image" Target="../media/image17.png"/><Relationship Id="rId4" Type="http://schemas.openxmlformats.org/officeDocument/2006/relationships/image" Target="../media/image3.jpg"/><Relationship Id="rId9" Type="http://schemas.openxmlformats.org/officeDocument/2006/relationships/image" Target="../media/image16.png"/></Relationships>
</file>

<file path=ppt/slides/_rels/slide9.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3.jpg"/><Relationship Id="rId7" Type="http://schemas.openxmlformats.org/officeDocument/2006/relationships/image" Target="../media/image4.jpg"/><Relationship Id="rId12"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2.png"/><Relationship Id="rId5" Type="http://schemas.microsoft.com/office/2007/relationships/hdphoto" Target="../media/hdphoto1.wdp"/><Relationship Id="rId10" Type="http://schemas.openxmlformats.org/officeDocument/2006/relationships/image" Target="../media/image17.png"/><Relationship Id="rId4" Type="http://schemas.openxmlformats.org/officeDocument/2006/relationships/image" Target="../media/image15.png"/><Relationship Id="rId9"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1466-997D-C436-A725-2D6EE513FBA4}"/>
              </a:ext>
            </a:extLst>
          </p:cNvPr>
          <p:cNvSpPr>
            <a:spLocks noGrp="1"/>
          </p:cNvSpPr>
          <p:nvPr>
            <p:ph type="ctrTitle"/>
          </p:nvPr>
        </p:nvSpPr>
        <p:spPr>
          <a:xfrm>
            <a:off x="1524000" y="1157780"/>
            <a:ext cx="9144000" cy="1909763"/>
          </a:xfrm>
        </p:spPr>
        <p:txBody>
          <a:bodyPr>
            <a:normAutofit fontScale="90000"/>
          </a:bodyPr>
          <a:lstStyle/>
          <a:p>
            <a:r>
              <a:rPr lang="en-US" dirty="0"/>
              <a:t>One More Unforgeability for Multi- and Threshold Signatures</a:t>
            </a:r>
          </a:p>
        </p:txBody>
      </p:sp>
      <p:sp>
        <p:nvSpPr>
          <p:cNvPr id="3" name="Subtitle 2">
            <a:extLst>
              <a:ext uri="{FF2B5EF4-FFF2-40B4-BE49-F238E27FC236}">
                <a16:creationId xmlns:a16="http://schemas.microsoft.com/office/drawing/2014/main" id="{CD67642E-5645-D191-48F9-E78C43463DE9}"/>
              </a:ext>
            </a:extLst>
          </p:cNvPr>
          <p:cNvSpPr>
            <a:spLocks noGrp="1"/>
          </p:cNvSpPr>
          <p:nvPr>
            <p:ph type="subTitle" idx="1"/>
          </p:nvPr>
        </p:nvSpPr>
        <p:spPr>
          <a:xfrm>
            <a:off x="1524000" y="3383874"/>
            <a:ext cx="9144000" cy="467544"/>
          </a:xfrm>
        </p:spPr>
        <p:txBody>
          <a:bodyPr>
            <a:noAutofit/>
          </a:bodyPr>
          <a:lstStyle/>
          <a:p>
            <a:r>
              <a:rPr lang="en-US" sz="3600" u="sng" dirty="0"/>
              <a:t>Sela Navot</a:t>
            </a:r>
            <a:r>
              <a:rPr lang="en-US" sz="3600" dirty="0"/>
              <a:t> &amp; Stefano Tessaro</a:t>
            </a:r>
          </a:p>
        </p:txBody>
      </p:sp>
      <p:sp>
        <p:nvSpPr>
          <p:cNvPr id="4" name="TextBox 3">
            <a:extLst>
              <a:ext uri="{FF2B5EF4-FFF2-40B4-BE49-F238E27FC236}">
                <a16:creationId xmlns:a16="http://schemas.microsoft.com/office/drawing/2014/main" id="{E88D39D7-32DE-F458-F61E-7B0737E6586E}"/>
              </a:ext>
            </a:extLst>
          </p:cNvPr>
          <p:cNvSpPr txBox="1"/>
          <p:nvPr/>
        </p:nvSpPr>
        <p:spPr>
          <a:xfrm>
            <a:off x="1524000" y="4080619"/>
            <a:ext cx="9144000" cy="523220"/>
          </a:xfrm>
          <a:prstGeom prst="rect">
            <a:avLst/>
          </a:prstGeom>
          <a:noFill/>
        </p:spPr>
        <p:txBody>
          <a:bodyPr wrap="square" rtlCol="0">
            <a:spAutoFit/>
          </a:bodyPr>
          <a:lstStyle/>
          <a:p>
            <a:pPr algn="ctr"/>
            <a:r>
              <a:rPr lang="en-US" sz="2800" dirty="0"/>
              <a:t>University of Washington</a:t>
            </a:r>
          </a:p>
        </p:txBody>
      </p:sp>
      <p:pic>
        <p:nvPicPr>
          <p:cNvPr id="7" name="Picture 6" descr="A logo with a letter and text&#10;&#10;Description automatically generated with medium confidence">
            <a:extLst>
              <a:ext uri="{FF2B5EF4-FFF2-40B4-BE49-F238E27FC236}">
                <a16:creationId xmlns:a16="http://schemas.microsoft.com/office/drawing/2014/main" id="{7CBF546E-3DEC-FE84-EAD3-556AE52F33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5723" y="5406013"/>
            <a:ext cx="4446277" cy="1451987"/>
          </a:xfrm>
          <a:prstGeom prst="rect">
            <a:avLst/>
          </a:prstGeom>
        </p:spPr>
      </p:pic>
    </p:spTree>
    <p:extLst>
      <p:ext uri="{BB962C8B-B14F-4D97-AF65-F5344CB8AC3E}">
        <p14:creationId xmlns:p14="http://schemas.microsoft.com/office/powerpoint/2010/main" val="3058587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F18C4-CB28-6941-0C49-3ADFB0F0626E}"/>
            </a:ext>
          </a:extLst>
        </p:cNvPr>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DC8EE2B5-55EA-FDD0-863A-7E932DBC6A5A}"/>
              </a:ext>
            </a:extLst>
          </p:cNvPr>
          <p:cNvSpPr>
            <a:spLocks noGrp="1"/>
          </p:cNvSpPr>
          <p:nvPr>
            <p:ph idx="1"/>
          </p:nvPr>
        </p:nvSpPr>
        <p:spPr>
          <a:xfrm>
            <a:off x="239201" y="1975160"/>
            <a:ext cx="5817156" cy="510779"/>
          </a:xfrm>
          <a:noFill/>
        </p:spPr>
        <p:txBody>
          <a:bodyPr>
            <a:normAutofit/>
          </a:bodyPr>
          <a:lstStyle/>
          <a:p>
            <a:pPr>
              <a:lnSpc>
                <a:spcPct val="100000"/>
              </a:lnSpc>
            </a:pPr>
            <a:r>
              <a:rPr lang="en-US" sz="2400" dirty="0"/>
              <a:t>HBMS multi-signatures:</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AA849E12-C63B-046D-093C-5365FEA55A68}"/>
                  </a:ext>
                </a:extLst>
              </p:cNvPr>
              <p:cNvSpPr txBox="1"/>
              <p:nvPr/>
            </p:nvSpPr>
            <p:spPr>
              <a:xfrm>
                <a:off x="639503" y="2436382"/>
                <a:ext cx="5383659" cy="1731184"/>
              </a:xfrm>
              <a:prstGeom prst="roundRect">
                <a:avLst/>
              </a:prstGeom>
              <a:solidFill>
                <a:schemeClr val="accent4">
                  <a:lumMod val="40000"/>
                  <a:lumOff val="60000"/>
                </a:schemeClr>
              </a:solidFill>
              <a:ln>
                <a:solidFill>
                  <a:schemeClr val="tx1"/>
                </a:solidFill>
              </a:ln>
            </p:spPr>
            <p:txBody>
              <a:bodyPr wrap="square" rtlCol="0">
                <a:spAutoFit/>
              </a:bodyPr>
              <a:lstStyle/>
              <a:p>
                <a:pPr>
                  <a:spcBef>
                    <a:spcPts val="1200"/>
                  </a:spcBef>
                </a:pPr>
                <a:r>
                  <a:rPr lang="en-US" sz="2400" dirty="0"/>
                  <a:t>A tuple </a:t>
                </a:r>
                <a14:m>
                  <m:oMath xmlns:m="http://schemas.openxmlformats.org/officeDocument/2006/math">
                    <m:r>
                      <a:rPr lang="en-US" sz="2400" i="1" smtClean="0">
                        <a:latin typeface="Cambria Math" panose="02040503050406030204" pitchFamily="18" charset="0"/>
                      </a:rPr>
                      <m:t>(</m:t>
                    </m:r>
                    <m:r>
                      <a:rPr lang="en-US" sz="2400" i="1" smtClean="0">
                        <a:latin typeface="Cambria Math" panose="02040503050406030204" pitchFamily="18" charset="0"/>
                      </a:rPr>
                      <m:t>𝑇</m:t>
                    </m:r>
                    <m:r>
                      <a:rPr lang="en-US" sz="2400" i="1" smtClean="0">
                        <a:latin typeface="Cambria Math" panose="02040503050406030204" pitchFamily="18" charset="0"/>
                      </a:rPr>
                      <m:t>,</m:t>
                    </m:r>
                    <m:r>
                      <a:rPr lang="en-US" sz="2400" i="1" smtClean="0">
                        <a:latin typeface="Cambria Math" panose="02040503050406030204" pitchFamily="18" charset="0"/>
                      </a:rPr>
                      <m:t>𝑠</m:t>
                    </m:r>
                    <m:r>
                      <a:rPr lang="en-US" sz="2400" i="1" smtClean="0">
                        <a:latin typeface="Cambria Math" panose="02040503050406030204" pitchFamily="18" charset="0"/>
                      </a:rPr>
                      <m:t>,</m:t>
                    </m:r>
                    <m:r>
                      <a:rPr lang="en-US" sz="2400" i="1" smtClean="0">
                        <a:latin typeface="Cambria Math" panose="02040503050406030204" pitchFamily="18" charset="0"/>
                      </a:rPr>
                      <m:t>𝑧</m:t>
                    </m:r>
                    <m:r>
                      <a:rPr lang="en-US" sz="2400" i="1" smtClean="0">
                        <a:latin typeface="Cambria Math" panose="02040503050406030204" pitchFamily="18" charset="0"/>
                      </a:rPr>
                      <m:t>)</m:t>
                    </m:r>
                  </m:oMath>
                </a14:m>
                <a:r>
                  <a:rPr lang="en-US" sz="2400" b="1" dirty="0"/>
                  <a:t> </a:t>
                </a:r>
                <a:r>
                  <a:rPr lang="en-US" sz="2400" dirty="0"/>
                  <a:t>satisfying </a:t>
                </a:r>
              </a:p>
              <a:p>
                <a:pPr algn="ctr">
                  <a:spcBef>
                    <a:spcPts val="1200"/>
                  </a:spcBef>
                </a:pPr>
                <a14:m>
                  <m:oMath xmlns:m="http://schemas.openxmlformats.org/officeDocument/2006/math">
                    <m:sSup>
                      <m:sSupPr>
                        <m:ctrlPr>
                          <a:rPr lang="en-US" sz="2400" i="1" smtClean="0">
                            <a:latin typeface="Cambria Math" panose="02040503050406030204" pitchFamily="18" charset="0"/>
                          </a:rPr>
                        </m:ctrlPr>
                      </m:sSupPr>
                      <m:e>
                        <m:r>
                          <a:rPr lang="en-US" sz="2400" i="1">
                            <a:latin typeface="Cambria Math" panose="02040503050406030204" pitchFamily="18" charset="0"/>
                          </a:rPr>
                          <m:t>𝑔</m:t>
                        </m:r>
                      </m:e>
                      <m:sup>
                        <m:r>
                          <a:rPr lang="en-US" sz="2400" i="1">
                            <a:latin typeface="Cambria Math" panose="02040503050406030204" pitchFamily="18" charset="0"/>
                          </a:rPr>
                          <m:t>𝑧</m:t>
                        </m:r>
                      </m:sup>
                    </m:sSup>
                    <m:sSup>
                      <m:sSupPr>
                        <m:ctrlPr>
                          <a:rPr lang="en-US" sz="2400" i="1">
                            <a:latin typeface="Cambria Math" panose="02040503050406030204" pitchFamily="18" charset="0"/>
                          </a:rPr>
                        </m:ctrlPr>
                      </m:sSupPr>
                      <m:e>
                        <m:r>
                          <a:rPr lang="en-US" sz="2400" i="1">
                            <a:latin typeface="Cambria Math" panose="02040503050406030204" pitchFamily="18" charset="0"/>
                          </a:rPr>
                          <m:t>h</m:t>
                        </m:r>
                      </m:e>
                      <m:sup>
                        <m:r>
                          <a:rPr lang="en-US" sz="2400" i="1">
                            <a:latin typeface="Cambria Math" panose="02040503050406030204" pitchFamily="18" charset="0"/>
                          </a:rPr>
                          <m:t>𝑠</m:t>
                        </m:r>
                      </m:sup>
                    </m:sSup>
                    <m:r>
                      <a:rPr lang="en-US" sz="2400" i="1">
                        <a:latin typeface="Cambria Math" panose="02040503050406030204" pitchFamily="18" charset="0"/>
                      </a:rPr>
                      <m:t>=</m:t>
                    </m:r>
                    <m:r>
                      <a:rPr lang="en-US" sz="2400" i="1">
                        <a:latin typeface="Cambria Math" panose="02040503050406030204" pitchFamily="18" charset="0"/>
                      </a:rPr>
                      <m:t>𝑇</m:t>
                    </m:r>
                    <m:r>
                      <a:rPr lang="en-US" sz="2400" i="1">
                        <a:latin typeface="Cambria Math" panose="02040503050406030204" pitchFamily="18" charset="0"/>
                      </a:rPr>
                      <m:t>⋅</m:t>
                    </m:r>
                    <m:sSup>
                      <m:sSupPr>
                        <m:ctrlPr>
                          <a:rPr lang="en-US" sz="2400" i="1">
                            <a:latin typeface="Cambria Math" panose="02040503050406030204" pitchFamily="18" charset="0"/>
                          </a:rPr>
                        </m:ctrlPr>
                      </m:sSupPr>
                      <m:e>
                        <m:acc>
                          <m:accPr>
                            <m:chr m:val="̃"/>
                            <m:ctrlPr>
                              <a:rPr lang="en-US" sz="2400" i="1">
                                <a:latin typeface="Cambria Math" panose="02040503050406030204" pitchFamily="18" charset="0"/>
                              </a:rPr>
                            </m:ctrlPr>
                          </m:accPr>
                          <m:e>
                            <m:r>
                              <a:rPr lang="en-US" sz="2400" b="0" i="1" smtClean="0">
                                <a:latin typeface="Cambria Math" panose="02040503050406030204" pitchFamily="18" charset="0"/>
                              </a:rPr>
                              <m:t>𝑣</m:t>
                            </m:r>
                            <m:r>
                              <a:rPr lang="en-US" sz="2400" i="1">
                                <a:latin typeface="Cambria Math" panose="02040503050406030204" pitchFamily="18" charset="0"/>
                              </a:rPr>
                              <m:t>𝑘</m:t>
                            </m:r>
                          </m:e>
                        </m:acc>
                      </m:e>
                      <m:sup>
                        <m:r>
                          <a:rPr lang="en-US" sz="2400" b="0" i="1" smtClean="0">
                            <a:latin typeface="Cambria Math" panose="02040503050406030204" pitchFamily="18" charset="0"/>
                          </a:rPr>
                          <m:t>𝐻</m:t>
                        </m:r>
                        <m:d>
                          <m:dPr>
                            <m:ctrlPr>
                              <a:rPr lang="en-US" sz="2400" i="1">
                                <a:latin typeface="Cambria Math" panose="02040503050406030204" pitchFamily="18" charset="0"/>
                              </a:rPr>
                            </m:ctrlPr>
                          </m:dPr>
                          <m:e>
                            <m:r>
                              <a:rPr lang="en-US" sz="2400" i="1">
                                <a:latin typeface="Cambria Math" panose="02040503050406030204" pitchFamily="18" charset="0"/>
                              </a:rPr>
                              <m:t>𝑇</m:t>
                            </m:r>
                            <m:r>
                              <a:rPr lang="en-US" sz="2400" i="1">
                                <a:latin typeface="Cambria Math" panose="02040503050406030204" pitchFamily="18" charset="0"/>
                              </a:rPr>
                              <m:t>,   </m:t>
                            </m:r>
                            <m:acc>
                              <m:accPr>
                                <m:chr m:val="̃"/>
                                <m:ctrlPr>
                                  <a:rPr lang="en-US" sz="2400" i="1">
                                    <a:latin typeface="Cambria Math" panose="02040503050406030204" pitchFamily="18" charset="0"/>
                                  </a:rPr>
                                </m:ctrlPr>
                              </m:accPr>
                              <m:e>
                                <m:r>
                                  <a:rPr lang="en-US" sz="2400" b="0" i="1" smtClean="0">
                                    <a:latin typeface="Cambria Math" panose="02040503050406030204" pitchFamily="18" charset="0"/>
                                  </a:rPr>
                                  <m:t>𝑣</m:t>
                                </m:r>
                                <m:r>
                                  <a:rPr lang="en-US" sz="2400" i="1">
                                    <a:latin typeface="Cambria Math" panose="02040503050406030204" pitchFamily="18" charset="0"/>
                                  </a:rPr>
                                  <m:t>𝑘</m:t>
                                </m:r>
                              </m:e>
                            </m:acc>
                            <m:r>
                              <a:rPr lang="en-US" sz="2400" i="1">
                                <a:latin typeface="Cambria Math" panose="02040503050406030204" pitchFamily="18" charset="0"/>
                              </a:rPr>
                              <m:t>,   </m:t>
                            </m:r>
                            <m:r>
                              <a:rPr lang="en-US" sz="2400" i="1">
                                <a:latin typeface="Cambria Math" panose="02040503050406030204" pitchFamily="18" charset="0"/>
                              </a:rPr>
                              <m:t>𝑚</m:t>
                            </m:r>
                          </m:e>
                        </m:d>
                      </m:sup>
                    </m:sSup>
                  </m:oMath>
                </a14:m>
                <a:r>
                  <a:rPr lang="en-US" sz="2400" dirty="0"/>
                  <a:t>,</a:t>
                </a:r>
              </a:p>
              <a:p>
                <a:pPr>
                  <a:spcBef>
                    <a:spcPts val="1200"/>
                  </a:spcBef>
                </a:pPr>
                <a:r>
                  <a:rPr lang="en-US" sz="2400" dirty="0"/>
                  <a:t>where </a:t>
                </a:r>
                <a14:m>
                  <m:oMath xmlns:m="http://schemas.openxmlformats.org/officeDocument/2006/math">
                    <m:r>
                      <a:rPr lang="en-US" sz="2400" i="1">
                        <a:latin typeface="Cambria Math" panose="02040503050406030204" pitchFamily="18" charset="0"/>
                      </a:rPr>
                      <m:t>h</m:t>
                    </m:r>
                    <m:r>
                      <a:rPr lang="en-US" sz="2400" i="1">
                        <a:latin typeface="Cambria Math" panose="02040503050406030204" pitchFamily="18" charset="0"/>
                      </a:rPr>
                      <m:t>=</m:t>
                    </m:r>
                    <m:r>
                      <a:rPr lang="en-US" sz="2400" b="0" i="1" smtClean="0">
                        <a:latin typeface="Cambria Math" panose="02040503050406030204" pitchFamily="18" charset="0"/>
                      </a:rPr>
                      <m:t>𝐻</m:t>
                    </m:r>
                    <m:r>
                      <a:rPr lang="en-US" sz="2400" i="1">
                        <a:latin typeface="Cambria Math" panose="02040503050406030204" pitchFamily="18" charset="0"/>
                      </a:rPr>
                      <m:t>(</m:t>
                    </m:r>
                    <m:r>
                      <a:rPr lang="en-US" sz="2400" i="1">
                        <a:latin typeface="Cambria Math" panose="02040503050406030204" pitchFamily="18" charset="0"/>
                      </a:rPr>
                      <m:t>𝑚</m:t>
                    </m:r>
                    <m:r>
                      <a:rPr lang="en-US" sz="2400" i="1">
                        <a:latin typeface="Cambria Math" panose="02040503050406030204" pitchFamily="18" charset="0"/>
                      </a:rPr>
                      <m:t>,</m:t>
                    </m:r>
                    <m:r>
                      <a:rPr lang="en-US" sz="2400" i="1">
                        <a:latin typeface="Cambria Math" panose="02040503050406030204" pitchFamily="18" charset="0"/>
                      </a:rPr>
                      <m:t>𝑝</m:t>
                    </m:r>
                    <m:sSub>
                      <m:sSubPr>
                        <m:ctrlPr>
                          <a:rPr lang="en-US" sz="2400" i="1">
                            <a:latin typeface="Cambria Math" panose="02040503050406030204" pitchFamily="18" charset="0"/>
                          </a:rPr>
                        </m:ctrlPr>
                      </m:sSubPr>
                      <m:e>
                        <m:r>
                          <a:rPr lang="en-US" sz="2400" i="1">
                            <a:latin typeface="Cambria Math" panose="02040503050406030204" pitchFamily="18" charset="0"/>
                          </a:rPr>
                          <m:t>𝑘</m:t>
                        </m:r>
                      </m:e>
                      <m:sub>
                        <m:r>
                          <a:rPr lang="en-US" sz="2400" i="1">
                            <a:latin typeface="Cambria Math" panose="02040503050406030204" pitchFamily="18" charset="0"/>
                          </a:rPr>
                          <m:t>1</m:t>
                        </m:r>
                      </m:sub>
                    </m:sSub>
                    <m:r>
                      <a:rPr lang="en-US" sz="2400" i="1">
                        <a:latin typeface="Cambria Math" panose="02040503050406030204" pitchFamily="18" charset="0"/>
                      </a:rPr>
                      <m:t>,…,</m:t>
                    </m:r>
                    <m:r>
                      <a:rPr lang="en-US" sz="2400" i="1">
                        <a:latin typeface="Cambria Math" panose="02040503050406030204" pitchFamily="18" charset="0"/>
                      </a:rPr>
                      <m:t>𝑝</m:t>
                    </m:r>
                    <m:sSub>
                      <m:sSubPr>
                        <m:ctrlPr>
                          <a:rPr lang="en-US" sz="2400" i="1">
                            <a:latin typeface="Cambria Math" panose="02040503050406030204" pitchFamily="18" charset="0"/>
                          </a:rPr>
                        </m:ctrlPr>
                      </m:sSubPr>
                      <m:e>
                        <m:r>
                          <a:rPr lang="en-US" sz="2400" i="1">
                            <a:latin typeface="Cambria Math" panose="02040503050406030204" pitchFamily="18" charset="0"/>
                          </a:rPr>
                          <m:t>𝑘</m:t>
                        </m:r>
                      </m:e>
                      <m:sub>
                        <m:r>
                          <a:rPr lang="en-US" sz="2400" i="1">
                            <a:latin typeface="Cambria Math" panose="02040503050406030204" pitchFamily="18" charset="0"/>
                          </a:rPr>
                          <m:t>𝑛</m:t>
                        </m:r>
                      </m:sub>
                    </m:sSub>
                    <m:r>
                      <a:rPr lang="en-US" sz="2400" i="1">
                        <a:latin typeface="Cambria Math" panose="02040503050406030204" pitchFamily="18" charset="0"/>
                      </a:rPr>
                      <m:t>)</m:t>
                    </m:r>
                  </m:oMath>
                </a14:m>
                <a:r>
                  <a:rPr lang="en-US" sz="2400" dirty="0"/>
                  <a:t>.</a:t>
                </a:r>
                <a:endParaRPr lang="en-US" sz="2400" dirty="0">
                  <a:cs typeface="Courier New" panose="02070309020205020404" pitchFamily="49" charset="0"/>
                </a:endParaRPr>
              </a:p>
            </p:txBody>
          </p:sp>
        </mc:Choice>
        <mc:Fallback xmlns="">
          <p:sp>
            <p:nvSpPr>
              <p:cNvPr id="4" name="TextBox 3">
                <a:extLst>
                  <a:ext uri="{FF2B5EF4-FFF2-40B4-BE49-F238E27FC236}">
                    <a16:creationId xmlns:a16="http://schemas.microsoft.com/office/drawing/2014/main" id="{AA849E12-C63B-046D-093C-5365FEA55A68}"/>
                  </a:ext>
                </a:extLst>
              </p:cNvPr>
              <p:cNvSpPr txBox="1">
                <a:spLocks noRot="1" noChangeAspect="1" noMove="1" noResize="1" noEditPoints="1" noAdjustHandles="1" noChangeArrowheads="1" noChangeShapeType="1" noTextEdit="1"/>
              </p:cNvSpPr>
              <p:nvPr/>
            </p:nvSpPr>
            <p:spPr>
              <a:xfrm>
                <a:off x="639503" y="2436382"/>
                <a:ext cx="5383659" cy="1731184"/>
              </a:xfrm>
              <a:prstGeom prst="roundRect">
                <a:avLst/>
              </a:prstGeom>
              <a:blipFill>
                <a:blip r:embed="rId3"/>
                <a:stretch>
                  <a:fillRect l="-113" b="-2098"/>
                </a:stretch>
              </a:blipFill>
              <a:ln>
                <a:solidFill>
                  <a:schemeClr val="tx1"/>
                </a:solidFill>
              </a:ln>
            </p:spPr>
            <p:txBody>
              <a:bodyPr/>
              <a:lstStyle/>
              <a:p>
                <a:r>
                  <a:rPr lang="en-US">
                    <a:noFill/>
                  </a:rPr>
                  <a:t> </a:t>
                </a:r>
              </a:p>
            </p:txBody>
          </p:sp>
        </mc:Fallback>
      </mc:AlternateContent>
      <p:sp>
        <p:nvSpPr>
          <p:cNvPr id="8" name="Content Placeholder 2">
            <a:extLst>
              <a:ext uri="{FF2B5EF4-FFF2-40B4-BE49-F238E27FC236}">
                <a16:creationId xmlns:a16="http://schemas.microsoft.com/office/drawing/2014/main" id="{01B6E4C7-FC21-BC8E-3275-F7D8680C628D}"/>
              </a:ext>
            </a:extLst>
          </p:cNvPr>
          <p:cNvSpPr txBox="1">
            <a:spLocks/>
          </p:cNvSpPr>
          <p:nvPr/>
        </p:nvSpPr>
        <p:spPr>
          <a:xfrm>
            <a:off x="458157" y="4225706"/>
            <a:ext cx="5637843" cy="87929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2400" dirty="0"/>
              <a:t>These are </a:t>
            </a:r>
            <a:r>
              <a:rPr lang="en-US" sz="2400" b="1" dirty="0"/>
              <a:t>strongly unforgeable</a:t>
            </a:r>
            <a:r>
              <a:rPr lang="en-US" sz="2400" dirty="0"/>
              <a:t> </a:t>
            </a:r>
            <a:r>
              <a:rPr lang="en-US" sz="2400" dirty="0">
                <a:solidFill>
                  <a:schemeClr val="accent1">
                    <a:lumMod val="75000"/>
                  </a:schemeClr>
                </a:solidFill>
              </a:rPr>
              <a:t>plain signatures</a:t>
            </a:r>
            <a:r>
              <a:rPr lang="en-US" sz="2400" dirty="0"/>
              <a:t>!</a:t>
            </a:r>
          </a:p>
        </p:txBody>
      </p:sp>
      <p:sp>
        <p:nvSpPr>
          <p:cNvPr id="13" name="TextBox 12">
            <a:extLst>
              <a:ext uri="{FF2B5EF4-FFF2-40B4-BE49-F238E27FC236}">
                <a16:creationId xmlns:a16="http://schemas.microsoft.com/office/drawing/2014/main" id="{1353E0A9-ED75-59D8-4168-65A516187B36}"/>
              </a:ext>
            </a:extLst>
          </p:cNvPr>
          <p:cNvSpPr txBox="1"/>
          <p:nvPr/>
        </p:nvSpPr>
        <p:spPr>
          <a:xfrm>
            <a:off x="236823" y="5142838"/>
            <a:ext cx="6017673" cy="907941"/>
          </a:xfrm>
          <a:prstGeom prst="rect">
            <a:avLst/>
          </a:prstGeom>
          <a:noFill/>
        </p:spPr>
        <p:txBody>
          <a:bodyPr wrap="square" rtlCol="0">
            <a:spAutoFit/>
          </a:bodyPr>
          <a:lstStyle/>
          <a:p>
            <a:pPr marL="342900" indent="-342900">
              <a:spcBef>
                <a:spcPts val="600"/>
              </a:spcBef>
              <a:buFont typeface="Arial" panose="020B0604020202020204" pitchFamily="34" charset="0"/>
              <a:buChar char="•"/>
            </a:pPr>
            <a:r>
              <a:rPr lang="en-US" sz="2400" dirty="0"/>
              <a:t>Existentially unforgeable as a </a:t>
            </a:r>
            <a:r>
              <a:rPr lang="en-US" sz="2400" dirty="0">
                <a:solidFill>
                  <a:schemeClr val="accent2">
                    <a:lumMod val="75000"/>
                  </a:schemeClr>
                </a:solidFill>
              </a:rPr>
              <a:t>MS scheme</a:t>
            </a:r>
          </a:p>
          <a:p>
            <a:pPr lvl="1">
              <a:spcBef>
                <a:spcPts val="600"/>
              </a:spcBef>
            </a:pPr>
            <a:r>
              <a:rPr lang="en-US" sz="2400" dirty="0"/>
              <a:t>(DL assumption in the ROM)</a:t>
            </a:r>
          </a:p>
        </p:txBody>
      </p:sp>
      <p:grpSp>
        <p:nvGrpSpPr>
          <p:cNvPr id="48" name="Group 47">
            <a:extLst>
              <a:ext uri="{FF2B5EF4-FFF2-40B4-BE49-F238E27FC236}">
                <a16:creationId xmlns:a16="http://schemas.microsoft.com/office/drawing/2014/main" id="{26D27503-5FC2-0488-F1F1-1FC2973B8418}"/>
              </a:ext>
            </a:extLst>
          </p:cNvPr>
          <p:cNvGrpSpPr/>
          <p:nvPr/>
        </p:nvGrpSpPr>
        <p:grpSpPr>
          <a:xfrm>
            <a:off x="6265799" y="1767226"/>
            <a:ext cx="5822551" cy="3837648"/>
            <a:chOff x="6363335" y="1157626"/>
            <a:chExt cx="5822551" cy="3837648"/>
          </a:xfrm>
        </p:grpSpPr>
        <p:sp>
          <p:nvSpPr>
            <p:cNvPr id="46" name="Rectangle: Rounded Corners 45">
              <a:extLst>
                <a:ext uri="{FF2B5EF4-FFF2-40B4-BE49-F238E27FC236}">
                  <a16:creationId xmlns:a16="http://schemas.microsoft.com/office/drawing/2014/main" id="{710C65C8-168D-C96F-AE97-25A4AEAAC346}"/>
                </a:ext>
              </a:extLst>
            </p:cNvPr>
            <p:cNvSpPr/>
            <p:nvPr/>
          </p:nvSpPr>
          <p:spPr>
            <a:xfrm>
              <a:off x="6363335" y="1157626"/>
              <a:ext cx="5822551" cy="3837648"/>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1F16B7D9-CBA7-040A-409F-A2889692E7C5}"/>
                </a:ext>
              </a:extLst>
            </p:cNvPr>
            <p:cNvGrpSpPr/>
            <p:nvPr/>
          </p:nvGrpSpPr>
          <p:grpSpPr>
            <a:xfrm>
              <a:off x="6425184" y="1266539"/>
              <a:ext cx="5675358" cy="3562473"/>
              <a:chOff x="6278880" y="1266539"/>
              <a:chExt cx="5675358" cy="3562473"/>
            </a:xfrm>
          </p:grpSpPr>
          <p:grpSp>
            <p:nvGrpSpPr>
              <p:cNvPr id="15" name="Group 14">
                <a:extLst>
                  <a:ext uri="{FF2B5EF4-FFF2-40B4-BE49-F238E27FC236}">
                    <a16:creationId xmlns:a16="http://schemas.microsoft.com/office/drawing/2014/main" id="{017B3D8E-1D8D-0DE5-1BC0-8C7849700D3C}"/>
                  </a:ext>
                </a:extLst>
              </p:cNvPr>
              <p:cNvGrpSpPr/>
              <p:nvPr/>
            </p:nvGrpSpPr>
            <p:grpSpPr>
              <a:xfrm>
                <a:off x="9777458" y="1876761"/>
                <a:ext cx="1010574" cy="711874"/>
                <a:chOff x="6891134" y="4299941"/>
                <a:chExt cx="1010574" cy="831109"/>
              </a:xfrm>
            </p:grpSpPr>
            <p:cxnSp>
              <p:nvCxnSpPr>
                <p:cNvPr id="16" name="Straight Arrow Connector 15">
                  <a:extLst>
                    <a:ext uri="{FF2B5EF4-FFF2-40B4-BE49-F238E27FC236}">
                      <a16:creationId xmlns:a16="http://schemas.microsoft.com/office/drawing/2014/main" id="{D400A0DB-255B-B192-AB8F-D903EA3252B1}"/>
                    </a:ext>
                  </a:extLst>
                </p:cNvPr>
                <p:cNvCxnSpPr/>
                <p:nvPr/>
              </p:nvCxnSpPr>
              <p:spPr>
                <a:xfrm flipH="1" flipV="1">
                  <a:off x="6997148" y="4403035"/>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214FAEA4-38CF-78F2-364A-8071E6674348}"/>
                    </a:ext>
                  </a:extLst>
                </p:cNvPr>
                <p:cNvCxnSpPr/>
                <p:nvPr/>
              </p:nvCxnSpPr>
              <p:spPr>
                <a:xfrm flipH="1" flipV="1">
                  <a:off x="6891134" y="4625008"/>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388AB848-4C5A-A003-1000-1BAC6882FEF9}"/>
                    </a:ext>
                  </a:extLst>
                </p:cNvPr>
                <p:cNvCxnSpPr/>
                <p:nvPr/>
              </p:nvCxnSpPr>
              <p:spPr>
                <a:xfrm flipH="1" flipV="1">
                  <a:off x="6967381" y="4530394"/>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7D8C558F-1098-FA96-99EC-B69B28245C51}"/>
                    </a:ext>
                  </a:extLst>
                </p:cNvPr>
                <p:cNvCxnSpPr/>
                <p:nvPr/>
              </p:nvCxnSpPr>
              <p:spPr>
                <a:xfrm flipH="1" flipV="1">
                  <a:off x="7086699" y="4299941"/>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grpSp>
            <p:nvGrpSpPr>
              <p:cNvPr id="21" name="Group 20">
                <a:extLst>
                  <a:ext uri="{FF2B5EF4-FFF2-40B4-BE49-F238E27FC236}">
                    <a16:creationId xmlns:a16="http://schemas.microsoft.com/office/drawing/2014/main" id="{659DDAAC-0E98-66FF-A91A-E1730FA599A8}"/>
                  </a:ext>
                </a:extLst>
              </p:cNvPr>
              <p:cNvGrpSpPr/>
              <p:nvPr/>
            </p:nvGrpSpPr>
            <p:grpSpPr>
              <a:xfrm rot="17327772">
                <a:off x="7461414" y="1801511"/>
                <a:ext cx="865592" cy="831109"/>
                <a:chOff x="6891134" y="4299941"/>
                <a:chExt cx="1010574" cy="831109"/>
              </a:xfrm>
            </p:grpSpPr>
            <p:cxnSp>
              <p:nvCxnSpPr>
                <p:cNvPr id="22" name="Straight Arrow Connector 21">
                  <a:extLst>
                    <a:ext uri="{FF2B5EF4-FFF2-40B4-BE49-F238E27FC236}">
                      <a16:creationId xmlns:a16="http://schemas.microsoft.com/office/drawing/2014/main" id="{38538934-1E9B-72FD-6DF4-B31E54FD20A7}"/>
                    </a:ext>
                  </a:extLst>
                </p:cNvPr>
                <p:cNvCxnSpPr/>
                <p:nvPr/>
              </p:nvCxnSpPr>
              <p:spPr>
                <a:xfrm flipH="1" flipV="1">
                  <a:off x="6997148" y="4403035"/>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D66E68A7-7643-5A3A-C36A-A418EC6C9609}"/>
                    </a:ext>
                  </a:extLst>
                </p:cNvPr>
                <p:cNvCxnSpPr/>
                <p:nvPr/>
              </p:nvCxnSpPr>
              <p:spPr>
                <a:xfrm flipH="1" flipV="1">
                  <a:off x="6891134" y="4625008"/>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76D70390-A72E-A23B-19C3-869EA8096F10}"/>
                    </a:ext>
                  </a:extLst>
                </p:cNvPr>
                <p:cNvCxnSpPr/>
                <p:nvPr/>
              </p:nvCxnSpPr>
              <p:spPr>
                <a:xfrm flipH="1" flipV="1">
                  <a:off x="6967380" y="4530394"/>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3796FFB3-36CE-2DA4-7E4C-65EC1824FF78}"/>
                    </a:ext>
                  </a:extLst>
                </p:cNvPr>
                <p:cNvCxnSpPr/>
                <p:nvPr/>
              </p:nvCxnSpPr>
              <p:spPr>
                <a:xfrm flipH="1" flipV="1">
                  <a:off x="7086699" y="4299941"/>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grpSp>
            <p:nvGrpSpPr>
              <p:cNvPr id="26" name="Group 25">
                <a:extLst>
                  <a:ext uri="{FF2B5EF4-FFF2-40B4-BE49-F238E27FC236}">
                    <a16:creationId xmlns:a16="http://schemas.microsoft.com/office/drawing/2014/main" id="{573E6F21-3723-4002-BFDF-AEBE7CA76C25}"/>
                  </a:ext>
                </a:extLst>
              </p:cNvPr>
              <p:cNvGrpSpPr/>
              <p:nvPr/>
            </p:nvGrpSpPr>
            <p:grpSpPr>
              <a:xfrm>
                <a:off x="7735245" y="3397496"/>
                <a:ext cx="2734733" cy="367749"/>
                <a:chOff x="4759470" y="6039335"/>
                <a:chExt cx="2734733" cy="367749"/>
              </a:xfrm>
            </p:grpSpPr>
            <p:cxnSp>
              <p:nvCxnSpPr>
                <p:cNvPr id="28" name="Straight Arrow Connector 27">
                  <a:extLst>
                    <a:ext uri="{FF2B5EF4-FFF2-40B4-BE49-F238E27FC236}">
                      <a16:creationId xmlns:a16="http://schemas.microsoft.com/office/drawing/2014/main" id="{145129A9-38DC-5A9A-DE44-0DC3360A2A1E}"/>
                    </a:ext>
                  </a:extLst>
                </p:cNvPr>
                <p:cNvCxnSpPr/>
                <p:nvPr/>
              </p:nvCxnSpPr>
              <p:spPr>
                <a:xfrm>
                  <a:off x="4772718" y="6039335"/>
                  <a:ext cx="27214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2BEB66D3-C815-F28B-0A12-5E3504446254}"/>
                    </a:ext>
                  </a:extLst>
                </p:cNvPr>
                <p:cNvCxnSpPr/>
                <p:nvPr/>
              </p:nvCxnSpPr>
              <p:spPr>
                <a:xfrm>
                  <a:off x="4766094" y="6161918"/>
                  <a:ext cx="2721485" cy="0"/>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3414702F-923C-EB24-CE32-8AEB4FEBACEA}"/>
                    </a:ext>
                  </a:extLst>
                </p:cNvPr>
                <p:cNvCxnSpPr/>
                <p:nvPr/>
              </p:nvCxnSpPr>
              <p:spPr>
                <a:xfrm>
                  <a:off x="4759470" y="6284501"/>
                  <a:ext cx="27214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F7C2BD3A-316D-632B-9008-FB1C70AB87DA}"/>
                    </a:ext>
                  </a:extLst>
                </p:cNvPr>
                <p:cNvCxnSpPr/>
                <p:nvPr/>
              </p:nvCxnSpPr>
              <p:spPr>
                <a:xfrm>
                  <a:off x="4762785" y="6407084"/>
                  <a:ext cx="2721485" cy="0"/>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pic>
            <p:nvPicPr>
              <p:cNvPr id="32" name="Picture 31" descr="A stick figure drawing a pencil and paper&#10;&#10;Description automatically generated">
                <a:extLst>
                  <a:ext uri="{FF2B5EF4-FFF2-40B4-BE49-F238E27FC236}">
                    <a16:creationId xmlns:a16="http://schemas.microsoft.com/office/drawing/2014/main" id="{A6658017-A445-BB81-B75B-ACD17AE94CC6}"/>
                  </a:ext>
                </a:extLst>
              </p:cNvPr>
              <p:cNvPicPr>
                <a:picLocks noChangeAspect="1"/>
              </p:cNvPicPr>
              <p:nvPr/>
            </p:nvPicPr>
            <p:blipFill>
              <a:blip r:embed="rId4">
                <a:extLst>
                  <a:ext uri="{28A0092B-C50C-407E-A947-70E740481C1C}">
                    <a14:useLocalDpi xmlns:a14="http://schemas.microsoft.com/office/drawing/2010/main" val="0"/>
                  </a:ext>
                </a:extLst>
              </a:blip>
              <a:srcRect l="10238" r="10238"/>
              <a:stretch/>
            </p:blipFill>
            <p:spPr>
              <a:xfrm>
                <a:off x="6362182" y="2592443"/>
                <a:ext cx="1238499" cy="1168044"/>
              </a:xfrm>
              <a:prstGeom prst="rect">
                <a:avLst/>
              </a:prstGeom>
              <a:ln>
                <a:solidFill>
                  <a:schemeClr val="tx1"/>
                </a:solidFill>
              </a:ln>
            </p:spPr>
          </p:pic>
          <p:pic>
            <p:nvPicPr>
              <p:cNvPr id="35" name="Picture 34" descr="A person writing on a piece of paper&#10;&#10;Description automatically generated">
                <a:extLst>
                  <a:ext uri="{FF2B5EF4-FFF2-40B4-BE49-F238E27FC236}">
                    <a16:creationId xmlns:a16="http://schemas.microsoft.com/office/drawing/2014/main" id="{F824902B-9BDB-9ED9-7AC8-F260C3FEADDF}"/>
                  </a:ext>
                </a:extLst>
              </p:cNvPr>
              <p:cNvPicPr>
                <a:picLocks noChangeAspect="1"/>
              </p:cNvPicPr>
              <p:nvPr/>
            </p:nvPicPr>
            <p:blipFill>
              <a:blip r:embed="rId5">
                <a:extLst>
                  <a:ext uri="{28A0092B-C50C-407E-A947-70E740481C1C}">
                    <a14:useLocalDpi xmlns:a14="http://schemas.microsoft.com/office/drawing/2010/main" val="0"/>
                  </a:ext>
                </a:extLst>
              </a:blip>
              <a:srcRect b="5689"/>
              <a:stretch/>
            </p:blipFill>
            <p:spPr>
              <a:xfrm>
                <a:off x="8475956" y="1266539"/>
                <a:ext cx="1238499" cy="1168044"/>
              </a:xfrm>
              <a:prstGeom prst="rect">
                <a:avLst/>
              </a:prstGeom>
              <a:ln>
                <a:solidFill>
                  <a:schemeClr val="tx1"/>
                </a:solidFill>
              </a:ln>
            </p:spPr>
          </p:pic>
          <p:pic>
            <p:nvPicPr>
              <p:cNvPr id="38" name="Picture 37">
                <a:extLst>
                  <a:ext uri="{FF2B5EF4-FFF2-40B4-BE49-F238E27FC236}">
                    <a16:creationId xmlns:a16="http://schemas.microsoft.com/office/drawing/2014/main" id="{EFD27F7B-DE44-A3DE-D245-B3183D129C7C}"/>
                  </a:ext>
                </a:extLst>
              </p:cNvPr>
              <p:cNvPicPr>
                <a:picLocks noChangeAspect="1"/>
              </p:cNvPicPr>
              <p:nvPr/>
            </p:nvPicPr>
            <p:blipFill>
              <a:blip r:embed="rId6">
                <a:extLst>
                  <a:ext uri="{28A0092B-C50C-407E-A947-70E740481C1C}">
                    <a14:useLocalDpi xmlns:a14="http://schemas.microsoft.com/office/drawing/2010/main" val="0"/>
                  </a:ext>
                </a:extLst>
              </a:blip>
              <a:srcRect l="39183" t="17080" r="23216" b="19876"/>
              <a:stretch/>
            </p:blipFill>
            <p:spPr>
              <a:xfrm>
                <a:off x="10651207" y="2592448"/>
                <a:ext cx="1238499" cy="1168044"/>
              </a:xfrm>
              <a:prstGeom prst="rect">
                <a:avLst/>
              </a:prstGeom>
              <a:ln>
                <a:solidFill>
                  <a:schemeClr val="tx1"/>
                </a:solidFill>
              </a:ln>
            </p:spPr>
          </p:pic>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4CE178D4-5CDC-654D-9F7B-27007BA29FBC}"/>
                      </a:ext>
                    </a:extLst>
                  </p:cNvPr>
                  <p:cNvSpPr txBox="1"/>
                  <p:nvPr/>
                </p:nvSpPr>
                <p:spPr>
                  <a:xfrm>
                    <a:off x="7034090" y="3980446"/>
                    <a:ext cx="4373864" cy="8485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𝑣𝑘</m:t>
                              </m:r>
                            </m:e>
                          </m:acc>
                          <m:r>
                            <a:rPr lang="en-US" b="0" i="1" smtClean="0">
                              <a:latin typeface="Cambria Math" panose="02040503050406030204" pitchFamily="18" charset="0"/>
                            </a:rPr>
                            <m:t>←</m:t>
                          </m:r>
                          <m:nary>
                            <m:naryPr>
                              <m:chr m:val="∏"/>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r>
                                <a:rPr lang="en-US" i="1">
                                  <a:latin typeface="Cambria Math" panose="02040503050406030204" pitchFamily="18" charset="0"/>
                                </a:rPr>
                                <m:t>𝑝</m:t>
                              </m:r>
                              <m:sSubSup>
                                <m:sSubSupPr>
                                  <m:ctrlPr>
                                    <a:rPr lang="en-US" i="1" dirty="0">
                                      <a:latin typeface="Cambria Math" panose="02040503050406030204" pitchFamily="18" charset="0"/>
                                    </a:rPr>
                                  </m:ctrlPr>
                                </m:sSubSupPr>
                                <m:e>
                                  <m:r>
                                    <a:rPr lang="en-US" i="1" dirty="0">
                                      <a:latin typeface="Cambria Math" panose="02040503050406030204" pitchFamily="18" charset="0"/>
                                    </a:rPr>
                                    <m:t>𝑘</m:t>
                                  </m:r>
                                </m:e>
                                <m:sub>
                                  <m:r>
                                    <a:rPr lang="en-US" i="1" dirty="0">
                                      <a:latin typeface="Cambria Math" panose="02040503050406030204" pitchFamily="18" charset="0"/>
                                    </a:rPr>
                                    <m:t>𝑖</m:t>
                                  </m:r>
                                </m:sub>
                                <m:sup>
                                  <m:r>
                                    <a:rPr lang="en-US" i="1" dirty="0">
                                      <a:latin typeface="Cambria Math" panose="02040503050406030204" pitchFamily="18" charset="0"/>
                                    </a:rPr>
                                    <m:t>𝐻</m:t>
                                  </m:r>
                                  <m:r>
                                    <a:rPr lang="en-US" i="1" dirty="0">
                                      <a:latin typeface="Cambria Math" panose="02040503050406030204" pitchFamily="18" charset="0"/>
                                    </a:rPr>
                                    <m:t>(</m:t>
                                  </m:r>
                                  <m:r>
                                    <a:rPr lang="en-US" i="1" dirty="0">
                                      <a:latin typeface="Cambria Math" panose="02040503050406030204" pitchFamily="18" charset="0"/>
                                    </a:rPr>
                                    <m:t>𝑖</m:t>
                                  </m:r>
                                  <m:r>
                                    <a:rPr lang="en-US" i="1" dirty="0">
                                      <a:latin typeface="Cambria Math" panose="02040503050406030204" pitchFamily="18" charset="0"/>
                                    </a:rPr>
                                    <m:t>,   </m:t>
                                  </m:r>
                                  <m:r>
                                    <a:rPr lang="en-US" i="1" dirty="0">
                                      <a:latin typeface="Cambria Math" panose="02040503050406030204" pitchFamily="18" charset="0"/>
                                    </a:rPr>
                                    <m:t>𝑝</m:t>
                                  </m:r>
                                  <m:sSub>
                                    <m:sSubPr>
                                      <m:ctrlPr>
                                        <a:rPr lang="en-US" i="1" dirty="0">
                                          <a:latin typeface="Cambria Math" panose="02040503050406030204" pitchFamily="18" charset="0"/>
                                        </a:rPr>
                                      </m:ctrlPr>
                                    </m:sSubPr>
                                    <m:e>
                                      <m:r>
                                        <a:rPr lang="en-US" i="1" dirty="0">
                                          <a:latin typeface="Cambria Math" panose="02040503050406030204" pitchFamily="18" charset="0"/>
                                        </a:rPr>
                                        <m:t>𝑘</m:t>
                                      </m:r>
                                    </m:e>
                                    <m:sub>
                                      <m:r>
                                        <a:rPr lang="en-US" i="1" dirty="0">
                                          <a:latin typeface="Cambria Math" panose="02040503050406030204" pitchFamily="18" charset="0"/>
                                        </a:rPr>
                                        <m:t>1</m:t>
                                      </m:r>
                                    </m:sub>
                                  </m:sSub>
                                  <m:r>
                                    <a:rPr lang="en-US" i="1" dirty="0">
                                      <a:latin typeface="Cambria Math" panose="02040503050406030204" pitchFamily="18" charset="0"/>
                                    </a:rPr>
                                    <m:t>,   …,   </m:t>
                                  </m:r>
                                  <m:r>
                                    <a:rPr lang="en-US" i="1" dirty="0">
                                      <a:latin typeface="Cambria Math" panose="02040503050406030204" pitchFamily="18" charset="0"/>
                                    </a:rPr>
                                    <m:t>𝑝</m:t>
                                  </m:r>
                                  <m:sSub>
                                    <m:sSubPr>
                                      <m:ctrlPr>
                                        <a:rPr lang="en-US" i="1" dirty="0">
                                          <a:latin typeface="Cambria Math" panose="02040503050406030204" pitchFamily="18" charset="0"/>
                                        </a:rPr>
                                      </m:ctrlPr>
                                    </m:sSubPr>
                                    <m:e>
                                      <m:r>
                                        <a:rPr lang="en-US" i="1" dirty="0">
                                          <a:latin typeface="Cambria Math" panose="02040503050406030204" pitchFamily="18" charset="0"/>
                                        </a:rPr>
                                        <m:t>𝑘</m:t>
                                      </m:r>
                                    </m:e>
                                    <m:sub>
                                      <m:r>
                                        <a:rPr lang="en-US" i="1" dirty="0">
                                          <a:latin typeface="Cambria Math" panose="02040503050406030204" pitchFamily="18" charset="0"/>
                                        </a:rPr>
                                        <m:t>𝑛</m:t>
                                      </m:r>
                                    </m:sub>
                                  </m:sSub>
                                  <m:r>
                                    <a:rPr lang="en-US" i="1" dirty="0">
                                      <a:latin typeface="Cambria Math" panose="02040503050406030204" pitchFamily="18" charset="0"/>
                                    </a:rPr>
                                    <m:t>)</m:t>
                                  </m:r>
                                </m:sup>
                              </m:sSubSup>
                            </m:e>
                          </m:nary>
                        </m:oMath>
                      </m:oMathPara>
                    </a14:m>
                    <a:endParaRPr lang="en-US" dirty="0"/>
                  </a:p>
                </p:txBody>
              </p:sp>
            </mc:Choice>
            <mc:Fallback xmlns="">
              <p:sp>
                <p:nvSpPr>
                  <p:cNvPr id="42" name="TextBox 41">
                    <a:extLst>
                      <a:ext uri="{FF2B5EF4-FFF2-40B4-BE49-F238E27FC236}">
                        <a16:creationId xmlns:a16="http://schemas.microsoft.com/office/drawing/2014/main" id="{4CE178D4-5CDC-654D-9F7B-27007BA29FBC}"/>
                      </a:ext>
                    </a:extLst>
                  </p:cNvPr>
                  <p:cNvSpPr txBox="1">
                    <a:spLocks noRot="1" noChangeAspect="1" noMove="1" noResize="1" noEditPoints="1" noAdjustHandles="1" noChangeArrowheads="1" noChangeShapeType="1" noTextEdit="1"/>
                  </p:cNvSpPr>
                  <p:nvPr/>
                </p:nvSpPr>
                <p:spPr>
                  <a:xfrm>
                    <a:off x="7034090" y="3980446"/>
                    <a:ext cx="4373864" cy="848566"/>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1DD976A-C41B-35C3-BD91-B665266144A2}"/>
                      </a:ext>
                    </a:extLst>
                  </p:cNvPr>
                  <p:cNvSpPr txBox="1"/>
                  <p:nvPr/>
                </p:nvSpPr>
                <p:spPr>
                  <a:xfrm>
                    <a:off x="6278880" y="3759925"/>
                    <a:ext cx="1390219" cy="37426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𝑔</m:t>
                              </m:r>
                            </m:e>
                            <m:sup>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sup>
                          </m:sSup>
                        </m:oMath>
                      </m:oMathPara>
                    </a14:m>
                    <a:endParaRPr lang="en-US" dirty="0"/>
                  </a:p>
                </p:txBody>
              </p:sp>
            </mc:Choice>
            <mc:Fallback xmlns="">
              <p:sp>
                <p:nvSpPr>
                  <p:cNvPr id="2" name="TextBox 1">
                    <a:extLst>
                      <a:ext uri="{FF2B5EF4-FFF2-40B4-BE49-F238E27FC236}">
                        <a16:creationId xmlns:a16="http://schemas.microsoft.com/office/drawing/2014/main" id="{E1DD976A-C41B-35C3-BD91-B665266144A2}"/>
                      </a:ext>
                    </a:extLst>
                  </p:cNvPr>
                  <p:cNvSpPr txBox="1">
                    <a:spLocks noRot="1" noChangeAspect="1" noMove="1" noResize="1" noEditPoints="1" noAdjustHandles="1" noChangeArrowheads="1" noChangeShapeType="1" noTextEdit="1"/>
                  </p:cNvSpPr>
                  <p:nvPr/>
                </p:nvSpPr>
                <p:spPr>
                  <a:xfrm>
                    <a:off x="6278880" y="3759925"/>
                    <a:ext cx="1390219" cy="374269"/>
                  </a:xfrm>
                  <a:prstGeom prst="rect">
                    <a:avLst/>
                  </a:prstGeom>
                  <a:blipFill>
                    <a:blip r:embed="rId8"/>
                    <a:stretch>
                      <a:fillRect b="-65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F3D451C-DACE-B588-7E5B-1DE448181019}"/>
                      </a:ext>
                    </a:extLst>
                  </p:cNvPr>
                  <p:cNvSpPr txBox="1"/>
                  <p:nvPr/>
                </p:nvSpPr>
                <p:spPr>
                  <a:xfrm>
                    <a:off x="8393861" y="2426524"/>
                    <a:ext cx="1390219" cy="37426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2</m:t>
                              </m:r>
                            </m:sub>
                          </m:sSub>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𝑔</m:t>
                              </m:r>
                            </m:e>
                            <m:sup>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2</m:t>
                                  </m:r>
                                </m:sub>
                              </m:sSub>
                            </m:sup>
                          </m:sSup>
                        </m:oMath>
                      </m:oMathPara>
                    </a14:m>
                    <a:endParaRPr lang="en-US" dirty="0"/>
                  </a:p>
                </p:txBody>
              </p:sp>
            </mc:Choice>
            <mc:Fallback xmlns="">
              <p:sp>
                <p:nvSpPr>
                  <p:cNvPr id="5" name="TextBox 4">
                    <a:extLst>
                      <a:ext uri="{FF2B5EF4-FFF2-40B4-BE49-F238E27FC236}">
                        <a16:creationId xmlns:a16="http://schemas.microsoft.com/office/drawing/2014/main" id="{AF3D451C-DACE-B588-7E5B-1DE448181019}"/>
                      </a:ext>
                    </a:extLst>
                  </p:cNvPr>
                  <p:cNvSpPr txBox="1">
                    <a:spLocks noRot="1" noChangeAspect="1" noMove="1" noResize="1" noEditPoints="1" noAdjustHandles="1" noChangeArrowheads="1" noChangeShapeType="1" noTextEdit="1"/>
                  </p:cNvSpPr>
                  <p:nvPr/>
                </p:nvSpPr>
                <p:spPr>
                  <a:xfrm>
                    <a:off x="8393861" y="2426524"/>
                    <a:ext cx="1390219" cy="374269"/>
                  </a:xfrm>
                  <a:prstGeom prst="rect">
                    <a:avLst/>
                  </a:prstGeom>
                  <a:blipFill>
                    <a:blip r:embed="rId9"/>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CDB7A6F9-0826-FBF1-54DD-FFBFB4679D88}"/>
                      </a:ext>
                    </a:extLst>
                  </p:cNvPr>
                  <p:cNvSpPr txBox="1"/>
                  <p:nvPr/>
                </p:nvSpPr>
                <p:spPr>
                  <a:xfrm>
                    <a:off x="10564019" y="3727624"/>
                    <a:ext cx="1390219" cy="374269"/>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3</m:t>
                              </m:r>
                            </m:sub>
                          </m:sSub>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𝑔</m:t>
                              </m:r>
                            </m:e>
                            <m:sup>
                              <m:r>
                                <a:rPr lang="en-US" b="0" i="1" smtClean="0">
                                  <a:latin typeface="Cambria Math" panose="02040503050406030204" pitchFamily="18" charset="0"/>
                                </a:rPr>
                                <m:t>𝑠</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3</m:t>
                                  </m:r>
                                </m:sub>
                              </m:sSub>
                            </m:sup>
                          </m:sSup>
                        </m:oMath>
                      </m:oMathPara>
                    </a14:m>
                    <a:endParaRPr lang="en-US" dirty="0"/>
                  </a:p>
                </p:txBody>
              </p:sp>
            </mc:Choice>
            <mc:Fallback xmlns="">
              <p:sp>
                <p:nvSpPr>
                  <p:cNvPr id="6" name="TextBox 5">
                    <a:extLst>
                      <a:ext uri="{FF2B5EF4-FFF2-40B4-BE49-F238E27FC236}">
                        <a16:creationId xmlns:a16="http://schemas.microsoft.com/office/drawing/2014/main" id="{CDB7A6F9-0826-FBF1-54DD-FFBFB4679D88}"/>
                      </a:ext>
                    </a:extLst>
                  </p:cNvPr>
                  <p:cNvSpPr txBox="1">
                    <a:spLocks noRot="1" noChangeAspect="1" noMove="1" noResize="1" noEditPoints="1" noAdjustHandles="1" noChangeArrowheads="1" noChangeShapeType="1" noTextEdit="1"/>
                  </p:cNvSpPr>
                  <p:nvPr/>
                </p:nvSpPr>
                <p:spPr>
                  <a:xfrm>
                    <a:off x="10564019" y="3727624"/>
                    <a:ext cx="1390219" cy="374269"/>
                  </a:xfrm>
                  <a:prstGeom prst="rect">
                    <a:avLst/>
                  </a:prstGeom>
                  <a:blipFill>
                    <a:blip r:embed="rId10"/>
                    <a:stretch>
                      <a:fillRect b="-6452"/>
                    </a:stretch>
                  </a:blipFill>
                </p:spPr>
                <p:txBody>
                  <a:bodyPr/>
                  <a:lstStyle/>
                  <a:p>
                    <a:r>
                      <a:rPr lang="en-US">
                        <a:noFill/>
                      </a:rPr>
                      <a:t> </a:t>
                    </a:r>
                  </a:p>
                </p:txBody>
              </p:sp>
            </mc:Fallback>
          </mc:AlternateContent>
        </p:grpSp>
      </p:grpSp>
      <p:sp>
        <p:nvSpPr>
          <p:cNvPr id="10" name="Title 1">
            <a:extLst>
              <a:ext uri="{FF2B5EF4-FFF2-40B4-BE49-F238E27FC236}">
                <a16:creationId xmlns:a16="http://schemas.microsoft.com/office/drawing/2014/main" id="{EF074FD0-0B67-3355-89CB-F8DB1CC153C4}"/>
              </a:ext>
            </a:extLst>
          </p:cNvPr>
          <p:cNvSpPr txBox="1">
            <a:spLocks/>
          </p:cNvSpPr>
          <p:nvPr/>
        </p:nvSpPr>
        <p:spPr>
          <a:xfrm>
            <a:off x="291402" y="261259"/>
            <a:ext cx="10515600" cy="100483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a:ln>
                  <a:noFill/>
                </a:ln>
                <a:solidFill>
                  <a:schemeClr val="tx1"/>
                </a:solidFill>
                <a:effectLst/>
                <a:uLnTx/>
                <a:uFillTx/>
                <a:latin typeface="+mj-lt"/>
                <a:ea typeface="+mj-ea"/>
                <a:cs typeface="+mj-cs"/>
              </a:rPr>
              <a:t>Case Study: </a:t>
            </a:r>
            <a:r>
              <a:rPr kumimoji="0" lang="en-US" sz="4400" b="0" i="0" u="none" strike="noStrike" kern="1200" cap="none" spc="0" normalizeH="0" baseline="0" noProof="0">
                <a:ln>
                  <a:noFill/>
                </a:ln>
                <a:solidFill>
                  <a:schemeClr val="accent2">
                    <a:lumMod val="75000"/>
                  </a:schemeClr>
                </a:solidFill>
                <a:effectLst/>
                <a:uLnTx/>
                <a:uFillTx/>
                <a:latin typeface="+mj-lt"/>
                <a:ea typeface="+mj-ea"/>
                <a:cs typeface="+mj-cs"/>
              </a:rPr>
              <a:t>HBMS Multi-Signatures </a:t>
            </a:r>
            <a:r>
              <a:rPr kumimoji="0" lang="en-US" sz="2000" b="0" i="0" u="none" strike="noStrike" kern="1200" cap="none" spc="0" normalizeH="0" baseline="0" noProof="0">
                <a:ln>
                  <a:noFill/>
                </a:ln>
                <a:solidFill>
                  <a:schemeClr val="accent2">
                    <a:lumMod val="75000"/>
                  </a:schemeClr>
                </a:solidFill>
                <a:effectLst/>
                <a:uLnTx/>
                <a:uFillTx/>
                <a:latin typeface="+mj-lt"/>
                <a:ea typeface="+mj-ea"/>
                <a:cs typeface="+mj-cs"/>
              </a:rPr>
              <a:t>(Bellare &amp; Dai, 2021)</a:t>
            </a:r>
            <a:endParaRPr kumimoji="0" lang="en-US" sz="2000" b="0" i="0" u="none" strike="noStrike" kern="1200" cap="none" spc="0" normalizeH="0" baseline="0" noProof="0" dirty="0">
              <a:ln>
                <a:noFill/>
              </a:ln>
              <a:solidFill>
                <a:schemeClr val="accent2">
                  <a:lumMod val="75000"/>
                </a:schemeClr>
              </a:solidFill>
              <a:effectLst/>
              <a:uLnTx/>
              <a:uFillTx/>
              <a:latin typeface="+mj-lt"/>
              <a:ea typeface="+mj-ea"/>
              <a:cs typeface="+mj-cs"/>
            </a:endParaRPr>
          </a:p>
        </p:txBody>
      </p:sp>
      <p:sp>
        <p:nvSpPr>
          <p:cNvPr id="14" name="Content Placeholder 2">
            <a:extLst>
              <a:ext uri="{FF2B5EF4-FFF2-40B4-BE49-F238E27FC236}">
                <a16:creationId xmlns:a16="http://schemas.microsoft.com/office/drawing/2014/main" id="{A3834B7C-5E5C-4C72-0E88-32FDA742A828}"/>
              </a:ext>
            </a:extLst>
          </p:cNvPr>
          <p:cNvSpPr txBox="1">
            <a:spLocks/>
          </p:cNvSpPr>
          <p:nvPr/>
        </p:nvSpPr>
        <p:spPr>
          <a:xfrm>
            <a:off x="245997" y="1372376"/>
            <a:ext cx="5822551" cy="510779"/>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sz="2400" dirty="0"/>
              <a:t>Signing: an interactive 2-round protocol</a:t>
            </a:r>
          </a:p>
        </p:txBody>
      </p:sp>
    </p:spTree>
    <p:extLst>
      <p:ext uri="{BB962C8B-B14F-4D97-AF65-F5344CB8AC3E}">
        <p14:creationId xmlns:p14="http://schemas.microsoft.com/office/powerpoint/2010/main" val="296348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P spid="4" grpId="0" animBg="1"/>
      <p:bldP spid="8"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BB220C-708E-6100-EA20-B7CC065DD2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0976E0-F96B-661B-0B44-722FC1097BF1}"/>
              </a:ext>
            </a:extLst>
          </p:cNvPr>
          <p:cNvSpPr>
            <a:spLocks noGrp="1"/>
          </p:cNvSpPr>
          <p:nvPr>
            <p:ph type="title"/>
          </p:nvPr>
        </p:nvSpPr>
        <p:spPr>
          <a:xfrm>
            <a:off x="291402" y="261259"/>
            <a:ext cx="10515600" cy="1004835"/>
          </a:xfrm>
        </p:spPr>
        <p:txBody>
          <a:bodyPr>
            <a:normAutofit/>
          </a:bodyPr>
          <a:lstStyle/>
          <a:p>
            <a:r>
              <a:rPr lang="en-US" dirty="0">
                <a:solidFill>
                  <a:schemeClr val="accent2">
                    <a:lumMod val="75000"/>
                  </a:schemeClr>
                </a:solidFill>
              </a:rPr>
              <a:t>HBMS: </a:t>
            </a:r>
            <a:r>
              <a:rPr lang="en-US" dirty="0"/>
              <a:t>Continued</a:t>
            </a:r>
            <a:endParaRPr lang="en-US" sz="2000" dirty="0"/>
          </a:p>
        </p:txBody>
      </p:sp>
      <p:sp>
        <p:nvSpPr>
          <p:cNvPr id="27" name="Content Placeholder 2">
            <a:extLst>
              <a:ext uri="{FF2B5EF4-FFF2-40B4-BE49-F238E27FC236}">
                <a16:creationId xmlns:a16="http://schemas.microsoft.com/office/drawing/2014/main" id="{F1292B4C-5E7C-AA1D-5834-7749AE4C35D8}"/>
              </a:ext>
            </a:extLst>
          </p:cNvPr>
          <p:cNvSpPr>
            <a:spLocks noGrp="1"/>
          </p:cNvSpPr>
          <p:nvPr>
            <p:ph idx="1"/>
          </p:nvPr>
        </p:nvSpPr>
        <p:spPr>
          <a:xfrm>
            <a:off x="274722" y="1333813"/>
            <a:ext cx="11350753" cy="777481"/>
          </a:xfrm>
          <a:noFill/>
        </p:spPr>
        <p:txBody>
          <a:bodyPr>
            <a:noAutofit/>
          </a:bodyPr>
          <a:lstStyle/>
          <a:p>
            <a:pPr marL="0" indent="0">
              <a:lnSpc>
                <a:spcPct val="100000"/>
              </a:lnSpc>
              <a:spcBef>
                <a:spcPts val="0"/>
              </a:spcBef>
              <a:buNone/>
            </a:pPr>
            <a:r>
              <a:rPr lang="en-US" sz="2000" dirty="0">
                <a:solidFill>
                  <a:schemeClr val="bg2">
                    <a:lumMod val="50000"/>
                  </a:schemeClr>
                </a:solidFill>
              </a:rPr>
              <a:t>(Using the “ROS attack” of Benhamouda et al., 2021; see our paper for attack details)</a:t>
            </a:r>
          </a:p>
          <a:p>
            <a:pPr marL="0" indent="0">
              <a:lnSpc>
                <a:spcPct val="100000"/>
              </a:lnSpc>
              <a:spcBef>
                <a:spcPts val="0"/>
              </a:spcBef>
              <a:buNone/>
            </a:pPr>
            <a:r>
              <a:rPr lang="en-US" sz="2400" dirty="0"/>
              <a:t>An adversary with 1 colluding signer can:</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CC99FF0-5361-BA55-FC95-522D144638D7}"/>
                  </a:ext>
                </a:extLst>
              </p:cNvPr>
              <p:cNvSpPr txBox="1"/>
              <p:nvPr/>
            </p:nvSpPr>
            <p:spPr>
              <a:xfrm>
                <a:off x="987139" y="2109545"/>
                <a:ext cx="10784696" cy="1668542"/>
              </a:xfrm>
              <a:prstGeom prst="roundRect">
                <a:avLst/>
              </a:prstGeom>
              <a:noFill/>
              <a:ln>
                <a:noFill/>
              </a:ln>
            </p:spPr>
            <p:txBody>
              <a:bodyPr wrap="square" rtlCol="0">
                <a:spAutoFit/>
              </a:bodyPr>
              <a:lstStyle/>
              <a:p>
                <a:pPr marL="457200" indent="-457200">
                  <a:spcBef>
                    <a:spcPts val="1200"/>
                  </a:spcBef>
                  <a:buFont typeface="+mj-lt"/>
                  <a:buAutoNum type="arabicPeriod"/>
                </a:pPr>
                <a:r>
                  <a:rPr lang="en-US" sz="2400" b="0" dirty="0"/>
                  <a:t>Start </a:t>
                </a:r>
                <a14:m>
                  <m:oMath xmlns:m="http://schemas.openxmlformats.org/officeDocument/2006/math">
                    <m:r>
                      <a:rPr lang="en-US" sz="2400" i="1">
                        <a:latin typeface="Cambria Math" panose="02040503050406030204" pitchFamily="18" charset="0"/>
                      </a:rPr>
                      <m:t>ℓ≥</m:t>
                    </m:r>
                    <m:r>
                      <m:rPr>
                        <m:sty m:val="p"/>
                      </m:rPr>
                      <a:rPr lang="en-US" sz="2400" b="0" i="0" smtClean="0">
                        <a:latin typeface="Cambria Math" panose="02040503050406030204" pitchFamily="18" charset="0"/>
                      </a:rPr>
                      <m:t>log</m:t>
                    </m:r>
                    <m:r>
                      <a:rPr lang="en-US" sz="2400" b="0" i="1" smtClean="0">
                        <a:latin typeface="Cambria Math" panose="02040503050406030204" pitchFamily="18" charset="0"/>
                      </a:rPr>
                      <m:t>⁡(</m:t>
                    </m:r>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𝔾</m:t>
                        </m:r>
                      </m:e>
                    </m:d>
                    <m:r>
                      <a:rPr lang="en-US" sz="2400" b="0" i="1" smtClean="0">
                        <a:latin typeface="Cambria Math" panose="02040503050406030204" pitchFamily="18" charset="0"/>
                      </a:rPr>
                      <m:t>)</m:t>
                    </m:r>
                    <m:r>
                      <a:rPr lang="en-US" sz="2400" i="1">
                        <a:latin typeface="Cambria Math" panose="02040503050406030204" pitchFamily="18" charset="0"/>
                      </a:rPr>
                      <m:t> </m:t>
                    </m:r>
                  </m:oMath>
                </a14:m>
                <a:r>
                  <a:rPr lang="en-US" sz="2400" dirty="0"/>
                  <a:t>concurrent signing sessions for a message </a:t>
                </a:r>
                <a14:m>
                  <m:oMath xmlns:m="http://schemas.openxmlformats.org/officeDocument/2006/math">
                    <m:r>
                      <a:rPr lang="en-US" sz="2400" b="0" i="1" smtClean="0">
                        <a:latin typeface="Cambria Math" panose="02040503050406030204" pitchFamily="18" charset="0"/>
                      </a:rPr>
                      <m:t>𝑚</m:t>
                    </m:r>
                  </m:oMath>
                </a14:m>
                <a:r>
                  <a:rPr lang="en-US" sz="2400" dirty="0"/>
                  <a:t>.</a:t>
                </a:r>
              </a:p>
              <a:p>
                <a:pPr marL="457200" indent="-457200">
                  <a:spcBef>
                    <a:spcPts val="1200"/>
                  </a:spcBef>
                  <a:buFont typeface="+mj-lt"/>
                  <a:buAutoNum type="arabicPeriod"/>
                </a:pPr>
                <a:r>
                  <a:rPr lang="en-US" sz="2400" dirty="0"/>
                  <a:t>Obtain </a:t>
                </a:r>
                <a14:m>
                  <m:oMath xmlns:m="http://schemas.openxmlformats.org/officeDocument/2006/math">
                    <m:r>
                      <a:rPr lang="en-US" sz="2400" b="0" i="1" smtClean="0">
                        <a:latin typeface="Cambria Math" panose="02040503050406030204" pitchFamily="18" charset="0"/>
                      </a:rPr>
                      <m:t>ℓ</m:t>
                    </m:r>
                  </m:oMath>
                </a14:m>
                <a:r>
                  <a:rPr lang="en-US" sz="2400" dirty="0"/>
                  <a:t> legitimate multi-signatures for </a:t>
                </a:r>
                <a14:m>
                  <m:oMath xmlns:m="http://schemas.openxmlformats.org/officeDocument/2006/math">
                    <m:r>
                      <a:rPr lang="en-US" sz="2400" b="0" i="1" smtClean="0">
                        <a:latin typeface="Cambria Math" panose="02040503050406030204" pitchFamily="18" charset="0"/>
                      </a:rPr>
                      <m:t>𝑚</m:t>
                    </m:r>
                  </m:oMath>
                </a14:m>
                <a:r>
                  <a:rPr lang="en-US" sz="2400" dirty="0"/>
                  <a:t>.</a:t>
                </a:r>
              </a:p>
              <a:p>
                <a:pPr marL="457200" indent="-457200">
                  <a:spcBef>
                    <a:spcPts val="1200"/>
                  </a:spcBef>
                  <a:buFont typeface="+mj-lt"/>
                  <a:buAutoNum type="arabicPeriod"/>
                </a:pPr>
                <a:r>
                  <a:rPr lang="en-US" sz="2400" dirty="0"/>
                  <a:t>Forge another multi-signature for </a:t>
                </a:r>
                <a14:m>
                  <m:oMath xmlns:m="http://schemas.openxmlformats.org/officeDocument/2006/math">
                    <m:r>
                      <a:rPr lang="en-US" sz="2400" b="0" i="1" smtClean="0">
                        <a:latin typeface="Cambria Math" panose="02040503050406030204" pitchFamily="18" charset="0"/>
                      </a:rPr>
                      <m:t>𝑚</m:t>
                    </m:r>
                  </m:oMath>
                </a14:m>
                <a:r>
                  <a:rPr lang="en-US" sz="2400" dirty="0"/>
                  <a:t>.</a:t>
                </a:r>
              </a:p>
            </p:txBody>
          </p:sp>
        </mc:Choice>
        <mc:Fallback xmlns="">
          <p:sp>
            <p:nvSpPr>
              <p:cNvPr id="5" name="TextBox 4">
                <a:extLst>
                  <a:ext uri="{FF2B5EF4-FFF2-40B4-BE49-F238E27FC236}">
                    <a16:creationId xmlns:a16="http://schemas.microsoft.com/office/drawing/2014/main" id="{9CC99FF0-5361-BA55-FC95-522D144638D7}"/>
                  </a:ext>
                </a:extLst>
              </p:cNvPr>
              <p:cNvSpPr txBox="1">
                <a:spLocks noRot="1" noChangeAspect="1" noMove="1" noResize="1" noEditPoints="1" noAdjustHandles="1" noChangeArrowheads="1" noChangeShapeType="1" noTextEdit="1"/>
              </p:cNvSpPr>
              <p:nvPr/>
            </p:nvSpPr>
            <p:spPr>
              <a:xfrm>
                <a:off x="987139" y="2109545"/>
                <a:ext cx="10784696" cy="1668542"/>
              </a:xfrm>
              <a:prstGeom prst="roundRect">
                <a:avLst/>
              </a:prstGeom>
              <a:blipFill>
                <a:blip r:embed="rId3"/>
                <a:stretch>
                  <a:fillRect l="-170" b="-2920"/>
                </a:stretch>
              </a:blipFill>
              <a:ln>
                <a:noFill/>
              </a:ln>
            </p:spPr>
            <p:txBody>
              <a:bodyPr/>
              <a:lstStyle/>
              <a:p>
                <a:r>
                  <a:rPr lang="en-US">
                    <a:noFill/>
                  </a:rPr>
                  <a:t> </a:t>
                </a:r>
              </a:p>
            </p:txBody>
          </p:sp>
        </mc:Fallback>
      </mc:AlternateContent>
      <p:sp>
        <p:nvSpPr>
          <p:cNvPr id="35" name="Content Placeholder 2">
            <a:extLst>
              <a:ext uri="{FF2B5EF4-FFF2-40B4-BE49-F238E27FC236}">
                <a16:creationId xmlns:a16="http://schemas.microsoft.com/office/drawing/2014/main" id="{EE554EC4-5682-28F9-3A4F-8D9438C05A79}"/>
              </a:ext>
            </a:extLst>
          </p:cNvPr>
          <p:cNvSpPr txBox="1">
            <a:spLocks/>
          </p:cNvSpPr>
          <p:nvPr/>
        </p:nvSpPr>
        <p:spPr>
          <a:xfrm>
            <a:off x="274722" y="3861480"/>
            <a:ext cx="5725206" cy="495103"/>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400" dirty="0">
                <a:highlight>
                  <a:srgbClr val="FFFF00"/>
                </a:highlight>
              </a:rPr>
              <a:t>Breaks the notion of strong unforgeability.</a:t>
            </a:r>
          </a:p>
        </p:txBody>
      </p:sp>
      <p:grpSp>
        <p:nvGrpSpPr>
          <p:cNvPr id="3" name="Group 2">
            <a:extLst>
              <a:ext uri="{FF2B5EF4-FFF2-40B4-BE49-F238E27FC236}">
                <a16:creationId xmlns:a16="http://schemas.microsoft.com/office/drawing/2014/main" id="{35265AE7-97FE-34B4-43CE-54B257789234}"/>
              </a:ext>
            </a:extLst>
          </p:cNvPr>
          <p:cNvGrpSpPr/>
          <p:nvPr/>
        </p:nvGrpSpPr>
        <p:grpSpPr>
          <a:xfrm>
            <a:off x="6192074" y="3177661"/>
            <a:ext cx="5715001" cy="3319690"/>
            <a:chOff x="6192074" y="3177661"/>
            <a:chExt cx="5715001" cy="3319690"/>
          </a:xfrm>
        </p:grpSpPr>
        <p:grpSp>
          <p:nvGrpSpPr>
            <p:cNvPr id="26" name="Group 25">
              <a:extLst>
                <a:ext uri="{FF2B5EF4-FFF2-40B4-BE49-F238E27FC236}">
                  <a16:creationId xmlns:a16="http://schemas.microsoft.com/office/drawing/2014/main" id="{09E1C0A6-F796-DA4F-61B8-8ACF2D7A2D73}"/>
                </a:ext>
              </a:extLst>
            </p:cNvPr>
            <p:cNvGrpSpPr/>
            <p:nvPr/>
          </p:nvGrpSpPr>
          <p:grpSpPr>
            <a:xfrm>
              <a:off x="6192074" y="3177661"/>
              <a:ext cx="5715001" cy="3319690"/>
              <a:chOff x="8219551" y="42505"/>
              <a:chExt cx="3922160" cy="2228422"/>
            </a:xfrm>
          </p:grpSpPr>
          <p:grpSp>
            <p:nvGrpSpPr>
              <p:cNvPr id="28" name="Group 27">
                <a:extLst>
                  <a:ext uri="{FF2B5EF4-FFF2-40B4-BE49-F238E27FC236}">
                    <a16:creationId xmlns:a16="http://schemas.microsoft.com/office/drawing/2014/main" id="{D0F6E5CC-D33E-438C-F3B6-BEBBCD5D25FA}"/>
                  </a:ext>
                </a:extLst>
              </p:cNvPr>
              <p:cNvGrpSpPr/>
              <p:nvPr/>
            </p:nvGrpSpPr>
            <p:grpSpPr>
              <a:xfrm>
                <a:off x="8219551" y="42505"/>
                <a:ext cx="3922160" cy="2228422"/>
                <a:chOff x="7072407" y="20166"/>
                <a:chExt cx="5097392" cy="2793373"/>
              </a:xfrm>
            </p:grpSpPr>
            <p:sp>
              <p:nvSpPr>
                <p:cNvPr id="30" name="Rectangle: Top Corners Snipped 29">
                  <a:extLst>
                    <a:ext uri="{FF2B5EF4-FFF2-40B4-BE49-F238E27FC236}">
                      <a16:creationId xmlns:a16="http://schemas.microsoft.com/office/drawing/2014/main" id="{A505920C-75BE-51F5-A982-779FF53EA5F1}"/>
                    </a:ext>
                  </a:extLst>
                </p:cNvPr>
                <p:cNvSpPr/>
                <p:nvPr/>
              </p:nvSpPr>
              <p:spPr>
                <a:xfrm>
                  <a:off x="7072407" y="974114"/>
                  <a:ext cx="5097392" cy="1839425"/>
                </a:xfrm>
                <a:prstGeom prst="snip2Same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1" name="Picture 30" descr="A person in a red hoodie and a computer&#10;&#10;Description automatically generated">
                  <a:extLst>
                    <a:ext uri="{FF2B5EF4-FFF2-40B4-BE49-F238E27FC236}">
                      <a16:creationId xmlns:a16="http://schemas.microsoft.com/office/drawing/2014/main" id="{D5D26FA1-58BD-F910-9B1A-AD862E6C0B26}"/>
                    </a:ext>
                  </a:extLst>
                </p:cNvPr>
                <p:cNvPicPr>
                  <a:picLocks noChangeAspect="1"/>
                </p:cNvPicPr>
                <p:nvPr/>
              </p:nvPicPr>
              <p:blipFill>
                <a:blip r:embed="rId4">
                  <a:extLst>
                    <a:ext uri="{28A0092B-C50C-407E-A947-70E740481C1C}">
                      <a14:useLocalDpi xmlns:a14="http://schemas.microsoft.com/office/drawing/2010/main" val="0"/>
                    </a:ext>
                  </a:extLst>
                </a:blip>
                <a:srcRect l="25705" t="17844" r="25389" b="19121"/>
                <a:stretch/>
              </p:blipFill>
              <p:spPr>
                <a:xfrm>
                  <a:off x="9180606" y="20166"/>
                  <a:ext cx="928251" cy="1120798"/>
                </a:xfrm>
                <a:prstGeom prst="rect">
                  <a:avLst/>
                </a:prstGeom>
                <a:solidFill>
                  <a:schemeClr val="accent2"/>
                </a:solidFill>
                <a:ln>
                  <a:solidFill>
                    <a:schemeClr val="tx1"/>
                  </a:solidFill>
                </a:ln>
              </p:spPr>
            </p:pic>
            <p:pic>
              <p:nvPicPr>
                <p:cNvPr id="32" name="Picture 31" descr="A stick figure drawing a pencil and paper&#10;&#10;Description automatically generated">
                  <a:extLst>
                    <a:ext uri="{FF2B5EF4-FFF2-40B4-BE49-F238E27FC236}">
                      <a16:creationId xmlns:a16="http://schemas.microsoft.com/office/drawing/2014/main" id="{A13237AE-4294-414B-DD06-CCD05467C1E9}"/>
                    </a:ext>
                  </a:extLst>
                </p:cNvPr>
                <p:cNvPicPr>
                  <a:picLocks noChangeAspect="1"/>
                </p:cNvPicPr>
                <p:nvPr/>
              </p:nvPicPr>
              <p:blipFill>
                <a:blip r:embed="rId5">
                  <a:extLst>
                    <a:ext uri="{28A0092B-C50C-407E-A947-70E740481C1C}">
                      <a14:useLocalDpi xmlns:a14="http://schemas.microsoft.com/office/drawing/2010/main" val="0"/>
                    </a:ext>
                  </a:extLst>
                </a:blip>
                <a:srcRect l="10238" r="10238"/>
                <a:stretch/>
              </p:blipFill>
              <p:spPr>
                <a:xfrm>
                  <a:off x="7329513" y="1643494"/>
                  <a:ext cx="1065445" cy="1004836"/>
                </a:xfrm>
                <a:prstGeom prst="rect">
                  <a:avLst/>
                </a:prstGeom>
                <a:ln>
                  <a:solidFill>
                    <a:schemeClr val="tx1"/>
                  </a:solidFill>
                </a:ln>
              </p:spPr>
            </p:pic>
            <p:pic>
              <p:nvPicPr>
                <p:cNvPr id="33" name="Picture 32" descr="A person writing on a piece of paper&#10;&#10;Description automatically generated">
                  <a:extLst>
                    <a:ext uri="{FF2B5EF4-FFF2-40B4-BE49-F238E27FC236}">
                      <a16:creationId xmlns:a16="http://schemas.microsoft.com/office/drawing/2014/main" id="{10492AE2-0D39-7CCB-725E-77BFB5571E66}"/>
                    </a:ext>
                  </a:extLst>
                </p:cNvPr>
                <p:cNvPicPr>
                  <a:picLocks noChangeAspect="1"/>
                </p:cNvPicPr>
                <p:nvPr/>
              </p:nvPicPr>
              <p:blipFill>
                <a:blip r:embed="rId6">
                  <a:extLst>
                    <a:ext uri="{28A0092B-C50C-407E-A947-70E740481C1C}">
                      <a14:useLocalDpi xmlns:a14="http://schemas.microsoft.com/office/drawing/2010/main" val="0"/>
                    </a:ext>
                  </a:extLst>
                </a:blip>
                <a:srcRect b="5689"/>
                <a:stretch/>
              </p:blipFill>
              <p:spPr>
                <a:xfrm>
                  <a:off x="8579287" y="1643494"/>
                  <a:ext cx="1065445" cy="1004834"/>
                </a:xfrm>
                <a:prstGeom prst="rect">
                  <a:avLst/>
                </a:prstGeom>
                <a:ln>
                  <a:solidFill>
                    <a:schemeClr val="tx1"/>
                  </a:solidFill>
                </a:ln>
              </p:spPr>
            </p:pic>
            <p:pic>
              <p:nvPicPr>
                <p:cNvPr id="34" name="Picture 33" descr="A person in a red hoodie and a computer&#10;&#10;Description automatically generated">
                  <a:extLst>
                    <a:ext uri="{FF2B5EF4-FFF2-40B4-BE49-F238E27FC236}">
                      <a16:creationId xmlns:a16="http://schemas.microsoft.com/office/drawing/2014/main" id="{377CF606-EE9E-9425-305A-66A0D847708C}"/>
                    </a:ext>
                  </a:extLst>
                </p:cNvPr>
                <p:cNvPicPr>
                  <a:picLocks noChangeAspect="1"/>
                </p:cNvPicPr>
                <p:nvPr/>
              </p:nvPicPr>
              <p:blipFill>
                <a:blip r:embed="rId7">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rcRect l="25705" t="17844" r="25389" b="19121"/>
                <a:stretch/>
              </p:blipFill>
              <p:spPr>
                <a:xfrm>
                  <a:off x="11069681" y="1643494"/>
                  <a:ext cx="832210" cy="1004834"/>
                </a:xfrm>
                <a:prstGeom prst="rect">
                  <a:avLst/>
                </a:prstGeom>
                <a:solidFill>
                  <a:schemeClr val="accent2"/>
                </a:solidFill>
                <a:ln>
                  <a:solidFill>
                    <a:schemeClr val="tx1"/>
                  </a:solidFill>
                </a:ln>
              </p:spPr>
            </p:pic>
          </p:grpSp>
          <p:pic>
            <p:nvPicPr>
              <p:cNvPr id="29" name="Picture 28">
                <a:extLst>
                  <a:ext uri="{FF2B5EF4-FFF2-40B4-BE49-F238E27FC236}">
                    <a16:creationId xmlns:a16="http://schemas.microsoft.com/office/drawing/2014/main" id="{6EC1ACED-68A1-0EB2-880E-045936BAA53F}"/>
                  </a:ext>
                </a:extLst>
              </p:cNvPr>
              <p:cNvPicPr>
                <a:picLocks noChangeAspect="1"/>
              </p:cNvPicPr>
              <p:nvPr/>
            </p:nvPicPr>
            <p:blipFill>
              <a:blip r:embed="rId9">
                <a:extLst>
                  <a:ext uri="{28A0092B-C50C-407E-A947-70E740481C1C}">
                    <a14:useLocalDpi xmlns:a14="http://schemas.microsoft.com/office/drawing/2010/main" val="0"/>
                  </a:ext>
                </a:extLst>
              </a:blip>
              <a:srcRect l="39183" t="17080" r="24550" b="19876"/>
              <a:stretch/>
            </p:blipFill>
            <p:spPr>
              <a:xfrm>
                <a:off x="10338425" y="1337520"/>
                <a:ext cx="819801" cy="801609"/>
              </a:xfrm>
              <a:prstGeom prst="rect">
                <a:avLst/>
              </a:prstGeom>
              <a:ln>
                <a:solidFill>
                  <a:schemeClr val="tx1"/>
                </a:solidFill>
              </a:ln>
            </p:spPr>
          </p:pic>
        </p:grpSp>
        <p:grpSp>
          <p:nvGrpSpPr>
            <p:cNvPr id="67" name="Group 66">
              <a:extLst>
                <a:ext uri="{FF2B5EF4-FFF2-40B4-BE49-F238E27FC236}">
                  <a16:creationId xmlns:a16="http://schemas.microsoft.com/office/drawing/2014/main" id="{DB33DDFD-211D-1B0F-7A33-B078FDEFD247}"/>
                </a:ext>
              </a:extLst>
            </p:cNvPr>
            <p:cNvGrpSpPr/>
            <p:nvPr/>
          </p:nvGrpSpPr>
          <p:grpSpPr>
            <a:xfrm>
              <a:off x="7659397" y="4453313"/>
              <a:ext cx="544039" cy="504136"/>
              <a:chOff x="7659397" y="4453313"/>
              <a:chExt cx="544039" cy="504136"/>
            </a:xfrm>
          </p:grpSpPr>
          <p:cxnSp>
            <p:nvCxnSpPr>
              <p:cNvPr id="38" name="Straight Arrow Connector 37">
                <a:extLst>
                  <a:ext uri="{FF2B5EF4-FFF2-40B4-BE49-F238E27FC236}">
                    <a16:creationId xmlns:a16="http://schemas.microsoft.com/office/drawing/2014/main" id="{8992079B-54B2-5097-E971-C90CBB5F81D8}"/>
                  </a:ext>
                </a:extLst>
              </p:cNvPr>
              <p:cNvCxnSpPr>
                <a:cxnSpLocks/>
              </p:cNvCxnSpPr>
              <p:nvPr/>
            </p:nvCxnSpPr>
            <p:spPr>
              <a:xfrm flipV="1">
                <a:off x="7674867" y="4541425"/>
                <a:ext cx="528569" cy="416024"/>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4FE97663-BED3-36CB-D84C-A662D37B114C}"/>
                  </a:ext>
                </a:extLst>
              </p:cNvPr>
              <p:cNvCxnSpPr>
                <a:cxnSpLocks/>
              </p:cNvCxnSpPr>
              <p:nvPr/>
            </p:nvCxnSpPr>
            <p:spPr>
              <a:xfrm flipV="1">
                <a:off x="7659397" y="4453313"/>
                <a:ext cx="528569" cy="402486"/>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grpSp>
        <p:cxnSp>
          <p:nvCxnSpPr>
            <p:cNvPr id="46" name="Straight Arrow Connector 45">
              <a:extLst>
                <a:ext uri="{FF2B5EF4-FFF2-40B4-BE49-F238E27FC236}">
                  <a16:creationId xmlns:a16="http://schemas.microsoft.com/office/drawing/2014/main" id="{754A716E-5E5C-3731-31DF-2877275EAE63}"/>
                </a:ext>
              </a:extLst>
            </p:cNvPr>
            <p:cNvCxnSpPr>
              <a:cxnSpLocks/>
            </p:cNvCxnSpPr>
            <p:nvPr/>
          </p:nvCxnSpPr>
          <p:spPr>
            <a:xfrm flipV="1">
              <a:off x="8478798" y="4593029"/>
              <a:ext cx="200732" cy="364420"/>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142E93BE-1D48-D374-42A0-A019A1AD04D5}"/>
                </a:ext>
              </a:extLst>
            </p:cNvPr>
            <p:cNvCxnSpPr>
              <a:cxnSpLocks/>
            </p:cNvCxnSpPr>
            <p:nvPr/>
          </p:nvCxnSpPr>
          <p:spPr>
            <a:xfrm flipV="1">
              <a:off x="8584101" y="4612843"/>
              <a:ext cx="190858" cy="357218"/>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6A326537-2572-9FE3-9F76-2978E9E3194A}"/>
                </a:ext>
              </a:extLst>
            </p:cNvPr>
            <p:cNvCxnSpPr>
              <a:cxnSpLocks/>
            </p:cNvCxnSpPr>
            <p:nvPr/>
          </p:nvCxnSpPr>
          <p:spPr>
            <a:xfrm flipH="1" flipV="1">
              <a:off x="9279497" y="4646426"/>
              <a:ext cx="369680" cy="311023"/>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A9620A9C-C76A-359E-78E8-3BA6BC6BDFD6}"/>
                </a:ext>
              </a:extLst>
            </p:cNvPr>
            <p:cNvCxnSpPr>
              <a:cxnSpLocks/>
            </p:cNvCxnSpPr>
            <p:nvPr/>
          </p:nvCxnSpPr>
          <p:spPr>
            <a:xfrm flipH="1" flipV="1">
              <a:off x="9382539" y="4606590"/>
              <a:ext cx="435266" cy="363471"/>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nvGrpSpPr>
            <p:cNvPr id="77" name="Group 76">
              <a:extLst>
                <a:ext uri="{FF2B5EF4-FFF2-40B4-BE49-F238E27FC236}">
                  <a16:creationId xmlns:a16="http://schemas.microsoft.com/office/drawing/2014/main" id="{971153EC-EFE0-31ED-9CBB-1FD701066977}"/>
                </a:ext>
              </a:extLst>
            </p:cNvPr>
            <p:cNvGrpSpPr/>
            <p:nvPr/>
          </p:nvGrpSpPr>
          <p:grpSpPr>
            <a:xfrm rot="3939198">
              <a:off x="10007862" y="4503038"/>
              <a:ext cx="544039" cy="504136"/>
              <a:chOff x="7659397" y="4453313"/>
              <a:chExt cx="544039" cy="504136"/>
            </a:xfrm>
          </p:grpSpPr>
          <p:cxnSp>
            <p:nvCxnSpPr>
              <p:cNvPr id="78" name="Straight Arrow Connector 77">
                <a:extLst>
                  <a:ext uri="{FF2B5EF4-FFF2-40B4-BE49-F238E27FC236}">
                    <a16:creationId xmlns:a16="http://schemas.microsoft.com/office/drawing/2014/main" id="{A3F06A4A-ED78-9FBF-D030-EDBF721BA7D5}"/>
                  </a:ext>
                </a:extLst>
              </p:cNvPr>
              <p:cNvCxnSpPr>
                <a:cxnSpLocks/>
              </p:cNvCxnSpPr>
              <p:nvPr/>
            </p:nvCxnSpPr>
            <p:spPr>
              <a:xfrm flipV="1">
                <a:off x="7674867" y="4541425"/>
                <a:ext cx="528569" cy="416024"/>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79" name="Straight Arrow Connector 78">
                <a:extLst>
                  <a:ext uri="{FF2B5EF4-FFF2-40B4-BE49-F238E27FC236}">
                    <a16:creationId xmlns:a16="http://schemas.microsoft.com/office/drawing/2014/main" id="{9096F739-7657-9AF1-5409-A0E4D2BB19CD}"/>
                  </a:ext>
                </a:extLst>
              </p:cNvPr>
              <p:cNvCxnSpPr>
                <a:cxnSpLocks/>
              </p:cNvCxnSpPr>
              <p:nvPr/>
            </p:nvCxnSpPr>
            <p:spPr>
              <a:xfrm flipV="1">
                <a:off x="7659397" y="4453313"/>
                <a:ext cx="528569" cy="402486"/>
              </a:xfrm>
              <a:prstGeom prst="straightConnector1">
                <a:avLst/>
              </a:prstGeom>
              <a:ln>
                <a:headEnd type="none"/>
                <a:tailEnd type="triangle"/>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63577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uiExpand="1" build="p"/>
      <p:bldP spid="3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C6B45-14DE-A2FC-ACE3-5BA78BE567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0D9307-A262-369D-E2E6-51CC33DA990C}"/>
              </a:ext>
            </a:extLst>
          </p:cNvPr>
          <p:cNvSpPr>
            <a:spLocks noGrp="1"/>
          </p:cNvSpPr>
          <p:nvPr>
            <p:ph type="title"/>
          </p:nvPr>
        </p:nvSpPr>
        <p:spPr>
          <a:xfrm>
            <a:off x="291402" y="261259"/>
            <a:ext cx="10515600" cy="1004835"/>
          </a:xfrm>
        </p:spPr>
        <p:txBody>
          <a:bodyPr>
            <a:normAutofit/>
          </a:bodyPr>
          <a:lstStyle/>
          <a:p>
            <a:r>
              <a:rPr lang="en-US" dirty="0">
                <a:solidFill>
                  <a:schemeClr val="accent2">
                    <a:lumMod val="75000"/>
                  </a:schemeClr>
                </a:solidFill>
              </a:rPr>
              <a:t>HBMS: </a:t>
            </a:r>
            <a:r>
              <a:rPr lang="en-US" dirty="0"/>
              <a:t>Summary</a:t>
            </a:r>
            <a:endParaRPr lang="en-US" sz="2000" dirty="0"/>
          </a:p>
        </p:txBody>
      </p:sp>
      <p:sp>
        <p:nvSpPr>
          <p:cNvPr id="5" name="TextBox 4">
            <a:extLst>
              <a:ext uri="{FF2B5EF4-FFF2-40B4-BE49-F238E27FC236}">
                <a16:creationId xmlns:a16="http://schemas.microsoft.com/office/drawing/2014/main" id="{D420F0C7-B671-2091-9733-E1360A97B94D}"/>
              </a:ext>
            </a:extLst>
          </p:cNvPr>
          <p:cNvSpPr txBox="1"/>
          <p:nvPr/>
        </p:nvSpPr>
        <p:spPr>
          <a:xfrm>
            <a:off x="703652" y="1266094"/>
            <a:ext cx="10784696" cy="1668542"/>
          </a:xfrm>
          <a:prstGeom prst="roundRect">
            <a:avLst/>
          </a:prstGeom>
          <a:noFill/>
          <a:ln>
            <a:noFill/>
          </a:ln>
        </p:spPr>
        <p:txBody>
          <a:bodyPr wrap="square" rtlCol="0">
            <a:spAutoFit/>
          </a:bodyPr>
          <a:lstStyle/>
          <a:p>
            <a:pPr marL="457200" indent="-457200">
              <a:spcBef>
                <a:spcPts val="1200"/>
              </a:spcBef>
              <a:buFont typeface="Arial" panose="020B0604020202020204" pitchFamily="34" charset="0"/>
              <a:buChar char="•"/>
            </a:pPr>
            <a:r>
              <a:rPr lang="en-US" sz="2400" b="0" dirty="0"/>
              <a:t>Produces strongly unforgeable </a:t>
            </a:r>
            <a:r>
              <a:rPr lang="en-US" sz="2400" b="0" dirty="0">
                <a:solidFill>
                  <a:schemeClr val="accent1">
                    <a:lumMod val="75000"/>
                  </a:schemeClr>
                </a:solidFill>
              </a:rPr>
              <a:t>plain signatures</a:t>
            </a:r>
            <a:r>
              <a:rPr lang="en-US" sz="2400" b="0" dirty="0"/>
              <a:t>.</a:t>
            </a:r>
            <a:endParaRPr lang="en-US" sz="2400" dirty="0"/>
          </a:p>
          <a:p>
            <a:pPr marL="457200" indent="-457200">
              <a:spcBef>
                <a:spcPts val="1200"/>
              </a:spcBef>
              <a:buFont typeface="Arial" panose="020B0604020202020204" pitchFamily="34" charset="0"/>
              <a:buChar char="•"/>
            </a:pPr>
            <a:r>
              <a:rPr lang="en-US" sz="2400" dirty="0"/>
              <a:t>Existentially unforgeable </a:t>
            </a:r>
            <a:r>
              <a:rPr lang="en-US" sz="2400" dirty="0">
                <a:solidFill>
                  <a:schemeClr val="accent2">
                    <a:lumMod val="75000"/>
                  </a:schemeClr>
                </a:solidFill>
              </a:rPr>
              <a:t>multi-signature</a:t>
            </a:r>
            <a:r>
              <a:rPr lang="en-US" sz="2400" dirty="0"/>
              <a:t> scheme.</a:t>
            </a:r>
          </a:p>
          <a:p>
            <a:pPr marL="457200" indent="-457200">
              <a:spcBef>
                <a:spcPts val="1200"/>
              </a:spcBef>
              <a:buFont typeface="Arial" panose="020B0604020202020204" pitchFamily="34" charset="0"/>
              <a:buChar char="•"/>
            </a:pPr>
            <a:r>
              <a:rPr lang="en-US" sz="2400" dirty="0"/>
              <a:t>Not a strongly unforgeable </a:t>
            </a:r>
            <a:r>
              <a:rPr lang="en-US" sz="2400" dirty="0">
                <a:solidFill>
                  <a:schemeClr val="accent2">
                    <a:lumMod val="75000"/>
                  </a:schemeClr>
                </a:solidFill>
              </a:rPr>
              <a:t>multi-signature</a:t>
            </a:r>
            <a:r>
              <a:rPr lang="en-US" sz="2400" dirty="0"/>
              <a:t> scheme.</a:t>
            </a:r>
          </a:p>
        </p:txBody>
      </p:sp>
    </p:spTree>
    <p:extLst>
      <p:ext uri="{BB962C8B-B14F-4D97-AF65-F5344CB8AC3E}">
        <p14:creationId xmlns:p14="http://schemas.microsoft.com/office/powerpoint/2010/main" val="357485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D79E9-94DD-B19C-ADD8-3B1FAEB908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B96362-18A4-F05D-5B0C-836C8A7372C4}"/>
              </a:ext>
            </a:extLst>
          </p:cNvPr>
          <p:cNvSpPr>
            <a:spLocks noGrp="1"/>
          </p:cNvSpPr>
          <p:nvPr>
            <p:ph type="title"/>
          </p:nvPr>
        </p:nvSpPr>
        <p:spPr>
          <a:xfrm>
            <a:off x="291401" y="265176"/>
            <a:ext cx="11066047" cy="1004835"/>
          </a:xfrm>
        </p:spPr>
        <p:txBody>
          <a:bodyPr>
            <a:normAutofit/>
          </a:bodyPr>
          <a:lstStyle/>
          <a:p>
            <a:r>
              <a:rPr lang="en-US" dirty="0"/>
              <a:t>In Contrast: </a:t>
            </a:r>
            <a:r>
              <a:rPr lang="en-US" dirty="0">
                <a:solidFill>
                  <a:schemeClr val="accent2">
                    <a:lumMod val="75000"/>
                  </a:schemeClr>
                </a:solidFill>
              </a:rPr>
              <a:t>MuSig &amp; MuSig2 </a:t>
            </a:r>
            <a:r>
              <a:rPr lang="en-US" sz="2000" i="0" dirty="0">
                <a:solidFill>
                  <a:schemeClr val="accent2">
                    <a:lumMod val="75000"/>
                  </a:schemeClr>
                </a:solidFill>
              </a:rPr>
              <a:t>(</a:t>
            </a:r>
            <a:r>
              <a:rPr lang="en-US" sz="2000" b="0" i="0" kern="1200" dirty="0">
                <a:solidFill>
                  <a:schemeClr val="accent2">
                    <a:lumMod val="75000"/>
                  </a:schemeClr>
                </a:solidFill>
                <a:effectLst/>
                <a:latin typeface="+mn-lt"/>
                <a:ea typeface="+mn-ea"/>
                <a:cs typeface="+mn-cs"/>
              </a:rPr>
              <a:t>Maxwell et al. 2019) &amp; </a:t>
            </a:r>
            <a:r>
              <a:rPr lang="en-US" sz="2000" i="0" dirty="0">
                <a:solidFill>
                  <a:schemeClr val="accent2">
                    <a:lumMod val="75000"/>
                  </a:schemeClr>
                </a:solidFill>
              </a:rPr>
              <a:t>(</a:t>
            </a:r>
            <a:r>
              <a:rPr lang="en-US" sz="2000" b="0" i="0" kern="1200" dirty="0">
                <a:solidFill>
                  <a:schemeClr val="accent2">
                    <a:lumMod val="75000"/>
                  </a:schemeClr>
                </a:solidFill>
                <a:effectLst/>
                <a:latin typeface="+mn-lt"/>
                <a:ea typeface="+mn-ea"/>
                <a:cs typeface="+mn-cs"/>
              </a:rPr>
              <a:t>Nick et al., 2021) </a:t>
            </a:r>
            <a:endParaRPr lang="en-US" sz="2000" dirty="0">
              <a:solidFill>
                <a:schemeClr val="accent2">
                  <a:lumMod val="75000"/>
                </a:schemeClr>
              </a:solidFill>
            </a:endParaRPr>
          </a:p>
        </p:txBody>
      </p:sp>
      <p:sp>
        <p:nvSpPr>
          <p:cNvPr id="17" name="Content Placeholder 16">
            <a:extLst>
              <a:ext uri="{FF2B5EF4-FFF2-40B4-BE49-F238E27FC236}">
                <a16:creationId xmlns:a16="http://schemas.microsoft.com/office/drawing/2014/main" id="{6C362295-094B-2EAF-4C74-C16B9A95431B}"/>
              </a:ext>
            </a:extLst>
          </p:cNvPr>
          <p:cNvSpPr>
            <a:spLocks noGrp="1"/>
          </p:cNvSpPr>
          <p:nvPr>
            <p:ph idx="1"/>
          </p:nvPr>
        </p:nvSpPr>
        <p:spPr>
          <a:xfrm>
            <a:off x="1019070" y="1689730"/>
            <a:ext cx="9230248" cy="4257728"/>
          </a:xfrm>
        </p:spPr>
        <p:txBody>
          <a:bodyPr/>
          <a:lstStyle/>
          <a:p>
            <a:r>
              <a:rPr lang="en-US" dirty="0"/>
              <a:t>Resist the attack against HBMS.</a:t>
            </a:r>
          </a:p>
          <a:p>
            <a:r>
              <a:rPr lang="en-US" dirty="0"/>
              <a:t>Appear to satisfy a notion of strong unforgeability.</a:t>
            </a:r>
          </a:p>
          <a:p>
            <a:pPr marL="0" indent="0">
              <a:buNone/>
            </a:pPr>
            <a:endParaRPr lang="en-US" dirty="0"/>
          </a:p>
          <a:p>
            <a:pPr marL="0" indent="0">
              <a:buNone/>
            </a:pPr>
            <a:r>
              <a:rPr lang="en-US" dirty="0"/>
              <a:t>To prove that, we need to define SUF for </a:t>
            </a:r>
            <a:r>
              <a:rPr lang="en-US" dirty="0">
                <a:solidFill>
                  <a:schemeClr val="accent2">
                    <a:lumMod val="75000"/>
                  </a:schemeClr>
                </a:solidFill>
              </a:rPr>
              <a:t>multi-signatures</a:t>
            </a:r>
            <a:r>
              <a:rPr lang="en-US" dirty="0"/>
              <a:t>.</a:t>
            </a:r>
          </a:p>
          <a:p>
            <a:pPr marL="0" indent="0">
              <a:buNone/>
            </a:pPr>
            <a:endParaRPr lang="en-US" dirty="0"/>
          </a:p>
        </p:txBody>
      </p:sp>
    </p:spTree>
    <p:extLst>
      <p:ext uri="{BB962C8B-B14F-4D97-AF65-F5344CB8AC3E}">
        <p14:creationId xmlns:p14="http://schemas.microsoft.com/office/powerpoint/2010/main" val="248729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AD177-31BA-F834-562D-0B97045450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ECF73C-69F2-8F22-CE2B-FA1B7CA4541B}"/>
              </a:ext>
            </a:extLst>
          </p:cNvPr>
          <p:cNvSpPr>
            <a:spLocks noGrp="1"/>
          </p:cNvSpPr>
          <p:nvPr>
            <p:ph type="title"/>
          </p:nvPr>
        </p:nvSpPr>
        <p:spPr>
          <a:xfrm>
            <a:off x="291402" y="261259"/>
            <a:ext cx="10958868" cy="1004835"/>
          </a:xfrm>
        </p:spPr>
        <p:txBody>
          <a:bodyPr>
            <a:normAutofit/>
          </a:bodyPr>
          <a:lstStyle/>
          <a:p>
            <a:r>
              <a:rPr lang="en-US" dirty="0"/>
              <a:t>Unforgeability of </a:t>
            </a:r>
            <a:r>
              <a:rPr lang="en-US" dirty="0">
                <a:solidFill>
                  <a:schemeClr val="accent2">
                    <a:lumMod val="75000"/>
                  </a:schemeClr>
                </a:solidFill>
              </a:rPr>
              <a:t>Multi-Signatures</a:t>
            </a:r>
            <a:endParaRPr lang="en-US" sz="2000" dirty="0">
              <a:solidFill>
                <a:schemeClr val="accent2">
                  <a:lumMod val="75000"/>
                </a:schemeClr>
              </a:solidFill>
            </a:endParaRPr>
          </a:p>
        </p:txBody>
      </p:sp>
      <mc:AlternateContent xmlns:mc="http://schemas.openxmlformats.org/markup-compatibility/2006" xmlns:a14="http://schemas.microsoft.com/office/drawing/2010/main">
        <mc:Choice Requires="a14">
          <p:sp>
            <p:nvSpPr>
              <p:cNvPr id="27" name="Content Placeholder 2">
                <a:extLst>
                  <a:ext uri="{FF2B5EF4-FFF2-40B4-BE49-F238E27FC236}">
                    <a16:creationId xmlns:a16="http://schemas.microsoft.com/office/drawing/2014/main" id="{049F595A-D246-29A2-30DC-06A254A99BE1}"/>
                  </a:ext>
                </a:extLst>
              </p:cNvPr>
              <p:cNvSpPr>
                <a:spLocks noGrp="1"/>
              </p:cNvSpPr>
              <p:nvPr>
                <p:ph idx="1"/>
              </p:nvPr>
            </p:nvSpPr>
            <p:spPr>
              <a:xfrm>
                <a:off x="705067" y="1165610"/>
                <a:ext cx="10834263" cy="1188278"/>
              </a:xfrm>
              <a:noFill/>
            </p:spPr>
            <p:txBody>
              <a:bodyPr>
                <a:noAutofit/>
              </a:bodyPr>
              <a:lstStyle/>
              <a:p>
                <a:pPr marL="0" indent="0">
                  <a:lnSpc>
                    <a:spcPct val="100000"/>
                  </a:lnSpc>
                  <a:spcBef>
                    <a:spcPts val="600"/>
                  </a:spcBef>
                  <a:buNone/>
                </a:pPr>
                <a:r>
                  <a:rPr lang="en-US" b="1" dirty="0"/>
                  <a:t>Threat Model: </a:t>
                </a:r>
                <a14:m>
                  <m:oMath xmlns:m="http://schemas.openxmlformats.org/officeDocument/2006/math">
                    <m:r>
                      <a:rPr lang="en-US" b="1" i="1">
                        <a:latin typeface="Cambria Math" panose="02040503050406030204" pitchFamily="18" charset="0"/>
                      </a:rPr>
                      <m:t>𝒜</m:t>
                    </m:r>
                  </m:oMath>
                </a14:m>
                <a:r>
                  <a:rPr lang="en-US" dirty="0"/>
                  <a:t> controls all but one signer.</a:t>
                </a:r>
              </a:p>
              <a:p>
                <a:pPr marL="0" indent="0">
                  <a:lnSpc>
                    <a:spcPct val="100000"/>
                  </a:lnSpc>
                  <a:spcBef>
                    <a:spcPts val="600"/>
                  </a:spcBef>
                  <a:buNone/>
                </a:pPr>
                <a:r>
                  <a:rPr lang="en-US" b="1" dirty="0"/>
                  <a:t>Game Definition: </a:t>
                </a:r>
                <a14:m>
                  <m:oMath xmlns:m="http://schemas.openxmlformats.org/officeDocument/2006/math">
                    <m:r>
                      <a:rPr lang="en-US" b="1" i="1">
                        <a:latin typeface="Cambria Math" panose="02040503050406030204" pitchFamily="18" charset="0"/>
                      </a:rPr>
                      <m:t>𝒜</m:t>
                    </m:r>
                  </m:oMath>
                </a14:m>
                <a:r>
                  <a:rPr lang="en-US" dirty="0"/>
                  <a:t> is given an honest signer’s </a:t>
                </a:r>
                <a14:m>
                  <m:oMath xmlns:m="http://schemas.openxmlformats.org/officeDocument/2006/math">
                    <m:r>
                      <a:rPr lang="en-US" b="0" i="1" smtClean="0">
                        <a:latin typeface="Cambria Math" panose="02040503050406030204" pitchFamily="18" charset="0"/>
                      </a:rPr>
                      <m:t>𝑝𝑘</m:t>
                    </m:r>
                  </m:oMath>
                </a14:m>
                <a:r>
                  <a:rPr lang="en-US" dirty="0"/>
                  <a:t>, signing oracle access.</a:t>
                </a:r>
              </a:p>
            </p:txBody>
          </p:sp>
        </mc:Choice>
        <mc:Fallback xmlns="">
          <p:sp>
            <p:nvSpPr>
              <p:cNvPr id="27" name="Content Placeholder 2">
                <a:extLst>
                  <a:ext uri="{FF2B5EF4-FFF2-40B4-BE49-F238E27FC236}">
                    <a16:creationId xmlns:a16="http://schemas.microsoft.com/office/drawing/2014/main" id="{049F595A-D246-29A2-30DC-06A254A99BE1}"/>
                  </a:ext>
                </a:extLst>
              </p:cNvPr>
              <p:cNvSpPr>
                <a:spLocks noGrp="1" noRot="1" noChangeAspect="1" noMove="1" noResize="1" noEditPoints="1" noAdjustHandles="1" noChangeArrowheads="1" noChangeShapeType="1" noTextEdit="1"/>
              </p:cNvSpPr>
              <p:nvPr>
                <p:ph idx="1"/>
              </p:nvPr>
            </p:nvSpPr>
            <p:spPr>
              <a:xfrm>
                <a:off x="705067" y="1165610"/>
                <a:ext cx="10834263" cy="1188278"/>
              </a:xfrm>
              <a:blipFill>
                <a:blip r:embed="rId3"/>
                <a:stretch>
                  <a:fillRect l="-1182" t="-4615" b="-513"/>
                </a:stretch>
              </a:blipFill>
            </p:spPr>
            <p:txBody>
              <a:bodyPr/>
              <a:lstStyle/>
              <a:p>
                <a:r>
                  <a:rPr lang="en-US">
                    <a:noFill/>
                  </a:rPr>
                  <a:t> </a:t>
                </a:r>
              </a:p>
            </p:txBody>
          </p:sp>
        </mc:Fallback>
      </mc:AlternateContent>
      <p:pic>
        <p:nvPicPr>
          <p:cNvPr id="25" name="Picture 24" descr="A person in a red hoodie and a computer&#10;&#10;Description automatically generated">
            <a:extLst>
              <a:ext uri="{FF2B5EF4-FFF2-40B4-BE49-F238E27FC236}">
                <a16:creationId xmlns:a16="http://schemas.microsoft.com/office/drawing/2014/main" id="{B2232E59-1AF4-66AF-7CAB-BD0AE706B9A5}"/>
              </a:ext>
            </a:extLst>
          </p:cNvPr>
          <p:cNvPicPr>
            <a:picLocks noChangeAspect="1"/>
          </p:cNvPicPr>
          <p:nvPr/>
        </p:nvPicPr>
        <p:blipFill>
          <a:blip r:embed="rId4">
            <a:extLst>
              <a:ext uri="{28A0092B-C50C-407E-A947-70E740481C1C}">
                <a14:useLocalDpi xmlns:a14="http://schemas.microsoft.com/office/drawing/2010/main" val="0"/>
              </a:ext>
            </a:extLst>
          </a:blip>
          <a:srcRect l="25705" t="17844" r="25389" b="19121"/>
          <a:stretch/>
        </p:blipFill>
        <p:spPr>
          <a:xfrm>
            <a:off x="1974975" y="3119370"/>
            <a:ext cx="1557495" cy="2007420"/>
          </a:xfrm>
          <a:prstGeom prst="rect">
            <a:avLst/>
          </a:prstGeom>
          <a:solidFill>
            <a:schemeClr val="accent2"/>
          </a:solidFill>
          <a:ln>
            <a:solidFill>
              <a:schemeClr val="tx1"/>
            </a:solidFill>
          </a:ln>
        </p:spPr>
      </p:pic>
      <p:pic>
        <p:nvPicPr>
          <p:cNvPr id="26" name="Picture 25" descr="A stick figure drawing a pencil and paper&#10;&#10;Description automatically generated">
            <a:extLst>
              <a:ext uri="{FF2B5EF4-FFF2-40B4-BE49-F238E27FC236}">
                <a16:creationId xmlns:a16="http://schemas.microsoft.com/office/drawing/2014/main" id="{189EA5A0-FBFC-52C2-946E-D6859CFB40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83264" y="3119369"/>
            <a:ext cx="2676561" cy="2007421"/>
          </a:xfrm>
          <a:prstGeom prst="rect">
            <a:avLst/>
          </a:prstGeom>
          <a:ln>
            <a:solidFill>
              <a:schemeClr val="tx1"/>
            </a:solidFill>
          </a:ln>
        </p:spPr>
      </p:pic>
      <p:sp>
        <p:nvSpPr>
          <p:cNvPr id="28" name="Arrow: Curved Up 27">
            <a:extLst>
              <a:ext uri="{FF2B5EF4-FFF2-40B4-BE49-F238E27FC236}">
                <a16:creationId xmlns:a16="http://schemas.microsoft.com/office/drawing/2014/main" id="{1CCDDBAD-7412-C15F-A0AB-4E1C40488660}"/>
              </a:ext>
            </a:extLst>
          </p:cNvPr>
          <p:cNvSpPr/>
          <p:nvPr/>
        </p:nvSpPr>
        <p:spPr>
          <a:xfrm rot="10800000">
            <a:off x="3260034" y="2378134"/>
            <a:ext cx="3823227" cy="612059"/>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FEA30597-2DB5-0034-FAD6-8B54C3D8DFEF}"/>
                  </a:ext>
                </a:extLst>
              </p:cNvPr>
              <p:cNvSpPr txBox="1"/>
              <p:nvPr/>
            </p:nvSpPr>
            <p:spPr>
              <a:xfrm>
                <a:off x="4789586" y="2078413"/>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𝑝𝑘</m:t>
                      </m:r>
                    </m:oMath>
                  </m:oMathPara>
                </a14:m>
                <a:endParaRPr lang="en-US" dirty="0"/>
              </a:p>
            </p:txBody>
          </p:sp>
        </mc:Choice>
        <mc:Fallback xmlns="">
          <p:sp>
            <p:nvSpPr>
              <p:cNvPr id="29" name="TextBox 28">
                <a:extLst>
                  <a:ext uri="{FF2B5EF4-FFF2-40B4-BE49-F238E27FC236}">
                    <a16:creationId xmlns:a16="http://schemas.microsoft.com/office/drawing/2014/main" id="{FEA30597-2DB5-0034-FAD6-8B54C3D8DFEF}"/>
                  </a:ext>
                </a:extLst>
              </p:cNvPr>
              <p:cNvSpPr txBox="1">
                <a:spLocks noRot="1" noChangeAspect="1" noMove="1" noResize="1" noEditPoints="1" noAdjustHandles="1" noChangeArrowheads="1" noChangeShapeType="1" noTextEdit="1"/>
              </p:cNvSpPr>
              <p:nvPr/>
            </p:nvSpPr>
            <p:spPr>
              <a:xfrm>
                <a:off x="4789586" y="2078413"/>
                <a:ext cx="753627" cy="369332"/>
              </a:xfrm>
              <a:prstGeom prst="rect">
                <a:avLst/>
              </a:prstGeom>
              <a:blipFill>
                <a:blip r:embed="rId6"/>
                <a:stretch>
                  <a:fillRect b="-11475"/>
                </a:stretch>
              </a:blipFill>
            </p:spPr>
            <p:txBody>
              <a:bodyPr/>
              <a:lstStyle/>
              <a:p>
                <a:r>
                  <a:rPr lang="en-US">
                    <a:noFill/>
                  </a:rPr>
                  <a:t> </a:t>
                </a:r>
              </a:p>
            </p:txBody>
          </p:sp>
        </mc:Fallback>
      </mc:AlternateContent>
      <p:cxnSp>
        <p:nvCxnSpPr>
          <p:cNvPr id="30" name="Straight Arrow Connector 29">
            <a:extLst>
              <a:ext uri="{FF2B5EF4-FFF2-40B4-BE49-F238E27FC236}">
                <a16:creationId xmlns:a16="http://schemas.microsoft.com/office/drawing/2014/main" id="{77E9B5EF-2702-BC4D-29F0-2710F1D99560}"/>
              </a:ext>
            </a:extLst>
          </p:cNvPr>
          <p:cNvCxnSpPr>
            <a:cxnSpLocks/>
          </p:cNvCxnSpPr>
          <p:nvPr/>
        </p:nvCxnSpPr>
        <p:spPr>
          <a:xfrm>
            <a:off x="3975918" y="3261645"/>
            <a:ext cx="279263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925F2F56-987F-DC6F-2744-15F93DF403A9}"/>
                  </a:ext>
                </a:extLst>
              </p:cNvPr>
              <p:cNvSpPr txBox="1"/>
              <p:nvPr/>
            </p:nvSpPr>
            <p:spPr>
              <a:xfrm>
                <a:off x="3877004" y="2886328"/>
                <a:ext cx="3016175" cy="402098"/>
              </a:xfrm>
              <a:prstGeom prst="rect">
                <a:avLst/>
              </a:prstGeom>
              <a:noFill/>
            </p:spPr>
            <p:txBody>
              <a:bodyPr wrap="square" rtlCol="0">
                <a:spAutoFit/>
              </a:bodyPr>
              <a:lstStyle/>
              <a:p>
                <a:pPr algn="ctr"/>
                <a:r>
                  <a:rPr lang="en-US" b="0" dirty="0"/>
                  <a:t>Sign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a14:m>
                <a:r>
                  <a:rPr lang="en-US" dirty="0"/>
                  <a:t> with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𝑝</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𝑘</m:t>
                        </m:r>
                      </m:e>
                      <m:sub>
                        <m:r>
                          <a:rPr lang="en-US" b="0" i="1" smtClean="0">
                            <a:latin typeface="Cambria Math" panose="02040503050406030204" pitchFamily="18" charset="0"/>
                          </a:rPr>
                          <m:t>1</m:t>
                        </m:r>
                      </m:sub>
                      <m:sup>
                        <m:r>
                          <a:rPr lang="en-US" b="0" i="1" smtClean="0">
                            <a:latin typeface="Cambria Math" panose="02040503050406030204" pitchFamily="18" charset="0"/>
                          </a:rPr>
                          <m:t>1</m:t>
                        </m:r>
                      </m:sup>
                    </m:sSubSup>
                    <m:r>
                      <a:rPr lang="en-US" b="0" i="1" smtClean="0">
                        <a:latin typeface="Cambria Math" panose="02040503050406030204" pitchFamily="18" charset="0"/>
                      </a:rPr>
                      <m:t>,…,</m:t>
                    </m:r>
                    <m:r>
                      <a:rPr lang="en-US" b="0" i="1" smtClean="0">
                        <a:latin typeface="Cambria Math" panose="02040503050406030204" pitchFamily="18" charset="0"/>
                      </a:rPr>
                      <m:t>𝑝</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𝑘</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1</m:t>
                            </m:r>
                          </m:sub>
                        </m:sSub>
                      </m:sub>
                      <m:sup>
                        <m:r>
                          <a:rPr lang="en-US" b="0" i="1" smtClean="0">
                            <a:latin typeface="Cambria Math" panose="02040503050406030204" pitchFamily="18" charset="0"/>
                          </a:rPr>
                          <m:t>1</m:t>
                        </m:r>
                      </m:sup>
                    </m:sSubSup>
                    <m:r>
                      <a:rPr lang="en-US" b="0" i="1" smtClean="0">
                        <a:latin typeface="Cambria Math" panose="02040503050406030204" pitchFamily="18" charset="0"/>
                      </a:rPr>
                      <m:t>)</m:t>
                    </m:r>
                  </m:oMath>
                </a14:m>
                <a:endParaRPr lang="en-US" dirty="0"/>
              </a:p>
            </p:txBody>
          </p:sp>
        </mc:Choice>
        <mc:Fallback xmlns="">
          <p:sp>
            <p:nvSpPr>
              <p:cNvPr id="31" name="TextBox 30">
                <a:extLst>
                  <a:ext uri="{FF2B5EF4-FFF2-40B4-BE49-F238E27FC236}">
                    <a16:creationId xmlns:a16="http://schemas.microsoft.com/office/drawing/2014/main" id="{925F2F56-987F-DC6F-2744-15F93DF403A9}"/>
                  </a:ext>
                </a:extLst>
              </p:cNvPr>
              <p:cNvSpPr txBox="1">
                <a:spLocks noRot="1" noChangeAspect="1" noMove="1" noResize="1" noEditPoints="1" noAdjustHandles="1" noChangeArrowheads="1" noChangeShapeType="1" noTextEdit="1"/>
              </p:cNvSpPr>
              <p:nvPr/>
            </p:nvSpPr>
            <p:spPr>
              <a:xfrm>
                <a:off x="3877004" y="2886328"/>
                <a:ext cx="3016175" cy="402098"/>
              </a:xfrm>
              <a:prstGeom prst="rect">
                <a:avLst/>
              </a:prstGeom>
              <a:blipFill>
                <a:blip r:embed="rId7"/>
                <a:stretch>
                  <a:fillRect t="-4545" b="-18182"/>
                </a:stretch>
              </a:blipFill>
            </p:spPr>
            <p:txBody>
              <a:bodyPr/>
              <a:lstStyle/>
              <a:p>
                <a:r>
                  <a:rPr lang="en-US">
                    <a:noFill/>
                  </a:rPr>
                  <a:t> </a:t>
                </a:r>
              </a:p>
            </p:txBody>
          </p:sp>
        </mc:Fallback>
      </mc:AlternateContent>
      <p:cxnSp>
        <p:nvCxnSpPr>
          <p:cNvPr id="32" name="Straight Arrow Connector 31">
            <a:extLst>
              <a:ext uri="{FF2B5EF4-FFF2-40B4-BE49-F238E27FC236}">
                <a16:creationId xmlns:a16="http://schemas.microsoft.com/office/drawing/2014/main" id="{DB1397F6-C96E-67DA-2C75-92ABF5600EDC}"/>
              </a:ext>
            </a:extLst>
          </p:cNvPr>
          <p:cNvCxnSpPr>
            <a:cxnSpLocks/>
          </p:cNvCxnSpPr>
          <p:nvPr/>
        </p:nvCxnSpPr>
        <p:spPr>
          <a:xfrm flipH="1">
            <a:off x="3975918" y="3366205"/>
            <a:ext cx="276281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38" name="Flowchart: Connector 37">
            <a:extLst>
              <a:ext uri="{FF2B5EF4-FFF2-40B4-BE49-F238E27FC236}">
                <a16:creationId xmlns:a16="http://schemas.microsoft.com/office/drawing/2014/main" id="{64487820-2467-E85E-D015-205C366BC62A}"/>
              </a:ext>
            </a:extLst>
          </p:cNvPr>
          <p:cNvSpPr/>
          <p:nvPr/>
        </p:nvSpPr>
        <p:spPr>
          <a:xfrm>
            <a:off x="5252257" y="3893380"/>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Connector 38">
            <a:extLst>
              <a:ext uri="{FF2B5EF4-FFF2-40B4-BE49-F238E27FC236}">
                <a16:creationId xmlns:a16="http://schemas.microsoft.com/office/drawing/2014/main" id="{4CD79AAE-09D2-3F6D-7007-D3543CE11FE6}"/>
              </a:ext>
            </a:extLst>
          </p:cNvPr>
          <p:cNvSpPr/>
          <p:nvPr/>
        </p:nvSpPr>
        <p:spPr>
          <a:xfrm>
            <a:off x="5253550" y="4026445"/>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lowchart: Connector 39">
            <a:extLst>
              <a:ext uri="{FF2B5EF4-FFF2-40B4-BE49-F238E27FC236}">
                <a16:creationId xmlns:a16="http://schemas.microsoft.com/office/drawing/2014/main" id="{6B87FD62-8CA6-C323-1756-3495CF986337}"/>
              </a:ext>
            </a:extLst>
          </p:cNvPr>
          <p:cNvSpPr/>
          <p:nvPr/>
        </p:nvSpPr>
        <p:spPr>
          <a:xfrm>
            <a:off x="5253097" y="4150618"/>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ACF59149-F7C7-E309-DF97-156A527F3DF5}"/>
              </a:ext>
            </a:extLst>
          </p:cNvPr>
          <p:cNvCxnSpPr>
            <a:cxnSpLocks/>
          </p:cNvCxnSpPr>
          <p:nvPr/>
        </p:nvCxnSpPr>
        <p:spPr>
          <a:xfrm>
            <a:off x="3975918" y="3473679"/>
            <a:ext cx="277275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7" name="Straight Arrow Connector 6">
            <a:extLst>
              <a:ext uri="{FF2B5EF4-FFF2-40B4-BE49-F238E27FC236}">
                <a16:creationId xmlns:a16="http://schemas.microsoft.com/office/drawing/2014/main" id="{DB12A0A9-BB87-5965-1016-33F482EA4B34}"/>
              </a:ext>
            </a:extLst>
          </p:cNvPr>
          <p:cNvCxnSpPr>
            <a:cxnSpLocks/>
          </p:cNvCxnSpPr>
          <p:nvPr/>
        </p:nvCxnSpPr>
        <p:spPr>
          <a:xfrm flipH="1">
            <a:off x="3975918" y="3558361"/>
            <a:ext cx="276281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64DB9900-DA5E-C188-0D75-8988C9060BAC}"/>
              </a:ext>
            </a:extLst>
          </p:cNvPr>
          <p:cNvSpPr txBox="1"/>
          <p:nvPr/>
        </p:nvSpPr>
        <p:spPr>
          <a:xfrm>
            <a:off x="6473908" y="4947861"/>
            <a:ext cx="4091474" cy="369332"/>
          </a:xfrm>
          <a:prstGeom prst="rect">
            <a:avLst/>
          </a:prstGeom>
          <a:noFill/>
        </p:spPr>
        <p:txBody>
          <a:bodyPr wrap="square" rtlCol="0">
            <a:spAutoFit/>
          </a:bodyPr>
          <a:lstStyle/>
          <a:p>
            <a:r>
              <a:rPr lang="en-US" b="0" dirty="0">
                <a:highlight>
                  <a:srgbClr val="FFFF00"/>
                </a:highlight>
              </a:rPr>
              <a:t>Note: sessions can happen concurrently!</a:t>
            </a:r>
            <a:endParaRPr lang="en-US" dirty="0">
              <a:highlight>
                <a:srgbClr val="FFFF00"/>
              </a:highlight>
            </a:endParaRPr>
          </a:p>
        </p:txBody>
      </p:sp>
      <p:cxnSp>
        <p:nvCxnSpPr>
          <p:cNvPr id="77" name="Straight Arrow Connector 76">
            <a:extLst>
              <a:ext uri="{FF2B5EF4-FFF2-40B4-BE49-F238E27FC236}">
                <a16:creationId xmlns:a16="http://schemas.microsoft.com/office/drawing/2014/main" id="{2067A328-F772-0013-BC47-94FEF2A66883}"/>
              </a:ext>
            </a:extLst>
          </p:cNvPr>
          <p:cNvCxnSpPr>
            <a:cxnSpLocks/>
          </p:cNvCxnSpPr>
          <p:nvPr/>
        </p:nvCxnSpPr>
        <p:spPr>
          <a:xfrm>
            <a:off x="3999111" y="4676314"/>
            <a:ext cx="279263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4" name="Content Placeholder 2">
            <a:extLst>
              <a:ext uri="{FF2B5EF4-FFF2-40B4-BE49-F238E27FC236}">
                <a16:creationId xmlns:a16="http://schemas.microsoft.com/office/drawing/2014/main" id="{6D7714EF-C267-6765-5E3D-13F4CA134495}"/>
              </a:ext>
            </a:extLst>
          </p:cNvPr>
          <p:cNvSpPr txBox="1">
            <a:spLocks/>
          </p:cNvSpPr>
          <p:nvPr/>
        </p:nvSpPr>
        <p:spPr>
          <a:xfrm>
            <a:off x="705067" y="6054490"/>
            <a:ext cx="10834263" cy="698698"/>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Font typeface="Arial" panose="020B0604020202020204" pitchFamily="34" charset="0"/>
              <a:buNone/>
            </a:pPr>
            <a:r>
              <a:rPr lang="en-US" b="1" dirty="0"/>
              <a:t>Adversary’s Goal: </a:t>
            </a:r>
            <a:r>
              <a:rPr lang="en-US" dirty="0"/>
              <a:t>Forge a multi-signature.</a:t>
            </a:r>
          </a:p>
        </p:txBody>
      </p:sp>
      <p:cxnSp>
        <p:nvCxnSpPr>
          <p:cNvPr id="15" name="Straight Arrow Connector 14">
            <a:extLst>
              <a:ext uri="{FF2B5EF4-FFF2-40B4-BE49-F238E27FC236}">
                <a16:creationId xmlns:a16="http://schemas.microsoft.com/office/drawing/2014/main" id="{ACF8672A-E776-F47B-64B0-CCBBCFC0E488}"/>
              </a:ext>
            </a:extLst>
          </p:cNvPr>
          <p:cNvCxnSpPr>
            <a:cxnSpLocks/>
          </p:cNvCxnSpPr>
          <p:nvPr/>
        </p:nvCxnSpPr>
        <p:spPr>
          <a:xfrm>
            <a:off x="3371877" y="5203475"/>
            <a:ext cx="300480" cy="660612"/>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526D9ECC-2284-6A6C-6DA9-2BD5D419E6C0}"/>
                  </a:ext>
                </a:extLst>
              </p:cNvPr>
              <p:cNvSpPr txBox="1"/>
              <p:nvPr/>
            </p:nvSpPr>
            <p:spPr>
              <a:xfrm>
                <a:off x="3493005" y="5408221"/>
                <a:ext cx="22709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𝑛</m:t>
                          </m:r>
                        </m:sub>
                      </m:sSub>
                      <m:r>
                        <a:rPr lang="en-US" b="0" i="1" smtClean="0">
                          <a:latin typeface="Cambria Math" panose="02040503050406030204" pitchFamily="18" charset="0"/>
                        </a:rPr>
                        <m:t>))</m:t>
                      </m:r>
                    </m:oMath>
                  </m:oMathPara>
                </a14:m>
                <a:endParaRPr lang="en-US" dirty="0"/>
              </a:p>
            </p:txBody>
          </p:sp>
        </mc:Choice>
        <mc:Fallback xmlns="">
          <p:sp>
            <p:nvSpPr>
              <p:cNvPr id="16" name="TextBox 15">
                <a:extLst>
                  <a:ext uri="{FF2B5EF4-FFF2-40B4-BE49-F238E27FC236}">
                    <a16:creationId xmlns:a16="http://schemas.microsoft.com/office/drawing/2014/main" id="{526D9ECC-2284-6A6C-6DA9-2BD5D419E6C0}"/>
                  </a:ext>
                </a:extLst>
              </p:cNvPr>
              <p:cNvSpPr txBox="1">
                <a:spLocks noRot="1" noChangeAspect="1" noMove="1" noResize="1" noEditPoints="1" noAdjustHandles="1" noChangeArrowheads="1" noChangeShapeType="1" noTextEdit="1"/>
              </p:cNvSpPr>
              <p:nvPr/>
            </p:nvSpPr>
            <p:spPr>
              <a:xfrm>
                <a:off x="3493005" y="5408221"/>
                <a:ext cx="2270928" cy="369332"/>
              </a:xfrm>
              <a:prstGeom prst="rect">
                <a:avLst/>
              </a:prstGeom>
              <a:blipFill>
                <a:blip r:embed="rId8"/>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2" name="TextBox 71">
                <a:extLst>
                  <a:ext uri="{FF2B5EF4-FFF2-40B4-BE49-F238E27FC236}">
                    <a16:creationId xmlns:a16="http://schemas.microsoft.com/office/drawing/2014/main" id="{1833060C-1D99-2746-C0CA-564DAC0E33BC}"/>
                  </a:ext>
                </a:extLst>
              </p:cNvPr>
              <p:cNvSpPr txBox="1"/>
              <p:nvPr/>
            </p:nvSpPr>
            <p:spPr>
              <a:xfrm>
                <a:off x="3989172" y="4281117"/>
                <a:ext cx="2917261" cy="425437"/>
              </a:xfrm>
              <a:prstGeom prst="rect">
                <a:avLst/>
              </a:prstGeom>
              <a:noFill/>
            </p:spPr>
            <p:txBody>
              <a:bodyPr wrap="square" rtlCol="0">
                <a:spAutoFit/>
              </a:bodyPr>
              <a:lstStyle/>
              <a:p>
                <a:r>
                  <a:rPr lang="en-US" b="0" dirty="0"/>
                  <a:t>Sign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𝑘</m:t>
                        </m:r>
                      </m:sub>
                    </m:sSub>
                  </m:oMath>
                </a14:m>
                <a:r>
                  <a:rPr lang="en-US" dirty="0"/>
                  <a:t> with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𝑝</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𝑘</m:t>
                        </m:r>
                      </m:e>
                      <m:sub>
                        <m:r>
                          <a:rPr lang="en-US" b="0" i="1" smtClean="0">
                            <a:latin typeface="Cambria Math" panose="02040503050406030204" pitchFamily="18" charset="0"/>
                          </a:rPr>
                          <m:t>1</m:t>
                        </m:r>
                      </m:sub>
                      <m:sup>
                        <m:r>
                          <a:rPr lang="en-US" b="0" i="1" smtClean="0">
                            <a:latin typeface="Cambria Math" panose="02040503050406030204" pitchFamily="18" charset="0"/>
                          </a:rPr>
                          <m:t>𝑘</m:t>
                        </m:r>
                      </m:sup>
                    </m:sSubSup>
                    <m:r>
                      <a:rPr lang="en-US" b="0" i="1" smtClean="0">
                        <a:latin typeface="Cambria Math" panose="02040503050406030204" pitchFamily="18" charset="0"/>
                      </a:rPr>
                      <m:t>,…,</m:t>
                    </m:r>
                    <m:r>
                      <a:rPr lang="en-US" b="0" i="1" smtClean="0">
                        <a:latin typeface="Cambria Math" panose="02040503050406030204" pitchFamily="18" charset="0"/>
                      </a:rPr>
                      <m:t>𝑝</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𝑘</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𝑘</m:t>
                            </m:r>
                          </m:sub>
                        </m:sSub>
                      </m:sub>
                      <m:sup>
                        <m:r>
                          <a:rPr lang="en-US" b="0" i="1" smtClean="0">
                            <a:latin typeface="Cambria Math" panose="02040503050406030204" pitchFamily="18" charset="0"/>
                          </a:rPr>
                          <m:t>𝑘</m:t>
                        </m:r>
                      </m:sup>
                    </m:sSubSup>
                    <m:r>
                      <a:rPr lang="en-US" b="0" i="1" smtClean="0">
                        <a:latin typeface="Cambria Math" panose="02040503050406030204" pitchFamily="18" charset="0"/>
                      </a:rPr>
                      <m:t>)</m:t>
                    </m:r>
                  </m:oMath>
                </a14:m>
                <a:endParaRPr lang="en-US" dirty="0"/>
              </a:p>
            </p:txBody>
          </p:sp>
        </mc:Choice>
        <mc:Fallback xmlns="">
          <p:sp>
            <p:nvSpPr>
              <p:cNvPr id="72" name="TextBox 71">
                <a:extLst>
                  <a:ext uri="{FF2B5EF4-FFF2-40B4-BE49-F238E27FC236}">
                    <a16:creationId xmlns:a16="http://schemas.microsoft.com/office/drawing/2014/main" id="{1833060C-1D99-2746-C0CA-564DAC0E33BC}"/>
                  </a:ext>
                </a:extLst>
              </p:cNvPr>
              <p:cNvSpPr txBox="1">
                <a:spLocks noRot="1" noChangeAspect="1" noMove="1" noResize="1" noEditPoints="1" noAdjustHandles="1" noChangeArrowheads="1" noChangeShapeType="1" noTextEdit="1"/>
              </p:cNvSpPr>
              <p:nvPr/>
            </p:nvSpPr>
            <p:spPr>
              <a:xfrm>
                <a:off x="3989172" y="4281117"/>
                <a:ext cx="2917261" cy="425437"/>
              </a:xfrm>
              <a:prstGeom prst="rect">
                <a:avLst/>
              </a:prstGeom>
              <a:blipFill>
                <a:blip r:embed="rId9"/>
                <a:stretch>
                  <a:fillRect l="-1670" t="-2857" b="-12857"/>
                </a:stretch>
              </a:blipFill>
            </p:spPr>
            <p:txBody>
              <a:bodyPr/>
              <a:lstStyle/>
              <a:p>
                <a:r>
                  <a:rPr lang="en-US">
                    <a:noFill/>
                  </a:rPr>
                  <a:t> </a:t>
                </a:r>
              </a:p>
            </p:txBody>
          </p:sp>
        </mc:Fallback>
      </mc:AlternateContent>
      <p:cxnSp>
        <p:nvCxnSpPr>
          <p:cNvPr id="73" name="Straight Arrow Connector 72">
            <a:extLst>
              <a:ext uri="{FF2B5EF4-FFF2-40B4-BE49-F238E27FC236}">
                <a16:creationId xmlns:a16="http://schemas.microsoft.com/office/drawing/2014/main" id="{3E451AE8-84C8-303F-8853-CD1483DBA69E}"/>
              </a:ext>
            </a:extLst>
          </p:cNvPr>
          <p:cNvCxnSpPr>
            <a:cxnSpLocks/>
          </p:cNvCxnSpPr>
          <p:nvPr/>
        </p:nvCxnSpPr>
        <p:spPr>
          <a:xfrm flipH="1">
            <a:off x="3989172" y="4760994"/>
            <a:ext cx="276281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74" name="Straight Arrow Connector 73">
            <a:extLst>
              <a:ext uri="{FF2B5EF4-FFF2-40B4-BE49-F238E27FC236}">
                <a16:creationId xmlns:a16="http://schemas.microsoft.com/office/drawing/2014/main" id="{BA34F81A-619F-7C9A-9EF5-64C6BF1D2BB0}"/>
              </a:ext>
            </a:extLst>
          </p:cNvPr>
          <p:cNvCxnSpPr>
            <a:cxnSpLocks/>
          </p:cNvCxnSpPr>
          <p:nvPr/>
        </p:nvCxnSpPr>
        <p:spPr>
          <a:xfrm>
            <a:off x="3989172" y="4868468"/>
            <a:ext cx="277275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75" name="Straight Arrow Connector 74">
            <a:extLst>
              <a:ext uri="{FF2B5EF4-FFF2-40B4-BE49-F238E27FC236}">
                <a16:creationId xmlns:a16="http://schemas.microsoft.com/office/drawing/2014/main" id="{DB95A7A5-A659-B5B1-A84E-78F8A0DFE7F9}"/>
              </a:ext>
            </a:extLst>
          </p:cNvPr>
          <p:cNvCxnSpPr>
            <a:cxnSpLocks/>
          </p:cNvCxnSpPr>
          <p:nvPr/>
        </p:nvCxnSpPr>
        <p:spPr>
          <a:xfrm flipH="1">
            <a:off x="3989172" y="4953150"/>
            <a:ext cx="2762812"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79" name="TextBox 78">
            <a:extLst>
              <a:ext uri="{FF2B5EF4-FFF2-40B4-BE49-F238E27FC236}">
                <a16:creationId xmlns:a16="http://schemas.microsoft.com/office/drawing/2014/main" id="{E02D0F97-9E13-3412-73B5-F128EC42F709}"/>
              </a:ext>
            </a:extLst>
          </p:cNvPr>
          <p:cNvSpPr txBox="1"/>
          <p:nvPr/>
        </p:nvSpPr>
        <p:spPr>
          <a:xfrm>
            <a:off x="3870380" y="3505867"/>
            <a:ext cx="3016175" cy="369332"/>
          </a:xfrm>
          <a:prstGeom prst="rect">
            <a:avLst/>
          </a:prstGeom>
          <a:noFill/>
        </p:spPr>
        <p:txBody>
          <a:bodyPr wrap="square" rtlCol="0">
            <a:spAutoFit/>
          </a:bodyPr>
          <a:lstStyle/>
          <a:p>
            <a:pPr algn="ctr"/>
            <a:r>
              <a:rPr lang="en-US" b="0" dirty="0"/>
              <a:t>Signature share</a:t>
            </a:r>
            <a:endParaRPr lang="en-US" dirty="0"/>
          </a:p>
        </p:txBody>
      </p:sp>
      <p:sp>
        <p:nvSpPr>
          <p:cNvPr id="80" name="TextBox 79">
            <a:extLst>
              <a:ext uri="{FF2B5EF4-FFF2-40B4-BE49-F238E27FC236}">
                <a16:creationId xmlns:a16="http://schemas.microsoft.com/office/drawing/2014/main" id="{7E13F5C3-8F81-78DA-6EB4-9C8F35F19CF8}"/>
              </a:ext>
            </a:extLst>
          </p:cNvPr>
          <p:cNvSpPr txBox="1"/>
          <p:nvPr/>
        </p:nvSpPr>
        <p:spPr>
          <a:xfrm>
            <a:off x="3843878" y="4900661"/>
            <a:ext cx="3016175" cy="369332"/>
          </a:xfrm>
          <a:prstGeom prst="rect">
            <a:avLst/>
          </a:prstGeom>
          <a:noFill/>
        </p:spPr>
        <p:txBody>
          <a:bodyPr wrap="square" rtlCol="0">
            <a:spAutoFit/>
          </a:bodyPr>
          <a:lstStyle/>
          <a:p>
            <a:pPr algn="ctr"/>
            <a:r>
              <a:rPr lang="en-US" b="0" dirty="0"/>
              <a:t>Signature share</a:t>
            </a:r>
            <a:endParaRPr lang="en-US" dirty="0"/>
          </a:p>
        </p:txBody>
      </p:sp>
    </p:spTree>
    <p:extLst>
      <p:ext uri="{BB962C8B-B14F-4D97-AF65-F5344CB8AC3E}">
        <p14:creationId xmlns:p14="http://schemas.microsoft.com/office/powerpoint/2010/main" val="181089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P spid="28" grpId="0" animBg="1"/>
      <p:bldP spid="29" grpId="0"/>
      <p:bldP spid="31" grpId="0"/>
      <p:bldP spid="38" grpId="0" animBg="1"/>
      <p:bldP spid="39" grpId="0" animBg="1"/>
      <p:bldP spid="40" grpId="0" animBg="1"/>
      <p:bldP spid="13" grpId="0"/>
      <p:bldP spid="14" grpId="0" build="p"/>
      <p:bldP spid="16" grpId="0"/>
      <p:bldP spid="72" grpId="0"/>
      <p:bldP spid="79" grpId="0"/>
      <p:bldP spid="8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7B125-0EC5-63C7-7C63-F0D8362313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057AA2-9176-7B55-66D6-81528CC8954F}"/>
              </a:ext>
            </a:extLst>
          </p:cNvPr>
          <p:cNvSpPr>
            <a:spLocks noGrp="1"/>
          </p:cNvSpPr>
          <p:nvPr>
            <p:ph type="title"/>
          </p:nvPr>
        </p:nvSpPr>
        <p:spPr>
          <a:xfrm>
            <a:off x="292608" y="265176"/>
            <a:ext cx="9131808" cy="2602075"/>
          </a:xfrm>
        </p:spPr>
        <p:txBody>
          <a:bodyPr anchor="t">
            <a:normAutofit/>
          </a:bodyPr>
          <a:lstStyle/>
          <a:p>
            <a:r>
              <a:rPr lang="en-US" dirty="0"/>
              <a:t>Unforgeability of </a:t>
            </a:r>
            <a:r>
              <a:rPr lang="en-US" dirty="0">
                <a:solidFill>
                  <a:schemeClr val="accent2">
                    <a:lumMod val="75000"/>
                  </a:schemeClr>
                </a:solidFill>
              </a:rPr>
              <a:t>Multi-Signatures</a:t>
            </a:r>
            <a:endParaRPr lang="en-US" sz="2000" dirty="0">
              <a:solidFill>
                <a:schemeClr val="accent2">
                  <a:lumMod val="75000"/>
                </a:schemeClr>
              </a:solidFill>
            </a:endParaRPr>
          </a:p>
        </p:txBody>
      </p:sp>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40B2581E-FD20-3F15-73D5-7A80426547E3}"/>
                  </a:ext>
                </a:extLst>
              </p:cNvPr>
              <p:cNvSpPr txBox="1">
                <a:spLocks/>
              </p:cNvSpPr>
              <p:nvPr/>
            </p:nvSpPr>
            <p:spPr>
              <a:xfrm>
                <a:off x="666489" y="3322911"/>
                <a:ext cx="11148183" cy="3484090"/>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b="1" dirty="0"/>
                  <a:t>To win: </a:t>
                </a:r>
                <a14:m>
                  <m:oMath xmlns:m="http://schemas.openxmlformats.org/officeDocument/2006/math">
                    <m:r>
                      <a:rPr lang="en-US" i="1">
                        <a:latin typeface="Cambria Math" panose="02040503050406030204" pitchFamily="18" charset="0"/>
                      </a:rPr>
                      <m:t>𝑝𝑘</m:t>
                    </m:r>
                    <m:r>
                      <a:rPr lang="en-US" i="1">
                        <a:latin typeface="Cambria Math" panose="02040503050406030204" pitchFamily="18" charset="0"/>
                      </a:rPr>
                      <m:t>∈</m:t>
                    </m:r>
                    <m:d>
                      <m:dPr>
                        <m:ctrlPr>
                          <a:rPr lang="en-US" i="1">
                            <a:latin typeface="Cambria Math" panose="02040503050406030204" pitchFamily="18" charset="0"/>
                          </a:rPr>
                        </m:ctrlPr>
                      </m:dPr>
                      <m:e>
                        <m:r>
                          <a:rPr lang="en-US" i="1">
                            <a:latin typeface="Cambria Math" panose="02040503050406030204" pitchFamily="18" charset="0"/>
                          </a:rPr>
                          <m:t>𝑝</m:t>
                        </m:r>
                        <m:sSub>
                          <m:sSubPr>
                            <m:ctrlPr>
                              <a:rPr lang="en-US" i="1">
                                <a:latin typeface="Cambria Math" panose="02040503050406030204" pitchFamily="18" charset="0"/>
                              </a:rPr>
                            </m:ctrlPr>
                          </m:sSubPr>
                          <m:e>
                            <m:r>
                              <a:rPr lang="en-US" i="1">
                                <a:latin typeface="Cambria Math" panose="02040503050406030204" pitchFamily="18" charset="0"/>
                              </a:rPr>
                              <m:t>𝑘</m:t>
                            </m:r>
                          </m:e>
                          <m:sub>
                            <m:r>
                              <a:rPr lang="en-US" i="1">
                                <a:latin typeface="Cambria Math" panose="02040503050406030204" pitchFamily="18" charset="0"/>
                              </a:rPr>
                              <m:t>1</m:t>
                            </m:r>
                          </m:sub>
                        </m:sSub>
                        <m:r>
                          <a:rPr lang="en-US" i="1">
                            <a:latin typeface="Cambria Math" panose="02040503050406030204" pitchFamily="18" charset="0"/>
                          </a:rPr>
                          <m:t>,…,</m:t>
                        </m:r>
                        <m:r>
                          <a:rPr lang="en-US" i="1">
                            <a:latin typeface="Cambria Math" panose="02040503050406030204" pitchFamily="18" charset="0"/>
                          </a:rPr>
                          <m:t>𝑝</m:t>
                        </m:r>
                        <m:sSub>
                          <m:sSubPr>
                            <m:ctrlPr>
                              <a:rPr lang="en-US" i="1">
                                <a:latin typeface="Cambria Math" panose="02040503050406030204" pitchFamily="18" charset="0"/>
                              </a:rPr>
                            </m:ctrlPr>
                          </m:sSubPr>
                          <m:e>
                            <m:r>
                              <a:rPr lang="en-US" i="1">
                                <a:latin typeface="Cambria Math" panose="02040503050406030204" pitchFamily="18" charset="0"/>
                              </a:rPr>
                              <m:t>𝑘</m:t>
                            </m:r>
                          </m:e>
                          <m:sub>
                            <m:r>
                              <a:rPr lang="en-US" i="1">
                                <a:latin typeface="Cambria Math" panose="02040503050406030204" pitchFamily="18" charset="0"/>
                              </a:rPr>
                              <m:t>𝑛</m:t>
                            </m:r>
                          </m:sub>
                        </m:sSub>
                      </m:e>
                    </m:d>
                  </m:oMath>
                </a14:m>
                <a:r>
                  <a:rPr lang="en-US" dirty="0"/>
                  <a:t> &amp; </a:t>
                </a:r>
                <a14:m>
                  <m:oMath xmlns:m="http://schemas.openxmlformats.org/officeDocument/2006/math">
                    <m:r>
                      <a:rPr lang="en-US" i="1">
                        <a:latin typeface="Cambria Math" panose="02040503050406030204" pitchFamily="18" charset="0"/>
                      </a:rPr>
                      <m:t>𝜎</m:t>
                    </m:r>
                  </m:oMath>
                </a14:m>
                <a:r>
                  <a:rPr lang="en-US" dirty="0"/>
                  <a:t> is </a:t>
                </a:r>
                <a:r>
                  <a:rPr lang="en-US" dirty="0">
                    <a:highlight>
                      <a:srgbClr val="FFFF00"/>
                    </a:highlight>
                  </a:rPr>
                  <a:t>non-trivial</a:t>
                </a:r>
                <a:r>
                  <a:rPr lang="en-US" dirty="0"/>
                  <a:t>.</a:t>
                </a:r>
              </a:p>
              <a:p>
                <a:pPr marL="0" indent="0">
                  <a:lnSpc>
                    <a:spcPct val="100000"/>
                  </a:lnSpc>
                  <a:spcBef>
                    <a:spcPts val="2400"/>
                  </a:spcBef>
                  <a:buFont typeface="Arial" panose="020B0604020202020204" pitchFamily="34" charset="0"/>
                  <a:buNone/>
                </a:pPr>
                <a:r>
                  <a:rPr lang="en-US" b="1" dirty="0"/>
                  <a:t>“Non-trivial” Definition:</a:t>
                </a:r>
              </a:p>
              <a:p>
                <a:pPr>
                  <a:lnSpc>
                    <a:spcPct val="100000"/>
                  </a:lnSpc>
                  <a:spcBef>
                    <a:spcPts val="600"/>
                  </a:spcBef>
                </a:pPr>
                <a:r>
                  <a:rPr lang="en-US" b="1" dirty="0"/>
                  <a:t>For EUF: </a:t>
                </a:r>
                <a:r>
                  <a:rPr lang="en-US" dirty="0"/>
                  <a:t>Signing oracle didn’t sign </a:t>
                </a:r>
                <a14:m>
                  <m:oMath xmlns:m="http://schemas.openxmlformats.org/officeDocument/2006/math">
                    <m:r>
                      <a:rPr lang="en-US" b="0" i="1" smtClean="0">
                        <a:latin typeface="Cambria Math" panose="02040503050406030204" pitchFamily="18" charset="0"/>
                      </a:rPr>
                      <m:t>𝑚</m:t>
                    </m:r>
                  </m:oMath>
                </a14:m>
                <a:r>
                  <a:rPr lang="en-US" b="1" dirty="0"/>
                  <a:t> </a:t>
                </a:r>
                <a:r>
                  <a:rPr lang="en-US" dirty="0"/>
                  <a:t>with this group of signers.</a:t>
                </a:r>
              </a:p>
              <a:p>
                <a:pPr>
                  <a:lnSpc>
                    <a:spcPct val="100000"/>
                  </a:lnSpc>
                  <a:spcBef>
                    <a:spcPts val="600"/>
                  </a:spcBef>
                </a:pPr>
                <a:r>
                  <a:rPr lang="en-US" b="1" dirty="0"/>
                  <a:t>Idea for SUF: </a:t>
                </a:r>
                <a:r>
                  <a:rPr lang="en-US" dirty="0"/>
                  <a:t>The signing oracle did not produce </a:t>
                </a:r>
                <a14:m>
                  <m:oMath xmlns:m="http://schemas.openxmlformats.org/officeDocument/2006/math">
                    <m:r>
                      <a:rPr lang="en-US" b="0" i="1" smtClean="0">
                        <a:latin typeface="Cambria Math" panose="02040503050406030204" pitchFamily="18" charset="0"/>
                      </a:rPr>
                      <m:t>𝜎</m:t>
                    </m:r>
                  </m:oMath>
                </a14:m>
                <a:r>
                  <a:rPr lang="en-US" b="1" dirty="0"/>
                  <a:t>.</a:t>
                </a:r>
                <a:endParaRPr lang="en-US" b="1" dirty="0">
                  <a:solidFill>
                    <a:schemeClr val="accent2">
                      <a:lumMod val="75000"/>
                    </a:schemeClr>
                  </a:solidFill>
                </a:endParaRPr>
              </a:p>
              <a:p>
                <a:pPr marL="457200" lvl="1" indent="0">
                  <a:lnSpc>
                    <a:spcPct val="100000"/>
                  </a:lnSpc>
                  <a:spcBef>
                    <a:spcPts val="600"/>
                  </a:spcBef>
                  <a:buNone/>
                </a:pPr>
                <a:r>
                  <a:rPr lang="en-US" b="1" dirty="0">
                    <a:solidFill>
                      <a:schemeClr val="accent2">
                        <a:lumMod val="75000"/>
                      </a:schemeClr>
                    </a:solidFill>
                  </a:rPr>
                  <a:t>But the signing oracle outputs signature shares, not multi-signatures!</a:t>
                </a:r>
              </a:p>
              <a:p>
                <a:pPr marL="457200" lvl="1" indent="0">
                  <a:lnSpc>
                    <a:spcPct val="100000"/>
                  </a:lnSpc>
                  <a:spcBef>
                    <a:spcPts val="600"/>
                  </a:spcBef>
                  <a:buNone/>
                </a:pPr>
                <a:r>
                  <a:rPr lang="en-US" b="1" dirty="0">
                    <a:solidFill>
                      <a:schemeClr val="accent2">
                        <a:lumMod val="75000"/>
                      </a:schemeClr>
                    </a:solidFill>
                  </a:rPr>
                  <a:t>No well-defined mapping of signature shares to multi-signatures.</a:t>
                </a:r>
                <a:endParaRPr lang="en-US" b="1" dirty="0"/>
              </a:p>
              <a:p>
                <a:pPr marL="0" indent="0">
                  <a:lnSpc>
                    <a:spcPct val="120000"/>
                  </a:lnSpc>
                  <a:buFont typeface="Arial" panose="020B0604020202020204" pitchFamily="34" charset="0"/>
                  <a:buNone/>
                </a:pPr>
                <a:endParaRPr lang="en-US" dirty="0"/>
              </a:p>
            </p:txBody>
          </p:sp>
        </mc:Choice>
        <mc:Fallback xmlns="">
          <p:sp>
            <p:nvSpPr>
              <p:cNvPr id="6" name="Content Placeholder 2">
                <a:extLst>
                  <a:ext uri="{FF2B5EF4-FFF2-40B4-BE49-F238E27FC236}">
                    <a16:creationId xmlns:a16="http://schemas.microsoft.com/office/drawing/2014/main" id="{40B2581E-FD20-3F15-73D5-7A80426547E3}"/>
                  </a:ext>
                </a:extLst>
              </p:cNvPr>
              <p:cNvSpPr txBox="1">
                <a:spLocks noRot="1" noChangeAspect="1" noMove="1" noResize="1" noEditPoints="1" noAdjustHandles="1" noChangeArrowheads="1" noChangeShapeType="1" noTextEdit="1"/>
              </p:cNvSpPr>
              <p:nvPr/>
            </p:nvSpPr>
            <p:spPr>
              <a:xfrm>
                <a:off x="666489" y="3322911"/>
                <a:ext cx="11148183" cy="3484090"/>
              </a:xfrm>
              <a:prstGeom prst="rect">
                <a:avLst/>
              </a:prstGeom>
              <a:blipFill>
                <a:blip r:embed="rId2"/>
                <a:stretch>
                  <a:fillRect l="-1093" t="-1573"/>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C0E80788-05DE-C413-3DF5-9922EDF66BA9}"/>
              </a:ext>
            </a:extLst>
          </p:cNvPr>
          <p:cNvGrpSpPr/>
          <p:nvPr/>
        </p:nvGrpSpPr>
        <p:grpSpPr>
          <a:xfrm>
            <a:off x="6835551" y="853782"/>
            <a:ext cx="5222337" cy="2189622"/>
            <a:chOff x="705067" y="3913463"/>
            <a:chExt cx="6384288" cy="2836496"/>
          </a:xfrm>
        </p:grpSpPr>
        <p:pic>
          <p:nvPicPr>
            <p:cNvPr id="4" name="Picture 3" descr="A person in a red hoodie and a computer&#10;&#10;Description automatically generated">
              <a:extLst>
                <a:ext uri="{FF2B5EF4-FFF2-40B4-BE49-F238E27FC236}">
                  <a16:creationId xmlns:a16="http://schemas.microsoft.com/office/drawing/2014/main" id="{D17A79C6-739A-6B1B-FAE0-8E4C4963AAC0}"/>
                </a:ext>
              </a:extLst>
            </p:cNvPr>
            <p:cNvPicPr>
              <a:picLocks noChangeAspect="1"/>
            </p:cNvPicPr>
            <p:nvPr/>
          </p:nvPicPr>
          <p:blipFill>
            <a:blip r:embed="rId3">
              <a:extLst>
                <a:ext uri="{28A0092B-C50C-407E-A947-70E740481C1C}">
                  <a14:useLocalDpi xmlns:a14="http://schemas.microsoft.com/office/drawing/2010/main" val="0"/>
                </a:ext>
              </a:extLst>
            </a:blip>
            <a:srcRect l="25705" t="17844" r="25389" b="19121"/>
            <a:stretch/>
          </p:blipFill>
          <p:spPr>
            <a:xfrm>
              <a:off x="705067" y="4742539"/>
              <a:ext cx="1557495" cy="2007420"/>
            </a:xfrm>
            <a:prstGeom prst="rect">
              <a:avLst/>
            </a:prstGeom>
            <a:solidFill>
              <a:schemeClr val="accent2"/>
            </a:solidFill>
            <a:ln>
              <a:solidFill>
                <a:schemeClr val="tx1"/>
              </a:solidFill>
            </a:ln>
          </p:spPr>
        </p:pic>
        <p:pic>
          <p:nvPicPr>
            <p:cNvPr id="5" name="Picture 4" descr="A stick figure drawing a pencil and paper&#10;&#10;Description automatically generated">
              <a:extLst>
                <a:ext uri="{FF2B5EF4-FFF2-40B4-BE49-F238E27FC236}">
                  <a16:creationId xmlns:a16="http://schemas.microsoft.com/office/drawing/2014/main" id="{C4AB4C05-F613-6800-4291-A7F9FEA94061}"/>
                </a:ext>
              </a:extLst>
            </p:cNvPr>
            <p:cNvPicPr>
              <a:picLocks noChangeAspect="1"/>
            </p:cNvPicPr>
            <p:nvPr/>
          </p:nvPicPr>
          <p:blipFill>
            <a:blip r:embed="rId4">
              <a:extLst>
                <a:ext uri="{28A0092B-C50C-407E-A947-70E740481C1C}">
                  <a14:useLocalDpi xmlns:a14="http://schemas.microsoft.com/office/drawing/2010/main" val="0"/>
                </a:ext>
              </a:extLst>
            </a:blip>
            <a:srcRect l="12410" r="15155"/>
            <a:stretch/>
          </p:blipFill>
          <p:spPr>
            <a:xfrm>
              <a:off x="5150587" y="4742538"/>
              <a:ext cx="1938768" cy="2007421"/>
            </a:xfrm>
            <a:prstGeom prst="rect">
              <a:avLst/>
            </a:prstGeom>
            <a:ln>
              <a:solidFill>
                <a:schemeClr val="tx1"/>
              </a:solidFill>
            </a:ln>
          </p:spPr>
        </p:pic>
        <p:sp>
          <p:nvSpPr>
            <p:cNvPr id="7" name="Arrow: Curved Up 6">
              <a:extLst>
                <a:ext uri="{FF2B5EF4-FFF2-40B4-BE49-F238E27FC236}">
                  <a16:creationId xmlns:a16="http://schemas.microsoft.com/office/drawing/2014/main" id="{1E0F6DCB-C229-CB7A-414E-60B26D7C45BB}"/>
                </a:ext>
              </a:extLst>
            </p:cNvPr>
            <p:cNvSpPr/>
            <p:nvPr/>
          </p:nvSpPr>
          <p:spPr>
            <a:xfrm rot="10800000">
              <a:off x="2126973" y="4001304"/>
              <a:ext cx="3229181" cy="612059"/>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51231FDC-519D-7B9B-8E13-1D813F74FA36}"/>
                    </a:ext>
                  </a:extLst>
                </p:cNvPr>
                <p:cNvSpPr txBox="1"/>
                <p:nvPr/>
              </p:nvSpPr>
              <p:spPr>
                <a:xfrm>
                  <a:off x="3440164" y="3913463"/>
                  <a:ext cx="753628" cy="478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𝑝𝑘</m:t>
                        </m:r>
                      </m:oMath>
                    </m:oMathPara>
                  </a14:m>
                  <a:endParaRPr lang="en-US" dirty="0"/>
                </a:p>
              </p:txBody>
            </p:sp>
          </mc:Choice>
          <mc:Fallback xmlns="">
            <p:sp>
              <p:nvSpPr>
                <p:cNvPr id="14" name="TextBox 13">
                  <a:extLst>
                    <a:ext uri="{FF2B5EF4-FFF2-40B4-BE49-F238E27FC236}">
                      <a16:creationId xmlns:a16="http://schemas.microsoft.com/office/drawing/2014/main" id="{51231FDC-519D-7B9B-8E13-1D813F74FA36}"/>
                    </a:ext>
                  </a:extLst>
                </p:cNvPr>
                <p:cNvSpPr txBox="1">
                  <a:spLocks noRot="1" noChangeAspect="1" noMove="1" noResize="1" noEditPoints="1" noAdjustHandles="1" noChangeArrowheads="1" noChangeShapeType="1" noTextEdit="1"/>
                </p:cNvSpPr>
                <p:nvPr/>
              </p:nvSpPr>
              <p:spPr>
                <a:xfrm>
                  <a:off x="3440164" y="3913463"/>
                  <a:ext cx="753628" cy="478443"/>
                </a:xfrm>
                <a:prstGeom prst="rect">
                  <a:avLst/>
                </a:prstGeom>
                <a:blipFill>
                  <a:blip r:embed="rId5"/>
                  <a:stretch>
                    <a:fillRect b="-6557"/>
                  </a:stretch>
                </a:blipFill>
              </p:spPr>
              <p:txBody>
                <a:bodyPr/>
                <a:lstStyle/>
                <a:p>
                  <a:r>
                    <a:rPr lang="en-US">
                      <a:noFill/>
                    </a:rPr>
                    <a:t> </a:t>
                  </a:r>
                </a:p>
              </p:txBody>
            </p:sp>
          </mc:Fallback>
        </mc:AlternateContent>
        <p:cxnSp>
          <p:nvCxnSpPr>
            <p:cNvPr id="16" name="Straight Arrow Connector 15">
              <a:extLst>
                <a:ext uri="{FF2B5EF4-FFF2-40B4-BE49-F238E27FC236}">
                  <a16:creationId xmlns:a16="http://schemas.microsoft.com/office/drawing/2014/main" id="{3E49385A-0485-ED66-5659-CC48137EED34}"/>
                </a:ext>
              </a:extLst>
            </p:cNvPr>
            <p:cNvCxnSpPr>
              <a:cxnSpLocks/>
            </p:cNvCxnSpPr>
            <p:nvPr/>
          </p:nvCxnSpPr>
          <p:spPr>
            <a:xfrm>
              <a:off x="2649821" y="5083594"/>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0" name="Straight Arrow Connector 19">
              <a:extLst>
                <a:ext uri="{FF2B5EF4-FFF2-40B4-BE49-F238E27FC236}">
                  <a16:creationId xmlns:a16="http://schemas.microsoft.com/office/drawing/2014/main" id="{95CE0BE4-689B-D3E8-86B8-3010AFBFCAF8}"/>
                </a:ext>
              </a:extLst>
            </p:cNvPr>
            <p:cNvCxnSpPr>
              <a:cxnSpLocks/>
            </p:cNvCxnSpPr>
            <p:nvPr/>
          </p:nvCxnSpPr>
          <p:spPr>
            <a:xfrm flipH="1">
              <a:off x="2649821" y="5188154"/>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24" name="Flowchart: Connector 23">
              <a:extLst>
                <a:ext uri="{FF2B5EF4-FFF2-40B4-BE49-F238E27FC236}">
                  <a16:creationId xmlns:a16="http://schemas.microsoft.com/office/drawing/2014/main" id="{9A7ACCFC-961F-FC19-01D7-A305EE8D7C9E}"/>
                </a:ext>
              </a:extLst>
            </p:cNvPr>
            <p:cNvSpPr/>
            <p:nvPr/>
          </p:nvSpPr>
          <p:spPr>
            <a:xfrm>
              <a:off x="3736128" y="5632426"/>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lowchart: Connector 24">
              <a:extLst>
                <a:ext uri="{FF2B5EF4-FFF2-40B4-BE49-F238E27FC236}">
                  <a16:creationId xmlns:a16="http://schemas.microsoft.com/office/drawing/2014/main" id="{76ADD571-A465-225F-C3C0-048F14D64C78}"/>
                </a:ext>
              </a:extLst>
            </p:cNvPr>
            <p:cNvSpPr/>
            <p:nvPr/>
          </p:nvSpPr>
          <p:spPr>
            <a:xfrm>
              <a:off x="3737422" y="5765491"/>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Connector 25">
              <a:extLst>
                <a:ext uri="{FF2B5EF4-FFF2-40B4-BE49-F238E27FC236}">
                  <a16:creationId xmlns:a16="http://schemas.microsoft.com/office/drawing/2014/main" id="{E76E140F-3325-B45A-83E1-BF8CCBA00F03}"/>
                </a:ext>
              </a:extLst>
            </p:cNvPr>
            <p:cNvSpPr/>
            <p:nvPr/>
          </p:nvSpPr>
          <p:spPr>
            <a:xfrm>
              <a:off x="3736968" y="5889664"/>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Arrow Connector 26">
              <a:extLst>
                <a:ext uri="{FF2B5EF4-FFF2-40B4-BE49-F238E27FC236}">
                  <a16:creationId xmlns:a16="http://schemas.microsoft.com/office/drawing/2014/main" id="{FBD20150-02F7-1F8A-427E-BE55C2205387}"/>
                </a:ext>
              </a:extLst>
            </p:cNvPr>
            <p:cNvCxnSpPr>
              <a:cxnSpLocks/>
            </p:cNvCxnSpPr>
            <p:nvPr/>
          </p:nvCxnSpPr>
          <p:spPr>
            <a:xfrm>
              <a:off x="2653136" y="5275750"/>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9299F63E-2B4A-105C-D5EE-932BECB7861B}"/>
                </a:ext>
              </a:extLst>
            </p:cNvPr>
            <p:cNvCxnSpPr>
              <a:cxnSpLocks/>
            </p:cNvCxnSpPr>
            <p:nvPr/>
          </p:nvCxnSpPr>
          <p:spPr>
            <a:xfrm flipH="1">
              <a:off x="2653136" y="5380310"/>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2FA2C9EB-6162-EBBA-A99C-54EF259ED5D1}"/>
                </a:ext>
              </a:extLst>
            </p:cNvPr>
            <p:cNvCxnSpPr>
              <a:cxnSpLocks/>
            </p:cNvCxnSpPr>
            <p:nvPr/>
          </p:nvCxnSpPr>
          <p:spPr>
            <a:xfrm>
              <a:off x="2644436" y="626757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1" name="Straight Arrow Connector 30">
              <a:extLst>
                <a:ext uri="{FF2B5EF4-FFF2-40B4-BE49-F238E27FC236}">
                  <a16:creationId xmlns:a16="http://schemas.microsoft.com/office/drawing/2014/main" id="{B5AAC9C8-CEFC-2C13-118B-A7AA0AEB8758}"/>
                </a:ext>
              </a:extLst>
            </p:cNvPr>
            <p:cNvCxnSpPr>
              <a:cxnSpLocks/>
            </p:cNvCxnSpPr>
            <p:nvPr/>
          </p:nvCxnSpPr>
          <p:spPr>
            <a:xfrm flipH="1">
              <a:off x="2644436" y="637213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2" name="Straight Arrow Connector 31">
              <a:extLst>
                <a:ext uri="{FF2B5EF4-FFF2-40B4-BE49-F238E27FC236}">
                  <a16:creationId xmlns:a16="http://schemas.microsoft.com/office/drawing/2014/main" id="{FB018FB8-57DA-485C-EA6D-D18F99859217}"/>
                </a:ext>
              </a:extLst>
            </p:cNvPr>
            <p:cNvCxnSpPr>
              <a:cxnSpLocks/>
            </p:cNvCxnSpPr>
            <p:nvPr/>
          </p:nvCxnSpPr>
          <p:spPr>
            <a:xfrm>
              <a:off x="2647751" y="6459735"/>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33" name="Straight Arrow Connector 32">
              <a:extLst>
                <a:ext uri="{FF2B5EF4-FFF2-40B4-BE49-F238E27FC236}">
                  <a16:creationId xmlns:a16="http://schemas.microsoft.com/office/drawing/2014/main" id="{E8A760D4-6770-AF2F-6BA1-51342A583576}"/>
                </a:ext>
              </a:extLst>
            </p:cNvPr>
            <p:cNvCxnSpPr>
              <a:cxnSpLocks/>
            </p:cNvCxnSpPr>
            <p:nvPr/>
          </p:nvCxnSpPr>
          <p:spPr>
            <a:xfrm flipH="1">
              <a:off x="2647751" y="6564295"/>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grpSp>
      <p:cxnSp>
        <p:nvCxnSpPr>
          <p:cNvPr id="35" name="Straight Arrow Connector 34">
            <a:extLst>
              <a:ext uri="{FF2B5EF4-FFF2-40B4-BE49-F238E27FC236}">
                <a16:creationId xmlns:a16="http://schemas.microsoft.com/office/drawing/2014/main" id="{1871E128-F17C-5A26-A557-C2B63B21BA2D}"/>
              </a:ext>
            </a:extLst>
          </p:cNvPr>
          <p:cNvCxnSpPr>
            <a:cxnSpLocks/>
          </p:cNvCxnSpPr>
          <p:nvPr/>
        </p:nvCxnSpPr>
        <p:spPr>
          <a:xfrm>
            <a:off x="7998668" y="3145815"/>
            <a:ext cx="232377" cy="425203"/>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9F621085-1E73-CB27-AEC9-3A6CF80DCDE5}"/>
                  </a:ext>
                </a:extLst>
              </p:cNvPr>
              <p:cNvSpPr txBox="1"/>
              <p:nvPr/>
            </p:nvSpPr>
            <p:spPr>
              <a:xfrm>
                <a:off x="8059215" y="3119710"/>
                <a:ext cx="222035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𝑛</m:t>
                          </m:r>
                        </m:sub>
                      </m:sSub>
                      <m:r>
                        <a:rPr lang="en-US" b="0" i="1" smtClean="0">
                          <a:latin typeface="Cambria Math" panose="02040503050406030204" pitchFamily="18" charset="0"/>
                        </a:rPr>
                        <m:t>))</m:t>
                      </m:r>
                    </m:oMath>
                  </m:oMathPara>
                </a14:m>
                <a:endParaRPr lang="en-US" dirty="0"/>
              </a:p>
            </p:txBody>
          </p:sp>
        </mc:Choice>
        <mc:Fallback xmlns="">
          <p:sp>
            <p:nvSpPr>
              <p:cNvPr id="36" name="TextBox 35">
                <a:extLst>
                  <a:ext uri="{FF2B5EF4-FFF2-40B4-BE49-F238E27FC236}">
                    <a16:creationId xmlns:a16="http://schemas.microsoft.com/office/drawing/2014/main" id="{9F621085-1E73-CB27-AEC9-3A6CF80DCDE5}"/>
                  </a:ext>
                </a:extLst>
              </p:cNvPr>
              <p:cNvSpPr txBox="1">
                <a:spLocks noRot="1" noChangeAspect="1" noMove="1" noResize="1" noEditPoints="1" noAdjustHandles="1" noChangeArrowheads="1" noChangeShapeType="1" noTextEdit="1"/>
              </p:cNvSpPr>
              <p:nvPr/>
            </p:nvSpPr>
            <p:spPr>
              <a:xfrm>
                <a:off x="8059215" y="3119710"/>
                <a:ext cx="2220352" cy="369332"/>
              </a:xfrm>
              <a:prstGeom prst="rect">
                <a:avLst/>
              </a:prstGeom>
              <a:blipFill>
                <a:blip r:embed="rId6"/>
                <a:stretch>
                  <a:fillRect r="-275" b="-13333"/>
                </a:stretch>
              </a:blipFill>
            </p:spPr>
            <p:txBody>
              <a:bodyPr/>
              <a:lstStyle/>
              <a:p>
                <a:r>
                  <a:rPr lang="en-US">
                    <a:noFill/>
                  </a:rPr>
                  <a:t> </a:t>
                </a:r>
              </a:p>
            </p:txBody>
          </p:sp>
        </mc:Fallback>
      </mc:AlternateContent>
    </p:spTree>
    <p:extLst>
      <p:ext uri="{BB962C8B-B14F-4D97-AF65-F5344CB8AC3E}">
        <p14:creationId xmlns:p14="http://schemas.microsoft.com/office/powerpoint/2010/main" val="421362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AD0A38-38CC-B9CD-DCD1-57D5F0A0C4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F0D6BE-D916-8750-48A4-4B616703890F}"/>
              </a:ext>
            </a:extLst>
          </p:cNvPr>
          <p:cNvSpPr>
            <a:spLocks noGrp="1"/>
          </p:cNvSpPr>
          <p:nvPr>
            <p:ph type="title"/>
          </p:nvPr>
        </p:nvSpPr>
        <p:spPr>
          <a:xfrm>
            <a:off x="291402" y="261259"/>
            <a:ext cx="10515600" cy="1004835"/>
          </a:xfrm>
        </p:spPr>
        <p:txBody>
          <a:bodyPr>
            <a:normAutofit fontScale="90000"/>
          </a:bodyPr>
          <a:lstStyle/>
          <a:p>
            <a:r>
              <a:rPr lang="en-US" dirty="0"/>
              <a:t>Strong Unforgeability for </a:t>
            </a:r>
            <a:r>
              <a:rPr lang="en-US" dirty="0">
                <a:solidFill>
                  <a:schemeClr val="accent5">
                    <a:lumMod val="75000"/>
                  </a:schemeClr>
                </a:solidFill>
              </a:rPr>
              <a:t>plain signatures</a:t>
            </a:r>
            <a:r>
              <a:rPr lang="en-US" dirty="0"/>
              <a:t>: Alternative Notion</a:t>
            </a:r>
            <a:endParaRPr lang="en-US" dirty="0">
              <a:solidFill>
                <a:schemeClr val="accent1">
                  <a:lumMod val="75000"/>
                </a:schemeClr>
              </a:solidFill>
            </a:endParaRPr>
          </a:p>
        </p:txBody>
      </p:sp>
      <p:grpSp>
        <p:nvGrpSpPr>
          <p:cNvPr id="28" name="Group 27">
            <a:extLst>
              <a:ext uri="{FF2B5EF4-FFF2-40B4-BE49-F238E27FC236}">
                <a16:creationId xmlns:a16="http://schemas.microsoft.com/office/drawing/2014/main" id="{BD54860B-3181-69BA-7D0C-4B25E087E714}"/>
              </a:ext>
            </a:extLst>
          </p:cNvPr>
          <p:cNvGrpSpPr/>
          <p:nvPr/>
        </p:nvGrpSpPr>
        <p:grpSpPr>
          <a:xfrm>
            <a:off x="3317624" y="2831142"/>
            <a:ext cx="6308697" cy="2813691"/>
            <a:chOff x="4955512" y="2893430"/>
            <a:chExt cx="6860511" cy="3266209"/>
          </a:xfrm>
        </p:grpSpPr>
        <p:pic>
          <p:nvPicPr>
            <p:cNvPr id="8" name="Picture 7" descr="A person in a red hoodie and a computer&#10;&#10;Description automatically generated">
              <a:extLst>
                <a:ext uri="{FF2B5EF4-FFF2-40B4-BE49-F238E27FC236}">
                  <a16:creationId xmlns:a16="http://schemas.microsoft.com/office/drawing/2014/main" id="{8441A2F8-C8AB-66A2-26B8-3A12CAA8BFDA}"/>
                </a:ext>
              </a:extLst>
            </p:cNvPr>
            <p:cNvPicPr>
              <a:picLocks noChangeAspect="1"/>
            </p:cNvPicPr>
            <p:nvPr/>
          </p:nvPicPr>
          <p:blipFill>
            <a:blip r:embed="rId2">
              <a:extLst>
                <a:ext uri="{28A0092B-C50C-407E-A947-70E740481C1C}">
                  <a14:useLocalDpi xmlns:a14="http://schemas.microsoft.com/office/drawing/2010/main" val="0"/>
                </a:ext>
              </a:extLst>
            </a:blip>
            <a:srcRect l="25705" t="17844" r="25389" b="19121"/>
            <a:stretch/>
          </p:blipFill>
          <p:spPr>
            <a:xfrm>
              <a:off x="4955512" y="3426201"/>
              <a:ext cx="1557495" cy="2007420"/>
            </a:xfrm>
            <a:prstGeom prst="rect">
              <a:avLst/>
            </a:prstGeom>
            <a:solidFill>
              <a:schemeClr val="accent2"/>
            </a:solidFill>
            <a:ln>
              <a:solidFill>
                <a:schemeClr val="tx1"/>
              </a:solidFill>
            </a:ln>
          </p:spPr>
        </p:pic>
        <p:pic>
          <p:nvPicPr>
            <p:cNvPr id="9" name="Picture 8" descr="A stick figure drawing a pencil and paper&#10;&#10;Description automatically generated">
              <a:extLst>
                <a:ext uri="{FF2B5EF4-FFF2-40B4-BE49-F238E27FC236}">
                  <a16:creationId xmlns:a16="http://schemas.microsoft.com/office/drawing/2014/main" id="{DA703FA8-A8E0-1911-1A3F-29745B62C5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39462" y="3426200"/>
              <a:ext cx="2676561" cy="2007421"/>
            </a:xfrm>
            <a:prstGeom prst="rect">
              <a:avLst/>
            </a:prstGeom>
            <a:ln>
              <a:solidFill>
                <a:schemeClr val="tx1"/>
              </a:solidFill>
            </a:ln>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53E391AD-59CA-7DF5-BE47-D6570276C848}"/>
                    </a:ext>
                  </a:extLst>
                </p:cNvPr>
                <p:cNvSpPr txBox="1"/>
                <p:nvPr/>
              </p:nvSpPr>
              <p:spPr>
                <a:xfrm>
                  <a:off x="7334380" y="2893430"/>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𝑣𝑘</m:t>
                        </m:r>
                      </m:oMath>
                    </m:oMathPara>
                  </a14:m>
                  <a:endParaRPr lang="en-US" dirty="0"/>
                </a:p>
              </p:txBody>
            </p:sp>
          </mc:Choice>
          <mc:Fallback xmlns="">
            <p:sp>
              <p:nvSpPr>
                <p:cNvPr id="11" name="TextBox 10">
                  <a:extLst>
                    <a:ext uri="{FF2B5EF4-FFF2-40B4-BE49-F238E27FC236}">
                      <a16:creationId xmlns:a16="http://schemas.microsoft.com/office/drawing/2014/main" id="{53E391AD-59CA-7DF5-BE47-D6570276C848}"/>
                    </a:ext>
                  </a:extLst>
                </p:cNvPr>
                <p:cNvSpPr txBox="1">
                  <a:spLocks noRot="1" noChangeAspect="1" noMove="1" noResize="1" noEditPoints="1" noAdjustHandles="1" noChangeArrowheads="1" noChangeShapeType="1" noTextEdit="1"/>
                </p:cNvSpPr>
                <p:nvPr/>
              </p:nvSpPr>
              <p:spPr>
                <a:xfrm>
                  <a:off x="7334380" y="2893430"/>
                  <a:ext cx="753627" cy="369332"/>
                </a:xfrm>
                <a:prstGeom prst="rect">
                  <a:avLst/>
                </a:prstGeom>
                <a:blipFill>
                  <a:blip r:embed="rId4"/>
                  <a:stretch>
                    <a:fillRect b="-7547"/>
                  </a:stretch>
                </a:blipFill>
              </p:spPr>
              <p:txBody>
                <a:bodyPr/>
                <a:lstStyle/>
                <a:p>
                  <a:r>
                    <a:rPr lang="en-US">
                      <a:noFill/>
                    </a:rPr>
                    <a:t> </a:t>
                  </a:r>
                </a:p>
              </p:txBody>
            </p:sp>
          </mc:Fallback>
        </mc:AlternateContent>
        <p:cxnSp>
          <p:nvCxnSpPr>
            <p:cNvPr id="14" name="Straight Arrow Connector 13">
              <a:extLst>
                <a:ext uri="{FF2B5EF4-FFF2-40B4-BE49-F238E27FC236}">
                  <a16:creationId xmlns:a16="http://schemas.microsoft.com/office/drawing/2014/main" id="{1C3ECD09-7AF4-EDAE-B741-A6B7D321015B}"/>
                </a:ext>
              </a:extLst>
            </p:cNvPr>
            <p:cNvCxnSpPr/>
            <p:nvPr/>
          </p:nvCxnSpPr>
          <p:spPr>
            <a:xfrm>
              <a:off x="6631912" y="3687744"/>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8E20DF4C-9012-F2FF-B871-4B29C3F3B4B6}"/>
                    </a:ext>
                  </a:extLst>
                </p:cNvPr>
                <p:cNvSpPr txBox="1"/>
                <p:nvPr/>
              </p:nvSpPr>
              <p:spPr>
                <a:xfrm>
                  <a:off x="7378697" y="3302052"/>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m:oMathPara>
                  </a14:m>
                  <a:endParaRPr lang="en-US" dirty="0"/>
                </a:p>
              </p:txBody>
            </p:sp>
          </mc:Choice>
          <mc:Fallback xmlns="">
            <p:sp>
              <p:nvSpPr>
                <p:cNvPr id="15" name="TextBox 14">
                  <a:extLst>
                    <a:ext uri="{FF2B5EF4-FFF2-40B4-BE49-F238E27FC236}">
                      <a16:creationId xmlns:a16="http://schemas.microsoft.com/office/drawing/2014/main" id="{8E20DF4C-9012-F2FF-B871-4B29C3F3B4B6}"/>
                    </a:ext>
                  </a:extLst>
                </p:cNvPr>
                <p:cNvSpPr txBox="1">
                  <a:spLocks noRot="1" noChangeAspect="1" noMove="1" noResize="1" noEditPoints="1" noAdjustHandles="1" noChangeArrowheads="1" noChangeShapeType="1" noTextEdit="1"/>
                </p:cNvSpPr>
                <p:nvPr/>
              </p:nvSpPr>
              <p:spPr>
                <a:xfrm>
                  <a:off x="7378697" y="3302052"/>
                  <a:ext cx="753627" cy="369332"/>
                </a:xfrm>
                <a:prstGeom prst="rect">
                  <a:avLst/>
                </a:prstGeom>
                <a:blipFill>
                  <a:blip r:embed="rId5"/>
                  <a:stretch>
                    <a:fillRect b="-15385"/>
                  </a:stretch>
                </a:blipFill>
              </p:spPr>
              <p:txBody>
                <a:bodyPr/>
                <a:lstStyle/>
                <a:p>
                  <a:r>
                    <a:rPr lang="en-US">
                      <a:noFill/>
                    </a:rPr>
                    <a:t> </a:t>
                  </a:r>
                </a:p>
              </p:txBody>
            </p:sp>
          </mc:Fallback>
        </mc:AlternateContent>
        <p:cxnSp>
          <p:nvCxnSpPr>
            <p:cNvPr id="16" name="Straight Arrow Connector 15">
              <a:extLst>
                <a:ext uri="{FF2B5EF4-FFF2-40B4-BE49-F238E27FC236}">
                  <a16:creationId xmlns:a16="http://schemas.microsoft.com/office/drawing/2014/main" id="{3A1E8E0A-6873-05C9-F983-BAA7772E697A}"/>
                </a:ext>
              </a:extLst>
            </p:cNvPr>
            <p:cNvCxnSpPr>
              <a:cxnSpLocks/>
            </p:cNvCxnSpPr>
            <p:nvPr/>
          </p:nvCxnSpPr>
          <p:spPr>
            <a:xfrm flipH="1">
              <a:off x="6631912" y="4010964"/>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DF594712-DB59-C16E-9727-6C11CAC3BA87}"/>
                    </a:ext>
                  </a:extLst>
                </p:cNvPr>
                <p:cNvSpPr txBox="1"/>
                <p:nvPr/>
              </p:nvSpPr>
              <p:spPr>
                <a:xfrm>
                  <a:off x="7360278" y="3629362"/>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1</m:t>
                            </m:r>
                          </m:sub>
                        </m:sSub>
                      </m:oMath>
                    </m:oMathPara>
                  </a14:m>
                  <a:endParaRPr lang="en-US" dirty="0"/>
                </a:p>
              </p:txBody>
            </p:sp>
          </mc:Choice>
          <mc:Fallback xmlns="">
            <p:sp>
              <p:nvSpPr>
                <p:cNvPr id="17" name="TextBox 16">
                  <a:extLst>
                    <a:ext uri="{FF2B5EF4-FFF2-40B4-BE49-F238E27FC236}">
                      <a16:creationId xmlns:a16="http://schemas.microsoft.com/office/drawing/2014/main" id="{DF594712-DB59-C16E-9727-6C11CAC3BA87}"/>
                    </a:ext>
                  </a:extLst>
                </p:cNvPr>
                <p:cNvSpPr txBox="1">
                  <a:spLocks noRot="1" noChangeAspect="1" noMove="1" noResize="1" noEditPoints="1" noAdjustHandles="1" noChangeArrowheads="1" noChangeShapeType="1" noTextEdit="1"/>
                </p:cNvSpPr>
                <p:nvPr/>
              </p:nvSpPr>
              <p:spPr>
                <a:xfrm>
                  <a:off x="7360278" y="3629362"/>
                  <a:ext cx="753627" cy="369332"/>
                </a:xfrm>
                <a:prstGeom prst="rect">
                  <a:avLst/>
                </a:prstGeom>
                <a:blipFill>
                  <a:blip r:embed="rId6"/>
                  <a:stretch>
                    <a:fillRect b="-15385"/>
                  </a:stretch>
                </a:blipFill>
              </p:spPr>
              <p:txBody>
                <a:bodyPr/>
                <a:lstStyle/>
                <a:p>
                  <a:r>
                    <a:rPr lang="en-US">
                      <a:noFill/>
                    </a:rPr>
                    <a:t> </a:t>
                  </a:r>
                </a:p>
              </p:txBody>
            </p:sp>
          </mc:Fallback>
        </mc:AlternateContent>
        <p:cxnSp>
          <p:nvCxnSpPr>
            <p:cNvPr id="18" name="Straight Arrow Connector 17">
              <a:extLst>
                <a:ext uri="{FF2B5EF4-FFF2-40B4-BE49-F238E27FC236}">
                  <a16:creationId xmlns:a16="http://schemas.microsoft.com/office/drawing/2014/main" id="{E1E9F964-198E-8E1E-787F-11C53022885A}"/>
                </a:ext>
              </a:extLst>
            </p:cNvPr>
            <p:cNvCxnSpPr/>
            <p:nvPr/>
          </p:nvCxnSpPr>
          <p:spPr>
            <a:xfrm>
              <a:off x="6653687" y="4985658"/>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12C42579-A466-4232-7A07-CF43615549EF}"/>
                    </a:ext>
                  </a:extLst>
                </p:cNvPr>
                <p:cNvSpPr txBox="1"/>
                <p:nvPr/>
              </p:nvSpPr>
              <p:spPr>
                <a:xfrm>
                  <a:off x="7400472" y="4599966"/>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𝑘</m:t>
                            </m:r>
                          </m:sub>
                        </m:sSub>
                      </m:oMath>
                    </m:oMathPara>
                  </a14:m>
                  <a:endParaRPr lang="en-US" dirty="0"/>
                </a:p>
              </p:txBody>
            </p:sp>
          </mc:Choice>
          <mc:Fallback xmlns="">
            <p:sp>
              <p:nvSpPr>
                <p:cNvPr id="19" name="TextBox 18">
                  <a:extLst>
                    <a:ext uri="{FF2B5EF4-FFF2-40B4-BE49-F238E27FC236}">
                      <a16:creationId xmlns:a16="http://schemas.microsoft.com/office/drawing/2014/main" id="{12C42579-A466-4232-7A07-CF43615549EF}"/>
                    </a:ext>
                  </a:extLst>
                </p:cNvPr>
                <p:cNvSpPr txBox="1">
                  <a:spLocks noRot="1" noChangeAspect="1" noMove="1" noResize="1" noEditPoints="1" noAdjustHandles="1" noChangeArrowheads="1" noChangeShapeType="1" noTextEdit="1"/>
                </p:cNvSpPr>
                <p:nvPr/>
              </p:nvSpPr>
              <p:spPr>
                <a:xfrm>
                  <a:off x="7400472" y="4599966"/>
                  <a:ext cx="753627" cy="369332"/>
                </a:xfrm>
                <a:prstGeom prst="rect">
                  <a:avLst/>
                </a:prstGeom>
                <a:blipFill>
                  <a:blip r:embed="rId7"/>
                  <a:stretch>
                    <a:fillRect b="-17308"/>
                  </a:stretch>
                </a:blipFill>
              </p:spPr>
              <p:txBody>
                <a:bodyPr/>
                <a:lstStyle/>
                <a:p>
                  <a:r>
                    <a:rPr lang="en-US">
                      <a:noFill/>
                    </a:rPr>
                    <a:t> </a:t>
                  </a:r>
                </a:p>
              </p:txBody>
            </p:sp>
          </mc:Fallback>
        </mc:AlternateContent>
        <p:cxnSp>
          <p:nvCxnSpPr>
            <p:cNvPr id="20" name="Straight Arrow Connector 19">
              <a:extLst>
                <a:ext uri="{FF2B5EF4-FFF2-40B4-BE49-F238E27FC236}">
                  <a16:creationId xmlns:a16="http://schemas.microsoft.com/office/drawing/2014/main" id="{A0985C23-E4AC-33EB-F5C4-4081D0EA30A0}"/>
                </a:ext>
              </a:extLst>
            </p:cNvPr>
            <p:cNvCxnSpPr>
              <a:cxnSpLocks/>
            </p:cNvCxnSpPr>
            <p:nvPr/>
          </p:nvCxnSpPr>
          <p:spPr>
            <a:xfrm flipH="1">
              <a:off x="6653687" y="5308878"/>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56366E21-7878-95F0-D54D-160103D41BC7}"/>
                    </a:ext>
                  </a:extLst>
                </p:cNvPr>
                <p:cNvSpPr txBox="1"/>
                <p:nvPr/>
              </p:nvSpPr>
              <p:spPr>
                <a:xfrm>
                  <a:off x="7382053" y="4927276"/>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𝑘</m:t>
                            </m:r>
                          </m:sub>
                        </m:sSub>
                      </m:oMath>
                    </m:oMathPara>
                  </a14:m>
                  <a:endParaRPr lang="en-US" dirty="0"/>
                </a:p>
              </p:txBody>
            </p:sp>
          </mc:Choice>
          <mc:Fallback xmlns="">
            <p:sp>
              <p:nvSpPr>
                <p:cNvPr id="21" name="TextBox 20">
                  <a:extLst>
                    <a:ext uri="{FF2B5EF4-FFF2-40B4-BE49-F238E27FC236}">
                      <a16:creationId xmlns:a16="http://schemas.microsoft.com/office/drawing/2014/main" id="{56366E21-7878-95F0-D54D-160103D41BC7}"/>
                    </a:ext>
                  </a:extLst>
                </p:cNvPr>
                <p:cNvSpPr txBox="1">
                  <a:spLocks noRot="1" noChangeAspect="1" noMove="1" noResize="1" noEditPoints="1" noAdjustHandles="1" noChangeArrowheads="1" noChangeShapeType="1" noTextEdit="1"/>
                </p:cNvSpPr>
                <p:nvPr/>
              </p:nvSpPr>
              <p:spPr>
                <a:xfrm>
                  <a:off x="7382053" y="4927276"/>
                  <a:ext cx="753627" cy="369332"/>
                </a:xfrm>
                <a:prstGeom prst="rect">
                  <a:avLst/>
                </a:prstGeom>
                <a:blipFill>
                  <a:blip r:embed="rId8"/>
                  <a:stretch>
                    <a:fillRect b="-15094"/>
                  </a:stretch>
                </a:blipFill>
              </p:spPr>
              <p:txBody>
                <a:bodyPr/>
                <a:lstStyle/>
                <a:p>
                  <a:r>
                    <a:rPr lang="en-US">
                      <a:noFill/>
                    </a:rPr>
                    <a:t> </a:t>
                  </a:r>
                </a:p>
              </p:txBody>
            </p:sp>
          </mc:Fallback>
        </mc:AlternateContent>
        <p:sp>
          <p:nvSpPr>
            <p:cNvPr id="22" name="Flowchart: Connector 21">
              <a:extLst>
                <a:ext uri="{FF2B5EF4-FFF2-40B4-BE49-F238E27FC236}">
                  <a16:creationId xmlns:a16="http://schemas.microsoft.com/office/drawing/2014/main" id="{818DB2F2-1596-78DE-F9C2-4C951F858297}"/>
                </a:ext>
              </a:extLst>
            </p:cNvPr>
            <p:cNvSpPr/>
            <p:nvPr/>
          </p:nvSpPr>
          <p:spPr>
            <a:xfrm>
              <a:off x="7755716" y="4200211"/>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a:extLst>
                <a:ext uri="{FF2B5EF4-FFF2-40B4-BE49-F238E27FC236}">
                  <a16:creationId xmlns:a16="http://schemas.microsoft.com/office/drawing/2014/main" id="{16ED91C7-BB29-FC32-7A01-C58804D5542D}"/>
                </a:ext>
              </a:extLst>
            </p:cNvPr>
            <p:cNvSpPr/>
            <p:nvPr/>
          </p:nvSpPr>
          <p:spPr>
            <a:xfrm>
              <a:off x="7757009" y="4333276"/>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a:extLst>
                <a:ext uri="{FF2B5EF4-FFF2-40B4-BE49-F238E27FC236}">
                  <a16:creationId xmlns:a16="http://schemas.microsoft.com/office/drawing/2014/main" id="{BC3247D4-E3BD-6190-2C5F-BC02328AF3FD}"/>
                </a:ext>
              </a:extLst>
            </p:cNvPr>
            <p:cNvSpPr/>
            <p:nvPr/>
          </p:nvSpPr>
          <p:spPr>
            <a:xfrm>
              <a:off x="7756556" y="4457449"/>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a:extLst>
                <a:ext uri="{FF2B5EF4-FFF2-40B4-BE49-F238E27FC236}">
                  <a16:creationId xmlns:a16="http://schemas.microsoft.com/office/drawing/2014/main" id="{6D9B074D-7F41-4DAB-78E1-7EBDC094C5FA}"/>
                </a:ext>
              </a:extLst>
            </p:cNvPr>
            <p:cNvCxnSpPr>
              <a:cxnSpLocks/>
            </p:cNvCxnSpPr>
            <p:nvPr/>
          </p:nvCxnSpPr>
          <p:spPr>
            <a:xfrm>
              <a:off x="6631912" y="5500987"/>
              <a:ext cx="1004835" cy="658652"/>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3D61DDF2-4E21-EB46-7A42-EB9F7F01815A}"/>
                    </a:ext>
                  </a:extLst>
                </p:cNvPr>
                <p:cNvSpPr txBox="1"/>
                <p:nvPr/>
              </p:nvSpPr>
              <p:spPr>
                <a:xfrm>
                  <a:off x="7410518" y="5605689"/>
                  <a:ext cx="1728944" cy="389309"/>
                </a:xfrm>
                <a:prstGeom prst="rect">
                  <a:avLst/>
                </a:prstGeom>
                <a:solidFill>
                  <a:srgbClr val="FFFF00"/>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𝜎</m:t>
                            </m:r>
                          </m:e>
                          <m:sub>
                            <m:r>
                              <a:rPr lang="en-US" b="0" i="1" smtClean="0">
                                <a:latin typeface="Cambria Math" panose="02040503050406030204" pitchFamily="18" charset="0"/>
                              </a:rPr>
                              <m:t>1</m:t>
                            </m:r>
                          </m:sub>
                          <m:sup>
                            <m:r>
                              <a:rPr lang="en-US" b="0" i="1" smtClean="0">
                                <a:latin typeface="Cambria Math" panose="02040503050406030204" pitchFamily="18" charset="0"/>
                              </a:rPr>
                              <m:t>′</m:t>
                            </m:r>
                          </m:sup>
                        </m:sSubSup>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𝜎</m:t>
                            </m:r>
                          </m:e>
                          <m:sub>
                            <m:r>
                              <a:rPr lang="en-US" b="0" i="1" smtClean="0">
                                <a:latin typeface="Cambria Math" panose="02040503050406030204" pitchFamily="18" charset="0"/>
                              </a:rPr>
                              <m:t>ℓ+1</m:t>
                            </m:r>
                          </m:sub>
                          <m:sup>
                            <m:r>
                              <a:rPr lang="en-US" b="0" i="1" smtClean="0">
                                <a:latin typeface="Cambria Math" panose="02040503050406030204" pitchFamily="18" charset="0"/>
                              </a:rPr>
                              <m:t>′</m:t>
                            </m:r>
                          </m:sup>
                        </m:sSubSup>
                        <m:r>
                          <a:rPr lang="en-US" b="0" i="1" smtClean="0">
                            <a:latin typeface="Cambria Math" panose="02040503050406030204" pitchFamily="18" charset="0"/>
                          </a:rPr>
                          <m:t>)</m:t>
                        </m:r>
                      </m:oMath>
                    </m:oMathPara>
                  </a14:m>
                  <a:endParaRPr lang="en-US" dirty="0"/>
                </a:p>
              </p:txBody>
            </p:sp>
          </mc:Choice>
          <mc:Fallback xmlns="">
            <p:sp>
              <p:nvSpPr>
                <p:cNvPr id="26" name="TextBox 25">
                  <a:extLst>
                    <a:ext uri="{FF2B5EF4-FFF2-40B4-BE49-F238E27FC236}">
                      <a16:creationId xmlns:a16="http://schemas.microsoft.com/office/drawing/2014/main" id="{3D61DDF2-4E21-EB46-7A42-EB9F7F01815A}"/>
                    </a:ext>
                  </a:extLst>
                </p:cNvPr>
                <p:cNvSpPr txBox="1">
                  <a:spLocks noRot="1" noChangeAspect="1" noMove="1" noResize="1" noEditPoints="1" noAdjustHandles="1" noChangeArrowheads="1" noChangeShapeType="1" noTextEdit="1"/>
                </p:cNvSpPr>
                <p:nvPr/>
              </p:nvSpPr>
              <p:spPr>
                <a:xfrm>
                  <a:off x="7410518" y="5605689"/>
                  <a:ext cx="1728944" cy="389309"/>
                </a:xfrm>
                <a:prstGeom prst="rect">
                  <a:avLst/>
                </a:prstGeom>
                <a:blipFill>
                  <a:blip r:embed="rId9"/>
                  <a:stretch>
                    <a:fillRect l="-1154" r="-7692" b="-25455"/>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27" name="Content Placeholder 2">
                <a:extLst>
                  <a:ext uri="{FF2B5EF4-FFF2-40B4-BE49-F238E27FC236}">
                    <a16:creationId xmlns:a16="http://schemas.microsoft.com/office/drawing/2014/main" id="{4D796B48-44EE-F8A9-02E4-E31CADAC8EFF}"/>
                  </a:ext>
                </a:extLst>
              </p:cNvPr>
              <p:cNvSpPr>
                <a:spLocks noGrp="1"/>
              </p:cNvSpPr>
              <p:nvPr>
                <p:ph idx="1"/>
              </p:nvPr>
            </p:nvSpPr>
            <p:spPr>
              <a:xfrm>
                <a:off x="291402" y="1398830"/>
                <a:ext cx="11496407" cy="883503"/>
              </a:xfrm>
              <a:noFill/>
            </p:spPr>
            <p:txBody>
              <a:bodyPr>
                <a:normAutofit/>
              </a:bodyPr>
              <a:lstStyle/>
              <a:p>
                <a:pPr marL="0" indent="0">
                  <a:buNone/>
                </a:pPr>
                <a:r>
                  <a:rPr lang="en-US" sz="2400" b="1" dirty="0"/>
                  <a:t>Previously: </a:t>
                </a:r>
                <a14:m>
                  <m:oMath xmlns:m="http://schemas.openxmlformats.org/officeDocument/2006/math">
                    <m:r>
                      <a:rPr lang="en-US" sz="2400" b="1" i="1" smtClean="0">
                        <a:latin typeface="Cambria Math" panose="02040503050406030204" pitchFamily="18" charset="0"/>
                      </a:rPr>
                      <m:t>𝒜</m:t>
                    </m:r>
                  </m:oMath>
                </a14:m>
                <a:r>
                  <a:rPr lang="en-US" sz="2400" dirty="0"/>
                  <a:t> can’t obtain a valid signature that is not a signing oracle response.</a:t>
                </a:r>
              </a:p>
            </p:txBody>
          </p:sp>
        </mc:Choice>
        <mc:Fallback xmlns="">
          <p:sp>
            <p:nvSpPr>
              <p:cNvPr id="27" name="Content Placeholder 2">
                <a:extLst>
                  <a:ext uri="{FF2B5EF4-FFF2-40B4-BE49-F238E27FC236}">
                    <a16:creationId xmlns:a16="http://schemas.microsoft.com/office/drawing/2014/main" id="{4D796B48-44EE-F8A9-02E4-E31CADAC8EFF}"/>
                  </a:ext>
                </a:extLst>
              </p:cNvPr>
              <p:cNvSpPr>
                <a:spLocks noGrp="1" noRot="1" noChangeAspect="1" noMove="1" noResize="1" noEditPoints="1" noAdjustHandles="1" noChangeArrowheads="1" noChangeShapeType="1" noTextEdit="1"/>
              </p:cNvSpPr>
              <p:nvPr>
                <p:ph idx="1"/>
              </p:nvPr>
            </p:nvSpPr>
            <p:spPr>
              <a:xfrm>
                <a:off x="291402" y="1398830"/>
                <a:ext cx="11496407" cy="883503"/>
              </a:xfrm>
              <a:blipFill>
                <a:blip r:embed="rId10"/>
                <a:stretch>
                  <a:fillRect l="-848" t="-9655"/>
                </a:stretch>
              </a:blipFill>
            </p:spPr>
            <p:txBody>
              <a:bodyPr/>
              <a:lstStyle/>
              <a:p>
                <a:r>
                  <a:rPr lang="en-US">
                    <a:noFill/>
                  </a:rPr>
                  <a:t> </a:t>
                </a:r>
              </a:p>
            </p:txBody>
          </p:sp>
        </mc:Fallback>
      </mc:AlternateContent>
      <p:sp>
        <p:nvSpPr>
          <p:cNvPr id="29" name="Arrow: Curved Up 28">
            <a:extLst>
              <a:ext uri="{FF2B5EF4-FFF2-40B4-BE49-F238E27FC236}">
                <a16:creationId xmlns:a16="http://schemas.microsoft.com/office/drawing/2014/main" id="{7924AADD-FD6C-1B6D-8045-980999B9F84C}"/>
              </a:ext>
            </a:extLst>
          </p:cNvPr>
          <p:cNvSpPr/>
          <p:nvPr/>
        </p:nvSpPr>
        <p:spPr>
          <a:xfrm rot="10800000">
            <a:off x="4459015" y="2892038"/>
            <a:ext cx="2825554" cy="354406"/>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30" name="Content Placeholder 2">
                <a:extLst>
                  <a:ext uri="{FF2B5EF4-FFF2-40B4-BE49-F238E27FC236}">
                    <a16:creationId xmlns:a16="http://schemas.microsoft.com/office/drawing/2014/main" id="{77FE0D95-6039-1D95-8AD7-844B98C48C85}"/>
                  </a:ext>
                </a:extLst>
              </p:cNvPr>
              <p:cNvSpPr txBox="1">
                <a:spLocks/>
              </p:cNvSpPr>
              <p:nvPr/>
            </p:nvSpPr>
            <p:spPr>
              <a:xfrm>
                <a:off x="291402" y="1939778"/>
                <a:ext cx="11397015" cy="834336"/>
              </a:xfrm>
              <a:prstGeom prst="rect">
                <a:avLst/>
              </a:prstGeom>
              <a:no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Alternatively: One-More Unforgeability</a:t>
                </a:r>
              </a:p>
              <a:p>
                <a:pPr marL="0" indent="0">
                  <a:buNone/>
                </a:pPr>
                <a14:m>
                  <m:oMath xmlns:m="http://schemas.openxmlformats.org/officeDocument/2006/math">
                    <m:r>
                      <a:rPr lang="en-US" sz="2400" b="1" i="1" smtClean="0">
                        <a:latin typeface="Cambria Math" panose="02040503050406030204" pitchFamily="18" charset="0"/>
                      </a:rPr>
                      <m:t>𝒜</m:t>
                    </m:r>
                  </m:oMath>
                </a14:m>
                <a:r>
                  <a:rPr lang="en-US" sz="2400" dirty="0"/>
                  <a:t> can’t obtain </a:t>
                </a:r>
                <a14:m>
                  <m:oMath xmlns:m="http://schemas.openxmlformats.org/officeDocument/2006/math">
                    <m:r>
                      <a:rPr lang="en-US" sz="2400" i="1" dirty="0" smtClean="0">
                        <a:latin typeface="Cambria Math" panose="02040503050406030204" pitchFamily="18" charset="0"/>
                      </a:rPr>
                      <m:t>ℓ</m:t>
                    </m:r>
                    <m:r>
                      <a:rPr lang="en-US" sz="2400" b="0" i="1" smtClean="0">
                        <a:latin typeface="Cambria Math" panose="02040503050406030204" pitchFamily="18" charset="0"/>
                      </a:rPr>
                      <m:t>+1</m:t>
                    </m:r>
                  </m:oMath>
                </a14:m>
                <a:r>
                  <a:rPr lang="en-US" sz="2400" dirty="0"/>
                  <a:t> signatures for </a:t>
                </a:r>
                <a14:m>
                  <m:oMath xmlns:m="http://schemas.openxmlformats.org/officeDocument/2006/math">
                    <m:r>
                      <a:rPr lang="en-US" sz="2400" b="0" i="1" smtClean="0">
                        <a:latin typeface="Cambria Math" panose="02040503050406030204" pitchFamily="18" charset="0"/>
                      </a:rPr>
                      <m:t>𝑚</m:t>
                    </m:r>
                  </m:oMath>
                </a14:m>
                <a:r>
                  <a:rPr lang="en-US" sz="2400" dirty="0"/>
                  <a:t> after </a:t>
                </a:r>
                <a14:m>
                  <m:oMath xmlns:m="http://schemas.openxmlformats.org/officeDocument/2006/math">
                    <m:r>
                      <a:rPr lang="en-US" sz="2400" b="0" i="1" smtClean="0">
                        <a:latin typeface="Cambria Math" panose="02040503050406030204" pitchFamily="18" charset="0"/>
                      </a:rPr>
                      <m:t>ℓ</m:t>
                    </m:r>
                  </m:oMath>
                </a14:m>
                <a:r>
                  <a:rPr lang="en-US" sz="2400" dirty="0"/>
                  <a:t> signing queries for </a:t>
                </a:r>
                <a14:m>
                  <m:oMath xmlns:m="http://schemas.openxmlformats.org/officeDocument/2006/math">
                    <m:r>
                      <a:rPr lang="en-US" sz="2400" b="0" i="1" smtClean="0">
                        <a:latin typeface="Cambria Math" panose="02040503050406030204" pitchFamily="18" charset="0"/>
                      </a:rPr>
                      <m:t>𝑚</m:t>
                    </m:r>
                  </m:oMath>
                </a14:m>
                <a:r>
                  <a:rPr lang="en-US" sz="2400" dirty="0"/>
                  <a:t>.</a:t>
                </a:r>
              </a:p>
            </p:txBody>
          </p:sp>
        </mc:Choice>
        <mc:Fallback xmlns="">
          <p:sp>
            <p:nvSpPr>
              <p:cNvPr id="30" name="Content Placeholder 2">
                <a:extLst>
                  <a:ext uri="{FF2B5EF4-FFF2-40B4-BE49-F238E27FC236}">
                    <a16:creationId xmlns:a16="http://schemas.microsoft.com/office/drawing/2014/main" id="{77FE0D95-6039-1D95-8AD7-844B98C48C85}"/>
                  </a:ext>
                </a:extLst>
              </p:cNvPr>
              <p:cNvSpPr txBox="1">
                <a:spLocks noRot="1" noChangeAspect="1" noMove="1" noResize="1" noEditPoints="1" noAdjustHandles="1" noChangeArrowheads="1" noChangeShapeType="1" noTextEdit="1"/>
              </p:cNvSpPr>
              <p:nvPr/>
            </p:nvSpPr>
            <p:spPr>
              <a:xfrm>
                <a:off x="291402" y="1939778"/>
                <a:ext cx="11397015" cy="834336"/>
              </a:xfrm>
              <a:prstGeom prst="rect">
                <a:avLst/>
              </a:prstGeom>
              <a:blipFill>
                <a:blip r:embed="rId11"/>
                <a:stretch>
                  <a:fillRect l="-856" t="-13869" b="-138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F5D58ED8-0A79-FD3E-5B05-1543EE21F33C}"/>
                  </a:ext>
                </a:extLst>
              </p:cNvPr>
              <p:cNvSpPr txBox="1"/>
              <p:nvPr/>
            </p:nvSpPr>
            <p:spPr>
              <a:xfrm>
                <a:off x="291402" y="5900521"/>
                <a:ext cx="11397015" cy="738664"/>
              </a:xfrm>
              <a:prstGeom prst="rect">
                <a:avLst/>
              </a:prstGeom>
              <a:noFill/>
            </p:spPr>
            <p:txBody>
              <a:bodyPr wrap="square" rtlCol="0">
                <a:spAutoFit/>
              </a:bodyPr>
              <a:lstStyle/>
              <a:p>
                <a:r>
                  <a:rPr lang="en-US" sz="2400" dirty="0"/>
                  <a:t>With some caveats, the notions are equivalent for </a:t>
                </a:r>
                <a:r>
                  <a:rPr lang="en-US" sz="2400" dirty="0">
                    <a:solidFill>
                      <a:schemeClr val="accent1">
                        <a:lumMod val="75000"/>
                      </a:schemeClr>
                    </a:solidFill>
                  </a:rPr>
                  <a:t>plain signatures</a:t>
                </a:r>
                <a:r>
                  <a:rPr lang="en-US" sz="2400" dirty="0"/>
                  <a:t>.</a:t>
                </a:r>
              </a:p>
              <a:p>
                <a:r>
                  <a:rPr lang="en-US" dirty="0"/>
                  <a:t>(For equivalence: </a:t>
                </a:r>
                <a14:m>
                  <m:oMath xmlns:m="http://schemas.openxmlformats.org/officeDocument/2006/math">
                    <m:r>
                      <a:rPr lang="en-US" b="0" i="1" smtClean="0">
                        <a:latin typeface="Cambria Math" panose="02040503050406030204" pitchFamily="18" charset="0"/>
                      </a:rPr>
                      <m:t>𝒜</m:t>
                    </m:r>
                  </m:oMath>
                </a14:m>
                <a:r>
                  <a:rPr lang="en-US" dirty="0"/>
                  <a:t> can’t obtain </a:t>
                </a:r>
                <a14:m>
                  <m:oMath xmlns:m="http://schemas.openxmlformats.org/officeDocument/2006/math">
                    <m:r>
                      <a:rPr lang="en-US" b="0" i="1" smtClean="0">
                        <a:latin typeface="Cambria Math" panose="02040503050406030204" pitchFamily="18" charset="0"/>
                      </a:rPr>
                      <m:t>ℓ+1</m:t>
                    </m:r>
                  </m:oMath>
                </a14:m>
                <a:r>
                  <a:rPr lang="en-US" dirty="0"/>
                  <a:t> signatures for </a:t>
                </a:r>
                <a14:m>
                  <m:oMath xmlns:m="http://schemas.openxmlformats.org/officeDocument/2006/math">
                    <m:r>
                      <a:rPr lang="en-US" b="0" i="1" smtClean="0">
                        <a:latin typeface="Cambria Math" panose="02040503050406030204" pitchFamily="18" charset="0"/>
                      </a:rPr>
                      <m:t>𝑚</m:t>
                    </m:r>
                  </m:oMath>
                </a14:m>
                <a:r>
                  <a:rPr lang="en-US" dirty="0"/>
                  <a:t> after </a:t>
                </a:r>
                <a14:m>
                  <m:oMath xmlns:m="http://schemas.openxmlformats.org/officeDocument/2006/math">
                    <m:r>
                      <a:rPr lang="en-US" b="0" i="1" smtClean="0">
                        <a:latin typeface="Cambria Math" panose="02040503050406030204" pitchFamily="18" charset="0"/>
                      </a:rPr>
                      <m:t>ℓ</m:t>
                    </m:r>
                  </m:oMath>
                </a14:m>
                <a:r>
                  <a:rPr lang="en-US" dirty="0"/>
                  <a:t> distinct signing oracle responses on queries for </a:t>
                </a:r>
                <a14:m>
                  <m:oMath xmlns:m="http://schemas.openxmlformats.org/officeDocument/2006/math">
                    <m:r>
                      <a:rPr lang="en-US" b="0" i="1" smtClean="0">
                        <a:latin typeface="Cambria Math" panose="02040503050406030204" pitchFamily="18" charset="0"/>
                      </a:rPr>
                      <m:t>𝑚</m:t>
                    </m:r>
                  </m:oMath>
                </a14:m>
                <a:r>
                  <a:rPr lang="en-US" sz="1600" dirty="0"/>
                  <a:t>.) </a:t>
                </a:r>
              </a:p>
            </p:txBody>
          </p:sp>
        </mc:Choice>
        <mc:Fallback xmlns="">
          <p:sp>
            <p:nvSpPr>
              <p:cNvPr id="31" name="TextBox 30">
                <a:extLst>
                  <a:ext uri="{FF2B5EF4-FFF2-40B4-BE49-F238E27FC236}">
                    <a16:creationId xmlns:a16="http://schemas.microsoft.com/office/drawing/2014/main" id="{F5D58ED8-0A79-FD3E-5B05-1543EE21F33C}"/>
                  </a:ext>
                </a:extLst>
              </p:cNvPr>
              <p:cNvSpPr txBox="1">
                <a:spLocks noRot="1" noChangeAspect="1" noMove="1" noResize="1" noEditPoints="1" noAdjustHandles="1" noChangeArrowheads="1" noChangeShapeType="1" noTextEdit="1"/>
              </p:cNvSpPr>
              <p:nvPr/>
            </p:nvSpPr>
            <p:spPr>
              <a:xfrm>
                <a:off x="291402" y="5900521"/>
                <a:ext cx="11397015" cy="738664"/>
              </a:xfrm>
              <a:prstGeom prst="rect">
                <a:avLst/>
              </a:prstGeom>
              <a:blipFill>
                <a:blip r:embed="rId12"/>
                <a:stretch>
                  <a:fillRect l="-856" t="-6612" b="-12397"/>
                </a:stretch>
              </a:blipFill>
            </p:spPr>
            <p:txBody>
              <a:bodyPr/>
              <a:lstStyle/>
              <a:p>
                <a:r>
                  <a:rPr lang="en-US">
                    <a:noFill/>
                  </a:rPr>
                  <a:t> </a:t>
                </a:r>
              </a:p>
            </p:txBody>
          </p:sp>
        </mc:Fallback>
      </mc:AlternateContent>
    </p:spTree>
    <p:extLst>
      <p:ext uri="{BB962C8B-B14F-4D97-AF65-F5344CB8AC3E}">
        <p14:creationId xmlns:p14="http://schemas.microsoft.com/office/powerpoint/2010/main" val="136938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9003A-1E4C-0D03-C1AE-23857F1B34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871BF6-8CA1-7520-F693-50B091694C5D}"/>
              </a:ext>
            </a:extLst>
          </p:cNvPr>
          <p:cNvSpPr>
            <a:spLocks noGrp="1"/>
          </p:cNvSpPr>
          <p:nvPr>
            <p:ph type="title"/>
          </p:nvPr>
        </p:nvSpPr>
        <p:spPr>
          <a:xfrm>
            <a:off x="321815" y="159269"/>
            <a:ext cx="11595530" cy="1237452"/>
          </a:xfrm>
        </p:spPr>
        <p:txBody>
          <a:bodyPr>
            <a:normAutofit fontScale="90000"/>
          </a:bodyPr>
          <a:lstStyle/>
          <a:p>
            <a:r>
              <a:rPr lang="en-US" dirty="0"/>
              <a:t>SUF for </a:t>
            </a:r>
            <a:r>
              <a:rPr lang="en-US" dirty="0">
                <a:solidFill>
                  <a:schemeClr val="accent2">
                    <a:lumMod val="75000"/>
                  </a:schemeClr>
                </a:solidFill>
              </a:rPr>
              <a:t>Multi-Signatures </a:t>
            </a:r>
            <a:r>
              <a:rPr lang="en-US" dirty="0"/>
              <a:t>via One more unforgeability</a:t>
            </a:r>
            <a:endParaRPr lang="en-US" sz="2000" dirty="0"/>
          </a:p>
        </p:txBody>
      </p:sp>
      <mc:AlternateContent xmlns:mc="http://schemas.openxmlformats.org/markup-compatibility/2006" xmlns:a14="http://schemas.microsoft.com/office/drawing/2010/main">
        <mc:Choice Requires="a14">
          <p:sp>
            <p:nvSpPr>
              <p:cNvPr id="6" name="Content Placeholder 2">
                <a:extLst>
                  <a:ext uri="{FF2B5EF4-FFF2-40B4-BE49-F238E27FC236}">
                    <a16:creationId xmlns:a16="http://schemas.microsoft.com/office/drawing/2014/main" id="{1C701923-5FFC-6AD5-0D5E-3B43DAB2EE6B}"/>
                  </a:ext>
                </a:extLst>
              </p:cNvPr>
              <p:cNvSpPr txBox="1">
                <a:spLocks/>
              </p:cNvSpPr>
              <p:nvPr/>
            </p:nvSpPr>
            <p:spPr>
              <a:xfrm>
                <a:off x="533798" y="1394068"/>
                <a:ext cx="5301241" cy="1732451"/>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b="1" dirty="0"/>
                  <a:t>Idea: </a:t>
                </a:r>
                <a:r>
                  <a:rPr lang="en-US" dirty="0"/>
                  <a:t>after </a:t>
                </a:r>
                <a14:m>
                  <m:oMath xmlns:m="http://schemas.openxmlformats.org/officeDocument/2006/math">
                    <m:r>
                      <a:rPr lang="en-US" b="0" i="1" smtClean="0">
                        <a:latin typeface="Cambria Math" panose="02040503050406030204" pitchFamily="18" charset="0"/>
                      </a:rPr>
                      <m:t>ℓ</m:t>
                    </m:r>
                  </m:oMath>
                </a14:m>
                <a:r>
                  <a:rPr lang="en-US" dirty="0"/>
                  <a:t> signing sessions for </a:t>
                </a:r>
                <a14:m>
                  <m:oMath xmlns:m="http://schemas.openxmlformats.org/officeDocument/2006/math">
                    <m:r>
                      <a:rPr lang="en-US" b="0" i="1" smtClean="0">
                        <a:latin typeface="Cambria Math" panose="02040503050406030204" pitchFamily="18" charset="0"/>
                      </a:rPr>
                      <m:t>𝑚</m:t>
                    </m:r>
                  </m:oMath>
                </a14:m>
                <a:r>
                  <a:rPr lang="en-US" dirty="0"/>
                  <a:t>, </a:t>
                </a:r>
                <a14:m>
                  <m:oMath xmlns:m="http://schemas.openxmlformats.org/officeDocument/2006/math">
                    <m:r>
                      <a:rPr lang="en-US" b="0" i="1" smtClean="0">
                        <a:latin typeface="Cambria Math" panose="02040503050406030204" pitchFamily="18" charset="0"/>
                      </a:rPr>
                      <m:t>𝒜</m:t>
                    </m:r>
                  </m:oMath>
                </a14:m>
                <a:r>
                  <a:rPr lang="en-US" dirty="0"/>
                  <a:t> can obtain </a:t>
                </a:r>
                <a14:m>
                  <m:oMath xmlns:m="http://schemas.openxmlformats.org/officeDocument/2006/math">
                    <m:r>
                      <a:rPr lang="en-US" b="0" i="1" smtClean="0">
                        <a:latin typeface="Cambria Math" panose="02040503050406030204" pitchFamily="18" charset="0"/>
                      </a:rPr>
                      <m:t>≤ℓ</m:t>
                    </m:r>
                  </m:oMath>
                </a14:m>
                <a:r>
                  <a:rPr lang="en-US" dirty="0"/>
                  <a:t> multi-signatures for </a:t>
                </a:r>
                <a14:m>
                  <m:oMath xmlns:m="http://schemas.openxmlformats.org/officeDocument/2006/math">
                    <m:r>
                      <a:rPr lang="en-US" b="0" i="1" smtClean="0">
                        <a:latin typeface="Cambria Math" panose="02040503050406030204" pitchFamily="18" charset="0"/>
                      </a:rPr>
                      <m:t>𝑚</m:t>
                    </m:r>
                  </m:oMath>
                </a14:m>
                <a:r>
                  <a:rPr lang="en-US" dirty="0"/>
                  <a:t>.</a:t>
                </a:r>
              </a:p>
            </p:txBody>
          </p:sp>
        </mc:Choice>
        <mc:Fallback xmlns="">
          <p:sp>
            <p:nvSpPr>
              <p:cNvPr id="6" name="Content Placeholder 2">
                <a:extLst>
                  <a:ext uri="{FF2B5EF4-FFF2-40B4-BE49-F238E27FC236}">
                    <a16:creationId xmlns:a16="http://schemas.microsoft.com/office/drawing/2014/main" id="{1C701923-5FFC-6AD5-0D5E-3B43DAB2EE6B}"/>
                  </a:ext>
                </a:extLst>
              </p:cNvPr>
              <p:cNvSpPr txBox="1">
                <a:spLocks noRot="1" noChangeAspect="1" noMove="1" noResize="1" noEditPoints="1" noAdjustHandles="1" noChangeArrowheads="1" noChangeShapeType="1" noTextEdit="1"/>
              </p:cNvSpPr>
              <p:nvPr/>
            </p:nvSpPr>
            <p:spPr>
              <a:xfrm>
                <a:off x="533798" y="1394068"/>
                <a:ext cx="5301241" cy="1732451"/>
              </a:xfrm>
              <a:prstGeom prst="rect">
                <a:avLst/>
              </a:prstGeom>
              <a:blipFill>
                <a:blip r:embed="rId2"/>
                <a:stretch>
                  <a:fillRect l="-2417" t="-3521" r="-3682"/>
                </a:stretch>
              </a:blipFill>
            </p:spPr>
            <p:txBody>
              <a:bodyPr/>
              <a:lstStyle/>
              <a:p>
                <a:r>
                  <a:rPr lang="en-US">
                    <a:noFill/>
                  </a:rPr>
                  <a:t> </a:t>
                </a:r>
              </a:p>
            </p:txBody>
          </p:sp>
        </mc:Fallback>
      </mc:AlternateContent>
      <p:grpSp>
        <p:nvGrpSpPr>
          <p:cNvPr id="12" name="Group 11">
            <a:extLst>
              <a:ext uri="{FF2B5EF4-FFF2-40B4-BE49-F238E27FC236}">
                <a16:creationId xmlns:a16="http://schemas.microsoft.com/office/drawing/2014/main" id="{338993CC-3249-967B-681C-0C2888838B00}"/>
              </a:ext>
            </a:extLst>
          </p:cNvPr>
          <p:cNvGrpSpPr/>
          <p:nvPr/>
        </p:nvGrpSpPr>
        <p:grpSpPr>
          <a:xfrm>
            <a:off x="659827" y="3483206"/>
            <a:ext cx="3078452" cy="3171573"/>
            <a:chOff x="1113182" y="3068679"/>
            <a:chExt cx="3607904" cy="3171573"/>
          </a:xfrm>
        </p:grpSpPr>
        <p:sp>
          <p:nvSpPr>
            <p:cNvPr id="9" name="Rectangle: Rounded Corners 8">
              <a:extLst>
                <a:ext uri="{FF2B5EF4-FFF2-40B4-BE49-F238E27FC236}">
                  <a16:creationId xmlns:a16="http://schemas.microsoft.com/office/drawing/2014/main" id="{83126BDE-EA4A-ABCD-977A-902BDC5357FA}"/>
                </a:ext>
              </a:extLst>
            </p:cNvPr>
            <p:cNvSpPr/>
            <p:nvPr/>
          </p:nvSpPr>
          <p:spPr>
            <a:xfrm>
              <a:off x="1113182" y="3068679"/>
              <a:ext cx="3607904" cy="3171573"/>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4A65AD5E-AC31-D158-0ABA-83744E19F00C}"/>
                    </a:ext>
                  </a:extLst>
                </p:cNvPr>
                <p:cNvSpPr txBox="1">
                  <a:spLocks/>
                </p:cNvSpPr>
                <p:nvPr/>
              </p:nvSpPr>
              <p:spPr>
                <a:xfrm>
                  <a:off x="1325019" y="3175367"/>
                  <a:ext cx="3260394" cy="2744188"/>
                </a:xfrm>
                <a:prstGeom prst="rect">
                  <a:avLst/>
                </a:prstGeom>
                <a:noFill/>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b="1" dirty="0"/>
                    <a:t>Game:</a:t>
                  </a:r>
                </a:p>
                <a:p>
                  <a:pPr marL="0" indent="0">
                    <a:lnSpc>
                      <a:spcPct val="100000"/>
                    </a:lnSpc>
                    <a:spcBef>
                      <a:spcPts val="600"/>
                    </a:spcBef>
                    <a:buNone/>
                  </a:pPr>
                  <a14:m>
                    <m:oMath xmlns:m="http://schemas.openxmlformats.org/officeDocument/2006/math">
                      <m:r>
                        <a:rPr lang="en-US" b="1" i="1">
                          <a:latin typeface="Cambria Math" panose="02040503050406030204" pitchFamily="18" charset="0"/>
                        </a:rPr>
                        <m:t>𝒜</m:t>
                      </m:r>
                    </m:oMath>
                  </a14:m>
                  <a:r>
                    <a:rPr lang="en-US" dirty="0"/>
                    <a:t> outputs:</a:t>
                  </a:r>
                </a:p>
                <a:p>
                  <a:pPr>
                    <a:lnSpc>
                      <a:spcPct val="100000"/>
                    </a:lnSpc>
                    <a:spcBef>
                      <a:spcPts val="600"/>
                    </a:spcBef>
                  </a:pPr>
                  <a14:m>
                    <m:oMath xmlns:m="http://schemas.openxmlformats.org/officeDocument/2006/math">
                      <m:r>
                        <a:rPr lang="en-US" sz="2400" i="1">
                          <a:latin typeface="Cambria Math" panose="02040503050406030204" pitchFamily="18" charset="0"/>
                        </a:rPr>
                        <m:t>ℓ+1</m:t>
                      </m:r>
                    </m:oMath>
                  </a14:m>
                  <a:r>
                    <a:rPr lang="en-US" sz="2400" dirty="0"/>
                    <a:t> signatures</a:t>
                  </a:r>
                </a:p>
                <a:p>
                  <a:pPr>
                    <a:lnSpc>
                      <a:spcPct val="100000"/>
                    </a:lnSpc>
                    <a:spcBef>
                      <a:spcPts val="600"/>
                    </a:spcBef>
                  </a:pPr>
                  <a:r>
                    <a:rPr lang="en-US" sz="2400" dirty="0"/>
                    <a:t>message </a:t>
                  </a:r>
                  <a14:m>
                    <m:oMath xmlns:m="http://schemas.openxmlformats.org/officeDocument/2006/math">
                      <m:r>
                        <a:rPr lang="en-US" sz="2400" i="1">
                          <a:latin typeface="Cambria Math" panose="02040503050406030204" pitchFamily="18" charset="0"/>
                        </a:rPr>
                        <m:t>𝑚</m:t>
                      </m:r>
                    </m:oMath>
                  </a14:m>
                  <a:endParaRPr lang="en-US" sz="2400" dirty="0"/>
                </a:p>
                <a:p>
                  <a:pPr>
                    <a:lnSpc>
                      <a:spcPct val="100000"/>
                    </a:lnSpc>
                    <a:spcBef>
                      <a:spcPts val="600"/>
                    </a:spcBef>
                  </a:pPr>
                  <a:r>
                    <a:rPr lang="en-US" sz="2400" dirty="0"/>
                    <a:t>a group of signers containing </a:t>
                  </a:r>
                  <a14:m>
                    <m:oMath xmlns:m="http://schemas.openxmlformats.org/officeDocument/2006/math">
                      <m:r>
                        <a:rPr lang="en-US" sz="2400" b="0" i="1" smtClean="0">
                          <a:latin typeface="Cambria Math" panose="02040503050406030204" pitchFamily="18" charset="0"/>
                        </a:rPr>
                        <m:t>𝑝𝑘</m:t>
                      </m:r>
                    </m:oMath>
                  </a14:m>
                  <a:endParaRPr lang="en-US" sz="2400" dirty="0"/>
                </a:p>
              </p:txBody>
            </p:sp>
          </mc:Choice>
          <mc:Fallback xmlns="">
            <p:sp>
              <p:nvSpPr>
                <p:cNvPr id="5" name="Content Placeholder 2">
                  <a:extLst>
                    <a:ext uri="{FF2B5EF4-FFF2-40B4-BE49-F238E27FC236}">
                      <a16:creationId xmlns:a16="http://schemas.microsoft.com/office/drawing/2014/main" id="{4A65AD5E-AC31-D158-0ABA-83744E19F00C}"/>
                    </a:ext>
                  </a:extLst>
                </p:cNvPr>
                <p:cNvSpPr txBox="1">
                  <a:spLocks noRot="1" noChangeAspect="1" noMove="1" noResize="1" noEditPoints="1" noAdjustHandles="1" noChangeArrowheads="1" noChangeShapeType="1" noTextEdit="1"/>
                </p:cNvSpPr>
                <p:nvPr/>
              </p:nvSpPr>
              <p:spPr>
                <a:xfrm>
                  <a:off x="1325019" y="3175367"/>
                  <a:ext cx="3260394" cy="2744188"/>
                </a:xfrm>
                <a:prstGeom prst="rect">
                  <a:avLst/>
                </a:prstGeom>
                <a:blipFill>
                  <a:blip r:embed="rId3"/>
                  <a:stretch>
                    <a:fillRect l="-4605" t="-2222" b="-4000"/>
                  </a:stretch>
                </a:blipFill>
              </p:spPr>
              <p:txBody>
                <a:bodyPr/>
                <a:lstStyle/>
                <a:p>
                  <a:r>
                    <a:rPr lang="en-US">
                      <a:noFill/>
                    </a:rPr>
                    <a:t> </a:t>
                  </a:r>
                </a:p>
              </p:txBody>
            </p:sp>
          </mc:Fallback>
        </mc:AlternateContent>
      </p:grpSp>
      <p:grpSp>
        <p:nvGrpSpPr>
          <p:cNvPr id="11" name="Group 10">
            <a:extLst>
              <a:ext uri="{FF2B5EF4-FFF2-40B4-BE49-F238E27FC236}">
                <a16:creationId xmlns:a16="http://schemas.microsoft.com/office/drawing/2014/main" id="{7C9FC7A2-BEF6-4875-C6EA-191AB400C76C}"/>
              </a:ext>
            </a:extLst>
          </p:cNvPr>
          <p:cNvGrpSpPr/>
          <p:nvPr/>
        </p:nvGrpSpPr>
        <p:grpSpPr>
          <a:xfrm>
            <a:off x="3919058" y="3483207"/>
            <a:ext cx="3737518" cy="3171573"/>
            <a:chOff x="5559276" y="3068679"/>
            <a:chExt cx="5301240" cy="3171573"/>
          </a:xfrm>
        </p:grpSpPr>
        <p:sp>
          <p:nvSpPr>
            <p:cNvPr id="10" name="Rectangle: Rounded Corners 9">
              <a:extLst>
                <a:ext uri="{FF2B5EF4-FFF2-40B4-BE49-F238E27FC236}">
                  <a16:creationId xmlns:a16="http://schemas.microsoft.com/office/drawing/2014/main" id="{E2E6823B-3818-5D80-32AA-F62CF15E8E61}"/>
                </a:ext>
              </a:extLst>
            </p:cNvPr>
            <p:cNvSpPr/>
            <p:nvPr/>
          </p:nvSpPr>
          <p:spPr>
            <a:xfrm>
              <a:off x="5559276" y="3068679"/>
              <a:ext cx="5301240" cy="3171573"/>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8" name="Content Placeholder 2">
                  <a:extLst>
                    <a:ext uri="{FF2B5EF4-FFF2-40B4-BE49-F238E27FC236}">
                      <a16:creationId xmlns:a16="http://schemas.microsoft.com/office/drawing/2014/main" id="{5BADCC6C-8583-CD2A-4EC8-FF1ACBC11D5E}"/>
                    </a:ext>
                  </a:extLst>
                </p:cNvPr>
                <p:cNvSpPr txBox="1">
                  <a:spLocks/>
                </p:cNvSpPr>
                <p:nvPr/>
              </p:nvSpPr>
              <p:spPr>
                <a:xfrm>
                  <a:off x="5774455" y="3209219"/>
                  <a:ext cx="4744456" cy="2744188"/>
                </a:xfrm>
                <a:prstGeom prst="rect">
                  <a:avLst/>
                </a:prstGeom>
                <a:noFill/>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None/>
                  </a:pPr>
                  <a:r>
                    <a:rPr lang="en-US" b="1" dirty="0"/>
                    <a:t>Winning Condition:</a:t>
                  </a:r>
                </a:p>
                <a:p>
                  <a:pPr>
                    <a:lnSpc>
                      <a:spcPct val="100000"/>
                    </a:lnSpc>
                    <a:spcBef>
                      <a:spcPts val="600"/>
                    </a:spcBef>
                  </a:pPr>
                  <a:r>
                    <a:rPr lang="en-US" sz="2400" dirty="0"/>
                    <a:t>All signatures are valid and distinct.</a:t>
                  </a:r>
                </a:p>
                <a:p>
                  <a:pPr>
                    <a:lnSpc>
                      <a:spcPct val="100000"/>
                    </a:lnSpc>
                    <a:spcBef>
                      <a:spcPts val="600"/>
                    </a:spcBef>
                  </a:pPr>
                  <a:r>
                    <a:rPr lang="en-US" sz="2400" dirty="0"/>
                    <a:t>Signing oracle completed </a:t>
                  </a:r>
                  <a14:m>
                    <m:oMath xmlns:m="http://schemas.openxmlformats.org/officeDocument/2006/math">
                      <m:r>
                        <a:rPr lang="en-US" sz="2400" b="0" i="1" smtClean="0">
                          <a:latin typeface="Cambria Math" panose="02040503050406030204" pitchFamily="18" charset="0"/>
                        </a:rPr>
                        <m:t>≤</m:t>
                      </m:r>
                      <m:r>
                        <a:rPr lang="en-US" sz="2400" i="1">
                          <a:latin typeface="Cambria Math" panose="02040503050406030204" pitchFamily="18" charset="0"/>
                        </a:rPr>
                        <m:t>ℓ</m:t>
                      </m:r>
                    </m:oMath>
                  </a14:m>
                  <a:r>
                    <a:rPr lang="en-US" sz="2400" dirty="0"/>
                    <a:t> sessions for </a:t>
                  </a:r>
                  <a14:m>
                    <m:oMath xmlns:m="http://schemas.openxmlformats.org/officeDocument/2006/math">
                      <m:r>
                        <a:rPr lang="en-US" sz="2400" i="1">
                          <a:latin typeface="Cambria Math" panose="02040503050406030204" pitchFamily="18" charset="0"/>
                        </a:rPr>
                        <m:t>𝑚</m:t>
                      </m:r>
                    </m:oMath>
                  </a14:m>
                  <a:r>
                    <a:rPr lang="en-US" sz="2400" dirty="0"/>
                    <a:t> with this group of signers. </a:t>
                  </a:r>
                  <a:endParaRPr lang="en-US" sz="2400" b="1" dirty="0"/>
                </a:p>
                <a:p>
                  <a:pPr marL="0" indent="0">
                    <a:lnSpc>
                      <a:spcPct val="100000"/>
                    </a:lnSpc>
                    <a:spcBef>
                      <a:spcPts val="600"/>
                    </a:spcBef>
                    <a:buNone/>
                  </a:pPr>
                  <a:endParaRPr lang="en-US" dirty="0"/>
                </a:p>
              </p:txBody>
            </p:sp>
          </mc:Choice>
          <mc:Fallback xmlns="">
            <p:sp>
              <p:nvSpPr>
                <p:cNvPr id="8" name="Content Placeholder 2">
                  <a:extLst>
                    <a:ext uri="{FF2B5EF4-FFF2-40B4-BE49-F238E27FC236}">
                      <a16:creationId xmlns:a16="http://schemas.microsoft.com/office/drawing/2014/main" id="{5BADCC6C-8583-CD2A-4EC8-FF1ACBC11D5E}"/>
                    </a:ext>
                  </a:extLst>
                </p:cNvPr>
                <p:cNvSpPr txBox="1">
                  <a:spLocks noRot="1" noChangeAspect="1" noMove="1" noResize="1" noEditPoints="1" noAdjustHandles="1" noChangeArrowheads="1" noChangeShapeType="1" noTextEdit="1"/>
                </p:cNvSpPr>
                <p:nvPr/>
              </p:nvSpPr>
              <p:spPr>
                <a:xfrm>
                  <a:off x="5774455" y="3209219"/>
                  <a:ext cx="4744456" cy="2744188"/>
                </a:xfrm>
                <a:prstGeom prst="rect">
                  <a:avLst/>
                </a:prstGeom>
                <a:blipFill>
                  <a:blip r:embed="rId4"/>
                  <a:stretch>
                    <a:fillRect l="-3832" t="-1996" r="-4197" b="-9313"/>
                  </a:stretch>
                </a:blipFill>
              </p:spPr>
              <p:txBody>
                <a:bodyPr/>
                <a:lstStyle/>
                <a:p>
                  <a:r>
                    <a:rPr lang="en-US">
                      <a:noFill/>
                    </a:rPr>
                    <a:t> </a:t>
                  </a:r>
                </a:p>
              </p:txBody>
            </p:sp>
          </mc:Fallback>
        </mc:AlternateContent>
      </p:grpSp>
      <p:grpSp>
        <p:nvGrpSpPr>
          <p:cNvPr id="4" name="Group 3">
            <a:extLst>
              <a:ext uri="{FF2B5EF4-FFF2-40B4-BE49-F238E27FC236}">
                <a16:creationId xmlns:a16="http://schemas.microsoft.com/office/drawing/2014/main" id="{BADCF5C8-0E57-5E49-6BEC-83AB552B849B}"/>
              </a:ext>
            </a:extLst>
          </p:cNvPr>
          <p:cNvGrpSpPr/>
          <p:nvPr/>
        </p:nvGrpSpPr>
        <p:grpSpPr>
          <a:xfrm>
            <a:off x="6774591" y="1109814"/>
            <a:ext cx="5222337" cy="2165238"/>
            <a:chOff x="705067" y="3945051"/>
            <a:chExt cx="6384288" cy="2804908"/>
          </a:xfrm>
        </p:grpSpPr>
        <p:pic>
          <p:nvPicPr>
            <p:cNvPr id="7" name="Picture 6" descr="A person in a red hoodie and a computer&#10;&#10;Description automatically generated">
              <a:extLst>
                <a:ext uri="{FF2B5EF4-FFF2-40B4-BE49-F238E27FC236}">
                  <a16:creationId xmlns:a16="http://schemas.microsoft.com/office/drawing/2014/main" id="{77C95613-1A34-A214-A484-8FB33653BC29}"/>
                </a:ext>
              </a:extLst>
            </p:cNvPr>
            <p:cNvPicPr>
              <a:picLocks noChangeAspect="1"/>
            </p:cNvPicPr>
            <p:nvPr/>
          </p:nvPicPr>
          <p:blipFill>
            <a:blip r:embed="rId5">
              <a:extLst>
                <a:ext uri="{28A0092B-C50C-407E-A947-70E740481C1C}">
                  <a14:useLocalDpi xmlns:a14="http://schemas.microsoft.com/office/drawing/2010/main" val="0"/>
                </a:ext>
              </a:extLst>
            </a:blip>
            <a:srcRect l="25705" t="17844" r="25389" b="19121"/>
            <a:stretch/>
          </p:blipFill>
          <p:spPr>
            <a:xfrm>
              <a:off x="705067" y="4742539"/>
              <a:ext cx="1557495" cy="2007420"/>
            </a:xfrm>
            <a:prstGeom prst="rect">
              <a:avLst/>
            </a:prstGeom>
            <a:solidFill>
              <a:schemeClr val="accent2"/>
            </a:solidFill>
            <a:ln>
              <a:solidFill>
                <a:schemeClr val="tx1"/>
              </a:solidFill>
            </a:ln>
          </p:spPr>
        </p:pic>
        <p:pic>
          <p:nvPicPr>
            <p:cNvPr id="13" name="Picture 12" descr="A stick figure drawing a pencil and paper&#10;&#10;Description automatically generated">
              <a:extLst>
                <a:ext uri="{FF2B5EF4-FFF2-40B4-BE49-F238E27FC236}">
                  <a16:creationId xmlns:a16="http://schemas.microsoft.com/office/drawing/2014/main" id="{5CFCA140-DB09-0E51-5F78-C425FE34F7F2}"/>
                </a:ext>
              </a:extLst>
            </p:cNvPr>
            <p:cNvPicPr>
              <a:picLocks noChangeAspect="1"/>
            </p:cNvPicPr>
            <p:nvPr/>
          </p:nvPicPr>
          <p:blipFill>
            <a:blip r:embed="rId6">
              <a:extLst>
                <a:ext uri="{28A0092B-C50C-407E-A947-70E740481C1C}">
                  <a14:useLocalDpi xmlns:a14="http://schemas.microsoft.com/office/drawing/2010/main" val="0"/>
                </a:ext>
              </a:extLst>
            </a:blip>
            <a:srcRect l="12410" r="15155"/>
            <a:stretch/>
          </p:blipFill>
          <p:spPr>
            <a:xfrm>
              <a:off x="5150587" y="4742538"/>
              <a:ext cx="1938768" cy="2007421"/>
            </a:xfrm>
            <a:prstGeom prst="rect">
              <a:avLst/>
            </a:prstGeom>
            <a:ln>
              <a:solidFill>
                <a:schemeClr val="tx1"/>
              </a:solidFill>
            </a:ln>
          </p:spPr>
        </p:pic>
        <p:sp>
          <p:nvSpPr>
            <p:cNvPr id="14" name="Arrow: Curved Up 13">
              <a:extLst>
                <a:ext uri="{FF2B5EF4-FFF2-40B4-BE49-F238E27FC236}">
                  <a16:creationId xmlns:a16="http://schemas.microsoft.com/office/drawing/2014/main" id="{A1F3FB15-FE32-12E5-DCD8-3565EC250981}"/>
                </a:ext>
              </a:extLst>
            </p:cNvPr>
            <p:cNvSpPr/>
            <p:nvPr/>
          </p:nvSpPr>
          <p:spPr>
            <a:xfrm rot="10800000">
              <a:off x="2126972" y="4004169"/>
              <a:ext cx="3229181" cy="609194"/>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B10F0F04-2545-D34A-0FFD-094D5772AB81}"/>
                    </a:ext>
                  </a:extLst>
                </p:cNvPr>
                <p:cNvSpPr txBox="1"/>
                <p:nvPr/>
              </p:nvSpPr>
              <p:spPr>
                <a:xfrm>
                  <a:off x="3440164" y="3945051"/>
                  <a:ext cx="753627" cy="47844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𝑝𝑘</m:t>
                        </m:r>
                      </m:oMath>
                    </m:oMathPara>
                  </a14:m>
                  <a:endParaRPr lang="en-US" dirty="0"/>
                </a:p>
              </p:txBody>
            </p:sp>
          </mc:Choice>
          <mc:Fallback xmlns="">
            <p:sp>
              <p:nvSpPr>
                <p:cNvPr id="15" name="TextBox 14">
                  <a:extLst>
                    <a:ext uri="{FF2B5EF4-FFF2-40B4-BE49-F238E27FC236}">
                      <a16:creationId xmlns:a16="http://schemas.microsoft.com/office/drawing/2014/main" id="{B10F0F04-2545-D34A-0FFD-094D5772AB81}"/>
                    </a:ext>
                  </a:extLst>
                </p:cNvPr>
                <p:cNvSpPr txBox="1">
                  <a:spLocks noRot="1" noChangeAspect="1" noMove="1" noResize="1" noEditPoints="1" noAdjustHandles="1" noChangeArrowheads="1" noChangeShapeType="1" noTextEdit="1"/>
                </p:cNvSpPr>
                <p:nvPr/>
              </p:nvSpPr>
              <p:spPr>
                <a:xfrm>
                  <a:off x="3440164" y="3945051"/>
                  <a:ext cx="753627" cy="478443"/>
                </a:xfrm>
                <a:prstGeom prst="rect">
                  <a:avLst/>
                </a:prstGeom>
                <a:blipFill>
                  <a:blip r:embed="rId7"/>
                  <a:stretch>
                    <a:fillRect b="-6557"/>
                  </a:stretch>
                </a:blipFill>
              </p:spPr>
              <p:txBody>
                <a:bodyPr/>
                <a:lstStyle/>
                <a:p>
                  <a:r>
                    <a:rPr lang="en-US">
                      <a:noFill/>
                    </a:rPr>
                    <a:t> </a:t>
                  </a:r>
                </a:p>
              </p:txBody>
            </p:sp>
          </mc:Fallback>
        </mc:AlternateContent>
        <p:cxnSp>
          <p:nvCxnSpPr>
            <p:cNvPr id="16" name="Straight Arrow Connector 15">
              <a:extLst>
                <a:ext uri="{FF2B5EF4-FFF2-40B4-BE49-F238E27FC236}">
                  <a16:creationId xmlns:a16="http://schemas.microsoft.com/office/drawing/2014/main" id="{EFEE89A0-CB87-F623-4C60-2D05D47DD78C}"/>
                </a:ext>
              </a:extLst>
            </p:cNvPr>
            <p:cNvCxnSpPr>
              <a:cxnSpLocks/>
            </p:cNvCxnSpPr>
            <p:nvPr/>
          </p:nvCxnSpPr>
          <p:spPr>
            <a:xfrm>
              <a:off x="2649821" y="5083594"/>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522FB24B-297B-E06F-B64B-1BD965E3B54F}"/>
                </a:ext>
              </a:extLst>
            </p:cNvPr>
            <p:cNvCxnSpPr>
              <a:cxnSpLocks/>
            </p:cNvCxnSpPr>
            <p:nvPr/>
          </p:nvCxnSpPr>
          <p:spPr>
            <a:xfrm flipH="1">
              <a:off x="2649821" y="5188154"/>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8" name="Flowchart: Connector 17">
              <a:extLst>
                <a:ext uri="{FF2B5EF4-FFF2-40B4-BE49-F238E27FC236}">
                  <a16:creationId xmlns:a16="http://schemas.microsoft.com/office/drawing/2014/main" id="{FF37046E-B1F8-2CDA-F5D4-00C141AE237E}"/>
                </a:ext>
              </a:extLst>
            </p:cNvPr>
            <p:cNvSpPr/>
            <p:nvPr/>
          </p:nvSpPr>
          <p:spPr>
            <a:xfrm>
              <a:off x="3736128" y="5632426"/>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a:extLst>
                <a:ext uri="{FF2B5EF4-FFF2-40B4-BE49-F238E27FC236}">
                  <a16:creationId xmlns:a16="http://schemas.microsoft.com/office/drawing/2014/main" id="{026DD719-668F-B9B4-BBD5-A2770382D0CC}"/>
                </a:ext>
              </a:extLst>
            </p:cNvPr>
            <p:cNvSpPr/>
            <p:nvPr/>
          </p:nvSpPr>
          <p:spPr>
            <a:xfrm>
              <a:off x="3737422" y="5765491"/>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a:extLst>
                <a:ext uri="{FF2B5EF4-FFF2-40B4-BE49-F238E27FC236}">
                  <a16:creationId xmlns:a16="http://schemas.microsoft.com/office/drawing/2014/main" id="{668EFC06-1EC7-DCE9-0473-21EBDCB80842}"/>
                </a:ext>
              </a:extLst>
            </p:cNvPr>
            <p:cNvSpPr/>
            <p:nvPr/>
          </p:nvSpPr>
          <p:spPr>
            <a:xfrm>
              <a:off x="3736968" y="5889664"/>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a:extLst>
                <a:ext uri="{FF2B5EF4-FFF2-40B4-BE49-F238E27FC236}">
                  <a16:creationId xmlns:a16="http://schemas.microsoft.com/office/drawing/2014/main" id="{09ECA467-D819-B25E-4F74-F633FD98C29E}"/>
                </a:ext>
              </a:extLst>
            </p:cNvPr>
            <p:cNvCxnSpPr>
              <a:cxnSpLocks/>
            </p:cNvCxnSpPr>
            <p:nvPr/>
          </p:nvCxnSpPr>
          <p:spPr>
            <a:xfrm>
              <a:off x="2653136" y="5275750"/>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2" name="Straight Arrow Connector 21">
              <a:extLst>
                <a:ext uri="{FF2B5EF4-FFF2-40B4-BE49-F238E27FC236}">
                  <a16:creationId xmlns:a16="http://schemas.microsoft.com/office/drawing/2014/main" id="{E877324D-A5B1-0C14-475B-E0A55B410899}"/>
                </a:ext>
              </a:extLst>
            </p:cNvPr>
            <p:cNvCxnSpPr>
              <a:cxnSpLocks/>
            </p:cNvCxnSpPr>
            <p:nvPr/>
          </p:nvCxnSpPr>
          <p:spPr>
            <a:xfrm flipH="1">
              <a:off x="2653136" y="5380310"/>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21FBF0E8-9EBD-B88F-F03D-39E476D973B5}"/>
                </a:ext>
              </a:extLst>
            </p:cNvPr>
            <p:cNvCxnSpPr>
              <a:cxnSpLocks/>
            </p:cNvCxnSpPr>
            <p:nvPr/>
          </p:nvCxnSpPr>
          <p:spPr>
            <a:xfrm>
              <a:off x="2644436" y="626757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4" name="Straight Arrow Connector 23">
              <a:extLst>
                <a:ext uri="{FF2B5EF4-FFF2-40B4-BE49-F238E27FC236}">
                  <a16:creationId xmlns:a16="http://schemas.microsoft.com/office/drawing/2014/main" id="{8A906F5C-7533-32F0-4119-3D0B36632A3F}"/>
                </a:ext>
              </a:extLst>
            </p:cNvPr>
            <p:cNvCxnSpPr>
              <a:cxnSpLocks/>
            </p:cNvCxnSpPr>
            <p:nvPr/>
          </p:nvCxnSpPr>
          <p:spPr>
            <a:xfrm flipH="1">
              <a:off x="2644436" y="637213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5" name="Straight Arrow Connector 24">
              <a:extLst>
                <a:ext uri="{FF2B5EF4-FFF2-40B4-BE49-F238E27FC236}">
                  <a16:creationId xmlns:a16="http://schemas.microsoft.com/office/drawing/2014/main" id="{5A1C5584-C00B-8C61-01A3-D8941F7AF6FE}"/>
                </a:ext>
              </a:extLst>
            </p:cNvPr>
            <p:cNvCxnSpPr>
              <a:cxnSpLocks/>
            </p:cNvCxnSpPr>
            <p:nvPr/>
          </p:nvCxnSpPr>
          <p:spPr>
            <a:xfrm>
              <a:off x="2647751" y="6459735"/>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6" name="Straight Arrow Connector 25">
              <a:extLst>
                <a:ext uri="{FF2B5EF4-FFF2-40B4-BE49-F238E27FC236}">
                  <a16:creationId xmlns:a16="http://schemas.microsoft.com/office/drawing/2014/main" id="{C6A7071F-44EB-EA4A-C84E-FF4F40C40B1C}"/>
                </a:ext>
              </a:extLst>
            </p:cNvPr>
            <p:cNvCxnSpPr>
              <a:cxnSpLocks/>
            </p:cNvCxnSpPr>
            <p:nvPr/>
          </p:nvCxnSpPr>
          <p:spPr>
            <a:xfrm flipH="1">
              <a:off x="2647751" y="6564295"/>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grpSp>
      <p:cxnSp>
        <p:nvCxnSpPr>
          <p:cNvPr id="27" name="Straight Arrow Connector 26">
            <a:extLst>
              <a:ext uri="{FF2B5EF4-FFF2-40B4-BE49-F238E27FC236}">
                <a16:creationId xmlns:a16="http://schemas.microsoft.com/office/drawing/2014/main" id="{3905E791-C3D6-4C77-96CE-60C8A53DCF2B}"/>
              </a:ext>
            </a:extLst>
          </p:cNvPr>
          <p:cNvCxnSpPr>
            <a:cxnSpLocks/>
          </p:cNvCxnSpPr>
          <p:nvPr/>
        </p:nvCxnSpPr>
        <p:spPr>
          <a:xfrm>
            <a:off x="7953119" y="3373479"/>
            <a:ext cx="1058777" cy="581840"/>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19AB78B7-E20C-55EA-657A-8F8D85AD0E91}"/>
                  </a:ext>
                </a:extLst>
              </p:cNvPr>
              <p:cNvSpPr txBox="1"/>
              <p:nvPr/>
            </p:nvSpPr>
            <p:spPr>
              <a:xfrm>
                <a:off x="7837355" y="3929804"/>
                <a:ext cx="324538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ℓ+1</m:t>
                          </m:r>
                        </m:sub>
                      </m:sSub>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1</m:t>
                          </m:r>
                        </m:sub>
                      </m:sSub>
                      <m:r>
                        <a:rPr lang="en-US" b="0" i="1" smtClean="0">
                          <a:latin typeface="Cambria Math" panose="02040503050406030204" pitchFamily="18" charset="0"/>
                        </a:rPr>
                        <m:t>,…,</m:t>
                      </m:r>
                      <m:r>
                        <a:rPr lang="en-US" b="0" i="1" smtClean="0">
                          <a:latin typeface="Cambria Math" panose="02040503050406030204" pitchFamily="18" charset="0"/>
                        </a:rPr>
                        <m:t>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𝑘</m:t>
                          </m:r>
                        </m:e>
                        <m:sub>
                          <m:r>
                            <a:rPr lang="en-US" b="0" i="1" smtClean="0">
                              <a:latin typeface="Cambria Math" panose="02040503050406030204" pitchFamily="18" charset="0"/>
                            </a:rPr>
                            <m:t>𝑛</m:t>
                          </m:r>
                        </m:sub>
                      </m:sSub>
                      <m:r>
                        <a:rPr lang="en-US" b="0" i="1" smtClean="0">
                          <a:latin typeface="Cambria Math" panose="02040503050406030204" pitchFamily="18" charset="0"/>
                        </a:rPr>
                        <m:t>))</m:t>
                      </m:r>
                    </m:oMath>
                  </m:oMathPara>
                </a14:m>
                <a:endParaRPr lang="en-US" dirty="0"/>
              </a:p>
            </p:txBody>
          </p:sp>
        </mc:Choice>
        <mc:Fallback xmlns="">
          <p:sp>
            <p:nvSpPr>
              <p:cNvPr id="28" name="TextBox 27">
                <a:extLst>
                  <a:ext uri="{FF2B5EF4-FFF2-40B4-BE49-F238E27FC236}">
                    <a16:creationId xmlns:a16="http://schemas.microsoft.com/office/drawing/2014/main" id="{19AB78B7-E20C-55EA-657A-8F8D85AD0E91}"/>
                  </a:ext>
                </a:extLst>
              </p:cNvPr>
              <p:cNvSpPr txBox="1">
                <a:spLocks noRot="1" noChangeAspect="1" noMove="1" noResize="1" noEditPoints="1" noAdjustHandles="1" noChangeArrowheads="1" noChangeShapeType="1" noTextEdit="1"/>
              </p:cNvSpPr>
              <p:nvPr/>
            </p:nvSpPr>
            <p:spPr>
              <a:xfrm>
                <a:off x="7837355" y="3929804"/>
                <a:ext cx="3245386" cy="369332"/>
              </a:xfrm>
              <a:prstGeom prst="rect">
                <a:avLst/>
              </a:prstGeom>
              <a:blipFill>
                <a:blip r:embed="rId8"/>
                <a:stretch>
                  <a:fillRect l="-564" r="-1504" b="-13333"/>
                </a:stretch>
              </a:blipFill>
            </p:spPr>
            <p:txBody>
              <a:bodyPr/>
              <a:lstStyle/>
              <a:p>
                <a:r>
                  <a:rPr lang="en-US">
                    <a:noFill/>
                  </a:rPr>
                  <a:t> </a:t>
                </a:r>
              </a:p>
            </p:txBody>
          </p:sp>
        </mc:Fallback>
      </mc:AlternateContent>
    </p:spTree>
    <p:extLst>
      <p:ext uri="{BB962C8B-B14F-4D97-AF65-F5344CB8AC3E}">
        <p14:creationId xmlns:p14="http://schemas.microsoft.com/office/powerpoint/2010/main" val="3629310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7DC10-5A1B-8659-B741-6AAAD663D3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2D4903-3FC7-D1E9-FCF8-219FA0FB5A7F}"/>
              </a:ext>
            </a:extLst>
          </p:cNvPr>
          <p:cNvSpPr>
            <a:spLocks noGrp="1"/>
          </p:cNvSpPr>
          <p:nvPr>
            <p:ph type="title"/>
          </p:nvPr>
        </p:nvSpPr>
        <p:spPr>
          <a:xfrm>
            <a:off x="291402" y="261259"/>
            <a:ext cx="10515600" cy="1004835"/>
          </a:xfrm>
        </p:spPr>
        <p:txBody>
          <a:bodyPr>
            <a:normAutofit/>
          </a:bodyPr>
          <a:lstStyle/>
          <a:p>
            <a:r>
              <a:rPr lang="en-US" dirty="0">
                <a:solidFill>
                  <a:schemeClr val="accent2">
                    <a:lumMod val="75000"/>
                  </a:schemeClr>
                </a:solidFill>
              </a:rPr>
              <a:t>Multi-Signatures: </a:t>
            </a:r>
            <a:r>
              <a:rPr lang="en-US" dirty="0"/>
              <a:t>Results</a:t>
            </a:r>
          </a:p>
        </p:txBody>
      </p:sp>
      <p:graphicFrame>
        <p:nvGraphicFramePr>
          <p:cNvPr id="5" name="Table 4">
            <a:extLst>
              <a:ext uri="{FF2B5EF4-FFF2-40B4-BE49-F238E27FC236}">
                <a16:creationId xmlns:a16="http://schemas.microsoft.com/office/drawing/2014/main" id="{87F6621D-DB08-E553-C440-00BBB4A6FDFA}"/>
              </a:ext>
            </a:extLst>
          </p:cNvPr>
          <p:cNvGraphicFramePr>
            <a:graphicFrameLocks noGrp="1"/>
          </p:cNvGraphicFramePr>
          <p:nvPr>
            <p:extLst>
              <p:ext uri="{D42A27DB-BD31-4B8C-83A1-F6EECF244321}">
                <p14:modId xmlns:p14="http://schemas.microsoft.com/office/powerpoint/2010/main" val="3369235108"/>
              </p:ext>
            </p:extLst>
          </p:nvPr>
        </p:nvGraphicFramePr>
        <p:xfrm>
          <a:off x="838200" y="1327054"/>
          <a:ext cx="10756392" cy="3553349"/>
        </p:xfrm>
        <a:graphic>
          <a:graphicData uri="http://schemas.openxmlformats.org/drawingml/2006/table">
            <a:tbl>
              <a:tblPr firstRow="1" bandRow="1">
                <a:tableStyleId>{21E4AEA4-8DFA-4A89-87EB-49C32662AFE0}</a:tableStyleId>
              </a:tblPr>
              <a:tblGrid>
                <a:gridCol w="3886206">
                  <a:extLst>
                    <a:ext uri="{9D8B030D-6E8A-4147-A177-3AD203B41FA5}">
                      <a16:colId xmlns:a16="http://schemas.microsoft.com/office/drawing/2014/main" val="3358857905"/>
                    </a:ext>
                  </a:extLst>
                </a:gridCol>
                <a:gridCol w="1324043">
                  <a:extLst>
                    <a:ext uri="{9D8B030D-6E8A-4147-A177-3AD203B41FA5}">
                      <a16:colId xmlns:a16="http://schemas.microsoft.com/office/drawing/2014/main" val="1192096695"/>
                    </a:ext>
                  </a:extLst>
                </a:gridCol>
                <a:gridCol w="5546143">
                  <a:extLst>
                    <a:ext uri="{9D8B030D-6E8A-4147-A177-3AD203B41FA5}">
                      <a16:colId xmlns:a16="http://schemas.microsoft.com/office/drawing/2014/main" val="2959970443"/>
                    </a:ext>
                  </a:extLst>
                </a:gridCol>
              </a:tblGrid>
              <a:tr h="745067">
                <a:tc>
                  <a:txBody>
                    <a:bodyPr/>
                    <a:lstStyle/>
                    <a:p>
                      <a:pPr algn="l"/>
                      <a:r>
                        <a:rPr lang="en-US" sz="2400" dirty="0">
                          <a:solidFill>
                            <a:schemeClr val="bg2">
                              <a:lumMod val="10000"/>
                            </a:schemeClr>
                          </a:solidFill>
                        </a:rPr>
                        <a:t>Scheme</a:t>
                      </a:r>
                      <a:endParaRPr lang="en-US" sz="2400" i="0" dirty="0">
                        <a:solidFill>
                          <a:schemeClr val="bg2">
                            <a:lumMod val="10000"/>
                          </a:schemeClr>
                        </a:solidFill>
                      </a:endParaRPr>
                    </a:p>
                  </a:txBody>
                  <a:tcPr/>
                </a:tc>
                <a:tc>
                  <a:txBody>
                    <a:bodyPr/>
                    <a:lstStyle/>
                    <a:p>
                      <a:r>
                        <a:rPr lang="en-US" sz="2400" dirty="0">
                          <a:solidFill>
                            <a:schemeClr val="tx1">
                              <a:lumMod val="95000"/>
                              <a:lumOff val="5000"/>
                            </a:schemeClr>
                          </a:solidFill>
                        </a:rPr>
                        <a:t>OMUF?</a:t>
                      </a:r>
                    </a:p>
                  </a:txBody>
                  <a:tcPr/>
                </a:tc>
                <a:tc>
                  <a:txBody>
                    <a:bodyPr/>
                    <a:lstStyle/>
                    <a:p>
                      <a:r>
                        <a:rPr lang="en-US" sz="2400" dirty="0">
                          <a:solidFill>
                            <a:schemeClr val="tx1">
                              <a:lumMod val="95000"/>
                              <a:lumOff val="5000"/>
                            </a:schemeClr>
                          </a:solidFill>
                        </a:rPr>
                        <a:t>Notes</a:t>
                      </a:r>
                    </a:p>
                  </a:txBody>
                  <a:tcPr/>
                </a:tc>
                <a:extLst>
                  <a:ext uri="{0D108BD9-81ED-4DB2-BD59-A6C34878D82A}">
                    <a16:rowId xmlns:a16="http://schemas.microsoft.com/office/drawing/2014/main" val="3424296860"/>
                  </a:ext>
                </a:extLst>
              </a:tr>
              <a:tr h="550701">
                <a:tc>
                  <a:txBody>
                    <a:bodyPr/>
                    <a:lstStyle/>
                    <a:p>
                      <a:pPr algn="l"/>
                      <a:r>
                        <a:rPr lang="en-US" sz="2400" dirty="0"/>
                        <a:t>HBMS</a:t>
                      </a:r>
                      <a:r>
                        <a:rPr lang="en-US" sz="2800" dirty="0"/>
                        <a:t> </a:t>
                      </a:r>
                      <a:r>
                        <a:rPr lang="en-US" sz="1800" dirty="0">
                          <a:solidFill>
                            <a:schemeClr val="bg2">
                              <a:lumMod val="10000"/>
                            </a:schemeClr>
                          </a:solidFill>
                        </a:rPr>
                        <a:t>(Bellare &amp; Dai, 2021)</a:t>
                      </a:r>
                      <a:endParaRPr lang="en-US" sz="1800" i="0" dirty="0">
                        <a:solidFill>
                          <a:schemeClr val="bg2">
                            <a:lumMod val="10000"/>
                          </a:schemeClr>
                        </a:solidFill>
                      </a:endParaRPr>
                    </a:p>
                  </a:txBody>
                  <a:tcPr anchor="ctr">
                    <a:solidFill>
                      <a:srgbClr val="FF0000">
                        <a:alpha val="40000"/>
                      </a:srgbClr>
                    </a:solidFill>
                  </a:tcPr>
                </a:tc>
                <a:tc>
                  <a:txBody>
                    <a:bodyPr/>
                    <a:lstStyle/>
                    <a:p>
                      <a:pPr algn="ctr"/>
                      <a:r>
                        <a:rPr lang="en-US" sz="2400" dirty="0">
                          <a:solidFill>
                            <a:schemeClr val="tx1">
                              <a:lumMod val="95000"/>
                              <a:lumOff val="5000"/>
                            </a:schemeClr>
                          </a:solidFill>
                        </a:rPr>
                        <a:t>No</a:t>
                      </a:r>
                    </a:p>
                  </a:txBody>
                  <a:tcPr anchor="ctr">
                    <a:solidFill>
                      <a:srgbClr val="FF0000">
                        <a:alpha val="40000"/>
                      </a:srgbClr>
                    </a:solidFill>
                  </a:tcPr>
                </a:tc>
                <a:tc>
                  <a:txBody>
                    <a:bodyPr/>
                    <a:lstStyle/>
                    <a:p>
                      <a:pPr algn="l"/>
                      <a:endParaRPr lang="en-US" sz="2000" dirty="0">
                        <a:solidFill>
                          <a:schemeClr val="tx1">
                            <a:lumMod val="95000"/>
                            <a:lumOff val="5000"/>
                          </a:schemeClr>
                        </a:solidFill>
                      </a:endParaRPr>
                    </a:p>
                  </a:txBody>
                  <a:tcPr anchor="ctr">
                    <a:solidFill>
                      <a:srgbClr val="FF0000">
                        <a:alpha val="40000"/>
                      </a:srgbClr>
                    </a:solidFill>
                  </a:tcPr>
                </a:tc>
                <a:extLst>
                  <a:ext uri="{0D108BD9-81ED-4DB2-BD59-A6C34878D82A}">
                    <a16:rowId xmlns:a16="http://schemas.microsoft.com/office/drawing/2014/main" val="1846185738"/>
                  </a:ext>
                </a:extLst>
              </a:tr>
              <a:tr h="1078866">
                <a:tc>
                  <a:txBody>
                    <a:bodyPr/>
                    <a:lstStyle/>
                    <a:p>
                      <a:pPr algn="l"/>
                      <a:r>
                        <a:rPr lang="en-US" sz="2400" dirty="0"/>
                        <a:t>mBCJ</a:t>
                      </a:r>
                      <a:r>
                        <a:rPr lang="en-US" sz="2800" dirty="0"/>
                        <a:t> </a:t>
                      </a:r>
                      <a:r>
                        <a:rPr lang="en-US" sz="1800" dirty="0">
                          <a:solidFill>
                            <a:schemeClr val="bg2">
                              <a:lumMod val="10000"/>
                            </a:schemeClr>
                          </a:solidFill>
                        </a:rPr>
                        <a:t>(</a:t>
                      </a:r>
                      <a:r>
                        <a:rPr lang="en-US" sz="1800" dirty="0" err="1">
                          <a:solidFill>
                            <a:schemeClr val="bg2">
                              <a:lumMod val="10000"/>
                            </a:schemeClr>
                          </a:solidFill>
                        </a:rPr>
                        <a:t>Drijvers</a:t>
                      </a:r>
                      <a:r>
                        <a:rPr lang="en-US" sz="1800" dirty="0">
                          <a:solidFill>
                            <a:schemeClr val="bg2">
                              <a:lumMod val="10000"/>
                            </a:schemeClr>
                          </a:solidFill>
                        </a:rPr>
                        <a:t> et al., 2021)</a:t>
                      </a:r>
                      <a:endParaRPr lang="en-US" sz="1800" i="0" dirty="0">
                        <a:solidFill>
                          <a:schemeClr val="bg2">
                            <a:lumMod val="10000"/>
                          </a:schemeClr>
                        </a:solidFill>
                      </a:endParaRPr>
                    </a:p>
                  </a:txBody>
                  <a:tcPr anchor="ctr">
                    <a:solidFill>
                      <a:srgbClr val="FF0000">
                        <a:alpha val="30196"/>
                      </a:srgbClr>
                    </a:solidFill>
                  </a:tcPr>
                </a:tc>
                <a:tc>
                  <a:txBody>
                    <a:bodyPr/>
                    <a:lstStyle/>
                    <a:p>
                      <a:pPr algn="ctr"/>
                      <a:r>
                        <a:rPr lang="en-US" sz="2400" dirty="0">
                          <a:solidFill>
                            <a:schemeClr val="tx1">
                              <a:lumMod val="95000"/>
                              <a:lumOff val="5000"/>
                            </a:schemeClr>
                          </a:solidFill>
                        </a:rPr>
                        <a:t>No</a:t>
                      </a:r>
                    </a:p>
                  </a:txBody>
                  <a:tcPr anchor="ctr">
                    <a:solidFill>
                      <a:srgbClr val="FF0000">
                        <a:alpha val="30196"/>
                      </a:srgbClr>
                    </a:solidFill>
                  </a:tcPr>
                </a:tc>
                <a:tc>
                  <a:txBody>
                    <a:bodyPr/>
                    <a:lstStyle/>
                    <a:p>
                      <a:pPr marL="342900" indent="-342900" algn="l">
                        <a:spcBef>
                          <a:spcPts val="600"/>
                        </a:spcBef>
                        <a:spcAft>
                          <a:spcPts val="600"/>
                        </a:spcAft>
                        <a:buFont typeface="Arial" panose="020B0604020202020204" pitchFamily="34" charset="0"/>
                        <a:buChar char="•"/>
                      </a:pPr>
                      <a:r>
                        <a:rPr lang="en-US" sz="2000" dirty="0">
                          <a:solidFill>
                            <a:schemeClr val="tx1">
                              <a:lumMod val="95000"/>
                              <a:lumOff val="5000"/>
                            </a:schemeClr>
                          </a:solidFill>
                        </a:rPr>
                        <a:t>Not OMUF in the model where it was proved existentially unforgeable.</a:t>
                      </a:r>
                    </a:p>
                    <a:p>
                      <a:pPr marL="342900" indent="-342900" algn="l">
                        <a:spcBef>
                          <a:spcPts val="600"/>
                        </a:spcBef>
                        <a:spcAft>
                          <a:spcPts val="600"/>
                        </a:spcAft>
                        <a:buFont typeface="Arial" panose="020B0604020202020204" pitchFamily="34" charset="0"/>
                        <a:buChar char="•"/>
                      </a:pPr>
                      <a:r>
                        <a:rPr lang="en-US" sz="2000" dirty="0">
                          <a:solidFill>
                            <a:schemeClr val="tx1">
                              <a:lumMod val="95000"/>
                              <a:lumOff val="5000"/>
                            </a:schemeClr>
                          </a:solidFill>
                        </a:rPr>
                        <a:t>Not EUF in our model.</a:t>
                      </a:r>
                    </a:p>
                  </a:txBody>
                  <a:tcPr anchor="ctr">
                    <a:solidFill>
                      <a:srgbClr val="FF0000">
                        <a:alpha val="30196"/>
                      </a:srgbClr>
                    </a:solidFill>
                  </a:tcPr>
                </a:tc>
                <a:extLst>
                  <a:ext uri="{0D108BD9-81ED-4DB2-BD59-A6C34878D82A}">
                    <a16:rowId xmlns:a16="http://schemas.microsoft.com/office/drawing/2014/main" val="3103838607"/>
                  </a:ext>
                </a:extLst>
              </a:tr>
              <a:tr h="550701">
                <a:tc>
                  <a:txBody>
                    <a:bodyPr/>
                    <a:lstStyle/>
                    <a:p>
                      <a:pPr algn="l"/>
                      <a:r>
                        <a:rPr lang="en-US" sz="2400" dirty="0"/>
                        <a:t>MuSig</a:t>
                      </a:r>
                      <a:r>
                        <a:rPr lang="en-US" sz="2800" dirty="0"/>
                        <a:t> </a:t>
                      </a:r>
                      <a:r>
                        <a:rPr lang="en-US" sz="1800" dirty="0"/>
                        <a:t>(</a:t>
                      </a:r>
                      <a:r>
                        <a:rPr lang="en-US" sz="1800" b="0" kern="1200" dirty="0">
                          <a:solidFill>
                            <a:schemeClr val="dk1"/>
                          </a:solidFill>
                          <a:effectLst/>
                        </a:rPr>
                        <a:t>Maxwell et al. 2019)</a:t>
                      </a:r>
                      <a:endParaRPr lang="en-US" sz="2800" i="0" dirty="0"/>
                    </a:p>
                  </a:txBody>
                  <a:tcPr anchor="ctr">
                    <a:solidFill>
                      <a:srgbClr val="00FF00">
                        <a:alpha val="40000"/>
                      </a:srgbClr>
                    </a:solidFill>
                  </a:tcPr>
                </a:tc>
                <a:tc>
                  <a:txBody>
                    <a:bodyPr/>
                    <a:lstStyle/>
                    <a:p>
                      <a:pPr algn="ctr"/>
                      <a:r>
                        <a:rPr lang="en-US" sz="2400" dirty="0">
                          <a:solidFill>
                            <a:schemeClr val="tx1">
                              <a:lumMod val="95000"/>
                              <a:lumOff val="5000"/>
                            </a:schemeClr>
                          </a:solidFill>
                        </a:rPr>
                        <a:t>Yes</a:t>
                      </a:r>
                    </a:p>
                  </a:txBody>
                  <a:tcPr anchor="ctr">
                    <a:solidFill>
                      <a:srgbClr val="00FF00">
                        <a:alpha val="40000"/>
                      </a:srgbClr>
                    </a:solidFill>
                  </a:tcPr>
                </a:tc>
                <a:tc>
                  <a:txBody>
                    <a:bodyPr/>
                    <a:lstStyle/>
                    <a:p>
                      <a:pPr algn="l"/>
                      <a:endParaRPr lang="en-US" sz="2000" dirty="0">
                        <a:solidFill>
                          <a:schemeClr val="tx1">
                            <a:lumMod val="95000"/>
                            <a:lumOff val="5000"/>
                          </a:schemeClr>
                        </a:solidFill>
                      </a:endParaRPr>
                    </a:p>
                  </a:txBody>
                  <a:tcPr anchor="ctr">
                    <a:solidFill>
                      <a:srgbClr val="00FF00">
                        <a:alpha val="40000"/>
                      </a:srgbClr>
                    </a:solidFill>
                  </a:tcPr>
                </a:tc>
                <a:extLst>
                  <a:ext uri="{0D108BD9-81ED-4DB2-BD59-A6C34878D82A}">
                    <a16:rowId xmlns:a16="http://schemas.microsoft.com/office/drawing/2014/main" val="2507046594"/>
                  </a:ext>
                </a:extLst>
              </a:tr>
              <a:tr h="548640">
                <a:tc>
                  <a:txBody>
                    <a:bodyPr/>
                    <a:lstStyle/>
                    <a:p>
                      <a:pPr algn="l"/>
                      <a:r>
                        <a:rPr lang="en-US" sz="2400" dirty="0"/>
                        <a:t>MuSig2</a:t>
                      </a:r>
                      <a:r>
                        <a:rPr lang="en-US" sz="2800" dirty="0"/>
                        <a:t> </a:t>
                      </a:r>
                      <a:r>
                        <a:rPr lang="en-US" sz="1800" dirty="0"/>
                        <a:t>(</a:t>
                      </a:r>
                      <a:r>
                        <a:rPr lang="en-US" sz="1800" b="0" kern="1200" dirty="0">
                          <a:solidFill>
                            <a:schemeClr val="dk1"/>
                          </a:solidFill>
                          <a:effectLst/>
                        </a:rPr>
                        <a:t>Nick et al., 2021)</a:t>
                      </a:r>
                      <a:endParaRPr lang="en-US" sz="1800" i="0" dirty="0"/>
                    </a:p>
                  </a:txBody>
                  <a:tcPr anchor="ctr">
                    <a:solidFill>
                      <a:srgbClr val="00FF00">
                        <a:alpha val="25098"/>
                      </a:srgbClr>
                    </a:solidFill>
                  </a:tcPr>
                </a:tc>
                <a:tc>
                  <a:txBody>
                    <a:bodyPr/>
                    <a:lstStyle/>
                    <a:p>
                      <a:pPr algn="ctr"/>
                      <a:r>
                        <a:rPr lang="en-US" sz="2400" dirty="0">
                          <a:solidFill>
                            <a:schemeClr val="tx1">
                              <a:lumMod val="95000"/>
                              <a:lumOff val="5000"/>
                            </a:schemeClr>
                          </a:solidFill>
                        </a:rPr>
                        <a:t>Yes</a:t>
                      </a:r>
                    </a:p>
                  </a:txBody>
                  <a:tcPr anchor="ctr">
                    <a:solidFill>
                      <a:srgbClr val="00FF00">
                        <a:alpha val="25098"/>
                      </a:srgbClr>
                    </a:solidFill>
                  </a:tcPr>
                </a:tc>
                <a:tc>
                  <a:txBody>
                    <a:bodyPr/>
                    <a:lstStyle/>
                    <a:p>
                      <a:pPr algn="l"/>
                      <a:endParaRPr lang="en-US" sz="2000" dirty="0">
                        <a:solidFill>
                          <a:schemeClr val="tx1">
                            <a:lumMod val="95000"/>
                            <a:lumOff val="5000"/>
                          </a:schemeClr>
                        </a:solidFill>
                      </a:endParaRPr>
                    </a:p>
                  </a:txBody>
                  <a:tcPr anchor="ctr">
                    <a:solidFill>
                      <a:srgbClr val="00FF00">
                        <a:alpha val="25098"/>
                      </a:srgbClr>
                    </a:solidFill>
                  </a:tcPr>
                </a:tc>
                <a:extLst>
                  <a:ext uri="{0D108BD9-81ED-4DB2-BD59-A6C34878D82A}">
                    <a16:rowId xmlns:a16="http://schemas.microsoft.com/office/drawing/2014/main" val="451116791"/>
                  </a:ext>
                </a:extLst>
              </a:tr>
            </a:tbl>
          </a:graphicData>
        </a:graphic>
      </p:graphicFrame>
      <p:sp>
        <p:nvSpPr>
          <p:cNvPr id="7" name="TextBox 6">
            <a:extLst>
              <a:ext uri="{FF2B5EF4-FFF2-40B4-BE49-F238E27FC236}">
                <a16:creationId xmlns:a16="http://schemas.microsoft.com/office/drawing/2014/main" id="{47BE8FF5-5B94-20D0-5C2D-1FC2F90ACAEB}"/>
              </a:ext>
            </a:extLst>
          </p:cNvPr>
          <p:cNvSpPr txBox="1"/>
          <p:nvPr/>
        </p:nvSpPr>
        <p:spPr>
          <a:xfrm>
            <a:off x="231766" y="5373529"/>
            <a:ext cx="11824399" cy="461665"/>
          </a:xfrm>
          <a:prstGeom prst="rect">
            <a:avLst/>
          </a:prstGeom>
          <a:noFill/>
        </p:spPr>
        <p:txBody>
          <a:bodyPr wrap="square" rtlCol="0">
            <a:spAutoFit/>
          </a:bodyPr>
          <a:lstStyle/>
          <a:p>
            <a:r>
              <a:rPr lang="en-US" sz="2400" b="1" dirty="0"/>
              <a:t>HBMS and mBCJ: </a:t>
            </a:r>
            <a:r>
              <a:rPr lang="en-US" sz="2400" dirty="0"/>
              <a:t>OMUF is broken in poly-time using an ROS attack (Benhamouda et al. 2021).</a:t>
            </a:r>
          </a:p>
        </p:txBody>
      </p:sp>
      <p:sp>
        <p:nvSpPr>
          <p:cNvPr id="9" name="TextBox 8">
            <a:extLst>
              <a:ext uri="{FF2B5EF4-FFF2-40B4-BE49-F238E27FC236}">
                <a16:creationId xmlns:a16="http://schemas.microsoft.com/office/drawing/2014/main" id="{F637822E-A63F-6E39-F679-0AAC72D3C3C1}"/>
              </a:ext>
            </a:extLst>
          </p:cNvPr>
          <p:cNvSpPr txBox="1"/>
          <p:nvPr/>
        </p:nvSpPr>
        <p:spPr>
          <a:xfrm>
            <a:off x="231766" y="5853490"/>
            <a:ext cx="11824398" cy="461665"/>
          </a:xfrm>
          <a:prstGeom prst="rect">
            <a:avLst/>
          </a:prstGeom>
          <a:noFill/>
        </p:spPr>
        <p:txBody>
          <a:bodyPr wrap="square" rtlCol="0">
            <a:spAutoFit/>
          </a:bodyPr>
          <a:lstStyle/>
          <a:p>
            <a:r>
              <a:rPr lang="en-US" sz="2400" b="1" dirty="0"/>
              <a:t>MuSig and MuSig2: </a:t>
            </a:r>
            <a:r>
              <a:rPr lang="en-US" sz="2400" dirty="0"/>
              <a:t>OMUF proof is nearly identical to existential unforgeability proof.</a:t>
            </a:r>
          </a:p>
        </p:txBody>
      </p:sp>
    </p:spTree>
    <p:extLst>
      <p:ext uri="{BB962C8B-B14F-4D97-AF65-F5344CB8AC3E}">
        <p14:creationId xmlns:p14="http://schemas.microsoft.com/office/powerpoint/2010/main" val="2535290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9E011-3A71-4E5A-8BF6-BDC8A80038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9B4012-FBA1-6E2F-8D74-3AD98659BA95}"/>
              </a:ext>
            </a:extLst>
          </p:cNvPr>
          <p:cNvSpPr>
            <a:spLocks noGrp="1"/>
          </p:cNvSpPr>
          <p:nvPr>
            <p:ph type="title"/>
          </p:nvPr>
        </p:nvSpPr>
        <p:spPr>
          <a:xfrm>
            <a:off x="291402" y="261259"/>
            <a:ext cx="10515600" cy="1004835"/>
          </a:xfrm>
        </p:spPr>
        <p:txBody>
          <a:bodyPr>
            <a:normAutofit/>
          </a:bodyPr>
          <a:lstStyle/>
          <a:p>
            <a:r>
              <a:rPr lang="en-US" dirty="0"/>
              <a:t>Now: </a:t>
            </a:r>
            <a:r>
              <a:rPr lang="en-US" dirty="0">
                <a:solidFill>
                  <a:schemeClr val="accent6">
                    <a:lumMod val="75000"/>
                  </a:schemeClr>
                </a:solidFill>
              </a:rPr>
              <a:t>Threshold-Signatures</a:t>
            </a:r>
          </a:p>
        </p:txBody>
      </p:sp>
      <mc:AlternateContent xmlns:mc="http://schemas.openxmlformats.org/markup-compatibility/2006" xmlns:a14="http://schemas.microsoft.com/office/drawing/2010/main">
        <mc:Choice Requires="a14">
          <p:sp>
            <p:nvSpPr>
              <p:cNvPr id="27" name="Content Placeholder 2">
                <a:extLst>
                  <a:ext uri="{FF2B5EF4-FFF2-40B4-BE49-F238E27FC236}">
                    <a16:creationId xmlns:a16="http://schemas.microsoft.com/office/drawing/2014/main" id="{37B449DB-0259-0D2A-B29A-19159BEC5068}"/>
                  </a:ext>
                </a:extLst>
              </p:cNvPr>
              <p:cNvSpPr>
                <a:spLocks noGrp="1"/>
              </p:cNvSpPr>
              <p:nvPr>
                <p:ph idx="1"/>
              </p:nvPr>
            </p:nvSpPr>
            <p:spPr>
              <a:xfrm>
                <a:off x="841248" y="1368216"/>
                <a:ext cx="10633929" cy="952716"/>
              </a:xfrm>
              <a:noFill/>
            </p:spPr>
            <p:txBody>
              <a:bodyPr>
                <a:normAutofit/>
              </a:bodyPr>
              <a:lstStyle/>
              <a:p>
                <a:pPr marL="0" indent="0">
                  <a:buNone/>
                </a:pPr>
                <a:r>
                  <a:rPr lang="en-US" sz="2400" b="1" dirty="0"/>
                  <a:t>Setting: </a:t>
                </a:r>
                <a:r>
                  <a:rPr lang="en-US" sz="2400" dirty="0"/>
                  <a:t>A secret key is secret-shared among </a:t>
                </a:r>
                <a14:m>
                  <m:oMath xmlns:m="http://schemas.openxmlformats.org/officeDocument/2006/math">
                    <m:r>
                      <a:rPr lang="en-US" sz="2400" b="0" i="1" smtClean="0">
                        <a:latin typeface="Cambria Math" panose="02040503050406030204" pitchFamily="18" charset="0"/>
                      </a:rPr>
                      <m:t>𝑛</m:t>
                    </m:r>
                  </m:oMath>
                </a14:m>
                <a:r>
                  <a:rPr lang="en-US" sz="2400" dirty="0"/>
                  <a:t> signers (using Distributed Key Generation protocol or a trusted dealer)</a:t>
                </a:r>
              </a:p>
            </p:txBody>
          </p:sp>
        </mc:Choice>
        <mc:Fallback xmlns="">
          <p:sp>
            <p:nvSpPr>
              <p:cNvPr id="27" name="Content Placeholder 2">
                <a:extLst>
                  <a:ext uri="{FF2B5EF4-FFF2-40B4-BE49-F238E27FC236}">
                    <a16:creationId xmlns:a16="http://schemas.microsoft.com/office/drawing/2014/main" id="{37B449DB-0259-0D2A-B29A-19159BEC5068}"/>
                  </a:ext>
                </a:extLst>
              </p:cNvPr>
              <p:cNvSpPr>
                <a:spLocks noGrp="1" noRot="1" noChangeAspect="1" noMove="1" noResize="1" noEditPoints="1" noAdjustHandles="1" noChangeArrowheads="1" noChangeShapeType="1" noTextEdit="1"/>
              </p:cNvSpPr>
              <p:nvPr>
                <p:ph idx="1"/>
              </p:nvPr>
            </p:nvSpPr>
            <p:spPr>
              <a:xfrm>
                <a:off x="841248" y="1368216"/>
                <a:ext cx="10633929" cy="952716"/>
              </a:xfrm>
              <a:blipFill>
                <a:blip r:embed="rId3"/>
                <a:stretch>
                  <a:fillRect l="-860" t="-8917"/>
                </a:stretch>
              </a:blipFill>
            </p:spPr>
            <p:txBody>
              <a:bodyPr/>
              <a:lstStyle/>
              <a:p>
                <a:r>
                  <a:rPr lang="en-US">
                    <a:noFill/>
                  </a:rPr>
                  <a:t> </a:t>
                </a:r>
              </a:p>
            </p:txBody>
          </p:sp>
        </mc:Fallback>
      </mc:AlternateContent>
      <p:pic>
        <p:nvPicPr>
          <p:cNvPr id="3" name="Picture 2" descr="A stick figure drawing a pencil and paper&#10;&#10;Description automatically generated">
            <a:extLst>
              <a:ext uri="{FF2B5EF4-FFF2-40B4-BE49-F238E27FC236}">
                <a16:creationId xmlns:a16="http://schemas.microsoft.com/office/drawing/2014/main" id="{BE2067C0-D815-502A-8AFF-D71C1E03129E}"/>
              </a:ext>
            </a:extLst>
          </p:cNvPr>
          <p:cNvPicPr>
            <a:picLocks noChangeAspect="1"/>
          </p:cNvPicPr>
          <p:nvPr/>
        </p:nvPicPr>
        <p:blipFill>
          <a:blip r:embed="rId4">
            <a:extLst>
              <a:ext uri="{28A0092B-C50C-407E-A947-70E740481C1C}">
                <a14:useLocalDpi xmlns:a14="http://schemas.microsoft.com/office/drawing/2010/main" val="0"/>
              </a:ext>
            </a:extLst>
          </a:blip>
          <a:srcRect l="10238" r="10238"/>
          <a:stretch/>
        </p:blipFill>
        <p:spPr>
          <a:xfrm>
            <a:off x="2660855" y="2481143"/>
            <a:ext cx="1449913" cy="1367432"/>
          </a:xfrm>
          <a:prstGeom prst="rect">
            <a:avLst/>
          </a:prstGeom>
          <a:ln>
            <a:solidFill>
              <a:schemeClr val="tx1"/>
            </a:solidFill>
          </a:ln>
        </p:spPr>
      </p:pic>
      <p:pic>
        <p:nvPicPr>
          <p:cNvPr id="12" name="Picture 11" descr="A person writing on a piece of paper&#10;&#10;Description automatically generated">
            <a:extLst>
              <a:ext uri="{FF2B5EF4-FFF2-40B4-BE49-F238E27FC236}">
                <a16:creationId xmlns:a16="http://schemas.microsoft.com/office/drawing/2014/main" id="{1843BFA1-5918-44C8-75D8-1FB0453F88DC}"/>
              </a:ext>
            </a:extLst>
          </p:cNvPr>
          <p:cNvPicPr>
            <a:picLocks noChangeAspect="1"/>
          </p:cNvPicPr>
          <p:nvPr/>
        </p:nvPicPr>
        <p:blipFill>
          <a:blip r:embed="rId5">
            <a:extLst>
              <a:ext uri="{28A0092B-C50C-407E-A947-70E740481C1C}">
                <a14:useLocalDpi xmlns:a14="http://schemas.microsoft.com/office/drawing/2010/main" val="0"/>
              </a:ext>
            </a:extLst>
          </a:blip>
          <a:srcRect b="5689"/>
          <a:stretch/>
        </p:blipFill>
        <p:spPr>
          <a:xfrm>
            <a:off x="4976303" y="2481143"/>
            <a:ext cx="1449913" cy="1367432"/>
          </a:xfrm>
          <a:prstGeom prst="rect">
            <a:avLst/>
          </a:prstGeom>
          <a:ln>
            <a:solidFill>
              <a:schemeClr val="tx1"/>
            </a:solidFill>
          </a:ln>
        </p:spPr>
      </p:pic>
      <p:pic>
        <p:nvPicPr>
          <p:cNvPr id="32" name="Picture 31">
            <a:extLst>
              <a:ext uri="{FF2B5EF4-FFF2-40B4-BE49-F238E27FC236}">
                <a16:creationId xmlns:a16="http://schemas.microsoft.com/office/drawing/2014/main" id="{EA4282B8-DBB9-5864-DC06-CEBF8C4830EE}"/>
              </a:ext>
            </a:extLst>
          </p:cNvPr>
          <p:cNvPicPr>
            <a:picLocks noChangeAspect="1"/>
          </p:cNvPicPr>
          <p:nvPr/>
        </p:nvPicPr>
        <p:blipFill>
          <a:blip r:embed="rId6">
            <a:extLst>
              <a:ext uri="{28A0092B-C50C-407E-A947-70E740481C1C}">
                <a14:useLocalDpi xmlns:a14="http://schemas.microsoft.com/office/drawing/2010/main" val="0"/>
              </a:ext>
            </a:extLst>
          </a:blip>
          <a:srcRect l="39183" t="17080" r="23216" b="19876"/>
          <a:stretch/>
        </p:blipFill>
        <p:spPr>
          <a:xfrm>
            <a:off x="7291751" y="2481143"/>
            <a:ext cx="1449913" cy="1367432"/>
          </a:xfrm>
          <a:prstGeom prst="rect">
            <a:avLst/>
          </a:prstGeom>
          <a:ln>
            <a:solidFill>
              <a:schemeClr val="tx1"/>
            </a:solidFill>
          </a:ln>
        </p:spPr>
      </p:pic>
      <mc:AlternateContent xmlns:mc="http://schemas.openxmlformats.org/markup-compatibility/2006" xmlns:a14="http://schemas.microsoft.com/office/drawing/2010/main">
        <mc:Choice Requires="a14">
          <p:sp>
            <p:nvSpPr>
              <p:cNvPr id="37" name="Content Placeholder 2">
                <a:extLst>
                  <a:ext uri="{FF2B5EF4-FFF2-40B4-BE49-F238E27FC236}">
                    <a16:creationId xmlns:a16="http://schemas.microsoft.com/office/drawing/2014/main" id="{5B6B4117-F7A7-32C8-39A7-7CCC137EFD1B}"/>
                  </a:ext>
                </a:extLst>
              </p:cNvPr>
              <p:cNvSpPr txBox="1">
                <a:spLocks/>
              </p:cNvSpPr>
              <p:nvPr/>
            </p:nvSpPr>
            <p:spPr>
              <a:xfrm>
                <a:off x="841248" y="5489784"/>
                <a:ext cx="10633929" cy="1123934"/>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a:t>Any </a:t>
                </a:r>
                <a:r>
                  <a:rPr lang="en-US" sz="2400" dirty="0"/>
                  <a:t>subset </a:t>
                </a:r>
                <a14:m>
                  <m:oMath xmlns:m="http://schemas.openxmlformats.org/officeDocument/2006/math">
                    <m:r>
                      <a:rPr lang="en-US" sz="2400" b="0" i="1" smtClean="0">
                        <a:latin typeface="Cambria Math" panose="02040503050406030204" pitchFamily="18" charset="0"/>
                      </a:rPr>
                      <m:t>𝑡</m:t>
                    </m:r>
                  </m:oMath>
                </a14:m>
                <a:r>
                  <a:rPr lang="en-US" sz="2400" dirty="0"/>
                  <a:t> or more signers can produce a signature via an interactive protocol.</a:t>
                </a:r>
              </a:p>
              <a:p>
                <a:pPr marL="0" indent="0">
                  <a:buFont typeface="Arial" panose="020B0604020202020204" pitchFamily="34" charset="0"/>
                  <a:buNone/>
                </a:pPr>
                <a:r>
                  <a:rPr lang="en-US" sz="2400" b="1" dirty="0"/>
                  <a:t>Note: </a:t>
                </a:r>
                <a:r>
                  <a:rPr lang="en-US" sz="2400" dirty="0"/>
                  <a:t>The verification key is independent on the signing subset.</a:t>
                </a:r>
              </a:p>
            </p:txBody>
          </p:sp>
        </mc:Choice>
        <mc:Fallback xmlns="">
          <p:sp>
            <p:nvSpPr>
              <p:cNvPr id="37" name="Content Placeholder 2">
                <a:extLst>
                  <a:ext uri="{FF2B5EF4-FFF2-40B4-BE49-F238E27FC236}">
                    <a16:creationId xmlns:a16="http://schemas.microsoft.com/office/drawing/2014/main" id="{5B6B4117-F7A7-32C8-39A7-7CCC137EFD1B}"/>
                  </a:ext>
                </a:extLst>
              </p:cNvPr>
              <p:cNvSpPr txBox="1">
                <a:spLocks noRot="1" noChangeAspect="1" noMove="1" noResize="1" noEditPoints="1" noAdjustHandles="1" noChangeArrowheads="1" noChangeShapeType="1" noTextEdit="1"/>
              </p:cNvSpPr>
              <p:nvPr/>
            </p:nvSpPr>
            <p:spPr>
              <a:xfrm>
                <a:off x="841248" y="5489784"/>
                <a:ext cx="10633929" cy="1123934"/>
              </a:xfrm>
              <a:prstGeom prst="rect">
                <a:avLst/>
              </a:prstGeom>
              <a:blipFill>
                <a:blip r:embed="rId7"/>
                <a:stretch>
                  <a:fillRect l="-860" t="-76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D0BB02F-6D22-1EBC-4427-C984FEAE0444}"/>
                  </a:ext>
                </a:extLst>
              </p:cNvPr>
              <p:cNvSpPr txBox="1"/>
              <p:nvPr/>
            </p:nvSpPr>
            <p:spPr>
              <a:xfrm>
                <a:off x="2970251" y="3777953"/>
                <a:ext cx="83112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6">
                              <a:lumMod val="75000"/>
                            </a:schemeClr>
                          </a:solidFill>
                          <a:latin typeface="Cambria Math" panose="02040503050406030204" pitchFamily="18" charset="0"/>
                        </a:rPr>
                        <m:t>𝑠</m:t>
                      </m:r>
                      <m:sSub>
                        <m:sSubPr>
                          <m:ctrlPr>
                            <a:rPr lang="en-US" sz="2400" b="0" i="1" smtClean="0">
                              <a:solidFill>
                                <a:schemeClr val="accent6">
                                  <a:lumMod val="75000"/>
                                </a:schemeClr>
                              </a:solidFill>
                              <a:latin typeface="Cambria Math" panose="02040503050406030204" pitchFamily="18" charset="0"/>
                            </a:rPr>
                          </m:ctrlPr>
                        </m:sSubPr>
                        <m:e>
                          <m:r>
                            <a:rPr lang="en-US" sz="2400" b="0" i="1" smtClean="0">
                              <a:solidFill>
                                <a:schemeClr val="accent6">
                                  <a:lumMod val="75000"/>
                                </a:schemeClr>
                              </a:solidFill>
                              <a:latin typeface="Cambria Math" panose="02040503050406030204" pitchFamily="18" charset="0"/>
                            </a:rPr>
                            <m:t>𝑘</m:t>
                          </m:r>
                        </m:e>
                        <m:sub>
                          <m:r>
                            <a:rPr lang="en-US" sz="2400" b="0" i="1" smtClean="0">
                              <a:solidFill>
                                <a:schemeClr val="accent6">
                                  <a:lumMod val="75000"/>
                                </a:schemeClr>
                              </a:solidFill>
                              <a:latin typeface="Cambria Math" panose="02040503050406030204" pitchFamily="18" charset="0"/>
                            </a:rPr>
                            <m:t>1</m:t>
                          </m:r>
                        </m:sub>
                      </m:sSub>
                    </m:oMath>
                  </m:oMathPara>
                </a14:m>
                <a:endParaRPr lang="en-US" sz="2400" dirty="0"/>
              </a:p>
            </p:txBody>
          </p:sp>
        </mc:Choice>
        <mc:Fallback xmlns="">
          <p:sp>
            <p:nvSpPr>
              <p:cNvPr id="7" name="TextBox 6">
                <a:extLst>
                  <a:ext uri="{FF2B5EF4-FFF2-40B4-BE49-F238E27FC236}">
                    <a16:creationId xmlns:a16="http://schemas.microsoft.com/office/drawing/2014/main" id="{1D0BB02F-6D22-1EBC-4427-C984FEAE0444}"/>
                  </a:ext>
                </a:extLst>
              </p:cNvPr>
              <p:cNvSpPr txBox="1">
                <a:spLocks noRot="1" noChangeAspect="1" noMove="1" noResize="1" noEditPoints="1" noAdjustHandles="1" noChangeArrowheads="1" noChangeShapeType="1" noTextEdit="1"/>
              </p:cNvSpPr>
              <p:nvPr/>
            </p:nvSpPr>
            <p:spPr>
              <a:xfrm>
                <a:off x="2970251" y="3777953"/>
                <a:ext cx="831120" cy="461665"/>
              </a:xfrm>
              <a:prstGeom prst="rect">
                <a:avLst/>
              </a:prstGeom>
              <a:blipFill>
                <a:blip r:embed="rId8"/>
                <a:stretch>
                  <a:fillRect b="-1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C6DEEE0-3EFA-9409-2BD0-825D42B9EF20}"/>
                  </a:ext>
                </a:extLst>
              </p:cNvPr>
              <p:cNvSpPr txBox="1"/>
              <p:nvPr/>
            </p:nvSpPr>
            <p:spPr>
              <a:xfrm>
                <a:off x="5291106" y="3786947"/>
                <a:ext cx="83112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6">
                              <a:lumMod val="75000"/>
                            </a:schemeClr>
                          </a:solidFill>
                          <a:latin typeface="Cambria Math" panose="02040503050406030204" pitchFamily="18" charset="0"/>
                        </a:rPr>
                        <m:t>𝑠</m:t>
                      </m:r>
                      <m:sSub>
                        <m:sSubPr>
                          <m:ctrlPr>
                            <a:rPr lang="en-US" sz="2400" b="0" i="1" smtClean="0">
                              <a:solidFill>
                                <a:schemeClr val="accent6">
                                  <a:lumMod val="75000"/>
                                </a:schemeClr>
                              </a:solidFill>
                              <a:latin typeface="Cambria Math" panose="02040503050406030204" pitchFamily="18" charset="0"/>
                            </a:rPr>
                          </m:ctrlPr>
                        </m:sSubPr>
                        <m:e>
                          <m:r>
                            <a:rPr lang="en-US" sz="2400" b="0" i="1" smtClean="0">
                              <a:solidFill>
                                <a:schemeClr val="accent6">
                                  <a:lumMod val="75000"/>
                                </a:schemeClr>
                              </a:solidFill>
                              <a:latin typeface="Cambria Math" panose="02040503050406030204" pitchFamily="18" charset="0"/>
                            </a:rPr>
                            <m:t>𝑘</m:t>
                          </m:r>
                        </m:e>
                        <m:sub>
                          <m:r>
                            <a:rPr lang="en-US" sz="2400" b="0" i="1" smtClean="0">
                              <a:solidFill>
                                <a:schemeClr val="accent6">
                                  <a:lumMod val="75000"/>
                                </a:schemeClr>
                              </a:solidFill>
                              <a:latin typeface="Cambria Math" panose="02040503050406030204" pitchFamily="18" charset="0"/>
                            </a:rPr>
                            <m:t>2</m:t>
                          </m:r>
                        </m:sub>
                      </m:sSub>
                    </m:oMath>
                  </m:oMathPara>
                </a14:m>
                <a:endParaRPr lang="en-US" sz="2400" dirty="0"/>
              </a:p>
            </p:txBody>
          </p:sp>
        </mc:Choice>
        <mc:Fallback xmlns="">
          <p:sp>
            <p:nvSpPr>
              <p:cNvPr id="8" name="TextBox 7">
                <a:extLst>
                  <a:ext uri="{FF2B5EF4-FFF2-40B4-BE49-F238E27FC236}">
                    <a16:creationId xmlns:a16="http://schemas.microsoft.com/office/drawing/2014/main" id="{4C6DEEE0-3EFA-9409-2BD0-825D42B9EF20}"/>
                  </a:ext>
                </a:extLst>
              </p:cNvPr>
              <p:cNvSpPr txBox="1">
                <a:spLocks noRot="1" noChangeAspect="1" noMove="1" noResize="1" noEditPoints="1" noAdjustHandles="1" noChangeArrowheads="1" noChangeShapeType="1" noTextEdit="1"/>
              </p:cNvSpPr>
              <p:nvPr/>
            </p:nvSpPr>
            <p:spPr>
              <a:xfrm>
                <a:off x="5291106" y="3786947"/>
                <a:ext cx="831120" cy="461665"/>
              </a:xfrm>
              <a:prstGeom prst="rect">
                <a:avLst/>
              </a:prstGeom>
              <a:blipFill>
                <a:blip r:embed="rId9"/>
                <a:stretch>
                  <a:fillRect b="-13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31C5588A-DB1B-A059-DF71-F136433A004E}"/>
                  </a:ext>
                </a:extLst>
              </p:cNvPr>
              <p:cNvSpPr txBox="1"/>
              <p:nvPr/>
            </p:nvSpPr>
            <p:spPr>
              <a:xfrm>
                <a:off x="7601147" y="3786947"/>
                <a:ext cx="831120"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6">
                              <a:lumMod val="75000"/>
                            </a:schemeClr>
                          </a:solidFill>
                          <a:latin typeface="Cambria Math" panose="02040503050406030204" pitchFamily="18" charset="0"/>
                        </a:rPr>
                        <m:t>𝑠</m:t>
                      </m:r>
                      <m:sSub>
                        <m:sSubPr>
                          <m:ctrlPr>
                            <a:rPr lang="en-US" sz="2400" b="0" i="1" smtClean="0">
                              <a:solidFill>
                                <a:schemeClr val="accent6">
                                  <a:lumMod val="75000"/>
                                </a:schemeClr>
                              </a:solidFill>
                              <a:latin typeface="Cambria Math" panose="02040503050406030204" pitchFamily="18" charset="0"/>
                            </a:rPr>
                          </m:ctrlPr>
                        </m:sSubPr>
                        <m:e>
                          <m:r>
                            <a:rPr lang="en-US" sz="2400" b="0" i="1" smtClean="0">
                              <a:solidFill>
                                <a:schemeClr val="accent6">
                                  <a:lumMod val="75000"/>
                                </a:schemeClr>
                              </a:solidFill>
                              <a:latin typeface="Cambria Math" panose="02040503050406030204" pitchFamily="18" charset="0"/>
                            </a:rPr>
                            <m:t>𝑘</m:t>
                          </m:r>
                        </m:e>
                        <m:sub>
                          <m:r>
                            <a:rPr lang="en-US" sz="2400" b="0" i="1" smtClean="0">
                              <a:solidFill>
                                <a:schemeClr val="accent6">
                                  <a:lumMod val="75000"/>
                                </a:schemeClr>
                              </a:solidFill>
                              <a:latin typeface="Cambria Math" panose="02040503050406030204" pitchFamily="18" charset="0"/>
                            </a:rPr>
                            <m:t>3</m:t>
                          </m:r>
                        </m:sub>
                      </m:sSub>
                    </m:oMath>
                  </m:oMathPara>
                </a14:m>
                <a:endParaRPr lang="en-US" sz="2400" dirty="0"/>
              </a:p>
            </p:txBody>
          </p:sp>
        </mc:Choice>
        <mc:Fallback xmlns="">
          <p:sp>
            <p:nvSpPr>
              <p:cNvPr id="9" name="TextBox 8">
                <a:extLst>
                  <a:ext uri="{FF2B5EF4-FFF2-40B4-BE49-F238E27FC236}">
                    <a16:creationId xmlns:a16="http://schemas.microsoft.com/office/drawing/2014/main" id="{31C5588A-DB1B-A059-DF71-F136433A004E}"/>
                  </a:ext>
                </a:extLst>
              </p:cNvPr>
              <p:cNvSpPr txBox="1">
                <a:spLocks noRot="1" noChangeAspect="1" noMove="1" noResize="1" noEditPoints="1" noAdjustHandles="1" noChangeArrowheads="1" noChangeShapeType="1" noTextEdit="1"/>
              </p:cNvSpPr>
              <p:nvPr/>
            </p:nvSpPr>
            <p:spPr>
              <a:xfrm>
                <a:off x="7601147" y="3786947"/>
                <a:ext cx="831120" cy="461665"/>
              </a:xfrm>
              <a:prstGeom prst="rect">
                <a:avLst/>
              </a:prstGeom>
              <a:blipFill>
                <a:blip r:embed="rId10"/>
                <a:stretch>
                  <a:fillRect b="-1316"/>
                </a:stretch>
              </a:blipFill>
            </p:spPr>
            <p:txBody>
              <a:bodyPr/>
              <a:lstStyle/>
              <a:p>
                <a:r>
                  <a:rPr lang="en-US">
                    <a:noFill/>
                  </a:rPr>
                  <a:t> </a:t>
                </a:r>
              </a:p>
            </p:txBody>
          </p:sp>
        </mc:Fallback>
      </mc:AlternateContent>
      <p:cxnSp>
        <p:nvCxnSpPr>
          <p:cNvPr id="11" name="Straight Arrow Connector 10">
            <a:extLst>
              <a:ext uri="{FF2B5EF4-FFF2-40B4-BE49-F238E27FC236}">
                <a16:creationId xmlns:a16="http://schemas.microsoft.com/office/drawing/2014/main" id="{AB4DCDF9-6059-1451-40C7-3ACA9B08B3F3}"/>
              </a:ext>
            </a:extLst>
          </p:cNvPr>
          <p:cNvCxnSpPr>
            <a:cxnSpLocks/>
            <a:stCxn id="8" idx="3"/>
          </p:cNvCxnSpPr>
          <p:nvPr/>
        </p:nvCxnSpPr>
        <p:spPr>
          <a:xfrm>
            <a:off x="6122226" y="4017780"/>
            <a:ext cx="461454" cy="461665"/>
          </a:xfrm>
          <a:prstGeom prst="straightConnector1">
            <a:avLst/>
          </a:prstGeom>
          <a:ln>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5C471F7-A128-BF73-F5CB-04558F93593D}"/>
              </a:ext>
            </a:extLst>
          </p:cNvPr>
          <p:cNvCxnSpPr>
            <a:cxnSpLocks/>
            <a:stCxn id="9" idx="1"/>
          </p:cNvCxnSpPr>
          <p:nvPr/>
        </p:nvCxnSpPr>
        <p:spPr>
          <a:xfrm flipH="1">
            <a:off x="7139693" y="4017780"/>
            <a:ext cx="461454" cy="443778"/>
          </a:xfrm>
          <a:prstGeom prst="straightConnector1">
            <a:avLst/>
          </a:prstGeom>
          <a:ln>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DD46EAB-EC80-B88F-87D3-1BC2E9A1313C}"/>
              </a:ext>
            </a:extLst>
          </p:cNvPr>
          <p:cNvSpPr/>
          <p:nvPr/>
        </p:nvSpPr>
        <p:spPr>
          <a:xfrm>
            <a:off x="6089339" y="4570040"/>
            <a:ext cx="1668351" cy="631287"/>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Signing Protocol</a:t>
            </a:r>
          </a:p>
        </p:txBody>
      </p:sp>
      <p:cxnSp>
        <p:nvCxnSpPr>
          <p:cNvPr id="21" name="Straight Arrow Connector 20">
            <a:extLst>
              <a:ext uri="{FF2B5EF4-FFF2-40B4-BE49-F238E27FC236}">
                <a16:creationId xmlns:a16="http://schemas.microsoft.com/office/drawing/2014/main" id="{23F14B5B-DD9B-CBE8-7ACC-72F4CB49B8FB}"/>
              </a:ext>
            </a:extLst>
          </p:cNvPr>
          <p:cNvCxnSpPr/>
          <p:nvPr/>
        </p:nvCxnSpPr>
        <p:spPr>
          <a:xfrm>
            <a:off x="7851648" y="4876800"/>
            <a:ext cx="987552" cy="0"/>
          </a:xfrm>
          <a:prstGeom prst="straightConnector1">
            <a:avLst/>
          </a:prstGeom>
          <a:ln>
            <a:tailEnd type="triangle" w="lg" len="med"/>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D196ED7B-078F-70B3-91B8-016AEB2F59AD}"/>
              </a:ext>
            </a:extLst>
          </p:cNvPr>
          <p:cNvSpPr txBox="1"/>
          <p:nvPr/>
        </p:nvSpPr>
        <p:spPr>
          <a:xfrm>
            <a:off x="8839200" y="4650669"/>
            <a:ext cx="1255776" cy="400110"/>
          </a:xfrm>
          <a:prstGeom prst="rect">
            <a:avLst/>
          </a:prstGeom>
          <a:noFill/>
        </p:spPr>
        <p:txBody>
          <a:bodyPr wrap="square" rtlCol="0">
            <a:spAutoFit/>
          </a:bodyPr>
          <a:lstStyle/>
          <a:p>
            <a:r>
              <a:rPr lang="en-US" sz="2000" dirty="0"/>
              <a:t>Signature</a:t>
            </a:r>
          </a:p>
        </p:txBody>
      </p:sp>
      <p:cxnSp>
        <p:nvCxnSpPr>
          <p:cNvPr id="25" name="Straight Arrow Connector 24">
            <a:extLst>
              <a:ext uri="{FF2B5EF4-FFF2-40B4-BE49-F238E27FC236}">
                <a16:creationId xmlns:a16="http://schemas.microsoft.com/office/drawing/2014/main" id="{B8736CBA-D21C-9588-065D-D9C5F42413A3}"/>
              </a:ext>
            </a:extLst>
          </p:cNvPr>
          <p:cNvCxnSpPr/>
          <p:nvPr/>
        </p:nvCxnSpPr>
        <p:spPr>
          <a:xfrm>
            <a:off x="4976303" y="4876800"/>
            <a:ext cx="987552" cy="0"/>
          </a:xfrm>
          <a:prstGeom prst="straightConnector1">
            <a:avLst/>
          </a:prstGeom>
          <a:ln>
            <a:tailEnd type="triangle" w="lg"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33F19F48-4895-F1BE-ABB8-9FB461B14FDA}"/>
                  </a:ext>
                </a:extLst>
              </p:cNvPr>
              <p:cNvSpPr txBox="1"/>
              <p:nvPr/>
            </p:nvSpPr>
            <p:spPr>
              <a:xfrm>
                <a:off x="4425696" y="4650669"/>
                <a:ext cx="64917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𝑚</m:t>
                      </m:r>
                    </m:oMath>
                  </m:oMathPara>
                </a14:m>
                <a:endParaRPr lang="en-US" sz="2000" dirty="0"/>
              </a:p>
            </p:txBody>
          </p:sp>
        </mc:Choice>
        <mc:Fallback xmlns="">
          <p:sp>
            <p:nvSpPr>
              <p:cNvPr id="26" name="TextBox 25">
                <a:extLst>
                  <a:ext uri="{FF2B5EF4-FFF2-40B4-BE49-F238E27FC236}">
                    <a16:creationId xmlns:a16="http://schemas.microsoft.com/office/drawing/2014/main" id="{33F19F48-4895-F1BE-ABB8-9FB461B14FDA}"/>
                  </a:ext>
                </a:extLst>
              </p:cNvPr>
              <p:cNvSpPr txBox="1">
                <a:spLocks noRot="1" noChangeAspect="1" noMove="1" noResize="1" noEditPoints="1" noAdjustHandles="1" noChangeArrowheads="1" noChangeShapeType="1" noTextEdit="1"/>
              </p:cNvSpPr>
              <p:nvPr/>
            </p:nvSpPr>
            <p:spPr>
              <a:xfrm>
                <a:off x="4425696" y="4650669"/>
                <a:ext cx="649174" cy="400110"/>
              </a:xfrm>
              <a:prstGeom prst="rect">
                <a:avLst/>
              </a:prstGeom>
              <a:blipFill>
                <a:blip r:embed="rId11"/>
                <a:stretch>
                  <a:fillRect/>
                </a:stretch>
              </a:blipFill>
            </p:spPr>
            <p:txBody>
              <a:bodyPr/>
              <a:lstStyle/>
              <a:p>
                <a:r>
                  <a:rPr lang="en-US">
                    <a:noFill/>
                  </a:rPr>
                  <a:t> </a:t>
                </a:r>
              </a:p>
            </p:txBody>
          </p:sp>
        </mc:Fallback>
      </mc:AlternateContent>
      <p:cxnSp>
        <p:nvCxnSpPr>
          <p:cNvPr id="28" name="Straight Arrow Connector 27">
            <a:extLst>
              <a:ext uri="{FF2B5EF4-FFF2-40B4-BE49-F238E27FC236}">
                <a16:creationId xmlns:a16="http://schemas.microsoft.com/office/drawing/2014/main" id="{F4F2318E-D16C-811D-76A4-75BC08ABBE32}"/>
              </a:ext>
            </a:extLst>
          </p:cNvPr>
          <p:cNvCxnSpPr>
            <a:cxnSpLocks/>
          </p:cNvCxnSpPr>
          <p:nvPr/>
        </p:nvCxnSpPr>
        <p:spPr>
          <a:xfrm>
            <a:off x="6225858" y="4011684"/>
            <a:ext cx="461454" cy="461665"/>
          </a:xfrm>
          <a:prstGeom prst="straightConnector1">
            <a:avLst/>
          </a:prstGeom>
          <a:ln>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2F67FDF6-0F7B-2BCE-B322-497E495A3026}"/>
              </a:ext>
            </a:extLst>
          </p:cNvPr>
          <p:cNvCxnSpPr>
            <a:cxnSpLocks/>
          </p:cNvCxnSpPr>
          <p:nvPr/>
        </p:nvCxnSpPr>
        <p:spPr>
          <a:xfrm>
            <a:off x="6353874" y="4002540"/>
            <a:ext cx="461454" cy="461665"/>
          </a:xfrm>
          <a:prstGeom prst="straightConnector1">
            <a:avLst/>
          </a:prstGeom>
          <a:ln>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7C4D370-D1BA-8269-5301-8F43483A6BF5}"/>
              </a:ext>
            </a:extLst>
          </p:cNvPr>
          <p:cNvCxnSpPr>
            <a:cxnSpLocks/>
          </p:cNvCxnSpPr>
          <p:nvPr/>
        </p:nvCxnSpPr>
        <p:spPr>
          <a:xfrm flipH="1">
            <a:off x="7048253" y="3999492"/>
            <a:ext cx="461454" cy="443778"/>
          </a:xfrm>
          <a:prstGeom prst="straightConnector1">
            <a:avLst/>
          </a:prstGeom>
          <a:ln>
            <a:solidFill>
              <a:schemeClr val="tx1"/>
            </a:solidFill>
            <a:headEnd type="triangle"/>
            <a:tailEnd type="none" w="lg"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E7CD8A1-F76E-988D-3566-C8BBAA1E14B5}"/>
              </a:ext>
            </a:extLst>
          </p:cNvPr>
          <p:cNvCxnSpPr>
            <a:cxnSpLocks/>
          </p:cNvCxnSpPr>
          <p:nvPr/>
        </p:nvCxnSpPr>
        <p:spPr>
          <a:xfrm flipH="1">
            <a:off x="6920237" y="3993396"/>
            <a:ext cx="461454" cy="443778"/>
          </a:xfrm>
          <a:prstGeom prst="straightConnector1">
            <a:avLst/>
          </a:prstGeom>
          <a:ln>
            <a:solidFill>
              <a:schemeClr val="tx1"/>
            </a:solidFill>
            <a:headEnd type="none"/>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328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P spid="7" grpId="0"/>
      <p:bldP spid="8" grpId="0"/>
      <p:bldP spid="9" grpId="0"/>
      <p:bldP spid="19" grpId="0" animBg="1"/>
      <p:bldP spid="24"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DB44A-E01D-BA6C-D27E-369EE81141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152FB5-18F7-06F4-3956-1DA47552F4CA}"/>
              </a:ext>
            </a:extLst>
          </p:cNvPr>
          <p:cNvSpPr>
            <a:spLocks noGrp="1"/>
          </p:cNvSpPr>
          <p:nvPr>
            <p:ph type="title"/>
          </p:nvPr>
        </p:nvSpPr>
        <p:spPr>
          <a:xfrm>
            <a:off x="291402" y="261259"/>
            <a:ext cx="10515600" cy="1004835"/>
          </a:xfrm>
        </p:spPr>
        <p:txBody>
          <a:bodyPr>
            <a:normAutofit/>
          </a:bodyPr>
          <a:lstStyle/>
          <a:p>
            <a:r>
              <a:rPr lang="en-US" dirty="0"/>
              <a:t>Introduction</a:t>
            </a:r>
          </a:p>
        </p:txBody>
      </p:sp>
      <p:sp>
        <p:nvSpPr>
          <p:cNvPr id="25" name="Content Placeholder 2">
            <a:extLst>
              <a:ext uri="{FF2B5EF4-FFF2-40B4-BE49-F238E27FC236}">
                <a16:creationId xmlns:a16="http://schemas.microsoft.com/office/drawing/2014/main" id="{D2958508-5B0A-FD15-9B44-A4B9DE6520AC}"/>
              </a:ext>
            </a:extLst>
          </p:cNvPr>
          <p:cNvSpPr txBox="1">
            <a:spLocks/>
          </p:cNvSpPr>
          <p:nvPr/>
        </p:nvSpPr>
        <p:spPr>
          <a:xfrm>
            <a:off x="462115" y="1276664"/>
            <a:ext cx="11316929" cy="4880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buClr>
                <a:schemeClr val="tx1"/>
              </a:buClr>
            </a:pPr>
            <a:r>
              <a:rPr lang="en-US" dirty="0">
                <a:solidFill>
                  <a:schemeClr val="accent2">
                    <a:lumMod val="75000"/>
                  </a:schemeClr>
                </a:solidFill>
              </a:rPr>
              <a:t>Multi-</a:t>
            </a:r>
            <a:r>
              <a:rPr lang="en-US" dirty="0"/>
              <a:t> and </a:t>
            </a:r>
            <a:r>
              <a:rPr lang="en-US" dirty="0">
                <a:solidFill>
                  <a:schemeClr val="accent6">
                    <a:lumMod val="75000"/>
                  </a:schemeClr>
                </a:solidFill>
              </a:rPr>
              <a:t>Threshold</a:t>
            </a:r>
            <a:r>
              <a:rPr lang="en-US" dirty="0"/>
              <a:t> Signatures: protocols to generate</a:t>
            </a:r>
            <a:r>
              <a:rPr lang="en-US" dirty="0">
                <a:solidFill>
                  <a:schemeClr val="accent1">
                    <a:lumMod val="75000"/>
                  </a:schemeClr>
                </a:solidFill>
              </a:rPr>
              <a:t> digital signatures </a:t>
            </a:r>
            <a:r>
              <a:rPr lang="en-US" dirty="0"/>
              <a:t>distributively.</a:t>
            </a:r>
          </a:p>
          <a:p>
            <a:pPr marL="457200" lvl="1" indent="0">
              <a:spcBef>
                <a:spcPts val="1200"/>
              </a:spcBef>
              <a:buClr>
                <a:schemeClr val="tx1"/>
              </a:buClr>
              <a:buNone/>
            </a:pPr>
            <a:r>
              <a:rPr lang="en-US" sz="2800" b="1" dirty="0"/>
              <a:t>Example: </a:t>
            </a:r>
            <a:r>
              <a:rPr lang="en-US" sz="2800" dirty="0">
                <a:solidFill>
                  <a:schemeClr val="accent2">
                    <a:lumMod val="75000"/>
                  </a:schemeClr>
                </a:solidFill>
              </a:rPr>
              <a:t>MuSig</a:t>
            </a:r>
            <a:r>
              <a:rPr lang="en-US" sz="2800" dirty="0"/>
              <a:t>, </a:t>
            </a:r>
            <a:r>
              <a:rPr lang="en-US" sz="2800" dirty="0">
                <a:solidFill>
                  <a:schemeClr val="accent2">
                    <a:lumMod val="75000"/>
                  </a:schemeClr>
                </a:solidFill>
              </a:rPr>
              <a:t>MuSig2</a:t>
            </a:r>
            <a:r>
              <a:rPr lang="en-US" sz="2800" dirty="0"/>
              <a:t>, </a:t>
            </a:r>
            <a:r>
              <a:rPr lang="en-US" sz="2800" dirty="0">
                <a:solidFill>
                  <a:schemeClr val="accent6">
                    <a:lumMod val="75000"/>
                  </a:schemeClr>
                </a:solidFill>
              </a:rPr>
              <a:t>FROST,</a:t>
            </a:r>
            <a:r>
              <a:rPr lang="en-US" sz="2800" dirty="0"/>
              <a:t> and </a:t>
            </a:r>
            <a:r>
              <a:rPr lang="en-US" sz="2800" dirty="0">
                <a:solidFill>
                  <a:schemeClr val="accent6">
                    <a:lumMod val="75000"/>
                  </a:schemeClr>
                </a:solidFill>
              </a:rPr>
              <a:t>ROAST</a:t>
            </a:r>
            <a:r>
              <a:rPr lang="en-US" sz="2800" dirty="0"/>
              <a:t> generate </a:t>
            </a:r>
            <a:r>
              <a:rPr lang="en-US" sz="2800" dirty="0">
                <a:solidFill>
                  <a:schemeClr val="accent1">
                    <a:lumMod val="75000"/>
                  </a:schemeClr>
                </a:solidFill>
              </a:rPr>
              <a:t>Schnorr signatures</a:t>
            </a:r>
            <a:r>
              <a:rPr lang="en-US" sz="2800" dirty="0"/>
              <a:t>.</a:t>
            </a:r>
          </a:p>
          <a:p>
            <a:pPr marL="457200" lvl="1" indent="0">
              <a:spcBef>
                <a:spcPts val="1200"/>
              </a:spcBef>
              <a:buClr>
                <a:schemeClr val="tx1"/>
              </a:buClr>
              <a:buNone/>
            </a:pPr>
            <a:endParaRPr lang="en-US" sz="2800" dirty="0"/>
          </a:p>
          <a:p>
            <a:pPr marL="457200" lvl="1" indent="0">
              <a:spcBef>
                <a:spcPts val="1200"/>
              </a:spcBef>
              <a:buClr>
                <a:schemeClr val="tx1"/>
              </a:buClr>
              <a:buNone/>
            </a:pPr>
            <a:endParaRPr lang="en-US" sz="2800" dirty="0"/>
          </a:p>
          <a:p>
            <a:pPr>
              <a:spcBef>
                <a:spcPts val="1200"/>
              </a:spcBef>
            </a:pPr>
            <a:r>
              <a:rPr lang="en-US" dirty="0"/>
              <a:t>Does strong unforgeability carry over to the </a:t>
            </a:r>
            <a:r>
              <a:rPr lang="en-US" dirty="0">
                <a:solidFill>
                  <a:schemeClr val="accent2">
                    <a:lumMod val="75000"/>
                  </a:schemeClr>
                </a:solidFill>
              </a:rPr>
              <a:t>MS </a:t>
            </a:r>
            <a:r>
              <a:rPr lang="en-US" dirty="0"/>
              <a:t>/ </a:t>
            </a:r>
            <a:r>
              <a:rPr lang="en-US" dirty="0">
                <a:solidFill>
                  <a:schemeClr val="accent6">
                    <a:lumMod val="75000"/>
                  </a:schemeClr>
                </a:solidFill>
              </a:rPr>
              <a:t>TS</a:t>
            </a:r>
            <a:r>
              <a:rPr lang="en-US" dirty="0"/>
              <a:t> schemes?</a:t>
            </a:r>
          </a:p>
          <a:p>
            <a:pPr>
              <a:spcBef>
                <a:spcPts val="1200"/>
              </a:spcBef>
            </a:pPr>
            <a:endParaRPr lang="en-US" dirty="0"/>
          </a:p>
        </p:txBody>
      </p:sp>
      <p:sp>
        <p:nvSpPr>
          <p:cNvPr id="6" name="TextBox 5">
            <a:extLst>
              <a:ext uri="{FF2B5EF4-FFF2-40B4-BE49-F238E27FC236}">
                <a16:creationId xmlns:a16="http://schemas.microsoft.com/office/drawing/2014/main" id="{98493373-64F5-B2A5-FFC3-F514B86F7092}"/>
              </a:ext>
            </a:extLst>
          </p:cNvPr>
          <p:cNvSpPr txBox="1"/>
          <p:nvPr/>
        </p:nvSpPr>
        <p:spPr>
          <a:xfrm>
            <a:off x="804672" y="4358742"/>
            <a:ext cx="10765536" cy="1702594"/>
          </a:xfrm>
          <a:prstGeom prst="roundRect">
            <a:avLst/>
          </a:prstGeom>
          <a:solidFill>
            <a:schemeClr val="accent4">
              <a:lumMod val="40000"/>
              <a:lumOff val="60000"/>
            </a:schemeClr>
          </a:solidFill>
          <a:ln>
            <a:solidFill>
              <a:schemeClr val="tx1"/>
            </a:solidFill>
          </a:ln>
        </p:spPr>
        <p:txBody>
          <a:bodyPr wrap="square" rtlCol="0">
            <a:spAutoFit/>
          </a:bodyPr>
          <a:lstStyle/>
          <a:p>
            <a:pPr>
              <a:spcBef>
                <a:spcPts val="600"/>
              </a:spcBef>
            </a:pPr>
            <a:r>
              <a:rPr lang="en-US" sz="2800" dirty="0">
                <a:cs typeface="Courier New" panose="02070309020205020404" pitchFamily="49" charset="0"/>
              </a:rPr>
              <a:t>Not always.</a:t>
            </a:r>
          </a:p>
          <a:p>
            <a:pPr marL="800100" lvl="1" indent="-342900">
              <a:spcBef>
                <a:spcPts val="600"/>
              </a:spcBef>
              <a:buFont typeface="Arial" panose="020B0604020202020204" pitchFamily="34" charset="0"/>
              <a:buChar char="•"/>
            </a:pPr>
            <a:r>
              <a:rPr lang="en-US" sz="2800" dirty="0">
                <a:cs typeface="Courier New" panose="02070309020205020404" pitchFamily="49" charset="0"/>
              </a:rPr>
              <a:t>Because of interactive signing.</a:t>
            </a:r>
          </a:p>
          <a:p>
            <a:pPr marL="800100" lvl="1" indent="-342900">
              <a:spcBef>
                <a:spcPts val="600"/>
              </a:spcBef>
              <a:buFont typeface="Arial" panose="020B0604020202020204" pitchFamily="34" charset="0"/>
              <a:buChar char="•"/>
            </a:pPr>
            <a:r>
              <a:rPr lang="en-US" sz="2800" dirty="0">
                <a:cs typeface="Courier New" panose="02070309020205020404" pitchFamily="49" charset="0"/>
              </a:rPr>
              <a:t>Corrupted signers.</a:t>
            </a:r>
          </a:p>
        </p:txBody>
      </p:sp>
      <p:sp>
        <p:nvSpPr>
          <p:cNvPr id="8" name="Callout: Down Arrow 7">
            <a:extLst>
              <a:ext uri="{FF2B5EF4-FFF2-40B4-BE49-F238E27FC236}">
                <a16:creationId xmlns:a16="http://schemas.microsoft.com/office/drawing/2014/main" id="{4036A43D-3F71-2DA1-FE9E-EB6151561A5A}"/>
              </a:ext>
            </a:extLst>
          </p:cNvPr>
          <p:cNvSpPr/>
          <p:nvPr/>
        </p:nvSpPr>
        <p:spPr>
          <a:xfrm>
            <a:off x="7475268" y="383130"/>
            <a:ext cx="4547616" cy="882008"/>
          </a:xfrm>
          <a:prstGeom prst="down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Often strongly unforgeable</a:t>
            </a:r>
          </a:p>
        </p:txBody>
      </p:sp>
      <p:sp>
        <p:nvSpPr>
          <p:cNvPr id="10" name="Callout: Up Arrow 9">
            <a:extLst>
              <a:ext uri="{FF2B5EF4-FFF2-40B4-BE49-F238E27FC236}">
                <a16:creationId xmlns:a16="http://schemas.microsoft.com/office/drawing/2014/main" id="{A9AA59C6-64AA-61FA-E177-F274946DC19E}"/>
              </a:ext>
            </a:extLst>
          </p:cNvPr>
          <p:cNvSpPr/>
          <p:nvPr/>
        </p:nvSpPr>
        <p:spPr>
          <a:xfrm>
            <a:off x="8107680" y="2649378"/>
            <a:ext cx="3780701" cy="886968"/>
          </a:xfrm>
          <a:prstGeom prst="upArrowCallou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t>Strongly unforgeable</a:t>
            </a:r>
          </a:p>
        </p:txBody>
      </p:sp>
    </p:spTree>
    <p:extLst>
      <p:ext uri="{BB962C8B-B14F-4D97-AF65-F5344CB8AC3E}">
        <p14:creationId xmlns:p14="http://schemas.microsoft.com/office/powerpoint/2010/main" val="154159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AC7FB-2F9A-BB09-37D3-6A1EBF76D5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0246E92-C69C-41C8-990D-8774582FB84D}"/>
              </a:ext>
            </a:extLst>
          </p:cNvPr>
          <p:cNvSpPr>
            <a:spLocks noGrp="1"/>
          </p:cNvSpPr>
          <p:nvPr>
            <p:ph type="title"/>
          </p:nvPr>
        </p:nvSpPr>
        <p:spPr>
          <a:xfrm>
            <a:off x="321815" y="159269"/>
            <a:ext cx="11595530" cy="1237452"/>
          </a:xfrm>
        </p:spPr>
        <p:txBody>
          <a:bodyPr>
            <a:normAutofit/>
          </a:bodyPr>
          <a:lstStyle/>
          <a:p>
            <a:r>
              <a:rPr lang="en-US" dirty="0"/>
              <a:t>Unforgeability of </a:t>
            </a:r>
            <a:r>
              <a:rPr lang="en-US" dirty="0">
                <a:solidFill>
                  <a:schemeClr val="accent6">
                    <a:lumMod val="75000"/>
                  </a:schemeClr>
                </a:solidFill>
              </a:rPr>
              <a:t>Threshold Signatures</a:t>
            </a:r>
            <a:endParaRPr lang="en-US" sz="2000" dirty="0"/>
          </a:p>
        </p:txBody>
      </p:sp>
      <p:sp>
        <p:nvSpPr>
          <p:cNvPr id="5" name="Content Placeholder 2">
            <a:extLst>
              <a:ext uri="{FF2B5EF4-FFF2-40B4-BE49-F238E27FC236}">
                <a16:creationId xmlns:a16="http://schemas.microsoft.com/office/drawing/2014/main" id="{DA0D69AE-6F04-D6EB-E82E-ACE3586907D5}"/>
              </a:ext>
            </a:extLst>
          </p:cNvPr>
          <p:cNvSpPr>
            <a:spLocks noGrp="1"/>
          </p:cNvSpPr>
          <p:nvPr>
            <p:ph idx="1"/>
          </p:nvPr>
        </p:nvSpPr>
        <p:spPr>
          <a:xfrm>
            <a:off x="354774" y="1376203"/>
            <a:ext cx="11495314" cy="3312095"/>
          </a:xfrm>
        </p:spPr>
        <p:txBody>
          <a:bodyPr>
            <a:normAutofit/>
          </a:bodyPr>
          <a:lstStyle/>
          <a:p>
            <a:r>
              <a:rPr lang="en-US" dirty="0"/>
              <a:t>Many existential unforgeability definitions, some complexities.</a:t>
            </a:r>
          </a:p>
          <a:p>
            <a:pPr lvl="1"/>
            <a:r>
              <a:rPr lang="en-US" dirty="0"/>
              <a:t>More than one honest signers</a:t>
            </a:r>
          </a:p>
          <a:p>
            <a:pPr lvl="1"/>
            <a:r>
              <a:rPr lang="en-US" dirty="0"/>
              <a:t>Static vs. adaptive security</a:t>
            </a:r>
          </a:p>
          <a:p>
            <a:pPr lvl="1"/>
            <a:r>
              <a:rPr lang="en-US" dirty="0"/>
              <a:t>DKG vs. idealized key generation</a:t>
            </a:r>
          </a:p>
          <a:p>
            <a:r>
              <a:rPr lang="en-US" dirty="0"/>
              <a:t>Strong Unforgeability?</a:t>
            </a:r>
          </a:p>
        </p:txBody>
      </p:sp>
      <p:sp>
        <p:nvSpPr>
          <p:cNvPr id="3" name="Rectangle: Rounded Corners 2">
            <a:extLst>
              <a:ext uri="{FF2B5EF4-FFF2-40B4-BE49-F238E27FC236}">
                <a16:creationId xmlns:a16="http://schemas.microsoft.com/office/drawing/2014/main" id="{2383E477-38C0-9DEF-6F47-BD4EB47935FA}"/>
              </a:ext>
            </a:extLst>
          </p:cNvPr>
          <p:cNvSpPr/>
          <p:nvPr/>
        </p:nvSpPr>
        <p:spPr>
          <a:xfrm>
            <a:off x="611938" y="3653922"/>
            <a:ext cx="11341915" cy="85353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C76F5A5-42CF-A9CE-4126-5A1CEA420069}"/>
              </a:ext>
            </a:extLst>
          </p:cNvPr>
          <p:cNvSpPr txBox="1"/>
          <p:nvPr/>
        </p:nvSpPr>
        <p:spPr>
          <a:xfrm>
            <a:off x="839838" y="3778084"/>
            <a:ext cx="10886117" cy="578882"/>
          </a:xfrm>
          <a:prstGeom prst="roundRect">
            <a:avLst/>
          </a:prstGeom>
          <a:noFill/>
          <a:ln>
            <a:noFill/>
          </a:ln>
        </p:spPr>
        <p:txBody>
          <a:bodyPr wrap="square" rtlCol="0">
            <a:spAutoFit/>
          </a:bodyPr>
          <a:lstStyle/>
          <a:p>
            <a:pPr>
              <a:spcBef>
                <a:spcPts val="600"/>
              </a:spcBef>
            </a:pPr>
            <a:r>
              <a:rPr lang="en-US" sz="2800" dirty="0">
                <a:cs typeface="Courier New" panose="02070309020205020404" pitchFamily="49" charset="0"/>
              </a:rPr>
              <a:t>Bellare et al. (2022) define SUF for a limited class of FROST-like schemes.</a:t>
            </a:r>
          </a:p>
        </p:txBody>
      </p:sp>
      <p:sp>
        <p:nvSpPr>
          <p:cNvPr id="4" name="Content Placeholder 2">
            <a:extLst>
              <a:ext uri="{FF2B5EF4-FFF2-40B4-BE49-F238E27FC236}">
                <a16:creationId xmlns:a16="http://schemas.microsoft.com/office/drawing/2014/main" id="{576A02EE-66FA-FCD8-478E-5504DD0D643C}"/>
              </a:ext>
            </a:extLst>
          </p:cNvPr>
          <p:cNvSpPr txBox="1">
            <a:spLocks/>
          </p:cNvSpPr>
          <p:nvPr/>
        </p:nvSpPr>
        <p:spPr>
          <a:xfrm>
            <a:off x="321815" y="4694869"/>
            <a:ext cx="11495314" cy="5964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Can we define strong unforgeability in a more generic way?</a:t>
            </a:r>
          </a:p>
        </p:txBody>
      </p:sp>
      <p:sp>
        <p:nvSpPr>
          <p:cNvPr id="6" name="Rectangle: Rounded Corners 5">
            <a:extLst>
              <a:ext uri="{FF2B5EF4-FFF2-40B4-BE49-F238E27FC236}">
                <a16:creationId xmlns:a16="http://schemas.microsoft.com/office/drawing/2014/main" id="{0CB0185A-B975-5D2A-533C-B718B20FF66E}"/>
              </a:ext>
            </a:extLst>
          </p:cNvPr>
          <p:cNvSpPr/>
          <p:nvPr/>
        </p:nvSpPr>
        <p:spPr>
          <a:xfrm>
            <a:off x="610939" y="5324702"/>
            <a:ext cx="11341915" cy="853534"/>
          </a:xfrm>
          <a:prstGeom prst="round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32461FA-FEB2-A032-1110-FF6C10458B86}"/>
              </a:ext>
            </a:extLst>
          </p:cNvPr>
          <p:cNvSpPr txBox="1"/>
          <p:nvPr/>
        </p:nvSpPr>
        <p:spPr>
          <a:xfrm>
            <a:off x="838839" y="5448864"/>
            <a:ext cx="10886117" cy="578882"/>
          </a:xfrm>
          <a:prstGeom prst="roundRect">
            <a:avLst/>
          </a:prstGeom>
          <a:noFill/>
          <a:ln>
            <a:noFill/>
          </a:ln>
        </p:spPr>
        <p:txBody>
          <a:bodyPr wrap="square" rtlCol="0">
            <a:spAutoFit/>
          </a:bodyPr>
          <a:lstStyle/>
          <a:p>
            <a:pPr>
              <a:spcBef>
                <a:spcPts val="600"/>
              </a:spcBef>
            </a:pPr>
            <a:r>
              <a:rPr lang="en-US" sz="2800" dirty="0">
                <a:cs typeface="Courier New" panose="02070309020205020404" pitchFamily="49" charset="0"/>
              </a:rPr>
              <a:t>One-More Unforgeability!</a:t>
            </a:r>
          </a:p>
        </p:txBody>
      </p:sp>
    </p:spTree>
    <p:extLst>
      <p:ext uri="{BB962C8B-B14F-4D97-AF65-F5344CB8AC3E}">
        <p14:creationId xmlns:p14="http://schemas.microsoft.com/office/powerpoint/2010/main" val="279505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3" grpId="0" animBg="1"/>
      <p:bldP spid="4" grpId="0" uiExpand="1" build="p"/>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1CDCF-DB76-7855-9FCB-1431FB3F2C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3C71B2-3C92-90BD-46F7-6D452FEDEE0F}"/>
              </a:ext>
            </a:extLst>
          </p:cNvPr>
          <p:cNvSpPr>
            <a:spLocks noGrp="1"/>
          </p:cNvSpPr>
          <p:nvPr>
            <p:ph type="title"/>
          </p:nvPr>
        </p:nvSpPr>
        <p:spPr>
          <a:xfrm>
            <a:off x="321815" y="159269"/>
            <a:ext cx="11595530" cy="1237452"/>
          </a:xfrm>
        </p:spPr>
        <p:txBody>
          <a:bodyPr>
            <a:normAutofit/>
          </a:bodyPr>
          <a:lstStyle/>
          <a:p>
            <a:r>
              <a:rPr lang="en-US" dirty="0">
                <a:solidFill>
                  <a:schemeClr val="accent6">
                    <a:lumMod val="75000"/>
                  </a:schemeClr>
                </a:solidFill>
              </a:rPr>
              <a:t>Threshold Signatures</a:t>
            </a:r>
            <a:r>
              <a:rPr lang="en-US" dirty="0"/>
              <a:t>: Results</a:t>
            </a:r>
            <a:endParaRPr lang="en-US" sz="2000" dirty="0"/>
          </a:p>
        </p:txBody>
      </p:sp>
      <p:sp>
        <p:nvSpPr>
          <p:cNvPr id="6" name="Content Placeholder 2">
            <a:extLst>
              <a:ext uri="{FF2B5EF4-FFF2-40B4-BE49-F238E27FC236}">
                <a16:creationId xmlns:a16="http://schemas.microsoft.com/office/drawing/2014/main" id="{2827FAA9-5EE2-3577-8086-4C7DEFFC49A2}"/>
              </a:ext>
            </a:extLst>
          </p:cNvPr>
          <p:cNvSpPr>
            <a:spLocks noGrp="1"/>
          </p:cNvSpPr>
          <p:nvPr>
            <p:ph idx="1"/>
          </p:nvPr>
        </p:nvSpPr>
        <p:spPr>
          <a:xfrm>
            <a:off x="354774" y="1376204"/>
            <a:ext cx="11495314" cy="632920"/>
          </a:xfrm>
        </p:spPr>
        <p:txBody>
          <a:bodyPr>
            <a:normAutofit/>
          </a:bodyPr>
          <a:lstStyle/>
          <a:p>
            <a:pPr>
              <a:lnSpc>
                <a:spcPct val="100000"/>
              </a:lnSpc>
            </a:pPr>
            <a:r>
              <a:rPr lang="en-US" dirty="0"/>
              <a:t>When restricted to schemes where the existing SUF definition applies:</a:t>
            </a:r>
          </a:p>
        </p:txBody>
      </p:sp>
      <p:grpSp>
        <p:nvGrpSpPr>
          <p:cNvPr id="3" name="Group 2">
            <a:extLst>
              <a:ext uri="{FF2B5EF4-FFF2-40B4-BE49-F238E27FC236}">
                <a16:creationId xmlns:a16="http://schemas.microsoft.com/office/drawing/2014/main" id="{EE2F6A22-2FC3-E8FD-8340-9CF38207FBD3}"/>
              </a:ext>
            </a:extLst>
          </p:cNvPr>
          <p:cNvGrpSpPr/>
          <p:nvPr/>
        </p:nvGrpSpPr>
        <p:grpSpPr>
          <a:xfrm>
            <a:off x="1033670" y="2142479"/>
            <a:ext cx="3607904" cy="1061965"/>
            <a:chOff x="1113182" y="3068679"/>
            <a:chExt cx="3607904" cy="3171573"/>
          </a:xfrm>
        </p:grpSpPr>
        <p:sp>
          <p:nvSpPr>
            <p:cNvPr id="4" name="Rectangle: Rounded Corners 3">
              <a:extLst>
                <a:ext uri="{FF2B5EF4-FFF2-40B4-BE49-F238E27FC236}">
                  <a16:creationId xmlns:a16="http://schemas.microsoft.com/office/drawing/2014/main" id="{997509D3-4D79-CD60-073C-ED9CE3FC8805}"/>
                </a:ext>
              </a:extLst>
            </p:cNvPr>
            <p:cNvSpPr/>
            <p:nvPr/>
          </p:nvSpPr>
          <p:spPr>
            <a:xfrm>
              <a:off x="1113182" y="3068679"/>
              <a:ext cx="3607904" cy="3171573"/>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a:extLst>
                <a:ext uri="{FF2B5EF4-FFF2-40B4-BE49-F238E27FC236}">
                  <a16:creationId xmlns:a16="http://schemas.microsoft.com/office/drawing/2014/main" id="{D6E225B4-478D-34C0-561C-A2DD59EB4598}"/>
                </a:ext>
              </a:extLst>
            </p:cNvPr>
            <p:cNvSpPr txBox="1">
              <a:spLocks/>
            </p:cNvSpPr>
            <p:nvPr/>
          </p:nvSpPr>
          <p:spPr>
            <a:xfrm>
              <a:off x="1331484" y="3249105"/>
              <a:ext cx="3260394" cy="2744188"/>
            </a:xfrm>
            <a:prstGeom prst="rect">
              <a:avLst/>
            </a:prstGeom>
            <a:noFill/>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None/>
              </a:pPr>
              <a:r>
                <a:rPr lang="en-US" dirty="0"/>
                <a:t>SUF of Bellare et al. (Crypto 2022)</a:t>
              </a:r>
            </a:p>
          </p:txBody>
        </p:sp>
      </p:grpSp>
      <p:grpSp>
        <p:nvGrpSpPr>
          <p:cNvPr id="7" name="Group 6">
            <a:extLst>
              <a:ext uri="{FF2B5EF4-FFF2-40B4-BE49-F238E27FC236}">
                <a16:creationId xmlns:a16="http://schemas.microsoft.com/office/drawing/2014/main" id="{83A0A0EA-420C-1546-4D7D-DA1682BB5D1B}"/>
              </a:ext>
            </a:extLst>
          </p:cNvPr>
          <p:cNvGrpSpPr/>
          <p:nvPr/>
        </p:nvGrpSpPr>
        <p:grpSpPr>
          <a:xfrm>
            <a:off x="7020326" y="2145794"/>
            <a:ext cx="3607904" cy="1061965"/>
            <a:chOff x="1113182" y="3187411"/>
            <a:chExt cx="3607904" cy="3171573"/>
          </a:xfrm>
        </p:grpSpPr>
        <p:sp>
          <p:nvSpPr>
            <p:cNvPr id="8" name="Rectangle: Rounded Corners 7">
              <a:extLst>
                <a:ext uri="{FF2B5EF4-FFF2-40B4-BE49-F238E27FC236}">
                  <a16:creationId xmlns:a16="http://schemas.microsoft.com/office/drawing/2014/main" id="{3F25780C-96C5-FFB6-CFEF-C433B59F0489}"/>
                </a:ext>
              </a:extLst>
            </p:cNvPr>
            <p:cNvSpPr/>
            <p:nvPr/>
          </p:nvSpPr>
          <p:spPr>
            <a:xfrm>
              <a:off x="1113182" y="3187411"/>
              <a:ext cx="3607904" cy="3171573"/>
            </a:xfrm>
            <a:prstGeom prst="roundRect">
              <a:avLst/>
            </a:prstGeom>
            <a:solidFill>
              <a:schemeClr val="accent4">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FA703A1F-2F56-44E1-7B92-EDABE2C6DC23}"/>
                </a:ext>
              </a:extLst>
            </p:cNvPr>
            <p:cNvSpPr txBox="1">
              <a:spLocks/>
            </p:cNvSpPr>
            <p:nvPr/>
          </p:nvSpPr>
          <p:spPr>
            <a:xfrm>
              <a:off x="1278331" y="3362176"/>
              <a:ext cx="3260394" cy="2744188"/>
            </a:xfrm>
            <a:prstGeom prst="rect">
              <a:avLst/>
            </a:prstGeom>
            <a:noFill/>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600"/>
                </a:spcBef>
                <a:buNone/>
              </a:pPr>
              <a:r>
                <a:rPr lang="en-US" dirty="0"/>
                <a:t>Our main OMUF definition</a:t>
              </a:r>
            </a:p>
          </p:txBody>
        </p:sp>
      </p:grpSp>
      <p:sp>
        <p:nvSpPr>
          <p:cNvPr id="10" name="Arrow: Right 9">
            <a:extLst>
              <a:ext uri="{FF2B5EF4-FFF2-40B4-BE49-F238E27FC236}">
                <a16:creationId xmlns:a16="http://schemas.microsoft.com/office/drawing/2014/main" id="{2839EEE8-D580-8FE1-9DA3-DCCF986AF4CB}"/>
              </a:ext>
            </a:extLst>
          </p:cNvPr>
          <p:cNvSpPr/>
          <p:nvPr/>
        </p:nvSpPr>
        <p:spPr>
          <a:xfrm>
            <a:off x="4943046" y="2069421"/>
            <a:ext cx="1908313" cy="57247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Implies</a:t>
            </a:r>
          </a:p>
        </p:txBody>
      </p:sp>
      <p:sp>
        <p:nvSpPr>
          <p:cNvPr id="11" name="Arrow: Left 10">
            <a:extLst>
              <a:ext uri="{FF2B5EF4-FFF2-40B4-BE49-F238E27FC236}">
                <a16:creationId xmlns:a16="http://schemas.microsoft.com/office/drawing/2014/main" id="{FE3C70FC-9312-F875-3528-865EF280738B}"/>
              </a:ext>
            </a:extLst>
          </p:cNvPr>
          <p:cNvSpPr/>
          <p:nvPr/>
        </p:nvSpPr>
        <p:spPr>
          <a:xfrm>
            <a:off x="4876793" y="2724702"/>
            <a:ext cx="1459394" cy="572468"/>
          </a:xfrm>
          <a:prstGeom prst="lef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Not implies</a:t>
            </a:r>
          </a:p>
        </p:txBody>
      </p:sp>
      <p:sp>
        <p:nvSpPr>
          <p:cNvPr id="12" name="&quot;Not Allowed&quot; Symbol 11">
            <a:extLst>
              <a:ext uri="{FF2B5EF4-FFF2-40B4-BE49-F238E27FC236}">
                <a16:creationId xmlns:a16="http://schemas.microsoft.com/office/drawing/2014/main" id="{643C21D1-B0E7-E531-B58E-754080D20F24}"/>
              </a:ext>
            </a:extLst>
          </p:cNvPr>
          <p:cNvSpPr/>
          <p:nvPr/>
        </p:nvSpPr>
        <p:spPr>
          <a:xfrm>
            <a:off x="6232560" y="2679774"/>
            <a:ext cx="658558" cy="685177"/>
          </a:xfrm>
          <a:prstGeom prst="noSmoking">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ontent Placeholder 2">
            <a:extLst>
              <a:ext uri="{FF2B5EF4-FFF2-40B4-BE49-F238E27FC236}">
                <a16:creationId xmlns:a16="http://schemas.microsoft.com/office/drawing/2014/main" id="{9925A210-72C7-9554-AEB9-C15013729F8F}"/>
              </a:ext>
            </a:extLst>
          </p:cNvPr>
          <p:cNvSpPr txBox="1">
            <a:spLocks/>
          </p:cNvSpPr>
          <p:nvPr/>
        </p:nvSpPr>
        <p:spPr>
          <a:xfrm>
            <a:off x="645844" y="3534250"/>
            <a:ext cx="11173432" cy="10619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dirty="0"/>
              <a:t>Consequently, </a:t>
            </a:r>
            <a:r>
              <a:rPr lang="en-US" dirty="0">
                <a:solidFill>
                  <a:schemeClr val="accent6">
                    <a:lumMod val="75000"/>
                  </a:schemeClr>
                </a:solidFill>
              </a:rPr>
              <a:t>FROST </a:t>
            </a:r>
            <a:r>
              <a:rPr lang="en-US" dirty="0"/>
              <a:t>(</a:t>
            </a:r>
            <a:r>
              <a:rPr lang="en-US" dirty="0" err="1"/>
              <a:t>Komlo</a:t>
            </a:r>
            <a:r>
              <a:rPr lang="en-US" dirty="0"/>
              <a:t> &amp; Goldberg, 2020) satisfies one-more unforgeability.</a:t>
            </a:r>
          </a:p>
        </p:txBody>
      </p:sp>
      <p:sp>
        <p:nvSpPr>
          <p:cNvPr id="14" name="Content Placeholder 2">
            <a:extLst>
              <a:ext uri="{FF2B5EF4-FFF2-40B4-BE49-F238E27FC236}">
                <a16:creationId xmlns:a16="http://schemas.microsoft.com/office/drawing/2014/main" id="{0BF5D553-D24B-E214-5822-5D8EE131EF95}"/>
              </a:ext>
            </a:extLst>
          </p:cNvPr>
          <p:cNvSpPr txBox="1">
            <a:spLocks/>
          </p:cNvSpPr>
          <p:nvPr/>
        </p:nvSpPr>
        <p:spPr>
          <a:xfrm>
            <a:off x="348343" y="4890077"/>
            <a:ext cx="11495314" cy="6329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Clr>
                <a:schemeClr val="tx1"/>
              </a:buClr>
            </a:pPr>
            <a:r>
              <a:rPr lang="en-US" dirty="0">
                <a:solidFill>
                  <a:schemeClr val="accent6">
                    <a:lumMod val="75000"/>
                  </a:schemeClr>
                </a:solidFill>
              </a:rPr>
              <a:t>ROAST</a:t>
            </a:r>
            <a:r>
              <a:rPr lang="en-US" dirty="0"/>
              <a:t> (Ruffing et al., 2022) does not satisfy one-more unforgeability.</a:t>
            </a:r>
          </a:p>
        </p:txBody>
      </p:sp>
    </p:spTree>
    <p:extLst>
      <p:ext uri="{BB962C8B-B14F-4D97-AF65-F5344CB8AC3E}">
        <p14:creationId xmlns:p14="http://schemas.microsoft.com/office/powerpoint/2010/main" val="317510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10" grpId="0" animBg="1"/>
      <p:bldP spid="11" grpId="0" animBg="1"/>
      <p:bldP spid="12" grpId="0" animBg="1"/>
      <p:bldP spid="13" grpId="0" uiExpand="1" build="p"/>
      <p:bldP spid="1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22C8A-E8B7-E174-20A0-BC040E4782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EB3AA8-CB6A-2100-5676-9B2249FBC96A}"/>
              </a:ext>
            </a:extLst>
          </p:cNvPr>
          <p:cNvSpPr>
            <a:spLocks noGrp="1"/>
          </p:cNvSpPr>
          <p:nvPr>
            <p:ph type="title"/>
          </p:nvPr>
        </p:nvSpPr>
        <p:spPr>
          <a:xfrm>
            <a:off x="321815" y="159269"/>
            <a:ext cx="11595530" cy="1237452"/>
          </a:xfrm>
        </p:spPr>
        <p:txBody>
          <a:bodyPr>
            <a:normAutofit/>
          </a:bodyPr>
          <a:lstStyle/>
          <a:p>
            <a:r>
              <a:rPr lang="en-US" dirty="0"/>
              <a:t>Summary</a:t>
            </a:r>
            <a:endParaRPr lang="en-US" sz="2000" dirty="0"/>
          </a:p>
        </p:txBody>
      </p:sp>
      <p:sp>
        <p:nvSpPr>
          <p:cNvPr id="6" name="Content Placeholder 2">
            <a:extLst>
              <a:ext uri="{FF2B5EF4-FFF2-40B4-BE49-F238E27FC236}">
                <a16:creationId xmlns:a16="http://schemas.microsoft.com/office/drawing/2014/main" id="{6E58C35D-3D35-1F62-11F7-A89CE076C68C}"/>
              </a:ext>
            </a:extLst>
          </p:cNvPr>
          <p:cNvSpPr>
            <a:spLocks noGrp="1"/>
          </p:cNvSpPr>
          <p:nvPr>
            <p:ph idx="1"/>
          </p:nvPr>
        </p:nvSpPr>
        <p:spPr>
          <a:xfrm>
            <a:off x="565784" y="1376203"/>
            <a:ext cx="10477349" cy="2378216"/>
          </a:xfrm>
        </p:spPr>
        <p:txBody>
          <a:bodyPr>
            <a:normAutofit/>
          </a:bodyPr>
          <a:lstStyle/>
          <a:p>
            <a:pPr>
              <a:spcBef>
                <a:spcPts val="3000"/>
              </a:spcBef>
              <a:buClr>
                <a:schemeClr val="tx1"/>
              </a:buClr>
            </a:pPr>
            <a:r>
              <a:rPr lang="en-US" dirty="0">
                <a:solidFill>
                  <a:schemeClr val="accent2">
                    <a:lumMod val="75000"/>
                  </a:schemeClr>
                </a:solidFill>
              </a:rPr>
              <a:t>MS </a:t>
            </a:r>
            <a:r>
              <a:rPr lang="en-US" dirty="0"/>
              <a:t>/ </a:t>
            </a:r>
            <a:r>
              <a:rPr lang="en-US" dirty="0">
                <a:solidFill>
                  <a:schemeClr val="accent6">
                    <a:lumMod val="75000"/>
                  </a:schemeClr>
                </a:solidFill>
              </a:rPr>
              <a:t>TS</a:t>
            </a:r>
            <a:r>
              <a:rPr lang="en-US" dirty="0"/>
              <a:t> schemes that generate strongly unforgeable plain signatures are not always strongly unforgeable.</a:t>
            </a:r>
          </a:p>
          <a:p>
            <a:pPr>
              <a:spcBef>
                <a:spcPts val="3000"/>
              </a:spcBef>
            </a:pPr>
            <a:r>
              <a:rPr lang="en-US" dirty="0"/>
              <a:t>One-More Unforgeability is a useful way to model strong unforgeability.</a:t>
            </a:r>
          </a:p>
        </p:txBody>
      </p:sp>
      <p:sp>
        <p:nvSpPr>
          <p:cNvPr id="3" name="Title 1">
            <a:extLst>
              <a:ext uri="{FF2B5EF4-FFF2-40B4-BE49-F238E27FC236}">
                <a16:creationId xmlns:a16="http://schemas.microsoft.com/office/drawing/2014/main" id="{19BC19B4-7C82-A8E7-F20A-EF8157C1E929}"/>
              </a:ext>
            </a:extLst>
          </p:cNvPr>
          <p:cNvSpPr txBox="1">
            <a:spLocks/>
          </p:cNvSpPr>
          <p:nvPr/>
        </p:nvSpPr>
        <p:spPr>
          <a:xfrm>
            <a:off x="-12192" y="3927669"/>
            <a:ext cx="12191999" cy="15709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7200" dirty="0"/>
              <a:t>Thank You!</a:t>
            </a:r>
          </a:p>
        </p:txBody>
      </p:sp>
      <p:sp>
        <p:nvSpPr>
          <p:cNvPr id="4" name="Content Placeholder 2">
            <a:extLst>
              <a:ext uri="{FF2B5EF4-FFF2-40B4-BE49-F238E27FC236}">
                <a16:creationId xmlns:a16="http://schemas.microsoft.com/office/drawing/2014/main" id="{96258727-0800-2AFE-C9DB-91A0AD47BB8B}"/>
              </a:ext>
            </a:extLst>
          </p:cNvPr>
          <p:cNvSpPr txBox="1">
            <a:spLocks/>
          </p:cNvSpPr>
          <p:nvPr/>
        </p:nvSpPr>
        <p:spPr>
          <a:xfrm>
            <a:off x="-12192" y="5364480"/>
            <a:ext cx="12191999" cy="914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3000"/>
              </a:spcBef>
              <a:buClr>
                <a:schemeClr val="tx1"/>
              </a:buClr>
              <a:buFont typeface="Arial" panose="020B0604020202020204" pitchFamily="34" charset="0"/>
              <a:buNone/>
            </a:pPr>
            <a:r>
              <a:rPr lang="en-US" dirty="0"/>
              <a:t>Full paper: </a:t>
            </a:r>
            <a:r>
              <a:rPr lang="en-US" u="sng" dirty="0">
                <a:solidFill>
                  <a:srgbClr val="0000EE"/>
                </a:solidFill>
                <a:hlinkClick r:id="rId3"/>
              </a:rPr>
              <a:t>https://eprint.iacr.org/2024/1947</a:t>
            </a:r>
            <a:endParaRPr lang="en-US" u="sng" dirty="0">
              <a:solidFill>
                <a:srgbClr val="0000EE"/>
              </a:solidFill>
            </a:endParaRPr>
          </a:p>
        </p:txBody>
      </p:sp>
    </p:spTree>
    <p:extLst>
      <p:ext uri="{BB962C8B-B14F-4D97-AF65-F5344CB8AC3E}">
        <p14:creationId xmlns:p14="http://schemas.microsoft.com/office/powerpoint/2010/main" val="394711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E865A-1590-3781-6588-3BAAE354C32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9AA188-E9FB-B896-8AF5-2265D7088ABE}"/>
              </a:ext>
            </a:extLst>
          </p:cNvPr>
          <p:cNvSpPr>
            <a:spLocks noGrp="1"/>
          </p:cNvSpPr>
          <p:nvPr>
            <p:ph type="title"/>
          </p:nvPr>
        </p:nvSpPr>
        <p:spPr>
          <a:xfrm>
            <a:off x="291402" y="261259"/>
            <a:ext cx="10515600" cy="1004835"/>
          </a:xfrm>
        </p:spPr>
        <p:txBody>
          <a:bodyPr>
            <a:normAutofit/>
          </a:bodyPr>
          <a:lstStyle/>
          <a:p>
            <a:r>
              <a:rPr lang="en-US" dirty="0"/>
              <a:t>Motivation</a:t>
            </a:r>
          </a:p>
        </p:txBody>
      </p:sp>
      <p:sp>
        <p:nvSpPr>
          <p:cNvPr id="3" name="Content Placeholder 2">
            <a:extLst>
              <a:ext uri="{FF2B5EF4-FFF2-40B4-BE49-F238E27FC236}">
                <a16:creationId xmlns:a16="http://schemas.microsoft.com/office/drawing/2014/main" id="{7044BFBC-6974-182A-C41F-83F7F9309035}"/>
              </a:ext>
            </a:extLst>
          </p:cNvPr>
          <p:cNvSpPr>
            <a:spLocks noGrp="1"/>
          </p:cNvSpPr>
          <p:nvPr>
            <p:ph idx="1"/>
          </p:nvPr>
        </p:nvSpPr>
        <p:spPr>
          <a:xfrm>
            <a:off x="796326" y="1274724"/>
            <a:ext cx="10515600" cy="560927"/>
          </a:xfrm>
        </p:spPr>
        <p:txBody>
          <a:bodyPr>
            <a:normAutofit/>
          </a:bodyPr>
          <a:lstStyle/>
          <a:p>
            <a:pPr marL="0" indent="0">
              <a:buNone/>
            </a:pPr>
            <a:r>
              <a:rPr lang="en-US" dirty="0"/>
              <a:t>NIST / IETF standardization efforts.</a:t>
            </a:r>
          </a:p>
        </p:txBody>
      </p:sp>
      <p:sp>
        <p:nvSpPr>
          <p:cNvPr id="8" name="Content Placeholder 2">
            <a:extLst>
              <a:ext uri="{FF2B5EF4-FFF2-40B4-BE49-F238E27FC236}">
                <a16:creationId xmlns:a16="http://schemas.microsoft.com/office/drawing/2014/main" id="{323FDB84-574B-5FBC-E883-FE4A7D05880E}"/>
              </a:ext>
            </a:extLst>
          </p:cNvPr>
          <p:cNvSpPr txBox="1">
            <a:spLocks/>
          </p:cNvSpPr>
          <p:nvPr/>
        </p:nvSpPr>
        <p:spPr>
          <a:xfrm>
            <a:off x="796326" y="4287555"/>
            <a:ext cx="10515600" cy="5746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Usage in Bitcoin and blockchain ecosystems.</a:t>
            </a:r>
          </a:p>
        </p:txBody>
      </p:sp>
      <p:sp>
        <p:nvSpPr>
          <p:cNvPr id="21" name="TextBox 20">
            <a:extLst>
              <a:ext uri="{FF2B5EF4-FFF2-40B4-BE49-F238E27FC236}">
                <a16:creationId xmlns:a16="http://schemas.microsoft.com/office/drawing/2014/main" id="{3E4941FD-4F29-B918-5BEE-91058BF41970}"/>
              </a:ext>
            </a:extLst>
          </p:cNvPr>
          <p:cNvSpPr txBox="1"/>
          <p:nvPr/>
        </p:nvSpPr>
        <p:spPr>
          <a:xfrm>
            <a:off x="838196" y="1837599"/>
            <a:ext cx="10515600" cy="1532334"/>
          </a:xfrm>
          <a:prstGeom prst="roundRect">
            <a:avLst/>
          </a:prstGeom>
          <a:solidFill>
            <a:schemeClr val="accent4">
              <a:lumMod val="40000"/>
              <a:lumOff val="60000"/>
            </a:schemeClr>
          </a:solidFill>
          <a:ln>
            <a:solidFill>
              <a:schemeClr val="tx1"/>
            </a:solidFill>
          </a:ln>
        </p:spPr>
        <p:txBody>
          <a:bodyPr wrap="square" rtlCol="0">
            <a:spAutoFit/>
          </a:bodyPr>
          <a:lstStyle/>
          <a:p>
            <a:r>
              <a:rPr lang="en-US" sz="2800" dirty="0">
                <a:latin typeface="+mj-lt"/>
                <a:cs typeface="Courier New" panose="02070309020205020404" pitchFamily="49" charset="0"/>
              </a:rPr>
              <a:t>“[…] with </a:t>
            </a:r>
            <a:r>
              <a:rPr lang="en-US" sz="2800" dirty="0">
                <a:solidFill>
                  <a:schemeClr val="accent1">
                    <a:lumMod val="75000"/>
                  </a:schemeClr>
                </a:solidFill>
                <a:latin typeface="+mj-lt"/>
                <a:cs typeface="Courier New" panose="02070309020205020404" pitchFamily="49" charset="0"/>
              </a:rPr>
              <a:t>EdDSA</a:t>
            </a:r>
            <a:r>
              <a:rPr lang="en-US" sz="2800" dirty="0">
                <a:latin typeface="+mj-lt"/>
                <a:cs typeface="Courier New" panose="02070309020205020404" pitchFamily="49" charset="0"/>
              </a:rPr>
              <a:t> being SUF in the conventional setting, it is useful that a </a:t>
            </a:r>
            <a:r>
              <a:rPr lang="en-US" sz="2800" dirty="0">
                <a:solidFill>
                  <a:schemeClr val="accent6">
                    <a:lumMod val="75000"/>
                  </a:schemeClr>
                </a:solidFill>
                <a:latin typeface="+mj-lt"/>
                <a:cs typeface="Courier New" panose="02070309020205020404" pitchFamily="49" charset="0"/>
              </a:rPr>
              <a:t>threshold scheme</a:t>
            </a:r>
            <a:r>
              <a:rPr lang="en-US" sz="2800" dirty="0">
                <a:latin typeface="+mj-lt"/>
                <a:cs typeface="Courier New" panose="02070309020205020404" pitchFamily="49" charset="0"/>
              </a:rPr>
              <a:t> interchangeable w.r.t. </a:t>
            </a:r>
            <a:r>
              <a:rPr lang="en-US" sz="2800" dirty="0">
                <a:solidFill>
                  <a:schemeClr val="accent1">
                    <a:lumMod val="75000"/>
                  </a:schemeClr>
                </a:solidFill>
                <a:latin typeface="+mj-lt"/>
                <a:cs typeface="Courier New" panose="02070309020205020404" pitchFamily="49" charset="0"/>
              </a:rPr>
              <a:t>EdDSA</a:t>
            </a:r>
            <a:r>
              <a:rPr lang="en-US" sz="2800" dirty="0">
                <a:latin typeface="+mj-lt"/>
                <a:cs typeface="Courier New" panose="02070309020205020404" pitchFamily="49" charset="0"/>
              </a:rPr>
              <a:t> considers a threshold notion of SUF within the claimed corruption threshold.” </a:t>
            </a:r>
            <a:r>
              <a:rPr lang="en-US" sz="2800" dirty="0">
                <a:cs typeface="Courier New" panose="02070309020205020404" pitchFamily="49" charset="0"/>
              </a:rPr>
              <a:t>[NIST, </a:t>
            </a:r>
            <a:r>
              <a:rPr lang="en-US" sz="2800" dirty="0"/>
              <a:t>2022</a:t>
            </a:r>
            <a:r>
              <a:rPr lang="en-US" sz="2800" dirty="0">
                <a:cs typeface="Courier New" panose="02070309020205020404" pitchFamily="49" charset="0"/>
              </a:rPr>
              <a:t>]</a:t>
            </a:r>
          </a:p>
        </p:txBody>
      </p:sp>
      <p:sp>
        <p:nvSpPr>
          <p:cNvPr id="23" name="TextBox 22">
            <a:extLst>
              <a:ext uri="{FF2B5EF4-FFF2-40B4-BE49-F238E27FC236}">
                <a16:creationId xmlns:a16="http://schemas.microsoft.com/office/drawing/2014/main" id="{1E2C45EA-4380-8EA3-3CE5-6FA4FDCB8A0A}"/>
              </a:ext>
            </a:extLst>
          </p:cNvPr>
          <p:cNvSpPr txBox="1"/>
          <p:nvPr/>
        </p:nvSpPr>
        <p:spPr>
          <a:xfrm>
            <a:off x="838196" y="4825588"/>
            <a:ext cx="10473730" cy="1055608"/>
          </a:xfrm>
          <a:prstGeom prst="roundRect">
            <a:avLst/>
          </a:prstGeom>
          <a:solidFill>
            <a:schemeClr val="accent4">
              <a:lumMod val="40000"/>
              <a:lumOff val="60000"/>
            </a:schemeClr>
          </a:solidFill>
          <a:ln>
            <a:solidFill>
              <a:schemeClr val="tx1"/>
            </a:solidFill>
          </a:ln>
        </p:spPr>
        <p:txBody>
          <a:bodyPr wrap="square" rtlCol="0">
            <a:spAutoFit/>
          </a:bodyPr>
          <a:lstStyle/>
          <a:p>
            <a:r>
              <a:rPr lang="en-US" sz="2800" dirty="0">
                <a:cs typeface="Courier New" panose="02070309020205020404" pitchFamily="49" charset="0"/>
              </a:rPr>
              <a:t>History of attacks abusing </a:t>
            </a:r>
            <a:r>
              <a:rPr lang="en-US" sz="2800" dirty="0">
                <a:solidFill>
                  <a:schemeClr val="accent1">
                    <a:lumMod val="75000"/>
                  </a:schemeClr>
                </a:solidFill>
                <a:cs typeface="Courier New" panose="02070309020205020404" pitchFamily="49" charset="0"/>
              </a:rPr>
              <a:t>non-SUF signature schemes</a:t>
            </a:r>
            <a:r>
              <a:rPr lang="en-US" sz="2800" dirty="0">
                <a:cs typeface="Courier New" panose="02070309020205020404" pitchFamily="49" charset="0"/>
              </a:rPr>
              <a:t>.</a:t>
            </a:r>
          </a:p>
          <a:p>
            <a:r>
              <a:rPr lang="en-US" sz="2800" dirty="0">
                <a:cs typeface="Courier New" panose="02070309020205020404" pitchFamily="49" charset="0"/>
              </a:rPr>
              <a:t>Can </a:t>
            </a:r>
            <a:r>
              <a:rPr lang="en-US" sz="2800" dirty="0">
                <a:solidFill>
                  <a:schemeClr val="accent2">
                    <a:lumMod val="75000"/>
                  </a:schemeClr>
                </a:solidFill>
                <a:cs typeface="Courier New" panose="02070309020205020404" pitchFamily="49" charset="0"/>
              </a:rPr>
              <a:t>multi-signatures </a:t>
            </a:r>
            <a:r>
              <a:rPr lang="en-US" sz="2800" dirty="0">
                <a:cs typeface="Courier New" panose="02070309020205020404" pitchFamily="49" charset="0"/>
              </a:rPr>
              <a:t>introduce such vulnerabilities?</a:t>
            </a:r>
          </a:p>
        </p:txBody>
      </p:sp>
      <p:sp>
        <p:nvSpPr>
          <p:cNvPr id="4" name="Content Placeholder 2">
            <a:extLst>
              <a:ext uri="{FF2B5EF4-FFF2-40B4-BE49-F238E27FC236}">
                <a16:creationId xmlns:a16="http://schemas.microsoft.com/office/drawing/2014/main" id="{F6F207B0-276B-701E-67B4-CE94F74A9CDC}"/>
              </a:ext>
            </a:extLst>
          </p:cNvPr>
          <p:cNvSpPr txBox="1">
            <a:spLocks/>
          </p:cNvSpPr>
          <p:nvPr/>
        </p:nvSpPr>
        <p:spPr>
          <a:xfrm>
            <a:off x="814614" y="3414420"/>
            <a:ext cx="10633674" cy="5746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Paraphrased: </a:t>
            </a:r>
            <a:r>
              <a:rPr lang="en-US" dirty="0">
                <a:solidFill>
                  <a:schemeClr val="accent6">
                    <a:lumMod val="75000"/>
                  </a:schemeClr>
                </a:solidFill>
              </a:rPr>
              <a:t>TS</a:t>
            </a:r>
            <a:r>
              <a:rPr lang="en-US" dirty="0"/>
              <a:t> schemes that generate </a:t>
            </a:r>
            <a:r>
              <a:rPr lang="en-US" dirty="0">
                <a:solidFill>
                  <a:schemeClr val="accent1">
                    <a:lumMod val="75000"/>
                  </a:schemeClr>
                </a:solidFill>
              </a:rPr>
              <a:t>SUF signatures </a:t>
            </a:r>
            <a:r>
              <a:rPr lang="en-US" dirty="0"/>
              <a:t>should be SUF.</a:t>
            </a:r>
          </a:p>
        </p:txBody>
      </p:sp>
    </p:spTree>
    <p:extLst>
      <p:ext uri="{BB962C8B-B14F-4D97-AF65-F5344CB8AC3E}">
        <p14:creationId xmlns:p14="http://schemas.microsoft.com/office/powerpoint/2010/main" val="269917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1" grpId="0" animBg="1"/>
      <p:bldP spid="2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520A2-55CD-7576-1DFF-A6287C82A2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EB2C86-21C2-D966-C5E6-3DB270AE3308}"/>
              </a:ext>
            </a:extLst>
          </p:cNvPr>
          <p:cNvSpPr>
            <a:spLocks noGrp="1"/>
          </p:cNvSpPr>
          <p:nvPr>
            <p:ph type="ctrTitle"/>
          </p:nvPr>
        </p:nvSpPr>
        <p:spPr>
          <a:xfrm>
            <a:off x="1336431" y="1499617"/>
            <a:ext cx="9495692" cy="2913888"/>
          </a:xfrm>
        </p:spPr>
        <p:txBody>
          <a:bodyPr>
            <a:normAutofit fontScale="90000"/>
          </a:bodyPr>
          <a:lstStyle/>
          <a:p>
            <a:pPr>
              <a:spcBef>
                <a:spcPts val="1800"/>
              </a:spcBef>
            </a:pPr>
            <a:r>
              <a:rPr lang="en-US" dirty="0"/>
              <a:t>Our work:</a:t>
            </a:r>
            <a:br>
              <a:rPr lang="en-US" sz="2000" dirty="0"/>
            </a:br>
            <a:br>
              <a:rPr lang="en-US" dirty="0"/>
            </a:br>
            <a:r>
              <a:rPr lang="en-US" dirty="0"/>
              <a:t>What is strong unforgeability for </a:t>
            </a:r>
            <a:r>
              <a:rPr lang="en-US" dirty="0">
                <a:solidFill>
                  <a:schemeClr val="accent2">
                    <a:lumMod val="75000"/>
                  </a:schemeClr>
                </a:solidFill>
              </a:rPr>
              <a:t>multi-</a:t>
            </a:r>
            <a:r>
              <a:rPr lang="en-US" dirty="0"/>
              <a:t> and </a:t>
            </a:r>
            <a:r>
              <a:rPr lang="en-US" dirty="0">
                <a:solidFill>
                  <a:schemeClr val="accent6">
                    <a:lumMod val="75000"/>
                  </a:schemeClr>
                </a:solidFill>
              </a:rPr>
              <a:t>threshold</a:t>
            </a:r>
            <a:r>
              <a:rPr lang="en-US" dirty="0"/>
              <a:t> signatures?</a:t>
            </a:r>
          </a:p>
        </p:txBody>
      </p:sp>
    </p:spTree>
    <p:extLst>
      <p:ext uri="{BB962C8B-B14F-4D97-AF65-F5344CB8AC3E}">
        <p14:creationId xmlns:p14="http://schemas.microsoft.com/office/powerpoint/2010/main" val="2562562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868CB-B790-E7F1-C700-FE6623EEE9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FD7871-88B3-7D65-304E-C0296DC5CAA6}"/>
              </a:ext>
            </a:extLst>
          </p:cNvPr>
          <p:cNvSpPr>
            <a:spLocks noGrp="1"/>
          </p:cNvSpPr>
          <p:nvPr>
            <p:ph type="title"/>
          </p:nvPr>
        </p:nvSpPr>
        <p:spPr>
          <a:xfrm>
            <a:off x="291402" y="261259"/>
            <a:ext cx="10515600" cy="1004835"/>
          </a:xfrm>
        </p:spPr>
        <p:txBody>
          <a:bodyPr>
            <a:normAutofit/>
          </a:bodyPr>
          <a:lstStyle/>
          <a:p>
            <a:r>
              <a:rPr lang="en-US" dirty="0"/>
              <a:t>Talk Outline</a:t>
            </a:r>
          </a:p>
        </p:txBody>
      </p:sp>
      <p:sp>
        <p:nvSpPr>
          <p:cNvPr id="3" name="Content Placeholder 2">
            <a:extLst>
              <a:ext uri="{FF2B5EF4-FFF2-40B4-BE49-F238E27FC236}">
                <a16:creationId xmlns:a16="http://schemas.microsoft.com/office/drawing/2014/main" id="{4A2EECCF-ADE2-9BE0-FFA3-AFE6214F27F9}"/>
              </a:ext>
            </a:extLst>
          </p:cNvPr>
          <p:cNvSpPr>
            <a:spLocks noGrp="1"/>
          </p:cNvSpPr>
          <p:nvPr>
            <p:ph idx="1"/>
          </p:nvPr>
        </p:nvSpPr>
        <p:spPr>
          <a:xfrm>
            <a:off x="796326" y="1304220"/>
            <a:ext cx="10515600" cy="4539989"/>
          </a:xfrm>
        </p:spPr>
        <p:txBody>
          <a:bodyPr>
            <a:normAutofit/>
          </a:bodyPr>
          <a:lstStyle/>
          <a:p>
            <a:pPr marL="514350" indent="-514350">
              <a:buClr>
                <a:schemeClr val="tx1"/>
              </a:buClr>
              <a:buFont typeface="+mj-lt"/>
              <a:buAutoNum type="arabicPeriod"/>
            </a:pPr>
            <a:r>
              <a:rPr lang="en-US" dirty="0">
                <a:solidFill>
                  <a:schemeClr val="accent1">
                    <a:lumMod val="75000"/>
                  </a:schemeClr>
                </a:solidFill>
              </a:rPr>
              <a:t>Review: existential and strong unforgeability</a:t>
            </a:r>
          </a:p>
          <a:p>
            <a:pPr marL="514350" indent="-514350">
              <a:buClr>
                <a:srgbClr val="2D2150"/>
              </a:buClr>
              <a:buFont typeface="+mj-lt"/>
              <a:buAutoNum type="arabicPeriod"/>
            </a:pPr>
            <a:r>
              <a:rPr lang="en-US" dirty="0">
                <a:solidFill>
                  <a:schemeClr val="accent2">
                    <a:lumMod val="75000"/>
                  </a:schemeClr>
                </a:solidFill>
              </a:rPr>
              <a:t>Multi-Signatures</a:t>
            </a:r>
          </a:p>
          <a:p>
            <a:pPr lvl="1">
              <a:buClr>
                <a:srgbClr val="2D2150"/>
              </a:buClr>
            </a:pPr>
            <a:r>
              <a:rPr lang="en-US" sz="2800" dirty="0"/>
              <a:t>Case studies</a:t>
            </a:r>
          </a:p>
          <a:p>
            <a:pPr lvl="1">
              <a:buClr>
                <a:srgbClr val="2D2150"/>
              </a:buClr>
            </a:pPr>
            <a:r>
              <a:rPr lang="en-US" sz="2800" dirty="0"/>
              <a:t>Defining strong unforgeability</a:t>
            </a:r>
          </a:p>
          <a:p>
            <a:pPr lvl="1">
              <a:buClr>
                <a:srgbClr val="2D2150"/>
              </a:buClr>
            </a:pPr>
            <a:r>
              <a:rPr lang="en-US" sz="2800" dirty="0"/>
              <a:t>Results</a:t>
            </a:r>
          </a:p>
          <a:p>
            <a:pPr marL="514350" indent="-514350">
              <a:buClr>
                <a:srgbClr val="2D2150"/>
              </a:buClr>
              <a:buFont typeface="+mj-lt"/>
              <a:buAutoNum type="arabicPeriod"/>
            </a:pPr>
            <a:r>
              <a:rPr lang="en-US" dirty="0">
                <a:solidFill>
                  <a:schemeClr val="accent6">
                    <a:lumMod val="75000"/>
                  </a:schemeClr>
                </a:solidFill>
              </a:rPr>
              <a:t>Threshold Signatures</a:t>
            </a:r>
          </a:p>
        </p:txBody>
      </p:sp>
    </p:spTree>
    <p:extLst>
      <p:ext uri="{BB962C8B-B14F-4D97-AF65-F5344CB8AC3E}">
        <p14:creationId xmlns:p14="http://schemas.microsoft.com/office/powerpoint/2010/main" val="12686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C6CD0-1218-0C21-F77B-3B5E7E41A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146919-27EF-6FF6-0838-00CD4E4B6258}"/>
              </a:ext>
            </a:extLst>
          </p:cNvPr>
          <p:cNvSpPr>
            <a:spLocks noGrp="1"/>
          </p:cNvSpPr>
          <p:nvPr>
            <p:ph type="title"/>
          </p:nvPr>
        </p:nvSpPr>
        <p:spPr>
          <a:xfrm>
            <a:off x="291402" y="261259"/>
            <a:ext cx="10515600" cy="1004835"/>
          </a:xfrm>
        </p:spPr>
        <p:txBody>
          <a:bodyPr>
            <a:normAutofit/>
          </a:bodyPr>
          <a:lstStyle/>
          <a:p>
            <a:r>
              <a:rPr lang="en-US" dirty="0"/>
              <a:t>Existential Unforgeability of </a:t>
            </a:r>
            <a:r>
              <a:rPr lang="en-US" dirty="0">
                <a:solidFill>
                  <a:schemeClr val="accent1">
                    <a:lumMod val="75000"/>
                  </a:schemeClr>
                </a:solidFill>
              </a:rPr>
              <a:t>Plain Signatures</a:t>
            </a:r>
          </a:p>
        </p:txBody>
      </p:sp>
      <p:pic>
        <p:nvPicPr>
          <p:cNvPr id="5" name="Picture 4" descr="A person in a red hoodie and a computer&#10;&#10;Description automatically generated">
            <a:extLst>
              <a:ext uri="{FF2B5EF4-FFF2-40B4-BE49-F238E27FC236}">
                <a16:creationId xmlns:a16="http://schemas.microsoft.com/office/drawing/2014/main" id="{1C81BDB7-708D-6351-1532-A3853264A28F}"/>
              </a:ext>
            </a:extLst>
          </p:cNvPr>
          <p:cNvPicPr>
            <a:picLocks noChangeAspect="1"/>
          </p:cNvPicPr>
          <p:nvPr/>
        </p:nvPicPr>
        <p:blipFill>
          <a:blip r:embed="rId3">
            <a:extLst>
              <a:ext uri="{28A0092B-C50C-407E-A947-70E740481C1C}">
                <a14:useLocalDpi xmlns:a14="http://schemas.microsoft.com/office/drawing/2010/main" val="0"/>
              </a:ext>
            </a:extLst>
          </a:blip>
          <a:srcRect l="25705" t="17844" r="25389" b="19121"/>
          <a:stretch/>
        </p:blipFill>
        <p:spPr>
          <a:xfrm>
            <a:off x="4955512" y="2572096"/>
            <a:ext cx="1557495" cy="2007420"/>
          </a:xfrm>
          <a:prstGeom prst="rect">
            <a:avLst/>
          </a:prstGeom>
          <a:solidFill>
            <a:schemeClr val="accent2"/>
          </a:solidFill>
          <a:ln>
            <a:solidFill>
              <a:schemeClr val="tx1"/>
            </a:solidFill>
          </a:ln>
        </p:spPr>
      </p:pic>
      <p:pic>
        <p:nvPicPr>
          <p:cNvPr id="12" name="Picture 11" descr="A stick figure drawing a pencil and paper&#10;&#10;Description automatically generated">
            <a:extLst>
              <a:ext uri="{FF2B5EF4-FFF2-40B4-BE49-F238E27FC236}">
                <a16:creationId xmlns:a16="http://schemas.microsoft.com/office/drawing/2014/main" id="{2379A94A-CA9B-6776-1E4A-D8C1E32700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9462" y="2572095"/>
            <a:ext cx="2676561" cy="2007421"/>
          </a:xfrm>
          <a:prstGeom prst="rect">
            <a:avLst/>
          </a:prstGeom>
          <a:ln>
            <a:solidFill>
              <a:schemeClr val="tx1"/>
            </a:solidFill>
          </a:ln>
        </p:spPr>
      </p:pic>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A220B1F-C048-4196-D592-D3CD820F2D55}"/>
                  </a:ext>
                </a:extLst>
              </p:cNvPr>
              <p:cNvSpPr txBox="1"/>
              <p:nvPr/>
            </p:nvSpPr>
            <p:spPr>
              <a:xfrm>
                <a:off x="375977" y="5516545"/>
                <a:ext cx="11310255" cy="461665"/>
              </a:xfrm>
              <a:prstGeom prst="rect">
                <a:avLst/>
              </a:prstGeom>
              <a:noFill/>
            </p:spPr>
            <p:txBody>
              <a:bodyPr wrap="square" rtlCol="0">
                <a:spAutoFit/>
              </a:bodyPr>
              <a:lstStyle/>
              <a:p>
                <a14:m>
                  <m:oMath xmlns:m="http://schemas.openxmlformats.org/officeDocument/2006/math">
                    <m:r>
                      <a:rPr lang="en-US" sz="2400" b="0" i="1" smtClean="0">
                        <a:latin typeface="Cambria Math" panose="02040503050406030204" pitchFamily="18" charset="0"/>
                      </a:rPr>
                      <m:t>𝒜</m:t>
                    </m:r>
                  </m:oMath>
                </a14:m>
                <a:r>
                  <a:rPr lang="en-US" sz="2400" dirty="0"/>
                  <a:t> wins if </a:t>
                </a:r>
                <a14:m>
                  <m:oMath xmlns:m="http://schemas.openxmlformats.org/officeDocument/2006/math">
                    <m:r>
                      <a:rPr lang="en-US" sz="2400" b="0" i="1" smtClean="0">
                        <a:latin typeface="Cambria Math" panose="02040503050406030204" pitchFamily="18" charset="0"/>
                      </a:rPr>
                      <m:t>𝜎</m:t>
                    </m:r>
                  </m:oMath>
                </a14:m>
                <a:r>
                  <a:rPr lang="en-US" sz="2400" dirty="0"/>
                  <a:t> is valid for </a:t>
                </a:r>
                <a14:m>
                  <m:oMath xmlns:m="http://schemas.openxmlformats.org/officeDocument/2006/math">
                    <m:r>
                      <a:rPr lang="en-US" sz="2400" b="0" i="1" smtClean="0">
                        <a:latin typeface="Cambria Math" panose="02040503050406030204" pitchFamily="18" charset="0"/>
                      </a:rPr>
                      <m:t>𝑚</m:t>
                    </m:r>
                  </m:oMath>
                </a14:m>
                <a:r>
                  <a:rPr lang="en-US" sz="2400" dirty="0"/>
                  <a:t> under </a:t>
                </a:r>
                <a14:m>
                  <m:oMath xmlns:m="http://schemas.openxmlformats.org/officeDocument/2006/math">
                    <m:r>
                      <a:rPr lang="en-US" sz="2400" b="0" i="1" smtClean="0">
                        <a:latin typeface="Cambria Math" panose="02040503050406030204" pitchFamily="18" charset="0"/>
                      </a:rPr>
                      <m:t>𝑣𝑘</m:t>
                    </m:r>
                  </m:oMath>
                </a14:m>
                <a:r>
                  <a:rPr lang="en-US" sz="2400" dirty="0"/>
                  <a:t>, and </a:t>
                </a:r>
                <a14:m>
                  <m:oMath xmlns:m="http://schemas.openxmlformats.org/officeDocument/2006/math">
                    <m:r>
                      <a:rPr lang="en-US" sz="2400" b="0" i="1" smtClean="0">
                        <a:latin typeface="Cambria Math" panose="02040503050406030204" pitchFamily="18" charset="0"/>
                      </a:rPr>
                      <m:t>𝑚</m:t>
                    </m:r>
                    <m:r>
                      <a:rPr lang="en-US" sz="2400" i="1">
                        <a:latin typeface="Cambria Math" panose="02040503050406030204" pitchFamily="18" charset="0"/>
                      </a:rPr>
                      <m:t>∉</m:t>
                    </m:r>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𝑚</m:t>
                        </m:r>
                      </m:e>
                      <m:sub>
                        <m:r>
                          <a:rPr lang="en-US" sz="2400" b="0" i="1" smtClean="0">
                            <a:latin typeface="Cambria Math" panose="02040503050406030204" pitchFamily="18" charset="0"/>
                          </a:rPr>
                          <m:t>1</m:t>
                        </m:r>
                      </m:sub>
                    </m:sSub>
                    <m:r>
                      <a:rPr lang="en-US" sz="2400" b="0" i="1" smtClean="0">
                        <a:latin typeface="Cambria Math" panose="02040503050406030204" pitchFamily="18" charset="0"/>
                      </a:rPr>
                      <m:t>,…,</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𝑚</m:t>
                        </m:r>
                      </m:e>
                      <m:sub>
                        <m:r>
                          <a:rPr lang="en-US" sz="2400" b="0" i="1" smtClean="0">
                            <a:latin typeface="Cambria Math" panose="02040503050406030204" pitchFamily="18" charset="0"/>
                          </a:rPr>
                          <m:t>𝑘</m:t>
                        </m:r>
                      </m:sub>
                    </m:sSub>
                    <m:r>
                      <a:rPr lang="en-US" sz="2400" b="0" i="1" smtClean="0">
                        <a:latin typeface="Cambria Math" panose="02040503050406030204" pitchFamily="18" charset="0"/>
                      </a:rPr>
                      <m:t>}</m:t>
                    </m:r>
                  </m:oMath>
                </a14:m>
                <a:r>
                  <a:rPr lang="en-US" sz="2400" dirty="0"/>
                  <a:t>.</a:t>
                </a:r>
              </a:p>
            </p:txBody>
          </p:sp>
        </mc:Choice>
        <mc:Fallback xmlns="">
          <p:sp>
            <p:nvSpPr>
              <p:cNvPr id="13" name="TextBox 12">
                <a:extLst>
                  <a:ext uri="{FF2B5EF4-FFF2-40B4-BE49-F238E27FC236}">
                    <a16:creationId xmlns:a16="http://schemas.microsoft.com/office/drawing/2014/main" id="{BA220B1F-C048-4196-D592-D3CD820F2D55}"/>
                  </a:ext>
                </a:extLst>
              </p:cNvPr>
              <p:cNvSpPr txBox="1">
                <a:spLocks noRot="1" noChangeAspect="1" noMove="1" noResize="1" noEditPoints="1" noAdjustHandles="1" noChangeArrowheads="1" noChangeShapeType="1" noTextEdit="1"/>
              </p:cNvSpPr>
              <p:nvPr/>
            </p:nvSpPr>
            <p:spPr>
              <a:xfrm>
                <a:off x="375977" y="5516545"/>
                <a:ext cx="11310255" cy="461665"/>
              </a:xfrm>
              <a:prstGeom prst="rect">
                <a:avLst/>
              </a:prstGeom>
              <a:blipFill>
                <a:blip r:embed="rId5"/>
                <a:stretch>
                  <a:fillRect l="-162" t="-1052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6E2E8E4-2A41-A236-3D2A-5983354DAF28}"/>
                  </a:ext>
                </a:extLst>
              </p:cNvPr>
              <p:cNvSpPr txBox="1"/>
              <p:nvPr/>
            </p:nvSpPr>
            <p:spPr>
              <a:xfrm>
                <a:off x="375977" y="6059063"/>
                <a:ext cx="11206165" cy="461665"/>
              </a:xfrm>
              <a:prstGeom prst="rect">
                <a:avLst/>
              </a:prstGeom>
              <a:noFill/>
            </p:spPr>
            <p:txBody>
              <a:bodyPr wrap="square" rtlCol="0">
                <a:spAutoFit/>
              </a:bodyPr>
              <a:lstStyle/>
              <a:p>
                <a:r>
                  <a:rPr lang="en-US" sz="2400" b="1" dirty="0"/>
                  <a:t>Definition: </a:t>
                </a:r>
                <a:r>
                  <a:rPr lang="en-US" sz="2400" dirty="0"/>
                  <a:t>EUF-CMA Security  </a:t>
                </a:r>
                <a14:m>
                  <m:oMath xmlns:m="http://schemas.openxmlformats.org/officeDocument/2006/math">
                    <m:r>
                      <a:rPr lang="en-US" sz="2400" b="0" i="1" smtClean="0">
                        <a:latin typeface="Cambria Math" panose="02040503050406030204" pitchFamily="18" charset="0"/>
                      </a:rPr>
                      <m:t>⟺</m:t>
                    </m:r>
                  </m:oMath>
                </a14:m>
                <a:r>
                  <a:rPr lang="en-US" sz="2400" b="0" dirty="0"/>
                  <a:t> No </a:t>
                </a:r>
                <a:r>
                  <a:rPr lang="en-US" sz="2400" dirty="0"/>
                  <a:t>efficient adversary wins with non-neg. probability.</a:t>
                </a:r>
                <a:endParaRPr lang="en-US" sz="2400" b="1" dirty="0"/>
              </a:p>
            </p:txBody>
          </p:sp>
        </mc:Choice>
        <mc:Fallback xmlns="">
          <p:sp>
            <p:nvSpPr>
              <p:cNvPr id="15" name="TextBox 14">
                <a:extLst>
                  <a:ext uri="{FF2B5EF4-FFF2-40B4-BE49-F238E27FC236}">
                    <a16:creationId xmlns:a16="http://schemas.microsoft.com/office/drawing/2014/main" id="{36E2E8E4-2A41-A236-3D2A-5983354DAF28}"/>
                  </a:ext>
                </a:extLst>
              </p:cNvPr>
              <p:cNvSpPr txBox="1">
                <a:spLocks noRot="1" noChangeAspect="1" noMove="1" noResize="1" noEditPoints="1" noAdjustHandles="1" noChangeArrowheads="1" noChangeShapeType="1" noTextEdit="1"/>
              </p:cNvSpPr>
              <p:nvPr/>
            </p:nvSpPr>
            <p:spPr>
              <a:xfrm>
                <a:off x="375977" y="6059063"/>
                <a:ext cx="11206165" cy="461665"/>
              </a:xfrm>
              <a:prstGeom prst="rect">
                <a:avLst/>
              </a:prstGeom>
              <a:blipFill>
                <a:blip r:embed="rId6"/>
                <a:stretch>
                  <a:fillRect l="-871" t="-1052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069C7119-8080-25BB-683D-9AE9ECBB2DA7}"/>
                  </a:ext>
                </a:extLst>
              </p:cNvPr>
              <p:cNvSpPr txBox="1"/>
              <p:nvPr/>
            </p:nvSpPr>
            <p:spPr>
              <a:xfrm>
                <a:off x="7226297" y="1461530"/>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𝑣𝑘</m:t>
                      </m:r>
                    </m:oMath>
                  </m:oMathPara>
                </a14:m>
                <a:endParaRPr lang="en-US" dirty="0"/>
              </a:p>
            </p:txBody>
          </p:sp>
        </mc:Choice>
        <mc:Fallback xmlns="">
          <p:sp>
            <p:nvSpPr>
              <p:cNvPr id="36" name="TextBox 35">
                <a:extLst>
                  <a:ext uri="{FF2B5EF4-FFF2-40B4-BE49-F238E27FC236}">
                    <a16:creationId xmlns:a16="http://schemas.microsoft.com/office/drawing/2014/main" id="{069C7119-8080-25BB-683D-9AE9ECBB2DA7}"/>
                  </a:ext>
                </a:extLst>
              </p:cNvPr>
              <p:cNvSpPr txBox="1">
                <a:spLocks noRot="1" noChangeAspect="1" noMove="1" noResize="1" noEditPoints="1" noAdjustHandles="1" noChangeArrowheads="1" noChangeShapeType="1" noTextEdit="1"/>
              </p:cNvSpPr>
              <p:nvPr/>
            </p:nvSpPr>
            <p:spPr>
              <a:xfrm>
                <a:off x="7226297" y="1461530"/>
                <a:ext cx="753627" cy="369332"/>
              </a:xfrm>
              <a:prstGeom prst="rect">
                <a:avLst/>
              </a:prstGeom>
              <a:blipFill>
                <a:blip r:embed="rId7"/>
                <a:stretch>
                  <a:fillRect/>
                </a:stretch>
              </a:blipFill>
            </p:spPr>
            <p:txBody>
              <a:bodyPr/>
              <a:lstStyle/>
              <a:p>
                <a:r>
                  <a:rPr lang="en-US">
                    <a:noFill/>
                  </a:rPr>
                  <a:t> </a:t>
                </a:r>
              </a:p>
            </p:txBody>
          </p:sp>
        </mc:Fallback>
      </mc:AlternateContent>
      <p:cxnSp>
        <p:nvCxnSpPr>
          <p:cNvPr id="40" name="Straight Arrow Connector 39">
            <a:extLst>
              <a:ext uri="{FF2B5EF4-FFF2-40B4-BE49-F238E27FC236}">
                <a16:creationId xmlns:a16="http://schemas.microsoft.com/office/drawing/2014/main" id="{DDF6C810-752C-6A5C-19FF-57462464D3A2}"/>
              </a:ext>
            </a:extLst>
          </p:cNvPr>
          <p:cNvCxnSpPr/>
          <p:nvPr/>
        </p:nvCxnSpPr>
        <p:spPr>
          <a:xfrm>
            <a:off x="6631912" y="283363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417176EF-D376-1B11-0C69-F2011E0B442E}"/>
                  </a:ext>
                </a:extLst>
              </p:cNvPr>
              <p:cNvSpPr txBox="1"/>
              <p:nvPr/>
            </p:nvSpPr>
            <p:spPr>
              <a:xfrm>
                <a:off x="7378697" y="2447947"/>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m:oMathPara>
                </a14:m>
                <a:endParaRPr lang="en-US" dirty="0"/>
              </a:p>
            </p:txBody>
          </p:sp>
        </mc:Choice>
        <mc:Fallback xmlns="">
          <p:sp>
            <p:nvSpPr>
              <p:cNvPr id="45" name="TextBox 44">
                <a:extLst>
                  <a:ext uri="{FF2B5EF4-FFF2-40B4-BE49-F238E27FC236}">
                    <a16:creationId xmlns:a16="http://schemas.microsoft.com/office/drawing/2014/main" id="{417176EF-D376-1B11-0C69-F2011E0B442E}"/>
                  </a:ext>
                </a:extLst>
              </p:cNvPr>
              <p:cNvSpPr txBox="1">
                <a:spLocks noRot="1" noChangeAspect="1" noMove="1" noResize="1" noEditPoints="1" noAdjustHandles="1" noChangeArrowheads="1" noChangeShapeType="1" noTextEdit="1"/>
              </p:cNvSpPr>
              <p:nvPr/>
            </p:nvSpPr>
            <p:spPr>
              <a:xfrm>
                <a:off x="7378697" y="2447947"/>
                <a:ext cx="753627" cy="369332"/>
              </a:xfrm>
              <a:prstGeom prst="rect">
                <a:avLst/>
              </a:prstGeom>
              <a:blipFill>
                <a:blip r:embed="rId8"/>
                <a:stretch>
                  <a:fillRect/>
                </a:stretch>
              </a:blipFill>
            </p:spPr>
            <p:txBody>
              <a:bodyPr/>
              <a:lstStyle/>
              <a:p>
                <a:r>
                  <a:rPr lang="en-US">
                    <a:noFill/>
                  </a:rPr>
                  <a:t> </a:t>
                </a:r>
              </a:p>
            </p:txBody>
          </p:sp>
        </mc:Fallback>
      </mc:AlternateContent>
      <p:cxnSp>
        <p:nvCxnSpPr>
          <p:cNvPr id="46" name="Straight Arrow Connector 45">
            <a:extLst>
              <a:ext uri="{FF2B5EF4-FFF2-40B4-BE49-F238E27FC236}">
                <a16:creationId xmlns:a16="http://schemas.microsoft.com/office/drawing/2014/main" id="{2F4A108E-3F1F-66FC-BB7D-3889B0636404}"/>
              </a:ext>
            </a:extLst>
          </p:cNvPr>
          <p:cNvCxnSpPr>
            <a:cxnSpLocks/>
          </p:cNvCxnSpPr>
          <p:nvPr/>
        </p:nvCxnSpPr>
        <p:spPr>
          <a:xfrm flipH="1">
            <a:off x="6631912" y="3156859"/>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95A09FB0-D969-9E0B-04BD-58E4EC36A6C2}"/>
                  </a:ext>
                </a:extLst>
              </p:cNvPr>
              <p:cNvSpPr txBox="1"/>
              <p:nvPr/>
            </p:nvSpPr>
            <p:spPr>
              <a:xfrm>
                <a:off x="7360278" y="2821407"/>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1</m:t>
                          </m:r>
                        </m:sub>
                      </m:sSub>
                    </m:oMath>
                  </m:oMathPara>
                </a14:m>
                <a:endParaRPr lang="en-US" dirty="0"/>
              </a:p>
            </p:txBody>
          </p:sp>
        </mc:Choice>
        <mc:Fallback xmlns="">
          <p:sp>
            <p:nvSpPr>
              <p:cNvPr id="51" name="TextBox 50">
                <a:extLst>
                  <a:ext uri="{FF2B5EF4-FFF2-40B4-BE49-F238E27FC236}">
                    <a16:creationId xmlns:a16="http://schemas.microsoft.com/office/drawing/2014/main" id="{95A09FB0-D969-9E0B-04BD-58E4EC36A6C2}"/>
                  </a:ext>
                </a:extLst>
              </p:cNvPr>
              <p:cNvSpPr txBox="1">
                <a:spLocks noRot="1" noChangeAspect="1" noMove="1" noResize="1" noEditPoints="1" noAdjustHandles="1" noChangeArrowheads="1" noChangeShapeType="1" noTextEdit="1"/>
              </p:cNvSpPr>
              <p:nvPr/>
            </p:nvSpPr>
            <p:spPr>
              <a:xfrm>
                <a:off x="7360278" y="2821407"/>
                <a:ext cx="753627" cy="369332"/>
              </a:xfrm>
              <a:prstGeom prst="rect">
                <a:avLst/>
              </a:prstGeom>
              <a:blipFill>
                <a:blip r:embed="rId9"/>
                <a:stretch>
                  <a:fillRect/>
                </a:stretch>
              </a:blipFill>
            </p:spPr>
            <p:txBody>
              <a:bodyPr/>
              <a:lstStyle/>
              <a:p>
                <a:r>
                  <a:rPr lang="en-US">
                    <a:noFill/>
                  </a:rPr>
                  <a:t> </a:t>
                </a:r>
              </a:p>
            </p:txBody>
          </p:sp>
        </mc:Fallback>
      </mc:AlternateContent>
      <p:cxnSp>
        <p:nvCxnSpPr>
          <p:cNvPr id="53" name="Straight Arrow Connector 52">
            <a:extLst>
              <a:ext uri="{FF2B5EF4-FFF2-40B4-BE49-F238E27FC236}">
                <a16:creationId xmlns:a16="http://schemas.microsoft.com/office/drawing/2014/main" id="{2750E63A-F2C6-B98B-5099-6EECA23B9A52}"/>
              </a:ext>
            </a:extLst>
          </p:cNvPr>
          <p:cNvCxnSpPr/>
          <p:nvPr/>
        </p:nvCxnSpPr>
        <p:spPr>
          <a:xfrm>
            <a:off x="6653687" y="4131553"/>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4DE4B146-9ABC-6EB0-AADB-CFDC3CC3620A}"/>
                  </a:ext>
                </a:extLst>
              </p:cNvPr>
              <p:cNvSpPr txBox="1"/>
              <p:nvPr/>
            </p:nvSpPr>
            <p:spPr>
              <a:xfrm>
                <a:off x="7400472" y="3745861"/>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𝑘</m:t>
                          </m:r>
                        </m:sub>
                      </m:sSub>
                    </m:oMath>
                  </m:oMathPara>
                </a14:m>
                <a:endParaRPr lang="en-US" dirty="0"/>
              </a:p>
            </p:txBody>
          </p:sp>
        </mc:Choice>
        <mc:Fallback xmlns="">
          <p:sp>
            <p:nvSpPr>
              <p:cNvPr id="54" name="TextBox 53">
                <a:extLst>
                  <a:ext uri="{FF2B5EF4-FFF2-40B4-BE49-F238E27FC236}">
                    <a16:creationId xmlns:a16="http://schemas.microsoft.com/office/drawing/2014/main" id="{4DE4B146-9ABC-6EB0-AADB-CFDC3CC3620A}"/>
                  </a:ext>
                </a:extLst>
              </p:cNvPr>
              <p:cNvSpPr txBox="1">
                <a:spLocks noRot="1" noChangeAspect="1" noMove="1" noResize="1" noEditPoints="1" noAdjustHandles="1" noChangeArrowheads="1" noChangeShapeType="1" noTextEdit="1"/>
              </p:cNvSpPr>
              <p:nvPr/>
            </p:nvSpPr>
            <p:spPr>
              <a:xfrm>
                <a:off x="7400472" y="3745861"/>
                <a:ext cx="753627" cy="369332"/>
              </a:xfrm>
              <a:prstGeom prst="rect">
                <a:avLst/>
              </a:prstGeom>
              <a:blipFill>
                <a:blip r:embed="rId10"/>
                <a:stretch>
                  <a:fillRect/>
                </a:stretch>
              </a:blipFill>
            </p:spPr>
            <p:txBody>
              <a:bodyPr/>
              <a:lstStyle/>
              <a:p>
                <a:r>
                  <a:rPr lang="en-US">
                    <a:noFill/>
                  </a:rPr>
                  <a:t> </a:t>
                </a:r>
              </a:p>
            </p:txBody>
          </p:sp>
        </mc:Fallback>
      </mc:AlternateContent>
      <p:cxnSp>
        <p:nvCxnSpPr>
          <p:cNvPr id="55" name="Straight Arrow Connector 54">
            <a:extLst>
              <a:ext uri="{FF2B5EF4-FFF2-40B4-BE49-F238E27FC236}">
                <a16:creationId xmlns:a16="http://schemas.microsoft.com/office/drawing/2014/main" id="{3ECB4C15-69DC-9C29-BB73-681E88662316}"/>
              </a:ext>
            </a:extLst>
          </p:cNvPr>
          <p:cNvCxnSpPr>
            <a:cxnSpLocks/>
          </p:cNvCxnSpPr>
          <p:nvPr/>
        </p:nvCxnSpPr>
        <p:spPr>
          <a:xfrm flipH="1">
            <a:off x="6653687" y="4454773"/>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9607710A-8523-6681-1E18-D34CA0842B7A}"/>
                  </a:ext>
                </a:extLst>
              </p:cNvPr>
              <p:cNvSpPr txBox="1"/>
              <p:nvPr/>
            </p:nvSpPr>
            <p:spPr>
              <a:xfrm>
                <a:off x="7382053" y="4119321"/>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𝑘</m:t>
                          </m:r>
                        </m:sub>
                      </m:sSub>
                    </m:oMath>
                  </m:oMathPara>
                </a14:m>
                <a:endParaRPr lang="en-US" dirty="0"/>
              </a:p>
            </p:txBody>
          </p:sp>
        </mc:Choice>
        <mc:Fallback xmlns="">
          <p:sp>
            <p:nvSpPr>
              <p:cNvPr id="56" name="TextBox 55">
                <a:extLst>
                  <a:ext uri="{FF2B5EF4-FFF2-40B4-BE49-F238E27FC236}">
                    <a16:creationId xmlns:a16="http://schemas.microsoft.com/office/drawing/2014/main" id="{9607710A-8523-6681-1E18-D34CA0842B7A}"/>
                  </a:ext>
                </a:extLst>
              </p:cNvPr>
              <p:cNvSpPr txBox="1">
                <a:spLocks noRot="1" noChangeAspect="1" noMove="1" noResize="1" noEditPoints="1" noAdjustHandles="1" noChangeArrowheads="1" noChangeShapeType="1" noTextEdit="1"/>
              </p:cNvSpPr>
              <p:nvPr/>
            </p:nvSpPr>
            <p:spPr>
              <a:xfrm>
                <a:off x="7382053" y="4119321"/>
                <a:ext cx="753627" cy="369332"/>
              </a:xfrm>
              <a:prstGeom prst="rect">
                <a:avLst/>
              </a:prstGeom>
              <a:blipFill>
                <a:blip r:embed="rId11"/>
                <a:stretch>
                  <a:fillRect/>
                </a:stretch>
              </a:blipFill>
            </p:spPr>
            <p:txBody>
              <a:bodyPr/>
              <a:lstStyle/>
              <a:p>
                <a:r>
                  <a:rPr lang="en-US">
                    <a:noFill/>
                  </a:rPr>
                  <a:t> </a:t>
                </a:r>
              </a:p>
            </p:txBody>
          </p:sp>
        </mc:Fallback>
      </mc:AlternateContent>
      <p:grpSp>
        <p:nvGrpSpPr>
          <p:cNvPr id="3" name="Group 2">
            <a:extLst>
              <a:ext uri="{FF2B5EF4-FFF2-40B4-BE49-F238E27FC236}">
                <a16:creationId xmlns:a16="http://schemas.microsoft.com/office/drawing/2014/main" id="{5B8FD922-E853-6E6F-D6CB-D99E7FF92481}"/>
              </a:ext>
            </a:extLst>
          </p:cNvPr>
          <p:cNvGrpSpPr/>
          <p:nvPr/>
        </p:nvGrpSpPr>
        <p:grpSpPr>
          <a:xfrm>
            <a:off x="7755716" y="3346106"/>
            <a:ext cx="47012" cy="311501"/>
            <a:chOff x="7755716" y="3346106"/>
            <a:chExt cx="47012" cy="311501"/>
          </a:xfrm>
        </p:grpSpPr>
        <p:sp>
          <p:nvSpPr>
            <p:cNvPr id="57" name="Flowchart: Connector 56">
              <a:extLst>
                <a:ext uri="{FF2B5EF4-FFF2-40B4-BE49-F238E27FC236}">
                  <a16:creationId xmlns:a16="http://schemas.microsoft.com/office/drawing/2014/main" id="{BA135309-6E3C-F339-1165-7BAFB462532C}"/>
                </a:ext>
              </a:extLst>
            </p:cNvPr>
            <p:cNvSpPr/>
            <p:nvPr/>
          </p:nvSpPr>
          <p:spPr>
            <a:xfrm>
              <a:off x="7755716" y="3346106"/>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Connector 59">
              <a:extLst>
                <a:ext uri="{FF2B5EF4-FFF2-40B4-BE49-F238E27FC236}">
                  <a16:creationId xmlns:a16="http://schemas.microsoft.com/office/drawing/2014/main" id="{BCAEF25B-332C-D731-9A49-4CABA71FA41A}"/>
                </a:ext>
              </a:extLst>
            </p:cNvPr>
            <p:cNvSpPr/>
            <p:nvPr/>
          </p:nvSpPr>
          <p:spPr>
            <a:xfrm>
              <a:off x="7757009" y="3479171"/>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lowchart: Connector 60">
              <a:extLst>
                <a:ext uri="{FF2B5EF4-FFF2-40B4-BE49-F238E27FC236}">
                  <a16:creationId xmlns:a16="http://schemas.microsoft.com/office/drawing/2014/main" id="{FFF5F5A8-C812-1771-05E3-79E0AF4E321A}"/>
                </a:ext>
              </a:extLst>
            </p:cNvPr>
            <p:cNvSpPr/>
            <p:nvPr/>
          </p:nvSpPr>
          <p:spPr>
            <a:xfrm>
              <a:off x="7756556" y="3603344"/>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3" name="Straight Arrow Connector 62">
            <a:extLst>
              <a:ext uri="{FF2B5EF4-FFF2-40B4-BE49-F238E27FC236}">
                <a16:creationId xmlns:a16="http://schemas.microsoft.com/office/drawing/2014/main" id="{DC35F019-848F-CC0A-3C47-236C7417B7DC}"/>
              </a:ext>
            </a:extLst>
          </p:cNvPr>
          <p:cNvCxnSpPr>
            <a:cxnSpLocks/>
          </p:cNvCxnSpPr>
          <p:nvPr/>
        </p:nvCxnSpPr>
        <p:spPr>
          <a:xfrm>
            <a:off x="6631912" y="4646882"/>
            <a:ext cx="1004835" cy="658652"/>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66" name="TextBox 65">
                <a:extLst>
                  <a:ext uri="{FF2B5EF4-FFF2-40B4-BE49-F238E27FC236}">
                    <a16:creationId xmlns:a16="http://schemas.microsoft.com/office/drawing/2014/main" id="{83F5C698-9203-17F4-2FD4-E029FD60863C}"/>
                  </a:ext>
                </a:extLst>
              </p:cNvPr>
              <p:cNvSpPr txBox="1"/>
              <p:nvPr/>
            </p:nvSpPr>
            <p:spPr>
              <a:xfrm>
                <a:off x="7259933" y="4811872"/>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dirty="0"/>
              </a:p>
            </p:txBody>
          </p:sp>
        </mc:Choice>
        <mc:Fallback xmlns="">
          <p:sp>
            <p:nvSpPr>
              <p:cNvPr id="66" name="TextBox 65">
                <a:extLst>
                  <a:ext uri="{FF2B5EF4-FFF2-40B4-BE49-F238E27FC236}">
                    <a16:creationId xmlns:a16="http://schemas.microsoft.com/office/drawing/2014/main" id="{83F5C698-9203-17F4-2FD4-E029FD60863C}"/>
                  </a:ext>
                </a:extLst>
              </p:cNvPr>
              <p:cNvSpPr txBox="1">
                <a:spLocks noRot="1" noChangeAspect="1" noMove="1" noResize="1" noEditPoints="1" noAdjustHandles="1" noChangeArrowheads="1" noChangeShapeType="1" noTextEdit="1"/>
              </p:cNvSpPr>
              <p:nvPr/>
            </p:nvSpPr>
            <p:spPr>
              <a:xfrm>
                <a:off x="7259933" y="4811872"/>
                <a:ext cx="753627" cy="369332"/>
              </a:xfrm>
              <a:prstGeom prst="rect">
                <a:avLst/>
              </a:prstGeom>
              <a:blipFill>
                <a:blip r:embed="rId12"/>
                <a:stretch>
                  <a:fillRect l="-2419" r="-8065" b="-13115"/>
                </a:stretch>
              </a:blipFill>
            </p:spPr>
            <p:txBody>
              <a:bodyPr/>
              <a:lstStyle/>
              <a:p>
                <a:r>
                  <a:rPr lang="en-US">
                    <a:noFill/>
                  </a:rPr>
                  <a:t> </a:t>
                </a:r>
              </a:p>
            </p:txBody>
          </p:sp>
        </mc:Fallback>
      </mc:AlternateContent>
      <p:sp>
        <p:nvSpPr>
          <p:cNvPr id="87" name="Arrow: Curved Up 86">
            <a:extLst>
              <a:ext uri="{FF2B5EF4-FFF2-40B4-BE49-F238E27FC236}">
                <a16:creationId xmlns:a16="http://schemas.microsoft.com/office/drawing/2014/main" id="{5AF47F13-90A0-1787-E2E5-47D06807E04D}"/>
              </a:ext>
            </a:extLst>
          </p:cNvPr>
          <p:cNvSpPr/>
          <p:nvPr/>
        </p:nvSpPr>
        <p:spPr>
          <a:xfrm rot="10800000">
            <a:off x="6066760" y="1830862"/>
            <a:ext cx="3072702" cy="666014"/>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14" name="Content Placeholder 2">
                <a:extLst>
                  <a:ext uri="{FF2B5EF4-FFF2-40B4-BE49-F238E27FC236}">
                    <a16:creationId xmlns:a16="http://schemas.microsoft.com/office/drawing/2014/main" id="{A771E0FD-6423-7E9E-84F1-A2CD38F84203}"/>
                  </a:ext>
                </a:extLst>
              </p:cNvPr>
              <p:cNvSpPr txBox="1">
                <a:spLocks/>
              </p:cNvSpPr>
              <p:nvPr/>
            </p:nvSpPr>
            <p:spPr>
              <a:xfrm>
                <a:off x="544528" y="1612880"/>
                <a:ext cx="3660563" cy="3568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sz="2400" dirty="0"/>
                  <a:t>Adversary </a:t>
                </a:r>
                <a14:m>
                  <m:oMath xmlns:m="http://schemas.openxmlformats.org/officeDocument/2006/math">
                    <m:r>
                      <a:rPr lang="en-US" sz="2400" i="1" smtClean="0">
                        <a:latin typeface="Cambria Math" panose="02040503050406030204" pitchFamily="18" charset="0"/>
                      </a:rPr>
                      <m:t>𝒜</m:t>
                    </m:r>
                  </m:oMath>
                </a14:m>
                <a:r>
                  <a:rPr lang="en-US" sz="2400" dirty="0"/>
                  <a:t> is given a target </a:t>
                </a:r>
                <a14:m>
                  <m:oMath xmlns:m="http://schemas.openxmlformats.org/officeDocument/2006/math">
                    <m:r>
                      <a:rPr lang="en-US" sz="2400" i="1" smtClean="0">
                        <a:latin typeface="Cambria Math" panose="02040503050406030204" pitchFamily="18" charset="0"/>
                      </a:rPr>
                      <m:t>𝑣𝑘</m:t>
                    </m:r>
                  </m:oMath>
                </a14:m>
                <a:r>
                  <a:rPr lang="en-US" sz="2400" dirty="0"/>
                  <a:t>.</a:t>
                </a:r>
              </a:p>
              <a:p>
                <a:pPr marL="514350" indent="-514350">
                  <a:buFont typeface="+mj-lt"/>
                  <a:buAutoNum type="arabicPeriod"/>
                </a:pPr>
                <a:r>
                  <a:rPr lang="en-US" sz="2400" dirty="0"/>
                  <a:t> </a:t>
                </a:r>
                <a14:m>
                  <m:oMath xmlns:m="http://schemas.openxmlformats.org/officeDocument/2006/math">
                    <m:r>
                      <a:rPr lang="en-US" sz="2400" i="1" smtClean="0">
                        <a:latin typeface="Cambria Math" panose="02040503050406030204" pitchFamily="18" charset="0"/>
                      </a:rPr>
                      <m:t>𝒜</m:t>
                    </m:r>
                  </m:oMath>
                </a14:m>
                <a:r>
                  <a:rPr lang="en-US" sz="2400" dirty="0"/>
                  <a:t> queries a signing oracle for adaptively chosen messages.</a:t>
                </a:r>
              </a:p>
              <a:p>
                <a:pPr marL="514350" indent="-514350">
                  <a:buFont typeface="+mj-lt"/>
                  <a:buAutoNum type="arabicPeriod"/>
                </a:pPr>
                <a:r>
                  <a:rPr lang="en-US" sz="2400" dirty="0"/>
                  <a:t> </a:t>
                </a:r>
                <a14:m>
                  <m:oMath xmlns:m="http://schemas.openxmlformats.org/officeDocument/2006/math">
                    <m:r>
                      <a:rPr lang="en-US" sz="2400" i="1" smtClean="0">
                        <a:latin typeface="Cambria Math" panose="02040503050406030204" pitchFamily="18" charset="0"/>
                      </a:rPr>
                      <m:t>𝒜</m:t>
                    </m:r>
                  </m:oMath>
                </a14:m>
                <a:r>
                  <a:rPr lang="en-US" sz="2400" dirty="0"/>
                  <a:t> outputs a signature </a:t>
                </a:r>
                <a14:m>
                  <m:oMath xmlns:m="http://schemas.openxmlformats.org/officeDocument/2006/math">
                    <m:r>
                      <a:rPr lang="en-US" sz="2400" i="1" smtClean="0">
                        <a:latin typeface="Cambria Math" panose="02040503050406030204" pitchFamily="18" charset="0"/>
                      </a:rPr>
                      <m:t>𝜎</m:t>
                    </m:r>
                  </m:oMath>
                </a14:m>
                <a:r>
                  <a:rPr lang="en-US" sz="2400" dirty="0"/>
                  <a:t> for a message </a:t>
                </a:r>
                <a14:m>
                  <m:oMath xmlns:m="http://schemas.openxmlformats.org/officeDocument/2006/math">
                    <m:r>
                      <a:rPr lang="en-US" sz="2400" i="1" smtClean="0">
                        <a:latin typeface="Cambria Math" panose="02040503050406030204" pitchFamily="18" charset="0"/>
                      </a:rPr>
                      <m:t>𝑚</m:t>
                    </m:r>
                  </m:oMath>
                </a14:m>
                <a:r>
                  <a:rPr lang="en-US" sz="2400" dirty="0"/>
                  <a:t>.</a:t>
                </a:r>
              </a:p>
            </p:txBody>
          </p:sp>
        </mc:Choice>
        <mc:Fallback xmlns="">
          <p:sp>
            <p:nvSpPr>
              <p:cNvPr id="14" name="Content Placeholder 2">
                <a:extLst>
                  <a:ext uri="{FF2B5EF4-FFF2-40B4-BE49-F238E27FC236}">
                    <a16:creationId xmlns:a16="http://schemas.microsoft.com/office/drawing/2014/main" id="{A771E0FD-6423-7E9E-84F1-A2CD38F84203}"/>
                  </a:ext>
                </a:extLst>
              </p:cNvPr>
              <p:cNvSpPr txBox="1">
                <a:spLocks noRot="1" noChangeAspect="1" noMove="1" noResize="1" noEditPoints="1" noAdjustHandles="1" noChangeArrowheads="1" noChangeShapeType="1" noTextEdit="1"/>
              </p:cNvSpPr>
              <p:nvPr/>
            </p:nvSpPr>
            <p:spPr>
              <a:xfrm>
                <a:off x="544528" y="1612880"/>
                <a:ext cx="3660563" cy="3568324"/>
              </a:xfrm>
              <a:prstGeom prst="rect">
                <a:avLst/>
              </a:prstGeom>
              <a:blipFill>
                <a:blip r:embed="rId13"/>
                <a:stretch>
                  <a:fillRect l="-2662" t="-2735" r="-333"/>
                </a:stretch>
              </a:blipFill>
            </p:spPr>
            <p:txBody>
              <a:bodyPr/>
              <a:lstStyle/>
              <a:p>
                <a:r>
                  <a:rPr lang="en-US">
                    <a:noFill/>
                  </a:rPr>
                  <a:t> </a:t>
                </a:r>
              </a:p>
            </p:txBody>
          </p:sp>
        </mc:Fallback>
      </mc:AlternateContent>
    </p:spTree>
    <p:extLst>
      <p:ext uri="{BB962C8B-B14F-4D97-AF65-F5344CB8AC3E}">
        <p14:creationId xmlns:p14="http://schemas.microsoft.com/office/powerpoint/2010/main" val="2076758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36" grpId="0"/>
      <p:bldP spid="45" grpId="0"/>
      <p:bldP spid="51" grpId="0"/>
      <p:bldP spid="54" grpId="0"/>
      <p:bldP spid="56" grpId="0"/>
      <p:bldP spid="66" grpId="0"/>
      <p:bldP spid="8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8EE90-99CA-1C5B-FDE9-91FF289CEF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F31165-B9E3-8297-6A07-ABA46D87AAF6}"/>
              </a:ext>
            </a:extLst>
          </p:cNvPr>
          <p:cNvSpPr>
            <a:spLocks noGrp="1"/>
          </p:cNvSpPr>
          <p:nvPr>
            <p:ph type="title"/>
          </p:nvPr>
        </p:nvSpPr>
        <p:spPr>
          <a:xfrm>
            <a:off x="291402" y="261259"/>
            <a:ext cx="10515600" cy="1004835"/>
          </a:xfrm>
        </p:spPr>
        <p:txBody>
          <a:bodyPr>
            <a:normAutofit/>
          </a:bodyPr>
          <a:lstStyle/>
          <a:p>
            <a:r>
              <a:rPr lang="en-US" dirty="0">
                <a:highlight>
                  <a:srgbClr val="FFFF00"/>
                </a:highlight>
              </a:rPr>
              <a:t>Strong</a:t>
            </a:r>
            <a:r>
              <a:rPr lang="en-US" dirty="0"/>
              <a:t> Unforgeability of </a:t>
            </a:r>
            <a:r>
              <a:rPr lang="en-US" dirty="0">
                <a:solidFill>
                  <a:schemeClr val="accent1">
                    <a:lumMod val="75000"/>
                  </a:schemeClr>
                </a:solidFill>
              </a:rPr>
              <a:t>Plain Signatures</a:t>
            </a:r>
          </a:p>
        </p:txBody>
      </p:sp>
      <p:pic>
        <p:nvPicPr>
          <p:cNvPr id="5" name="Picture 4" descr="A person in a red hoodie and a computer&#10;&#10;Description automatically generated">
            <a:extLst>
              <a:ext uri="{FF2B5EF4-FFF2-40B4-BE49-F238E27FC236}">
                <a16:creationId xmlns:a16="http://schemas.microsoft.com/office/drawing/2014/main" id="{4C7E0AA6-02D8-B943-06B1-B504F970BF02}"/>
              </a:ext>
            </a:extLst>
          </p:cNvPr>
          <p:cNvPicPr>
            <a:picLocks noChangeAspect="1"/>
          </p:cNvPicPr>
          <p:nvPr/>
        </p:nvPicPr>
        <p:blipFill>
          <a:blip r:embed="rId3">
            <a:extLst>
              <a:ext uri="{28A0092B-C50C-407E-A947-70E740481C1C}">
                <a14:useLocalDpi xmlns:a14="http://schemas.microsoft.com/office/drawing/2010/main" val="0"/>
              </a:ext>
            </a:extLst>
          </a:blip>
          <a:srcRect l="25705" t="17844" r="25389" b="19121"/>
          <a:stretch/>
        </p:blipFill>
        <p:spPr>
          <a:xfrm>
            <a:off x="4955512" y="2572096"/>
            <a:ext cx="1557495" cy="2007420"/>
          </a:xfrm>
          <a:prstGeom prst="rect">
            <a:avLst/>
          </a:prstGeom>
          <a:solidFill>
            <a:schemeClr val="accent2"/>
          </a:solidFill>
          <a:ln>
            <a:solidFill>
              <a:schemeClr val="tx1"/>
            </a:solidFill>
          </a:ln>
        </p:spPr>
      </p:pic>
      <p:pic>
        <p:nvPicPr>
          <p:cNvPr id="12" name="Picture 11" descr="A stick figure drawing a pencil and paper&#10;&#10;Description automatically generated">
            <a:extLst>
              <a:ext uri="{FF2B5EF4-FFF2-40B4-BE49-F238E27FC236}">
                <a16:creationId xmlns:a16="http://schemas.microsoft.com/office/drawing/2014/main" id="{A55F1649-2451-88AF-0068-9C5A18FF44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39462" y="2572095"/>
            <a:ext cx="2676561" cy="2007421"/>
          </a:xfrm>
          <a:prstGeom prst="rect">
            <a:avLst/>
          </a:prstGeom>
          <a:ln>
            <a:solidFill>
              <a:schemeClr val="tx1"/>
            </a:solidFill>
          </a:ln>
        </p:spPr>
      </p:pic>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6BA4EEA5-D967-1DED-68DC-A71ED4E9D956}"/>
                  </a:ext>
                </a:extLst>
              </p:cNvPr>
              <p:cNvSpPr txBox="1"/>
              <p:nvPr/>
            </p:nvSpPr>
            <p:spPr>
              <a:xfrm>
                <a:off x="5395198" y="5958388"/>
                <a:ext cx="4434602" cy="461665"/>
              </a:xfrm>
              <a:prstGeom prst="rect">
                <a:avLst/>
              </a:prstGeom>
              <a:solidFill>
                <a:srgbClr val="FFFF00"/>
              </a:solidFill>
            </p:spPr>
            <p:txBody>
              <a:bodyPr wrap="square" rtlCol="0">
                <a:spAutoFit/>
              </a:bodyPr>
              <a:lstStyle/>
              <a:p>
                <a:r>
                  <a:rPr lang="en-US" sz="2400" dirty="0">
                    <a:highlight>
                      <a:srgbClr val="FFFF00"/>
                    </a:highlight>
                  </a:rPr>
                  <a:t> </a:t>
                </a:r>
                <a14:m>
                  <m:oMath xmlns:m="http://schemas.openxmlformats.org/officeDocument/2006/math">
                    <m:r>
                      <a:rPr lang="en-US" sz="2400" b="0" i="0" smtClean="0">
                        <a:highlight>
                          <a:srgbClr val="FFFF00"/>
                        </a:highlight>
                        <a:latin typeface="Cambria Math" panose="02040503050406030204" pitchFamily="18" charset="0"/>
                      </a:rPr>
                      <m:t>(</m:t>
                    </m:r>
                    <m:r>
                      <a:rPr lang="en-US" sz="2400" b="0" i="1" smtClean="0">
                        <a:highlight>
                          <a:srgbClr val="FFFF00"/>
                        </a:highlight>
                        <a:latin typeface="Cambria Math" panose="02040503050406030204" pitchFamily="18" charset="0"/>
                      </a:rPr>
                      <m:t>𝑚</m:t>
                    </m:r>
                    <m:r>
                      <a:rPr lang="en-US" sz="2400" b="0" i="1" smtClean="0">
                        <a:highlight>
                          <a:srgbClr val="FFFF00"/>
                        </a:highlight>
                        <a:latin typeface="Cambria Math" panose="02040503050406030204" pitchFamily="18" charset="0"/>
                      </a:rPr>
                      <m:t>,</m:t>
                    </m:r>
                    <m:r>
                      <a:rPr lang="en-US" sz="2400" b="0" i="1" smtClean="0">
                        <a:highlight>
                          <a:srgbClr val="FFFF00"/>
                        </a:highlight>
                        <a:latin typeface="Cambria Math" panose="02040503050406030204" pitchFamily="18" charset="0"/>
                      </a:rPr>
                      <m:t>𝜎</m:t>
                    </m:r>
                    <m:r>
                      <a:rPr lang="en-US" sz="2400" b="0" i="1" smtClean="0">
                        <a:highlight>
                          <a:srgbClr val="FFFF00"/>
                        </a:highlight>
                        <a:latin typeface="Cambria Math" panose="02040503050406030204" pitchFamily="18" charset="0"/>
                      </a:rPr>
                      <m:t>)∉{</m:t>
                    </m:r>
                    <m:sSub>
                      <m:sSubPr>
                        <m:ctrlPr>
                          <a:rPr lang="en-US" sz="2400" b="0" i="1" smtClean="0">
                            <a:highlight>
                              <a:srgbClr val="FFFF00"/>
                            </a:highlight>
                            <a:latin typeface="Cambria Math" panose="02040503050406030204" pitchFamily="18" charset="0"/>
                          </a:rPr>
                        </m:ctrlPr>
                      </m:sSubPr>
                      <m:e>
                        <m:r>
                          <a:rPr lang="en-US" sz="2400" b="0" i="1" smtClean="0">
                            <a:highlight>
                              <a:srgbClr val="FFFF00"/>
                            </a:highlight>
                            <a:latin typeface="Cambria Math" panose="02040503050406030204" pitchFamily="18" charset="0"/>
                          </a:rPr>
                          <m:t>(</m:t>
                        </m:r>
                        <m:sSub>
                          <m:sSubPr>
                            <m:ctrlPr>
                              <a:rPr lang="en-US" sz="2400" b="0" i="1" smtClean="0">
                                <a:highlight>
                                  <a:srgbClr val="FFFF00"/>
                                </a:highlight>
                                <a:latin typeface="Cambria Math" panose="02040503050406030204" pitchFamily="18" charset="0"/>
                              </a:rPr>
                            </m:ctrlPr>
                          </m:sSubPr>
                          <m:e>
                            <m:r>
                              <a:rPr lang="en-US" sz="2400" b="0" i="1" smtClean="0">
                                <a:highlight>
                                  <a:srgbClr val="FFFF00"/>
                                </a:highlight>
                                <a:latin typeface="Cambria Math" panose="02040503050406030204" pitchFamily="18" charset="0"/>
                              </a:rPr>
                              <m:t>𝑚</m:t>
                            </m:r>
                          </m:e>
                          <m:sub>
                            <m:r>
                              <a:rPr lang="en-US" sz="2400" b="0" i="1" smtClean="0">
                                <a:highlight>
                                  <a:srgbClr val="FFFF00"/>
                                </a:highlight>
                                <a:latin typeface="Cambria Math" panose="02040503050406030204" pitchFamily="18" charset="0"/>
                              </a:rPr>
                              <m:t>1</m:t>
                            </m:r>
                          </m:sub>
                        </m:sSub>
                        <m:r>
                          <a:rPr lang="en-US" sz="2400" b="0" i="1" smtClean="0">
                            <a:highlight>
                              <a:srgbClr val="FFFF00"/>
                            </a:highlight>
                            <a:latin typeface="Cambria Math" panose="02040503050406030204" pitchFamily="18" charset="0"/>
                          </a:rPr>
                          <m:t>,</m:t>
                        </m:r>
                        <m:r>
                          <a:rPr lang="en-US" sz="2400" b="0" i="1" smtClean="0">
                            <a:highlight>
                              <a:srgbClr val="FFFF00"/>
                            </a:highlight>
                            <a:latin typeface="Cambria Math" panose="02040503050406030204" pitchFamily="18" charset="0"/>
                          </a:rPr>
                          <m:t>𝜎</m:t>
                        </m:r>
                      </m:e>
                      <m:sub>
                        <m:r>
                          <a:rPr lang="en-US" sz="2400" b="0" i="1" smtClean="0">
                            <a:highlight>
                              <a:srgbClr val="FFFF00"/>
                            </a:highlight>
                            <a:latin typeface="Cambria Math" panose="02040503050406030204" pitchFamily="18" charset="0"/>
                          </a:rPr>
                          <m:t>1</m:t>
                        </m:r>
                      </m:sub>
                    </m:sSub>
                    <m:r>
                      <a:rPr lang="en-US" sz="2400" b="0" i="1" smtClean="0">
                        <a:highlight>
                          <a:srgbClr val="FFFF00"/>
                        </a:highlight>
                        <a:latin typeface="Cambria Math" panose="02040503050406030204" pitchFamily="18" charset="0"/>
                      </a:rPr>
                      <m:t>),…,(</m:t>
                    </m:r>
                    <m:sSub>
                      <m:sSubPr>
                        <m:ctrlPr>
                          <a:rPr lang="en-US" sz="2400" b="0" i="1" smtClean="0">
                            <a:highlight>
                              <a:srgbClr val="FFFF00"/>
                            </a:highlight>
                            <a:latin typeface="Cambria Math" panose="02040503050406030204" pitchFamily="18" charset="0"/>
                          </a:rPr>
                        </m:ctrlPr>
                      </m:sSubPr>
                      <m:e>
                        <m:sSub>
                          <m:sSubPr>
                            <m:ctrlPr>
                              <a:rPr lang="en-US" sz="2400" b="0" i="1" smtClean="0">
                                <a:highlight>
                                  <a:srgbClr val="FFFF00"/>
                                </a:highlight>
                                <a:latin typeface="Cambria Math" panose="02040503050406030204" pitchFamily="18" charset="0"/>
                              </a:rPr>
                            </m:ctrlPr>
                          </m:sSubPr>
                          <m:e>
                            <m:r>
                              <a:rPr lang="en-US" sz="2400" b="0" i="1" smtClean="0">
                                <a:highlight>
                                  <a:srgbClr val="FFFF00"/>
                                </a:highlight>
                                <a:latin typeface="Cambria Math" panose="02040503050406030204" pitchFamily="18" charset="0"/>
                              </a:rPr>
                              <m:t>𝑚</m:t>
                            </m:r>
                          </m:e>
                          <m:sub>
                            <m:r>
                              <a:rPr lang="en-US" sz="2400" b="0" i="1" smtClean="0">
                                <a:highlight>
                                  <a:srgbClr val="FFFF00"/>
                                </a:highlight>
                                <a:latin typeface="Cambria Math" panose="02040503050406030204" pitchFamily="18" charset="0"/>
                              </a:rPr>
                              <m:t>𝑘</m:t>
                            </m:r>
                          </m:sub>
                        </m:sSub>
                        <m:r>
                          <a:rPr lang="en-US" sz="2400" b="0" i="1" smtClean="0">
                            <a:highlight>
                              <a:srgbClr val="FFFF00"/>
                            </a:highlight>
                            <a:latin typeface="Cambria Math" panose="02040503050406030204" pitchFamily="18" charset="0"/>
                          </a:rPr>
                          <m:t>, </m:t>
                        </m:r>
                        <m:r>
                          <a:rPr lang="en-US" sz="2400" b="0" i="1" smtClean="0">
                            <a:highlight>
                              <a:srgbClr val="FFFF00"/>
                            </a:highlight>
                            <a:latin typeface="Cambria Math" panose="02040503050406030204" pitchFamily="18" charset="0"/>
                          </a:rPr>
                          <m:t>𝜎</m:t>
                        </m:r>
                      </m:e>
                      <m:sub>
                        <m:r>
                          <a:rPr lang="en-US" sz="2400" b="0" i="1" smtClean="0">
                            <a:highlight>
                              <a:srgbClr val="FFFF00"/>
                            </a:highlight>
                            <a:latin typeface="Cambria Math" panose="02040503050406030204" pitchFamily="18" charset="0"/>
                          </a:rPr>
                          <m:t>𝑘</m:t>
                        </m:r>
                      </m:sub>
                    </m:sSub>
                    <m:r>
                      <a:rPr lang="en-US" sz="2400" b="0" i="1" smtClean="0">
                        <a:highlight>
                          <a:srgbClr val="FFFF00"/>
                        </a:highlight>
                        <a:latin typeface="Cambria Math" panose="02040503050406030204" pitchFamily="18" charset="0"/>
                      </a:rPr>
                      <m:t>)}</m:t>
                    </m:r>
                  </m:oMath>
                </a14:m>
                <a:r>
                  <a:rPr lang="en-US" sz="2400" dirty="0">
                    <a:highlight>
                      <a:srgbClr val="FFFF00"/>
                    </a:highlight>
                  </a:rPr>
                  <a:t>.</a:t>
                </a:r>
              </a:p>
            </p:txBody>
          </p:sp>
        </mc:Choice>
        <mc:Fallback xmlns="">
          <p:sp>
            <p:nvSpPr>
              <p:cNvPr id="13" name="TextBox 12">
                <a:extLst>
                  <a:ext uri="{FF2B5EF4-FFF2-40B4-BE49-F238E27FC236}">
                    <a16:creationId xmlns:a16="http://schemas.microsoft.com/office/drawing/2014/main" id="{6BA4EEA5-D967-1DED-68DC-A71ED4E9D956}"/>
                  </a:ext>
                </a:extLst>
              </p:cNvPr>
              <p:cNvSpPr txBox="1">
                <a:spLocks noRot="1" noChangeAspect="1" noMove="1" noResize="1" noEditPoints="1" noAdjustHandles="1" noChangeArrowheads="1" noChangeShapeType="1" noTextEdit="1"/>
              </p:cNvSpPr>
              <p:nvPr/>
            </p:nvSpPr>
            <p:spPr>
              <a:xfrm>
                <a:off x="5395198" y="5958388"/>
                <a:ext cx="4434602" cy="461665"/>
              </a:xfrm>
              <a:prstGeom prst="rect">
                <a:avLst/>
              </a:prstGeom>
              <a:blipFill>
                <a:blip r:embed="rId5"/>
                <a:stretch>
                  <a:fillRect l="-2060" t="-10526" r="-962" b="-28947"/>
                </a:stretch>
              </a:blipFill>
            </p:spPr>
            <p:txBody>
              <a:bodyPr/>
              <a:lstStyle/>
              <a:p>
                <a:r>
                  <a:rPr lang="en-US">
                    <a:noFill/>
                  </a:rPr>
                  <a:t> </a:t>
                </a:r>
              </a:p>
            </p:txBody>
          </p:sp>
        </mc:Fallback>
      </mc:AlternateContent>
      <p:sp>
        <p:nvSpPr>
          <p:cNvPr id="35" name="Arrow: Curved Up 34">
            <a:extLst>
              <a:ext uri="{FF2B5EF4-FFF2-40B4-BE49-F238E27FC236}">
                <a16:creationId xmlns:a16="http://schemas.microsoft.com/office/drawing/2014/main" id="{5460F788-97A7-734A-313F-4C8CB3D22DE2}"/>
              </a:ext>
            </a:extLst>
          </p:cNvPr>
          <p:cNvSpPr/>
          <p:nvPr/>
        </p:nvSpPr>
        <p:spPr>
          <a:xfrm rot="10800000">
            <a:off x="6066760" y="1830862"/>
            <a:ext cx="3072702" cy="666014"/>
          </a:xfrm>
          <a:prstGeom prst="curvedUpArrow">
            <a:avLst>
              <a:gd name="adj1" fmla="val 0"/>
              <a:gd name="adj2" fmla="val 20965"/>
              <a:gd name="adj3" fmla="val 15948"/>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pc="300" dirty="0">
              <a:solidFill>
                <a:schemeClr val="tx1"/>
              </a:solidFill>
            </a:endParaRP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A923EA37-1890-C276-D99B-8E2D2B5370E9}"/>
                  </a:ext>
                </a:extLst>
              </p:cNvPr>
              <p:cNvSpPr txBox="1"/>
              <p:nvPr/>
            </p:nvSpPr>
            <p:spPr>
              <a:xfrm>
                <a:off x="7226297" y="1461530"/>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𝑣𝑘</m:t>
                      </m:r>
                    </m:oMath>
                  </m:oMathPara>
                </a14:m>
                <a:endParaRPr lang="en-US" dirty="0"/>
              </a:p>
            </p:txBody>
          </p:sp>
        </mc:Choice>
        <mc:Fallback xmlns="">
          <p:sp>
            <p:nvSpPr>
              <p:cNvPr id="36" name="TextBox 35">
                <a:extLst>
                  <a:ext uri="{FF2B5EF4-FFF2-40B4-BE49-F238E27FC236}">
                    <a16:creationId xmlns:a16="http://schemas.microsoft.com/office/drawing/2014/main" id="{A923EA37-1890-C276-D99B-8E2D2B5370E9}"/>
                  </a:ext>
                </a:extLst>
              </p:cNvPr>
              <p:cNvSpPr txBox="1">
                <a:spLocks noRot="1" noChangeAspect="1" noMove="1" noResize="1" noEditPoints="1" noAdjustHandles="1" noChangeArrowheads="1" noChangeShapeType="1" noTextEdit="1"/>
              </p:cNvSpPr>
              <p:nvPr/>
            </p:nvSpPr>
            <p:spPr>
              <a:xfrm>
                <a:off x="7226297" y="1461530"/>
                <a:ext cx="753627" cy="369332"/>
              </a:xfrm>
              <a:prstGeom prst="rect">
                <a:avLst/>
              </a:prstGeom>
              <a:blipFill>
                <a:blip r:embed="rId6"/>
                <a:stretch>
                  <a:fillRect/>
                </a:stretch>
              </a:blipFill>
            </p:spPr>
            <p:txBody>
              <a:bodyPr/>
              <a:lstStyle/>
              <a:p>
                <a:r>
                  <a:rPr lang="en-US">
                    <a:noFill/>
                  </a:rPr>
                  <a:t> </a:t>
                </a:r>
              </a:p>
            </p:txBody>
          </p:sp>
        </mc:Fallback>
      </mc:AlternateContent>
      <p:cxnSp>
        <p:nvCxnSpPr>
          <p:cNvPr id="40" name="Straight Arrow Connector 39">
            <a:extLst>
              <a:ext uri="{FF2B5EF4-FFF2-40B4-BE49-F238E27FC236}">
                <a16:creationId xmlns:a16="http://schemas.microsoft.com/office/drawing/2014/main" id="{5D87536C-59CD-5591-36CB-31B667AF3972}"/>
              </a:ext>
            </a:extLst>
          </p:cNvPr>
          <p:cNvCxnSpPr/>
          <p:nvPr/>
        </p:nvCxnSpPr>
        <p:spPr>
          <a:xfrm>
            <a:off x="6631912" y="2833639"/>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4C7DD469-B6D3-933A-A609-212F70B01CC5}"/>
                  </a:ext>
                </a:extLst>
              </p:cNvPr>
              <p:cNvSpPr txBox="1"/>
              <p:nvPr/>
            </p:nvSpPr>
            <p:spPr>
              <a:xfrm>
                <a:off x="7378697" y="2447947"/>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oMath>
                  </m:oMathPara>
                </a14:m>
                <a:endParaRPr lang="en-US" dirty="0"/>
              </a:p>
            </p:txBody>
          </p:sp>
        </mc:Choice>
        <mc:Fallback xmlns="">
          <p:sp>
            <p:nvSpPr>
              <p:cNvPr id="45" name="TextBox 44">
                <a:extLst>
                  <a:ext uri="{FF2B5EF4-FFF2-40B4-BE49-F238E27FC236}">
                    <a16:creationId xmlns:a16="http://schemas.microsoft.com/office/drawing/2014/main" id="{4C7DD469-B6D3-933A-A609-212F70B01CC5}"/>
                  </a:ext>
                </a:extLst>
              </p:cNvPr>
              <p:cNvSpPr txBox="1">
                <a:spLocks noRot="1" noChangeAspect="1" noMove="1" noResize="1" noEditPoints="1" noAdjustHandles="1" noChangeArrowheads="1" noChangeShapeType="1" noTextEdit="1"/>
              </p:cNvSpPr>
              <p:nvPr/>
            </p:nvSpPr>
            <p:spPr>
              <a:xfrm>
                <a:off x="7378697" y="2447947"/>
                <a:ext cx="753627" cy="369332"/>
              </a:xfrm>
              <a:prstGeom prst="rect">
                <a:avLst/>
              </a:prstGeom>
              <a:blipFill>
                <a:blip r:embed="rId7"/>
                <a:stretch>
                  <a:fillRect/>
                </a:stretch>
              </a:blipFill>
            </p:spPr>
            <p:txBody>
              <a:bodyPr/>
              <a:lstStyle/>
              <a:p>
                <a:r>
                  <a:rPr lang="en-US">
                    <a:noFill/>
                  </a:rPr>
                  <a:t> </a:t>
                </a:r>
              </a:p>
            </p:txBody>
          </p:sp>
        </mc:Fallback>
      </mc:AlternateContent>
      <p:cxnSp>
        <p:nvCxnSpPr>
          <p:cNvPr id="46" name="Straight Arrow Connector 45">
            <a:extLst>
              <a:ext uri="{FF2B5EF4-FFF2-40B4-BE49-F238E27FC236}">
                <a16:creationId xmlns:a16="http://schemas.microsoft.com/office/drawing/2014/main" id="{D146DC6E-01E2-E89B-9C8A-A8AF6CC4050F}"/>
              </a:ext>
            </a:extLst>
          </p:cNvPr>
          <p:cNvCxnSpPr>
            <a:cxnSpLocks/>
          </p:cNvCxnSpPr>
          <p:nvPr/>
        </p:nvCxnSpPr>
        <p:spPr>
          <a:xfrm flipH="1">
            <a:off x="6631912" y="3156859"/>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2FE53ABE-7D60-4EC5-01A2-84CDC409F5F2}"/>
                  </a:ext>
                </a:extLst>
              </p:cNvPr>
              <p:cNvSpPr txBox="1"/>
              <p:nvPr/>
            </p:nvSpPr>
            <p:spPr>
              <a:xfrm>
                <a:off x="7360278" y="2821407"/>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1</m:t>
                          </m:r>
                        </m:sub>
                      </m:sSub>
                    </m:oMath>
                  </m:oMathPara>
                </a14:m>
                <a:endParaRPr lang="en-US" dirty="0"/>
              </a:p>
            </p:txBody>
          </p:sp>
        </mc:Choice>
        <mc:Fallback xmlns="">
          <p:sp>
            <p:nvSpPr>
              <p:cNvPr id="51" name="TextBox 50">
                <a:extLst>
                  <a:ext uri="{FF2B5EF4-FFF2-40B4-BE49-F238E27FC236}">
                    <a16:creationId xmlns:a16="http://schemas.microsoft.com/office/drawing/2014/main" id="{2FE53ABE-7D60-4EC5-01A2-84CDC409F5F2}"/>
                  </a:ext>
                </a:extLst>
              </p:cNvPr>
              <p:cNvSpPr txBox="1">
                <a:spLocks noRot="1" noChangeAspect="1" noMove="1" noResize="1" noEditPoints="1" noAdjustHandles="1" noChangeArrowheads="1" noChangeShapeType="1" noTextEdit="1"/>
              </p:cNvSpPr>
              <p:nvPr/>
            </p:nvSpPr>
            <p:spPr>
              <a:xfrm>
                <a:off x="7360278" y="2821407"/>
                <a:ext cx="753627" cy="369332"/>
              </a:xfrm>
              <a:prstGeom prst="rect">
                <a:avLst/>
              </a:prstGeom>
              <a:blipFill>
                <a:blip r:embed="rId8"/>
                <a:stretch>
                  <a:fillRect/>
                </a:stretch>
              </a:blipFill>
            </p:spPr>
            <p:txBody>
              <a:bodyPr/>
              <a:lstStyle/>
              <a:p>
                <a:r>
                  <a:rPr lang="en-US">
                    <a:noFill/>
                  </a:rPr>
                  <a:t> </a:t>
                </a:r>
              </a:p>
            </p:txBody>
          </p:sp>
        </mc:Fallback>
      </mc:AlternateContent>
      <p:cxnSp>
        <p:nvCxnSpPr>
          <p:cNvPr id="53" name="Straight Arrow Connector 52">
            <a:extLst>
              <a:ext uri="{FF2B5EF4-FFF2-40B4-BE49-F238E27FC236}">
                <a16:creationId xmlns:a16="http://schemas.microsoft.com/office/drawing/2014/main" id="{C422ABB7-3780-EDCD-73D2-14CA9A93D646}"/>
              </a:ext>
            </a:extLst>
          </p:cNvPr>
          <p:cNvCxnSpPr/>
          <p:nvPr/>
        </p:nvCxnSpPr>
        <p:spPr>
          <a:xfrm>
            <a:off x="6653687" y="4131553"/>
            <a:ext cx="2270928"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CC215762-6476-9AF0-C4E8-7AE10714EBAA}"/>
                  </a:ext>
                </a:extLst>
              </p:cNvPr>
              <p:cNvSpPr txBox="1"/>
              <p:nvPr/>
            </p:nvSpPr>
            <p:spPr>
              <a:xfrm>
                <a:off x="7400472" y="3745861"/>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𝑘</m:t>
                          </m:r>
                        </m:sub>
                      </m:sSub>
                    </m:oMath>
                  </m:oMathPara>
                </a14:m>
                <a:endParaRPr lang="en-US" dirty="0"/>
              </a:p>
            </p:txBody>
          </p:sp>
        </mc:Choice>
        <mc:Fallback xmlns="">
          <p:sp>
            <p:nvSpPr>
              <p:cNvPr id="54" name="TextBox 53">
                <a:extLst>
                  <a:ext uri="{FF2B5EF4-FFF2-40B4-BE49-F238E27FC236}">
                    <a16:creationId xmlns:a16="http://schemas.microsoft.com/office/drawing/2014/main" id="{CC215762-6476-9AF0-C4E8-7AE10714EBAA}"/>
                  </a:ext>
                </a:extLst>
              </p:cNvPr>
              <p:cNvSpPr txBox="1">
                <a:spLocks noRot="1" noChangeAspect="1" noMove="1" noResize="1" noEditPoints="1" noAdjustHandles="1" noChangeArrowheads="1" noChangeShapeType="1" noTextEdit="1"/>
              </p:cNvSpPr>
              <p:nvPr/>
            </p:nvSpPr>
            <p:spPr>
              <a:xfrm>
                <a:off x="7400472" y="3745861"/>
                <a:ext cx="753627" cy="369332"/>
              </a:xfrm>
              <a:prstGeom prst="rect">
                <a:avLst/>
              </a:prstGeom>
              <a:blipFill>
                <a:blip r:embed="rId9"/>
                <a:stretch>
                  <a:fillRect/>
                </a:stretch>
              </a:blipFill>
            </p:spPr>
            <p:txBody>
              <a:bodyPr/>
              <a:lstStyle/>
              <a:p>
                <a:r>
                  <a:rPr lang="en-US">
                    <a:noFill/>
                  </a:rPr>
                  <a:t> </a:t>
                </a:r>
              </a:p>
            </p:txBody>
          </p:sp>
        </mc:Fallback>
      </mc:AlternateContent>
      <p:cxnSp>
        <p:nvCxnSpPr>
          <p:cNvPr id="55" name="Straight Arrow Connector 54">
            <a:extLst>
              <a:ext uri="{FF2B5EF4-FFF2-40B4-BE49-F238E27FC236}">
                <a16:creationId xmlns:a16="http://schemas.microsoft.com/office/drawing/2014/main" id="{47E4DE8A-0EFC-4000-48F0-112EEA6EFBF3}"/>
              </a:ext>
            </a:extLst>
          </p:cNvPr>
          <p:cNvCxnSpPr>
            <a:cxnSpLocks/>
          </p:cNvCxnSpPr>
          <p:nvPr/>
        </p:nvCxnSpPr>
        <p:spPr>
          <a:xfrm flipH="1">
            <a:off x="6653687" y="4454773"/>
            <a:ext cx="2232414"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39CD090E-4B59-F261-01B8-13616EDBCEEB}"/>
                  </a:ext>
                </a:extLst>
              </p:cNvPr>
              <p:cNvSpPr txBox="1"/>
              <p:nvPr/>
            </p:nvSpPr>
            <p:spPr>
              <a:xfrm>
                <a:off x="7382053" y="4119321"/>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𝑘</m:t>
                          </m:r>
                        </m:sub>
                      </m:sSub>
                    </m:oMath>
                  </m:oMathPara>
                </a14:m>
                <a:endParaRPr lang="en-US" dirty="0"/>
              </a:p>
            </p:txBody>
          </p:sp>
        </mc:Choice>
        <mc:Fallback xmlns="">
          <p:sp>
            <p:nvSpPr>
              <p:cNvPr id="56" name="TextBox 55">
                <a:extLst>
                  <a:ext uri="{FF2B5EF4-FFF2-40B4-BE49-F238E27FC236}">
                    <a16:creationId xmlns:a16="http://schemas.microsoft.com/office/drawing/2014/main" id="{39CD090E-4B59-F261-01B8-13616EDBCEEB}"/>
                  </a:ext>
                </a:extLst>
              </p:cNvPr>
              <p:cNvSpPr txBox="1">
                <a:spLocks noRot="1" noChangeAspect="1" noMove="1" noResize="1" noEditPoints="1" noAdjustHandles="1" noChangeArrowheads="1" noChangeShapeType="1" noTextEdit="1"/>
              </p:cNvSpPr>
              <p:nvPr/>
            </p:nvSpPr>
            <p:spPr>
              <a:xfrm>
                <a:off x="7382053" y="4119321"/>
                <a:ext cx="753627" cy="369332"/>
              </a:xfrm>
              <a:prstGeom prst="rect">
                <a:avLst/>
              </a:prstGeom>
              <a:blipFill>
                <a:blip r:embed="rId10"/>
                <a:stretch>
                  <a:fillRect/>
                </a:stretch>
              </a:blipFill>
            </p:spPr>
            <p:txBody>
              <a:bodyPr/>
              <a:lstStyle/>
              <a:p>
                <a:r>
                  <a:rPr lang="en-US">
                    <a:noFill/>
                  </a:rPr>
                  <a:t> </a:t>
                </a:r>
              </a:p>
            </p:txBody>
          </p:sp>
        </mc:Fallback>
      </mc:AlternateContent>
      <p:sp>
        <p:nvSpPr>
          <p:cNvPr id="57" name="Flowchart: Connector 56">
            <a:extLst>
              <a:ext uri="{FF2B5EF4-FFF2-40B4-BE49-F238E27FC236}">
                <a16:creationId xmlns:a16="http://schemas.microsoft.com/office/drawing/2014/main" id="{B7066617-C7D9-FE04-C1F9-BD66EB0EFFD1}"/>
              </a:ext>
            </a:extLst>
          </p:cNvPr>
          <p:cNvSpPr/>
          <p:nvPr/>
        </p:nvSpPr>
        <p:spPr>
          <a:xfrm>
            <a:off x="7755716" y="3346106"/>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lowchart: Connector 59">
            <a:extLst>
              <a:ext uri="{FF2B5EF4-FFF2-40B4-BE49-F238E27FC236}">
                <a16:creationId xmlns:a16="http://schemas.microsoft.com/office/drawing/2014/main" id="{9EFE1EA6-3D63-B85E-4F5A-F31964B0E51F}"/>
              </a:ext>
            </a:extLst>
          </p:cNvPr>
          <p:cNvSpPr/>
          <p:nvPr/>
        </p:nvSpPr>
        <p:spPr>
          <a:xfrm>
            <a:off x="7757009" y="3479171"/>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lowchart: Connector 60">
            <a:extLst>
              <a:ext uri="{FF2B5EF4-FFF2-40B4-BE49-F238E27FC236}">
                <a16:creationId xmlns:a16="http://schemas.microsoft.com/office/drawing/2014/main" id="{F2FC886A-B1A3-2AA0-A72E-4CFE407E1F92}"/>
              </a:ext>
            </a:extLst>
          </p:cNvPr>
          <p:cNvSpPr/>
          <p:nvPr/>
        </p:nvSpPr>
        <p:spPr>
          <a:xfrm>
            <a:off x="7756556" y="3603344"/>
            <a:ext cx="45719" cy="54263"/>
          </a:xfrm>
          <a:prstGeom prst="flowChartConnector">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a:extLst>
              <a:ext uri="{FF2B5EF4-FFF2-40B4-BE49-F238E27FC236}">
                <a16:creationId xmlns:a16="http://schemas.microsoft.com/office/drawing/2014/main" id="{4C477C79-5D7F-FC64-29C2-28ED40B5D6B2}"/>
              </a:ext>
            </a:extLst>
          </p:cNvPr>
          <p:cNvCxnSpPr>
            <a:cxnSpLocks/>
          </p:cNvCxnSpPr>
          <p:nvPr/>
        </p:nvCxnSpPr>
        <p:spPr>
          <a:xfrm>
            <a:off x="6631912" y="4646882"/>
            <a:ext cx="1004835" cy="658652"/>
          </a:xfrm>
          <a:prstGeom prst="straightConnector1">
            <a:avLst/>
          </a:prstGeom>
          <a:ln w="19050"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mc:AlternateContent xmlns:mc="http://schemas.openxmlformats.org/markup-compatibility/2006" xmlns:a14="http://schemas.microsoft.com/office/drawing/2010/main">
        <mc:Choice Requires="a14">
          <p:sp>
            <p:nvSpPr>
              <p:cNvPr id="66" name="TextBox 65">
                <a:extLst>
                  <a:ext uri="{FF2B5EF4-FFF2-40B4-BE49-F238E27FC236}">
                    <a16:creationId xmlns:a16="http://schemas.microsoft.com/office/drawing/2014/main" id="{3BE5CEC1-CF8A-4606-192B-5C68FF5412AA}"/>
                  </a:ext>
                </a:extLst>
              </p:cNvPr>
              <p:cNvSpPr txBox="1"/>
              <p:nvPr/>
            </p:nvSpPr>
            <p:spPr>
              <a:xfrm>
                <a:off x="7259933" y="4811872"/>
                <a:ext cx="753627"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oMath>
                  </m:oMathPara>
                </a14:m>
                <a:endParaRPr lang="en-US" dirty="0"/>
              </a:p>
            </p:txBody>
          </p:sp>
        </mc:Choice>
        <mc:Fallback xmlns="">
          <p:sp>
            <p:nvSpPr>
              <p:cNvPr id="66" name="TextBox 65">
                <a:extLst>
                  <a:ext uri="{FF2B5EF4-FFF2-40B4-BE49-F238E27FC236}">
                    <a16:creationId xmlns:a16="http://schemas.microsoft.com/office/drawing/2014/main" id="{3BE5CEC1-CF8A-4606-192B-5C68FF5412AA}"/>
                  </a:ext>
                </a:extLst>
              </p:cNvPr>
              <p:cNvSpPr txBox="1">
                <a:spLocks noRot="1" noChangeAspect="1" noMove="1" noResize="1" noEditPoints="1" noAdjustHandles="1" noChangeArrowheads="1" noChangeShapeType="1" noTextEdit="1"/>
              </p:cNvSpPr>
              <p:nvPr/>
            </p:nvSpPr>
            <p:spPr>
              <a:xfrm>
                <a:off x="7259933" y="4811872"/>
                <a:ext cx="753627" cy="369332"/>
              </a:xfrm>
              <a:prstGeom prst="rect">
                <a:avLst/>
              </a:prstGeom>
              <a:blipFill>
                <a:blip r:embed="rId11"/>
                <a:stretch>
                  <a:fillRect l="-2419" r="-8065"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5E34C210-8692-6347-1B53-4D9FDC7D8FDB}"/>
                  </a:ext>
                </a:extLst>
              </p:cNvPr>
              <p:cNvSpPr txBox="1"/>
              <p:nvPr/>
            </p:nvSpPr>
            <p:spPr>
              <a:xfrm>
                <a:off x="375977" y="5516545"/>
                <a:ext cx="11440045" cy="461665"/>
              </a:xfrm>
              <a:prstGeom prst="rect">
                <a:avLst/>
              </a:prstGeom>
              <a:noFill/>
            </p:spPr>
            <p:txBody>
              <a:bodyPr wrap="square" rtlCol="0">
                <a:spAutoFit/>
              </a:bodyPr>
              <a:lstStyle/>
              <a:p>
                <a14:m>
                  <m:oMath xmlns:m="http://schemas.openxmlformats.org/officeDocument/2006/math">
                    <m:r>
                      <a:rPr lang="en-US" sz="2400" b="0" i="1" smtClean="0">
                        <a:latin typeface="Cambria Math" panose="02040503050406030204" pitchFamily="18" charset="0"/>
                      </a:rPr>
                      <m:t>𝒜</m:t>
                    </m:r>
                  </m:oMath>
                </a14:m>
                <a:r>
                  <a:rPr lang="en-US" sz="2400" dirty="0"/>
                  <a:t> wins if </a:t>
                </a:r>
                <a14:m>
                  <m:oMath xmlns:m="http://schemas.openxmlformats.org/officeDocument/2006/math">
                    <m:r>
                      <a:rPr lang="en-US" sz="2400" b="0" i="1" smtClean="0">
                        <a:latin typeface="Cambria Math" panose="02040503050406030204" pitchFamily="18" charset="0"/>
                      </a:rPr>
                      <m:t>𝜎</m:t>
                    </m:r>
                  </m:oMath>
                </a14:m>
                <a:r>
                  <a:rPr lang="en-US" sz="2400" dirty="0"/>
                  <a:t> is valid for </a:t>
                </a:r>
                <a14:m>
                  <m:oMath xmlns:m="http://schemas.openxmlformats.org/officeDocument/2006/math">
                    <m:r>
                      <a:rPr lang="en-US" sz="2400" b="0" i="1" smtClean="0">
                        <a:latin typeface="Cambria Math" panose="02040503050406030204" pitchFamily="18" charset="0"/>
                      </a:rPr>
                      <m:t>𝑚</m:t>
                    </m:r>
                  </m:oMath>
                </a14:m>
                <a:r>
                  <a:rPr lang="en-US" sz="2400" dirty="0"/>
                  <a:t> under </a:t>
                </a:r>
                <a14:m>
                  <m:oMath xmlns:m="http://schemas.openxmlformats.org/officeDocument/2006/math">
                    <m:r>
                      <a:rPr lang="en-US" sz="2400" b="0" i="1" smtClean="0">
                        <a:latin typeface="Cambria Math" panose="02040503050406030204" pitchFamily="18" charset="0"/>
                      </a:rPr>
                      <m:t>𝑣𝑘</m:t>
                    </m:r>
                  </m:oMath>
                </a14:m>
                <a:r>
                  <a:rPr lang="en-US" sz="2400" dirty="0"/>
                  <a:t>, and </a:t>
                </a:r>
                <a14:m>
                  <m:oMath xmlns:m="http://schemas.openxmlformats.org/officeDocument/2006/math">
                    <m:r>
                      <a:rPr lang="en-US" sz="2400" i="1" strike="sngStrike">
                        <a:latin typeface="Cambria Math" panose="02040503050406030204" pitchFamily="18" charset="0"/>
                      </a:rPr>
                      <m:t>𝑚</m:t>
                    </m:r>
                    <m:r>
                      <a:rPr lang="en-US" sz="2400" i="1" strike="sngStrike">
                        <a:latin typeface="Cambria Math" panose="02040503050406030204" pitchFamily="18" charset="0"/>
                      </a:rPr>
                      <m:t>∉{</m:t>
                    </m:r>
                    <m:sSub>
                      <m:sSubPr>
                        <m:ctrlPr>
                          <a:rPr lang="en-US" sz="2400" i="1" strike="sngStrike">
                            <a:latin typeface="Cambria Math" panose="02040503050406030204" pitchFamily="18" charset="0"/>
                          </a:rPr>
                        </m:ctrlPr>
                      </m:sSubPr>
                      <m:e>
                        <m:r>
                          <a:rPr lang="en-US" sz="2400" i="1" strike="sngStrike">
                            <a:latin typeface="Cambria Math" panose="02040503050406030204" pitchFamily="18" charset="0"/>
                          </a:rPr>
                          <m:t>𝑚</m:t>
                        </m:r>
                      </m:e>
                      <m:sub>
                        <m:r>
                          <a:rPr lang="en-US" sz="2400" i="1" strike="sngStrike">
                            <a:latin typeface="Cambria Math" panose="02040503050406030204" pitchFamily="18" charset="0"/>
                          </a:rPr>
                          <m:t>1</m:t>
                        </m:r>
                      </m:sub>
                    </m:sSub>
                    <m:r>
                      <a:rPr lang="en-US" sz="2400" i="1" strike="sngStrike">
                        <a:latin typeface="Cambria Math" panose="02040503050406030204" pitchFamily="18" charset="0"/>
                      </a:rPr>
                      <m:t>,…,</m:t>
                    </m:r>
                    <m:sSub>
                      <m:sSubPr>
                        <m:ctrlPr>
                          <a:rPr lang="en-US" sz="2400" i="1" strike="sngStrike">
                            <a:latin typeface="Cambria Math" panose="02040503050406030204" pitchFamily="18" charset="0"/>
                          </a:rPr>
                        </m:ctrlPr>
                      </m:sSubPr>
                      <m:e>
                        <m:r>
                          <a:rPr lang="en-US" sz="2400" i="1" strike="sngStrike">
                            <a:latin typeface="Cambria Math" panose="02040503050406030204" pitchFamily="18" charset="0"/>
                          </a:rPr>
                          <m:t>𝑚</m:t>
                        </m:r>
                      </m:e>
                      <m:sub>
                        <m:r>
                          <a:rPr lang="en-US" sz="2400" i="1" strike="sngStrike">
                            <a:latin typeface="Cambria Math" panose="02040503050406030204" pitchFamily="18" charset="0"/>
                          </a:rPr>
                          <m:t>𝑘</m:t>
                        </m:r>
                      </m:sub>
                    </m:sSub>
                    <m:r>
                      <a:rPr lang="en-US" sz="2400" i="1" strike="sngStrike">
                        <a:latin typeface="Cambria Math" panose="02040503050406030204" pitchFamily="18" charset="0"/>
                      </a:rPr>
                      <m:t>}</m:t>
                    </m:r>
                  </m:oMath>
                </a14:m>
                <a:r>
                  <a:rPr lang="en-US" sz="2400" strike="sngStrike" dirty="0"/>
                  <a:t>.</a:t>
                </a:r>
              </a:p>
            </p:txBody>
          </p:sp>
        </mc:Choice>
        <mc:Fallback xmlns="">
          <p:sp>
            <p:nvSpPr>
              <p:cNvPr id="6" name="TextBox 5">
                <a:extLst>
                  <a:ext uri="{FF2B5EF4-FFF2-40B4-BE49-F238E27FC236}">
                    <a16:creationId xmlns:a16="http://schemas.microsoft.com/office/drawing/2014/main" id="{5E34C210-8692-6347-1B53-4D9FDC7D8FDB}"/>
                  </a:ext>
                </a:extLst>
              </p:cNvPr>
              <p:cNvSpPr txBox="1">
                <a:spLocks noRot="1" noChangeAspect="1" noMove="1" noResize="1" noEditPoints="1" noAdjustHandles="1" noChangeArrowheads="1" noChangeShapeType="1" noTextEdit="1"/>
              </p:cNvSpPr>
              <p:nvPr/>
            </p:nvSpPr>
            <p:spPr>
              <a:xfrm>
                <a:off x="375977" y="5516545"/>
                <a:ext cx="11440045" cy="461665"/>
              </a:xfrm>
              <a:prstGeom prst="rect">
                <a:avLst/>
              </a:prstGeom>
              <a:blipFill>
                <a:blip r:embed="rId12"/>
                <a:stretch>
                  <a:fillRect l="-160" t="-1052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FF1922A7-CD3C-F52F-5D62-A92F2E78D8DE}"/>
                  </a:ext>
                </a:extLst>
              </p:cNvPr>
              <p:cNvSpPr>
                <a:spLocks noGrp="1"/>
              </p:cNvSpPr>
              <p:nvPr>
                <p:ph idx="1"/>
              </p:nvPr>
            </p:nvSpPr>
            <p:spPr>
              <a:xfrm>
                <a:off x="544528" y="1612880"/>
                <a:ext cx="3660563" cy="3568324"/>
              </a:xfrm>
            </p:spPr>
            <p:txBody>
              <a:bodyPr>
                <a:normAutofit/>
              </a:bodyPr>
              <a:lstStyle/>
              <a:p>
                <a:pPr marL="514350" indent="-514350">
                  <a:buFont typeface="+mj-lt"/>
                  <a:buAutoNum type="arabicPeriod"/>
                </a:pPr>
                <a:r>
                  <a:rPr lang="en-US" sz="2400" dirty="0"/>
                  <a:t>Adversary </a:t>
                </a:r>
                <a14:m>
                  <m:oMath xmlns:m="http://schemas.openxmlformats.org/officeDocument/2006/math">
                    <m:r>
                      <a:rPr lang="en-US" sz="2400" b="0" i="1" smtClean="0">
                        <a:latin typeface="Cambria Math" panose="02040503050406030204" pitchFamily="18" charset="0"/>
                      </a:rPr>
                      <m:t>𝒜</m:t>
                    </m:r>
                  </m:oMath>
                </a14:m>
                <a:r>
                  <a:rPr lang="en-US" sz="2400" dirty="0"/>
                  <a:t> is given a target </a:t>
                </a:r>
                <a14:m>
                  <m:oMath xmlns:m="http://schemas.openxmlformats.org/officeDocument/2006/math">
                    <m:r>
                      <a:rPr lang="en-US" sz="2400" b="0" i="1" smtClean="0">
                        <a:latin typeface="Cambria Math" panose="02040503050406030204" pitchFamily="18" charset="0"/>
                      </a:rPr>
                      <m:t>𝑣𝑘</m:t>
                    </m:r>
                  </m:oMath>
                </a14:m>
                <a:r>
                  <a:rPr lang="en-US" sz="2400" dirty="0"/>
                  <a:t>.</a:t>
                </a:r>
              </a:p>
              <a:p>
                <a:pPr marL="514350" indent="-514350">
                  <a:buFont typeface="+mj-lt"/>
                  <a:buAutoNum type="arabicPeriod"/>
                </a:pPr>
                <a:r>
                  <a:rPr lang="en-US" sz="2400" b="0" dirty="0"/>
                  <a:t> </a:t>
                </a:r>
                <a14:m>
                  <m:oMath xmlns:m="http://schemas.openxmlformats.org/officeDocument/2006/math">
                    <m:r>
                      <a:rPr lang="en-US" sz="2400" b="0" i="1" smtClean="0">
                        <a:latin typeface="Cambria Math" panose="02040503050406030204" pitchFamily="18" charset="0"/>
                      </a:rPr>
                      <m:t>𝒜</m:t>
                    </m:r>
                  </m:oMath>
                </a14:m>
                <a:r>
                  <a:rPr lang="en-US" sz="2400" dirty="0"/>
                  <a:t> queries a signing oracle for adaptively chosen messages.</a:t>
                </a:r>
              </a:p>
              <a:p>
                <a:pPr marL="514350" indent="-514350">
                  <a:buFont typeface="+mj-lt"/>
                  <a:buAutoNum type="arabicPeriod"/>
                </a:pPr>
                <a:r>
                  <a:rPr lang="en-US" sz="2400" b="0" dirty="0"/>
                  <a:t> </a:t>
                </a:r>
                <a14:m>
                  <m:oMath xmlns:m="http://schemas.openxmlformats.org/officeDocument/2006/math">
                    <m:r>
                      <a:rPr lang="en-US" sz="2400" b="0" i="1" smtClean="0">
                        <a:latin typeface="Cambria Math" panose="02040503050406030204" pitchFamily="18" charset="0"/>
                      </a:rPr>
                      <m:t>𝒜</m:t>
                    </m:r>
                  </m:oMath>
                </a14:m>
                <a:r>
                  <a:rPr lang="en-US" sz="2400" dirty="0"/>
                  <a:t> outputs a signature </a:t>
                </a:r>
                <a14:m>
                  <m:oMath xmlns:m="http://schemas.openxmlformats.org/officeDocument/2006/math">
                    <m:r>
                      <a:rPr lang="en-US" sz="2400" b="0" i="1" smtClean="0">
                        <a:latin typeface="Cambria Math" panose="02040503050406030204" pitchFamily="18" charset="0"/>
                      </a:rPr>
                      <m:t>𝜎</m:t>
                    </m:r>
                  </m:oMath>
                </a14:m>
                <a:r>
                  <a:rPr lang="en-US" sz="2400" dirty="0"/>
                  <a:t> for a message </a:t>
                </a:r>
                <a14:m>
                  <m:oMath xmlns:m="http://schemas.openxmlformats.org/officeDocument/2006/math">
                    <m:r>
                      <a:rPr lang="en-US" sz="2400" b="0" i="1" smtClean="0">
                        <a:latin typeface="Cambria Math" panose="02040503050406030204" pitchFamily="18" charset="0"/>
                      </a:rPr>
                      <m:t>𝑚</m:t>
                    </m:r>
                  </m:oMath>
                </a14:m>
                <a:r>
                  <a:rPr lang="en-US" sz="2400" dirty="0"/>
                  <a:t>.</a:t>
                </a:r>
              </a:p>
            </p:txBody>
          </p:sp>
        </mc:Choice>
        <mc:Fallback xmlns="">
          <p:sp>
            <p:nvSpPr>
              <p:cNvPr id="10" name="Content Placeholder 2">
                <a:extLst>
                  <a:ext uri="{FF2B5EF4-FFF2-40B4-BE49-F238E27FC236}">
                    <a16:creationId xmlns:a16="http://schemas.microsoft.com/office/drawing/2014/main" id="{FF1922A7-CD3C-F52F-5D62-A92F2E78D8DE}"/>
                  </a:ext>
                </a:extLst>
              </p:cNvPr>
              <p:cNvSpPr>
                <a:spLocks noGrp="1" noRot="1" noChangeAspect="1" noMove="1" noResize="1" noEditPoints="1" noAdjustHandles="1" noChangeArrowheads="1" noChangeShapeType="1" noTextEdit="1"/>
              </p:cNvSpPr>
              <p:nvPr>
                <p:ph idx="1"/>
              </p:nvPr>
            </p:nvSpPr>
            <p:spPr>
              <a:xfrm>
                <a:off x="544528" y="1612880"/>
                <a:ext cx="3660563" cy="3568324"/>
              </a:xfrm>
              <a:blipFill>
                <a:blip r:embed="rId13"/>
                <a:stretch>
                  <a:fillRect l="-2662" t="-2735" r="-333"/>
                </a:stretch>
              </a:blipFill>
            </p:spPr>
            <p:txBody>
              <a:bodyPr/>
              <a:lstStyle/>
              <a:p>
                <a:r>
                  <a:rPr lang="en-US">
                    <a:noFill/>
                  </a:rPr>
                  <a:t> </a:t>
                </a:r>
              </a:p>
            </p:txBody>
          </p:sp>
        </mc:Fallback>
      </mc:AlternateContent>
    </p:spTree>
    <p:extLst>
      <p:ext uri="{BB962C8B-B14F-4D97-AF65-F5344CB8AC3E}">
        <p14:creationId xmlns:p14="http://schemas.microsoft.com/office/powerpoint/2010/main" val="2395844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416DF-94C6-0965-591A-9E966F3A3E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7DA9FE-820A-3B9B-C425-E8A9487885CE}"/>
              </a:ext>
            </a:extLst>
          </p:cNvPr>
          <p:cNvSpPr>
            <a:spLocks noGrp="1"/>
          </p:cNvSpPr>
          <p:nvPr>
            <p:ph type="title"/>
          </p:nvPr>
        </p:nvSpPr>
        <p:spPr>
          <a:xfrm>
            <a:off x="291402" y="261259"/>
            <a:ext cx="10515600" cy="1004835"/>
          </a:xfrm>
        </p:spPr>
        <p:txBody>
          <a:bodyPr>
            <a:normAutofit/>
          </a:bodyPr>
          <a:lstStyle/>
          <a:p>
            <a:r>
              <a:rPr lang="en-US" dirty="0"/>
              <a:t>Now: </a:t>
            </a:r>
            <a:r>
              <a:rPr lang="en-US" dirty="0">
                <a:solidFill>
                  <a:schemeClr val="accent2">
                    <a:lumMod val="75000"/>
                  </a:schemeClr>
                </a:solidFill>
              </a:rPr>
              <a:t>Multi-Signatures</a:t>
            </a:r>
            <a:endParaRPr lang="en-US" dirty="0">
              <a:solidFill>
                <a:schemeClr val="accent1">
                  <a:lumMod val="75000"/>
                </a:schemeClr>
              </a:solidFill>
            </a:endParaRPr>
          </a:p>
        </p:txBody>
      </p:sp>
      <mc:AlternateContent xmlns:mc="http://schemas.openxmlformats.org/markup-compatibility/2006" xmlns:a14="http://schemas.microsoft.com/office/drawing/2010/main">
        <mc:Choice Requires="a14">
          <p:sp>
            <p:nvSpPr>
              <p:cNvPr id="27" name="Content Placeholder 2">
                <a:extLst>
                  <a:ext uri="{FF2B5EF4-FFF2-40B4-BE49-F238E27FC236}">
                    <a16:creationId xmlns:a16="http://schemas.microsoft.com/office/drawing/2014/main" id="{6DE9530A-8062-B81D-C7FE-C54E814747B5}"/>
                  </a:ext>
                </a:extLst>
              </p:cNvPr>
              <p:cNvSpPr>
                <a:spLocks noGrp="1"/>
              </p:cNvSpPr>
              <p:nvPr>
                <p:ph idx="1"/>
              </p:nvPr>
            </p:nvSpPr>
            <p:spPr>
              <a:xfrm>
                <a:off x="841248" y="1368216"/>
                <a:ext cx="10633929" cy="540971"/>
              </a:xfrm>
              <a:noFill/>
            </p:spPr>
            <p:txBody>
              <a:bodyPr>
                <a:normAutofit/>
              </a:bodyPr>
              <a:lstStyle/>
              <a:p>
                <a:pPr marL="0" indent="0">
                  <a:buNone/>
                </a:pPr>
                <a:r>
                  <a:rPr lang="en-US" sz="2400" b="1" dirty="0"/>
                  <a:t>Setting:</a:t>
                </a:r>
                <a:r>
                  <a:rPr lang="en-US" sz="2400" dirty="0"/>
                  <a:t> </a:t>
                </a:r>
                <a14:m>
                  <m:oMath xmlns:m="http://schemas.openxmlformats.org/officeDocument/2006/math">
                    <m:r>
                      <a:rPr lang="en-US" sz="2400" b="0" i="1" smtClean="0">
                        <a:latin typeface="Cambria Math" panose="02040503050406030204" pitchFamily="18" charset="0"/>
                      </a:rPr>
                      <m:t>𝑛</m:t>
                    </m:r>
                  </m:oMath>
                </a14:m>
                <a:r>
                  <a:rPr lang="en-US" sz="2400" dirty="0"/>
                  <a:t> signers, each with their own secret and public key.</a:t>
                </a:r>
              </a:p>
            </p:txBody>
          </p:sp>
        </mc:Choice>
        <mc:Fallback xmlns="">
          <p:sp>
            <p:nvSpPr>
              <p:cNvPr id="27" name="Content Placeholder 2">
                <a:extLst>
                  <a:ext uri="{FF2B5EF4-FFF2-40B4-BE49-F238E27FC236}">
                    <a16:creationId xmlns:a16="http://schemas.microsoft.com/office/drawing/2014/main" id="{6DE9530A-8062-B81D-C7FE-C54E814747B5}"/>
                  </a:ext>
                </a:extLst>
              </p:cNvPr>
              <p:cNvSpPr>
                <a:spLocks noGrp="1" noRot="1" noChangeAspect="1" noMove="1" noResize="1" noEditPoints="1" noAdjustHandles="1" noChangeArrowheads="1" noChangeShapeType="1" noTextEdit="1"/>
              </p:cNvSpPr>
              <p:nvPr>
                <p:ph idx="1"/>
              </p:nvPr>
            </p:nvSpPr>
            <p:spPr>
              <a:xfrm>
                <a:off x="841248" y="1368216"/>
                <a:ext cx="10633929" cy="540971"/>
              </a:xfrm>
              <a:blipFill>
                <a:blip r:embed="rId3"/>
                <a:stretch>
                  <a:fillRect l="-860" t="-15730" b="-3371"/>
                </a:stretch>
              </a:blipFill>
            </p:spPr>
            <p:txBody>
              <a:bodyPr/>
              <a:lstStyle/>
              <a:p>
                <a:r>
                  <a:rPr lang="en-US">
                    <a:noFill/>
                  </a:rPr>
                  <a:t> </a:t>
                </a:r>
              </a:p>
            </p:txBody>
          </p:sp>
        </mc:Fallback>
      </mc:AlternateContent>
      <p:pic>
        <p:nvPicPr>
          <p:cNvPr id="3" name="Picture 2" descr="A stick figure drawing a pencil and paper&#10;&#10;Description automatically generated">
            <a:extLst>
              <a:ext uri="{FF2B5EF4-FFF2-40B4-BE49-F238E27FC236}">
                <a16:creationId xmlns:a16="http://schemas.microsoft.com/office/drawing/2014/main" id="{A7D1DFDB-64EA-504F-D504-9A9353375C6A}"/>
              </a:ext>
            </a:extLst>
          </p:cNvPr>
          <p:cNvPicPr>
            <a:picLocks noChangeAspect="1"/>
          </p:cNvPicPr>
          <p:nvPr/>
        </p:nvPicPr>
        <p:blipFill>
          <a:blip r:embed="rId4">
            <a:extLst>
              <a:ext uri="{28A0092B-C50C-407E-A947-70E740481C1C}">
                <a14:useLocalDpi xmlns:a14="http://schemas.microsoft.com/office/drawing/2010/main" val="0"/>
              </a:ext>
            </a:extLst>
          </a:blip>
          <a:srcRect l="10238" r="10238"/>
          <a:stretch/>
        </p:blipFill>
        <p:spPr>
          <a:xfrm>
            <a:off x="2660855" y="2481143"/>
            <a:ext cx="1865376" cy="1759260"/>
          </a:xfrm>
          <a:prstGeom prst="rect">
            <a:avLst/>
          </a:prstGeom>
          <a:ln>
            <a:solidFill>
              <a:schemeClr val="tx1"/>
            </a:solidFill>
          </a:ln>
        </p:spPr>
      </p:pic>
      <p:pic>
        <p:nvPicPr>
          <p:cNvPr id="12" name="Picture 11" descr="A person writing on a piece of paper&#10;&#10;Description automatically generated">
            <a:extLst>
              <a:ext uri="{FF2B5EF4-FFF2-40B4-BE49-F238E27FC236}">
                <a16:creationId xmlns:a16="http://schemas.microsoft.com/office/drawing/2014/main" id="{9B2ABFD6-E0EC-0BBD-95CF-EBD85F7D3202}"/>
              </a:ext>
            </a:extLst>
          </p:cNvPr>
          <p:cNvPicPr>
            <a:picLocks noChangeAspect="1"/>
          </p:cNvPicPr>
          <p:nvPr/>
        </p:nvPicPr>
        <p:blipFill>
          <a:blip r:embed="rId5">
            <a:extLst>
              <a:ext uri="{28A0092B-C50C-407E-A947-70E740481C1C}">
                <a14:useLocalDpi xmlns:a14="http://schemas.microsoft.com/office/drawing/2010/main" val="0"/>
              </a:ext>
            </a:extLst>
          </a:blip>
          <a:srcRect b="5689"/>
          <a:stretch/>
        </p:blipFill>
        <p:spPr>
          <a:xfrm>
            <a:off x="4976303" y="2481143"/>
            <a:ext cx="1865376" cy="1759260"/>
          </a:xfrm>
          <a:prstGeom prst="rect">
            <a:avLst/>
          </a:prstGeom>
          <a:ln>
            <a:solidFill>
              <a:schemeClr val="tx1"/>
            </a:solidFill>
          </a:ln>
        </p:spPr>
      </p:pic>
      <p:pic>
        <p:nvPicPr>
          <p:cNvPr id="32" name="Picture 31">
            <a:extLst>
              <a:ext uri="{FF2B5EF4-FFF2-40B4-BE49-F238E27FC236}">
                <a16:creationId xmlns:a16="http://schemas.microsoft.com/office/drawing/2014/main" id="{8FBD48B9-3FAF-4978-9F05-412AFCEEF953}"/>
              </a:ext>
            </a:extLst>
          </p:cNvPr>
          <p:cNvPicPr>
            <a:picLocks noChangeAspect="1"/>
          </p:cNvPicPr>
          <p:nvPr/>
        </p:nvPicPr>
        <p:blipFill>
          <a:blip r:embed="rId6">
            <a:extLst>
              <a:ext uri="{28A0092B-C50C-407E-A947-70E740481C1C}">
                <a14:useLocalDpi xmlns:a14="http://schemas.microsoft.com/office/drawing/2010/main" val="0"/>
              </a:ext>
            </a:extLst>
          </a:blip>
          <a:srcRect l="39183" t="17080" r="23216" b="19876"/>
          <a:stretch/>
        </p:blipFill>
        <p:spPr>
          <a:xfrm>
            <a:off x="7291751" y="2481143"/>
            <a:ext cx="1865376" cy="1759260"/>
          </a:xfrm>
          <a:prstGeom prst="rect">
            <a:avLst/>
          </a:prstGeom>
          <a:ln>
            <a:solidFill>
              <a:schemeClr val="tx1"/>
            </a:solidFill>
          </a:ln>
        </p:spPr>
      </p:pic>
      <p:pic>
        <p:nvPicPr>
          <p:cNvPr id="34" name="Picture 33" descr="A yellow key with a white circle&#10;&#10;Description automatically generated">
            <a:extLst>
              <a:ext uri="{FF2B5EF4-FFF2-40B4-BE49-F238E27FC236}">
                <a16:creationId xmlns:a16="http://schemas.microsoft.com/office/drawing/2014/main" id="{379DDDA2-2772-B895-881F-FD40106D81C4}"/>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brightnessContrast bright="-21000"/>
                    </a14:imgEffect>
                  </a14:imgLayer>
                </a14:imgProps>
              </a:ext>
              <a:ext uri="{28A0092B-C50C-407E-A947-70E740481C1C}">
                <a14:useLocalDpi xmlns:a14="http://schemas.microsoft.com/office/drawing/2010/main" val="0"/>
              </a:ext>
            </a:extLst>
          </a:blip>
          <a:stretch>
            <a:fillRect/>
          </a:stretch>
        </p:blipFill>
        <p:spPr>
          <a:xfrm rot="5400000">
            <a:off x="3624105" y="3973117"/>
            <a:ext cx="1248015" cy="748809"/>
          </a:xfrm>
          <a:prstGeom prst="rect">
            <a:avLst/>
          </a:prstGeom>
        </p:spPr>
      </p:pic>
      <p:pic>
        <p:nvPicPr>
          <p:cNvPr id="35" name="Picture 34" descr="A yellow key with a white circle&#10;&#10;Description automatically generated">
            <a:extLst>
              <a:ext uri="{FF2B5EF4-FFF2-40B4-BE49-F238E27FC236}">
                <a16:creationId xmlns:a16="http://schemas.microsoft.com/office/drawing/2014/main" id="{9A9F3F4B-0002-920C-23FE-1ABD2D72A05C}"/>
              </a:ext>
            </a:extLst>
          </p:cNvPr>
          <p:cNvPicPr>
            <a:picLocks noChangeAspect="1"/>
          </p:cNvPicPr>
          <p:nvPr/>
        </p:nvPicPr>
        <p:blipFill>
          <a:blip r:embed="rId9">
            <a:duotone>
              <a:schemeClr val="accent1">
                <a:shade val="45000"/>
                <a:satMod val="135000"/>
              </a:schemeClr>
              <a:prstClr val="white"/>
            </a:duotone>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saturation sat="0"/>
                    </a14:imgEffect>
                    <a14:imgEffect>
                      <a14:brightnessContrast bright="-51000"/>
                    </a14:imgEffect>
                  </a14:imgLayer>
                </a14:imgProps>
              </a:ext>
              <a:ext uri="{28A0092B-C50C-407E-A947-70E740481C1C}">
                <a14:useLocalDpi xmlns:a14="http://schemas.microsoft.com/office/drawing/2010/main" val="0"/>
              </a:ext>
            </a:extLst>
          </a:blip>
          <a:stretch>
            <a:fillRect/>
          </a:stretch>
        </p:blipFill>
        <p:spPr>
          <a:xfrm rot="5400000">
            <a:off x="5946950" y="3973117"/>
            <a:ext cx="1248015" cy="748809"/>
          </a:xfrm>
          <a:prstGeom prst="rect">
            <a:avLst/>
          </a:prstGeom>
        </p:spPr>
      </p:pic>
      <p:pic>
        <p:nvPicPr>
          <p:cNvPr id="36" name="Picture 35" descr="A yellow key with a white circle&#10;&#10;Description automatically generated">
            <a:extLst>
              <a:ext uri="{FF2B5EF4-FFF2-40B4-BE49-F238E27FC236}">
                <a16:creationId xmlns:a16="http://schemas.microsoft.com/office/drawing/2014/main" id="{AED5E40D-630F-02F7-334B-B323528013AC}"/>
              </a:ext>
            </a:extLst>
          </p:cNvPr>
          <p:cNvPicPr>
            <a:picLocks noChangeAspect="1"/>
          </p:cNvPicPr>
          <p:nvPr/>
        </p:nvPicPr>
        <p:blipFill>
          <a:blip r:embed="rId10">
            <a:duotone>
              <a:schemeClr val="accent6">
                <a:shade val="45000"/>
                <a:satMod val="135000"/>
              </a:schemeClr>
              <a:prstClr val="white"/>
            </a:duotone>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sharpenSoften amount="100000"/>
                    </a14:imgEffect>
                    <a14:imgEffect>
                      <a14:colorTemperature colorTemp="1500"/>
                    </a14:imgEffect>
                    <a14:imgEffect>
                      <a14:saturation sat="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rot="5400000">
            <a:off x="8258495" y="3973117"/>
            <a:ext cx="1248015" cy="748809"/>
          </a:xfrm>
          <a:prstGeom prst="rect">
            <a:avLst/>
          </a:prstGeom>
        </p:spPr>
      </p:pic>
      <p:sp>
        <p:nvSpPr>
          <p:cNvPr id="37" name="Content Placeholder 2">
            <a:extLst>
              <a:ext uri="{FF2B5EF4-FFF2-40B4-BE49-F238E27FC236}">
                <a16:creationId xmlns:a16="http://schemas.microsoft.com/office/drawing/2014/main" id="{C51B55AA-C851-5782-480E-5DCE7E3532CD}"/>
              </a:ext>
            </a:extLst>
          </p:cNvPr>
          <p:cNvSpPr txBox="1">
            <a:spLocks/>
          </p:cNvSpPr>
          <p:nvPr/>
        </p:nvSpPr>
        <p:spPr>
          <a:xfrm>
            <a:off x="841248" y="5295241"/>
            <a:ext cx="10633929" cy="1106957"/>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t>A multi-signature attests that each signer agreed to sign this message with this group of signers.</a:t>
            </a:r>
          </a:p>
        </p:txBody>
      </p:sp>
      <p:pic>
        <p:nvPicPr>
          <p:cNvPr id="4" name="Picture 3" descr="A yellow key with a white circle&#10;&#10;Description automatically generated">
            <a:extLst>
              <a:ext uri="{FF2B5EF4-FFF2-40B4-BE49-F238E27FC236}">
                <a16:creationId xmlns:a16="http://schemas.microsoft.com/office/drawing/2014/main" id="{A21B0550-6DD1-EBF7-1366-978B8A40943D}"/>
              </a:ext>
            </a:extLst>
          </p:cNvPr>
          <p:cNvPicPr>
            <a:picLocks noChangeAspect="1"/>
          </p:cNvPicPr>
          <p:nvPr/>
        </p:nvPicPr>
        <p:blipFill>
          <a:blip r:embed="rId11">
            <a:alphaModFix amt="50000"/>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brightnessContrast bright="-23000"/>
                    </a14:imgEffect>
                  </a14:imgLayer>
                </a14:imgProps>
              </a:ext>
              <a:ext uri="{28A0092B-C50C-407E-A947-70E740481C1C}">
                <a14:useLocalDpi xmlns:a14="http://schemas.microsoft.com/office/drawing/2010/main" val="0"/>
              </a:ext>
            </a:extLst>
          </a:blip>
          <a:stretch>
            <a:fillRect/>
          </a:stretch>
        </p:blipFill>
        <p:spPr>
          <a:xfrm rot="5400000">
            <a:off x="3955530" y="2630149"/>
            <a:ext cx="714361" cy="428617"/>
          </a:xfrm>
          <a:prstGeom prst="rect">
            <a:avLst/>
          </a:prstGeom>
        </p:spPr>
      </p:pic>
      <p:pic>
        <p:nvPicPr>
          <p:cNvPr id="5" name="Picture 4" descr="A yellow key with a white circle&#10;&#10;Description automatically generated">
            <a:extLst>
              <a:ext uri="{FF2B5EF4-FFF2-40B4-BE49-F238E27FC236}">
                <a16:creationId xmlns:a16="http://schemas.microsoft.com/office/drawing/2014/main" id="{8F9AD5ED-92C7-A869-DEE1-88C39AD0F4CD}"/>
              </a:ext>
            </a:extLst>
          </p:cNvPr>
          <p:cNvPicPr>
            <a:picLocks noChangeAspect="1"/>
          </p:cNvPicPr>
          <p:nvPr/>
        </p:nvPicPr>
        <p:blipFill>
          <a:blip r:embed="rId9">
            <a:duotone>
              <a:schemeClr val="accent1">
                <a:shade val="45000"/>
                <a:satMod val="135000"/>
              </a:schemeClr>
              <a:prstClr val="white"/>
            </a:duotone>
            <a:alphaModFix amt="50000"/>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saturation sat="0"/>
                    </a14:imgEffect>
                    <a14:imgEffect>
                      <a14:brightnessContrast bright="-51000"/>
                    </a14:imgEffect>
                  </a14:imgLayer>
                </a14:imgProps>
              </a:ext>
              <a:ext uri="{28A0092B-C50C-407E-A947-70E740481C1C}">
                <a14:useLocalDpi xmlns:a14="http://schemas.microsoft.com/office/drawing/2010/main" val="0"/>
              </a:ext>
            </a:extLst>
          </a:blip>
          <a:stretch>
            <a:fillRect/>
          </a:stretch>
        </p:blipFill>
        <p:spPr>
          <a:xfrm rot="5400000">
            <a:off x="6264759" y="2630921"/>
            <a:ext cx="711785" cy="427071"/>
          </a:xfrm>
          <a:prstGeom prst="rect">
            <a:avLst/>
          </a:prstGeom>
        </p:spPr>
      </p:pic>
      <p:pic>
        <p:nvPicPr>
          <p:cNvPr id="6" name="Picture 5" descr="A yellow key with a white circle&#10;&#10;Description automatically generated">
            <a:extLst>
              <a:ext uri="{FF2B5EF4-FFF2-40B4-BE49-F238E27FC236}">
                <a16:creationId xmlns:a16="http://schemas.microsoft.com/office/drawing/2014/main" id="{32142336-102F-4E28-C2CF-B05D6F838B2C}"/>
              </a:ext>
            </a:extLst>
          </p:cNvPr>
          <p:cNvPicPr>
            <a:picLocks noChangeAspect="1"/>
          </p:cNvPicPr>
          <p:nvPr/>
        </p:nvPicPr>
        <p:blipFill>
          <a:blip r:embed="rId10">
            <a:duotone>
              <a:schemeClr val="accent6">
                <a:shade val="45000"/>
                <a:satMod val="135000"/>
              </a:schemeClr>
              <a:prstClr val="white"/>
            </a:duotone>
            <a:alphaModFix amt="50000"/>
            <a:extLst>
              <a:ext uri="{BEBA8EAE-BF5A-486C-A8C5-ECC9F3942E4B}">
                <a14:imgProps xmlns:a14="http://schemas.microsoft.com/office/drawing/2010/main">
                  <a14:imgLayer r:embed="rId8">
                    <a14:imgEffect>
                      <a14:backgroundRemoval t="10000" b="90000" l="8500" r="92000">
                        <a14:foregroundMark x1="8500" y1="48333" x2="8500" y2="48333"/>
                        <a14:foregroundMark x1="92000" y1="50278" x2="92000" y2="50278"/>
                      </a14:backgroundRemoval>
                    </a14:imgEffect>
                    <a14:imgEffect>
                      <a14:sharpenSoften amount="100000"/>
                    </a14:imgEffect>
                    <a14:imgEffect>
                      <a14:colorTemperature colorTemp="1500"/>
                    </a14:imgEffect>
                    <a14:imgEffect>
                      <a14:saturation sat="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rot="5400000">
            <a:off x="8596937" y="2636904"/>
            <a:ext cx="691883" cy="415130"/>
          </a:xfrm>
          <a:prstGeom prst="rect">
            <a:avLst/>
          </a:prstGeom>
        </p:spPr>
      </p:pic>
    </p:spTree>
    <p:extLst>
      <p:ext uri="{BB962C8B-B14F-4D97-AF65-F5344CB8AC3E}">
        <p14:creationId xmlns:p14="http://schemas.microsoft.com/office/powerpoint/2010/main" val="218445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CBD84E-B00C-F189-C09A-5A2A9AA59ED4}"/>
            </a:ext>
          </a:extLst>
        </p:cNvPr>
        <p:cNvGrpSpPr/>
        <p:nvPr/>
      </p:nvGrpSpPr>
      <p:grpSpPr>
        <a:xfrm>
          <a:off x="0" y="0"/>
          <a:ext cx="0" cy="0"/>
          <a:chOff x="0" y="0"/>
          <a:chExt cx="0" cy="0"/>
        </a:xfrm>
      </p:grpSpPr>
      <p:sp>
        <p:nvSpPr>
          <p:cNvPr id="63" name="Rectangle: Rounded Corners 62">
            <a:extLst>
              <a:ext uri="{FF2B5EF4-FFF2-40B4-BE49-F238E27FC236}">
                <a16:creationId xmlns:a16="http://schemas.microsoft.com/office/drawing/2014/main" id="{5DD456D9-C971-7C72-4D97-7301037665ED}"/>
              </a:ext>
            </a:extLst>
          </p:cNvPr>
          <p:cNvSpPr/>
          <p:nvPr/>
        </p:nvSpPr>
        <p:spPr>
          <a:xfrm>
            <a:off x="5044155" y="3518453"/>
            <a:ext cx="6515056" cy="3200389"/>
          </a:xfrm>
          <a:prstGeom prst="roundRect">
            <a:avLst>
              <a:gd name="adj" fmla="val 10146"/>
            </a:avLst>
          </a:prstGeom>
          <a:solidFill>
            <a:srgbClr val="FF00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3A070D-50ED-D17A-BBEA-46E7C92452DD}"/>
              </a:ext>
            </a:extLst>
          </p:cNvPr>
          <p:cNvSpPr>
            <a:spLocks noGrp="1"/>
          </p:cNvSpPr>
          <p:nvPr>
            <p:ph type="title"/>
          </p:nvPr>
        </p:nvSpPr>
        <p:spPr>
          <a:xfrm>
            <a:off x="291402" y="261259"/>
            <a:ext cx="10515600" cy="1004835"/>
          </a:xfrm>
        </p:spPr>
        <p:txBody>
          <a:bodyPr>
            <a:normAutofit/>
          </a:bodyPr>
          <a:lstStyle/>
          <a:p>
            <a:r>
              <a:rPr lang="en-US" dirty="0">
                <a:solidFill>
                  <a:schemeClr val="accent2">
                    <a:lumMod val="75000"/>
                  </a:schemeClr>
                </a:solidFill>
              </a:rPr>
              <a:t>Multi-Signatures</a:t>
            </a:r>
            <a:endParaRPr lang="en-US" dirty="0">
              <a:solidFill>
                <a:schemeClr val="accent1">
                  <a:lumMod val="75000"/>
                </a:schemeClr>
              </a:solidFill>
            </a:endParaRPr>
          </a:p>
        </p:txBody>
      </p:sp>
      <p:sp>
        <p:nvSpPr>
          <p:cNvPr id="4" name="TextBox 3">
            <a:extLst>
              <a:ext uri="{FF2B5EF4-FFF2-40B4-BE49-F238E27FC236}">
                <a16:creationId xmlns:a16="http://schemas.microsoft.com/office/drawing/2014/main" id="{A124E19C-C0AA-FD53-96A9-04C08A69349F}"/>
              </a:ext>
            </a:extLst>
          </p:cNvPr>
          <p:cNvSpPr txBox="1"/>
          <p:nvPr/>
        </p:nvSpPr>
        <p:spPr>
          <a:xfrm>
            <a:off x="841246" y="1170742"/>
            <a:ext cx="10633929" cy="2247424"/>
          </a:xfrm>
          <a:prstGeom prst="roundRect">
            <a:avLst/>
          </a:prstGeom>
          <a:solidFill>
            <a:schemeClr val="accent4">
              <a:lumMod val="40000"/>
              <a:lumOff val="60000"/>
            </a:schemeClr>
          </a:solidFill>
          <a:ln>
            <a:solidFill>
              <a:schemeClr val="tx1"/>
            </a:solidFill>
          </a:ln>
        </p:spPr>
        <p:txBody>
          <a:bodyPr wrap="square" rtlCol="0">
            <a:spAutoFit/>
          </a:bodyPr>
          <a:lstStyle/>
          <a:p>
            <a:pPr marL="457200" indent="-457200">
              <a:spcBef>
                <a:spcPts val="1200"/>
              </a:spcBef>
              <a:buFont typeface="Arial" panose="020B0604020202020204" pitchFamily="34" charset="0"/>
              <a:buChar char="•"/>
            </a:pPr>
            <a:r>
              <a:rPr lang="en-US" sz="2400" dirty="0">
                <a:cs typeface="Courier New" panose="02070309020205020404" pitchFamily="49" charset="0"/>
              </a:rPr>
              <a:t>Signers generate their own keys</a:t>
            </a:r>
          </a:p>
          <a:p>
            <a:pPr marL="457200" indent="-457200">
              <a:spcBef>
                <a:spcPts val="1200"/>
              </a:spcBef>
              <a:buFont typeface="Arial" panose="020B0604020202020204" pitchFamily="34" charset="0"/>
              <a:buChar char="•"/>
            </a:pPr>
            <a:r>
              <a:rPr lang="en-US" sz="2400" dirty="0">
                <a:cs typeface="Courier New" panose="02070309020205020404" pitchFamily="49" charset="0"/>
              </a:rPr>
              <a:t>Signing typically involves an interactive, multi-round protocol.</a:t>
            </a:r>
          </a:p>
          <a:p>
            <a:pPr marL="457200" indent="-457200">
              <a:spcBef>
                <a:spcPts val="1200"/>
              </a:spcBef>
              <a:buFont typeface="Arial" panose="020B0604020202020204" pitchFamily="34" charset="0"/>
              <a:buChar char="•"/>
            </a:pPr>
            <a:r>
              <a:rPr lang="en-US" sz="2400" dirty="0">
                <a:cs typeface="Courier New" panose="02070309020205020404" pitchFamily="49" charset="0"/>
              </a:rPr>
              <a:t>Verified w.r.t a (short) aggregate verification key.</a:t>
            </a:r>
          </a:p>
          <a:p>
            <a:pPr marL="457200" indent="-457200">
              <a:spcBef>
                <a:spcPts val="1200"/>
              </a:spcBef>
              <a:buFont typeface="Arial" panose="020B0604020202020204" pitchFamily="34" charset="0"/>
              <a:buChar char="•"/>
            </a:pPr>
            <a:r>
              <a:rPr lang="en-US" sz="2400" dirty="0">
                <a:cs typeface="Courier New" panose="02070309020205020404" pitchFamily="49" charset="0"/>
              </a:rPr>
              <a:t>Threat model: adversary with corrupt signers, controls communication</a:t>
            </a:r>
          </a:p>
        </p:txBody>
      </p:sp>
      <p:grpSp>
        <p:nvGrpSpPr>
          <p:cNvPr id="24" name="Group 23">
            <a:extLst>
              <a:ext uri="{FF2B5EF4-FFF2-40B4-BE49-F238E27FC236}">
                <a16:creationId xmlns:a16="http://schemas.microsoft.com/office/drawing/2014/main" id="{20D90BA6-5150-0D70-EEF4-ED96E4F6DD91}"/>
              </a:ext>
            </a:extLst>
          </p:cNvPr>
          <p:cNvGrpSpPr/>
          <p:nvPr/>
        </p:nvGrpSpPr>
        <p:grpSpPr>
          <a:xfrm>
            <a:off x="6801683" y="4299942"/>
            <a:ext cx="1010574" cy="711874"/>
            <a:chOff x="6891134" y="4299941"/>
            <a:chExt cx="1010574" cy="831109"/>
          </a:xfrm>
        </p:grpSpPr>
        <p:cxnSp>
          <p:nvCxnSpPr>
            <p:cNvPr id="20" name="Straight Arrow Connector 19">
              <a:extLst>
                <a:ext uri="{FF2B5EF4-FFF2-40B4-BE49-F238E27FC236}">
                  <a16:creationId xmlns:a16="http://schemas.microsoft.com/office/drawing/2014/main" id="{F882EDA4-1B0A-929C-5EB3-1C721D82432D}"/>
                </a:ext>
              </a:extLst>
            </p:cNvPr>
            <p:cNvCxnSpPr/>
            <p:nvPr/>
          </p:nvCxnSpPr>
          <p:spPr>
            <a:xfrm flipH="1" flipV="1">
              <a:off x="6997148" y="4403035"/>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58CE84BC-1FDA-2870-CF72-C76B1D330CFD}"/>
                </a:ext>
              </a:extLst>
            </p:cNvPr>
            <p:cNvCxnSpPr/>
            <p:nvPr/>
          </p:nvCxnSpPr>
          <p:spPr>
            <a:xfrm flipH="1" flipV="1">
              <a:off x="6891134" y="4625008"/>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67193AFF-BD21-4631-8975-ACCB1DB9A132}"/>
                </a:ext>
              </a:extLst>
            </p:cNvPr>
            <p:cNvCxnSpPr/>
            <p:nvPr/>
          </p:nvCxnSpPr>
          <p:spPr>
            <a:xfrm flipH="1" flipV="1">
              <a:off x="6967381" y="4530394"/>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B5805016-2AAA-D02E-8ADE-71DBB05AB1D9}"/>
                </a:ext>
              </a:extLst>
            </p:cNvPr>
            <p:cNvCxnSpPr/>
            <p:nvPr/>
          </p:nvCxnSpPr>
          <p:spPr>
            <a:xfrm flipH="1" flipV="1">
              <a:off x="7086699" y="4299941"/>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grpSp>
        <p:nvGrpSpPr>
          <p:cNvPr id="25" name="Group 24">
            <a:extLst>
              <a:ext uri="{FF2B5EF4-FFF2-40B4-BE49-F238E27FC236}">
                <a16:creationId xmlns:a16="http://schemas.microsoft.com/office/drawing/2014/main" id="{AD53DA7E-F6DD-4ADD-36D8-9B9494227DFB}"/>
              </a:ext>
            </a:extLst>
          </p:cNvPr>
          <p:cNvGrpSpPr/>
          <p:nvPr/>
        </p:nvGrpSpPr>
        <p:grpSpPr>
          <a:xfrm rot="17327772">
            <a:off x="4485639" y="4224692"/>
            <a:ext cx="865592" cy="831109"/>
            <a:chOff x="6891134" y="4299941"/>
            <a:chExt cx="1010574" cy="831109"/>
          </a:xfrm>
        </p:grpSpPr>
        <p:cxnSp>
          <p:nvCxnSpPr>
            <p:cNvPr id="26" name="Straight Arrow Connector 25">
              <a:extLst>
                <a:ext uri="{FF2B5EF4-FFF2-40B4-BE49-F238E27FC236}">
                  <a16:creationId xmlns:a16="http://schemas.microsoft.com/office/drawing/2014/main" id="{C9F6ECFB-E7A6-E381-BE51-9921D4722AB1}"/>
                </a:ext>
              </a:extLst>
            </p:cNvPr>
            <p:cNvCxnSpPr/>
            <p:nvPr/>
          </p:nvCxnSpPr>
          <p:spPr>
            <a:xfrm flipH="1" flipV="1">
              <a:off x="6997148" y="4403035"/>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7222591A-25A2-4AD2-8D19-88255610A855}"/>
                </a:ext>
              </a:extLst>
            </p:cNvPr>
            <p:cNvCxnSpPr/>
            <p:nvPr/>
          </p:nvCxnSpPr>
          <p:spPr>
            <a:xfrm flipH="1" flipV="1">
              <a:off x="6891134" y="4625008"/>
              <a:ext cx="815009" cy="5060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B1EDDDBD-3379-00D9-ED99-740371E67D28}"/>
                </a:ext>
              </a:extLst>
            </p:cNvPr>
            <p:cNvCxnSpPr/>
            <p:nvPr/>
          </p:nvCxnSpPr>
          <p:spPr>
            <a:xfrm flipH="1" flipV="1">
              <a:off x="6967380" y="4530394"/>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5D0BAA8-76E3-E329-3D11-BE3241EE979C}"/>
                </a:ext>
              </a:extLst>
            </p:cNvPr>
            <p:cNvCxnSpPr/>
            <p:nvPr/>
          </p:nvCxnSpPr>
          <p:spPr>
            <a:xfrm flipH="1" flipV="1">
              <a:off x="7086699" y="4299941"/>
              <a:ext cx="815009" cy="506042"/>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grpSp>
        <p:nvGrpSpPr>
          <p:cNvPr id="50" name="Group 49">
            <a:extLst>
              <a:ext uri="{FF2B5EF4-FFF2-40B4-BE49-F238E27FC236}">
                <a16:creationId xmlns:a16="http://schemas.microsoft.com/office/drawing/2014/main" id="{F27E4BA7-8851-A550-406A-830B8E49C71D}"/>
              </a:ext>
            </a:extLst>
          </p:cNvPr>
          <p:cNvGrpSpPr/>
          <p:nvPr/>
        </p:nvGrpSpPr>
        <p:grpSpPr>
          <a:xfrm>
            <a:off x="4759470" y="5820677"/>
            <a:ext cx="2734733" cy="367749"/>
            <a:chOff x="4759470" y="6039335"/>
            <a:chExt cx="2734733" cy="367749"/>
          </a:xfrm>
        </p:grpSpPr>
        <p:cxnSp>
          <p:nvCxnSpPr>
            <p:cNvPr id="42" name="Straight Arrow Connector 41">
              <a:extLst>
                <a:ext uri="{FF2B5EF4-FFF2-40B4-BE49-F238E27FC236}">
                  <a16:creationId xmlns:a16="http://schemas.microsoft.com/office/drawing/2014/main" id="{1B6B14DB-C77D-0E91-154C-F01261B37ED3}"/>
                </a:ext>
              </a:extLst>
            </p:cNvPr>
            <p:cNvCxnSpPr/>
            <p:nvPr/>
          </p:nvCxnSpPr>
          <p:spPr>
            <a:xfrm>
              <a:off x="4772718" y="6039335"/>
              <a:ext cx="27214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198A7C33-95CD-25BB-94F7-F945E8735C0B}"/>
                </a:ext>
              </a:extLst>
            </p:cNvPr>
            <p:cNvCxnSpPr/>
            <p:nvPr/>
          </p:nvCxnSpPr>
          <p:spPr>
            <a:xfrm>
              <a:off x="4766094" y="6161918"/>
              <a:ext cx="2721485" cy="0"/>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88708E15-1D54-3F38-59F0-D3CDB028B876}"/>
                </a:ext>
              </a:extLst>
            </p:cNvPr>
            <p:cNvCxnSpPr/>
            <p:nvPr/>
          </p:nvCxnSpPr>
          <p:spPr>
            <a:xfrm>
              <a:off x="4759470" y="6284501"/>
              <a:ext cx="272148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78ACC2E5-AD42-DD0E-713A-F4A1AC6C5FCB}"/>
                </a:ext>
              </a:extLst>
            </p:cNvPr>
            <p:cNvCxnSpPr/>
            <p:nvPr/>
          </p:nvCxnSpPr>
          <p:spPr>
            <a:xfrm>
              <a:off x="4762785" y="6407084"/>
              <a:ext cx="2721485" cy="0"/>
            </a:xfrm>
            <a:prstGeom prst="straightConnector1">
              <a:avLst/>
            </a:prstGeom>
            <a:ln>
              <a:headEnd type="triangle"/>
              <a:tailEnd type="none"/>
            </a:ln>
          </p:spPr>
          <p:style>
            <a:lnRef idx="1">
              <a:schemeClr val="dk1"/>
            </a:lnRef>
            <a:fillRef idx="0">
              <a:schemeClr val="dk1"/>
            </a:fillRef>
            <a:effectRef idx="0">
              <a:schemeClr val="dk1"/>
            </a:effectRef>
            <a:fontRef idx="minor">
              <a:schemeClr val="tx1"/>
            </a:fontRef>
          </p:style>
        </p:cxnSp>
      </p:grpSp>
      <p:pic>
        <p:nvPicPr>
          <p:cNvPr id="9" name="Picture 8" descr="A stick figure drawing a pencil and paper&#10;&#10;Description automatically generated">
            <a:extLst>
              <a:ext uri="{FF2B5EF4-FFF2-40B4-BE49-F238E27FC236}">
                <a16:creationId xmlns:a16="http://schemas.microsoft.com/office/drawing/2014/main" id="{ECCECC14-539F-EF7F-38B6-3898EB74324A}"/>
              </a:ext>
            </a:extLst>
          </p:cNvPr>
          <p:cNvPicPr>
            <a:picLocks noChangeAspect="1"/>
          </p:cNvPicPr>
          <p:nvPr/>
        </p:nvPicPr>
        <p:blipFill>
          <a:blip r:embed="rId3">
            <a:extLst>
              <a:ext uri="{28A0092B-C50C-407E-A947-70E740481C1C}">
                <a14:useLocalDpi xmlns:a14="http://schemas.microsoft.com/office/drawing/2010/main" val="0"/>
              </a:ext>
            </a:extLst>
          </a:blip>
          <a:srcRect l="10238" r="10238"/>
          <a:stretch/>
        </p:blipFill>
        <p:spPr>
          <a:xfrm>
            <a:off x="3386407" y="5015624"/>
            <a:ext cx="1238499" cy="1168044"/>
          </a:xfrm>
          <a:prstGeom prst="rect">
            <a:avLst/>
          </a:prstGeom>
          <a:ln>
            <a:solidFill>
              <a:schemeClr val="tx1"/>
            </a:solidFill>
          </a:ln>
        </p:spPr>
      </p:pic>
      <p:pic>
        <p:nvPicPr>
          <p:cNvPr id="13" name="Picture 12" descr="A yellow key with a white circle&#10;&#10;Description automatically generated">
            <a:extLst>
              <a:ext uri="{FF2B5EF4-FFF2-40B4-BE49-F238E27FC236}">
                <a16:creationId xmlns:a16="http://schemas.microsoft.com/office/drawing/2014/main" id="{332305F8-8550-5138-AB98-99EC04B1204F}"/>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brightnessContrast bright="-21000"/>
                    </a14:imgEffect>
                  </a14:imgLayer>
                </a14:imgProps>
              </a:ext>
              <a:ext uri="{28A0092B-C50C-407E-A947-70E740481C1C}">
                <a14:useLocalDpi xmlns:a14="http://schemas.microsoft.com/office/drawing/2010/main" val="0"/>
              </a:ext>
            </a:extLst>
          </a:blip>
          <a:stretch>
            <a:fillRect/>
          </a:stretch>
        </p:blipFill>
        <p:spPr>
          <a:xfrm rot="5400000">
            <a:off x="4016100" y="5986399"/>
            <a:ext cx="828608" cy="497165"/>
          </a:xfrm>
          <a:prstGeom prst="rect">
            <a:avLst/>
          </a:prstGeom>
        </p:spPr>
      </p:pic>
      <p:pic>
        <p:nvPicPr>
          <p:cNvPr id="47" name="Picture 46" descr="A yellow key with a white circle&#10;&#10;Description automatically generated">
            <a:extLst>
              <a:ext uri="{FF2B5EF4-FFF2-40B4-BE49-F238E27FC236}">
                <a16:creationId xmlns:a16="http://schemas.microsoft.com/office/drawing/2014/main" id="{344B2646-83EE-B066-EEAD-4D4EC8B0F7A5}"/>
              </a:ext>
            </a:extLst>
          </p:cNvPr>
          <p:cNvPicPr>
            <a:picLocks noChangeAspect="1"/>
          </p:cNvPicPr>
          <p:nvPr/>
        </p:nvPicPr>
        <p:blipFill>
          <a:blip r:embed="rId6">
            <a:alphaModFix amt="50000"/>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brightnessContrast bright="-23000"/>
                    </a14:imgEffect>
                  </a14:imgLayer>
                </a14:imgProps>
              </a:ext>
              <a:ext uri="{28A0092B-C50C-407E-A947-70E740481C1C}">
                <a14:useLocalDpi xmlns:a14="http://schemas.microsoft.com/office/drawing/2010/main" val="0"/>
              </a:ext>
            </a:extLst>
          </a:blip>
          <a:stretch>
            <a:fillRect/>
          </a:stretch>
        </p:blipFill>
        <p:spPr>
          <a:xfrm rot="5400000">
            <a:off x="4314584" y="5089772"/>
            <a:ext cx="389780" cy="233868"/>
          </a:xfrm>
          <a:prstGeom prst="rect">
            <a:avLst/>
          </a:prstGeom>
        </p:spPr>
      </p:pic>
      <p:pic>
        <p:nvPicPr>
          <p:cNvPr id="10" name="Picture 9" descr="A person writing on a piece of paper&#10;&#10;Description automatically generated">
            <a:extLst>
              <a:ext uri="{FF2B5EF4-FFF2-40B4-BE49-F238E27FC236}">
                <a16:creationId xmlns:a16="http://schemas.microsoft.com/office/drawing/2014/main" id="{4B28CE55-886B-5D41-0133-26A85F55F97E}"/>
              </a:ext>
            </a:extLst>
          </p:cNvPr>
          <p:cNvPicPr>
            <a:picLocks noChangeAspect="1"/>
          </p:cNvPicPr>
          <p:nvPr/>
        </p:nvPicPr>
        <p:blipFill>
          <a:blip r:embed="rId7">
            <a:extLst>
              <a:ext uri="{28A0092B-C50C-407E-A947-70E740481C1C}">
                <a14:useLocalDpi xmlns:a14="http://schemas.microsoft.com/office/drawing/2010/main" val="0"/>
              </a:ext>
            </a:extLst>
          </a:blip>
          <a:srcRect b="5689"/>
          <a:stretch/>
        </p:blipFill>
        <p:spPr>
          <a:xfrm>
            <a:off x="5500181" y="3689720"/>
            <a:ext cx="1238499" cy="1168044"/>
          </a:xfrm>
          <a:prstGeom prst="rect">
            <a:avLst/>
          </a:prstGeom>
          <a:ln>
            <a:solidFill>
              <a:schemeClr val="tx1"/>
            </a:solidFill>
          </a:ln>
        </p:spPr>
      </p:pic>
      <p:pic>
        <p:nvPicPr>
          <p:cNvPr id="14" name="Picture 13" descr="A yellow key with a white circle&#10;&#10;Description automatically generated">
            <a:extLst>
              <a:ext uri="{FF2B5EF4-FFF2-40B4-BE49-F238E27FC236}">
                <a16:creationId xmlns:a16="http://schemas.microsoft.com/office/drawing/2014/main" id="{5F9B2879-54F4-7EC4-AF94-1898242CA766}"/>
              </a:ext>
            </a:extLst>
          </p:cNvPr>
          <p:cNvPicPr>
            <a:picLocks noChangeAspect="1"/>
          </p:cNvPicPr>
          <p:nvPr/>
        </p:nvPicPr>
        <p:blipFill>
          <a:blip r:embed="rId8">
            <a:duotone>
              <a:schemeClr val="accent1">
                <a:shade val="45000"/>
                <a:satMod val="135000"/>
              </a:schemeClr>
              <a:prstClr val="white"/>
            </a:duotone>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aturation sat="0"/>
                    </a14:imgEffect>
                    <a14:imgEffect>
                      <a14:brightnessContrast bright="-51000"/>
                    </a14:imgEffect>
                  </a14:imgLayer>
                </a14:imgProps>
              </a:ext>
              <a:ext uri="{28A0092B-C50C-407E-A947-70E740481C1C}">
                <a14:useLocalDpi xmlns:a14="http://schemas.microsoft.com/office/drawing/2010/main" val="0"/>
              </a:ext>
            </a:extLst>
          </a:blip>
          <a:stretch>
            <a:fillRect/>
          </a:stretch>
        </p:blipFill>
        <p:spPr>
          <a:xfrm rot="5400000">
            <a:off x="6137271" y="4660495"/>
            <a:ext cx="828608" cy="497165"/>
          </a:xfrm>
          <a:prstGeom prst="rect">
            <a:avLst/>
          </a:prstGeom>
        </p:spPr>
      </p:pic>
      <p:pic>
        <p:nvPicPr>
          <p:cNvPr id="48" name="Picture 47" descr="A yellow key with a white circle&#10;&#10;Description automatically generated">
            <a:extLst>
              <a:ext uri="{FF2B5EF4-FFF2-40B4-BE49-F238E27FC236}">
                <a16:creationId xmlns:a16="http://schemas.microsoft.com/office/drawing/2014/main" id="{A46703C9-E72F-C1C5-3252-86D38F4C352E}"/>
              </a:ext>
            </a:extLst>
          </p:cNvPr>
          <p:cNvPicPr>
            <a:picLocks noChangeAspect="1"/>
          </p:cNvPicPr>
          <p:nvPr/>
        </p:nvPicPr>
        <p:blipFill>
          <a:blip r:embed="rId8">
            <a:duotone>
              <a:schemeClr val="accent1">
                <a:shade val="45000"/>
                <a:satMod val="135000"/>
              </a:schemeClr>
              <a:prstClr val="white"/>
            </a:duotone>
            <a:alphaModFix amt="50000"/>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aturation sat="0"/>
                    </a14:imgEffect>
                    <a14:imgEffect>
                      <a14:brightnessContrast bright="-51000"/>
                    </a14:imgEffect>
                  </a14:imgLayer>
                </a14:imgProps>
              </a:ext>
              <a:ext uri="{28A0092B-C50C-407E-A947-70E740481C1C}">
                <a14:useLocalDpi xmlns:a14="http://schemas.microsoft.com/office/drawing/2010/main" val="0"/>
              </a:ext>
            </a:extLst>
          </a:blip>
          <a:stretch>
            <a:fillRect/>
          </a:stretch>
        </p:blipFill>
        <p:spPr>
          <a:xfrm rot="5400000">
            <a:off x="6424097" y="3768869"/>
            <a:ext cx="388374" cy="233024"/>
          </a:xfrm>
          <a:prstGeom prst="rect">
            <a:avLst/>
          </a:prstGeom>
        </p:spPr>
      </p:pic>
      <p:pic>
        <p:nvPicPr>
          <p:cNvPr id="11" name="Picture 10">
            <a:extLst>
              <a:ext uri="{FF2B5EF4-FFF2-40B4-BE49-F238E27FC236}">
                <a16:creationId xmlns:a16="http://schemas.microsoft.com/office/drawing/2014/main" id="{883FEF96-3E46-34DC-F083-6E6C5B6AFE9C}"/>
              </a:ext>
            </a:extLst>
          </p:cNvPr>
          <p:cNvPicPr>
            <a:picLocks noChangeAspect="1"/>
          </p:cNvPicPr>
          <p:nvPr/>
        </p:nvPicPr>
        <p:blipFill>
          <a:blip r:embed="rId9">
            <a:extLst>
              <a:ext uri="{28A0092B-C50C-407E-A947-70E740481C1C}">
                <a14:useLocalDpi xmlns:a14="http://schemas.microsoft.com/office/drawing/2010/main" val="0"/>
              </a:ext>
            </a:extLst>
          </a:blip>
          <a:srcRect l="39183" t="17080" r="23216" b="19876"/>
          <a:stretch/>
        </p:blipFill>
        <p:spPr>
          <a:xfrm>
            <a:off x="7675432" y="5015629"/>
            <a:ext cx="1238499" cy="1168044"/>
          </a:xfrm>
          <a:prstGeom prst="rect">
            <a:avLst/>
          </a:prstGeom>
          <a:ln>
            <a:solidFill>
              <a:schemeClr val="tx1"/>
            </a:solidFill>
          </a:ln>
        </p:spPr>
      </p:pic>
      <p:pic>
        <p:nvPicPr>
          <p:cNvPr id="15" name="Picture 14" descr="A yellow key with a white circle&#10;&#10;Description automatically generated">
            <a:extLst>
              <a:ext uri="{FF2B5EF4-FFF2-40B4-BE49-F238E27FC236}">
                <a16:creationId xmlns:a16="http://schemas.microsoft.com/office/drawing/2014/main" id="{CE252556-C29D-C5C0-A3E2-836803573C52}"/>
              </a:ext>
            </a:extLst>
          </p:cNvPr>
          <p:cNvPicPr>
            <a:picLocks noChangeAspect="1"/>
          </p:cNvPicPr>
          <p:nvPr/>
        </p:nvPicPr>
        <p:blipFill>
          <a:blip r:embed="rId10">
            <a:duotone>
              <a:schemeClr val="accent6">
                <a:shade val="45000"/>
                <a:satMod val="135000"/>
              </a:schemeClr>
              <a:prstClr val="white"/>
            </a:duotone>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harpenSoften amount="100000"/>
                    </a14:imgEffect>
                    <a14:imgEffect>
                      <a14:colorTemperature colorTemp="1500"/>
                    </a14:imgEffect>
                    <a14:imgEffect>
                      <a14:saturation sat="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rot="5400000">
            <a:off x="8308619" y="5986404"/>
            <a:ext cx="828608" cy="497165"/>
          </a:xfrm>
          <a:prstGeom prst="rect">
            <a:avLst/>
          </a:prstGeom>
        </p:spPr>
      </p:pic>
      <p:pic>
        <p:nvPicPr>
          <p:cNvPr id="49" name="Picture 48" descr="A yellow key with a white circle&#10;&#10;Description automatically generated">
            <a:extLst>
              <a:ext uri="{FF2B5EF4-FFF2-40B4-BE49-F238E27FC236}">
                <a16:creationId xmlns:a16="http://schemas.microsoft.com/office/drawing/2014/main" id="{74F2BCCB-9BB4-A830-3586-956459C6BAF2}"/>
              </a:ext>
            </a:extLst>
          </p:cNvPr>
          <p:cNvPicPr>
            <a:picLocks noChangeAspect="1"/>
          </p:cNvPicPr>
          <p:nvPr/>
        </p:nvPicPr>
        <p:blipFill>
          <a:blip r:embed="rId10">
            <a:duotone>
              <a:schemeClr val="accent6">
                <a:shade val="45000"/>
                <a:satMod val="135000"/>
              </a:schemeClr>
              <a:prstClr val="white"/>
            </a:duotone>
            <a:alphaModFix amt="50000"/>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harpenSoften amount="100000"/>
                    </a14:imgEffect>
                    <a14:imgEffect>
                      <a14:colorTemperature colorTemp="1500"/>
                    </a14:imgEffect>
                    <a14:imgEffect>
                      <a14:saturation sat="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rot="5400000">
            <a:off x="8599955" y="5098570"/>
            <a:ext cx="377517" cy="226510"/>
          </a:xfrm>
          <a:prstGeom prst="rect">
            <a:avLst/>
          </a:prstGeom>
        </p:spPr>
      </p:pic>
      <p:pic>
        <p:nvPicPr>
          <p:cNvPr id="54" name="Picture 53" descr="A person in a red hoodie and a computer&#10;&#10;Description automatically generated">
            <a:extLst>
              <a:ext uri="{FF2B5EF4-FFF2-40B4-BE49-F238E27FC236}">
                <a16:creationId xmlns:a16="http://schemas.microsoft.com/office/drawing/2014/main" id="{D4FA2708-898D-83B0-39D0-3F97C841F0AA}"/>
              </a:ext>
            </a:extLst>
          </p:cNvPr>
          <p:cNvPicPr>
            <a:picLocks noChangeAspect="1"/>
          </p:cNvPicPr>
          <p:nvPr/>
        </p:nvPicPr>
        <p:blipFill>
          <a:blip r:embed="rId11">
            <a:extLst>
              <a:ext uri="{28A0092B-C50C-407E-A947-70E740481C1C}">
                <a14:useLocalDpi xmlns:a14="http://schemas.microsoft.com/office/drawing/2010/main" val="0"/>
              </a:ext>
            </a:extLst>
          </a:blip>
          <a:srcRect l="25705" t="17844" r="25389" b="19121"/>
          <a:stretch/>
        </p:blipFill>
        <p:spPr>
          <a:xfrm>
            <a:off x="9928647" y="4079568"/>
            <a:ext cx="1368979" cy="1764446"/>
          </a:xfrm>
          <a:prstGeom prst="rect">
            <a:avLst/>
          </a:prstGeom>
          <a:solidFill>
            <a:schemeClr val="accent2"/>
          </a:solidFill>
          <a:ln>
            <a:solidFill>
              <a:schemeClr val="tx1"/>
            </a:solidFill>
          </a:ln>
        </p:spPr>
      </p:pic>
      <p:grpSp>
        <p:nvGrpSpPr>
          <p:cNvPr id="62" name="Group 61">
            <a:extLst>
              <a:ext uri="{FF2B5EF4-FFF2-40B4-BE49-F238E27FC236}">
                <a16:creationId xmlns:a16="http://schemas.microsoft.com/office/drawing/2014/main" id="{28F6C4D4-516F-F972-A0EE-575BFB52C3AF}"/>
              </a:ext>
            </a:extLst>
          </p:cNvPr>
          <p:cNvGrpSpPr/>
          <p:nvPr/>
        </p:nvGrpSpPr>
        <p:grpSpPr>
          <a:xfrm>
            <a:off x="390422" y="3589223"/>
            <a:ext cx="4373864" cy="730980"/>
            <a:chOff x="417443" y="3765195"/>
            <a:chExt cx="4373864" cy="730980"/>
          </a:xfrm>
        </p:grpSpPr>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6B07B101-A876-2C52-CEC8-A6805C544579}"/>
                    </a:ext>
                  </a:extLst>
                </p:cNvPr>
                <p:cNvSpPr txBox="1"/>
                <p:nvPr/>
              </p:nvSpPr>
              <p:spPr>
                <a:xfrm>
                  <a:off x="417443" y="3876261"/>
                  <a:ext cx="4373864" cy="482568"/>
                </a:xfrm>
                <a:prstGeom prst="rect">
                  <a:avLst/>
                </a:prstGeom>
                <a:noFill/>
              </p:spPr>
              <p:txBody>
                <a:bodyPr wrap="square" rtlCol="0">
                  <a:spAutoFit/>
                </a:bodyPr>
                <a:lstStyle/>
                <a:p>
                  <a14:m>
                    <m:oMath xmlns:m="http://schemas.openxmlformats.org/officeDocument/2006/math">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𝑣𝑘</m:t>
                          </m:r>
                        </m:e>
                      </m:acc>
                      <m:r>
                        <a:rPr lang="en-US" sz="2400" b="0" i="1" smtClean="0">
                          <a:latin typeface="Cambria Math" panose="02040503050406030204" pitchFamily="18" charset="0"/>
                        </a:rPr>
                        <m:t>←</m:t>
                      </m:r>
                      <m:r>
                        <m:rPr>
                          <m:sty m:val="p"/>
                        </m:rPr>
                        <a:rPr lang="en-US" sz="2400" b="0" i="1" smtClean="0">
                          <a:latin typeface="Cambria Math" panose="02040503050406030204" pitchFamily="18" charset="0"/>
                        </a:rPr>
                        <m:t>A</m:t>
                      </m:r>
                      <m:r>
                        <a:rPr lang="en-US" sz="2400" b="0" i="1" smtClean="0">
                          <a:latin typeface="Cambria Math" panose="02040503050406030204" pitchFamily="18" charset="0"/>
                        </a:rPr>
                        <m:t>𝑔𝑔</m:t>
                      </m:r>
                      <m:r>
                        <a:rPr lang="en-US" sz="2400" b="0" i="1" smtClean="0">
                          <a:latin typeface="Cambria Math" panose="02040503050406030204" pitchFamily="18" charset="0"/>
                        </a:rPr>
                        <m:t>(</m:t>
                      </m:r>
                    </m:oMath>
                  </a14:m>
                  <a:r>
                    <a:rPr lang="en-US" sz="2400" dirty="0"/>
                    <a:t>       ,       ,       </a:t>
                  </a:r>
                  <a14:m>
                    <m:oMath xmlns:m="http://schemas.openxmlformats.org/officeDocument/2006/math">
                      <m:r>
                        <a:rPr lang="en-US" sz="2400" b="0" i="1" smtClean="0">
                          <a:latin typeface="Cambria Math" panose="02040503050406030204" pitchFamily="18" charset="0"/>
                        </a:rPr>
                        <m:t>)</m:t>
                      </m:r>
                    </m:oMath>
                  </a14:m>
                  <a:endParaRPr lang="en-US" sz="2400" dirty="0"/>
                </a:p>
              </p:txBody>
            </p:sp>
          </mc:Choice>
          <mc:Fallback xmlns="">
            <p:sp>
              <p:nvSpPr>
                <p:cNvPr id="57" name="TextBox 56">
                  <a:extLst>
                    <a:ext uri="{FF2B5EF4-FFF2-40B4-BE49-F238E27FC236}">
                      <a16:creationId xmlns:a16="http://schemas.microsoft.com/office/drawing/2014/main" id="{6B07B101-A876-2C52-CEC8-A6805C544579}"/>
                    </a:ext>
                  </a:extLst>
                </p:cNvPr>
                <p:cNvSpPr txBox="1">
                  <a:spLocks noRot="1" noChangeAspect="1" noMove="1" noResize="1" noEditPoints="1" noAdjustHandles="1" noChangeArrowheads="1" noChangeShapeType="1" noTextEdit="1"/>
                </p:cNvSpPr>
                <p:nvPr/>
              </p:nvSpPr>
              <p:spPr>
                <a:xfrm>
                  <a:off x="417443" y="3876261"/>
                  <a:ext cx="4373864" cy="482568"/>
                </a:xfrm>
                <a:prstGeom prst="rect">
                  <a:avLst/>
                </a:prstGeom>
                <a:blipFill>
                  <a:blip r:embed="rId12"/>
                  <a:stretch>
                    <a:fillRect t="-5063" b="-29114"/>
                  </a:stretch>
                </a:blipFill>
              </p:spPr>
              <p:txBody>
                <a:bodyPr/>
                <a:lstStyle/>
                <a:p>
                  <a:r>
                    <a:rPr lang="en-US">
                      <a:noFill/>
                    </a:rPr>
                    <a:t> </a:t>
                  </a:r>
                </a:p>
              </p:txBody>
            </p:sp>
          </mc:Fallback>
        </mc:AlternateContent>
        <p:pic>
          <p:nvPicPr>
            <p:cNvPr id="59" name="Picture 58" descr="A yellow key with a white circle&#10;&#10;Description automatically generated">
              <a:extLst>
                <a:ext uri="{FF2B5EF4-FFF2-40B4-BE49-F238E27FC236}">
                  <a16:creationId xmlns:a16="http://schemas.microsoft.com/office/drawing/2014/main" id="{6EBB811D-D675-5FF4-D462-D3EDE1D1514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brightnessContrast bright="-21000"/>
                      </a14:imgEffect>
                    </a14:imgLayer>
                  </a14:imgProps>
                </a:ext>
                <a:ext uri="{28A0092B-C50C-407E-A947-70E740481C1C}">
                  <a14:useLocalDpi xmlns:a14="http://schemas.microsoft.com/office/drawing/2010/main" val="0"/>
                </a:ext>
              </a:extLst>
            </a:blip>
            <a:stretch>
              <a:fillRect/>
            </a:stretch>
          </p:blipFill>
          <p:spPr>
            <a:xfrm rot="5400000">
              <a:off x="1822800" y="3912511"/>
              <a:ext cx="729580" cy="437748"/>
            </a:xfrm>
            <a:prstGeom prst="rect">
              <a:avLst/>
            </a:prstGeom>
          </p:spPr>
        </p:pic>
        <p:pic>
          <p:nvPicPr>
            <p:cNvPr id="60" name="Picture 59" descr="A yellow key with a white circle&#10;&#10;Description automatically generated">
              <a:extLst>
                <a:ext uri="{FF2B5EF4-FFF2-40B4-BE49-F238E27FC236}">
                  <a16:creationId xmlns:a16="http://schemas.microsoft.com/office/drawing/2014/main" id="{B9461C00-85C3-E990-7D06-DBC6830F0B45}"/>
                </a:ext>
              </a:extLst>
            </p:cNvPr>
            <p:cNvPicPr>
              <a:picLocks noChangeAspect="1"/>
            </p:cNvPicPr>
            <p:nvPr/>
          </p:nvPicPr>
          <p:blipFill>
            <a:blip r:embed="rId8">
              <a:duotone>
                <a:schemeClr val="accent1">
                  <a:shade val="45000"/>
                  <a:satMod val="135000"/>
                </a:schemeClr>
                <a:prstClr val="white"/>
              </a:duotone>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aturation sat="0"/>
                      </a14:imgEffect>
                      <a14:imgEffect>
                        <a14:brightnessContrast bright="-51000"/>
                      </a14:imgEffect>
                    </a14:imgLayer>
                  </a14:imgProps>
                </a:ext>
                <a:ext uri="{28A0092B-C50C-407E-A947-70E740481C1C}">
                  <a14:useLocalDpi xmlns:a14="http://schemas.microsoft.com/office/drawing/2010/main" val="0"/>
                </a:ext>
              </a:extLst>
            </a:blip>
            <a:stretch>
              <a:fillRect/>
            </a:stretch>
          </p:blipFill>
          <p:spPr>
            <a:xfrm rot="5400000">
              <a:off x="2391924" y="3911111"/>
              <a:ext cx="729580" cy="437748"/>
            </a:xfrm>
            <a:prstGeom prst="rect">
              <a:avLst/>
            </a:prstGeom>
          </p:spPr>
        </p:pic>
        <p:pic>
          <p:nvPicPr>
            <p:cNvPr id="61" name="Picture 60" descr="A yellow key with a white circle&#10;&#10;Description automatically generated">
              <a:extLst>
                <a:ext uri="{FF2B5EF4-FFF2-40B4-BE49-F238E27FC236}">
                  <a16:creationId xmlns:a16="http://schemas.microsoft.com/office/drawing/2014/main" id="{09DB6257-71C5-976A-87FA-35CF11A25353}"/>
                </a:ext>
              </a:extLst>
            </p:cNvPr>
            <p:cNvPicPr>
              <a:picLocks noChangeAspect="1"/>
            </p:cNvPicPr>
            <p:nvPr/>
          </p:nvPicPr>
          <p:blipFill>
            <a:blip r:embed="rId10">
              <a:duotone>
                <a:schemeClr val="accent6">
                  <a:shade val="45000"/>
                  <a:satMod val="135000"/>
                </a:schemeClr>
                <a:prstClr val="white"/>
              </a:duotone>
              <a:extLst>
                <a:ext uri="{BEBA8EAE-BF5A-486C-A8C5-ECC9F3942E4B}">
                  <a14:imgProps xmlns:a14="http://schemas.microsoft.com/office/drawing/2010/main">
                    <a14:imgLayer r:embed="rId5">
                      <a14:imgEffect>
                        <a14:backgroundRemoval t="10000" b="90000" l="8500" r="92000">
                          <a14:foregroundMark x1="8500" y1="48333" x2="8500" y2="48333"/>
                          <a14:foregroundMark x1="92000" y1="50278" x2="92000" y2="50278"/>
                        </a14:backgroundRemoval>
                      </a14:imgEffect>
                      <a14:imgEffect>
                        <a14:sharpenSoften amount="100000"/>
                      </a14:imgEffect>
                      <a14:imgEffect>
                        <a14:colorTemperature colorTemp="1500"/>
                      </a14:imgEffect>
                      <a14:imgEffect>
                        <a14:saturation sat="0"/>
                      </a14:imgEffect>
                      <a14:imgEffect>
                        <a14:brightnessContrast bright="-59000"/>
                      </a14:imgEffect>
                    </a14:imgLayer>
                  </a14:imgProps>
                </a:ext>
                <a:ext uri="{28A0092B-C50C-407E-A947-70E740481C1C}">
                  <a14:useLocalDpi xmlns:a14="http://schemas.microsoft.com/office/drawing/2010/main" val="0"/>
                </a:ext>
              </a:extLst>
            </a:blip>
            <a:stretch>
              <a:fillRect/>
            </a:stretch>
          </p:blipFill>
          <p:spPr>
            <a:xfrm rot="5400000">
              <a:off x="2945442" y="3911112"/>
              <a:ext cx="729579" cy="437748"/>
            </a:xfrm>
            <a:prstGeom prst="rect">
              <a:avLst/>
            </a:prstGeom>
          </p:spPr>
        </p:pic>
      </p:grpSp>
      <p:sp>
        <p:nvSpPr>
          <p:cNvPr id="3" name="Rectangle: Rounded Corners 2">
            <a:extLst>
              <a:ext uri="{FF2B5EF4-FFF2-40B4-BE49-F238E27FC236}">
                <a16:creationId xmlns:a16="http://schemas.microsoft.com/office/drawing/2014/main" id="{3ACB0342-E0E8-C654-FB5F-5010FA66CB3D}"/>
              </a:ext>
            </a:extLst>
          </p:cNvPr>
          <p:cNvSpPr/>
          <p:nvPr/>
        </p:nvSpPr>
        <p:spPr>
          <a:xfrm>
            <a:off x="2522931" y="3534524"/>
            <a:ext cx="402155" cy="823905"/>
          </a:xfrm>
          <a:prstGeom prst="roundRect">
            <a:avLst>
              <a:gd name="adj" fmla="val 10146"/>
            </a:avLst>
          </a:prstGeom>
          <a:solidFill>
            <a:srgbClr val="FF00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1175B5E1-3FED-C4BE-906D-30F3E614AEC9}"/>
              </a:ext>
            </a:extLst>
          </p:cNvPr>
          <p:cNvSpPr/>
          <p:nvPr/>
        </p:nvSpPr>
        <p:spPr>
          <a:xfrm>
            <a:off x="3074120" y="3542856"/>
            <a:ext cx="402155" cy="823905"/>
          </a:xfrm>
          <a:prstGeom prst="roundRect">
            <a:avLst>
              <a:gd name="adj" fmla="val 10146"/>
            </a:avLst>
          </a:prstGeom>
          <a:solidFill>
            <a:srgbClr val="FF0000">
              <a:alpha val="43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85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3" grpId="0" animBg="1"/>
      <p:bldP spid="5" grpId="0" animBg="1"/>
    </p:bldLst>
  </p:timing>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TM03457510[[fn=Savon]]</Template>
  <TotalTime>12787</TotalTime>
  <Words>1309</Words>
  <Application>Microsoft Office PowerPoint</Application>
  <PresentationFormat>Widescreen</PresentationFormat>
  <Paragraphs>201</Paragraphs>
  <Slides>22</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Aptos</vt:lpstr>
      <vt:lpstr>Arial</vt:lpstr>
      <vt:lpstr>Calibri</vt:lpstr>
      <vt:lpstr>Calibri Light</vt:lpstr>
      <vt:lpstr>Cambria Math</vt:lpstr>
      <vt:lpstr>Courier New</vt:lpstr>
      <vt:lpstr>Office 2013 - 2022 Theme</vt:lpstr>
      <vt:lpstr>One More Unforgeability for Multi- and Threshold Signatures</vt:lpstr>
      <vt:lpstr>Introduction</vt:lpstr>
      <vt:lpstr>Motivation</vt:lpstr>
      <vt:lpstr>Our work:  What is strong unforgeability for multi- and threshold signatures?</vt:lpstr>
      <vt:lpstr>Talk Outline</vt:lpstr>
      <vt:lpstr>Existential Unforgeability of Plain Signatures</vt:lpstr>
      <vt:lpstr>Strong Unforgeability of Plain Signatures</vt:lpstr>
      <vt:lpstr>Now: Multi-Signatures</vt:lpstr>
      <vt:lpstr>Multi-Signatures</vt:lpstr>
      <vt:lpstr>PowerPoint Presentation</vt:lpstr>
      <vt:lpstr>HBMS: Continued</vt:lpstr>
      <vt:lpstr>HBMS: Summary</vt:lpstr>
      <vt:lpstr>In Contrast: MuSig &amp; MuSig2 (Maxwell et al. 2019) &amp; (Nick et al., 2021) </vt:lpstr>
      <vt:lpstr>Unforgeability of Multi-Signatures</vt:lpstr>
      <vt:lpstr>Unforgeability of Multi-Signatures</vt:lpstr>
      <vt:lpstr>Strong Unforgeability for plain signatures: Alternative Notion</vt:lpstr>
      <vt:lpstr>SUF for Multi-Signatures via One more unforgeability</vt:lpstr>
      <vt:lpstr>Multi-Signatures: Results</vt:lpstr>
      <vt:lpstr>Now: Threshold-Signatures</vt:lpstr>
      <vt:lpstr>Unforgeability of Threshold Signatures</vt:lpstr>
      <vt:lpstr>Threshold Signatures: Results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Sela Navot</dc:creator>
  <cp:lastModifiedBy>Sela Navot</cp:lastModifiedBy>
  <cp:revision>383</cp:revision>
  <dcterms:created xsi:type="dcterms:W3CDTF">2024-11-20T16:40:43Z</dcterms:created>
  <dcterms:modified xsi:type="dcterms:W3CDTF">2024-12-12T03:07:31Z</dcterms:modified>
</cp:coreProperties>
</file>