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09" r:id="rId2"/>
    <p:sldId id="417" r:id="rId3"/>
    <p:sldId id="751" r:id="rId4"/>
    <p:sldId id="526" r:id="rId5"/>
    <p:sldId id="752" r:id="rId6"/>
    <p:sldId id="434" r:id="rId7"/>
    <p:sldId id="527" r:id="rId8"/>
    <p:sldId id="753" r:id="rId9"/>
    <p:sldId id="754" r:id="rId10"/>
    <p:sldId id="756" r:id="rId11"/>
    <p:sldId id="755" r:id="rId12"/>
    <p:sldId id="528" r:id="rId13"/>
    <p:sldId id="758" r:id="rId14"/>
    <p:sldId id="759" r:id="rId15"/>
    <p:sldId id="760" r:id="rId16"/>
    <p:sldId id="762" r:id="rId17"/>
    <p:sldId id="763" r:id="rId18"/>
    <p:sldId id="765" r:id="rId19"/>
    <p:sldId id="766" r:id="rId20"/>
    <p:sldId id="767" r:id="rId21"/>
    <p:sldId id="768" r:id="rId22"/>
    <p:sldId id="770" r:id="rId23"/>
    <p:sldId id="771" r:id="rId24"/>
    <p:sldId id="772" r:id="rId25"/>
    <p:sldId id="773" r:id="rId26"/>
    <p:sldId id="774" r:id="rId27"/>
    <p:sldId id="775" r:id="rId28"/>
    <p:sldId id="776" r:id="rId29"/>
    <p:sldId id="777" r:id="rId30"/>
    <p:sldId id="779" r:id="rId31"/>
    <p:sldId id="780" r:id="rId32"/>
    <p:sldId id="781" r:id="rId33"/>
    <p:sldId id="764" r:id="rId34"/>
    <p:sldId id="783" r:id="rId35"/>
    <p:sldId id="784" r:id="rId36"/>
    <p:sldId id="789" r:id="rId37"/>
    <p:sldId id="790" r:id="rId38"/>
    <p:sldId id="785" r:id="rId39"/>
    <p:sldId id="787" r:id="rId40"/>
    <p:sldId id="786" r:id="rId41"/>
    <p:sldId id="782" r:id="rId42"/>
  </p:sldIdLst>
  <p:sldSz cx="12192000" cy="6858000"/>
  <p:notesSz cx="7315200" cy="96012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2" autoAdjust="0"/>
    <p:restoredTop sz="94434" autoAdjust="0"/>
  </p:normalViewPr>
  <p:slideViewPr>
    <p:cSldViewPr snapToGrid="0">
      <p:cViewPr varScale="1">
        <p:scale>
          <a:sx n="76" d="100"/>
          <a:sy n="76" d="100"/>
        </p:scale>
        <p:origin x="15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90C337-DA11-845E-47C5-137378BBE7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F9FB7-F55C-0850-FF7A-CEB45DE6EB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C08FC50-C4A8-4380-9350-41F5AFD701A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41A38-3DA4-F515-A3D4-B92785ABEE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20D5C-F972-9C16-801E-A95435C613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22112A4-F77D-4977-BB26-E324A14EA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457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A0508F-3C31-4D7B-B089-6987B8C90258}" type="datetimeFigureOut">
              <a:rPr lang="en-CH" smtClean="0"/>
              <a:t>12/12/2024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005CBC-82F8-4399-9B58-1F8576F9FC8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86527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82671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642600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921382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3054459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4294072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1443088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1963504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1361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3613250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2000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513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7732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701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0809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4285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9431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0993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2242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3923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2816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0645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8787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4759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2218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7710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38590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3456162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34151151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1312565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5903944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4384448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8703046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150379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02776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26842227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4173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9212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503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042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803976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86905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35D74-FC55-4C88-B607-3336C807B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D3DC8-A874-44F5-8D6E-82272073E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338CB-3AC7-4944-B556-D23C73C4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13/11/2018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65960-C7C0-4A5E-93F7-91C577AF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2018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69815-6A8B-4D96-B6D8-FDC35E1C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6B4-0751-4DE3-A617-09768051D5D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8540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E0C4A-1A14-4A2C-BAA3-D09CAF21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42EA0-F386-4C1E-97C6-3B81A1163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32456-3254-496A-B397-031F951F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13/11/2018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C8580-77C3-4B79-BD19-EA79EE8F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2018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227FB-3578-4CC7-B96C-B5807C8E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6B4-0751-4DE3-A617-09768051D5D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6645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B42A7E-1B65-484D-9DFF-39673084DC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EBCB3-53CA-493B-947D-66D5979CA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F09B6-2056-49E0-90F7-1FC9EB03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13/11/2018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4528A-3BA5-4D16-8AAE-C4AC59279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2018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115BD-F5E7-496E-8E87-A622D03D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6B4-0751-4DE3-A617-09768051D5D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4774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D73D-4308-4C5F-8D9D-ECFB4A0E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A173F-226A-47C0-8B23-69F7A1D76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BA744-278B-440F-B471-26D41711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13/11/2018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74DB-C5F1-41DB-B039-400D4322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2018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94BC6-7FAE-42B1-9206-CDFF7CFE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6B4-0751-4DE3-A617-09768051D5D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5254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D32CD-82D6-4D02-9511-C1C4D453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68749-B075-490F-AAD4-5B6C6CC7E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F8131-4A6B-477A-9E0B-EF78B978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13/11/2018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C984-C120-4303-8CBE-9606A64DD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2018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5BB2B-BC16-4C94-90DE-ECB6F2BA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6B4-0751-4DE3-A617-09768051D5D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1717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43B9-9318-4006-84FB-E99BDBD6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A5BFA-8951-45BA-874F-18F2359F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D550D-3F3C-4597-AE3D-FCA444EEF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8977B-189A-4769-BFEF-CE672F78A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13/11/2018</a:t>
            </a:r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60E60-9B08-443F-8FDC-7DB182E3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2018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E1492-DB07-4EE2-B636-DAC15250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6B4-0751-4DE3-A617-09768051D5D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3169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A98A-70BB-4682-B9D9-34F98233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D51D2-2819-47AA-AA58-0B86445D3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C7325-F2AF-4466-BF55-0E9A1ADEC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3511B-1349-4734-B5AB-4BDD8DC32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E245F5-712F-4954-A3CE-3AE6D69AA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43D91-FA56-4A49-B27F-FA457CBE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13/11/2018</a:t>
            </a:r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FCBE5-F895-481A-84C3-984F7AFB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2018</a:t>
            </a:r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D0BF97-48A3-408F-91BB-4FB17E15B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6B4-0751-4DE3-A617-09768051D5D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1648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BD7C-BEA8-47D9-96DF-A3AECA72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F33A0-A167-4542-96A5-47082C4F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13/11/2018</a:t>
            </a:r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6B1F3-B7C4-4173-AF96-E1BB3541E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2018</a:t>
            </a:r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707F7-181B-4223-A8A8-510DE788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6B4-0751-4DE3-A617-09768051D5D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8707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42471-7692-4185-A5DA-DEE7FEC2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13/11/2018</a:t>
            </a:r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4FE18-5D1C-42E3-BBD6-935283C8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2018</a:t>
            </a:r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DB88-E7EA-4A68-AB3A-7B78C824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6B4-0751-4DE3-A617-09768051D5D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8275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E11D-4915-43A4-BD13-8BA76C76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841AF-82B3-49C3-BFBD-91BA08C5E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9B472-460B-4EA4-A783-1AC295E0B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F7A21-29F5-4BC9-B00B-17BE95087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13/11/2018</a:t>
            </a:r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F4957-5C8A-41C3-A371-214E82DA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2018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7BD7A-D1B5-48E7-BC18-24673792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6B4-0751-4DE3-A617-09768051D5D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06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C454F-E412-45CE-9DF1-04043887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72651-30D2-41C8-BFF7-C9C8C7985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8C392-891B-4B43-AE7C-0777D414F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AA505-D5F7-4605-BA9C-0DB60B85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13/11/2018</a:t>
            </a:r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2DE3A-DD41-4F3B-AB52-ABE29A9A4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TCC 2018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47579-6EC8-4AFE-9034-6B783F82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16B4-0751-4DE3-A617-09768051D5D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5639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8052C-DA40-469F-A05C-7420E3E53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36409-818D-4B96-BD79-C845CD9A4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5ED32-B9E1-40DA-BB15-919D02F34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13/11/2018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D5C59-2B64-4D40-904E-1C99EB553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TCC 2018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F172D-8A3F-4CEB-9355-FA90850BA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C16B4-0751-4DE3-A617-09768051D5D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7342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image" Target="../media/image280.png"/><Relationship Id="rId7" Type="http://schemas.openxmlformats.org/officeDocument/2006/relationships/image" Target="../media/image38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1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47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.png"/><Relationship Id="rId26" Type="http://schemas.openxmlformats.org/officeDocument/2006/relationships/image" Target="../media/image12.png"/><Relationship Id="rId3" Type="http://schemas.openxmlformats.org/officeDocument/2006/relationships/image" Target="../media/image7.png"/><Relationship Id="rId21" Type="http://schemas.openxmlformats.org/officeDocument/2006/relationships/image" Target="../media/image5.png"/><Relationship Id="rId17" Type="http://schemas.openxmlformats.org/officeDocument/2006/relationships/image" Target="../media/image1.png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4" Type="http://schemas.openxmlformats.org/officeDocument/2006/relationships/image" Target="../media/image10.png"/><Relationship Id="rId23" Type="http://schemas.openxmlformats.org/officeDocument/2006/relationships/image" Target="../media/image9.png"/><Relationship Id="rId19" Type="http://schemas.openxmlformats.org/officeDocument/2006/relationships/image" Target="../media/image3.png"/><Relationship Id="rId22" Type="http://schemas.openxmlformats.org/officeDocument/2006/relationships/image" Target="../media/image8.png"/><Relationship Id="rId27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Relationship Id="rId4" Type="http://schemas.openxmlformats.org/officeDocument/2006/relationships/image" Target="../media/image6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png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17A4-5DC1-4FF7-BE5C-011D48E4B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846" y="1538177"/>
            <a:ext cx="9144000" cy="2155776"/>
          </a:xfrm>
        </p:spPr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chemeClr val="accent1">
                    <a:lumMod val="75000"/>
                  </a:schemeClr>
                </a:solidFill>
              </a:rPr>
              <a:t>Dishonest Majority Constant-Round MPC with Linear Communication from DDH</a:t>
            </a:r>
            <a:endParaRPr lang="en-CH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2379C91-16AB-40F5-A08A-E2D483344586}"/>
              </a:ext>
            </a:extLst>
          </p:cNvPr>
          <p:cNvSpPr txBox="1">
            <a:spLocks/>
          </p:cNvSpPr>
          <p:nvPr/>
        </p:nvSpPr>
        <p:spPr>
          <a:xfrm>
            <a:off x="2157118" y="4405897"/>
            <a:ext cx="2776390" cy="980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Vipul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Goyal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NTT Research 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Carnegie Mellon University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2379C91-16AB-40F5-A08A-E2D483344586}"/>
              </a:ext>
            </a:extLst>
          </p:cNvPr>
          <p:cNvSpPr txBox="1">
            <a:spLocks/>
          </p:cNvSpPr>
          <p:nvPr/>
        </p:nvSpPr>
        <p:spPr>
          <a:xfrm>
            <a:off x="4702651" y="4404866"/>
            <a:ext cx="2776390" cy="980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Junru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Tsinghua University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2379C91-16AB-40F5-A08A-E2D483344586}"/>
              </a:ext>
            </a:extLst>
          </p:cNvPr>
          <p:cNvSpPr txBox="1">
            <a:spLocks/>
          </p:cNvSpPr>
          <p:nvPr/>
        </p:nvSpPr>
        <p:spPr>
          <a:xfrm>
            <a:off x="7479041" y="4403835"/>
            <a:ext cx="2776390" cy="980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Ankit Kumar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Misra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Los Angeles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2379C91-16AB-40F5-A08A-E2D483344586}"/>
              </a:ext>
            </a:extLst>
          </p:cNvPr>
          <p:cNvSpPr txBox="1">
            <a:spLocks/>
          </p:cNvSpPr>
          <p:nvPr/>
        </p:nvSpPr>
        <p:spPr>
          <a:xfrm>
            <a:off x="2157118" y="5448911"/>
            <a:ext cx="2776390" cy="980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Rafail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Ostrovsky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Los Angeles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379C91-16AB-40F5-A08A-E2D483344586}"/>
              </a:ext>
            </a:extLst>
          </p:cNvPr>
          <p:cNvSpPr txBox="1">
            <a:spLocks/>
          </p:cNvSpPr>
          <p:nvPr/>
        </p:nvSpPr>
        <p:spPr>
          <a:xfrm>
            <a:off x="4702651" y="5384070"/>
            <a:ext cx="2776390" cy="980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Yifan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Tsinghua University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Shanghai Qi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Institute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2379C91-16AB-40F5-A08A-E2D483344586}"/>
              </a:ext>
            </a:extLst>
          </p:cNvPr>
          <p:cNvSpPr txBox="1">
            <a:spLocks/>
          </p:cNvSpPr>
          <p:nvPr/>
        </p:nvSpPr>
        <p:spPr>
          <a:xfrm>
            <a:off x="7479041" y="5382008"/>
            <a:ext cx="2776390" cy="980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Chenkai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Arizona State University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81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Limitations of Our Result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55157" y="2011272"/>
                <a:ext cx="10683949" cy="3366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Free XOR: </a:t>
                </a: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Do not support the </a:t>
                </a:r>
                <a:r>
                  <a:rPr lang="en-US" altLang="zh-CN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freeXOR</a:t>
                </a: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technique.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Our construction is based on DDH, which works over a large prime field. The </a:t>
                </a:r>
                <a:r>
                  <a:rPr lang="en-US" altLang="zh-CN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freeXOR</a:t>
                </a: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technique requires to use a binary-extension field.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Computational Complexity: </a:t>
                </a: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PKE operations are less efficient than symmetric-key operations. (But can be local)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Garbled Circuit Size:</a:t>
                </a: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Scale linearly with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 number of parties</a:t>
                </a: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As a result, the evaluation also scales with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57" y="2011272"/>
                <a:ext cx="10683949" cy="3366563"/>
              </a:xfrm>
              <a:prstGeom prst="rect">
                <a:avLst/>
              </a:prstGeom>
              <a:blipFill>
                <a:blip r:embed="rId3"/>
                <a:stretch>
                  <a:fillRect l="-400" b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90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6679" y="2096332"/>
            <a:ext cx="103986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Review of Yao’s Garbled Circuits and BMR Template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Our Solution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Experiment and Comparison</a:t>
            </a:r>
          </a:p>
        </p:txBody>
      </p:sp>
    </p:spTree>
    <p:extLst>
      <p:ext uri="{BB962C8B-B14F-4D97-AF65-F5344CB8AC3E}">
        <p14:creationId xmlns:p14="http://schemas.microsoft.com/office/powerpoint/2010/main" val="85072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Yao’s Garbled Circuit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流程图: 延期 2"/>
          <p:cNvSpPr/>
          <p:nvPr/>
        </p:nvSpPr>
        <p:spPr>
          <a:xfrm>
            <a:off x="2505735" y="1920950"/>
            <a:ext cx="1612605" cy="1396409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AND</a:t>
            </a:r>
            <a:endParaRPr lang="zh-CN" altLang="en-US" sz="16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910851" y="2176136"/>
            <a:ext cx="15948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10851" y="3079893"/>
            <a:ext cx="15948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118340" y="2619153"/>
            <a:ext cx="15948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09594" y="1977294"/>
                <a:ext cx="3499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4" y="1977294"/>
                <a:ext cx="349968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609594" y="2881051"/>
                <a:ext cx="3462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4" y="2881051"/>
                <a:ext cx="346249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673983" y="2413223"/>
                <a:ext cx="3322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983" y="2413223"/>
                <a:ext cx="33227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152435" y="1881312"/>
                <a:ext cx="11117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(0),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35" y="1881312"/>
                <a:ext cx="1111715" cy="246221"/>
              </a:xfrm>
              <a:prstGeom prst="rect">
                <a:avLst/>
              </a:prstGeom>
              <a:blipFill>
                <a:blip r:embed="rId6"/>
                <a:stretch>
                  <a:fillRect l="-3846" r="-6593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609595" y="4734182"/>
                <a:ext cx="10245640" cy="1843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Idea: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wire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prepare a random mask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two random wire labels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(0)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evaluator always learns the masked wire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value on the wire). Also learns the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not the other one.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5" y="4734182"/>
                <a:ext cx="10245640" cy="1843069"/>
              </a:xfrm>
              <a:prstGeom prst="rect">
                <a:avLst/>
              </a:prstGeom>
              <a:blipFill>
                <a:blip r:embed="rId7"/>
                <a:stretch>
                  <a:fillRect l="-892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1158078" y="2785068"/>
                <a:ext cx="11060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(0),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078" y="2785068"/>
                <a:ext cx="1106072" cy="246221"/>
              </a:xfrm>
              <a:prstGeom prst="rect">
                <a:avLst/>
              </a:prstGeom>
              <a:blipFill>
                <a:blip r:embed="rId8"/>
                <a:stretch>
                  <a:fillRect l="-3867" r="-6077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4356847" y="2300836"/>
                <a:ext cx="10786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(0),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847" y="2300836"/>
                <a:ext cx="1078629" cy="246221"/>
              </a:xfrm>
              <a:prstGeom prst="rect">
                <a:avLst/>
              </a:prstGeom>
              <a:blipFill>
                <a:blip r:embed="rId9"/>
                <a:stretch>
                  <a:fillRect l="-3955" r="-5650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1599193" y="2203264"/>
                <a:ext cx="2574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193" y="2203264"/>
                <a:ext cx="257442" cy="246221"/>
              </a:xfrm>
              <a:prstGeom prst="rect">
                <a:avLst/>
              </a:prstGeom>
              <a:blipFill>
                <a:blip r:embed="rId10"/>
                <a:stretch>
                  <a:fillRect l="-18605" b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1599193" y="3111971"/>
                <a:ext cx="2574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193" y="3111971"/>
                <a:ext cx="257442" cy="246221"/>
              </a:xfrm>
              <a:prstGeom prst="rect">
                <a:avLst/>
              </a:prstGeom>
              <a:blipFill>
                <a:blip r:embed="rId11"/>
                <a:stretch>
                  <a:fillRect l="-18605" r="-2326" b="-14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4787061" y="2634830"/>
                <a:ext cx="24089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061" y="2634830"/>
                <a:ext cx="240899" cy="246221"/>
              </a:xfrm>
              <a:prstGeom prst="rect">
                <a:avLst/>
              </a:prstGeom>
              <a:blipFill>
                <a:blip r:embed="rId12"/>
                <a:stretch>
                  <a:fillRect l="-20000" b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016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Yao’s Garbled Circuit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流程图: 延期 2"/>
          <p:cNvSpPr/>
          <p:nvPr/>
        </p:nvSpPr>
        <p:spPr>
          <a:xfrm>
            <a:off x="2505735" y="1920950"/>
            <a:ext cx="1612605" cy="1396409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AND</a:t>
            </a:r>
            <a:endParaRPr lang="zh-CN" altLang="en-US" sz="16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910851" y="2176136"/>
            <a:ext cx="15948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910851" y="3079893"/>
            <a:ext cx="15948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118340" y="2619153"/>
            <a:ext cx="15948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09594" y="1977294"/>
                <a:ext cx="3499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4" y="1977294"/>
                <a:ext cx="349968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609594" y="2881051"/>
                <a:ext cx="3462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4" y="2881051"/>
                <a:ext cx="346249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673983" y="2413223"/>
                <a:ext cx="3322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983" y="2413223"/>
                <a:ext cx="33227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152435" y="1881312"/>
                <a:ext cx="111171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(0),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35" y="1881312"/>
                <a:ext cx="1111715" cy="246221"/>
              </a:xfrm>
              <a:prstGeom prst="rect">
                <a:avLst/>
              </a:prstGeom>
              <a:blipFill>
                <a:blip r:embed="rId6"/>
                <a:stretch>
                  <a:fillRect l="-3846" r="-6593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609594" y="5048014"/>
                <a:ext cx="10105459" cy="1427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Idea: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Garbler computes four cipher-texts, corresponding to the 4 possible cases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 dirty="0" err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Evaluator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only decrypt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4" y="5048014"/>
                <a:ext cx="10105459" cy="1427570"/>
              </a:xfrm>
              <a:prstGeom prst="rect">
                <a:avLst/>
              </a:prstGeom>
              <a:blipFill>
                <a:blip r:embed="rId7"/>
                <a:stretch>
                  <a:fillRect l="-965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1158078" y="2785068"/>
                <a:ext cx="11060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(0),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078" y="2785068"/>
                <a:ext cx="1106072" cy="246221"/>
              </a:xfrm>
              <a:prstGeom prst="rect">
                <a:avLst/>
              </a:prstGeom>
              <a:blipFill>
                <a:blip r:embed="rId8"/>
                <a:stretch>
                  <a:fillRect l="-3867" r="-6077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4356847" y="2300836"/>
                <a:ext cx="107862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(0),</m:t>
                      </m:r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847" y="2300836"/>
                <a:ext cx="1078629" cy="246221"/>
              </a:xfrm>
              <a:prstGeom prst="rect">
                <a:avLst/>
              </a:prstGeom>
              <a:blipFill>
                <a:blip r:embed="rId9"/>
                <a:stretch>
                  <a:fillRect l="-3955" r="-5650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1599193" y="2203264"/>
                <a:ext cx="2574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193" y="2203264"/>
                <a:ext cx="257442" cy="246221"/>
              </a:xfrm>
              <a:prstGeom prst="rect">
                <a:avLst/>
              </a:prstGeom>
              <a:blipFill>
                <a:blip r:embed="rId10"/>
                <a:stretch>
                  <a:fillRect l="-18605" b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1599193" y="3111971"/>
                <a:ext cx="2574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193" y="3111971"/>
                <a:ext cx="257442" cy="246221"/>
              </a:xfrm>
              <a:prstGeom prst="rect">
                <a:avLst/>
              </a:prstGeom>
              <a:blipFill>
                <a:blip r:embed="rId11"/>
                <a:stretch>
                  <a:fillRect l="-18605" r="-2326" b="-14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4787061" y="2634830"/>
                <a:ext cx="24089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061" y="2634830"/>
                <a:ext cx="240899" cy="246221"/>
              </a:xfrm>
              <a:prstGeom prst="rect">
                <a:avLst/>
              </a:prstGeom>
              <a:blipFill>
                <a:blip r:embed="rId12"/>
                <a:stretch>
                  <a:fillRect l="-20000" b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圆角矩形 24"/>
              <p:cNvSpPr/>
              <p:nvPr/>
            </p:nvSpPr>
            <p:spPr>
              <a:xfrm>
                <a:off x="115181" y="4318537"/>
                <a:ext cx="6393712" cy="72421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圆角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81" y="4318537"/>
                <a:ext cx="6393712" cy="724215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格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4382941"/>
                  </p:ext>
                </p:extLst>
              </p:nvPr>
            </p:nvGraphicFramePr>
            <p:xfrm>
              <a:off x="6569426" y="3031289"/>
              <a:ext cx="5544184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664">
                      <a:extLst>
                        <a:ext uri="{9D8B030D-6E8A-4147-A177-3AD203B41FA5}">
                          <a16:colId xmlns:a16="http://schemas.microsoft.com/office/drawing/2014/main" val="2286322601"/>
                        </a:ext>
                      </a:extLst>
                    </a:gridCol>
                    <a:gridCol w="2087626">
                      <a:extLst>
                        <a:ext uri="{9D8B030D-6E8A-4147-A177-3AD203B41FA5}">
                          <a16:colId xmlns:a16="http://schemas.microsoft.com/office/drawing/2014/main" val="3358449592"/>
                        </a:ext>
                      </a:extLst>
                    </a:gridCol>
                    <a:gridCol w="2076894">
                      <a:extLst>
                        <a:ext uri="{9D8B030D-6E8A-4147-A177-3AD203B41FA5}">
                          <a16:colId xmlns:a16="http://schemas.microsoft.com/office/drawing/2014/main" val="2794570923"/>
                        </a:ext>
                      </a:extLst>
                    </a:gridCol>
                  </a:tblGrid>
                  <a:tr h="5047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1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altLang="zh-CN" sz="1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1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CN" sz="1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altLang="zh-CN" sz="1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altLang="zh-CN" sz="1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altLang="zh-CN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1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altLang="zh-CN" sz="1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1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CN" sz="1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altLang="zh-CN" sz="1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altLang="zh-CN" sz="1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altLang="zh-CN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8236638"/>
                      </a:ext>
                    </a:extLst>
                  </a:tr>
                  <a:tr h="71094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14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altLang="zh-CN" sz="1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1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CN" sz="1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altLang="zh-CN" sz="1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altLang="zh-CN" sz="1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altLang="zh-CN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Enc</m:t>
                                </m:r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0,0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Enc</m:t>
                                </m:r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1,0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1,0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39244485"/>
                      </a:ext>
                    </a:extLst>
                  </a:tr>
                  <a:tr h="6663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140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altLang="zh-CN" sz="14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CN" sz="1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zh-CN" sz="14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altLang="zh-CN" sz="14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altLang="zh-CN" sz="1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e>
                                  <m:sub>
                                    <m:r>
                                      <a:rPr lang="en-US" altLang="zh-CN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altLang="zh-CN" sz="1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Enc</m:t>
                                </m:r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0,1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Enc</m:t>
                                </m:r>
                                <m:d>
                                  <m:d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1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1,1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1,1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3721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格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4382941"/>
                  </p:ext>
                </p:extLst>
              </p:nvPr>
            </p:nvGraphicFramePr>
            <p:xfrm>
              <a:off x="6569426" y="3031289"/>
              <a:ext cx="5544184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664">
                      <a:extLst>
                        <a:ext uri="{9D8B030D-6E8A-4147-A177-3AD203B41FA5}">
                          <a16:colId xmlns:a16="http://schemas.microsoft.com/office/drawing/2014/main" val="2286322601"/>
                        </a:ext>
                      </a:extLst>
                    </a:gridCol>
                    <a:gridCol w="2087626">
                      <a:extLst>
                        <a:ext uri="{9D8B030D-6E8A-4147-A177-3AD203B41FA5}">
                          <a16:colId xmlns:a16="http://schemas.microsoft.com/office/drawing/2014/main" val="3358449592"/>
                        </a:ext>
                      </a:extLst>
                    </a:gridCol>
                    <a:gridCol w="2076894">
                      <a:extLst>
                        <a:ext uri="{9D8B030D-6E8A-4147-A177-3AD203B41FA5}">
                          <a16:colId xmlns:a16="http://schemas.microsoft.com/office/drawing/2014/main" val="2794570923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66472" t="-833" r="-100000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67449" t="-833" r="-587" b="-2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8236638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441" t="-100000" r="-302203" b="-100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66472" t="-100000" r="-100000" b="-100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67449" t="-100000" r="-587" b="-100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9244485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441" t="-201667" r="-302203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66472" t="-201667" r="-100000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67449" t="-201667" r="-587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3721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文本框 18"/>
          <p:cNvSpPr txBox="1"/>
          <p:nvPr/>
        </p:nvSpPr>
        <p:spPr>
          <a:xfrm>
            <a:off x="8895722" y="2491282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Garbler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74C44B-D272-0610-C1BB-7155D288B273}"/>
                  </a:ext>
                </a:extLst>
              </p:cNvPr>
              <p:cNvSpPr txBox="1"/>
              <p:nvPr/>
            </p:nvSpPr>
            <p:spPr>
              <a:xfrm>
                <a:off x="413945" y="3731407"/>
                <a:ext cx="609494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wires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a,b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say evaluator learns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Need to learn masked value on output wire:</a:t>
                </a:r>
                <a:endParaRPr lang="en-US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74C44B-D272-0610-C1BB-7155D288B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45" y="3731407"/>
                <a:ext cx="6094948" cy="646331"/>
              </a:xfrm>
              <a:prstGeom prst="rect">
                <a:avLst/>
              </a:prstGeom>
              <a:blipFill>
                <a:blip r:embed="rId15"/>
                <a:stretch>
                  <a:fillRect l="-900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84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BMR Template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8711" y="1468624"/>
            <a:ext cx="7169142" cy="1012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parties jointly emulate the garbler and compute the four cipher-texts.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圆角矩形 25"/>
              <p:cNvSpPr/>
              <p:nvPr/>
            </p:nvSpPr>
            <p:spPr>
              <a:xfrm>
                <a:off x="717692" y="3335020"/>
                <a:ext cx="5470457" cy="290274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Jointly Sample Mask Bits and Wire Labels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party samples random values as his additive shares of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6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compute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600" i="1" dirty="0" err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i="1" dirty="0" err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CN" sz="1600" i="1" dirty="0" err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16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 dirty="0" err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1600" i="1" dirty="0" err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600" i="1" dirty="0" err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done by any dishonest majority MPC such as SPDZ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*Jointly compute the cipher-text*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sz="1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1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4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4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圆角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92" y="3335020"/>
                <a:ext cx="5470457" cy="2902746"/>
              </a:xfrm>
              <a:prstGeom prst="roundRect">
                <a:avLst/>
              </a:prstGeom>
              <a:blipFill>
                <a:blip r:embed="rId3"/>
                <a:stretch>
                  <a:fillRect b="-4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3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BMR Template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8711" y="1468624"/>
            <a:ext cx="7169142" cy="1012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parties jointly emulate the garbler and compute the four cipher-texts.</a:t>
            </a:r>
          </a:p>
        </p:txBody>
      </p:sp>
      <p:sp>
        <p:nvSpPr>
          <p:cNvPr id="3" name="流程图: 可选过程 2"/>
          <p:cNvSpPr/>
          <p:nvPr/>
        </p:nvSpPr>
        <p:spPr>
          <a:xfrm>
            <a:off x="6904074" y="3335020"/>
            <a:ext cx="5018568" cy="240656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Difficulty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the cipher-text securely where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key and message are secretly shared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use the underlying encryption scheme in a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non-black-box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way.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/>
              <p:cNvSpPr/>
              <p:nvPr/>
            </p:nvSpPr>
            <p:spPr>
              <a:xfrm>
                <a:off x="717692" y="3335020"/>
                <a:ext cx="5470457" cy="290274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Jointly Sample Mask Bits and Wire Labels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party samples random values as his additive shares of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6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6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compute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600" i="1" dirty="0" err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i="1" dirty="0" err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CN" sz="1600" i="1" dirty="0" err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16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 dirty="0" err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1600" i="1" dirty="0" err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600" i="1" dirty="0" err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done by any dishonest majority MPC such as SPDZ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Jointly compute the cipher-text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sz="1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1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sz="1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14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400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C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圆角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92" y="3335020"/>
                <a:ext cx="5470457" cy="29027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49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Previous Attempts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3654DD5-5A84-4708-AD9D-D7DBE4DB9275}"/>
                  </a:ext>
                </a:extLst>
              </p:cNvPr>
              <p:cNvSpPr txBox="1"/>
              <p:nvPr/>
            </p:nvSpPr>
            <p:spPr>
              <a:xfrm>
                <a:off x="1127694" y="1690688"/>
                <a:ext cx="10511413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Separate Wire Labels for Different Parties [DI05, LPSY15, HSS17, WRK17, YWZ20]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Benefit: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the underlying PRG of the encryption scheme in a black-box way.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Downside: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 the garbled circuit size and the communication complexity by a factor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Known solutions require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communication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3654DD5-5A84-4708-AD9D-D7DBE4DB9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694" y="1690688"/>
                <a:ext cx="10511413" cy="1661993"/>
              </a:xfrm>
              <a:prstGeom prst="rect">
                <a:avLst/>
              </a:prstGeom>
              <a:blipFill>
                <a:blip r:embed="rId3"/>
                <a:stretch>
                  <a:fillRect l="-638" b="-1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6">
                <a:extLst>
                  <a:ext uri="{FF2B5EF4-FFF2-40B4-BE49-F238E27FC236}">
                    <a16:creationId xmlns:a16="http://schemas.microsoft.com/office/drawing/2014/main" id="{13654DD5-5A84-4708-AD9D-D7DBE4DB9275}"/>
                  </a:ext>
                </a:extLst>
              </p:cNvPr>
              <p:cNvSpPr txBox="1"/>
              <p:nvPr/>
            </p:nvSpPr>
            <p:spPr>
              <a:xfrm>
                <a:off x="1127694" y="3459237"/>
                <a:ext cx="10511413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Targeting for Sub-optimal Corruption Threshold [HOSS18a/b, BGH+23]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Benefit: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shave a factor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communication and achieve 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altLang="zh-CN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altLang="zh-CN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communication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Downside: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not work for the optimal corruption setting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56">
                <a:extLst>
                  <a:ext uri="{FF2B5EF4-FFF2-40B4-BE49-F238E27FC236}">
                    <a16:creationId xmlns:a16="http://schemas.microsoft.com/office/drawing/2014/main" id="{13654DD5-5A84-4708-AD9D-D7DBE4DB9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694" y="3459237"/>
                <a:ext cx="10511413" cy="1292662"/>
              </a:xfrm>
              <a:prstGeom prst="rect">
                <a:avLst/>
              </a:prstGeom>
              <a:blipFill>
                <a:blip r:embed="rId4"/>
                <a:stretch>
                  <a:fillRect l="-638"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6">
            <a:extLst>
              <a:ext uri="{FF2B5EF4-FFF2-40B4-BE49-F238E27FC236}">
                <a16:creationId xmlns:a16="http://schemas.microsoft.com/office/drawing/2014/main" id="{13654DD5-5A84-4708-AD9D-D7DBE4DB9275}"/>
              </a:ext>
            </a:extLst>
          </p:cNvPr>
          <p:cNvSpPr txBox="1"/>
          <p:nvPr/>
        </p:nvSpPr>
        <p:spPr>
          <a:xfrm>
            <a:off x="1127693" y="4858455"/>
            <a:ext cx="105114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MPC-Friendly Encryption Schemes [BLO17, BCO+21, GYKW24]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potentially achieve linear communication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Downside: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concretely efficient, may incur a large constant multiplicative overhead or even not constant-round.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34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6679" y="2096332"/>
            <a:ext cx="103986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Review of Yao’s Garbled Circuits and BMR Template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Our Solution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Experiment and Comparison</a:t>
            </a:r>
          </a:p>
        </p:txBody>
      </p:sp>
    </p:spTree>
    <p:extLst>
      <p:ext uri="{BB962C8B-B14F-4D97-AF65-F5344CB8AC3E}">
        <p14:creationId xmlns:p14="http://schemas.microsoft.com/office/powerpoint/2010/main" val="997177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Starting Point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480930" y="2984205"/>
            <a:ext cx="18571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0930" y="3845441"/>
            <a:ext cx="18571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301023" y="3363433"/>
            <a:ext cx="18571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338084" y="2509284"/>
            <a:ext cx="2962939" cy="172956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Encryption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924493" y="2845705"/>
                <a:ext cx="4400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493" y="2845705"/>
                <a:ext cx="440056" cy="276999"/>
              </a:xfrm>
              <a:prstGeom prst="rect">
                <a:avLst/>
              </a:prstGeom>
              <a:blipFill>
                <a:blip r:embed="rId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924493" y="3706941"/>
                <a:ext cx="4175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493" y="3706941"/>
                <a:ext cx="41755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流程图: 可选过程 13"/>
          <p:cNvSpPr/>
          <p:nvPr/>
        </p:nvSpPr>
        <p:spPr>
          <a:xfrm>
            <a:off x="1775637" y="4951118"/>
            <a:ext cx="8640726" cy="146385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Difficulty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Computing the cipher-text securely where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key and message are secretly shared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圆角矩形标注 15"/>
          <p:cNvSpPr/>
          <p:nvPr/>
        </p:nvSpPr>
        <p:spPr>
          <a:xfrm>
            <a:off x="574157" y="4075428"/>
            <a:ext cx="1350335" cy="538716"/>
          </a:xfrm>
          <a:prstGeom prst="wedgeRoundRectCallout">
            <a:avLst>
              <a:gd name="adj1" fmla="val 46359"/>
              <a:gd name="adj2" fmla="val -730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Wire Label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9427536" y="2291052"/>
            <a:ext cx="1779181" cy="602596"/>
          </a:xfrm>
          <a:prstGeom prst="wedgeRoundRectCallout">
            <a:avLst>
              <a:gd name="adj1" fmla="val -23622"/>
              <a:gd name="adj2" fmla="val 860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entry of the garble table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574156" y="3190320"/>
            <a:ext cx="1350335" cy="538716"/>
          </a:xfrm>
          <a:prstGeom prst="wedgeRoundRectCallout">
            <a:avLst>
              <a:gd name="adj1" fmla="val 35860"/>
              <a:gd name="adj2" fmla="val -611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Wire Label (or two)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9297064" y="3235565"/>
                <a:ext cx="1020216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064" y="3235565"/>
                <a:ext cx="1020216" cy="301686"/>
              </a:xfrm>
              <a:prstGeom prst="rect">
                <a:avLst/>
              </a:prstGeom>
              <a:blipFill>
                <a:blip r:embed="rId5"/>
                <a:stretch>
                  <a:fillRect l="-4790" r="-8383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823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Starting Point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480930" y="2984205"/>
            <a:ext cx="18571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0930" y="3845441"/>
            <a:ext cx="18571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301023" y="3363433"/>
            <a:ext cx="18571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338084" y="2509284"/>
            <a:ext cx="2962939" cy="172956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Encryption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484437" y="2845705"/>
                <a:ext cx="788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pk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437" y="2845705"/>
                <a:ext cx="788229" cy="276999"/>
              </a:xfrm>
              <a:prstGeom prst="rect">
                <a:avLst/>
              </a:prstGeom>
              <a:blipFill>
                <a:blip r:embed="rId3"/>
                <a:stretch>
                  <a:fillRect t="-2222" r="-10078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924493" y="3706941"/>
                <a:ext cx="4175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493" y="3706941"/>
                <a:ext cx="41755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993984" y="4706677"/>
                <a:ext cx="6574685" cy="1061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Idea: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Public-key Encryption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the message is secretly shared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84" y="4706677"/>
                <a:ext cx="6574685" cy="1061829"/>
              </a:xfrm>
              <a:prstGeom prst="rect">
                <a:avLst/>
              </a:prstGeom>
              <a:blipFill>
                <a:blip r:embed="rId5"/>
                <a:stretch>
                  <a:fillRect l="-1390" b="-40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椭圆形标注 3"/>
              <p:cNvSpPr/>
              <p:nvPr/>
            </p:nvSpPr>
            <p:spPr>
              <a:xfrm>
                <a:off x="1190846" y="1829105"/>
                <a:ext cx="3040912" cy="793732"/>
              </a:xfrm>
              <a:prstGeom prst="wedgeEllipseCallou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learnt by all parties in clear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椭圆形标注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846" y="1829105"/>
                <a:ext cx="3040912" cy="793732"/>
              </a:xfrm>
              <a:prstGeom prst="wedgeEllipseCallou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圆角矩形标注 14"/>
          <p:cNvSpPr/>
          <p:nvPr/>
        </p:nvSpPr>
        <p:spPr>
          <a:xfrm>
            <a:off x="574156" y="3190320"/>
            <a:ext cx="1350335" cy="538716"/>
          </a:xfrm>
          <a:prstGeom prst="wedgeRoundRectCallout">
            <a:avLst>
              <a:gd name="adj1" fmla="val 35860"/>
              <a:gd name="adj2" fmla="val -611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Wire Label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574157" y="4075428"/>
            <a:ext cx="1350335" cy="538716"/>
          </a:xfrm>
          <a:prstGeom prst="wedgeRoundRectCallout">
            <a:avLst>
              <a:gd name="adj1" fmla="val 46359"/>
              <a:gd name="adj2" fmla="val -730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Wire Label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9427536" y="2291052"/>
            <a:ext cx="1779181" cy="602596"/>
          </a:xfrm>
          <a:prstGeom prst="wedgeRoundRectCallout">
            <a:avLst>
              <a:gd name="adj1" fmla="val -23622"/>
              <a:gd name="adj2" fmla="val 860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entry of the garble table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9297064" y="3235565"/>
                <a:ext cx="1020216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064" y="3235565"/>
                <a:ext cx="1020216" cy="301686"/>
              </a:xfrm>
              <a:prstGeom prst="rect">
                <a:avLst/>
              </a:prstGeom>
              <a:blipFill>
                <a:blip r:embed="rId7"/>
                <a:stretch>
                  <a:fillRect l="-4790" r="-8383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53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Multiparty Computation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8456FA-9251-1D32-7391-2FEFA5FEEC11}"/>
              </a:ext>
            </a:extLst>
          </p:cNvPr>
          <p:cNvGrpSpPr/>
          <p:nvPr/>
        </p:nvGrpSpPr>
        <p:grpSpPr>
          <a:xfrm>
            <a:off x="1358794" y="2410975"/>
            <a:ext cx="2683427" cy="2513402"/>
            <a:chOff x="2535740" y="2410975"/>
            <a:chExt cx="2683427" cy="25134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EDA89F-130D-4A15-AAF7-C06602ECE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629" y="2410975"/>
              <a:ext cx="426716" cy="4267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02F7CC-CB96-4880-AECD-76288F1D8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740" y="3880227"/>
              <a:ext cx="518160" cy="5181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BBCA83-73AB-428F-99A9-89344F3D1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451" y="3026795"/>
              <a:ext cx="426716" cy="42671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D37B6D-5746-4304-ADEC-33D3C0FE3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451" y="3960184"/>
              <a:ext cx="426716" cy="426716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CEA4325-AAA2-4663-8935-B77DFE613B4D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3927987" y="2837691"/>
              <a:ext cx="0" cy="16599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9BA9218-95D7-463C-AC11-44B76E131CF4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3008178" y="2837691"/>
              <a:ext cx="919809" cy="40246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038625E-2973-476A-94E0-49CC0D1B3CAA}"/>
                </a:ext>
              </a:extLst>
            </p:cNvPr>
            <p:cNvCxnSpPr>
              <a:cxnSpLocks/>
              <a:stCxn id="11" idx="3"/>
              <a:endCxn id="51" idx="0"/>
            </p:cNvCxnSpPr>
            <p:nvPr/>
          </p:nvCxnSpPr>
          <p:spPr>
            <a:xfrm>
              <a:off x="3053900" y="4139307"/>
              <a:ext cx="874087" cy="3583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2617A21-7CF6-4E9E-849E-199F70DFF7CA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3927987" y="3240153"/>
              <a:ext cx="864464" cy="12575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C16EA02-3CCF-457B-A450-45D63DB77166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 flipV="1">
              <a:off x="3008178" y="3240153"/>
              <a:ext cx="1784273" cy="93338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D8D7441-1930-404B-B899-2D18742B124B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3008178" y="3240153"/>
              <a:ext cx="178427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2B821D9-6176-4BA0-AC73-81833E6F3CFF}"/>
                </a:ext>
              </a:extLst>
            </p:cNvPr>
            <p:cNvCxnSpPr>
              <a:cxnSpLocks/>
              <a:stCxn id="9" idx="2"/>
              <a:endCxn id="13" idx="1"/>
            </p:cNvCxnSpPr>
            <p:nvPr/>
          </p:nvCxnSpPr>
          <p:spPr>
            <a:xfrm>
              <a:off x="3927987" y="2837691"/>
              <a:ext cx="864464" cy="40246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9F7D0D9-E663-4AD2-9C6E-0D41B0BE0D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08177" y="4173542"/>
              <a:ext cx="178427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75FB63F-05FA-4577-A4BF-ECAC59541895}"/>
                </a:ext>
              </a:extLst>
            </p:cNvPr>
            <p:cNvCxnSpPr>
              <a:cxnSpLocks/>
              <a:stCxn id="51" idx="0"/>
            </p:cNvCxnSpPr>
            <p:nvPr/>
          </p:nvCxnSpPr>
          <p:spPr>
            <a:xfrm flipV="1">
              <a:off x="3927987" y="4105883"/>
              <a:ext cx="892137" cy="39177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90280ED-C014-4E6F-A46D-E8621F28CD96}"/>
                </a:ext>
              </a:extLst>
            </p:cNvPr>
            <p:cNvCxnSpPr>
              <a:cxnSpLocks/>
              <a:stCxn id="13" idx="1"/>
              <a:endCxn id="17" idx="1"/>
            </p:cNvCxnSpPr>
            <p:nvPr/>
          </p:nvCxnSpPr>
          <p:spPr>
            <a:xfrm>
              <a:off x="4792451" y="3240153"/>
              <a:ext cx="0" cy="93338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C3E1CB8-E1BC-47BE-84E2-EB370B7A58E3}"/>
                </a:ext>
              </a:extLst>
            </p:cNvPr>
            <p:cNvCxnSpPr>
              <a:cxnSpLocks/>
              <a:stCxn id="50" idx="3"/>
              <a:endCxn id="11" idx="3"/>
            </p:cNvCxnSpPr>
            <p:nvPr/>
          </p:nvCxnSpPr>
          <p:spPr>
            <a:xfrm>
              <a:off x="3008178" y="3240153"/>
              <a:ext cx="45722" cy="8991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595B388-0C69-4A59-89DA-D375C0349F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8178" y="3240153"/>
              <a:ext cx="919809" cy="12575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B905E20-3D80-4667-94D9-7931BC31591A}"/>
                </a:ext>
              </a:extLst>
            </p:cNvPr>
            <p:cNvCxnSpPr>
              <a:cxnSpLocks/>
              <a:stCxn id="11" idx="3"/>
              <a:endCxn id="9" idx="2"/>
            </p:cNvCxnSpPr>
            <p:nvPr/>
          </p:nvCxnSpPr>
          <p:spPr>
            <a:xfrm flipV="1">
              <a:off x="3053900" y="2837691"/>
              <a:ext cx="874087" cy="130161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8D4D3F7-06DA-4DF2-B2D0-5213670540D1}"/>
                </a:ext>
              </a:extLst>
            </p:cNvPr>
            <p:cNvCxnSpPr>
              <a:cxnSpLocks/>
              <a:stCxn id="17" idx="1"/>
              <a:endCxn id="9" idx="2"/>
            </p:cNvCxnSpPr>
            <p:nvPr/>
          </p:nvCxnSpPr>
          <p:spPr>
            <a:xfrm flipH="1" flipV="1">
              <a:off x="3927987" y="2837691"/>
              <a:ext cx="864464" cy="13358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0B9A94E-C178-41E7-8E3C-7A8415135EB0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 flipV="1">
              <a:off x="3053900" y="3240153"/>
              <a:ext cx="1738551" cy="8991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5D72BC9-A1CA-42E3-B3A8-D11E7EB91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462" y="3026795"/>
              <a:ext cx="426716" cy="42671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FDD2C97-399B-42CE-A802-DEF89640B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629" y="4497661"/>
              <a:ext cx="426716" cy="42671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FC40E3-7851-469C-0554-284A6049006A}"/>
                  </a:ext>
                </a:extLst>
              </p:cNvPr>
              <p:cNvSpPr txBox="1"/>
              <p:nvPr/>
            </p:nvSpPr>
            <p:spPr>
              <a:xfrm>
                <a:off x="4788899" y="1962854"/>
                <a:ext cx="557186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Setting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parties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corrupted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 network of bilateral channels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FC40E3-7851-469C-0554-284A60490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99" y="1962854"/>
                <a:ext cx="5571869" cy="2031325"/>
              </a:xfrm>
              <a:prstGeom prst="rect">
                <a:avLst/>
              </a:prstGeom>
              <a:blipFill>
                <a:blip r:embed="rId8"/>
                <a:stretch>
                  <a:fillRect l="-1751" b="-18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717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Starting Point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480930" y="2984205"/>
            <a:ext cx="18571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0930" y="3845441"/>
            <a:ext cx="18571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301023" y="3363433"/>
            <a:ext cx="18571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338084" y="2509284"/>
            <a:ext cx="2962939" cy="172956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Encryption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484437" y="2845705"/>
                <a:ext cx="788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pk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437" y="2845705"/>
                <a:ext cx="788229" cy="276999"/>
              </a:xfrm>
              <a:prstGeom prst="rect">
                <a:avLst/>
              </a:prstGeom>
              <a:blipFill>
                <a:blip r:embed="rId3"/>
                <a:stretch>
                  <a:fillRect t="-2222" r="-10078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924493" y="3706941"/>
                <a:ext cx="4175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493" y="3706941"/>
                <a:ext cx="417550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9297064" y="3235565"/>
                <a:ext cx="1020216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064" y="3235565"/>
                <a:ext cx="1020216" cy="301686"/>
              </a:xfrm>
              <a:prstGeom prst="rect">
                <a:avLst/>
              </a:prstGeom>
              <a:blipFill>
                <a:blip r:embed="rId5"/>
                <a:stretch>
                  <a:fillRect l="-4790" r="-8383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993984" y="4706677"/>
                <a:ext cx="7713650" cy="1476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Remaining Difficulties: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prepare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e>
                    </m:d>
                    <m:r>
                      <a:rPr lang="en-US" altLang="zh-CN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efficiently?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Need 2 pairs for each wire as wire labels.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efficiently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zh-CN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84" y="4706677"/>
                <a:ext cx="7713650" cy="1476686"/>
              </a:xfrm>
              <a:prstGeom prst="rect">
                <a:avLst/>
              </a:prstGeom>
              <a:blipFill>
                <a:blip r:embed="rId6"/>
                <a:stretch>
                  <a:fillRect l="-1186" b="-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椭圆形标注 3"/>
              <p:cNvSpPr/>
              <p:nvPr/>
            </p:nvSpPr>
            <p:spPr>
              <a:xfrm>
                <a:off x="1190846" y="1829105"/>
                <a:ext cx="3040912" cy="793732"/>
              </a:xfrm>
              <a:prstGeom prst="wedgeEllipseCallou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learnt by all parties in clear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椭圆形标注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846" y="1829105"/>
                <a:ext cx="3040912" cy="793732"/>
              </a:xfrm>
              <a:prstGeom prst="wedgeEllipseCallou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圆角矩形标注 13"/>
          <p:cNvSpPr/>
          <p:nvPr/>
        </p:nvSpPr>
        <p:spPr>
          <a:xfrm>
            <a:off x="574156" y="3190320"/>
            <a:ext cx="1350335" cy="538716"/>
          </a:xfrm>
          <a:prstGeom prst="wedgeRoundRectCallout">
            <a:avLst>
              <a:gd name="adj1" fmla="val 35860"/>
              <a:gd name="adj2" fmla="val -611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Wire Label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574157" y="4075428"/>
            <a:ext cx="1350335" cy="538716"/>
          </a:xfrm>
          <a:prstGeom prst="wedgeRoundRectCallout">
            <a:avLst>
              <a:gd name="adj1" fmla="val 46359"/>
              <a:gd name="adj2" fmla="val -730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Wire Label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9427536" y="2291052"/>
            <a:ext cx="1779181" cy="602596"/>
          </a:xfrm>
          <a:prstGeom prst="wedgeRoundRectCallout">
            <a:avLst>
              <a:gd name="adj1" fmla="val -23622"/>
              <a:gd name="adj2" fmla="val 860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entry of the garble table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01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Solving Difficulty 1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901835" y="1545263"/>
                <a:ext cx="7938392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Goal: Prepare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e>
                    </m:d>
                    <m:r>
                      <a:rPr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Idea: Use a PKE that is 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linearly homomorphic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public keys. 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35" y="1545263"/>
                <a:ext cx="7938392" cy="1754326"/>
              </a:xfrm>
              <a:prstGeom prst="rect">
                <a:avLst/>
              </a:prstGeom>
              <a:blipFill>
                <a:blip r:embed="rId3"/>
                <a:stretch>
                  <a:fillRect l="-1229" r="-230" b="-3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518884" y="3554821"/>
                <a:ext cx="51542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sk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pk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sk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pk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sk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sk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pk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̃"/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acc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884" y="3554821"/>
                <a:ext cx="5154232" cy="307777"/>
              </a:xfrm>
              <a:prstGeom prst="rect">
                <a:avLst/>
              </a:prstGeom>
              <a:blipFill>
                <a:blip r:embed="rId4"/>
                <a:stretch>
                  <a:fillRect t="-27451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圆角矩形 16"/>
              <p:cNvSpPr/>
              <p:nvPr/>
            </p:nvSpPr>
            <p:spPr>
              <a:xfrm>
                <a:off x="1067683" y="4209978"/>
                <a:ext cx="6909396" cy="209158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 Individual key pairs.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party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sk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Aggregating public keys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party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collects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altLang="zh-CN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1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pk</m:t>
                            </m:r>
                          </m:e>
                          <m:sub>
                            <m:r>
                              <a:rPr lang="en-US" altLang="zh-CN" sz="1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Then broadcast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Parties get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e>
                    </m:d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sk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sk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圆角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683" y="4209978"/>
                <a:ext cx="6909396" cy="209158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8165806" y="5071104"/>
            <a:ext cx="3833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Communication Per Wire/Gate</a:t>
            </a:r>
            <a:endParaRPr lang="zh-CN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5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Solving Difficulty 2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901835" y="1545263"/>
                <a:ext cx="5121146" cy="1183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Goal: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pk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,〈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〉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35" y="1545263"/>
                <a:ext cx="5121146" cy="1183337"/>
              </a:xfrm>
              <a:prstGeom prst="rect">
                <a:avLst/>
              </a:prstGeom>
              <a:blipFill>
                <a:blip r:embed="rId3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流程图: 可选过程 5"/>
          <p:cNvSpPr/>
          <p:nvPr/>
        </p:nvSpPr>
        <p:spPr>
          <a:xfrm>
            <a:off x="1619693" y="2444880"/>
            <a:ext cx="8640726" cy="80159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Seems like we still need to compute the encryption algorithm in a non-black-box way…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/>
              <p:cNvSpPr/>
              <p:nvPr/>
            </p:nvSpPr>
            <p:spPr>
              <a:xfrm>
                <a:off x="2485358" y="3345197"/>
                <a:ext cx="6909396" cy="14111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 Observation</a:t>
                </a:r>
                <a:endPara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cipher-text is to allow the evaluator to decrypt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need to keep the original compact form!</a:t>
                </a:r>
              </a:p>
            </p:txBody>
          </p:sp>
        </mc:Choice>
        <mc:Fallback xmlns="">
          <p:sp>
            <p:nvSpPr>
              <p:cNvPr id="5" name="圆角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358" y="3345197"/>
                <a:ext cx="6909396" cy="14111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Solving Difficulty 2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901835" y="1545263"/>
                <a:ext cx="5121146" cy="1183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Goal: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pk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,〈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〉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35" y="1545263"/>
                <a:ext cx="5121146" cy="1183337"/>
              </a:xfrm>
              <a:prstGeom prst="rect">
                <a:avLst/>
              </a:prstGeom>
              <a:blipFill>
                <a:blip r:embed="rId3"/>
                <a:stretch>
                  <a:fillRect l="-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流程图: 可选过程 5"/>
          <p:cNvSpPr/>
          <p:nvPr/>
        </p:nvSpPr>
        <p:spPr>
          <a:xfrm>
            <a:off x="1619693" y="2444880"/>
            <a:ext cx="8640726" cy="80159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Seems like we still need to compute the encryption algorithm in a non-black-box way…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/>
              <p:cNvSpPr/>
              <p:nvPr/>
            </p:nvSpPr>
            <p:spPr>
              <a:xfrm>
                <a:off x="555108" y="3908738"/>
                <a:ext cx="7537600" cy="209158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Encrypting each share individually.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party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locally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altLang="zh-CN" sz="1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r>
                      <a:rPr lang="en-US" altLang="zh-C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his message share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ct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ct</m:t>
                        </m:r>
                      </m:e>
                      <m:sub>
                        <m: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the evaluator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endPara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During Evaluation: Evaluator decrypts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reconstructs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圆角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08" y="3908738"/>
                <a:ext cx="7537600" cy="2091584"/>
              </a:xfrm>
              <a:prstGeom prst="roundRect">
                <a:avLst/>
              </a:prstGeom>
              <a:blipFill>
                <a:blip r:embed="rId4"/>
                <a:stretch>
                  <a:fillRect b="-220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7955307" y="4432185"/>
            <a:ext cx="4236693" cy="79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Communication Per Gate</a:t>
            </a:r>
          </a:p>
          <a:p>
            <a:pPr algn="ctr">
              <a:lnSpc>
                <a:spcPct val="150000"/>
              </a:lnSpc>
            </a:pPr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party sends one cipher-text to the evaluator</a:t>
            </a:r>
            <a:endParaRPr lang="zh-CN" alt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23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Summary of Our Idea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480930" y="2984205"/>
            <a:ext cx="18571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0930" y="3845441"/>
            <a:ext cx="18571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338084" y="2509284"/>
            <a:ext cx="2962939" cy="172956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Encryption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924493" y="3706941"/>
                <a:ext cx="4175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493" y="3706941"/>
                <a:ext cx="417550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圆角矩形标注 15"/>
          <p:cNvSpPr/>
          <p:nvPr/>
        </p:nvSpPr>
        <p:spPr>
          <a:xfrm>
            <a:off x="574157" y="4075428"/>
            <a:ext cx="1350335" cy="538716"/>
          </a:xfrm>
          <a:prstGeom prst="wedgeRoundRectCallout">
            <a:avLst>
              <a:gd name="adj1" fmla="val 46359"/>
              <a:gd name="adj2" fmla="val -730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Wire Label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574156" y="3190320"/>
            <a:ext cx="1350335" cy="538716"/>
          </a:xfrm>
          <a:prstGeom prst="wedgeRoundRectCallout">
            <a:avLst>
              <a:gd name="adj1" fmla="val 35860"/>
              <a:gd name="adj2" fmla="val -611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Wire Label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9204507" y="2611083"/>
                <a:ext cx="1118255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507" y="2611083"/>
                <a:ext cx="1118255" cy="301686"/>
              </a:xfrm>
              <a:prstGeom prst="rect">
                <a:avLst/>
              </a:prstGeom>
              <a:blipFill>
                <a:blip r:embed="rId4"/>
                <a:stretch>
                  <a:fillRect l="-4918" r="-7650" b="-2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1484437" y="2845705"/>
                <a:ext cx="788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pk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437" y="2845705"/>
                <a:ext cx="788229" cy="276999"/>
              </a:xfrm>
              <a:prstGeom prst="rect">
                <a:avLst/>
              </a:prstGeom>
              <a:blipFill>
                <a:blip r:embed="rId5"/>
                <a:stretch>
                  <a:fillRect t="-2222" r="-10078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椭圆形标注 19"/>
          <p:cNvSpPr/>
          <p:nvPr/>
        </p:nvSpPr>
        <p:spPr>
          <a:xfrm>
            <a:off x="838200" y="1829105"/>
            <a:ext cx="3854302" cy="793732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Relying on PKE with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homomorphism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public keys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7301023" y="2788998"/>
            <a:ext cx="18571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301023" y="3087263"/>
            <a:ext cx="18571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301023" y="3984215"/>
            <a:ext cx="18571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8068211" y="3227230"/>
                <a:ext cx="461665" cy="318356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11" y="3227230"/>
                <a:ext cx="461665" cy="3183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9204507" y="2934864"/>
                <a:ext cx="1118255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507" y="2934864"/>
                <a:ext cx="1118255" cy="301686"/>
              </a:xfrm>
              <a:prstGeom prst="rect">
                <a:avLst/>
              </a:prstGeom>
              <a:blipFill>
                <a:blip r:embed="rId7"/>
                <a:stretch>
                  <a:fillRect l="-4918" r="-8197" b="-2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9204507" y="3833097"/>
                <a:ext cx="1137683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507" y="3833097"/>
                <a:ext cx="1137683" cy="301686"/>
              </a:xfrm>
              <a:prstGeom prst="rect">
                <a:avLst/>
              </a:prstGeom>
              <a:blipFill>
                <a:blip r:embed="rId8"/>
                <a:stretch>
                  <a:fillRect l="-4813" r="-6952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椭圆形标注 25"/>
          <p:cNvSpPr/>
          <p:nvPr/>
        </p:nvSpPr>
        <p:spPr>
          <a:xfrm>
            <a:off x="7231026" y="1519087"/>
            <a:ext cx="3854302" cy="793732"/>
          </a:xfrm>
          <a:prstGeom prst="wedgeEllipseCallout">
            <a:avLst>
              <a:gd name="adj1" fmla="val 17052"/>
              <a:gd name="adj2" fmla="val 7321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party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locally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encrypts his share. Sufficient for evaluator.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838200" y="4731330"/>
                <a:ext cx="10398642" cy="1892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Our Ideas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Use a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key-homomorphic</a:t>
                </a: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public-key encryption scheme to prepare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Instead of having a single cipher-text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each party directly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encrypts his message share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All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cipher-texts together can be viewed as a cipher-text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31330"/>
                <a:ext cx="10398642" cy="1892826"/>
              </a:xfrm>
              <a:prstGeom prst="rect">
                <a:avLst/>
              </a:prstGeom>
              <a:blipFill>
                <a:blip r:embed="rId9"/>
                <a:stretch>
                  <a:fillRect l="-821" b="-1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422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Instantiation of PKE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1835" y="1545263"/>
            <a:ext cx="76674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Only Linear Homomorphism in keys but not messages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natural choice: El-Gamal Encryption based on DDH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571462" y="3315049"/>
                <a:ext cx="613680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Key-Homomorphism: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462" y="3315049"/>
                <a:ext cx="6136809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圆角矩形 19"/>
          <p:cNvSpPr/>
          <p:nvPr/>
        </p:nvSpPr>
        <p:spPr>
          <a:xfrm>
            <a:off x="1098697" y="5368845"/>
            <a:ext cx="9839991" cy="6785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El-Gamal Encryption is also </a:t>
            </a:r>
            <a:r>
              <a:rPr lang="en-US" altLang="zh-CN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multiplicatively homomorphic in messages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do not need this property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3">
                <a:extLst>
                  <a:ext uri="{FF2B5EF4-FFF2-40B4-BE49-F238E27FC236}">
                    <a16:creationId xmlns:a16="http://schemas.microsoft.com/office/drawing/2014/main" id="{649594BB-6527-CC03-8D25-A2C19E981F56}"/>
                  </a:ext>
                </a:extLst>
              </p:cNvPr>
              <p:cNvSpPr txBox="1"/>
              <p:nvPr/>
            </p:nvSpPr>
            <p:spPr>
              <a:xfrm>
                <a:off x="1185363" y="3281583"/>
                <a:ext cx="3324436" cy="1179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smtClean="0">
                          <a:latin typeface="Cambria Math" panose="02040503050406030204" pitchFamily="18" charset="0"/>
                        </a:rPr>
                        <m:t>Gen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sk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400" b="0" dirty="0"/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:(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3">
                <a:extLst>
                  <a:ext uri="{FF2B5EF4-FFF2-40B4-BE49-F238E27FC236}">
                    <a16:creationId xmlns:a16="http://schemas.microsoft.com/office/drawing/2014/main" id="{649594BB-6527-CC03-8D25-A2C19E981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363" y="3281583"/>
                <a:ext cx="3324436" cy="1179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9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Instantiation of PKE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1835" y="1545263"/>
            <a:ext cx="76674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Only Linear Homomorphism in keys but not messages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natural choice: El-Gamal Encryption based on DDH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223199" y="3243748"/>
                <a:ext cx="3324436" cy="1179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smtClean="0">
                          <a:latin typeface="Cambria Math" panose="02040503050406030204" pitchFamily="18" charset="0"/>
                        </a:rPr>
                        <m:t>Gen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sk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400" b="0" dirty="0"/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:(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199" y="3243748"/>
                <a:ext cx="3324436" cy="1179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571462" y="3315049"/>
                <a:ext cx="613680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Key-Homomorphism: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462" y="3315049"/>
                <a:ext cx="6136809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流程图: 可选过程 6"/>
              <p:cNvSpPr/>
              <p:nvPr/>
            </p:nvSpPr>
            <p:spPr>
              <a:xfrm>
                <a:off x="1371600" y="5159726"/>
                <a:ext cx="9069572" cy="1531698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Small Issue</a:t>
                </a:r>
                <a:endParaRPr lang="en-US" altLang="zh-CN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message space of the El-Gamal Encryption is the 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associated with the DDH assumption.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message we need to encrypt in the construction is </a:t>
                </a:r>
                <a:r>
                  <a:rPr lang="en-US" altLang="zh-C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additive share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is in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{0,1,…,</m:t>
                    </m:r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−1}</m:t>
                    </m:r>
                  </m:oMath>
                </a14:m>
                <a:endPara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流程图: 可选过程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159726"/>
                <a:ext cx="9069572" cy="1531698"/>
              </a:xfrm>
              <a:prstGeom prst="flowChartAlternateProcess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2"/>
          <p:cNvSpPr/>
          <p:nvPr/>
        </p:nvSpPr>
        <p:spPr>
          <a:xfrm>
            <a:off x="3331535" y="3934047"/>
            <a:ext cx="588335" cy="4889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标注 5"/>
              <p:cNvSpPr/>
              <p:nvPr/>
            </p:nvSpPr>
            <p:spPr>
              <a:xfrm>
                <a:off x="2619106" y="4635795"/>
                <a:ext cx="3228801" cy="652131"/>
              </a:xfrm>
              <a:prstGeom prst="wedgeRoundRectCallout">
                <a:avLst>
                  <a:gd name="adj1" fmla="val -20067"/>
                  <a:gd name="adj2" fmla="val -71196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pk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indistinguishable from a random group element, but not a random string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圆角矩形标注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106" y="4635795"/>
                <a:ext cx="3228801" cy="652131"/>
              </a:xfrm>
              <a:prstGeom prst="wedgeRoundRectCallout">
                <a:avLst>
                  <a:gd name="adj1" fmla="val -20067"/>
                  <a:gd name="adj2" fmla="val -71196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843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Instantiation of PKE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1835" y="1545263"/>
            <a:ext cx="76674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Only Linear Homomorphism in keys but not messages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natural choice: El-Gamal Encryption based on DDH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58418" y="3364251"/>
                <a:ext cx="3324436" cy="1179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smtClean="0">
                          <a:latin typeface="Cambria Math" panose="02040503050406030204" pitchFamily="18" charset="0"/>
                        </a:rPr>
                        <m:t>Gen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sk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400" b="0" dirty="0"/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:(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18" y="3364251"/>
                <a:ext cx="3324436" cy="1179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2"/>
          <p:cNvSpPr/>
          <p:nvPr/>
        </p:nvSpPr>
        <p:spPr>
          <a:xfrm>
            <a:off x="2466754" y="4054550"/>
            <a:ext cx="588335" cy="4889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标注 5"/>
              <p:cNvSpPr/>
              <p:nvPr/>
            </p:nvSpPr>
            <p:spPr>
              <a:xfrm>
                <a:off x="1754325" y="4756298"/>
                <a:ext cx="3228801" cy="652131"/>
              </a:xfrm>
              <a:prstGeom prst="wedgeRoundRectCallout">
                <a:avLst>
                  <a:gd name="adj1" fmla="val -20067"/>
                  <a:gd name="adj2" fmla="val -71196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pk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indistinguishable from a random group element, but not a random string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圆角矩形标注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325" y="4756298"/>
                <a:ext cx="3228801" cy="652131"/>
              </a:xfrm>
              <a:prstGeom prst="wedgeRoundRectCallout">
                <a:avLst>
                  <a:gd name="adj1" fmla="val -20067"/>
                  <a:gd name="adj2" fmla="val -71196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/>
              <p:cNvSpPr/>
              <p:nvPr/>
            </p:nvSpPr>
            <p:spPr>
              <a:xfrm>
                <a:off x="6431369" y="2983691"/>
                <a:ext cx="4853319" cy="297763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1: Extractor + PRG</a:t>
                </a:r>
                <a:endPara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View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a random source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enough (pseudo)entropy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 a strong seeded extractor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obtain a pseudo-random string.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 a PRG to stretch the pseudo-random string and use the result as the OTP key.</a:t>
                </a:r>
                <a:endPara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圆角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369" y="2983691"/>
                <a:ext cx="4853319" cy="297763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964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Instantiation of PKE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1835" y="1545263"/>
            <a:ext cx="76674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Only Linear Homomorphism in keys but not messages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natural choice: El-Gamal Encryption based on DDH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58418" y="3364251"/>
                <a:ext cx="3324436" cy="1179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smtClean="0">
                          <a:latin typeface="Cambria Math" panose="02040503050406030204" pitchFamily="18" charset="0"/>
                        </a:rPr>
                        <m:t>Gen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sk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sk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400" b="0" dirty="0"/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:(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pk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18" y="3364251"/>
                <a:ext cx="3324436" cy="1179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2"/>
          <p:cNvSpPr/>
          <p:nvPr/>
        </p:nvSpPr>
        <p:spPr>
          <a:xfrm>
            <a:off x="2466754" y="4054550"/>
            <a:ext cx="588335" cy="4889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圆角矩形标注 5"/>
              <p:cNvSpPr/>
              <p:nvPr/>
            </p:nvSpPr>
            <p:spPr>
              <a:xfrm>
                <a:off x="1754325" y="4756298"/>
                <a:ext cx="3228801" cy="652131"/>
              </a:xfrm>
              <a:prstGeom prst="wedgeRoundRectCallout">
                <a:avLst>
                  <a:gd name="adj1" fmla="val -20067"/>
                  <a:gd name="adj2" fmla="val -71196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pk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zh-CN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indistinguishable from a random group element, but not a random string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圆角矩形标注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325" y="4756298"/>
                <a:ext cx="3228801" cy="652131"/>
              </a:xfrm>
              <a:prstGeom prst="wedgeRoundRectCallout">
                <a:avLst>
                  <a:gd name="adj1" fmla="val -20067"/>
                  <a:gd name="adj2" fmla="val -71196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/>
              <p:cNvSpPr/>
              <p:nvPr/>
            </p:nvSpPr>
            <p:spPr>
              <a:xfrm>
                <a:off x="6431369" y="2983691"/>
                <a:ext cx="5108501" cy="208449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2: Random Oracle</a:t>
                </a:r>
                <a:endPara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View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a random source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enough (pseudo)entropy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 RO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use the result as the OTP key.</a:t>
                </a:r>
                <a:endPara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圆角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369" y="2983691"/>
                <a:ext cx="5108501" cy="208449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846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Towards Malicious Security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1835" y="1545263"/>
            <a:ext cx="83183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maliciously secure SPDZ protocol with linear communication [RS22]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838200" y="2125237"/>
                <a:ext cx="10398642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Recall Our Ideas…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Parties send shares of pk to a single party who then reconstructs and announces.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 king may compute and distribute an incorrect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Instead of having a single cipher-text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each party directly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encrypts his message share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 corrupted party may encrypt an incorrect share.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25237"/>
                <a:ext cx="10398642" cy="2308324"/>
              </a:xfrm>
              <a:prstGeom prst="rect">
                <a:avLst/>
              </a:prstGeom>
              <a:blipFill>
                <a:blip r:embed="rId3"/>
                <a:stretch>
                  <a:fillRect l="-938" b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62" y="3157870"/>
            <a:ext cx="457200" cy="4572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62" y="397636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Multiparty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Computation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4">
                <a:extLst>
                  <a:ext uri="{FF2B5EF4-FFF2-40B4-BE49-F238E27FC236}">
                    <a16:creationId xmlns:a16="http://schemas.microsoft.com/office/drawing/2014/main" id="{820ACE2A-36B3-26C1-BDB5-4A01EE675850}"/>
                  </a:ext>
                </a:extLst>
              </p:cNvPr>
              <p:cNvSpPr txBox="1"/>
              <p:nvPr/>
            </p:nvSpPr>
            <p:spPr>
              <a:xfrm>
                <a:off x="4788898" y="4103317"/>
                <a:ext cx="740310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14">
                <a:extLst>
                  <a:ext uri="{FF2B5EF4-FFF2-40B4-BE49-F238E27FC236}">
                    <a16:creationId xmlns:a16="http://schemas.microsoft.com/office/drawing/2014/main" id="{820ACE2A-36B3-26C1-BDB5-4A01EE675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98" y="4103317"/>
                <a:ext cx="7403101" cy="1107996"/>
              </a:xfrm>
              <a:prstGeom prst="rect">
                <a:avLst/>
              </a:prstGeom>
              <a:blipFill>
                <a:blip r:embed="rId3"/>
                <a:stretch>
                  <a:fillRect l="-1318" b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13">
                <a:extLst>
                  <a:ext uri="{FF2B5EF4-FFF2-40B4-BE49-F238E27FC236}">
                    <a16:creationId xmlns:a16="http://schemas.microsoft.com/office/drawing/2014/main" id="{FEFC40E3-7851-469C-0554-284A6049006A}"/>
                  </a:ext>
                </a:extLst>
              </p:cNvPr>
              <p:cNvSpPr txBox="1"/>
              <p:nvPr/>
            </p:nvSpPr>
            <p:spPr>
              <a:xfrm>
                <a:off x="4788899" y="1962854"/>
                <a:ext cx="557186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Setting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parties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corrupted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 network of bilateral channels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13">
                <a:extLst>
                  <a:ext uri="{FF2B5EF4-FFF2-40B4-BE49-F238E27FC236}">
                    <a16:creationId xmlns:a16="http://schemas.microsoft.com/office/drawing/2014/main" id="{FEFC40E3-7851-469C-0554-284A60490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99" y="1962854"/>
                <a:ext cx="5571869" cy="2031325"/>
              </a:xfrm>
              <a:prstGeom prst="rect">
                <a:avLst/>
              </a:prstGeom>
              <a:blipFill>
                <a:blip r:embed="rId16"/>
                <a:stretch>
                  <a:fillRect l="-1751" b="-18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11">
            <a:extLst>
              <a:ext uri="{FF2B5EF4-FFF2-40B4-BE49-F238E27FC236}">
                <a16:creationId xmlns:a16="http://schemas.microsoft.com/office/drawing/2014/main" id="{668456FA-9251-1D32-7391-2FEFA5FEEC11}"/>
              </a:ext>
            </a:extLst>
          </p:cNvPr>
          <p:cNvGrpSpPr/>
          <p:nvPr/>
        </p:nvGrpSpPr>
        <p:grpSpPr>
          <a:xfrm>
            <a:off x="1358794" y="2410975"/>
            <a:ext cx="2683427" cy="2513402"/>
            <a:chOff x="2535740" y="2410975"/>
            <a:chExt cx="2683427" cy="2513402"/>
          </a:xfrm>
        </p:grpSpPr>
        <p:pic>
          <p:nvPicPr>
            <p:cNvPr id="47" name="Picture 8">
              <a:extLst>
                <a:ext uri="{FF2B5EF4-FFF2-40B4-BE49-F238E27FC236}">
                  <a16:creationId xmlns:a16="http://schemas.microsoft.com/office/drawing/2014/main" id="{44EDA89F-130D-4A15-AAF7-C06602ECE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629" y="2410975"/>
              <a:ext cx="426716" cy="426716"/>
            </a:xfrm>
            <a:prstGeom prst="rect">
              <a:avLst/>
            </a:prstGeom>
          </p:spPr>
        </p:pic>
        <p:pic>
          <p:nvPicPr>
            <p:cNvPr id="48" name="Picture 10">
              <a:extLst>
                <a:ext uri="{FF2B5EF4-FFF2-40B4-BE49-F238E27FC236}">
                  <a16:creationId xmlns:a16="http://schemas.microsoft.com/office/drawing/2014/main" id="{3B02F7CC-CB96-4880-AECD-76288F1D8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740" y="3880227"/>
              <a:ext cx="518160" cy="518160"/>
            </a:xfrm>
            <a:prstGeom prst="rect">
              <a:avLst/>
            </a:prstGeom>
          </p:spPr>
        </p:pic>
        <p:pic>
          <p:nvPicPr>
            <p:cNvPr id="49" name="Picture 12">
              <a:extLst>
                <a:ext uri="{FF2B5EF4-FFF2-40B4-BE49-F238E27FC236}">
                  <a16:creationId xmlns:a16="http://schemas.microsoft.com/office/drawing/2014/main" id="{62BBCA83-73AB-428F-99A9-89344F3D1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451" y="3026795"/>
              <a:ext cx="426716" cy="426716"/>
            </a:xfrm>
            <a:prstGeom prst="rect">
              <a:avLst/>
            </a:prstGeom>
          </p:spPr>
        </p:pic>
        <p:pic>
          <p:nvPicPr>
            <p:cNvPr id="50" name="Picture 16">
              <a:extLst>
                <a:ext uri="{FF2B5EF4-FFF2-40B4-BE49-F238E27FC236}">
                  <a16:creationId xmlns:a16="http://schemas.microsoft.com/office/drawing/2014/main" id="{1CD37B6D-5746-4304-ADEC-33D3C0FE3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451" y="3960184"/>
              <a:ext cx="426716" cy="426716"/>
            </a:xfrm>
            <a:prstGeom prst="rect">
              <a:avLst/>
            </a:prstGeom>
          </p:spPr>
        </p:pic>
        <p:cxnSp>
          <p:nvCxnSpPr>
            <p:cNvPr id="51" name="Straight Arrow Connector 19">
              <a:extLst>
                <a:ext uri="{FF2B5EF4-FFF2-40B4-BE49-F238E27FC236}">
                  <a16:creationId xmlns:a16="http://schemas.microsoft.com/office/drawing/2014/main" id="{3CEA4325-AAA2-4663-8935-B77DFE613B4D}"/>
                </a:ext>
              </a:extLst>
            </p:cNvPr>
            <p:cNvCxnSpPr>
              <a:cxnSpLocks/>
              <a:stCxn id="47" idx="2"/>
            </p:cNvCxnSpPr>
            <p:nvPr/>
          </p:nvCxnSpPr>
          <p:spPr>
            <a:xfrm>
              <a:off x="3927987" y="2837691"/>
              <a:ext cx="0" cy="16599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21">
              <a:extLst>
                <a:ext uri="{FF2B5EF4-FFF2-40B4-BE49-F238E27FC236}">
                  <a16:creationId xmlns:a16="http://schemas.microsoft.com/office/drawing/2014/main" id="{99BA9218-95D7-463C-AC11-44B76E131CF4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 flipV="1">
              <a:off x="3008178" y="2837691"/>
              <a:ext cx="919809" cy="40246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23">
              <a:extLst>
                <a:ext uri="{FF2B5EF4-FFF2-40B4-BE49-F238E27FC236}">
                  <a16:creationId xmlns:a16="http://schemas.microsoft.com/office/drawing/2014/main" id="{C038625E-2973-476A-94E0-49CC0D1B3CAA}"/>
                </a:ext>
              </a:extLst>
            </p:cNvPr>
            <p:cNvCxnSpPr>
              <a:cxnSpLocks/>
              <a:stCxn id="48" idx="3"/>
              <a:endCxn id="67" idx="0"/>
            </p:cNvCxnSpPr>
            <p:nvPr/>
          </p:nvCxnSpPr>
          <p:spPr>
            <a:xfrm>
              <a:off x="3053900" y="4139307"/>
              <a:ext cx="874087" cy="3583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25">
              <a:extLst>
                <a:ext uri="{FF2B5EF4-FFF2-40B4-BE49-F238E27FC236}">
                  <a16:creationId xmlns:a16="http://schemas.microsoft.com/office/drawing/2014/main" id="{82617A21-7CF6-4E9E-849E-199F70DFF7CA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 flipV="1">
              <a:off x="3927987" y="3240153"/>
              <a:ext cx="864464" cy="12575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27">
              <a:extLst>
                <a:ext uri="{FF2B5EF4-FFF2-40B4-BE49-F238E27FC236}">
                  <a16:creationId xmlns:a16="http://schemas.microsoft.com/office/drawing/2014/main" id="{BC16EA02-3CCF-457B-A450-45D63DB77166}"/>
                </a:ext>
              </a:extLst>
            </p:cNvPr>
            <p:cNvCxnSpPr>
              <a:cxnSpLocks/>
              <a:stCxn id="50" idx="1"/>
            </p:cNvCxnSpPr>
            <p:nvPr/>
          </p:nvCxnSpPr>
          <p:spPr>
            <a:xfrm flipH="1" flipV="1">
              <a:off x="3008178" y="3240153"/>
              <a:ext cx="1784273" cy="93338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29">
              <a:extLst>
                <a:ext uri="{FF2B5EF4-FFF2-40B4-BE49-F238E27FC236}">
                  <a16:creationId xmlns:a16="http://schemas.microsoft.com/office/drawing/2014/main" id="{BD8D7441-1930-404B-B899-2D18742B124B}"/>
                </a:ext>
              </a:extLst>
            </p:cNvPr>
            <p:cNvCxnSpPr>
              <a:cxnSpLocks/>
              <a:stCxn id="49" idx="1"/>
            </p:cNvCxnSpPr>
            <p:nvPr/>
          </p:nvCxnSpPr>
          <p:spPr>
            <a:xfrm flipH="1">
              <a:off x="3008178" y="3240153"/>
              <a:ext cx="178427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36">
              <a:extLst>
                <a:ext uri="{FF2B5EF4-FFF2-40B4-BE49-F238E27FC236}">
                  <a16:creationId xmlns:a16="http://schemas.microsoft.com/office/drawing/2014/main" id="{A2B821D9-6176-4BA0-AC73-81833E6F3CFF}"/>
                </a:ext>
              </a:extLst>
            </p:cNvPr>
            <p:cNvCxnSpPr>
              <a:cxnSpLocks/>
              <a:stCxn id="47" idx="2"/>
              <a:endCxn id="49" idx="1"/>
            </p:cNvCxnSpPr>
            <p:nvPr/>
          </p:nvCxnSpPr>
          <p:spPr>
            <a:xfrm>
              <a:off x="3927987" y="2837691"/>
              <a:ext cx="864464" cy="40246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43">
              <a:extLst>
                <a:ext uri="{FF2B5EF4-FFF2-40B4-BE49-F238E27FC236}">
                  <a16:creationId xmlns:a16="http://schemas.microsoft.com/office/drawing/2014/main" id="{F9F7D0D9-E663-4AD2-9C6E-0D41B0BE0D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08177" y="4173542"/>
              <a:ext cx="178427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45">
              <a:extLst>
                <a:ext uri="{FF2B5EF4-FFF2-40B4-BE49-F238E27FC236}">
                  <a16:creationId xmlns:a16="http://schemas.microsoft.com/office/drawing/2014/main" id="{575FB63F-05FA-4577-A4BF-ECAC59541895}"/>
                </a:ext>
              </a:extLst>
            </p:cNvPr>
            <p:cNvCxnSpPr>
              <a:cxnSpLocks/>
              <a:stCxn id="67" idx="0"/>
            </p:cNvCxnSpPr>
            <p:nvPr/>
          </p:nvCxnSpPr>
          <p:spPr>
            <a:xfrm flipV="1">
              <a:off x="3927987" y="4105883"/>
              <a:ext cx="892137" cy="39177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46">
              <a:extLst>
                <a:ext uri="{FF2B5EF4-FFF2-40B4-BE49-F238E27FC236}">
                  <a16:creationId xmlns:a16="http://schemas.microsoft.com/office/drawing/2014/main" id="{490280ED-C014-4E6F-A46D-E8621F28CD96}"/>
                </a:ext>
              </a:extLst>
            </p:cNvPr>
            <p:cNvCxnSpPr>
              <a:cxnSpLocks/>
              <a:stCxn id="49" idx="1"/>
              <a:endCxn id="50" idx="1"/>
            </p:cNvCxnSpPr>
            <p:nvPr/>
          </p:nvCxnSpPr>
          <p:spPr>
            <a:xfrm>
              <a:off x="4792451" y="3240153"/>
              <a:ext cx="0" cy="93338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47">
              <a:extLst>
                <a:ext uri="{FF2B5EF4-FFF2-40B4-BE49-F238E27FC236}">
                  <a16:creationId xmlns:a16="http://schemas.microsoft.com/office/drawing/2014/main" id="{BC3E1CB8-E1BC-47BE-84E2-EB370B7A58E3}"/>
                </a:ext>
              </a:extLst>
            </p:cNvPr>
            <p:cNvCxnSpPr>
              <a:cxnSpLocks/>
              <a:stCxn id="66" idx="3"/>
              <a:endCxn id="48" idx="3"/>
            </p:cNvCxnSpPr>
            <p:nvPr/>
          </p:nvCxnSpPr>
          <p:spPr>
            <a:xfrm>
              <a:off x="3008178" y="3240153"/>
              <a:ext cx="45722" cy="8991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48">
              <a:extLst>
                <a:ext uri="{FF2B5EF4-FFF2-40B4-BE49-F238E27FC236}">
                  <a16:creationId xmlns:a16="http://schemas.microsoft.com/office/drawing/2014/main" id="{3595B388-0C69-4A59-89DA-D375C0349F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8178" y="3240153"/>
              <a:ext cx="919809" cy="12575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51">
              <a:extLst>
                <a:ext uri="{FF2B5EF4-FFF2-40B4-BE49-F238E27FC236}">
                  <a16:creationId xmlns:a16="http://schemas.microsoft.com/office/drawing/2014/main" id="{EB905E20-3D80-4667-94D9-7931BC31591A}"/>
                </a:ext>
              </a:extLst>
            </p:cNvPr>
            <p:cNvCxnSpPr>
              <a:cxnSpLocks/>
              <a:stCxn id="48" idx="3"/>
              <a:endCxn id="47" idx="2"/>
            </p:cNvCxnSpPr>
            <p:nvPr/>
          </p:nvCxnSpPr>
          <p:spPr>
            <a:xfrm flipV="1">
              <a:off x="3053900" y="2837691"/>
              <a:ext cx="874087" cy="130161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54">
              <a:extLst>
                <a:ext uri="{FF2B5EF4-FFF2-40B4-BE49-F238E27FC236}">
                  <a16:creationId xmlns:a16="http://schemas.microsoft.com/office/drawing/2014/main" id="{48D4D3F7-06DA-4DF2-B2D0-5213670540D1}"/>
                </a:ext>
              </a:extLst>
            </p:cNvPr>
            <p:cNvCxnSpPr>
              <a:cxnSpLocks/>
              <a:stCxn id="50" idx="1"/>
              <a:endCxn id="47" idx="2"/>
            </p:cNvCxnSpPr>
            <p:nvPr/>
          </p:nvCxnSpPr>
          <p:spPr>
            <a:xfrm flipH="1" flipV="1">
              <a:off x="3927987" y="2837691"/>
              <a:ext cx="864464" cy="13358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57">
              <a:extLst>
                <a:ext uri="{FF2B5EF4-FFF2-40B4-BE49-F238E27FC236}">
                  <a16:creationId xmlns:a16="http://schemas.microsoft.com/office/drawing/2014/main" id="{C0B9A94E-C178-41E7-8E3C-7A8415135EB0}"/>
                </a:ext>
              </a:extLst>
            </p:cNvPr>
            <p:cNvCxnSpPr>
              <a:cxnSpLocks/>
              <a:stCxn id="48" idx="3"/>
              <a:endCxn id="49" idx="1"/>
            </p:cNvCxnSpPr>
            <p:nvPr/>
          </p:nvCxnSpPr>
          <p:spPr>
            <a:xfrm flipV="1">
              <a:off x="3053900" y="3240153"/>
              <a:ext cx="1738551" cy="8991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49">
              <a:extLst>
                <a:ext uri="{FF2B5EF4-FFF2-40B4-BE49-F238E27FC236}">
                  <a16:creationId xmlns:a16="http://schemas.microsoft.com/office/drawing/2014/main" id="{65D72BC9-A1CA-42E3-B3A8-D11E7EB91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462" y="3026795"/>
              <a:ext cx="426716" cy="426716"/>
            </a:xfrm>
            <a:prstGeom prst="rect">
              <a:avLst/>
            </a:prstGeom>
          </p:spPr>
        </p:pic>
        <p:pic>
          <p:nvPicPr>
            <p:cNvPr id="67" name="Picture 50">
              <a:extLst>
                <a:ext uri="{FF2B5EF4-FFF2-40B4-BE49-F238E27FC236}">
                  <a16:creationId xmlns:a16="http://schemas.microsoft.com/office/drawing/2014/main" id="{BFDD2C97-399B-42CE-A802-DEF89640B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629" y="4497661"/>
              <a:ext cx="426716" cy="42671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2">
                <a:extLst>
                  <a:ext uri="{FF2B5EF4-FFF2-40B4-BE49-F238E27FC236}">
                    <a16:creationId xmlns:a16="http://schemas.microsoft.com/office/drawing/2014/main" id="{5A8B58FA-B9C6-D9C5-E608-DDC44B08B969}"/>
                  </a:ext>
                </a:extLst>
              </p:cNvPr>
              <p:cNvSpPr txBox="1"/>
              <p:nvPr/>
            </p:nvSpPr>
            <p:spPr>
              <a:xfrm>
                <a:off x="2746229" y="2095297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68" name="TextBox 2">
                <a:extLst>
                  <a:ext uri="{FF2B5EF4-FFF2-40B4-BE49-F238E27FC236}">
                    <a16:creationId xmlns:a16="http://schemas.microsoft.com/office/drawing/2014/main" id="{5A8B58FA-B9C6-D9C5-E608-DDC44B08B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229" y="2095297"/>
                <a:ext cx="276101" cy="276999"/>
              </a:xfrm>
              <a:prstGeom prst="rect">
                <a:avLst/>
              </a:prstGeom>
              <a:blipFill>
                <a:blip r:embed="rId22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3">
                <a:extLst>
                  <a:ext uri="{FF2B5EF4-FFF2-40B4-BE49-F238E27FC236}">
                    <a16:creationId xmlns:a16="http://schemas.microsoft.com/office/drawing/2014/main" id="{2B96B4D7-0DF9-DCF4-BDC5-E49ECA33B24A}"/>
                  </a:ext>
                </a:extLst>
              </p:cNvPr>
              <p:cNvSpPr txBox="1"/>
              <p:nvPr/>
            </p:nvSpPr>
            <p:spPr>
              <a:xfrm>
                <a:off x="3545085" y="2716216"/>
                <a:ext cx="2814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69" name="TextBox 3">
                <a:extLst>
                  <a:ext uri="{FF2B5EF4-FFF2-40B4-BE49-F238E27FC236}">
                    <a16:creationId xmlns:a16="http://schemas.microsoft.com/office/drawing/2014/main" id="{2B96B4D7-0DF9-DCF4-BDC5-E49ECA33B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085" y="2716216"/>
                <a:ext cx="281423" cy="276999"/>
              </a:xfrm>
              <a:prstGeom prst="rect">
                <a:avLst/>
              </a:prstGeom>
              <a:blipFill>
                <a:blip r:embed="rId23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4">
                <a:extLst>
                  <a:ext uri="{FF2B5EF4-FFF2-40B4-BE49-F238E27FC236}">
                    <a16:creationId xmlns:a16="http://schemas.microsoft.com/office/drawing/2014/main" id="{E271FAA4-8489-7A56-7E5C-9918BC3173E9}"/>
                  </a:ext>
                </a:extLst>
              </p:cNvPr>
              <p:cNvSpPr txBox="1"/>
              <p:nvPr/>
            </p:nvSpPr>
            <p:spPr>
              <a:xfrm>
                <a:off x="3562385" y="4339030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70" name="TextBox 4">
                <a:extLst>
                  <a:ext uri="{FF2B5EF4-FFF2-40B4-BE49-F238E27FC236}">
                    <a16:creationId xmlns:a16="http://schemas.microsoft.com/office/drawing/2014/main" id="{E271FAA4-8489-7A56-7E5C-9918BC317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385" y="4339030"/>
                <a:ext cx="281424" cy="276999"/>
              </a:xfrm>
              <a:prstGeom prst="rect">
                <a:avLst/>
              </a:prstGeom>
              <a:blipFill>
                <a:blip r:embed="rId24"/>
                <a:stretch>
                  <a:fillRect l="-12766" r="-6383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5">
                <a:extLst>
                  <a:ext uri="{FF2B5EF4-FFF2-40B4-BE49-F238E27FC236}">
                    <a16:creationId xmlns:a16="http://schemas.microsoft.com/office/drawing/2014/main" id="{90A617BB-9638-52F4-47B5-182A1B2FD38D}"/>
                  </a:ext>
                </a:extLst>
              </p:cNvPr>
              <p:cNvSpPr txBox="1"/>
              <p:nvPr/>
            </p:nvSpPr>
            <p:spPr>
              <a:xfrm>
                <a:off x="2849240" y="471101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71" name="TextBox 5">
                <a:extLst>
                  <a:ext uri="{FF2B5EF4-FFF2-40B4-BE49-F238E27FC236}">
                    <a16:creationId xmlns:a16="http://schemas.microsoft.com/office/drawing/2014/main" id="{90A617BB-9638-52F4-47B5-182A1B2FD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240" y="4711019"/>
                <a:ext cx="281424" cy="276999"/>
              </a:xfrm>
              <a:prstGeom prst="rect">
                <a:avLst/>
              </a:prstGeom>
              <a:blipFill>
                <a:blip r:embed="rId25"/>
                <a:stretch>
                  <a:fillRect l="-12766" r="-6383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6">
                <a:extLst>
                  <a:ext uri="{FF2B5EF4-FFF2-40B4-BE49-F238E27FC236}">
                    <a16:creationId xmlns:a16="http://schemas.microsoft.com/office/drawing/2014/main" id="{14EB7F22-2D9F-9C6F-B204-15CF7D35F374}"/>
                  </a:ext>
                </a:extLst>
              </p:cNvPr>
              <p:cNvSpPr txBox="1"/>
              <p:nvPr/>
            </p:nvSpPr>
            <p:spPr>
              <a:xfrm>
                <a:off x="1632820" y="4335253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72" name="TextBox 6">
                <a:extLst>
                  <a:ext uri="{FF2B5EF4-FFF2-40B4-BE49-F238E27FC236}">
                    <a16:creationId xmlns:a16="http://schemas.microsoft.com/office/drawing/2014/main" id="{14EB7F22-2D9F-9C6F-B204-15CF7D35F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20" y="4335253"/>
                <a:ext cx="281424" cy="276999"/>
              </a:xfrm>
              <a:prstGeom prst="rect">
                <a:avLst/>
              </a:prstGeom>
              <a:blipFill>
                <a:blip r:embed="rId26"/>
                <a:stretch>
                  <a:fillRect l="-13043" r="-8696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">
                <a:extLst>
                  <a:ext uri="{FF2B5EF4-FFF2-40B4-BE49-F238E27FC236}">
                    <a16:creationId xmlns:a16="http://schemas.microsoft.com/office/drawing/2014/main" id="{EFC254AA-2D15-6A45-EDC2-19BFB2450EEE}"/>
                  </a:ext>
                </a:extLst>
              </p:cNvPr>
              <p:cNvSpPr txBox="1"/>
              <p:nvPr/>
            </p:nvSpPr>
            <p:spPr>
              <a:xfrm>
                <a:off x="1581649" y="2699190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73" name="TextBox 7">
                <a:extLst>
                  <a:ext uri="{FF2B5EF4-FFF2-40B4-BE49-F238E27FC236}">
                    <a16:creationId xmlns:a16="http://schemas.microsoft.com/office/drawing/2014/main" id="{EFC254AA-2D15-6A45-EDC2-19BFB2450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649" y="2699190"/>
                <a:ext cx="281424" cy="276999"/>
              </a:xfrm>
              <a:prstGeom prst="rect">
                <a:avLst/>
              </a:prstGeom>
              <a:blipFill>
                <a:blip r:embed="rId27"/>
                <a:stretch>
                  <a:fillRect l="-12766" r="-6383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294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Towards Malicious Security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1835" y="1545263"/>
            <a:ext cx="83183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maliciously secure SPDZ protocol with linear communication [RS22]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838200" y="2125237"/>
                <a:ext cx="1039864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Recall Our Ideas…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Parties send shares of pk to a single party who then reconstructs and announces.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 king may compute and distribute an incorrect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25237"/>
                <a:ext cx="10398642" cy="1477328"/>
              </a:xfrm>
              <a:prstGeom prst="rect">
                <a:avLst/>
              </a:prstGeom>
              <a:blipFill>
                <a:blip r:embed="rId3"/>
                <a:stretch>
                  <a:fillRect l="-938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62" y="3157870"/>
            <a:ext cx="457200" cy="45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/>
              <p:cNvSpPr/>
              <p:nvPr/>
            </p:nvSpPr>
            <p:spPr>
              <a:xfrm>
                <a:off x="1006549" y="3834809"/>
                <a:ext cx="10278139" cy="212651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Use IT-MAC</a:t>
                </a:r>
                <a:endPara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 a random authenticated sharing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zh-CN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sk</m:t>
                        </m:r>
                      </m:e>
                    </m:d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sk</m:t>
                            </m:r>
                          </m:e>
                        </m:d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</m:d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16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sk</m:t>
                            </m:r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</m:d>
                      </m:e>
                    </m:d>
                  </m:oMath>
                </a14:m>
                <a:endPara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reconstruction result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sk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verified by the MAC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MAC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sk</m:t>
                    </m:r>
                    <m:r>
                      <a:rPr lang="en-US" altLang="zh-CN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altLang="zh-CN" sz="1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endPara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Prepare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pk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sk</m:t>
                        </m:r>
                      </m:e>
                    </m:d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above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Check a random linear combination of all key pairs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⟦"/>
                                    <m:endChr m:val="⟧"/>
                                    <m:ctrlPr>
                                      <a:rPr lang="en-US" altLang="zh-CN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60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sk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pk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圆角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49" y="3834809"/>
                <a:ext cx="10278139" cy="212651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圆角矩形标注 8"/>
          <p:cNvSpPr/>
          <p:nvPr/>
        </p:nvSpPr>
        <p:spPr>
          <a:xfrm>
            <a:off x="5369394" y="6060559"/>
            <a:ext cx="3228801" cy="652131"/>
          </a:xfrm>
          <a:prstGeom prst="wedgeRoundRectCallout">
            <a:avLst>
              <a:gd name="adj1" fmla="val -20067"/>
              <a:gd name="adj2" fmla="val -711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any pair is incorrect, their random linear combination is also incorrect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w.h.p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7517195" y="5330456"/>
            <a:ext cx="2034410" cy="559982"/>
          </a:xfrm>
          <a:prstGeom prst="wedgeRoundRectCallout">
            <a:avLst>
              <a:gd name="adj1" fmla="val -65654"/>
              <a:gd name="adj2" fmla="val -12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Linearly Homomorphic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83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Towards Malicious Security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01835" y="1545263"/>
            <a:ext cx="83183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maliciously secure SPDZ protocol with linear communication [RS22]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838200" y="2125237"/>
                <a:ext cx="1039864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Recall Our Ideas…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Instead of having a single cipher-text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each party directly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encrypts his 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message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share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 corrupted party may encrypt an incorrect share.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25237"/>
                <a:ext cx="10398642" cy="1477328"/>
              </a:xfrm>
              <a:prstGeom prst="rect">
                <a:avLst/>
              </a:prstGeom>
              <a:blipFill>
                <a:blip r:embed="rId3"/>
                <a:stretch>
                  <a:fillRect l="-938" b="-2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62" y="3157870"/>
            <a:ext cx="457200" cy="457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/>
              <p:cNvSpPr/>
              <p:nvPr/>
            </p:nvSpPr>
            <p:spPr>
              <a:xfrm>
                <a:off x="1006549" y="3834809"/>
                <a:ext cx="10278139" cy="212651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Check Consistency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Recall that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secret key associated with the output wire. Evaluator can verify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checking its consistency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pk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圆角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549" y="3834809"/>
                <a:ext cx="10278139" cy="212651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329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Optimization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901835" y="1545263"/>
                <a:ext cx="8487836" cy="188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the same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for: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difference between every pair of wire labels: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MAC key of the underlying SPDZ protocol: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35" y="1545263"/>
                <a:ext cx="8487836" cy="1883657"/>
              </a:xfrm>
              <a:prstGeom prst="rect">
                <a:avLst/>
              </a:prstGeom>
              <a:blipFill>
                <a:blip r:embed="rId3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圆角矩形标注 2"/>
              <p:cNvSpPr/>
              <p:nvPr/>
            </p:nvSpPr>
            <p:spPr>
              <a:xfrm>
                <a:off x="7308112" y="1332614"/>
                <a:ext cx="3055088" cy="559981"/>
              </a:xfrm>
              <a:prstGeom prst="wedgeRound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secret keys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圆角矩形标注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112" y="1332614"/>
                <a:ext cx="3055088" cy="559981"/>
              </a:xfrm>
              <a:prstGeom prst="wedgeRoundRect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/>
              <p:cNvSpPr/>
              <p:nvPr/>
            </p:nvSpPr>
            <p:spPr>
              <a:xfrm>
                <a:off x="694660" y="3891516"/>
                <a:ext cx="10802679" cy="212651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Benefit: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need to prepare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1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altLang="zh-CN" sz="1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zh-CN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(0)=</m:t>
                    </m:r>
                    <m:sSup>
                      <m:sSupPr>
                        <m:ctrlP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altLang="zh-CN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other public key can be locally computed: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zh-CN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zh-CN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16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sup>
                    </m:sSup>
                    <m:r>
                      <a:rPr lang="en-US" altLang="zh-CN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sSub>
                      <m:sSubPr>
                        <m:ctrlPr>
                          <a:rPr lang="en-US" altLang="zh-CN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altLang="zh-CN" sz="16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zh-CN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zh-CN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(0)</m:t>
                    </m:r>
                  </m:oMath>
                </a14:m>
                <a:endParaRPr lang="en-US" altLang="zh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Simplify the computation of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〈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〉</m:t>
                    </m:r>
                  </m:oMath>
                </a14:m>
                <a:endPara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圆角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60" y="3891516"/>
                <a:ext cx="10802679" cy="212651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80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6679" y="2096332"/>
            <a:ext cx="103986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Review of Yao’s Garbled Circuits and BMR Template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Our Solution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b="1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Experiment and Comparison</a:t>
            </a:r>
          </a:p>
        </p:txBody>
      </p:sp>
    </p:spTree>
    <p:extLst>
      <p:ext uri="{BB962C8B-B14F-4D97-AF65-F5344CB8AC3E}">
        <p14:creationId xmlns:p14="http://schemas.microsoft.com/office/powerpoint/2010/main" val="1617874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Communication Complexity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1835" y="1545263"/>
            <a:ext cx="105884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compare with the following three works for communication complexity.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WRK17,YWZ20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follows the technique in [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DI05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]: Use cryptographic primitives in a black-box way but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 quadratic communication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BCO+21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considers a concrete instantiation of the symmetric-key encryption scheme based on LPN.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potentially achieve linear communication when using [RS22] for the underlying SPDZ.</a:t>
            </a:r>
          </a:p>
          <a:p>
            <a:pPr marL="0" lvl="1">
              <a:lnSpc>
                <a:spcPct val="150000"/>
              </a:lnSpc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three works support free XOR. Have taken into consideration in the comparison.</a:t>
            </a:r>
          </a:p>
        </p:txBody>
      </p:sp>
    </p:spTree>
    <p:extLst>
      <p:ext uri="{BB962C8B-B14F-4D97-AF65-F5344CB8AC3E}">
        <p14:creationId xmlns:p14="http://schemas.microsoft.com/office/powerpoint/2010/main" val="3277687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Communication Complexity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/>
              <p:cNvSpPr/>
              <p:nvPr/>
            </p:nvSpPr>
            <p:spPr>
              <a:xfrm>
                <a:off x="595423" y="5189495"/>
                <a:ext cx="10845210" cy="150273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Comparison with [</a:t>
                </a:r>
                <a:r>
                  <a:rPr lang="en-US" altLang="zh-CN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BCO+21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]: 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10x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less communication for AES. 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20x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less communication for circuits with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US" altLang="zh-CN" sz="16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altLang="zh-C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=#</m:t>
                    </m:r>
                    <m:r>
                      <m:rPr>
                        <m:sty m:val="p"/>
                      </m:rPr>
                      <a:rPr lang="en-US" altLang="zh-CN" sz="16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XOR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Comparison with [</a:t>
                </a:r>
                <a:r>
                  <a:rPr lang="en-US" altLang="zh-CN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WRK17,YWZ20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]: Less communication when having 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parties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AES, and 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parties 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circuits with </a:t>
                </a:r>
                <a14:m>
                  <m:oMath xmlns:m="http://schemas.openxmlformats.org/officeDocument/2006/math">
                    <m:r>
                      <a:rPr lang="en-US" altLang="zh-C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en-US" altLang="zh-CN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altLang="zh-CN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=#</m:t>
                    </m:r>
                    <m:r>
                      <m:rPr>
                        <m:sty m:val="p"/>
                      </m:rPr>
                      <a:rPr lang="en-US" altLang="zh-CN" sz="1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XOR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23" y="5189495"/>
                <a:ext cx="10845210" cy="150273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84" y="1594032"/>
            <a:ext cx="8870888" cy="32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03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Limitations and Future Directions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55158" y="2011272"/>
                <a:ext cx="10584712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Free XOR: </a:t>
                </a: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Do not support the </a:t>
                </a:r>
                <a:r>
                  <a:rPr lang="en-US" altLang="zh-CN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freeXOR</a:t>
                </a: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technique.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Our construction is based on DDH, which works over a large prime field. The </a:t>
                </a:r>
                <a:r>
                  <a:rPr lang="en-US" altLang="zh-CN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freeXOR</a:t>
                </a: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technique requires to use a binary-extension field.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Computation Complexity: </a:t>
                </a: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PKE operations are less efficient than symmetric-key operations.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Garbled Circuit Size:</a:t>
                </a: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Scale linearly with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 number of parties</a:t>
                </a: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As a result, the evaluation also scales with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Future Direction: Achieve constant-round MPC based on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symmetric-key primitives</a:t>
                </a: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with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Free XOR</a:t>
                </a: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and garbled circuit size that is independent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58" y="2011272"/>
                <a:ext cx="10584712" cy="4247317"/>
              </a:xfrm>
              <a:prstGeom prst="rect">
                <a:avLst/>
              </a:prstGeom>
              <a:blipFill>
                <a:blip r:embed="rId3"/>
                <a:stretch>
                  <a:fillRect l="-403" b="-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34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26" y="2103437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/>
              <a:t>Thanks!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08430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Running Time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1835" y="1545263"/>
            <a:ext cx="10588416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assume random authenticated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sharings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triples used for SPDZ have been prepared…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467" y="2185696"/>
            <a:ext cx="8433065" cy="2707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018119" y="4954089"/>
                <a:ext cx="8155759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(Garbling Time, Sending Garbled Tables) per AND gate in 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seconds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119" y="4954089"/>
                <a:ext cx="8155759" cy="407099"/>
              </a:xfrm>
              <a:prstGeom prst="rect">
                <a:avLst/>
              </a:prstGeom>
              <a:blipFill>
                <a:blip r:embed="rId4"/>
                <a:stretch>
                  <a:fillRect l="-747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圆角矩形 10"/>
          <p:cNvSpPr/>
          <p:nvPr/>
        </p:nvSpPr>
        <p:spPr>
          <a:xfrm>
            <a:off x="2320406" y="5557284"/>
            <a:ext cx="7551183" cy="1092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Garbling time depends on both communication and computation. (See next page)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term only depends on the communication complexity.</a:t>
            </a:r>
            <a:endParaRPr lang="en-US" altLang="zh-CN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07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Running Time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1835" y="1545263"/>
            <a:ext cx="10588416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assume random authenticated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sharings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triples used for SPDZ have been prepared…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85" y="2128289"/>
            <a:ext cx="10688029" cy="3025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流程图: 可选过程 6"/>
              <p:cNvSpPr/>
              <p:nvPr/>
            </p:nvSpPr>
            <p:spPr>
              <a:xfrm>
                <a:off x="1034902" y="3033821"/>
                <a:ext cx="797442" cy="225683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1200">
                              <a:latin typeface="Cambria Math" panose="02040503050406030204" pitchFamily="18" charset="0"/>
                            </a:rPr>
                            <m:t>sk</m:t>
                          </m:r>
                        </m:e>
                      </m:d>
                      <m:r>
                        <a:rPr lang="en-US" altLang="zh-CN" sz="1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CN" sz="1200">
                          <a:latin typeface="Cambria Math" panose="02040503050406030204" pitchFamily="18" charset="0"/>
                        </a:rPr>
                        <m:t>pk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7" name="流程图: 可选过程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02" y="3033821"/>
                <a:ext cx="797442" cy="225683"/>
              </a:xfrm>
              <a:prstGeom prst="flowChartAlternateProcess">
                <a:avLst/>
              </a:prstGeom>
              <a:blipFill>
                <a:blip r:embed="rId4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流程图: 可选过程 9"/>
          <p:cNvSpPr/>
          <p:nvPr/>
        </p:nvSpPr>
        <p:spPr>
          <a:xfrm>
            <a:off x="623777" y="3548823"/>
            <a:ext cx="1208567" cy="22568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SPDZ Protocol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552893" y="4094156"/>
            <a:ext cx="1279451" cy="22568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Encryption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22695" y="5571460"/>
            <a:ext cx="6946605" cy="8222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PKE operation spends most of time for large bandwidth, and accounts 50% for small bandwidth.</a:t>
            </a:r>
            <a:endParaRPr lang="en-US" altLang="zh-CN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5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Multiparty</a:t>
            </a:r>
            <a:r>
              <a:rPr lang="en-US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Computation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0208FA6-7BAE-4671-B0D6-D355BF4C2DDA}"/>
              </a:ext>
            </a:extLst>
          </p:cNvPr>
          <p:cNvGrpSpPr/>
          <p:nvPr/>
        </p:nvGrpSpPr>
        <p:grpSpPr>
          <a:xfrm>
            <a:off x="1358794" y="2410975"/>
            <a:ext cx="2683427" cy="2513402"/>
            <a:chOff x="2535740" y="2410975"/>
            <a:chExt cx="2683427" cy="2513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41B8DE0-F583-7EC7-5453-D9893E6F0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629" y="2410975"/>
              <a:ext cx="426716" cy="42671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EE54ED-C115-B0C8-EA43-37E9DA1E7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740" y="3880227"/>
              <a:ext cx="518160" cy="51816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CF5DE3E-6F64-1FF9-B19D-37C8F3430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451" y="3026795"/>
              <a:ext cx="426716" cy="42671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703B108-5FC9-9240-294C-479FCA4C5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451" y="3960184"/>
              <a:ext cx="426716" cy="426716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F00D722-75FF-0739-C6AE-45217584A2D0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3927987" y="2837691"/>
              <a:ext cx="0" cy="16599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82B598A-6F53-00BA-F0CB-C6C838D4BEDB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 flipV="1">
              <a:off x="3008178" y="2837691"/>
              <a:ext cx="919809" cy="40246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3DF68B6-2065-89BF-F762-F04587EDCF6B}"/>
                </a:ext>
              </a:extLst>
            </p:cNvPr>
            <p:cNvCxnSpPr>
              <a:cxnSpLocks/>
              <a:stCxn id="5" idx="3"/>
              <a:endCxn id="38" idx="0"/>
            </p:cNvCxnSpPr>
            <p:nvPr/>
          </p:nvCxnSpPr>
          <p:spPr>
            <a:xfrm>
              <a:off x="3053900" y="4139307"/>
              <a:ext cx="874087" cy="3583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B81698B-5B52-3924-9288-1437268CB63B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 flipV="1">
              <a:off x="3927987" y="3240153"/>
              <a:ext cx="864464" cy="12575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0489346-AC89-AAC4-AAD1-AB859ED5F997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 flipV="1">
              <a:off x="3008178" y="3240153"/>
              <a:ext cx="1784273" cy="93338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B9B9DE3-6D1F-39DF-4C0B-8F07C8E2D321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3008178" y="3240153"/>
              <a:ext cx="178427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F506D4D-2B28-CFA9-1201-9B52E16411FC}"/>
                </a:ext>
              </a:extLst>
            </p:cNvPr>
            <p:cNvCxnSpPr>
              <a:cxnSpLocks/>
              <a:stCxn id="4" idx="2"/>
              <a:endCxn id="6" idx="1"/>
            </p:cNvCxnSpPr>
            <p:nvPr/>
          </p:nvCxnSpPr>
          <p:spPr>
            <a:xfrm>
              <a:off x="3927987" y="2837691"/>
              <a:ext cx="864464" cy="40246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17BC54B-2817-7D81-8185-E524C89BF5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08177" y="4173542"/>
              <a:ext cx="178427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AD4BD90-DC06-2660-58B9-845C649B229A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flipV="1">
              <a:off x="3927987" y="4105883"/>
              <a:ext cx="892137" cy="39177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3549D63-3BDE-0ABA-78F4-8DF4D1AD1834}"/>
                </a:ext>
              </a:extLst>
            </p:cNvPr>
            <p:cNvCxnSpPr>
              <a:cxnSpLocks/>
              <a:stCxn id="6" idx="1"/>
              <a:endCxn id="7" idx="1"/>
            </p:cNvCxnSpPr>
            <p:nvPr/>
          </p:nvCxnSpPr>
          <p:spPr>
            <a:xfrm>
              <a:off x="4792451" y="3240153"/>
              <a:ext cx="0" cy="93338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0DDDF2E-EF30-6E62-DE88-EA5A938E0244}"/>
                </a:ext>
              </a:extLst>
            </p:cNvPr>
            <p:cNvCxnSpPr>
              <a:cxnSpLocks/>
              <a:stCxn id="36" idx="3"/>
              <a:endCxn id="5" idx="3"/>
            </p:cNvCxnSpPr>
            <p:nvPr/>
          </p:nvCxnSpPr>
          <p:spPr>
            <a:xfrm>
              <a:off x="3008178" y="3240153"/>
              <a:ext cx="45722" cy="8991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32923D9-04C2-8CAA-91FB-30006BAB03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8178" y="3240153"/>
              <a:ext cx="919809" cy="12575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24DEB4F-163C-277E-AC28-9C920EB582FA}"/>
                </a:ext>
              </a:extLst>
            </p:cNvPr>
            <p:cNvCxnSpPr>
              <a:cxnSpLocks/>
              <a:stCxn id="5" idx="3"/>
              <a:endCxn id="4" idx="2"/>
            </p:cNvCxnSpPr>
            <p:nvPr/>
          </p:nvCxnSpPr>
          <p:spPr>
            <a:xfrm flipV="1">
              <a:off x="3053900" y="2837691"/>
              <a:ext cx="874087" cy="130161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CAB6560-C65C-A7C6-71C7-F333656A96FE}"/>
                </a:ext>
              </a:extLst>
            </p:cNvPr>
            <p:cNvCxnSpPr>
              <a:cxnSpLocks/>
              <a:stCxn id="7" idx="1"/>
              <a:endCxn id="4" idx="2"/>
            </p:cNvCxnSpPr>
            <p:nvPr/>
          </p:nvCxnSpPr>
          <p:spPr>
            <a:xfrm flipH="1" flipV="1">
              <a:off x="3927987" y="2837691"/>
              <a:ext cx="864464" cy="13358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A1A35D1-D7FE-69DD-D2B0-D100562D417A}"/>
                </a:ext>
              </a:extLst>
            </p:cNvPr>
            <p:cNvCxnSpPr>
              <a:cxnSpLocks/>
              <a:stCxn id="5" idx="3"/>
              <a:endCxn id="6" idx="1"/>
            </p:cNvCxnSpPr>
            <p:nvPr/>
          </p:nvCxnSpPr>
          <p:spPr>
            <a:xfrm flipV="1">
              <a:off x="3053900" y="3240153"/>
              <a:ext cx="1738551" cy="8991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2B521CF-82F4-4631-FF38-2A3280CBA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462" y="3026795"/>
              <a:ext cx="426716" cy="42671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FB105B5-4A38-1050-A979-DF0EFAB10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629" y="4497661"/>
              <a:ext cx="426716" cy="42671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AD3A57-0B6E-73C5-8EEC-C78CB28D6E64}"/>
                  </a:ext>
                </a:extLst>
              </p:cNvPr>
              <p:cNvSpPr txBox="1"/>
              <p:nvPr/>
            </p:nvSpPr>
            <p:spPr>
              <a:xfrm>
                <a:off x="2746229" y="2095297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AD3A57-0B6E-73C5-8EEC-C78CB28D6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229" y="2095297"/>
                <a:ext cx="186718" cy="276999"/>
              </a:xfrm>
              <a:prstGeom prst="rect">
                <a:avLst/>
              </a:prstGeom>
              <a:blipFill>
                <a:blip r:embed="rId9"/>
                <a:stretch>
                  <a:fillRect l="-32258" r="-25806" b="-2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009A93-9613-87D0-E235-F5D9A39F0A0C}"/>
                  </a:ext>
                </a:extLst>
              </p:cNvPr>
              <p:cNvSpPr txBox="1"/>
              <p:nvPr/>
            </p:nvSpPr>
            <p:spPr>
              <a:xfrm>
                <a:off x="3545085" y="2716216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3009A93-9613-87D0-E235-F5D9A39F0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085" y="2716216"/>
                <a:ext cx="186718" cy="276999"/>
              </a:xfrm>
              <a:prstGeom prst="rect">
                <a:avLst/>
              </a:prstGeom>
              <a:blipFill>
                <a:blip r:embed="rId10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1EA0D93-E105-DD91-142B-6225E3F3E1B6}"/>
                  </a:ext>
                </a:extLst>
              </p:cNvPr>
              <p:cNvSpPr txBox="1"/>
              <p:nvPr/>
            </p:nvSpPr>
            <p:spPr>
              <a:xfrm>
                <a:off x="3562385" y="433903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1EA0D93-E105-DD91-142B-6225E3F3E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385" y="4339030"/>
                <a:ext cx="186718" cy="276999"/>
              </a:xfrm>
              <a:prstGeom prst="rect">
                <a:avLst/>
              </a:prstGeom>
              <a:blipFill>
                <a:blip r:embed="rId11"/>
                <a:stretch>
                  <a:fillRect l="-32258" r="-25806" b="-2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B23B9BE-3FFD-BCE7-A0A1-1BDEF4620641}"/>
                  </a:ext>
                </a:extLst>
              </p:cNvPr>
              <p:cNvSpPr txBox="1"/>
              <p:nvPr/>
            </p:nvSpPr>
            <p:spPr>
              <a:xfrm>
                <a:off x="2849240" y="4711019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B23B9BE-3FFD-BCE7-A0A1-1BDEF4620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240" y="4711019"/>
                <a:ext cx="186718" cy="276999"/>
              </a:xfrm>
              <a:prstGeom prst="rect">
                <a:avLst/>
              </a:prstGeom>
              <a:blipFill>
                <a:blip r:embed="rId12"/>
                <a:stretch>
                  <a:fillRect l="-32258" r="-25806" b="-2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9F1EDB6-AA04-430C-5D26-53A9C6507F8D}"/>
                  </a:ext>
                </a:extLst>
              </p:cNvPr>
              <p:cNvSpPr txBox="1"/>
              <p:nvPr/>
            </p:nvSpPr>
            <p:spPr>
              <a:xfrm>
                <a:off x="1632820" y="4335253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9F1EDB6-AA04-430C-5D26-53A9C6507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20" y="4335253"/>
                <a:ext cx="186718" cy="276999"/>
              </a:xfrm>
              <a:prstGeom prst="rect">
                <a:avLst/>
              </a:prstGeom>
              <a:blipFill>
                <a:blip r:embed="rId13"/>
                <a:stretch>
                  <a:fillRect l="-33333" r="-30000" b="-2391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20ECD76-77C1-5F1A-539C-19D8920854D5}"/>
                  </a:ext>
                </a:extLst>
              </p:cNvPr>
              <p:cNvSpPr txBox="1"/>
              <p:nvPr/>
            </p:nvSpPr>
            <p:spPr>
              <a:xfrm>
                <a:off x="1581649" y="2699190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20ECD76-77C1-5F1A-539C-19D892085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649" y="2699190"/>
                <a:ext cx="186718" cy="276999"/>
              </a:xfrm>
              <a:prstGeom prst="rect">
                <a:avLst/>
              </a:prstGeom>
              <a:blipFill>
                <a:blip r:embed="rId14"/>
                <a:stretch>
                  <a:fillRect l="-32258" r="-25806" b="-2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4">
                <a:extLst>
                  <a:ext uri="{FF2B5EF4-FFF2-40B4-BE49-F238E27FC236}">
                    <a16:creationId xmlns:a16="http://schemas.microsoft.com/office/drawing/2014/main" id="{820ACE2A-36B3-26C1-BDB5-4A01EE675850}"/>
                  </a:ext>
                </a:extLst>
              </p:cNvPr>
              <p:cNvSpPr txBox="1"/>
              <p:nvPr/>
            </p:nvSpPr>
            <p:spPr>
              <a:xfrm>
                <a:off x="4788898" y="4103317"/>
                <a:ext cx="740310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Privacy: Adversary does not learn anything beyond the computed output</a:t>
                </a:r>
              </a:p>
            </p:txBody>
          </p:sp>
        </mc:Choice>
        <mc:Fallback xmlns="">
          <p:sp>
            <p:nvSpPr>
              <p:cNvPr id="37" name="TextBox 14">
                <a:extLst>
                  <a:ext uri="{FF2B5EF4-FFF2-40B4-BE49-F238E27FC236}">
                    <a16:creationId xmlns:a16="http://schemas.microsoft.com/office/drawing/2014/main" id="{820ACE2A-36B3-26C1-BDB5-4A01EE675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98" y="4103317"/>
                <a:ext cx="7403101" cy="2031325"/>
              </a:xfrm>
              <a:prstGeom prst="rect">
                <a:avLst/>
              </a:prstGeom>
              <a:blipFill>
                <a:blip r:embed="rId15"/>
                <a:stretch>
                  <a:fillRect l="-1318" b="-18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13">
                <a:extLst>
                  <a:ext uri="{FF2B5EF4-FFF2-40B4-BE49-F238E27FC236}">
                    <a16:creationId xmlns:a16="http://schemas.microsoft.com/office/drawing/2014/main" id="{FEFC40E3-7851-469C-0554-284A6049006A}"/>
                  </a:ext>
                </a:extLst>
              </p:cNvPr>
              <p:cNvSpPr txBox="1"/>
              <p:nvPr/>
            </p:nvSpPr>
            <p:spPr>
              <a:xfrm>
                <a:off x="4788899" y="1962854"/>
                <a:ext cx="557186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Setting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parties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corrupted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 network of bilateral channels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13">
                <a:extLst>
                  <a:ext uri="{FF2B5EF4-FFF2-40B4-BE49-F238E27FC236}">
                    <a16:creationId xmlns:a16="http://schemas.microsoft.com/office/drawing/2014/main" id="{FEFC40E3-7851-469C-0554-284A60490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99" y="1962854"/>
                <a:ext cx="5571869" cy="2031325"/>
              </a:xfrm>
              <a:prstGeom prst="rect">
                <a:avLst/>
              </a:prstGeom>
              <a:blipFill>
                <a:blip r:embed="rId16"/>
                <a:stretch>
                  <a:fillRect l="-1751" b="-18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873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Running Time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1835" y="1545263"/>
            <a:ext cx="10588416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assume random authenticated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sharings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triples used for SPDZ have been prepared…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260222" y="4323224"/>
                <a:ext cx="5373843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Evaluation Time per AND gate in 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seconds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222" y="4323224"/>
                <a:ext cx="5373843" cy="407099"/>
              </a:xfrm>
              <a:prstGeom prst="rect">
                <a:avLst/>
              </a:prstGeom>
              <a:blipFill>
                <a:blip r:embed="rId3"/>
                <a:stretch>
                  <a:fillRect l="-1249" t="-5970" r="-227" b="-25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049" y="2281207"/>
            <a:ext cx="6676190" cy="1885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10"/>
              <p:cNvSpPr/>
              <p:nvPr/>
            </p:nvSpPr>
            <p:spPr>
              <a:xfrm>
                <a:off x="1049079" y="4886626"/>
                <a:ext cx="10093842" cy="150273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Evaluator’s running time scales linearly with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 line considers 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powerful evaluator with multiple threads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(up to 16 threads)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Third line considers evaluating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instances (up to 16 instances) and 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party acts as the evaluator for 1 instance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圆角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79" y="4886626"/>
                <a:ext cx="10093842" cy="150273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180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Optimization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901835" y="1545263"/>
                <a:ext cx="8487836" cy="188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the same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for: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difference between every pair of wire labels: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MAC key of the underlying SPDZ protocol: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begChr m:val="〈"/>
                            <m:endChr m:val="〉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</m:d>
                      </m:e>
                    </m:d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35" y="1545263"/>
                <a:ext cx="8487836" cy="1883657"/>
              </a:xfrm>
              <a:prstGeom prst="rect">
                <a:avLst/>
              </a:prstGeom>
              <a:blipFill>
                <a:blip r:embed="rId3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圆角矩形标注 2"/>
              <p:cNvSpPr/>
              <p:nvPr/>
            </p:nvSpPr>
            <p:spPr>
              <a:xfrm>
                <a:off x="7308112" y="1332614"/>
                <a:ext cx="3055088" cy="559981"/>
              </a:xfrm>
              <a:prstGeom prst="wedgeRoundRect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secret keys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圆角矩形标注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112" y="1332614"/>
                <a:ext cx="3055088" cy="559981"/>
              </a:xfrm>
              <a:prstGeom prst="wedgeRoundRectCallou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圆角矩形 8"/>
          <p:cNvSpPr/>
          <p:nvPr/>
        </p:nvSpPr>
        <p:spPr>
          <a:xfrm>
            <a:off x="694660" y="3641569"/>
            <a:ext cx="10802679" cy="150273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Remarks about Free XOR: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wire labels are in a prime field since they are encryption keys of the El Gamal Encryption Scheme.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compatible with Free XOR technique, which relies on a binary extension field.</a:t>
            </a:r>
            <a:endParaRPr lang="en-US" altLang="zh-CN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94659" y="5275439"/>
            <a:ext cx="10802679" cy="11608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Remark about RO: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optimization only works assuming RO due to circular encryption.</a:t>
            </a:r>
            <a:endParaRPr lang="en-US" altLang="zh-CN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2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Multiparty Computation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8456FA-9251-1D32-7391-2FEFA5FEEC11}"/>
              </a:ext>
            </a:extLst>
          </p:cNvPr>
          <p:cNvGrpSpPr/>
          <p:nvPr/>
        </p:nvGrpSpPr>
        <p:grpSpPr>
          <a:xfrm>
            <a:off x="1358794" y="2410975"/>
            <a:ext cx="2683427" cy="2513402"/>
            <a:chOff x="2535740" y="2410975"/>
            <a:chExt cx="2683427" cy="25134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EDA89F-130D-4A15-AAF7-C06602ECE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629" y="2410975"/>
              <a:ext cx="426716" cy="4267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02F7CC-CB96-4880-AECD-76288F1D8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740" y="3880227"/>
              <a:ext cx="518160" cy="5181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BBCA83-73AB-428F-99A9-89344F3D1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451" y="3026795"/>
              <a:ext cx="426716" cy="42671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D37B6D-5746-4304-ADEC-33D3C0FE3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451" y="3960184"/>
              <a:ext cx="426716" cy="426716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CEA4325-AAA2-4663-8935-B77DFE613B4D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3927987" y="2837691"/>
              <a:ext cx="0" cy="16599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9BA9218-95D7-463C-AC11-44B76E131CF4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3008178" y="2837691"/>
              <a:ext cx="919809" cy="40246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038625E-2973-476A-94E0-49CC0D1B3CAA}"/>
                </a:ext>
              </a:extLst>
            </p:cNvPr>
            <p:cNvCxnSpPr>
              <a:cxnSpLocks/>
              <a:stCxn id="11" idx="3"/>
              <a:endCxn id="51" idx="0"/>
            </p:cNvCxnSpPr>
            <p:nvPr/>
          </p:nvCxnSpPr>
          <p:spPr>
            <a:xfrm>
              <a:off x="3053900" y="4139307"/>
              <a:ext cx="874087" cy="3583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2617A21-7CF6-4E9E-849E-199F70DFF7CA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3927987" y="3240153"/>
              <a:ext cx="864464" cy="12575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C16EA02-3CCF-457B-A450-45D63DB77166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 flipV="1">
              <a:off x="3008178" y="3240153"/>
              <a:ext cx="1784273" cy="93338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D8D7441-1930-404B-B899-2D18742B124B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3008178" y="3240153"/>
              <a:ext cx="178427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2B821D9-6176-4BA0-AC73-81833E6F3CFF}"/>
                </a:ext>
              </a:extLst>
            </p:cNvPr>
            <p:cNvCxnSpPr>
              <a:cxnSpLocks/>
              <a:stCxn id="9" idx="2"/>
              <a:endCxn id="13" idx="1"/>
            </p:cNvCxnSpPr>
            <p:nvPr/>
          </p:nvCxnSpPr>
          <p:spPr>
            <a:xfrm>
              <a:off x="3927987" y="2837691"/>
              <a:ext cx="864464" cy="40246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9F7D0D9-E663-4AD2-9C6E-0D41B0BE0D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08177" y="4173542"/>
              <a:ext cx="178427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75FB63F-05FA-4577-A4BF-ECAC59541895}"/>
                </a:ext>
              </a:extLst>
            </p:cNvPr>
            <p:cNvCxnSpPr>
              <a:cxnSpLocks/>
              <a:stCxn id="51" idx="0"/>
            </p:cNvCxnSpPr>
            <p:nvPr/>
          </p:nvCxnSpPr>
          <p:spPr>
            <a:xfrm flipV="1">
              <a:off x="3927987" y="4105883"/>
              <a:ext cx="892137" cy="39177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90280ED-C014-4E6F-A46D-E8621F28CD96}"/>
                </a:ext>
              </a:extLst>
            </p:cNvPr>
            <p:cNvCxnSpPr>
              <a:cxnSpLocks/>
              <a:stCxn id="13" idx="1"/>
              <a:endCxn id="17" idx="1"/>
            </p:cNvCxnSpPr>
            <p:nvPr/>
          </p:nvCxnSpPr>
          <p:spPr>
            <a:xfrm>
              <a:off x="4792451" y="3240153"/>
              <a:ext cx="0" cy="93338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C3E1CB8-E1BC-47BE-84E2-EB370B7A58E3}"/>
                </a:ext>
              </a:extLst>
            </p:cNvPr>
            <p:cNvCxnSpPr>
              <a:cxnSpLocks/>
              <a:stCxn id="50" idx="3"/>
              <a:endCxn id="11" idx="3"/>
            </p:cNvCxnSpPr>
            <p:nvPr/>
          </p:nvCxnSpPr>
          <p:spPr>
            <a:xfrm>
              <a:off x="3008178" y="3240153"/>
              <a:ext cx="45722" cy="8991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595B388-0C69-4A59-89DA-D375C0349F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8178" y="3240153"/>
              <a:ext cx="919809" cy="12575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B905E20-3D80-4667-94D9-7931BC31591A}"/>
                </a:ext>
              </a:extLst>
            </p:cNvPr>
            <p:cNvCxnSpPr>
              <a:cxnSpLocks/>
              <a:stCxn id="11" idx="3"/>
              <a:endCxn id="9" idx="2"/>
            </p:cNvCxnSpPr>
            <p:nvPr/>
          </p:nvCxnSpPr>
          <p:spPr>
            <a:xfrm flipV="1">
              <a:off x="3053900" y="2837691"/>
              <a:ext cx="874087" cy="130161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8D4D3F7-06DA-4DF2-B2D0-5213670540D1}"/>
                </a:ext>
              </a:extLst>
            </p:cNvPr>
            <p:cNvCxnSpPr>
              <a:cxnSpLocks/>
              <a:stCxn id="17" idx="1"/>
              <a:endCxn id="9" idx="2"/>
            </p:cNvCxnSpPr>
            <p:nvPr/>
          </p:nvCxnSpPr>
          <p:spPr>
            <a:xfrm flipH="1" flipV="1">
              <a:off x="3927987" y="2837691"/>
              <a:ext cx="864464" cy="13358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0B9A94E-C178-41E7-8E3C-7A8415135EB0}"/>
                </a:ext>
              </a:extLst>
            </p:cNvPr>
            <p:cNvCxnSpPr>
              <a:cxnSpLocks/>
              <a:stCxn id="11" idx="3"/>
              <a:endCxn id="13" idx="1"/>
            </p:cNvCxnSpPr>
            <p:nvPr/>
          </p:nvCxnSpPr>
          <p:spPr>
            <a:xfrm flipV="1">
              <a:off x="3053900" y="3240153"/>
              <a:ext cx="1738551" cy="89915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5D72BC9-A1CA-42E3-B3A8-D11E7EB91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462" y="3026795"/>
              <a:ext cx="426716" cy="42671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FDD2C97-399B-42CE-A802-DEF89640B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629" y="4497661"/>
              <a:ext cx="426716" cy="42671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FC40E3-7851-469C-0554-284A6049006A}"/>
                  </a:ext>
                </a:extLst>
              </p:cNvPr>
              <p:cNvSpPr txBox="1"/>
              <p:nvPr/>
            </p:nvSpPr>
            <p:spPr>
              <a:xfrm>
                <a:off x="4788899" y="1962854"/>
                <a:ext cx="557186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Setting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Synchronous Network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 Corruption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Fully Malicious Adversary (Security with Abort)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FC40E3-7851-469C-0554-284A60490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99" y="1962854"/>
                <a:ext cx="5571869" cy="2031325"/>
              </a:xfrm>
              <a:prstGeom prst="rect">
                <a:avLst/>
              </a:prstGeom>
              <a:blipFill>
                <a:blip r:embed="rId8"/>
                <a:stretch>
                  <a:fillRect l="-1751" b="-18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65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Known Results from Literature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3654DD5-5A84-4708-AD9D-D7DBE4DB9275}"/>
                  </a:ext>
                </a:extLst>
              </p:cNvPr>
              <p:cNvSpPr txBox="1"/>
              <p:nvPr/>
            </p:nvSpPr>
            <p:spPr>
              <a:xfrm>
                <a:off x="1127694" y="1690688"/>
                <a:ext cx="1051141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Communication-Efficient but Non-Constant Round MPC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SPDZ protocol [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DPSZ12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and its follow-ups [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DKL+13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LOS14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KOS16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KPR18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BCS19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BNO19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EGP+23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Communication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[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RS22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achieves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16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communication relying on PCG [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BCG+19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BCG+20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WYKW21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Round Complexity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Linear in the circuit depth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3654DD5-5A84-4708-AD9D-D7DBE4DB9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694" y="1690688"/>
                <a:ext cx="10511413" cy="1754326"/>
              </a:xfrm>
              <a:prstGeom prst="rect">
                <a:avLst/>
              </a:prstGeom>
              <a:blipFill>
                <a:blip r:embed="rId3"/>
                <a:stretch>
                  <a:fillRect l="-928" b="-1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56">
                <a:extLst>
                  <a:ext uri="{FF2B5EF4-FFF2-40B4-BE49-F238E27FC236}">
                    <a16:creationId xmlns:a16="http://schemas.microsoft.com/office/drawing/2014/main" id="{13654DD5-5A84-4708-AD9D-D7DBE4DB9275}"/>
                  </a:ext>
                </a:extLst>
              </p:cNvPr>
              <p:cNvSpPr txBox="1"/>
              <p:nvPr/>
            </p:nvSpPr>
            <p:spPr>
              <a:xfrm>
                <a:off x="1127694" y="3999012"/>
                <a:ext cx="1022610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 Round but Communication-Heavy MPC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BMR protocol [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BMR90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DI05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and its follow-ups [</a:t>
                </a:r>
                <a:r>
                  <a:rPr lang="en-US" altLang="zh-CN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LPSY15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BLO16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BLO17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HSS17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WRK17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HOSS18a/b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YWZ20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16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BCO+21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Communication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State-of-the-art requires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sSup>
                      <m:sSupPr>
                        <m:ctrlP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communication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Round Complexity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Constant</a:t>
                </a:r>
              </a:p>
            </p:txBody>
          </p:sp>
        </mc:Choice>
        <mc:Fallback xmlns="">
          <p:sp>
            <p:nvSpPr>
              <p:cNvPr id="4" name="TextBox 56">
                <a:extLst>
                  <a:ext uri="{FF2B5EF4-FFF2-40B4-BE49-F238E27FC236}">
                    <a16:creationId xmlns:a16="http://schemas.microsoft.com/office/drawing/2014/main" id="{13654DD5-5A84-4708-AD9D-D7DBE4DB9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694" y="3999012"/>
                <a:ext cx="10226105" cy="2123658"/>
              </a:xfrm>
              <a:prstGeom prst="rect">
                <a:avLst/>
              </a:prstGeom>
              <a:blipFill>
                <a:blip r:embed="rId4"/>
                <a:stretch>
                  <a:fillRect l="-954" b="-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36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Our Question</a:t>
            </a:r>
            <a:endParaRPr lang="en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7679" y="1995404"/>
            <a:ext cx="10356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i="1" dirty="0">
                <a:latin typeface="Times" panose="02020603050405020304" pitchFamily="18" charset="0"/>
                <a:cs typeface="Times" panose="02020603050405020304" pitchFamily="18" charset="0"/>
              </a:rPr>
              <a:t>Can we construct a </a:t>
            </a:r>
            <a:r>
              <a:rPr lang="en-US" altLang="zh-CN" sz="24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fully malicious</a:t>
            </a:r>
            <a:r>
              <a:rPr lang="en-US" altLang="zh-CN" sz="2400" i="1" dirty="0">
                <a:latin typeface="Times" panose="02020603050405020304" pitchFamily="18" charset="0"/>
                <a:cs typeface="Times" panose="02020603050405020304" pitchFamily="18" charset="0"/>
              </a:rPr>
              <a:t> MPC protocol in the </a:t>
            </a:r>
            <a:r>
              <a:rPr lang="en-US" altLang="zh-CN" sz="2400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dishonest majority</a:t>
            </a:r>
            <a:r>
              <a:rPr lang="en-US" altLang="zh-CN" sz="2400" i="1" dirty="0">
                <a:latin typeface="Times" panose="02020603050405020304" pitchFamily="18" charset="0"/>
                <a:cs typeface="Times" panose="02020603050405020304" pitchFamily="18" charset="0"/>
              </a:rPr>
              <a:t> setting that achieves the best in both worlds,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i="1" dirty="0">
                <a:latin typeface="Times" panose="02020603050405020304" pitchFamily="18" charset="0"/>
                <a:cs typeface="Times" panose="02020603050405020304" pitchFamily="18" charset="0"/>
              </a:rPr>
              <a:t>i.e., with </a:t>
            </a:r>
            <a:r>
              <a:rPr lang="en-US" altLang="zh-CN" sz="2400" i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constant rounds</a:t>
            </a:r>
            <a:r>
              <a:rPr lang="en-US" altLang="zh-CN" sz="2400" i="1" dirty="0">
                <a:latin typeface="Times" panose="02020603050405020304" pitchFamily="18" charset="0"/>
                <a:cs typeface="Times" panose="02020603050405020304" pitchFamily="18" charset="0"/>
              </a:rPr>
              <a:t> and </a:t>
            </a:r>
            <a:r>
              <a:rPr lang="en-US" altLang="zh-CN" sz="2400" i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linear communication complexity</a:t>
            </a:r>
            <a:r>
              <a:rPr lang="en-US" altLang="zh-CN" sz="2400" i="1" dirty="0"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  <a:endParaRPr lang="zh-CN" altLang="en-US" sz="24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7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751367" y="4338084"/>
            <a:ext cx="6733954" cy="17082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Our Result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896679" y="1571793"/>
                <a:ext cx="10398642" cy="1892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Theorem.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Assuming DDH, LPN, and random oracles, there is a computationally secure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constant-round</a:t>
                </a: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MPC protocol against a fully malicious adversary controlling up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parties with communication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bits, where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is the computational security parameter.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79" y="1571793"/>
                <a:ext cx="10398642" cy="1892826"/>
              </a:xfrm>
              <a:prstGeom prst="rect">
                <a:avLst/>
              </a:prstGeom>
              <a:blipFill>
                <a:blip r:embed="rId3"/>
                <a:stretch>
                  <a:fillRect l="-879" b="-19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013637" y="4394791"/>
                <a:ext cx="6438044" cy="1289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Remarks.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LPN assumption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Instantiation of SPDZ protocol [</a:t>
                </a:r>
                <a:r>
                  <a:rPr lang="en-US" altLang="zh-CN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RS22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Random oracle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Concrete efficiency. Can be replaced by PRG</a:t>
                </a: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37" y="4394791"/>
                <a:ext cx="6438044" cy="1289071"/>
              </a:xfrm>
              <a:prstGeom prst="rect">
                <a:avLst/>
              </a:prstGeom>
              <a:blipFill>
                <a:blip r:embed="rId4"/>
                <a:stretch>
                  <a:fillRect l="-758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74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0837-AE45-446B-8CBF-7508350F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Our Techniques</a:t>
            </a:r>
            <a:endParaRPr lang="en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896679" y="1571793"/>
                <a:ext cx="1039864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Main Difficulty in Previous Solutions: Construct Gate Tables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Following the BMR template, all parties need to jointly compute a symmetric-key encryption algorithm where both the key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and the message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are secretly shared.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79" y="1571793"/>
                <a:ext cx="10398642" cy="1477328"/>
              </a:xfrm>
              <a:prstGeom prst="rect">
                <a:avLst/>
              </a:prstGeom>
              <a:blipFill>
                <a:blip r:embed="rId3"/>
                <a:stretch>
                  <a:fillRect l="-762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38200" y="3290723"/>
                <a:ext cx="10398642" cy="3089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Our Ideas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Use a public-key encryption scheme.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Public key can be learnt by all parties. Only message is secretly shared.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Use a key-homomorphic PKE to prepare public-private key pairs efficiently.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Can be instantiated assuming DDH.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Message m to be encrypted is secret shared: each party directly encrypts his share locally.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All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cipher-texts together can be viewed as a cipher-text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90723"/>
                <a:ext cx="10398642" cy="3089564"/>
              </a:xfrm>
              <a:prstGeom prst="rect">
                <a:avLst/>
              </a:prstGeom>
              <a:blipFill>
                <a:blip r:embed="rId4"/>
                <a:stretch>
                  <a:fillRect l="-821" b="-2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0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31985</TotalTime>
  <Words>2822</Words>
  <Application>Microsoft Office PowerPoint</Application>
  <PresentationFormat>Widescreen</PresentationFormat>
  <Paragraphs>375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Aptos</vt:lpstr>
      <vt:lpstr>Arial</vt:lpstr>
      <vt:lpstr>Calibri</vt:lpstr>
      <vt:lpstr>Calibri Light</vt:lpstr>
      <vt:lpstr>Cambria Math</vt:lpstr>
      <vt:lpstr>Times</vt:lpstr>
      <vt:lpstr>Times New Roman</vt:lpstr>
      <vt:lpstr>Office Theme</vt:lpstr>
      <vt:lpstr>Dishonest Majority Constant-Round MPC with Linear Communication from DDH</vt:lpstr>
      <vt:lpstr>Multiparty Computation</vt:lpstr>
      <vt:lpstr>Multiparty Computation</vt:lpstr>
      <vt:lpstr>Multiparty Computation</vt:lpstr>
      <vt:lpstr>Multiparty Computation</vt:lpstr>
      <vt:lpstr>Known Results from Literature</vt:lpstr>
      <vt:lpstr>Our Question</vt:lpstr>
      <vt:lpstr>Our Result</vt:lpstr>
      <vt:lpstr>Our Techniques</vt:lpstr>
      <vt:lpstr>Limitations of Our Result</vt:lpstr>
      <vt:lpstr>Outline</vt:lpstr>
      <vt:lpstr>Yao’s Garbled Circuit</vt:lpstr>
      <vt:lpstr>Yao’s Garbled Circuit</vt:lpstr>
      <vt:lpstr>BMR Template</vt:lpstr>
      <vt:lpstr>BMR Template</vt:lpstr>
      <vt:lpstr>Previous Attempts</vt:lpstr>
      <vt:lpstr>Outline</vt:lpstr>
      <vt:lpstr>Starting Point</vt:lpstr>
      <vt:lpstr>Starting Point</vt:lpstr>
      <vt:lpstr>Starting Point</vt:lpstr>
      <vt:lpstr>Solving Difficulty 1</vt:lpstr>
      <vt:lpstr>Solving Difficulty 2</vt:lpstr>
      <vt:lpstr>Solving Difficulty 2</vt:lpstr>
      <vt:lpstr>Summary of Our Idea</vt:lpstr>
      <vt:lpstr>Instantiation of PKE</vt:lpstr>
      <vt:lpstr>Instantiation of PKE</vt:lpstr>
      <vt:lpstr>Instantiation of PKE</vt:lpstr>
      <vt:lpstr>Instantiation of PKE</vt:lpstr>
      <vt:lpstr>Towards Malicious Security</vt:lpstr>
      <vt:lpstr>Towards Malicious Security</vt:lpstr>
      <vt:lpstr>Towards Malicious Security</vt:lpstr>
      <vt:lpstr>Optimization</vt:lpstr>
      <vt:lpstr>Outline</vt:lpstr>
      <vt:lpstr>Communication Complexity</vt:lpstr>
      <vt:lpstr>Communication Complexity</vt:lpstr>
      <vt:lpstr>Limitations and Future Directions</vt:lpstr>
      <vt:lpstr>Thanks!</vt:lpstr>
      <vt:lpstr>Running Time</vt:lpstr>
      <vt:lpstr>Running Time</vt:lpstr>
      <vt:lpstr>Running Time</vt:lpstr>
      <vt:lpstr>Optimization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MPC: Asynchronous Responsiveness yet Synchronous Security</dc:title>
  <dc:creator>Chenda Liu Zhang</dc:creator>
  <cp:lastModifiedBy>Vipul Goyal</cp:lastModifiedBy>
  <cp:revision>665</cp:revision>
  <cp:lastPrinted>2024-12-10T09:08:27Z</cp:lastPrinted>
  <dcterms:created xsi:type="dcterms:W3CDTF">2018-10-27T15:32:48Z</dcterms:created>
  <dcterms:modified xsi:type="dcterms:W3CDTF">2024-12-12T04:17:07Z</dcterms:modified>
</cp:coreProperties>
</file>