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A_2A0B041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4"/>
  </p:notesMasterIdLst>
  <p:sldIdLst>
    <p:sldId id="257" r:id="rId2"/>
    <p:sldId id="258" r:id="rId3"/>
    <p:sldId id="336" r:id="rId4"/>
    <p:sldId id="286" r:id="rId5"/>
    <p:sldId id="260" r:id="rId6"/>
    <p:sldId id="265" r:id="rId7"/>
    <p:sldId id="262" r:id="rId8"/>
    <p:sldId id="293" r:id="rId9"/>
    <p:sldId id="268" r:id="rId10"/>
    <p:sldId id="263" r:id="rId11"/>
    <p:sldId id="333" r:id="rId12"/>
    <p:sldId id="266" r:id="rId13"/>
    <p:sldId id="334" r:id="rId14"/>
    <p:sldId id="326" r:id="rId15"/>
    <p:sldId id="327" r:id="rId16"/>
    <p:sldId id="328" r:id="rId17"/>
    <p:sldId id="329" r:id="rId18"/>
    <p:sldId id="331" r:id="rId19"/>
    <p:sldId id="335" r:id="rId20"/>
    <p:sldId id="330" r:id="rId21"/>
    <p:sldId id="274" r:id="rId22"/>
    <p:sldId id="288" r:id="rId23"/>
  </p:sldIdLst>
  <p:sldSz cx="12192000" cy="6858000"/>
  <p:notesSz cx="6858000" cy="9144000"/>
  <p:embeddedFontLst>
    <p:embeddedFont>
      <p:font typeface="Cambria Math" panose="02040503050406030204" pitchFamily="18"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3352F2-E80B-BDB7-95F1-528D9842BE30}" name="Champ Chairattana-Apirom" initials="CC" userId="S::rchairat@ad.brown.edu::e1bb200b-ad69-4e65-8dd4-f83ff1c4b5f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73964"/>
  </p:normalViewPr>
  <p:slideViewPr>
    <p:cSldViewPr snapToGrid="0">
      <p:cViewPr varScale="1">
        <p:scale>
          <a:sx n="87" d="100"/>
          <a:sy n="87"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omments/modernComment_14A_2A0B0416.xml><?xml version="1.0" encoding="utf-8"?>
<p188:cmLst xmlns:a="http://schemas.openxmlformats.org/drawingml/2006/main" xmlns:r="http://schemas.openxmlformats.org/officeDocument/2006/relationships" xmlns:p188="http://schemas.microsoft.com/office/powerpoint/2018/8/main">
  <p188:cm id="{0F13FABD-2B8A-4340-A617-6505A8D80E65}" authorId="{A83352F2-E80B-BDB7-95F1-528D9842BE30}" status="resolved" created="2024-12-07T08:45:44.917" complete="100000">
    <pc:sldMkLst xmlns:pc="http://schemas.microsoft.com/office/powerpoint/2013/main/command">
      <pc:docMk/>
      <pc:sldMk cId="705365014" sldId="330"/>
    </pc:sldMkLst>
    <p188:txBody>
      <a:bodyPr/>
      <a:lstStyle/>
      <a:p>
        <a:r>
          <a:rPr lang="en-US"/>
          <a:t>Feel like this slide might be too dense, but I don’t want to just say what we do without mentioning a bit why we do them. 
But maybe it is fine to do so?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7CE54-F803-0C48-9A84-A19BE474FEB9}" type="datetimeFigureOut">
              <a:rPr lang="en-US" smtClean="0"/>
              <a:t>12/11/24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C6E70-1370-DF44-85A8-4CB8D335C2CF}" type="slidenum">
              <a:rPr lang="en-US" smtClean="0"/>
              <a:t>‹#›</a:t>
            </a:fld>
            <a:endParaRPr lang="en-US"/>
          </a:p>
        </p:txBody>
      </p:sp>
    </p:spTree>
    <p:extLst>
      <p:ext uri="{BB962C8B-B14F-4D97-AF65-F5344CB8AC3E}">
        <p14:creationId xmlns:p14="http://schemas.microsoft.com/office/powerpoint/2010/main" val="117206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threshold signatures. In this setting, we have a key generation algorithm which generates a public key and secret key shares for each of the n signers.</a:t>
            </a:r>
          </a:p>
          <a:p>
            <a:endParaRPr lang="en-US" dirty="0"/>
          </a:p>
          <a:p>
            <a:r>
              <a:rPr lang="en-US" dirty="0"/>
              <a:t>Then, a user can request a signature of its message by asking a subset of at least t signers to jointly participate in a signing protocol. </a:t>
            </a:r>
          </a:p>
          <a:p>
            <a:endParaRPr lang="en-US" dirty="0"/>
          </a:p>
          <a:p>
            <a:r>
              <a:rPr lang="en-US" dirty="0"/>
              <a:t>For security, we want to ensure that no malicious adversary who can corrupt up to t-1 signers can output a valid signature unless at least t signers (honest and corrupted combined) participate in the signing protocol. </a:t>
            </a:r>
          </a:p>
          <a:p>
            <a:r>
              <a:rPr lang="en-US" dirty="0"/>
              <a:t>Note that, in this work, we only care about adversaries who statically corrupt the signers. </a:t>
            </a:r>
          </a:p>
          <a:p>
            <a:endParaRPr lang="en-US" dirty="0"/>
          </a:p>
          <a:p>
            <a:r>
              <a:rPr lang="en-US" dirty="0"/>
              <a:t>The motivation for using threshold signatures is to avoid single point failure. </a:t>
            </a:r>
          </a:p>
          <a:p>
            <a:r>
              <a:rPr lang="en-US" dirty="0"/>
              <a:t>Moreover, there has been recent interest including standardization efforts by NIST and IETF and deployments in blockchains and cryptocurrency wallets. </a:t>
            </a:r>
          </a:p>
        </p:txBody>
      </p:sp>
      <p:sp>
        <p:nvSpPr>
          <p:cNvPr id="4" name="Slide Number Placeholder 3"/>
          <p:cNvSpPr>
            <a:spLocks noGrp="1"/>
          </p:cNvSpPr>
          <p:nvPr>
            <p:ph type="sldNum" sz="quarter" idx="5"/>
          </p:nvPr>
        </p:nvSpPr>
        <p:spPr/>
        <p:txBody>
          <a:bodyPr/>
          <a:lstStyle/>
          <a:p>
            <a:fld id="{AC2C8FF0-F805-994A-BD84-BFB675563F88}" type="slidenum">
              <a:rPr lang="en-US" smtClean="0"/>
              <a:t>2</a:t>
            </a:fld>
            <a:endParaRPr lang="en-US"/>
          </a:p>
        </p:txBody>
      </p:sp>
    </p:spTree>
    <p:extLst>
      <p:ext uri="{BB962C8B-B14F-4D97-AF65-F5344CB8AC3E}">
        <p14:creationId xmlns:p14="http://schemas.microsoft.com/office/powerpoint/2010/main" val="393823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C6E70-1370-DF44-85A8-4CB8D335C2CF}" type="slidenum">
              <a:rPr lang="en-US" smtClean="0"/>
              <a:t>11</a:t>
            </a:fld>
            <a:endParaRPr lang="en-US"/>
          </a:p>
        </p:txBody>
      </p:sp>
    </p:spTree>
    <p:extLst>
      <p:ext uri="{BB962C8B-B14F-4D97-AF65-F5344CB8AC3E}">
        <p14:creationId xmlns:p14="http://schemas.microsoft.com/office/powerpoint/2010/main" val="2194971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our lattice-based linear map, we consider the cyclotomic ring R containing polynomials of degree less than N and </a:t>
            </a:r>
            <a:r>
              <a:rPr lang="en-US" dirty="0" err="1"/>
              <a:t>R_q</a:t>
            </a:r>
            <a:r>
              <a:rPr lang="en-US" dirty="0"/>
              <a:t> denotes R mod q. </a:t>
            </a:r>
          </a:p>
          <a:p>
            <a:br>
              <a:rPr lang="en-US" dirty="0"/>
            </a:br>
            <a:r>
              <a:rPr lang="en-US" dirty="0"/>
              <a:t>Our domain as a set of vectors with entries in R such that their norm is bounded by some small value, the range is the set of vectors in </a:t>
            </a:r>
            <a:r>
              <a:rPr lang="en-US" dirty="0" err="1"/>
              <a:t>R_q</a:t>
            </a:r>
            <a:r>
              <a:rPr lang="en-US" dirty="0"/>
              <a:t>, and the scalars is the set of polynomials with {-1,0,1} coefficients and bounded ell-1 norm. </a:t>
            </a:r>
          </a:p>
          <a:p>
            <a:endParaRPr lang="en-US" dirty="0"/>
          </a:p>
          <a:p>
            <a:r>
              <a:rPr lang="en-US" dirty="0"/>
              <a:t>Our map is defined by a uniformly random matrix A with entries in </a:t>
            </a:r>
            <a:r>
              <a:rPr lang="en-US" dirty="0" err="1"/>
              <a:t>R_q</a:t>
            </a:r>
            <a:r>
              <a:rPr lang="en-US" dirty="0"/>
              <a:t>. </a:t>
            </a:r>
          </a:p>
          <a:p>
            <a:endParaRPr lang="en-US" dirty="0"/>
          </a:p>
          <a:p>
            <a:r>
              <a:rPr lang="en-US" dirty="0"/>
              <a:t>- It is easy to check that this is linear. </a:t>
            </a:r>
          </a:p>
          <a:p>
            <a:pPr marL="171450" indent="-171450">
              <a:buFontTx/>
              <a:buChar char="-"/>
            </a:pPr>
            <a:r>
              <a:rPr lang="en-US" dirty="0"/>
              <a:t>The map is also compressing if the size of D is much larger than the range</a:t>
            </a:r>
          </a:p>
          <a:p>
            <a:pPr marL="171450" indent="-171450">
              <a:buFontTx/>
              <a:buChar char="-"/>
            </a:pPr>
            <a:r>
              <a:rPr lang="en-US" dirty="0"/>
              <a:t>Finally, the map is collision resistant assuming MSIS assumption. </a:t>
            </a:r>
          </a:p>
        </p:txBody>
      </p:sp>
      <p:sp>
        <p:nvSpPr>
          <p:cNvPr id="4" name="Slide Number Placeholder 3"/>
          <p:cNvSpPr>
            <a:spLocks noGrp="1"/>
          </p:cNvSpPr>
          <p:nvPr>
            <p:ph type="sldNum" sz="quarter" idx="5"/>
          </p:nvPr>
        </p:nvSpPr>
        <p:spPr/>
        <p:txBody>
          <a:bodyPr/>
          <a:lstStyle/>
          <a:p>
            <a:fld id="{AC2C8FF0-F805-994A-BD84-BFB675563F88}" type="slidenum">
              <a:rPr lang="en-US" smtClean="0"/>
              <a:t>12</a:t>
            </a:fld>
            <a:endParaRPr lang="en-US"/>
          </a:p>
        </p:txBody>
      </p:sp>
    </p:spTree>
    <p:extLst>
      <p:ext uri="{BB962C8B-B14F-4D97-AF65-F5344CB8AC3E}">
        <p14:creationId xmlns:p14="http://schemas.microsoft.com/office/powerpoint/2010/main" val="346617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47854-184A-CCD0-A1E7-8918E9225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17312-32AB-AF33-2217-0D08F62FB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E3639-6CA1-9080-055D-2F1C6F3B7F85}"/>
              </a:ext>
            </a:extLst>
          </p:cNvPr>
          <p:cNvSpPr>
            <a:spLocks noGrp="1"/>
          </p:cNvSpPr>
          <p:nvPr>
            <p:ph type="body" idx="1"/>
          </p:nvPr>
        </p:nvSpPr>
        <p:spPr/>
        <p:txBody>
          <a:bodyPr/>
          <a:lstStyle/>
          <a:p>
            <a:r>
              <a:rPr lang="en-US" dirty="0"/>
              <a:t>To see our issues, we first recall the proof from TZ23. </a:t>
            </a:r>
          </a:p>
          <a:p>
            <a:endParaRPr lang="en-US" dirty="0"/>
          </a:p>
          <a:p>
            <a:r>
              <a:rPr lang="en-US" dirty="0"/>
              <a:t>As a rough sketch, their proof first reduce to Algebraic one-more preimage resistance assumption. Then, this assumption is shown to be supported by collision resistance of F. Here, we will skip the middle step and describe how one could reduce directly to CR of F. </a:t>
            </a:r>
          </a:p>
          <a:p>
            <a:endParaRPr lang="en-US" dirty="0"/>
          </a:p>
          <a:p>
            <a:r>
              <a:rPr lang="en-US" dirty="0"/>
              <a:t>We now consider a reduction B which runs the adversary A. </a:t>
            </a:r>
          </a:p>
          <a:p>
            <a:r>
              <a:rPr lang="en-US" dirty="0"/>
              <a:t>It first samples a secret key </a:t>
            </a:r>
            <a:r>
              <a:rPr lang="en-US" dirty="0" err="1"/>
              <a:t>sk</a:t>
            </a:r>
            <a:r>
              <a:rPr lang="en-US" dirty="0"/>
              <a:t>, secret key shares </a:t>
            </a:r>
            <a:r>
              <a:rPr lang="en-US" dirty="0" err="1"/>
              <a:t>sk_i</a:t>
            </a:r>
            <a:r>
              <a:rPr lang="en-US" dirty="0"/>
              <a:t>, and randomness to simulate the game to the adversary A. </a:t>
            </a:r>
          </a:p>
          <a:p>
            <a:r>
              <a:rPr lang="en-US" dirty="0"/>
              <a:t>A first corrupts a set of signers and gets the public key and the secret key shares of the corrupted parties. </a:t>
            </a:r>
          </a:p>
          <a:p>
            <a:endParaRPr lang="en-US" dirty="0"/>
          </a:p>
          <a:p>
            <a:r>
              <a:rPr lang="en-US" dirty="0"/>
              <a:t>Then, A can request signing sessions with B, and these are simulated using the honest parties’ secret key shares and the sampled randomness.</a:t>
            </a:r>
          </a:p>
          <a:p>
            <a:endParaRPr lang="en-US" dirty="0"/>
          </a:p>
          <a:p>
            <a:r>
              <a:rPr lang="en-US" dirty="0"/>
              <a:t>Finally, A outputs a forgery, containing message m, nonce R, challenge c, and a response z. </a:t>
            </a:r>
          </a:p>
          <a:p>
            <a:r>
              <a:rPr lang="en-US" dirty="0"/>
              <a:t>If this forgery is valid, B will learn a preimage of the nonce R, which is z – c times sk.</a:t>
            </a:r>
          </a:p>
        </p:txBody>
      </p:sp>
      <p:sp>
        <p:nvSpPr>
          <p:cNvPr id="4" name="Slide Number Placeholder 3">
            <a:extLst>
              <a:ext uri="{FF2B5EF4-FFF2-40B4-BE49-F238E27FC236}">
                <a16:creationId xmlns:a16="http://schemas.microsoft.com/office/drawing/2014/main" id="{1F515B9E-ECF1-7B8A-2E4E-8F8A7A37087B}"/>
              </a:ext>
            </a:extLst>
          </p:cNvPr>
          <p:cNvSpPr>
            <a:spLocks noGrp="1"/>
          </p:cNvSpPr>
          <p:nvPr>
            <p:ph type="sldNum" sz="quarter" idx="5"/>
          </p:nvPr>
        </p:nvSpPr>
        <p:spPr/>
        <p:txBody>
          <a:bodyPr/>
          <a:lstStyle/>
          <a:p>
            <a:fld id="{AC2C8FF0-F805-994A-BD84-BFB675563F88}" type="slidenum">
              <a:rPr lang="en-US" smtClean="0"/>
              <a:t>14</a:t>
            </a:fld>
            <a:endParaRPr lang="en-US"/>
          </a:p>
        </p:txBody>
      </p:sp>
    </p:spTree>
    <p:extLst>
      <p:ext uri="{BB962C8B-B14F-4D97-AF65-F5344CB8AC3E}">
        <p14:creationId xmlns:p14="http://schemas.microsoft.com/office/powerpoint/2010/main" val="626882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8A749-8818-2246-284C-F28D8BAB1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3ECA2-6DBB-977C-501A-BAB93F4E4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D7FAC-FC3C-A916-DCB6-6ACB02C74F0A}"/>
              </a:ext>
            </a:extLst>
          </p:cNvPr>
          <p:cNvSpPr>
            <a:spLocks noGrp="1"/>
          </p:cNvSpPr>
          <p:nvPr>
            <p:ph type="body" idx="1"/>
          </p:nvPr>
        </p:nvSpPr>
        <p:spPr/>
        <p:txBody>
          <a:bodyPr/>
          <a:lstStyle/>
          <a:p>
            <a:r>
              <a:rPr lang="en-US" dirty="0"/>
              <a:t>Then, the reduction will rewind the adversary A, and by the forking lemma it will get another forgery on the same message and nonce as the forgery from the previous run with high probability. </a:t>
            </a:r>
          </a:p>
          <a:p>
            <a:endParaRPr lang="en-US" dirty="0"/>
          </a:p>
          <a:p>
            <a:r>
              <a:rPr lang="en-US" dirty="0"/>
              <a:t>Note that the challenge in this forgery will be different from the previous run, and B will also learn another preimage of the nonce R. </a:t>
            </a:r>
          </a:p>
          <a:p>
            <a:r>
              <a:rPr lang="en-US" dirty="0"/>
              <a:t>If these preimages from the first and rewound runs are different, then B finds a collision on F! It is then left to show that this occurs with high prob.</a:t>
            </a:r>
          </a:p>
          <a:p>
            <a:endParaRPr lang="en-US" dirty="0"/>
          </a:p>
        </p:txBody>
      </p:sp>
      <p:sp>
        <p:nvSpPr>
          <p:cNvPr id="4" name="Slide Number Placeholder 3">
            <a:extLst>
              <a:ext uri="{FF2B5EF4-FFF2-40B4-BE49-F238E27FC236}">
                <a16:creationId xmlns:a16="http://schemas.microsoft.com/office/drawing/2014/main" id="{DC2A90D4-997A-1E74-9A69-589BACBE2CCE}"/>
              </a:ext>
            </a:extLst>
          </p:cNvPr>
          <p:cNvSpPr>
            <a:spLocks noGrp="1"/>
          </p:cNvSpPr>
          <p:nvPr>
            <p:ph type="sldNum" sz="quarter" idx="5"/>
          </p:nvPr>
        </p:nvSpPr>
        <p:spPr/>
        <p:txBody>
          <a:bodyPr/>
          <a:lstStyle/>
          <a:p>
            <a:fld id="{AC2C8FF0-F805-994A-BD84-BFB675563F88}" type="slidenum">
              <a:rPr lang="en-US" smtClean="0"/>
              <a:t>15</a:t>
            </a:fld>
            <a:endParaRPr lang="en-US"/>
          </a:p>
        </p:txBody>
      </p:sp>
    </p:spTree>
    <p:extLst>
      <p:ext uri="{BB962C8B-B14F-4D97-AF65-F5344CB8AC3E}">
        <p14:creationId xmlns:p14="http://schemas.microsoft.com/office/powerpoint/2010/main" val="2591500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observation here is that with F compressing, there is a different secret key </a:t>
            </a:r>
            <a:r>
              <a:rPr lang="en-US" dirty="0" err="1"/>
              <a:t>sk</a:t>
            </a:r>
            <a:r>
              <a:rPr lang="en-US" dirty="0"/>
              <a:t>’ that maps to the same public key. </a:t>
            </a:r>
          </a:p>
          <a:p>
            <a:endParaRPr lang="en-US" dirty="0"/>
          </a:p>
          <a:p>
            <a:r>
              <a:rPr lang="en-US" dirty="0"/>
              <a:t>Then **IF** A outputs the same forgeries regardless of whether B uses </a:t>
            </a:r>
            <a:r>
              <a:rPr lang="en-US" dirty="0" err="1"/>
              <a:t>sk</a:t>
            </a:r>
            <a:r>
              <a:rPr lang="en-US" dirty="0"/>
              <a:t> or </a:t>
            </a:r>
            <a:r>
              <a:rPr lang="en-US" dirty="0" err="1"/>
              <a:t>sk</a:t>
            </a:r>
            <a:r>
              <a:rPr lang="en-US" dirty="0"/>
              <a:t>’ to simulate. We have that since </a:t>
            </a:r>
            <a:r>
              <a:rPr lang="en-US" dirty="0" err="1"/>
              <a:t>sk</a:t>
            </a:r>
            <a:r>
              <a:rPr lang="en-US" dirty="0"/>
              <a:t> and </a:t>
            </a:r>
            <a:r>
              <a:rPr lang="en-US" dirty="0" err="1"/>
              <a:t>sk</a:t>
            </a:r>
            <a:r>
              <a:rPr lang="en-US" dirty="0"/>
              <a:t>’ are different, either the extracted preimages with respect to </a:t>
            </a:r>
            <a:r>
              <a:rPr lang="en-US" dirty="0" err="1"/>
              <a:t>sk’s</a:t>
            </a:r>
            <a:r>
              <a:rPr lang="en-US" dirty="0"/>
              <a:t> or the extracted preimages with respect to </a:t>
            </a:r>
            <a:r>
              <a:rPr lang="en-US" dirty="0" err="1"/>
              <a:t>sk</a:t>
            </a:r>
            <a:r>
              <a:rPr lang="en-US" dirty="0"/>
              <a:t>’ are different. Hence, B will find a collision in one of the two cases. </a:t>
            </a:r>
          </a:p>
        </p:txBody>
      </p:sp>
      <p:sp>
        <p:nvSpPr>
          <p:cNvPr id="4" name="Slide Number Placeholder 3"/>
          <p:cNvSpPr>
            <a:spLocks noGrp="1"/>
          </p:cNvSpPr>
          <p:nvPr>
            <p:ph type="sldNum" sz="quarter" idx="5"/>
          </p:nvPr>
        </p:nvSpPr>
        <p:spPr/>
        <p:txBody>
          <a:bodyPr/>
          <a:lstStyle/>
          <a:p>
            <a:fld id="{7ECBB472-077F-8F4C-9975-91A707D47E08}" type="slidenum">
              <a:rPr lang="en-US" smtClean="0"/>
              <a:t>16</a:t>
            </a:fld>
            <a:endParaRPr lang="en-US"/>
          </a:p>
        </p:txBody>
      </p:sp>
    </p:spTree>
    <p:extLst>
      <p:ext uri="{BB962C8B-B14F-4D97-AF65-F5344CB8AC3E}">
        <p14:creationId xmlns:p14="http://schemas.microsoft.com/office/powerpoint/2010/main" val="417520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C15D-3A2F-439A-3B46-3A11CA311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22769-1054-D234-135D-8FE41CC3D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34EF0-F318-F8F7-9E1F-646A564501E6}"/>
              </a:ext>
            </a:extLst>
          </p:cNvPr>
          <p:cNvSpPr>
            <a:spLocks noGrp="1"/>
          </p:cNvSpPr>
          <p:nvPr>
            <p:ph type="body" idx="1"/>
          </p:nvPr>
        </p:nvSpPr>
        <p:spPr/>
        <p:txBody>
          <a:bodyPr/>
          <a:lstStyle/>
          <a:p>
            <a:r>
              <a:rPr lang="en-US" dirty="0"/>
              <a:t>To ensure that A outputs the same forgeries regardless of the secret key used in signing, they construct a mapping on the secret key, the secret shares, and the randomness. We then need this map to preserves the view of A which includes the shares of the corrupted parties and the signing transcript over the original and the rewound runs of A. With this, the outputs of A are the same regardless of whether B uses 1 or 2, and B wins in one of the cases.</a:t>
            </a:r>
          </a:p>
          <a:p>
            <a:endParaRPr lang="en-US" dirty="0"/>
          </a:p>
          <a:p>
            <a:r>
              <a:rPr lang="en-US" dirty="0"/>
              <a:t>It is then easy to see that the proof works out if the distribution of values before and after the mapping are close. Note that TZ23 showed that these distributions are identical.</a:t>
            </a:r>
          </a:p>
          <a:p>
            <a:endParaRPr lang="en-US" dirty="0"/>
          </a:p>
        </p:txBody>
      </p:sp>
      <p:sp>
        <p:nvSpPr>
          <p:cNvPr id="4" name="Slide Number Placeholder 3">
            <a:extLst>
              <a:ext uri="{FF2B5EF4-FFF2-40B4-BE49-F238E27FC236}">
                <a16:creationId xmlns:a16="http://schemas.microsoft.com/office/drawing/2014/main" id="{B8B2C923-45A8-14CD-5C7C-C351D10E6C9D}"/>
              </a:ext>
            </a:extLst>
          </p:cNvPr>
          <p:cNvSpPr>
            <a:spLocks noGrp="1"/>
          </p:cNvSpPr>
          <p:nvPr>
            <p:ph type="sldNum" sz="quarter" idx="5"/>
          </p:nvPr>
        </p:nvSpPr>
        <p:spPr/>
        <p:txBody>
          <a:bodyPr/>
          <a:lstStyle/>
          <a:p>
            <a:fld id="{7ECBB472-077F-8F4C-9975-91A707D47E08}" type="slidenum">
              <a:rPr lang="en-US" smtClean="0"/>
              <a:t>17</a:t>
            </a:fld>
            <a:endParaRPr lang="en-US"/>
          </a:p>
        </p:txBody>
      </p:sp>
    </p:spTree>
    <p:extLst>
      <p:ext uri="{BB962C8B-B14F-4D97-AF65-F5344CB8AC3E}">
        <p14:creationId xmlns:p14="http://schemas.microsoft.com/office/powerpoint/2010/main" val="225507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B13F-9FE9-5DBD-10FA-CB5F487E3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AEDB9-2CF8-187C-F26F-4DDBA6805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F9AEB-30E3-7141-B8B8-09DD7C7FC4E0}"/>
              </a:ext>
            </a:extLst>
          </p:cNvPr>
          <p:cNvSpPr>
            <a:spLocks noGrp="1"/>
          </p:cNvSpPr>
          <p:nvPr>
            <p:ph type="body" idx="1"/>
          </p:nvPr>
        </p:nvSpPr>
        <p:spPr/>
        <p:txBody>
          <a:bodyPr/>
          <a:lstStyle/>
          <a:p>
            <a:r>
              <a:rPr lang="en-US" dirty="0"/>
              <a:t>However, the same analysis does not quite apply with the lattice-based map instantiations. </a:t>
            </a:r>
          </a:p>
          <a:p>
            <a:r>
              <a:rPr lang="en-US" dirty="0"/>
              <a:t>Mainly, this is because the domain is not closed under addition, so the mapping \Phi in the analysis can map the randomness out of the domain. </a:t>
            </a:r>
          </a:p>
          <a:p>
            <a:r>
              <a:rPr lang="en-US" dirty="0"/>
              <a:t>Hence, to argue that the distributions are close, we need to make sure things remain small.</a:t>
            </a:r>
          </a:p>
          <a:p>
            <a:endParaRPr lang="en-US" dirty="0"/>
          </a:p>
          <a:p>
            <a:r>
              <a:rPr lang="en-US" dirty="0"/>
              <a:t>Also, the scalar set and the rings R and </a:t>
            </a:r>
            <a:r>
              <a:rPr lang="en-US" dirty="0" err="1"/>
              <a:t>Rq</a:t>
            </a:r>
            <a:r>
              <a:rPr lang="en-US" dirty="0"/>
              <a:t> are not fields, so values might not have inverses, or their inverses may not be small. And this is required for Phi to not map things out of the domain. </a:t>
            </a:r>
          </a:p>
        </p:txBody>
      </p:sp>
      <p:sp>
        <p:nvSpPr>
          <p:cNvPr id="4" name="Slide Number Placeholder 3">
            <a:extLst>
              <a:ext uri="{FF2B5EF4-FFF2-40B4-BE49-F238E27FC236}">
                <a16:creationId xmlns:a16="http://schemas.microsoft.com/office/drawing/2014/main" id="{3C653F98-46A7-FBE8-482D-329A96FD98BB}"/>
              </a:ext>
            </a:extLst>
          </p:cNvPr>
          <p:cNvSpPr>
            <a:spLocks noGrp="1"/>
          </p:cNvSpPr>
          <p:nvPr>
            <p:ph type="sldNum" sz="quarter" idx="5"/>
          </p:nvPr>
        </p:nvSpPr>
        <p:spPr/>
        <p:txBody>
          <a:bodyPr/>
          <a:lstStyle/>
          <a:p>
            <a:fld id="{7ECBB472-077F-8F4C-9975-91A707D47E08}" type="slidenum">
              <a:rPr lang="en-US" smtClean="0"/>
              <a:t>18</a:t>
            </a:fld>
            <a:endParaRPr lang="en-US"/>
          </a:p>
        </p:txBody>
      </p:sp>
    </p:spTree>
    <p:extLst>
      <p:ext uri="{BB962C8B-B14F-4D97-AF65-F5344CB8AC3E}">
        <p14:creationId xmlns:p14="http://schemas.microsoft.com/office/powerpoint/2010/main" val="335178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resolve this, we consider how \Phi maps one randomness to another randomness and we notice that how much the randomness changes depends on </a:t>
            </a:r>
          </a:p>
          <a:p>
            <a:r>
              <a:rPr lang="en-US" dirty="0"/>
              <a:t>1. How much the secret share changes</a:t>
            </a:r>
          </a:p>
          <a:p>
            <a:r>
              <a:rPr lang="en-US" dirty="0"/>
              <a:t>2. The size of reconstruction coefficient</a:t>
            </a:r>
          </a:p>
          <a:p>
            <a:r>
              <a:rPr lang="en-US" dirty="0"/>
              <a:t>3. The size of inverse of the b – b bar for some scalars b, b bar used to aggregate the nonces in the signing protocol.</a:t>
            </a:r>
          </a:p>
          <a:p>
            <a:endParaRPr lang="en-US" dirty="0"/>
          </a:p>
          <a:p>
            <a:r>
              <a:rPr lang="en-US" dirty="0"/>
              <a:t>To keep the first two small, we use small-coefficient secret sharing by </a:t>
            </a:r>
            <a:r>
              <a:rPr lang="en-US" dirty="0" err="1"/>
              <a:t>Benaloh</a:t>
            </a:r>
            <a:r>
              <a:rPr lang="en-US" dirty="0"/>
              <a:t> and Leichter.</a:t>
            </a:r>
          </a:p>
          <a:p>
            <a:r>
              <a:rPr lang="en-US" dirty="0"/>
              <a:t>For the inverse of the scalars, we pick this b from the set of signed monomials which lets us keep these values small. </a:t>
            </a:r>
          </a:p>
          <a:p>
            <a:endParaRPr lang="en-US" dirty="0"/>
          </a:p>
          <a:p>
            <a:r>
              <a:rPr lang="en-US" dirty="0"/>
              <a:t>Finally, to further improve efficiencies of our scheme, we sample the randomness from discrete gaussian and use </a:t>
            </a:r>
            <a:r>
              <a:rPr lang="en-US" dirty="0" err="1"/>
              <a:t>Renyi</a:t>
            </a:r>
            <a:r>
              <a:rPr lang="en-US" dirty="0"/>
              <a:t> Divergence to argue success probability of our reduction. This allows our modulus size to scale with sqrt of # of signing sessions.</a:t>
            </a:r>
          </a:p>
        </p:txBody>
      </p:sp>
      <p:sp>
        <p:nvSpPr>
          <p:cNvPr id="4" name="Slide Number Placeholder 3"/>
          <p:cNvSpPr>
            <a:spLocks noGrp="1"/>
          </p:cNvSpPr>
          <p:nvPr>
            <p:ph type="sldNum" sz="quarter" idx="5"/>
          </p:nvPr>
        </p:nvSpPr>
        <p:spPr/>
        <p:txBody>
          <a:bodyPr/>
          <a:lstStyle/>
          <a:p>
            <a:fld id="{7ECBB472-077F-8F4C-9975-91A707D47E08}" type="slidenum">
              <a:rPr lang="en-US" smtClean="0"/>
              <a:t>20</a:t>
            </a:fld>
            <a:endParaRPr lang="en-US"/>
          </a:p>
        </p:txBody>
      </p:sp>
    </p:spTree>
    <p:extLst>
      <p:ext uri="{BB962C8B-B14F-4D97-AF65-F5344CB8AC3E}">
        <p14:creationId xmlns:p14="http://schemas.microsoft.com/office/powerpoint/2010/main" val="1805158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to summarize: </a:t>
            </a:r>
          </a:p>
          <a:p>
            <a:endParaRPr lang="en-US" dirty="0"/>
          </a:p>
          <a:p>
            <a:pPr marL="171450" indent="-171450">
              <a:buFontTx/>
              <a:buChar char="-"/>
            </a:pPr>
            <a:r>
              <a:rPr lang="en-US" dirty="0"/>
              <a:t>We gave the first partially non-interactive threshold signatures from standard lattice assumption without heavy primitive</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big downside is that our efficiencies are not good due to the use of small coefficient secret sharing, and we do not scale well with large number of signers. Prior works does not have this issue due to using a stronger setup that pre-share pairwise PRF keys. Note that this makes it hard to identify misbehaving signers who could make the protocol abort. </a:t>
            </a:r>
          </a:p>
          <a:p>
            <a:pPr marL="171450" indent="-171450">
              <a:buFontTx/>
              <a:buChar char="-"/>
            </a:pPr>
            <a:endParaRPr lang="en-US" dirty="0"/>
          </a:p>
          <a:p>
            <a:pPr marL="171450" indent="-171450">
              <a:buFontTx/>
              <a:buChar char="-"/>
            </a:pPr>
            <a:r>
              <a:rPr lang="en-US" dirty="0"/>
              <a:t>Finally, I note a concurrent work which shows a variant of one of the prior schemes secure from standard assumption, which is more efficient, but their modulus size asymptotically scales with \sqrt of # of hash queries. In practice this is much larger than the number of signing sessions, since it is an offline computation.</a:t>
            </a:r>
          </a:p>
        </p:txBody>
      </p:sp>
      <p:sp>
        <p:nvSpPr>
          <p:cNvPr id="4" name="Slide Number Placeholder 3"/>
          <p:cNvSpPr>
            <a:spLocks noGrp="1"/>
          </p:cNvSpPr>
          <p:nvPr>
            <p:ph type="sldNum" sz="quarter" idx="5"/>
          </p:nvPr>
        </p:nvSpPr>
        <p:spPr/>
        <p:txBody>
          <a:bodyPr/>
          <a:lstStyle/>
          <a:p>
            <a:fld id="{AC2C8FF0-F805-994A-BD84-BFB675563F88}" type="slidenum">
              <a:rPr lang="en-US" smtClean="0"/>
              <a:t>21</a:t>
            </a:fld>
            <a:endParaRPr lang="en-US"/>
          </a:p>
        </p:txBody>
      </p:sp>
    </p:spTree>
    <p:extLst>
      <p:ext uri="{BB962C8B-B14F-4D97-AF65-F5344CB8AC3E}">
        <p14:creationId xmlns:p14="http://schemas.microsoft.com/office/powerpoint/2010/main" val="348234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future direction, </a:t>
            </a:r>
          </a:p>
          <a:p>
            <a:endParaRPr lang="en-US" dirty="0"/>
          </a:p>
          <a:p>
            <a:pPr marL="171450" indent="-171450">
              <a:buFontTx/>
              <a:buChar char="-"/>
            </a:pPr>
            <a:r>
              <a:rPr lang="en-US" dirty="0"/>
              <a:t>It would be nice to have an efficient lattice-based scheme with identifiable abort. </a:t>
            </a:r>
          </a:p>
          <a:p>
            <a:pPr marL="171450" indent="-171450">
              <a:buFontTx/>
              <a:buChar char="-"/>
            </a:pPr>
            <a:r>
              <a:rPr lang="en-US" dirty="0"/>
              <a:t>Another question is can we give a better small coefficient secret sharing scheme to make our construction more efficient.</a:t>
            </a:r>
            <a:br>
              <a:rPr lang="en-US" dirty="0"/>
            </a:br>
            <a:endParaRPr lang="en-US" dirty="0"/>
          </a:p>
          <a:p>
            <a:pPr marL="0" indent="0">
              <a:buFontTx/>
              <a:buNone/>
            </a:pPr>
            <a:r>
              <a:rPr lang="en-US" dirty="0"/>
              <a:t>Thank you, and please check out our paper!</a:t>
            </a:r>
          </a:p>
        </p:txBody>
      </p:sp>
      <p:sp>
        <p:nvSpPr>
          <p:cNvPr id="4" name="Slide Number Placeholder 3"/>
          <p:cNvSpPr>
            <a:spLocks noGrp="1"/>
          </p:cNvSpPr>
          <p:nvPr>
            <p:ph type="sldNum" sz="quarter" idx="5"/>
          </p:nvPr>
        </p:nvSpPr>
        <p:spPr/>
        <p:txBody>
          <a:bodyPr/>
          <a:lstStyle/>
          <a:p>
            <a:fld id="{AC2C8FF0-F805-994A-BD84-BFB675563F88}" type="slidenum">
              <a:rPr lang="en-US" smtClean="0"/>
              <a:t>22</a:t>
            </a:fld>
            <a:endParaRPr lang="en-US"/>
          </a:p>
        </p:txBody>
      </p:sp>
    </p:spTree>
    <p:extLst>
      <p:ext uri="{BB962C8B-B14F-4D97-AF65-F5344CB8AC3E}">
        <p14:creationId xmlns:p14="http://schemas.microsoft.com/office/powerpoint/2010/main" val="79015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737A6-43F0-9CCB-7A1C-C6FF0B4DC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979D4-A1F2-8740-AB10-031A39376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FC9A3-B74A-91A8-566D-FA70E6497918}"/>
              </a:ext>
            </a:extLst>
          </p:cNvPr>
          <p:cNvSpPr>
            <a:spLocks noGrp="1"/>
          </p:cNvSpPr>
          <p:nvPr>
            <p:ph type="body" idx="1"/>
          </p:nvPr>
        </p:nvSpPr>
        <p:spPr/>
        <p:txBody>
          <a:bodyPr/>
          <a:lstStyle/>
          <a:p>
            <a:r>
              <a:rPr lang="en-US" dirty="0"/>
              <a:t>Now, what do we know about threshold signatures?</a:t>
            </a:r>
          </a:p>
          <a:p>
            <a:endParaRPr lang="en-US" dirty="0"/>
          </a:p>
          <a:p>
            <a:r>
              <a:rPr lang="en-US" dirty="0"/>
              <a:t>From non-post-quantum assumptions, the primitive is very well-studied, and there are various efficient schemes with several properties. </a:t>
            </a:r>
          </a:p>
          <a:p>
            <a:r>
              <a:rPr lang="en-US" dirty="0"/>
              <a:t>From post-quantum assumptions, however, we don’t have many schemes proposed, and in this talk, we will discuss lattice-based schemes. </a:t>
            </a:r>
          </a:p>
          <a:p>
            <a:endParaRPr lang="en-US" dirty="0"/>
          </a:p>
        </p:txBody>
      </p:sp>
      <p:sp>
        <p:nvSpPr>
          <p:cNvPr id="4" name="Slide Number Placeholder 3">
            <a:extLst>
              <a:ext uri="{FF2B5EF4-FFF2-40B4-BE49-F238E27FC236}">
                <a16:creationId xmlns:a16="http://schemas.microsoft.com/office/drawing/2014/main" id="{5ED44744-566C-E2DC-5AE1-A9014A6DA129}"/>
              </a:ext>
            </a:extLst>
          </p:cNvPr>
          <p:cNvSpPr>
            <a:spLocks noGrp="1"/>
          </p:cNvSpPr>
          <p:nvPr>
            <p:ph type="sldNum" sz="quarter" idx="5"/>
          </p:nvPr>
        </p:nvSpPr>
        <p:spPr/>
        <p:txBody>
          <a:bodyPr/>
          <a:lstStyle/>
          <a:p>
            <a:fld id="{AC2C8FF0-F805-994A-BD84-BFB675563F88}" type="slidenum">
              <a:rPr lang="en-US" smtClean="0"/>
              <a:t>3</a:t>
            </a:fld>
            <a:endParaRPr lang="en-US"/>
          </a:p>
        </p:txBody>
      </p:sp>
    </p:spTree>
    <p:extLst>
      <p:ext uri="{BB962C8B-B14F-4D97-AF65-F5344CB8AC3E}">
        <p14:creationId xmlns:p14="http://schemas.microsoft.com/office/powerpoint/2010/main" val="330220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3606A-772F-A38E-6E63-E41CBC6CD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67D65-C337-B8EF-C417-5CDBF558A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A316F-3C91-EFCC-D909-4A0A3F15F32E}"/>
              </a:ext>
            </a:extLst>
          </p:cNvPr>
          <p:cNvSpPr>
            <a:spLocks noGrp="1"/>
          </p:cNvSpPr>
          <p:nvPr>
            <p:ph type="body" idx="1"/>
          </p:nvPr>
        </p:nvSpPr>
        <p:spPr/>
        <p:txBody>
          <a:bodyPr/>
          <a:lstStyle/>
          <a:p>
            <a:r>
              <a:rPr lang="en-US" dirty="0"/>
              <a:t>One of the first schemes gives solutions from threshold FHE. There is also a more efficient scheme that only support n-out-of-n threshold signing. </a:t>
            </a:r>
          </a:p>
          <a:p>
            <a:endParaRPr lang="en-US" dirty="0"/>
          </a:p>
          <a:p>
            <a:r>
              <a:rPr lang="en-US" dirty="0"/>
              <a:t>I note that this n-out-of-n scheme, although not round-optimal, is partially non-interactive, in that the signing protocol can be split into a message-independent and message-dependent round, where the former can be preprocessed. This is still better than having two online rounds.</a:t>
            </a:r>
          </a:p>
          <a:p>
            <a:endParaRPr lang="en-US" dirty="0"/>
          </a:p>
        </p:txBody>
      </p:sp>
      <p:sp>
        <p:nvSpPr>
          <p:cNvPr id="4" name="Slide Number Placeholder 3">
            <a:extLst>
              <a:ext uri="{FF2B5EF4-FFF2-40B4-BE49-F238E27FC236}">
                <a16:creationId xmlns:a16="http://schemas.microsoft.com/office/drawing/2014/main" id="{BB839D1C-05E7-DE02-79D3-0170C1507C41}"/>
              </a:ext>
            </a:extLst>
          </p:cNvPr>
          <p:cNvSpPr>
            <a:spLocks noGrp="1"/>
          </p:cNvSpPr>
          <p:nvPr>
            <p:ph type="sldNum" sz="quarter" idx="5"/>
          </p:nvPr>
        </p:nvSpPr>
        <p:spPr/>
        <p:txBody>
          <a:bodyPr/>
          <a:lstStyle/>
          <a:p>
            <a:fld id="{AC2C8FF0-F805-994A-BD84-BFB675563F88}" type="slidenum">
              <a:rPr lang="en-US" smtClean="0"/>
              <a:t>4</a:t>
            </a:fld>
            <a:endParaRPr lang="en-US"/>
          </a:p>
        </p:txBody>
      </p:sp>
    </p:spTree>
    <p:extLst>
      <p:ext uri="{BB962C8B-B14F-4D97-AF65-F5344CB8AC3E}">
        <p14:creationId xmlns:p14="http://schemas.microsoft.com/office/powerpoint/2010/main" val="349249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forwarding to this year, there has been a number of schemes proposed for any t-out-of-n threshold signing. Some of these schemes also have features such as robustness, security against adaptive corruptions, and/or being partially non-interactive.</a:t>
            </a:r>
          </a:p>
          <a:p>
            <a:endParaRPr lang="en-US" dirty="0"/>
          </a:p>
          <a:p>
            <a:r>
              <a:rPr lang="en-US" dirty="0"/>
              <a:t>Still, as we can see from the table that these schemes either have high round complexity, use FHE or trapdoor commitments, or rely on a non-standard assumption. </a:t>
            </a:r>
          </a:p>
          <a:p>
            <a:endParaRPr lang="en-US" dirty="0"/>
          </a:p>
          <a:p>
            <a:r>
              <a:rPr lang="en-US" dirty="0"/>
              <a:t>Hence, we naturally ask whether there is a partially non-interactive construction from standard lattice assumptions without relying on heavy cryptographic primitives?</a:t>
            </a:r>
          </a:p>
        </p:txBody>
      </p:sp>
      <p:sp>
        <p:nvSpPr>
          <p:cNvPr id="4" name="Slide Number Placeholder 3"/>
          <p:cNvSpPr>
            <a:spLocks noGrp="1"/>
          </p:cNvSpPr>
          <p:nvPr>
            <p:ph type="sldNum" sz="quarter" idx="5"/>
          </p:nvPr>
        </p:nvSpPr>
        <p:spPr/>
        <p:txBody>
          <a:bodyPr/>
          <a:lstStyle/>
          <a:p>
            <a:fld id="{AC2C8FF0-F805-994A-BD84-BFB675563F88}" type="slidenum">
              <a:rPr lang="en-US" smtClean="0"/>
              <a:t>5</a:t>
            </a:fld>
            <a:endParaRPr lang="en-US"/>
          </a:p>
        </p:txBody>
      </p:sp>
    </p:spTree>
    <p:extLst>
      <p:ext uri="{BB962C8B-B14F-4D97-AF65-F5344CB8AC3E}">
        <p14:creationId xmlns:p14="http://schemas.microsoft.com/office/powerpoint/2010/main" val="16330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C364A-CFDF-DD74-618B-09A0DE1E4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5C316-0EA8-06CF-A3CD-246BD6931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28833-E0EA-D30C-9736-F95D1DD4DDE3}"/>
              </a:ext>
            </a:extLst>
          </p:cNvPr>
          <p:cNvSpPr>
            <a:spLocks noGrp="1"/>
          </p:cNvSpPr>
          <p:nvPr>
            <p:ph type="body" idx="1"/>
          </p:nvPr>
        </p:nvSpPr>
        <p:spPr/>
        <p:txBody>
          <a:bodyPr/>
          <a:lstStyle/>
          <a:p>
            <a:r>
              <a:rPr lang="en-US" dirty="0"/>
              <a:t>We answer this question affirmatively by giving the first partially non-interactive threshold signature scheme from Module-SIS assumption, without relying on FHE or HTD.</a:t>
            </a:r>
          </a:p>
        </p:txBody>
      </p:sp>
      <p:sp>
        <p:nvSpPr>
          <p:cNvPr id="4" name="Slide Number Placeholder 3">
            <a:extLst>
              <a:ext uri="{FF2B5EF4-FFF2-40B4-BE49-F238E27FC236}">
                <a16:creationId xmlns:a16="http://schemas.microsoft.com/office/drawing/2014/main" id="{DDBBCCA3-0D05-BDB9-B627-5FB679A706AC}"/>
              </a:ext>
            </a:extLst>
          </p:cNvPr>
          <p:cNvSpPr>
            <a:spLocks noGrp="1"/>
          </p:cNvSpPr>
          <p:nvPr>
            <p:ph type="sldNum" sz="quarter" idx="5"/>
          </p:nvPr>
        </p:nvSpPr>
        <p:spPr/>
        <p:txBody>
          <a:bodyPr/>
          <a:lstStyle/>
          <a:p>
            <a:fld id="{AC2C8FF0-F805-994A-BD84-BFB675563F88}" type="slidenum">
              <a:rPr lang="en-US" smtClean="0"/>
              <a:t>6</a:t>
            </a:fld>
            <a:endParaRPr lang="en-US"/>
          </a:p>
        </p:txBody>
      </p:sp>
    </p:spTree>
    <p:extLst>
      <p:ext uri="{BB962C8B-B14F-4D97-AF65-F5344CB8AC3E}">
        <p14:creationId xmlns:p14="http://schemas.microsoft.com/office/powerpoint/2010/main" val="66360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give a brief outline of how we arrive at our solution. </a:t>
            </a:r>
          </a:p>
          <a:p>
            <a:endParaRPr lang="en-US" dirty="0"/>
          </a:p>
          <a:p>
            <a:pPr marL="171450" indent="-171450">
              <a:buFontTx/>
              <a:buChar char="-"/>
            </a:pPr>
            <a:r>
              <a:rPr lang="en-US" dirty="0"/>
              <a:t>Our starting point is a variant of threshold Schnorr signatures, FROST based on linear hash functions by Tessaro and Zhu, which is partially non-interactive, and secure from discrete log or RSA assumptions.</a:t>
            </a:r>
          </a:p>
          <a:p>
            <a:pPr marL="171450" indent="-171450">
              <a:buFontTx/>
              <a:buChar char="-"/>
            </a:pPr>
            <a:r>
              <a:rPr lang="en-US" dirty="0"/>
              <a:t>We then instantiate the linear hash function with a lattice-based linear function. I note that a similar idea has been done in the context of blind signatures before. </a:t>
            </a:r>
          </a:p>
          <a:p>
            <a:pPr marL="171450" indent="-171450">
              <a:buFontTx/>
              <a:buChar char="-"/>
            </a:pPr>
            <a:r>
              <a:rPr lang="en-US" dirty="0"/>
              <a:t>Finally, resolving technical issues gives us our partially non-interactive lattice-based construction based on MSIS assumption. We note that our solution needs a different secret sharing scheme that is not Shamir secret sharing making it not quite efficient.  --- Remain at the high-level, notion is TS-UF-0 from </a:t>
            </a:r>
            <a:r>
              <a:rPr lang="en-US" dirty="0" err="1"/>
              <a:t>Bellare</a:t>
            </a:r>
            <a:r>
              <a:rPr lang="en-US" dirty="0"/>
              <a:t> et al. Mentions that this   [Footnote might be unneeded]</a:t>
            </a:r>
          </a:p>
          <a:p>
            <a:pPr marL="171450" indent="-171450">
              <a:buFontTx/>
              <a:buChar char="-"/>
            </a:pPr>
            <a:endParaRPr lang="en-US" dirty="0"/>
          </a:p>
          <a:p>
            <a:pPr marL="171450" indent="-171450">
              <a:buFontTx/>
              <a:buChar char="-"/>
            </a:pPr>
            <a:r>
              <a:rPr lang="en-US" dirty="0"/>
              <a:t>For the rest of the talk, I will show how FROST-H is constructed and the main ideas of the proof. Then, I will discuss issues that arise from using lattice-based map and how we resolve them.</a:t>
            </a:r>
          </a:p>
          <a:p>
            <a:pPr marL="0" indent="0" algn="l">
              <a:buFontTx/>
              <a:buNone/>
            </a:pPr>
            <a:endParaRPr lang="en-US" dirty="0"/>
          </a:p>
        </p:txBody>
      </p:sp>
      <p:sp>
        <p:nvSpPr>
          <p:cNvPr id="4" name="Slide Number Placeholder 3"/>
          <p:cNvSpPr>
            <a:spLocks noGrp="1"/>
          </p:cNvSpPr>
          <p:nvPr>
            <p:ph type="sldNum" sz="quarter" idx="5"/>
          </p:nvPr>
        </p:nvSpPr>
        <p:spPr/>
        <p:txBody>
          <a:bodyPr/>
          <a:lstStyle/>
          <a:p>
            <a:fld id="{AC2C8FF0-F805-994A-BD84-BFB675563F88}" type="slidenum">
              <a:rPr lang="en-US" smtClean="0"/>
              <a:t>7</a:t>
            </a:fld>
            <a:endParaRPr lang="en-US"/>
          </a:p>
        </p:txBody>
      </p:sp>
    </p:spTree>
    <p:extLst>
      <p:ext uri="{BB962C8B-B14F-4D97-AF65-F5344CB8AC3E}">
        <p14:creationId xmlns:p14="http://schemas.microsoft.com/office/powerpoint/2010/main" val="61708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DD14F-80C7-4E6E-1EFC-86E13D9DE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0E92A-6D1B-4C3F-0CCB-7447882F8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0E3EF-ABAC-CC24-0753-D41379A5D199}"/>
              </a:ext>
            </a:extLst>
          </p:cNvPr>
          <p:cNvSpPr>
            <a:spLocks noGrp="1"/>
          </p:cNvSpPr>
          <p:nvPr>
            <p:ph type="body" idx="1"/>
          </p:nvPr>
        </p:nvSpPr>
        <p:spPr/>
        <p:txBody>
          <a:bodyPr/>
          <a:lstStyle/>
          <a:p>
            <a:r>
              <a:rPr lang="en-US" dirty="0"/>
              <a:t>Let me first introduce threshold Schnorr signatures, FROST.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scheme, the signer gets a Shamir secret sharing of the secret key, and the public key is a generator g raised to the secret key.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signing, the signer first computes two nonces nonce Ri0 Ri1 by sampling some random scalars ri0 ri1.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the user picks its message, a subset of at least t signers and collects the nonces of the signers in this set. It then sends these to the signers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signer computes a scalar b by hashing the signing request and use this b to aggregate the nonces. Note that this scalar is essential in preventing the ROS attack. Then, the signer computes the challenge c by hashing the public key, message, and the aggregated nonce, and computes the response which linearly combines the randomness and the secret key share * reconstruction coefficient *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response is sent to the user who aggregates them by summing up all the responses.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signature is the aggregated nonce, the challenge, and the aggregated response, and this is exactly Schnorr signatures.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FROST is secure based on one-more </a:t>
            </a:r>
            <a:r>
              <a:rPr lang="en-US" dirty="0" err="1"/>
              <a:t>dlog</a:t>
            </a:r>
            <a:r>
              <a:rPr lang="en-US" dirty="0"/>
              <a:t> assumption, which until recently has no lattice-based analogue. Also, it is easier to adapt </a:t>
            </a:r>
            <a:r>
              <a:rPr lang="en-US" dirty="0" err="1"/>
              <a:t>dlog</a:t>
            </a:r>
            <a:r>
              <a:rPr lang="en-US" dirty="0"/>
              <a:t>-based schemes to the lattice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a:extLst>
              <a:ext uri="{FF2B5EF4-FFF2-40B4-BE49-F238E27FC236}">
                <a16:creationId xmlns:a16="http://schemas.microsoft.com/office/drawing/2014/main" id="{7DE149B3-F462-5817-B3C5-000070F43766}"/>
              </a:ext>
            </a:extLst>
          </p:cNvPr>
          <p:cNvSpPr>
            <a:spLocks noGrp="1"/>
          </p:cNvSpPr>
          <p:nvPr>
            <p:ph type="sldNum" sz="quarter" idx="5"/>
          </p:nvPr>
        </p:nvSpPr>
        <p:spPr/>
        <p:txBody>
          <a:bodyPr/>
          <a:lstStyle/>
          <a:p>
            <a:fld id="{AC2C8FF0-F805-994A-BD84-BFB675563F88}" type="slidenum">
              <a:rPr lang="en-US" smtClean="0"/>
              <a:t>8</a:t>
            </a:fld>
            <a:endParaRPr lang="en-US"/>
          </a:p>
        </p:txBody>
      </p:sp>
    </p:spTree>
    <p:extLst>
      <p:ext uri="{BB962C8B-B14F-4D97-AF65-F5344CB8AC3E}">
        <p14:creationId xmlns:p14="http://schemas.microsoft.com/office/powerpoint/2010/main" val="412854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we consider the follow-up work by Tessaro and Zhu who generalize FROST using the notion of a linear hash function.</a:t>
            </a:r>
          </a:p>
          <a:p>
            <a:endParaRPr lang="en-US" dirty="0"/>
          </a:p>
          <a:p>
            <a:r>
              <a:rPr lang="en-US" dirty="0"/>
              <a:t>In particular, they replace the map of x to g to the x with a function F from some domain D to range R. </a:t>
            </a:r>
          </a:p>
          <a:p>
            <a:r>
              <a:rPr lang="en-US" dirty="0"/>
              <a:t>Note that these are vector spaces over some scalar field S. </a:t>
            </a:r>
          </a:p>
          <a:p>
            <a:endParaRPr lang="en-US" dirty="0"/>
          </a:p>
          <a:p>
            <a:r>
              <a:rPr lang="en-US" dirty="0"/>
              <a:t>They then require F to be: </a:t>
            </a:r>
          </a:p>
          <a:p>
            <a:pPr marL="228600" indent="-228600">
              <a:buAutoNum type="arabicPeriod"/>
            </a:pPr>
            <a:r>
              <a:rPr lang="en-US" dirty="0"/>
              <a:t>linear as the name suggests.</a:t>
            </a:r>
          </a:p>
          <a:p>
            <a:pPr marL="228600" indent="-228600">
              <a:buAutoNum type="arabicPeriod"/>
            </a:pPr>
            <a:r>
              <a:rPr lang="en-US" dirty="0"/>
              <a:t>Collision resistance</a:t>
            </a:r>
          </a:p>
          <a:p>
            <a:pPr marL="228600" indent="-228600">
              <a:buAutoNum type="arabicPeriod"/>
            </a:pPr>
            <a:r>
              <a:rPr lang="en-US" dirty="0"/>
              <a:t>Finally, we also want it to be compressing, </a:t>
            </a:r>
            <a:r>
              <a:rPr lang="en-US" dirty="0" err="1"/>
              <a:t>s.t.</a:t>
            </a:r>
            <a:r>
              <a:rPr lang="en-US" dirty="0"/>
              <a:t>, for any element r in Range, there is at least 2 preimages for this r.</a:t>
            </a:r>
          </a:p>
          <a:p>
            <a:pPr marL="228600" indent="-228600">
              <a:buAutoNum type="arabicPeriod"/>
            </a:pPr>
            <a:endParaRPr lang="en-US" dirty="0"/>
          </a:p>
          <a:p>
            <a:pPr marL="0" indent="0">
              <a:buNone/>
            </a:pPr>
            <a:r>
              <a:rPr lang="en-US" dirty="0"/>
              <a:t>The combination of these properties allow TZ23 to show security of FROST with linear hash function F to be secure from non-interactive assumption.</a:t>
            </a:r>
          </a:p>
        </p:txBody>
      </p:sp>
      <p:sp>
        <p:nvSpPr>
          <p:cNvPr id="4" name="Slide Number Placeholder 3"/>
          <p:cNvSpPr>
            <a:spLocks noGrp="1"/>
          </p:cNvSpPr>
          <p:nvPr>
            <p:ph type="sldNum" sz="quarter" idx="5"/>
          </p:nvPr>
        </p:nvSpPr>
        <p:spPr/>
        <p:txBody>
          <a:bodyPr/>
          <a:lstStyle/>
          <a:p>
            <a:fld id="{AC2C8FF0-F805-994A-BD84-BFB675563F88}" type="slidenum">
              <a:rPr lang="en-US" smtClean="0"/>
              <a:t>9</a:t>
            </a:fld>
            <a:endParaRPr lang="en-US"/>
          </a:p>
        </p:txBody>
      </p:sp>
    </p:spTree>
    <p:extLst>
      <p:ext uri="{BB962C8B-B14F-4D97-AF65-F5344CB8AC3E}">
        <p14:creationId xmlns:p14="http://schemas.microsoft.com/office/powerpoint/2010/main" val="377003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they modify FROST to FROST-H, mostly by replacing the group notation with the linear map.</a:t>
            </a:r>
          </a:p>
          <a:p>
            <a:r>
              <a:rPr lang="en-US" dirty="0"/>
              <a:t>Note that the security of FROST-H is secure if F is collision resistant, and there are instantiations of F based on discrete log and RSA assumptions.</a:t>
            </a:r>
          </a:p>
        </p:txBody>
      </p:sp>
      <p:sp>
        <p:nvSpPr>
          <p:cNvPr id="4" name="Slide Number Placeholder 3"/>
          <p:cNvSpPr>
            <a:spLocks noGrp="1"/>
          </p:cNvSpPr>
          <p:nvPr>
            <p:ph type="sldNum" sz="quarter" idx="5"/>
          </p:nvPr>
        </p:nvSpPr>
        <p:spPr/>
        <p:txBody>
          <a:bodyPr/>
          <a:lstStyle/>
          <a:p>
            <a:fld id="{AC2C8FF0-F805-994A-BD84-BFB675563F88}" type="slidenum">
              <a:rPr lang="en-US" smtClean="0"/>
              <a:t>10</a:t>
            </a:fld>
            <a:endParaRPr lang="en-US"/>
          </a:p>
        </p:txBody>
      </p:sp>
    </p:spTree>
    <p:extLst>
      <p:ext uri="{BB962C8B-B14F-4D97-AF65-F5344CB8AC3E}">
        <p14:creationId xmlns:p14="http://schemas.microsoft.com/office/powerpoint/2010/main" val="110933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3B04-DDE8-92DD-0EA8-255AEB8CEF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8340EF-AD0B-4CCC-4EDB-64AA664C5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2140B-01A2-6036-DB07-06FD10766EFC}"/>
              </a:ext>
            </a:extLst>
          </p:cNvPr>
          <p:cNvSpPr>
            <a:spLocks noGrp="1"/>
          </p:cNvSpPr>
          <p:nvPr>
            <p:ph type="dt" sz="half" idx="10"/>
          </p:nvPr>
        </p:nvSpPr>
        <p:spPr/>
        <p:txBody>
          <a:bodyPr/>
          <a:lstStyle/>
          <a:p>
            <a:fld id="{70742C7B-0D69-A84C-9F59-F3B9360976C4}" type="datetime1">
              <a:rPr lang="en-US" smtClean="0"/>
              <a:t>12/11/24</a:t>
            </a:fld>
            <a:endParaRPr lang="en-US"/>
          </a:p>
        </p:txBody>
      </p:sp>
      <p:sp>
        <p:nvSpPr>
          <p:cNvPr id="5" name="Footer Placeholder 4">
            <a:extLst>
              <a:ext uri="{FF2B5EF4-FFF2-40B4-BE49-F238E27FC236}">
                <a16:creationId xmlns:a16="http://schemas.microsoft.com/office/drawing/2014/main" id="{2553824D-6578-19F1-A70B-C8FD1D14E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36D16-717F-26A9-842A-D36215368932}"/>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1162192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8789-BFDE-4035-C7BE-8AFF7401C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B59DB-E8B8-2BDF-EEE7-00239E7F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FB2E3-5351-0EA3-09B8-8CD2182A1640}"/>
              </a:ext>
            </a:extLst>
          </p:cNvPr>
          <p:cNvSpPr>
            <a:spLocks noGrp="1"/>
          </p:cNvSpPr>
          <p:nvPr>
            <p:ph type="dt" sz="half" idx="10"/>
          </p:nvPr>
        </p:nvSpPr>
        <p:spPr/>
        <p:txBody>
          <a:bodyPr/>
          <a:lstStyle/>
          <a:p>
            <a:fld id="{CFD77034-ABA9-D24E-BB73-DBB47DC8CD76}" type="datetime1">
              <a:rPr lang="en-US" smtClean="0"/>
              <a:t>12/11/24</a:t>
            </a:fld>
            <a:endParaRPr lang="en-US"/>
          </a:p>
        </p:txBody>
      </p:sp>
      <p:sp>
        <p:nvSpPr>
          <p:cNvPr id="5" name="Footer Placeholder 4">
            <a:extLst>
              <a:ext uri="{FF2B5EF4-FFF2-40B4-BE49-F238E27FC236}">
                <a16:creationId xmlns:a16="http://schemas.microsoft.com/office/drawing/2014/main" id="{B9600EAC-1763-BF03-CA9C-7C8A963EF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B5FAE-491A-510A-5FA8-5CDDCCABD56F}"/>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2235755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D0D73-3CAC-0378-493C-35DE83EA7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7588F0-BFD9-1D86-D1F1-A12EFFB0FE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F6617-CF92-F5A7-59BD-D613944775FE}"/>
              </a:ext>
            </a:extLst>
          </p:cNvPr>
          <p:cNvSpPr>
            <a:spLocks noGrp="1"/>
          </p:cNvSpPr>
          <p:nvPr>
            <p:ph type="dt" sz="half" idx="10"/>
          </p:nvPr>
        </p:nvSpPr>
        <p:spPr/>
        <p:txBody>
          <a:bodyPr/>
          <a:lstStyle/>
          <a:p>
            <a:fld id="{526CE686-0563-5946-9233-B368ABBDDF82}" type="datetime1">
              <a:rPr lang="en-US" smtClean="0"/>
              <a:t>12/11/24</a:t>
            </a:fld>
            <a:endParaRPr lang="en-US"/>
          </a:p>
        </p:txBody>
      </p:sp>
      <p:sp>
        <p:nvSpPr>
          <p:cNvPr id="5" name="Footer Placeholder 4">
            <a:extLst>
              <a:ext uri="{FF2B5EF4-FFF2-40B4-BE49-F238E27FC236}">
                <a16:creationId xmlns:a16="http://schemas.microsoft.com/office/drawing/2014/main" id="{DD235877-B1F0-6109-12CE-6C20BB205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E2338-2E8D-582B-6339-D52C6A182A79}"/>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2134112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32F7-6BDC-B70F-3C96-B7E2B55B9C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44EA0-5E99-C1E5-9832-66BE0D160E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65744-AFA8-2408-EEDB-996F31A477D1}"/>
              </a:ext>
            </a:extLst>
          </p:cNvPr>
          <p:cNvSpPr>
            <a:spLocks noGrp="1"/>
          </p:cNvSpPr>
          <p:nvPr>
            <p:ph type="dt" sz="half" idx="10"/>
          </p:nvPr>
        </p:nvSpPr>
        <p:spPr/>
        <p:txBody>
          <a:bodyPr/>
          <a:lstStyle/>
          <a:p>
            <a:fld id="{8BE08FCE-5DC0-7340-837F-3D404EA2E6BD}" type="datetime1">
              <a:rPr lang="en-US" smtClean="0"/>
              <a:t>12/11/24</a:t>
            </a:fld>
            <a:endParaRPr lang="en-US"/>
          </a:p>
        </p:txBody>
      </p:sp>
      <p:sp>
        <p:nvSpPr>
          <p:cNvPr id="5" name="Footer Placeholder 4">
            <a:extLst>
              <a:ext uri="{FF2B5EF4-FFF2-40B4-BE49-F238E27FC236}">
                <a16:creationId xmlns:a16="http://schemas.microsoft.com/office/drawing/2014/main" id="{FAA3AF6F-55A7-A786-4E46-6BD0D48C1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02D4A-4F85-308C-D22F-E62A28E89732}"/>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4257316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D52A-DBAE-6F38-40EC-8A40D41447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B398E3-7CAE-71D5-5395-E405675296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D5111-D688-4F33-A0C2-E3271E07237D}"/>
              </a:ext>
            </a:extLst>
          </p:cNvPr>
          <p:cNvSpPr>
            <a:spLocks noGrp="1"/>
          </p:cNvSpPr>
          <p:nvPr>
            <p:ph type="dt" sz="half" idx="10"/>
          </p:nvPr>
        </p:nvSpPr>
        <p:spPr/>
        <p:txBody>
          <a:bodyPr/>
          <a:lstStyle/>
          <a:p>
            <a:fld id="{6945B5A2-50CC-1A45-8971-CBD860E45EED}" type="datetime1">
              <a:rPr lang="en-US" smtClean="0"/>
              <a:t>12/11/24</a:t>
            </a:fld>
            <a:endParaRPr lang="en-US"/>
          </a:p>
        </p:txBody>
      </p:sp>
      <p:sp>
        <p:nvSpPr>
          <p:cNvPr id="5" name="Footer Placeholder 4">
            <a:extLst>
              <a:ext uri="{FF2B5EF4-FFF2-40B4-BE49-F238E27FC236}">
                <a16:creationId xmlns:a16="http://schemas.microsoft.com/office/drawing/2014/main" id="{C4381A84-23E9-D013-6716-ADDD3CA53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652D2-01FB-6F23-B95A-0E3BACFEF59E}"/>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49732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1FE0-412D-E82E-1B3D-5F2219E52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E5BEF-606A-6C7A-70AB-0032758BE9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63B064-6409-D7E6-2295-AF0703DCA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1F0E96-7B60-B977-77C5-6D03DC5B82C6}"/>
              </a:ext>
            </a:extLst>
          </p:cNvPr>
          <p:cNvSpPr>
            <a:spLocks noGrp="1"/>
          </p:cNvSpPr>
          <p:nvPr>
            <p:ph type="dt" sz="half" idx="10"/>
          </p:nvPr>
        </p:nvSpPr>
        <p:spPr/>
        <p:txBody>
          <a:bodyPr/>
          <a:lstStyle/>
          <a:p>
            <a:fld id="{45137F7E-0C09-DD4D-8D78-BA6AFFDE7C0F}" type="datetime1">
              <a:rPr lang="en-US" smtClean="0"/>
              <a:t>12/11/24</a:t>
            </a:fld>
            <a:endParaRPr lang="en-US"/>
          </a:p>
        </p:txBody>
      </p:sp>
      <p:sp>
        <p:nvSpPr>
          <p:cNvPr id="6" name="Footer Placeholder 5">
            <a:extLst>
              <a:ext uri="{FF2B5EF4-FFF2-40B4-BE49-F238E27FC236}">
                <a16:creationId xmlns:a16="http://schemas.microsoft.com/office/drawing/2014/main" id="{5D744181-0CE0-8FF2-A3EA-871A8E4C3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7D5F1-E99C-27A7-8990-6382D350B8B8}"/>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250897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9FA1-E707-8C3F-4CDF-3C0FAA302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698BD-5D66-3CAC-8664-D4B97830E3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F4FBC3-9405-A7D9-E9D2-B07C1B1B7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B863C6-2241-1785-3DF7-267FFA1A2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34727-1186-899B-CC85-882DCA4359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7A7C7-1EF6-3145-6C2B-A9C39009D9AE}"/>
              </a:ext>
            </a:extLst>
          </p:cNvPr>
          <p:cNvSpPr>
            <a:spLocks noGrp="1"/>
          </p:cNvSpPr>
          <p:nvPr>
            <p:ph type="dt" sz="half" idx="10"/>
          </p:nvPr>
        </p:nvSpPr>
        <p:spPr/>
        <p:txBody>
          <a:bodyPr/>
          <a:lstStyle/>
          <a:p>
            <a:fld id="{F3F2C6C3-7043-FE4B-8F33-F8E5C12174BF}" type="datetime1">
              <a:rPr lang="en-US" smtClean="0"/>
              <a:t>12/11/24</a:t>
            </a:fld>
            <a:endParaRPr lang="en-US"/>
          </a:p>
        </p:txBody>
      </p:sp>
      <p:sp>
        <p:nvSpPr>
          <p:cNvPr id="8" name="Footer Placeholder 7">
            <a:extLst>
              <a:ext uri="{FF2B5EF4-FFF2-40B4-BE49-F238E27FC236}">
                <a16:creationId xmlns:a16="http://schemas.microsoft.com/office/drawing/2014/main" id="{B0F23246-B284-44B7-052F-58D63DB21B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920F6-8A30-3464-9032-1189D589751A}"/>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53006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5538-E694-BDD3-9040-0AD4936188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A30D1-141B-8B49-452B-1389A02131E4}"/>
              </a:ext>
            </a:extLst>
          </p:cNvPr>
          <p:cNvSpPr>
            <a:spLocks noGrp="1"/>
          </p:cNvSpPr>
          <p:nvPr>
            <p:ph type="dt" sz="half" idx="10"/>
          </p:nvPr>
        </p:nvSpPr>
        <p:spPr/>
        <p:txBody>
          <a:bodyPr/>
          <a:lstStyle/>
          <a:p>
            <a:fld id="{4ED352FA-7CE1-EC42-9CE0-C8567CBD1A57}" type="datetime1">
              <a:rPr lang="en-US" smtClean="0"/>
              <a:t>12/11/24</a:t>
            </a:fld>
            <a:endParaRPr lang="en-US"/>
          </a:p>
        </p:txBody>
      </p:sp>
      <p:sp>
        <p:nvSpPr>
          <p:cNvPr id="4" name="Footer Placeholder 3">
            <a:extLst>
              <a:ext uri="{FF2B5EF4-FFF2-40B4-BE49-F238E27FC236}">
                <a16:creationId xmlns:a16="http://schemas.microsoft.com/office/drawing/2014/main" id="{E0715847-19CA-742E-1DB9-24DAA6CF9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82246-6812-F3F2-8759-37F31F16C328}"/>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394568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C3E75-661B-94ED-2544-AE4B41CC8765}"/>
              </a:ext>
            </a:extLst>
          </p:cNvPr>
          <p:cNvSpPr>
            <a:spLocks noGrp="1"/>
          </p:cNvSpPr>
          <p:nvPr>
            <p:ph type="dt" sz="half" idx="10"/>
          </p:nvPr>
        </p:nvSpPr>
        <p:spPr/>
        <p:txBody>
          <a:bodyPr/>
          <a:lstStyle/>
          <a:p>
            <a:fld id="{194D7676-6021-2947-9E16-B2BF75322903}" type="datetime1">
              <a:rPr lang="en-US" smtClean="0"/>
              <a:t>12/11/24</a:t>
            </a:fld>
            <a:endParaRPr lang="en-US"/>
          </a:p>
        </p:txBody>
      </p:sp>
      <p:sp>
        <p:nvSpPr>
          <p:cNvPr id="3" name="Footer Placeholder 2">
            <a:extLst>
              <a:ext uri="{FF2B5EF4-FFF2-40B4-BE49-F238E27FC236}">
                <a16:creationId xmlns:a16="http://schemas.microsoft.com/office/drawing/2014/main" id="{E140D255-F242-6AD7-87EF-30E00CC329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115B26-56AC-775B-A7D2-CE7479E272D1}"/>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139106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E868-1AA4-026F-F9E4-E0BA99CFE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654BF-A3F9-EBBC-CBF4-81BB534B0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E31BE-A607-F56A-8291-601D38FA8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1ECDA-F2F0-653A-CD2D-C65D17B8173B}"/>
              </a:ext>
            </a:extLst>
          </p:cNvPr>
          <p:cNvSpPr>
            <a:spLocks noGrp="1"/>
          </p:cNvSpPr>
          <p:nvPr>
            <p:ph type="dt" sz="half" idx="10"/>
          </p:nvPr>
        </p:nvSpPr>
        <p:spPr/>
        <p:txBody>
          <a:bodyPr/>
          <a:lstStyle/>
          <a:p>
            <a:fld id="{BA5BC72B-F4EF-EB49-B71D-934E44E9056E}" type="datetime1">
              <a:rPr lang="en-US" smtClean="0"/>
              <a:t>12/11/24</a:t>
            </a:fld>
            <a:endParaRPr lang="en-US"/>
          </a:p>
        </p:txBody>
      </p:sp>
      <p:sp>
        <p:nvSpPr>
          <p:cNvPr id="6" name="Footer Placeholder 5">
            <a:extLst>
              <a:ext uri="{FF2B5EF4-FFF2-40B4-BE49-F238E27FC236}">
                <a16:creationId xmlns:a16="http://schemas.microsoft.com/office/drawing/2014/main" id="{91AEBADE-F8DC-FBAA-F1BF-2427980B1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17717-DC87-30E9-3325-CF8F2C23CE5D}"/>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25344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A685-3A3B-4D1D-AA05-E198051F9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5E796B-D0E8-85F3-B3BD-55010D144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2DC1ED-1A5E-13F4-9F43-1CBBEF55A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8CB3DB-35E3-8EE3-B123-643BEC2CD890}"/>
              </a:ext>
            </a:extLst>
          </p:cNvPr>
          <p:cNvSpPr>
            <a:spLocks noGrp="1"/>
          </p:cNvSpPr>
          <p:nvPr>
            <p:ph type="dt" sz="half" idx="10"/>
          </p:nvPr>
        </p:nvSpPr>
        <p:spPr/>
        <p:txBody>
          <a:bodyPr/>
          <a:lstStyle/>
          <a:p>
            <a:fld id="{E2570C85-E1E4-B942-ADC7-3EA2B6BC0355}" type="datetime1">
              <a:rPr lang="en-US" smtClean="0"/>
              <a:t>12/11/24</a:t>
            </a:fld>
            <a:endParaRPr lang="en-US"/>
          </a:p>
        </p:txBody>
      </p:sp>
      <p:sp>
        <p:nvSpPr>
          <p:cNvPr id="6" name="Footer Placeholder 5">
            <a:extLst>
              <a:ext uri="{FF2B5EF4-FFF2-40B4-BE49-F238E27FC236}">
                <a16:creationId xmlns:a16="http://schemas.microsoft.com/office/drawing/2014/main" id="{D70E3A51-99D1-17FB-FEC5-331B97127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29A6-28CB-6D99-28FF-9342DED70AE1}"/>
              </a:ext>
            </a:extLst>
          </p:cNvPr>
          <p:cNvSpPr>
            <a:spLocks noGrp="1"/>
          </p:cNvSpPr>
          <p:nvPr>
            <p:ph type="sldNum" sz="quarter" idx="12"/>
          </p:nvPr>
        </p:nvSpPr>
        <p:spPr/>
        <p:txBody>
          <a:bodyPr/>
          <a:lstStyle/>
          <a:p>
            <a:fld id="{30EC9421-5314-2247-A5A7-BBDDA73914CC}" type="slidenum">
              <a:rPr lang="en-US" smtClean="0"/>
              <a:t>‹#›</a:t>
            </a:fld>
            <a:endParaRPr lang="en-US"/>
          </a:p>
        </p:txBody>
      </p:sp>
    </p:spTree>
    <p:extLst>
      <p:ext uri="{BB962C8B-B14F-4D97-AF65-F5344CB8AC3E}">
        <p14:creationId xmlns:p14="http://schemas.microsoft.com/office/powerpoint/2010/main" val="140333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425DB-A4B4-F4BE-C97A-0C7B4E918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88B21F-F78B-DDB9-D451-EBDFD16ABE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AC140-9D9D-E558-9A70-513EF89E2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4D447A-34D3-0548-AE5F-E1F9E292BF36}" type="datetime1">
              <a:rPr lang="en-US" smtClean="0"/>
              <a:t>12/11/24</a:t>
            </a:fld>
            <a:endParaRPr lang="en-US"/>
          </a:p>
        </p:txBody>
      </p:sp>
      <p:sp>
        <p:nvSpPr>
          <p:cNvPr id="5" name="Footer Placeholder 4">
            <a:extLst>
              <a:ext uri="{FF2B5EF4-FFF2-40B4-BE49-F238E27FC236}">
                <a16:creationId xmlns:a16="http://schemas.microsoft.com/office/drawing/2014/main" id="{48706ECA-CF51-7F50-3C44-79A09C38A6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81BEDB-2F2B-4EE2-4ADF-B70CE2966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EC9421-5314-2247-A5A7-BBDDA73914CC}" type="slidenum">
              <a:rPr lang="en-US" smtClean="0"/>
              <a:t>‹#›</a:t>
            </a:fld>
            <a:endParaRPr lang="en-US"/>
          </a:p>
        </p:txBody>
      </p:sp>
    </p:spTree>
    <p:extLst>
      <p:ext uri="{BB962C8B-B14F-4D97-AF65-F5344CB8AC3E}">
        <p14:creationId xmlns:p14="http://schemas.microsoft.com/office/powerpoint/2010/main" val="79540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60.png"/><Relationship Id="rId3" Type="http://schemas.openxmlformats.org/officeDocument/2006/relationships/image" Target="../media/image40.png"/><Relationship Id="rId12"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1.png"/><Relationship Id="rId11" Type="http://schemas.openxmlformats.org/officeDocument/2006/relationships/image" Target="../media/image12.png"/><Relationship Id="rId5" Type="http://schemas.openxmlformats.org/officeDocument/2006/relationships/image" Target="../media/image58.png"/><Relationship Id="rId15" Type="http://schemas.openxmlformats.org/officeDocument/2006/relationships/image" Target="../media/image42.png"/><Relationship Id="rId10" Type="http://schemas.openxmlformats.org/officeDocument/2006/relationships/image" Target="../media/image8.svg"/><Relationship Id="rId4" Type="http://schemas.openxmlformats.org/officeDocument/2006/relationships/image" Target="../media/image34.png"/><Relationship Id="rId9" Type="http://schemas.openxmlformats.org/officeDocument/2006/relationships/image" Target="../media/image7.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image" Target="../media/image4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420.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30.png"/><Relationship Id="rId15" Type="http://schemas.openxmlformats.org/officeDocument/2006/relationships/image" Target="../media/image51.png"/><Relationship Id="rId10" Type="http://schemas.openxmlformats.org/officeDocument/2006/relationships/image" Target="../media/image471.png"/><Relationship Id="rId19" Type="http://schemas.openxmlformats.org/officeDocument/2006/relationships/image" Target="../media/image54.png"/><Relationship Id="rId4" Type="http://schemas.openxmlformats.org/officeDocument/2006/relationships/image" Target="../media/image890.png"/><Relationship Id="rId9" Type="http://schemas.openxmlformats.org/officeDocument/2006/relationships/image" Target="../media/image29.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63.svg"/><Relationship Id="rId26" Type="http://schemas.openxmlformats.org/officeDocument/2006/relationships/image" Target="../media/image47.png"/><Relationship Id="rId3" Type="http://schemas.openxmlformats.org/officeDocument/2006/relationships/image" Target="../media/image59.png"/><Relationship Id="rId21" Type="http://schemas.openxmlformats.org/officeDocument/2006/relationships/image" Target="../media/image65.svg"/><Relationship Id="rId12" Type="http://schemas.openxmlformats.org/officeDocument/2006/relationships/image" Target="../media/image50.png"/><Relationship Id="rId17" Type="http://schemas.openxmlformats.org/officeDocument/2006/relationships/image" Target="../media/image62.png"/><Relationship Id="rId25"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52.sv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48.png"/><Relationship Id="rId24" Type="http://schemas.openxmlformats.org/officeDocument/2006/relationships/image" Target="../media/image70.png"/><Relationship Id="rId5" Type="http://schemas.openxmlformats.org/officeDocument/2006/relationships/image" Target="../media/image430.png"/><Relationship Id="rId15" Type="http://schemas.openxmlformats.org/officeDocument/2006/relationships/image" Target="../media/image51.png"/><Relationship Id="rId23" Type="http://schemas.openxmlformats.org/officeDocument/2006/relationships/image" Target="../media/image69.png"/><Relationship Id="rId28" Type="http://schemas.openxmlformats.org/officeDocument/2006/relationships/image" Target="../media/image29.svg"/><Relationship Id="rId10" Type="http://schemas.openxmlformats.org/officeDocument/2006/relationships/image" Target="../media/image63.png"/><Relationship Id="rId19" Type="http://schemas.openxmlformats.org/officeDocument/2006/relationships/image" Target="../media/image57.png"/><Relationship Id="rId4" Type="http://schemas.openxmlformats.org/officeDocument/2006/relationships/image" Target="../media/image890.png"/><Relationship Id="rId14" Type="http://schemas.openxmlformats.org/officeDocument/2006/relationships/image" Target="../media/image50.svg"/><Relationship Id="rId22" Type="http://schemas.openxmlformats.org/officeDocument/2006/relationships/image" Target="../media/image68.png"/><Relationship Id="rId27"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18.png"/><Relationship Id="rId12" Type="http://schemas.openxmlformats.org/officeDocument/2006/relationships/image" Target="../media/image80.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image" Target="../media/image67.svg"/><Relationship Id="rId4" Type="http://schemas.openxmlformats.org/officeDocument/2006/relationships/image" Target="../media/image110.png"/><Relationship Id="rId9" Type="http://schemas.openxmlformats.org/officeDocument/2006/relationships/image" Target="../media/image66.pn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svg"/><Relationship Id="rId7" Type="http://schemas.openxmlformats.org/officeDocument/2006/relationships/image" Target="../media/image9.png"/><Relationship Id="rId12" Type="http://schemas.openxmlformats.org/officeDocument/2006/relationships/image" Target="../media/image13.sv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1.png"/><Relationship Id="rId19"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510.png"/><Relationship Id="rId14" Type="http://schemas.openxmlformats.org/officeDocument/2006/relationships/image" Target="../media/image140.png"/><Relationship Id="rId22" Type="http://schemas.openxmlformats.org/officeDocument/2006/relationships/image" Target="../media/image22.png"/><Relationship Id="rId27"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18/10/relationships/comments" Target="../comments/modernComment_14A_2A0B0416.xml"/><Relationship Id="rId7" Type="http://schemas.openxmlformats.org/officeDocument/2006/relationships/image" Target="../media/image92.png"/><Relationship Id="rId12"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85.png"/><Relationship Id="rId5" Type="http://schemas.openxmlformats.org/officeDocument/2006/relationships/image" Target="../media/image90.png"/><Relationship Id="rId10" Type="http://schemas.openxmlformats.org/officeDocument/2006/relationships/image" Target="../media/image19.svg"/><Relationship Id="rId4" Type="http://schemas.openxmlformats.org/officeDocument/2006/relationships/image" Target="../media/image89.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a.cr/2024/467"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image" Target="../media/image33.png"/><Relationship Id="rId12"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2.png"/><Relationship Id="rId5" Type="http://schemas.openxmlformats.org/officeDocument/2006/relationships/image" Target="../media/image46.png"/><Relationship Id="rId15" Type="http://schemas.openxmlformats.org/officeDocument/2006/relationships/image" Target="../media/image39.png"/><Relationship Id="rId10" Type="http://schemas.openxmlformats.org/officeDocument/2006/relationships/image" Target="../media/image8.svg"/><Relationship Id="rId4" Type="http://schemas.openxmlformats.org/officeDocument/2006/relationships/image" Target="../media/image34.png"/><Relationship Id="rId9" Type="http://schemas.openxmlformats.org/officeDocument/2006/relationships/image" Target="../media/image7.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A5AD-82C1-EC63-B218-26ADB65AB65C}"/>
              </a:ext>
            </a:extLst>
          </p:cNvPr>
          <p:cNvSpPr>
            <a:spLocks noGrp="1"/>
          </p:cNvSpPr>
          <p:nvPr>
            <p:ph type="ctrTitle"/>
          </p:nvPr>
        </p:nvSpPr>
        <p:spPr>
          <a:xfrm>
            <a:off x="959005" y="680224"/>
            <a:ext cx="10203366" cy="1469290"/>
          </a:xfrm>
        </p:spPr>
        <p:txBody>
          <a:bodyPr>
            <a:normAutofit fontScale="90000"/>
          </a:bodyPr>
          <a:lstStyle/>
          <a:p>
            <a:pPr algn="l"/>
            <a:r>
              <a:rPr lang="en-US" sz="5400" b="1" dirty="0"/>
              <a:t>Partially Non-Interactive Two-Round Lattice-Based Threshold Signatures</a:t>
            </a:r>
          </a:p>
        </p:txBody>
      </p:sp>
      <p:pic>
        <p:nvPicPr>
          <p:cNvPr id="4" name="Picture 3" descr="Picture 3">
            <a:extLst>
              <a:ext uri="{FF2B5EF4-FFF2-40B4-BE49-F238E27FC236}">
                <a16:creationId xmlns:a16="http://schemas.microsoft.com/office/drawing/2014/main" id="{B323B0A1-A14D-38DD-8518-0DE4D3837D3A}"/>
              </a:ext>
            </a:extLst>
          </p:cNvPr>
          <p:cNvPicPr>
            <a:picLocks noChangeAspect="1"/>
          </p:cNvPicPr>
          <p:nvPr/>
        </p:nvPicPr>
        <p:blipFill>
          <a:blip r:embed="rId2"/>
          <a:srcRect/>
          <a:stretch>
            <a:fillRect/>
          </a:stretch>
        </p:blipFill>
        <p:spPr>
          <a:xfrm>
            <a:off x="8237897" y="2442443"/>
            <a:ext cx="1479835" cy="1973113"/>
          </a:xfrm>
          <a:prstGeom prst="rect">
            <a:avLst/>
          </a:prstGeom>
          <a:ln w="12700">
            <a:miter lim="400000"/>
          </a:ln>
        </p:spPr>
      </p:pic>
      <p:pic>
        <p:nvPicPr>
          <p:cNvPr id="5" name="Picture 5" descr="Picture 5">
            <a:extLst>
              <a:ext uri="{FF2B5EF4-FFF2-40B4-BE49-F238E27FC236}">
                <a16:creationId xmlns:a16="http://schemas.microsoft.com/office/drawing/2014/main" id="{BEEB22D4-015F-1C6A-AD47-6EFE8504CB64}"/>
              </a:ext>
            </a:extLst>
          </p:cNvPr>
          <p:cNvPicPr>
            <a:picLocks noChangeAspect="1"/>
          </p:cNvPicPr>
          <p:nvPr/>
        </p:nvPicPr>
        <p:blipFill>
          <a:blip r:embed="rId3"/>
          <a:stretch>
            <a:fillRect/>
          </a:stretch>
        </p:blipFill>
        <p:spPr>
          <a:xfrm>
            <a:off x="2660102" y="2442580"/>
            <a:ext cx="1479835" cy="1972840"/>
          </a:xfrm>
          <a:prstGeom prst="rect">
            <a:avLst/>
          </a:prstGeom>
          <a:ln w="12700">
            <a:miter lim="400000"/>
          </a:ln>
        </p:spPr>
      </p:pic>
      <p:sp>
        <p:nvSpPr>
          <p:cNvPr id="6" name="TextBox 7">
            <a:extLst>
              <a:ext uri="{FF2B5EF4-FFF2-40B4-BE49-F238E27FC236}">
                <a16:creationId xmlns:a16="http://schemas.microsoft.com/office/drawing/2014/main" id="{104BF037-E728-346C-1300-E415B422AC66}"/>
              </a:ext>
            </a:extLst>
          </p:cNvPr>
          <p:cNvSpPr txBox="1"/>
          <p:nvPr/>
        </p:nvSpPr>
        <p:spPr>
          <a:xfrm>
            <a:off x="1538347" y="4536368"/>
            <a:ext cx="3723344"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600">
                <a:solidFill>
                  <a:srgbClr val="C00000"/>
                </a:solidFill>
                <a:latin typeface="+mn-lt"/>
                <a:ea typeface="+mn-ea"/>
                <a:cs typeface="+mn-cs"/>
                <a:sym typeface="Candara"/>
              </a:defRPr>
            </a:pPr>
            <a:r>
              <a:rPr sz="2800" b="1" dirty="0" err="1"/>
              <a:t>Rutchathon</a:t>
            </a:r>
            <a:r>
              <a:rPr sz="2800" b="1" dirty="0"/>
              <a:t> (Champ)</a:t>
            </a:r>
            <a:br>
              <a:rPr sz="2800" b="1" dirty="0"/>
            </a:br>
            <a:r>
              <a:rPr sz="2800" b="1" dirty="0" err="1"/>
              <a:t>Chairattana-Apirom</a:t>
            </a:r>
            <a:endParaRPr sz="2800" b="1" dirty="0"/>
          </a:p>
        </p:txBody>
      </p:sp>
      <p:sp>
        <p:nvSpPr>
          <p:cNvPr id="7" name="TextBox 8">
            <a:extLst>
              <a:ext uri="{FF2B5EF4-FFF2-40B4-BE49-F238E27FC236}">
                <a16:creationId xmlns:a16="http://schemas.microsoft.com/office/drawing/2014/main" id="{13BB188F-9AA6-C221-887C-73AF0DC4A095}"/>
              </a:ext>
            </a:extLst>
          </p:cNvPr>
          <p:cNvSpPr txBox="1"/>
          <p:nvPr/>
        </p:nvSpPr>
        <p:spPr>
          <a:xfrm>
            <a:off x="7730144" y="4597740"/>
            <a:ext cx="2495342" cy="83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600">
                <a:solidFill>
                  <a:srgbClr val="C00000"/>
                </a:solidFill>
                <a:latin typeface="+mn-lt"/>
                <a:ea typeface="+mn-ea"/>
                <a:cs typeface="+mn-cs"/>
                <a:sym typeface="Candara"/>
              </a:defRPr>
            </a:pPr>
            <a:r>
              <a:t>Chenzhi </a:t>
            </a:r>
            <a:br/>
            <a:r>
              <a:t>Zhu</a:t>
            </a:r>
          </a:p>
        </p:txBody>
      </p:sp>
      <p:pic>
        <p:nvPicPr>
          <p:cNvPr id="8" name="Picture 9" descr="Picture 9">
            <a:extLst>
              <a:ext uri="{FF2B5EF4-FFF2-40B4-BE49-F238E27FC236}">
                <a16:creationId xmlns:a16="http://schemas.microsoft.com/office/drawing/2014/main" id="{BE682BD9-0DA9-DA51-EC9A-DE4F5E295EEA}"/>
              </a:ext>
            </a:extLst>
          </p:cNvPr>
          <p:cNvPicPr>
            <a:picLocks noChangeAspect="1"/>
          </p:cNvPicPr>
          <p:nvPr/>
        </p:nvPicPr>
        <p:blipFill>
          <a:blip r:embed="rId4"/>
          <a:stretch>
            <a:fillRect/>
          </a:stretch>
        </p:blipFill>
        <p:spPr>
          <a:xfrm>
            <a:off x="5449000" y="2455633"/>
            <a:ext cx="1479834" cy="1973113"/>
          </a:xfrm>
          <a:prstGeom prst="rect">
            <a:avLst/>
          </a:prstGeom>
          <a:ln w="12700">
            <a:miter lim="400000"/>
          </a:ln>
        </p:spPr>
      </p:pic>
      <p:sp>
        <p:nvSpPr>
          <p:cNvPr id="9" name="TextBox 10">
            <a:extLst>
              <a:ext uri="{FF2B5EF4-FFF2-40B4-BE49-F238E27FC236}">
                <a16:creationId xmlns:a16="http://schemas.microsoft.com/office/drawing/2014/main" id="{C3E74F0A-4A10-7CC8-C860-A8E531933B8A}"/>
              </a:ext>
            </a:extLst>
          </p:cNvPr>
          <p:cNvSpPr txBox="1"/>
          <p:nvPr/>
        </p:nvSpPr>
        <p:spPr>
          <a:xfrm>
            <a:off x="4941246" y="4610930"/>
            <a:ext cx="2495342" cy="831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600">
                <a:solidFill>
                  <a:srgbClr val="C00000"/>
                </a:solidFill>
                <a:latin typeface="+mn-lt"/>
                <a:ea typeface="+mn-ea"/>
                <a:cs typeface="+mn-cs"/>
                <a:sym typeface="Candara"/>
              </a:defRPr>
            </a:pPr>
            <a:r>
              <a:t>Stefano </a:t>
            </a:r>
            <a:br/>
            <a:r>
              <a:t>Tessaro</a:t>
            </a:r>
          </a:p>
        </p:txBody>
      </p:sp>
      <p:pic>
        <p:nvPicPr>
          <p:cNvPr id="10" name="Picture 9">
            <a:extLst>
              <a:ext uri="{FF2B5EF4-FFF2-40B4-BE49-F238E27FC236}">
                <a16:creationId xmlns:a16="http://schemas.microsoft.com/office/drawing/2014/main" id="{1561DBAE-6C59-7239-D11F-ADC8D8706FC1}"/>
              </a:ext>
            </a:extLst>
          </p:cNvPr>
          <p:cNvPicPr>
            <a:picLocks noChangeAspect="1"/>
          </p:cNvPicPr>
          <p:nvPr/>
        </p:nvPicPr>
        <p:blipFill>
          <a:blip r:embed="rId5"/>
          <a:stretch>
            <a:fillRect/>
          </a:stretch>
        </p:blipFill>
        <p:spPr>
          <a:xfrm>
            <a:off x="6139364" y="5872976"/>
            <a:ext cx="5676900" cy="609600"/>
          </a:xfrm>
          <a:prstGeom prst="rect">
            <a:avLst/>
          </a:prstGeom>
        </p:spPr>
      </p:pic>
    </p:spTree>
    <p:extLst>
      <p:ext uri="{BB962C8B-B14F-4D97-AF65-F5344CB8AC3E}">
        <p14:creationId xmlns:p14="http://schemas.microsoft.com/office/powerpoint/2010/main" val="237280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81C9-1235-4CF1-91F3-16C81E1B22DF}"/>
              </a:ext>
            </a:extLst>
          </p:cNvPr>
          <p:cNvSpPr>
            <a:spLocks noGrp="1"/>
          </p:cNvSpPr>
          <p:nvPr>
            <p:ph type="title"/>
          </p:nvPr>
        </p:nvSpPr>
        <p:spPr/>
        <p:txBody>
          <a:bodyPr/>
          <a:lstStyle/>
          <a:p>
            <a:r>
              <a:rPr lang="en-US" dirty="0"/>
              <a:t>FROST-H </a:t>
            </a:r>
            <a:r>
              <a:rPr lang="en-US" dirty="0">
                <a:solidFill>
                  <a:srgbClr val="C00000"/>
                </a:solidFill>
              </a:rPr>
              <a:t>[TZ23]</a:t>
            </a: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E6A4160B-4A55-559B-E31F-E817AC8F5B54}"/>
                  </a:ext>
                </a:extLst>
              </p:cNvPr>
              <p:cNvSpPr/>
              <p:nvPr/>
            </p:nvSpPr>
            <p:spPr>
              <a:xfrm>
                <a:off x="640445" y="1981984"/>
                <a:ext cx="4995856" cy="3554660"/>
              </a:xfrm>
              <a:prstGeom prst="round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groupChr>
                        <m:groupChrPr>
                          <m:chr m:val="←"/>
                          <m:vertJc m:val="bot"/>
                          <m:ctrlPr>
                            <a:rPr lang="en-US" sz="2400" b="0" i="1" smtClean="0">
                              <a:solidFill>
                                <a:srgbClr val="C00000"/>
                              </a:solidFill>
                              <a:latin typeface="Cambria Math" panose="02040503050406030204" pitchFamily="18" charset="0"/>
                            </a:rPr>
                          </m:ctrlPr>
                        </m:groupChrPr>
                        <m:e>
                          <m:r>
                            <m:rPr>
                              <m:brk m:alnAt="2"/>
                            </m:rPr>
                            <a:rPr lang="en-US" sz="2400" b="0" i="1" smtClean="0">
                              <a:solidFill>
                                <a:srgbClr val="C00000"/>
                              </a:solidFill>
                              <a:latin typeface="Cambria Math" panose="02040503050406030204" pitchFamily="18" charset="0"/>
                            </a:rPr>
                            <m:t>$</m:t>
                          </m:r>
                        </m:e>
                      </m:groupChr>
                      <m:r>
                        <a:rPr lang="en-US" sz="2400" i="1">
                          <a:solidFill>
                            <a:srgbClr val="C00000"/>
                          </a:solidFill>
                          <a:latin typeface="Cambria Math" panose="02040503050406030204" pitchFamily="18" charset="0"/>
                          <a:ea typeface="Cambria Math" panose="02040503050406030204" pitchFamily="18" charset="0"/>
                        </a:rPr>
                        <m:t>𝒟</m:t>
                      </m:r>
                    </m:oMath>
                  </m:oMathPara>
                </a14:m>
                <a:endParaRPr lang="en-US" sz="2400" dirty="0">
                  <a:solidFill>
                    <a:srgbClr val="C00000"/>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𝑖</m:t>
                          </m:r>
                          <m:r>
                            <a:rPr lang="en-US" sz="2400" b="0" i="1" smtClean="0">
                              <a:solidFill>
                                <a:srgbClr val="C00000"/>
                              </a:solidFill>
                              <a:latin typeface="Cambria Math" panose="02040503050406030204" pitchFamily="18" charset="0"/>
                            </a:rPr>
                            <m:t>,0</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𝐹</m:t>
                      </m:r>
                      <m:d>
                        <m:dPr>
                          <m:ctrlPr>
                            <a:rPr lang="en-U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𝑟</m:t>
                              </m:r>
                            </m:e>
                            <m:sub>
                              <m:r>
                                <a:rPr lang="en-US" sz="2400" b="0" i="1" smtClean="0">
                                  <a:solidFill>
                                    <a:srgbClr val="C00000"/>
                                  </a:solidFill>
                                  <a:latin typeface="Cambria Math" panose="02040503050406030204" pitchFamily="18" charset="0"/>
                                </a:rPr>
                                <m:t>𝑖</m:t>
                              </m:r>
                              <m:r>
                                <a:rPr lang="en-US" sz="2400" b="0" i="1" smtClean="0">
                                  <a:solidFill>
                                    <a:srgbClr val="C00000"/>
                                  </a:solidFill>
                                  <a:latin typeface="Cambria Math" panose="02040503050406030204" pitchFamily="18" charset="0"/>
                                </a:rPr>
                                <m:t>,0</m:t>
                              </m:r>
                            </m:sub>
                          </m:sSub>
                        </m:e>
                      </m:d>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𝑖</m:t>
                          </m:r>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𝐹</m:t>
                      </m:r>
                      <m:d>
                        <m:dPr>
                          <m:ctrlPr>
                            <a:rPr lang="en-U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𝑟</m:t>
                              </m:r>
                            </m:e>
                            <m:sub>
                              <m:r>
                                <a:rPr lang="en-US" sz="2400" b="0" i="1" smtClean="0">
                                  <a:solidFill>
                                    <a:srgbClr val="C00000"/>
                                  </a:solidFill>
                                  <a:latin typeface="Cambria Math" panose="02040503050406030204" pitchFamily="18" charset="0"/>
                                </a:rPr>
                                <m:t>𝑖</m:t>
                              </m:r>
                              <m:r>
                                <a:rPr lang="en-US" sz="2400" b="0" i="1" smtClean="0">
                                  <a:solidFill>
                                    <a:srgbClr val="C00000"/>
                                  </a:solidFill>
                                  <a:latin typeface="Cambria Math" panose="02040503050406030204" pitchFamily="18" charset="0"/>
                                </a:rPr>
                                <m:t>,1</m:t>
                              </m:r>
                            </m:sub>
                          </m:sSub>
                        </m:e>
                      </m:d>
                    </m:oMath>
                  </m:oMathPara>
                </a14:m>
                <a:endParaRPr lang="en-US" sz="2400" dirty="0">
                  <a:solidFill>
                    <a:srgbClr val="C00000"/>
                  </a:solidFill>
                </a:endParaRPr>
              </a:p>
              <a:p>
                <a:endParaRPr lang="en-US" sz="2400" dirty="0">
                  <a:solidFill>
                    <a:srgbClr val="C00000"/>
                  </a:solidFill>
                </a:endParaRPr>
              </a:p>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rPr>
                        <m:t>𝑏</m:t>
                      </m:r>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𝐻</m:t>
                          </m:r>
                        </m:e>
                        <m:sub>
                          <m:r>
                            <a:rPr lang="en-US" sz="2400" i="1">
                              <a:solidFill>
                                <a:schemeClr val="tx1"/>
                              </a:solidFill>
                              <a:latin typeface="Cambria Math" panose="02040503050406030204" pitchFamily="18" charset="0"/>
                            </a:rPr>
                            <m:t>1</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𝑝𝑘</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𝑚</m:t>
                          </m:r>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𝑅</m:t>
                                      </m:r>
                                    </m:e>
                                    <m:sub>
                                      <m:r>
                                        <a:rPr lang="en-US" sz="2400" i="1">
                                          <a:solidFill>
                                            <a:schemeClr val="tx1"/>
                                          </a:solidFill>
                                          <a:latin typeface="Cambria Math" panose="02040503050406030204" pitchFamily="18" charset="0"/>
                                        </a:rPr>
                                        <m:t>𝑖</m:t>
                                      </m:r>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𝑅</m:t>
                                      </m:r>
                                    </m:e>
                                    <m:sub>
                                      <m:r>
                                        <a:rPr lang="en-US" sz="2400" i="1">
                                          <a:solidFill>
                                            <a:schemeClr val="tx1"/>
                                          </a:solidFill>
                                          <a:latin typeface="Cambria Math" panose="02040503050406030204" pitchFamily="18" charset="0"/>
                                        </a:rPr>
                                        <m:t>𝑖</m:t>
                                      </m:r>
                                      <m:r>
                                        <a:rPr lang="en-US" sz="2400" i="1">
                                          <a:solidFill>
                                            <a:schemeClr val="tx1"/>
                                          </a:solidFill>
                                          <a:latin typeface="Cambria Math" panose="02040503050406030204" pitchFamily="18" charset="0"/>
                                        </a:rPr>
                                        <m:t>,1</m:t>
                                      </m:r>
                                    </m:sub>
                                  </m:sSub>
                                </m:e>
                              </m:d>
                            </m:e>
                            <m:sub>
                              <m:r>
                                <a:rPr lang="en-US" sz="2400" i="1">
                                  <a:solidFill>
                                    <a:schemeClr val="tx1"/>
                                  </a:solidFill>
                                  <a:latin typeface="Cambria Math" panose="02040503050406030204" pitchFamily="18" charset="0"/>
                                </a:rPr>
                                <m:t>𝑖</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𝑆𝑆</m:t>
                              </m:r>
                            </m:sub>
                          </m:sSub>
                        </m:e>
                      </m:d>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𝒮</m:t>
                      </m:r>
                    </m:oMath>
                  </m:oMathPara>
                </a14:m>
                <a:endParaRPr lang="en-US" sz="2400" b="0" dirty="0">
                  <a:solidFill>
                    <a:srgbClr val="C00000"/>
                  </a:solidFill>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Σ</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𝑆𝑆</m:t>
                          </m:r>
                        </m:sub>
                      </m:sSub>
                      <m:r>
                        <a:rPr lang="en-US" sz="2400" b="0" i="1" smtClean="0">
                          <a:solidFill>
                            <a:schemeClr val="tx1"/>
                          </a:solidFill>
                          <a:latin typeface="Cambria Math" panose="02040503050406030204" pitchFamily="18" charset="0"/>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𝑏</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oMath>
                  </m:oMathPara>
                </a14:m>
                <a:endParaRPr lang="en-US" sz="2400" b="0" dirty="0">
                  <a:solidFill>
                    <a:schemeClr val="tx1"/>
                  </a:solidFill>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𝐻</m:t>
                          </m:r>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𝑝𝑘</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𝑚</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𝒮</m:t>
                      </m:r>
                    </m:oMath>
                  </m:oMathPara>
                </a14:m>
                <a:endParaRPr lang="en-US" sz="24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𝑏</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 </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𝜆</m:t>
                          </m:r>
                        </m:e>
                        <m:sub>
                          <m:r>
                            <a:rPr lang="en-US" sz="2400" b="0" i="1" smtClean="0">
                              <a:solidFill>
                                <a:schemeClr val="tx1"/>
                              </a:solidFill>
                              <a:latin typeface="Cambria Math" panose="02040503050406030204" pitchFamily="18" charset="0"/>
                            </a:rPr>
                            <m:t>𝑖</m:t>
                          </m:r>
                        </m:sub>
                        <m:sup>
                          <m:r>
                            <a:rPr lang="en-US" sz="2400" b="0" i="1" smtClean="0">
                              <a:solidFill>
                                <a:schemeClr val="tx1"/>
                              </a:solidFill>
                              <a:latin typeface="Cambria Math" panose="02040503050406030204" pitchFamily="18" charset="0"/>
                            </a:rPr>
                            <m:t>𝑆𝑆</m:t>
                          </m:r>
                        </m:sup>
                      </m:sSubSup>
                      <m:r>
                        <a:rPr lang="en-US" sz="2400" b="0" i="1" smtClean="0">
                          <a:solidFill>
                            <a:schemeClr val="tx1"/>
                          </a:solidFill>
                          <a:latin typeface="Cambria Math" panose="02040503050406030204" pitchFamily="18" charset="0"/>
                        </a:rPr>
                        <m:t>𝑠</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𝑘</m:t>
                          </m:r>
                        </m:e>
                        <m:sub>
                          <m:r>
                            <a:rPr lang="en-US" sz="2400" b="0" i="1" smtClean="0">
                              <a:solidFill>
                                <a:schemeClr val="tx1"/>
                              </a:solidFill>
                              <a:latin typeface="Cambria Math" panose="02040503050406030204" pitchFamily="18" charset="0"/>
                            </a:rPr>
                            <m:t>𝑖</m:t>
                          </m:r>
                        </m:sub>
                      </m:sSub>
                    </m:oMath>
                  </m:oMathPara>
                </a14:m>
                <a:endParaRPr lang="en-US" sz="2400" dirty="0">
                  <a:solidFill>
                    <a:schemeClr val="tx1"/>
                  </a:solidFill>
                </a:endParaRPr>
              </a:p>
            </p:txBody>
          </p:sp>
        </mc:Choice>
        <mc:Fallback xmlns="">
          <p:sp>
            <p:nvSpPr>
              <p:cNvPr id="6" name="Rounded Rectangle 5">
                <a:extLst>
                  <a:ext uri="{FF2B5EF4-FFF2-40B4-BE49-F238E27FC236}">
                    <a16:creationId xmlns:a16="http://schemas.microsoft.com/office/drawing/2014/main" id="{E6A4160B-4A55-559B-E31F-E817AC8F5B54}"/>
                  </a:ext>
                </a:extLst>
              </p:cNvPr>
              <p:cNvSpPr>
                <a:spLocks noRot="1" noChangeAspect="1" noMove="1" noResize="1" noEditPoints="1" noAdjustHandles="1" noChangeArrowheads="1" noChangeShapeType="1" noTextEdit="1"/>
              </p:cNvSpPr>
              <p:nvPr/>
            </p:nvSpPr>
            <p:spPr>
              <a:xfrm>
                <a:off x="640445" y="1981984"/>
                <a:ext cx="4995856" cy="3554660"/>
              </a:xfrm>
              <a:prstGeom prst="round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6B1CA3BA-A87A-35B5-31BD-803DB014EFDE}"/>
                  </a:ext>
                </a:extLst>
              </p:cNvPr>
              <p:cNvSpPr/>
              <p:nvPr/>
            </p:nvSpPr>
            <p:spPr>
              <a:xfrm>
                <a:off x="9506855" y="1783021"/>
                <a:ext cx="2044700" cy="3753613"/>
              </a:xfrm>
              <a:prstGeom prst="round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𝑧</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Σ</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𝑆𝑆</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𝑖</m:t>
                          </m:r>
                        </m:sub>
                      </m:sSub>
                    </m:oMath>
                  </m:oMathPara>
                </a14:m>
                <a:endParaRPr lang="en-US" sz="24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𝜎</m:t>
                      </m:r>
                      <m:r>
                        <a:rPr lang="en-US" sz="2400" b="0" i="1" smtClean="0">
                          <a:solidFill>
                            <a:schemeClr val="tx1"/>
                          </a:solidFill>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e>
                      </m:d>
                    </m:oMath>
                  </m:oMathPara>
                </a14:m>
                <a:endParaRPr lang="en-US" sz="2400" dirty="0">
                  <a:solidFill>
                    <a:schemeClr val="tx1"/>
                  </a:solidFill>
                </a:endParaRPr>
              </a:p>
            </p:txBody>
          </p:sp>
        </mc:Choice>
        <mc:Fallback xmlns="">
          <p:sp>
            <p:nvSpPr>
              <p:cNvPr id="7" name="Rounded Rectangle 6">
                <a:extLst>
                  <a:ext uri="{FF2B5EF4-FFF2-40B4-BE49-F238E27FC236}">
                    <a16:creationId xmlns:a16="http://schemas.microsoft.com/office/drawing/2014/main" id="{6B1CA3BA-A87A-35B5-31BD-803DB014EFDE}"/>
                  </a:ext>
                </a:extLst>
              </p:cNvPr>
              <p:cNvSpPr>
                <a:spLocks noRot="1" noChangeAspect="1" noMove="1" noResize="1" noEditPoints="1" noAdjustHandles="1" noChangeArrowheads="1" noChangeShapeType="1" noTextEdit="1"/>
              </p:cNvSpPr>
              <p:nvPr/>
            </p:nvSpPr>
            <p:spPr>
              <a:xfrm>
                <a:off x="9506855" y="1783021"/>
                <a:ext cx="2044700" cy="3753613"/>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B404C8-C38D-96B8-F859-973E71CD002A}"/>
                  </a:ext>
                </a:extLst>
              </p:cNvPr>
              <p:cNvSpPr txBox="1"/>
              <p:nvPr/>
            </p:nvSpPr>
            <p:spPr>
              <a:xfrm>
                <a:off x="838199" y="1321356"/>
                <a:ext cx="7900555" cy="461665"/>
              </a:xfrm>
              <a:prstGeom prst="rect">
                <a:avLst/>
              </a:prstGeom>
              <a:noFill/>
            </p:spPr>
            <p:txBody>
              <a:bodyPr wrap="square">
                <a:spAutoFit/>
              </a:bodyPr>
              <a:lstStyle/>
              <a:p>
                <a:r>
                  <a:rPr lang="en-US" sz="2400" dirty="0">
                    <a:solidFill>
                      <a:schemeClr val="tx1"/>
                    </a:solidFill>
                  </a:rPr>
                  <a:t>Signer </a:t>
                </a:r>
                <a14:m>
                  <m:oMath xmlns:m="http://schemas.openxmlformats.org/officeDocument/2006/math">
                    <m:r>
                      <a:rPr lang="en-US" sz="2400" b="0" i="1" smtClean="0">
                        <a:solidFill>
                          <a:schemeClr val="tx1"/>
                        </a:solidFill>
                        <a:latin typeface="Cambria Math" panose="02040503050406030204" pitchFamily="18" charset="0"/>
                      </a:rPr>
                      <m:t>𝑖</m:t>
                    </m:r>
                  </m:oMath>
                </a14:m>
                <a:r>
                  <a:rPr lang="en-US" sz="2400" dirty="0">
                    <a:solidFill>
                      <a:schemeClr val="tx1"/>
                    </a:solidFill>
                  </a:rPr>
                  <a:t> holds </a:t>
                </a:r>
                <a14:m>
                  <m:oMath xmlns:m="http://schemas.openxmlformats.org/officeDocument/2006/math">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𝑡</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𝑛</m:t>
                    </m:r>
                    <m:r>
                      <a:rPr lang="en-US" sz="2400" b="0" i="1" smtClean="0">
                        <a:solidFill>
                          <a:schemeClr val="tx1"/>
                        </a:solidFill>
                        <a:latin typeface="Cambria Math" panose="02040503050406030204" pitchFamily="18" charset="0"/>
                      </a:rPr>
                      <m:t>)</m:t>
                    </m:r>
                  </m:oMath>
                </a14:m>
                <a:r>
                  <a:rPr lang="en-US" sz="2400" dirty="0">
                    <a:solidFill>
                      <a:schemeClr val="tx1"/>
                    </a:solidFill>
                  </a:rPr>
                  <a:t>-Shamir Secret Sharing </a:t>
                </a:r>
                <a14:m>
                  <m:oMath xmlns:m="http://schemas.openxmlformats.org/officeDocument/2006/math">
                    <m:r>
                      <a:rPr lang="en-US" sz="2400" b="0" i="1" smtClean="0">
                        <a:solidFill>
                          <a:schemeClr val="tx1"/>
                        </a:solidFill>
                        <a:latin typeface="Cambria Math" panose="02040503050406030204" pitchFamily="18" charset="0"/>
                      </a:rPr>
                      <m:t>𝑠</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𝑘</m:t>
                        </m:r>
                      </m:e>
                      <m:sub>
                        <m:r>
                          <a:rPr lang="en-US" sz="2400" b="0" i="1" smtClean="0">
                            <a:solidFill>
                              <a:schemeClr val="tx1"/>
                            </a:solidFill>
                            <a:latin typeface="Cambria Math" panose="02040503050406030204" pitchFamily="18" charset="0"/>
                          </a:rPr>
                          <m:t>𝑖</m:t>
                        </m:r>
                      </m:sub>
                    </m:sSub>
                  </m:oMath>
                </a14:m>
                <a:r>
                  <a:rPr lang="en-US" sz="2400" dirty="0">
                    <a:solidFill>
                      <a:schemeClr val="tx1"/>
                    </a:solidFill>
                  </a:rPr>
                  <a:t> of </a:t>
                </a:r>
                <a14:m>
                  <m:oMath xmlns:m="http://schemas.openxmlformats.org/officeDocument/2006/math">
                    <m:r>
                      <a:rPr lang="en-US" sz="2400" b="0" i="1" smtClean="0">
                        <a:solidFill>
                          <a:schemeClr val="tx1"/>
                        </a:solidFill>
                        <a:latin typeface="Cambria Math" panose="02040503050406030204" pitchFamily="18" charset="0"/>
                      </a:rPr>
                      <m:t>𝑠𝑘</m:t>
                    </m:r>
                    <m:r>
                      <a:rPr lang="en-US" sz="2400" b="0" i="1" smtClean="0">
                        <a:solidFill>
                          <a:srgbClr val="C00000"/>
                        </a:solidFill>
                        <a:latin typeface="Cambria Math" panose="02040503050406030204" pitchFamily="18" charset="0"/>
                      </a:rPr>
                      <m:t>∈</m:t>
                    </m:r>
                    <m:r>
                      <a:rPr lang="en-US" sz="2400" i="1" smtClean="0">
                        <a:solidFill>
                          <a:srgbClr val="C00000"/>
                        </a:solidFill>
                        <a:latin typeface="Cambria Math" panose="02040503050406030204" pitchFamily="18" charset="0"/>
                        <a:ea typeface="Cambria Math" panose="02040503050406030204" pitchFamily="18" charset="0"/>
                      </a:rPr>
                      <m:t>𝒟</m:t>
                    </m:r>
                  </m:oMath>
                </a14:m>
                <a:endParaRPr lang="en-US" sz="2400" dirty="0">
                  <a:solidFill>
                    <a:srgbClr val="C00000"/>
                  </a:solidFill>
                </a:endParaRPr>
              </a:p>
            </p:txBody>
          </p:sp>
        </mc:Choice>
        <mc:Fallback xmlns="">
          <p:sp>
            <p:nvSpPr>
              <p:cNvPr id="9" name="TextBox 8">
                <a:extLst>
                  <a:ext uri="{FF2B5EF4-FFF2-40B4-BE49-F238E27FC236}">
                    <a16:creationId xmlns:a16="http://schemas.microsoft.com/office/drawing/2014/main" id="{6FB404C8-C38D-96B8-F859-973E71CD002A}"/>
                  </a:ext>
                </a:extLst>
              </p:cNvPr>
              <p:cNvSpPr txBox="1">
                <a:spLocks noRot="1" noChangeAspect="1" noMove="1" noResize="1" noEditPoints="1" noAdjustHandles="1" noChangeArrowheads="1" noChangeShapeType="1" noTextEdit="1"/>
              </p:cNvSpPr>
              <p:nvPr/>
            </p:nvSpPr>
            <p:spPr>
              <a:xfrm>
                <a:off x="838199" y="1321356"/>
                <a:ext cx="7900555" cy="461665"/>
              </a:xfrm>
              <a:prstGeom prst="rect">
                <a:avLst/>
              </a:prstGeom>
              <a:blipFill>
                <a:blip r:embed="rId5"/>
                <a:stretch>
                  <a:fillRect l="-1122" t="-10811" b="-29730"/>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CD97CAB3-47D2-9B37-A2D9-743F413465D3}"/>
              </a:ext>
            </a:extLst>
          </p:cNvPr>
          <p:cNvCxnSpPr>
            <a:cxnSpLocks/>
          </p:cNvCxnSpPr>
          <p:nvPr/>
        </p:nvCxnSpPr>
        <p:spPr>
          <a:xfrm>
            <a:off x="5634666" y="2925412"/>
            <a:ext cx="38721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74AC4E7-D094-89D1-D338-4278EC8AB78B}"/>
              </a:ext>
            </a:extLst>
          </p:cNvPr>
          <p:cNvCxnSpPr>
            <a:cxnSpLocks/>
          </p:cNvCxnSpPr>
          <p:nvPr/>
        </p:nvCxnSpPr>
        <p:spPr>
          <a:xfrm flipH="1">
            <a:off x="5634666" y="3774497"/>
            <a:ext cx="38721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0E66668-A466-0171-AF51-43C9DE454DBF}"/>
              </a:ext>
            </a:extLst>
          </p:cNvPr>
          <p:cNvCxnSpPr>
            <a:cxnSpLocks/>
          </p:cNvCxnSpPr>
          <p:nvPr/>
        </p:nvCxnSpPr>
        <p:spPr>
          <a:xfrm>
            <a:off x="5634666" y="4506589"/>
            <a:ext cx="38757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4E254E8-759A-3EF5-8ED2-B7F7760D699B}"/>
                  </a:ext>
                </a:extLst>
              </p:cNvPr>
              <p:cNvSpPr txBox="1"/>
              <p:nvPr/>
            </p:nvSpPr>
            <p:spPr>
              <a:xfrm>
                <a:off x="7463203" y="3985506"/>
                <a:ext cx="4877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14" name="TextBox 13">
                <a:extLst>
                  <a:ext uri="{FF2B5EF4-FFF2-40B4-BE49-F238E27FC236}">
                    <a16:creationId xmlns:a16="http://schemas.microsoft.com/office/drawing/2014/main" id="{34E254E8-759A-3EF5-8ED2-B7F7760D699B}"/>
                  </a:ext>
                </a:extLst>
              </p:cNvPr>
              <p:cNvSpPr txBox="1">
                <a:spLocks noRot="1" noChangeAspect="1" noMove="1" noResize="1" noEditPoints="1" noAdjustHandles="1" noChangeArrowheads="1" noChangeShapeType="1" noTextEdit="1"/>
              </p:cNvSpPr>
              <p:nvPr/>
            </p:nvSpPr>
            <p:spPr>
              <a:xfrm>
                <a:off x="7463203" y="3985506"/>
                <a:ext cx="487762"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A83BA65-D254-EEDC-2CB7-5E9A91245E3F}"/>
                  </a:ext>
                </a:extLst>
              </p:cNvPr>
              <p:cNvSpPr txBox="1"/>
              <p:nvPr/>
            </p:nvSpPr>
            <p:spPr>
              <a:xfrm>
                <a:off x="6954246" y="2363107"/>
                <a:ext cx="1498601"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e>
                      </m:d>
                    </m:oMath>
                  </m:oMathPara>
                </a14:m>
                <a:endParaRPr lang="en-US" sz="2400" dirty="0"/>
              </a:p>
            </p:txBody>
          </p:sp>
        </mc:Choice>
        <mc:Fallback xmlns="">
          <p:sp>
            <p:nvSpPr>
              <p:cNvPr id="21" name="TextBox 20">
                <a:extLst>
                  <a:ext uri="{FF2B5EF4-FFF2-40B4-BE49-F238E27FC236}">
                    <a16:creationId xmlns:a16="http://schemas.microsoft.com/office/drawing/2014/main" id="{DA83BA65-D254-EEDC-2CB7-5E9A91245E3F}"/>
                  </a:ext>
                </a:extLst>
              </p:cNvPr>
              <p:cNvSpPr txBox="1">
                <a:spLocks noRot="1" noChangeAspect="1" noMove="1" noResize="1" noEditPoints="1" noAdjustHandles="1" noChangeArrowheads="1" noChangeShapeType="1" noTextEdit="1"/>
              </p:cNvSpPr>
              <p:nvPr/>
            </p:nvSpPr>
            <p:spPr>
              <a:xfrm>
                <a:off x="6954246" y="2363107"/>
                <a:ext cx="1498601" cy="509178"/>
              </a:xfrm>
              <a:prstGeom prst="rect">
                <a:avLst/>
              </a:prstGeom>
              <a:blipFill>
                <a:blip r:embed="rId8"/>
                <a:stretch>
                  <a:fillRect/>
                </a:stretch>
              </a:blipFill>
            </p:spPr>
            <p:txBody>
              <a:bodyPr/>
              <a:lstStyle/>
              <a:p>
                <a:r>
                  <a:rPr lang="en-US">
                    <a:noFill/>
                  </a:rPr>
                  <a:t> </a:t>
                </a:r>
              </a:p>
            </p:txBody>
          </p:sp>
        </mc:Fallback>
      </mc:AlternateContent>
      <p:pic>
        <p:nvPicPr>
          <p:cNvPr id="4" name="Graphic 3" descr="User with solid fill">
            <a:extLst>
              <a:ext uri="{FF2B5EF4-FFF2-40B4-BE49-F238E27FC236}">
                <a16:creationId xmlns:a16="http://schemas.microsoft.com/office/drawing/2014/main" id="{8CA49F2F-71AB-9F34-4B3F-D427A2C83E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745" y="1826576"/>
            <a:ext cx="662453" cy="662453"/>
          </a:xfrm>
          <a:prstGeom prst="rect">
            <a:avLst/>
          </a:prstGeom>
        </p:spPr>
      </p:pic>
      <p:grpSp>
        <p:nvGrpSpPr>
          <p:cNvPr id="10" name="Group 9">
            <a:extLst>
              <a:ext uri="{FF2B5EF4-FFF2-40B4-BE49-F238E27FC236}">
                <a16:creationId xmlns:a16="http://schemas.microsoft.com/office/drawing/2014/main" id="{BE0C5A8E-F142-5E69-D59B-E1F1F862E2B6}"/>
              </a:ext>
            </a:extLst>
          </p:cNvPr>
          <p:cNvGrpSpPr/>
          <p:nvPr/>
        </p:nvGrpSpPr>
        <p:grpSpPr>
          <a:xfrm>
            <a:off x="9506854" y="1413689"/>
            <a:ext cx="1967013" cy="1201314"/>
            <a:chOff x="9509677" y="2889120"/>
            <a:chExt cx="1967013" cy="1201314"/>
          </a:xfrm>
        </p:grpSpPr>
        <p:pic>
          <p:nvPicPr>
            <p:cNvPr id="15" name="Graphic 14" descr="User outline">
              <a:extLst>
                <a:ext uri="{FF2B5EF4-FFF2-40B4-BE49-F238E27FC236}">
                  <a16:creationId xmlns:a16="http://schemas.microsoft.com/office/drawing/2014/main" id="{D3F95D76-B8D2-2C5A-F1BD-90F8CC4E83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5098" y="3176034"/>
              <a:ext cx="914400" cy="9144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CDE57F8-C28B-B040-581B-C0BBE46E624F}"/>
                    </a:ext>
                  </a:extLst>
                </p:cNvPr>
                <p:cNvSpPr txBox="1"/>
                <p:nvPr/>
              </p:nvSpPr>
              <p:spPr>
                <a:xfrm>
                  <a:off x="9509677" y="2889120"/>
                  <a:ext cx="19670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𝑝𝑘</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𝐹</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𝑠𝑘</m:t>
                            </m:r>
                          </m:e>
                        </m:d>
                        <m:r>
                          <a:rPr lang="en-US" sz="2400" b="0" i="1" smtClean="0">
                            <a:latin typeface="Cambria Math" panose="02040503050406030204" pitchFamily="18" charset="0"/>
                          </a:rPr>
                          <m:t>, </m:t>
                        </m:r>
                        <m:r>
                          <a:rPr lang="en-US" sz="2400" b="0" i="1" smtClean="0">
                            <a:latin typeface="Cambria Math" panose="02040503050406030204" pitchFamily="18" charset="0"/>
                          </a:rPr>
                          <m:t>𝑚</m:t>
                        </m:r>
                      </m:oMath>
                    </m:oMathPara>
                  </a14:m>
                  <a:endParaRPr lang="en-US" sz="2400" dirty="0"/>
                </a:p>
              </p:txBody>
            </p:sp>
          </mc:Choice>
          <mc:Fallback xmlns="">
            <p:sp>
              <p:nvSpPr>
                <p:cNvPr id="18" name="TextBox 17">
                  <a:extLst>
                    <a:ext uri="{FF2B5EF4-FFF2-40B4-BE49-F238E27FC236}">
                      <a16:creationId xmlns:a16="http://schemas.microsoft.com/office/drawing/2014/main" id="{4CDE57F8-C28B-B040-581B-C0BBE46E624F}"/>
                    </a:ext>
                  </a:extLst>
                </p:cNvPr>
                <p:cNvSpPr txBox="1">
                  <a:spLocks noRot="1" noChangeAspect="1" noMove="1" noResize="1" noEditPoints="1" noAdjustHandles="1" noChangeArrowheads="1" noChangeShapeType="1" noTextEdit="1"/>
                </p:cNvSpPr>
                <p:nvPr/>
              </p:nvSpPr>
              <p:spPr>
                <a:xfrm>
                  <a:off x="9509677" y="2889120"/>
                  <a:ext cx="1967013" cy="369332"/>
                </a:xfrm>
                <a:prstGeom prst="rect">
                  <a:avLst/>
                </a:prstGeom>
                <a:blipFill>
                  <a:blip r:embed="rId13"/>
                  <a:stretch>
                    <a:fillRect l="-5128" t="-3333" r="-1282"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C72E4669-543A-EAC9-E372-29F3D0D0C2F7}"/>
                  </a:ext>
                </a:extLst>
              </p:cNvPr>
              <p:cNvSpPr/>
              <p:nvPr/>
            </p:nvSpPr>
            <p:spPr>
              <a:xfrm>
                <a:off x="838199" y="5336327"/>
                <a:ext cx="9459010" cy="1264042"/>
              </a:xfrm>
              <a:prstGeom prst="roundRect">
                <a:avLst/>
              </a:prstGeom>
              <a:solidFill>
                <a:schemeClr val="tx2">
                  <a:lumMod val="10000"/>
                  <a:lumOff val="9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n-US" sz="2400" b="1" dirty="0">
                    <a:solidFill>
                      <a:srgbClr val="C00000"/>
                    </a:solidFill>
                  </a:rPr>
                  <a:t>Theorem:</a:t>
                </a:r>
                <a:r>
                  <a:rPr lang="en-US" sz="2400" dirty="0">
                    <a:solidFill>
                      <a:srgbClr val="C00000"/>
                    </a:solidFill>
                  </a:rPr>
                  <a:t> FROST-H is secure assuming </a:t>
                </a:r>
                <a14:m>
                  <m:oMath xmlns:m="http://schemas.openxmlformats.org/officeDocument/2006/math">
                    <m:r>
                      <a:rPr lang="en-US" sz="2400" i="1">
                        <a:solidFill>
                          <a:srgbClr val="C00000"/>
                        </a:solidFill>
                        <a:latin typeface="Cambria Math" panose="02040503050406030204" pitchFamily="18" charset="0"/>
                      </a:rPr>
                      <m:t>𝐹</m:t>
                    </m:r>
                  </m:oMath>
                </a14:m>
                <a:r>
                  <a:rPr lang="en-US" sz="2400" b="1" dirty="0">
                    <a:solidFill>
                      <a:srgbClr val="C00000"/>
                    </a:solidFill>
                  </a:rPr>
                  <a:t> </a:t>
                </a:r>
                <a:r>
                  <a:rPr lang="en-US" sz="2400" dirty="0">
                    <a:solidFill>
                      <a:srgbClr val="C00000"/>
                    </a:solidFill>
                  </a:rPr>
                  <a:t>is</a:t>
                </a:r>
                <a:r>
                  <a:rPr lang="en-US" sz="2400" b="1" dirty="0">
                    <a:solidFill>
                      <a:srgbClr val="C00000"/>
                    </a:solidFill>
                  </a:rPr>
                  <a:t> collision resistant</a:t>
                </a:r>
                <a:r>
                  <a:rPr lang="en-US" sz="2400" dirty="0">
                    <a:solidFill>
                      <a:srgbClr val="C00000"/>
                    </a:solidFill>
                  </a:rPr>
                  <a:t>. </a:t>
                </a:r>
                <a:endParaRPr lang="th-TH" sz="2400" dirty="0">
                  <a:solidFill>
                    <a:srgbClr val="C00000"/>
                  </a:solidFill>
                </a:endParaRPr>
              </a:p>
              <a:p>
                <a:pPr marL="342900" indent="-342900" algn="ctr">
                  <a:buFont typeface="Arial" panose="020B0604020202020204" pitchFamily="34" charset="0"/>
                  <a:buChar char="•"/>
                </a:pPr>
                <a14:m>
                  <m:oMath xmlns:m="http://schemas.openxmlformats.org/officeDocument/2006/math">
                    <m:r>
                      <a:rPr lang="en-US" sz="2400" i="1">
                        <a:solidFill>
                          <a:srgbClr val="C00000"/>
                        </a:solidFill>
                        <a:latin typeface="Cambria Math" panose="02040503050406030204" pitchFamily="18" charset="0"/>
                      </a:rPr>
                      <m:t>𝐹</m:t>
                    </m:r>
                  </m:oMath>
                </a14:m>
                <a:r>
                  <a:rPr lang="en-US" sz="2400" dirty="0">
                    <a:solidFill>
                      <a:srgbClr val="C00000"/>
                    </a:solidFill>
                  </a:rPr>
                  <a:t> has instantiations based on DL and RSA assumptions</a:t>
                </a:r>
              </a:p>
            </p:txBody>
          </p:sp>
        </mc:Choice>
        <mc:Fallback xmlns="">
          <p:sp>
            <p:nvSpPr>
              <p:cNvPr id="3" name="Rounded Rectangle 2">
                <a:extLst>
                  <a:ext uri="{FF2B5EF4-FFF2-40B4-BE49-F238E27FC236}">
                    <a16:creationId xmlns:a16="http://schemas.microsoft.com/office/drawing/2014/main" id="{C72E4669-543A-EAC9-E372-29F3D0D0C2F7}"/>
                  </a:ext>
                </a:extLst>
              </p:cNvPr>
              <p:cNvSpPr>
                <a:spLocks noRot="1" noChangeAspect="1" noMove="1" noResize="1" noEditPoints="1" noAdjustHandles="1" noChangeArrowheads="1" noChangeShapeType="1" noTextEdit="1"/>
              </p:cNvSpPr>
              <p:nvPr/>
            </p:nvSpPr>
            <p:spPr>
              <a:xfrm>
                <a:off x="838199" y="5336327"/>
                <a:ext cx="9459010" cy="1264042"/>
              </a:xfrm>
              <a:prstGeom prst="roundRect">
                <a:avLst/>
              </a:prstGeom>
              <a:blipFill>
                <a:blip r:embed="rId14"/>
                <a:stretch>
                  <a:fillRect/>
                </a:stretch>
              </a:blipFill>
              <a:ln w="38100">
                <a:solidFill>
                  <a:srgbClr val="C00000"/>
                </a:solidFill>
              </a:ln>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43B0D147-6844-7E71-B8D4-DC41A6F64D7A}"/>
              </a:ext>
            </a:extLst>
          </p:cNvPr>
          <p:cNvSpPr>
            <a:spLocks noGrp="1"/>
          </p:cNvSpPr>
          <p:nvPr>
            <p:ph type="sldNum" sz="quarter" idx="12"/>
          </p:nvPr>
        </p:nvSpPr>
        <p:spPr/>
        <p:txBody>
          <a:bodyPr/>
          <a:lstStyle/>
          <a:p>
            <a:fld id="{30EC9421-5314-2247-A5A7-BBDDA73914CC}" type="slidenum">
              <a:rPr lang="en-US" smtClean="0"/>
              <a:t>10</a:t>
            </a:fld>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F2CC161-4FF6-A62A-AA75-83FC2EB7AAA4}"/>
                  </a:ext>
                </a:extLst>
              </p:cNvPr>
              <p:cNvSpPr txBox="1"/>
              <p:nvPr/>
            </p:nvSpPr>
            <p:spPr>
              <a:xfrm>
                <a:off x="5643186" y="3128632"/>
                <a:ext cx="3640034" cy="559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𝑆𝑆</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e>
                              </m:d>
                            </m:e>
                          </m:d>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𝑆𝑆</m:t>
                          </m:r>
                        </m:sub>
                      </m:sSub>
                    </m:oMath>
                  </m:oMathPara>
                </a14:m>
                <a:endParaRPr lang="en-US" sz="2400" dirty="0"/>
              </a:p>
            </p:txBody>
          </p:sp>
        </mc:Choice>
        <mc:Fallback xmlns="">
          <p:sp>
            <p:nvSpPr>
              <p:cNvPr id="19" name="TextBox 18">
                <a:extLst>
                  <a:ext uri="{FF2B5EF4-FFF2-40B4-BE49-F238E27FC236}">
                    <a16:creationId xmlns:a16="http://schemas.microsoft.com/office/drawing/2014/main" id="{7F2CC161-4FF6-A62A-AA75-83FC2EB7AAA4}"/>
                  </a:ext>
                </a:extLst>
              </p:cNvPr>
              <p:cNvSpPr txBox="1">
                <a:spLocks noRot="1" noChangeAspect="1" noMove="1" noResize="1" noEditPoints="1" noAdjustHandles="1" noChangeArrowheads="1" noChangeShapeType="1" noTextEdit="1"/>
              </p:cNvSpPr>
              <p:nvPr/>
            </p:nvSpPr>
            <p:spPr>
              <a:xfrm>
                <a:off x="5643186" y="3128632"/>
                <a:ext cx="3640034" cy="559640"/>
              </a:xfrm>
              <a:prstGeom prst="rect">
                <a:avLst/>
              </a:prstGeom>
              <a:blipFill>
                <a:blip r:embed="rId15"/>
                <a:stretch>
                  <a:fillRect b="-4444"/>
                </a:stretch>
              </a:blipFill>
            </p:spPr>
            <p:txBody>
              <a:bodyPr/>
              <a:lstStyle/>
              <a:p>
                <a:r>
                  <a:rPr lang="en-US">
                    <a:noFill/>
                  </a:rPr>
                  <a:t> </a:t>
                </a:r>
              </a:p>
            </p:txBody>
          </p:sp>
        </mc:Fallback>
      </mc:AlternateContent>
    </p:spTree>
    <p:extLst>
      <p:ext uri="{BB962C8B-B14F-4D97-AF65-F5344CB8AC3E}">
        <p14:creationId xmlns:p14="http://schemas.microsoft.com/office/powerpoint/2010/main" val="1366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B597-B8A4-5A6C-0C58-DC92C7B80CED}"/>
              </a:ext>
            </a:extLst>
          </p:cNvPr>
          <p:cNvSpPr>
            <a:spLocks noGrp="1"/>
          </p:cNvSpPr>
          <p:nvPr>
            <p:ph type="title"/>
          </p:nvPr>
        </p:nvSpPr>
        <p:spPr/>
        <p:txBody>
          <a:bodyPr/>
          <a:lstStyle/>
          <a:p>
            <a:r>
              <a:rPr lang="en-US" dirty="0"/>
              <a:t>Rest of the talk</a:t>
            </a:r>
          </a:p>
        </p:txBody>
      </p:sp>
      <p:sp>
        <p:nvSpPr>
          <p:cNvPr id="3" name="Content Placeholder 2">
            <a:extLst>
              <a:ext uri="{FF2B5EF4-FFF2-40B4-BE49-F238E27FC236}">
                <a16:creationId xmlns:a16="http://schemas.microsoft.com/office/drawing/2014/main" id="{0370573D-CA5F-683F-F6A8-04F09C83BB4C}"/>
              </a:ext>
            </a:extLst>
          </p:cNvPr>
          <p:cNvSpPr>
            <a:spLocks noGrp="1"/>
          </p:cNvSpPr>
          <p:nvPr>
            <p:ph idx="1"/>
          </p:nvPr>
        </p:nvSpPr>
        <p:spPr/>
        <p:txBody>
          <a:bodyPr>
            <a:normAutofit lnSpcReduction="10000"/>
          </a:bodyPr>
          <a:lstStyle/>
          <a:p>
            <a:pPr marL="514350" indent="-514350">
              <a:buFont typeface="+mj-lt"/>
              <a:buAutoNum type="arabicPeriod"/>
            </a:pPr>
            <a:r>
              <a:rPr lang="en-US" sz="3200" dirty="0">
                <a:solidFill>
                  <a:srgbClr val="C00000"/>
                </a:solidFill>
              </a:rPr>
              <a:t>Lattice-based linear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solidFill>
                  <a:srgbClr val="C00000"/>
                </a:solidFill>
              </a:rPr>
              <a:t>Proof Idea </a:t>
            </a:r>
            <a:r>
              <a:rPr lang="en-US" sz="3200" dirty="0"/>
              <a:t>of [TZ23] and </a:t>
            </a:r>
            <a:r>
              <a:rPr lang="en-US" sz="3200" dirty="0">
                <a:solidFill>
                  <a:srgbClr val="C00000"/>
                </a:solidFill>
              </a:rPr>
              <a:t>what goes wrong </a:t>
            </a:r>
            <a:r>
              <a:rPr lang="en-US" sz="3200" dirty="0"/>
              <a:t>when using the lattice-based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How we </a:t>
            </a:r>
            <a:r>
              <a:rPr lang="en-US" sz="3200" dirty="0">
                <a:solidFill>
                  <a:srgbClr val="C00000"/>
                </a:solidFill>
              </a:rPr>
              <a:t>resolve the issues</a:t>
            </a:r>
          </a:p>
        </p:txBody>
      </p:sp>
      <p:sp>
        <p:nvSpPr>
          <p:cNvPr id="4" name="Right Arrow 3">
            <a:extLst>
              <a:ext uri="{FF2B5EF4-FFF2-40B4-BE49-F238E27FC236}">
                <a16:creationId xmlns:a16="http://schemas.microsoft.com/office/drawing/2014/main" id="{CBA60F97-5FA6-754F-FADB-BA426FD58414}"/>
              </a:ext>
            </a:extLst>
          </p:cNvPr>
          <p:cNvSpPr/>
          <p:nvPr/>
        </p:nvSpPr>
        <p:spPr>
          <a:xfrm rot="10800000">
            <a:off x="6096000" y="1690688"/>
            <a:ext cx="972457" cy="71437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EA6863-16FA-4480-194E-C45B8253D42E}"/>
              </a:ext>
            </a:extLst>
          </p:cNvPr>
          <p:cNvSpPr>
            <a:spLocks noGrp="1"/>
          </p:cNvSpPr>
          <p:nvPr>
            <p:ph type="sldNum" sz="quarter" idx="12"/>
          </p:nvPr>
        </p:nvSpPr>
        <p:spPr/>
        <p:txBody>
          <a:bodyPr/>
          <a:lstStyle/>
          <a:p>
            <a:fld id="{30EC9421-5314-2247-A5A7-BBDDA73914CC}" type="slidenum">
              <a:rPr lang="en-US" smtClean="0"/>
              <a:t>11</a:t>
            </a:fld>
            <a:endParaRPr lang="en-US"/>
          </a:p>
        </p:txBody>
      </p:sp>
    </p:spTree>
    <p:extLst>
      <p:ext uri="{BB962C8B-B14F-4D97-AF65-F5344CB8AC3E}">
        <p14:creationId xmlns:p14="http://schemas.microsoft.com/office/powerpoint/2010/main" val="249499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0D0F-10CB-D9B2-B152-FECA84764223}"/>
              </a:ext>
            </a:extLst>
          </p:cNvPr>
          <p:cNvSpPr>
            <a:spLocks noGrp="1"/>
          </p:cNvSpPr>
          <p:nvPr>
            <p:ph type="title"/>
          </p:nvPr>
        </p:nvSpPr>
        <p:spPr/>
        <p:txBody>
          <a:bodyPr/>
          <a:lstStyle/>
          <a:p>
            <a:r>
              <a:rPr lang="en-US" dirty="0"/>
              <a:t>Lattice-based Linear Map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D53041-CCBD-C065-0830-9425295799CC}"/>
                  </a:ext>
                </a:extLst>
              </p:cNvPr>
              <p:cNvSpPr>
                <a:spLocks noGrp="1"/>
              </p:cNvSpPr>
              <p:nvPr>
                <p:ph idx="1"/>
              </p:nvPr>
            </p:nvSpPr>
            <p:spPr>
              <a:xfrm>
                <a:off x="954206" y="1832448"/>
                <a:ext cx="6006152" cy="849337"/>
              </a:xfrm>
            </p:spPr>
            <p:txBody>
              <a:bodyPr/>
              <a:lstStyle/>
              <a:p>
                <a:pPr marL="0" indent="0">
                  <a:buNone/>
                </a:pPr>
                <a14:m>
                  <m:oMath xmlns:m="http://schemas.openxmlformats.org/officeDocument/2006/math">
                    <m:r>
                      <a:rPr lang="en-US" sz="3600" b="0" i="1" smtClean="0">
                        <a:solidFill>
                          <a:srgbClr val="C00000"/>
                        </a:solidFill>
                        <a:latin typeface="Cambria Math" panose="02040503050406030204" pitchFamily="18" charset="0"/>
                      </a:rPr>
                      <m:t>𝐹</m:t>
                    </m:r>
                    <m:r>
                      <a:rPr lang="en-US" sz="3600" b="0" i="1" smtClean="0">
                        <a:solidFill>
                          <a:srgbClr val="C00000"/>
                        </a:solidFill>
                        <a:latin typeface="Cambria Math" panose="02040503050406030204" pitchFamily="18" charset="0"/>
                      </a:rPr>
                      <m:t>:</m:t>
                    </m:r>
                    <m:r>
                      <a:rPr lang="en-US" sz="3600" b="1" i="0" smtClean="0">
                        <a:solidFill>
                          <a:srgbClr val="C00000"/>
                        </a:solidFill>
                        <a:latin typeface="Cambria Math" panose="02040503050406030204" pitchFamily="18" charset="0"/>
                      </a:rPr>
                      <m:t>𝐱</m:t>
                    </m:r>
                    <m:r>
                      <a:rPr lang="en-US" sz="3600" b="0" i="1" smtClean="0">
                        <a:solidFill>
                          <a:srgbClr val="C00000"/>
                        </a:solidFill>
                        <a:latin typeface="Cambria Math" panose="02040503050406030204" pitchFamily="18" charset="0"/>
                      </a:rPr>
                      <m:t>↦</m:t>
                    </m:r>
                    <m:r>
                      <a:rPr lang="en-US" sz="3600" b="1" i="0" smtClean="0">
                        <a:solidFill>
                          <a:srgbClr val="C00000"/>
                        </a:solidFill>
                        <a:latin typeface="Cambria Math" panose="02040503050406030204" pitchFamily="18" charset="0"/>
                      </a:rPr>
                      <m:t>𝐀𝐱</m:t>
                    </m:r>
                  </m:oMath>
                </a14:m>
                <a:r>
                  <a:rPr lang="en-US" sz="3600" dirty="0">
                    <a:solidFill>
                      <a:srgbClr val="C00000"/>
                    </a:solidFill>
                  </a:rPr>
                  <a:t> for </a:t>
                </a:r>
                <a14:m>
                  <m:oMath xmlns:m="http://schemas.openxmlformats.org/officeDocument/2006/math">
                    <m:r>
                      <a:rPr lang="en-US" sz="3600" b="1" i="0" smtClean="0">
                        <a:solidFill>
                          <a:srgbClr val="C00000"/>
                        </a:solidFill>
                        <a:latin typeface="Cambria Math" panose="02040503050406030204" pitchFamily="18" charset="0"/>
                      </a:rPr>
                      <m:t>𝐀</m:t>
                    </m:r>
                    <m:groupChr>
                      <m:groupChrPr>
                        <m:chr m:val="←"/>
                        <m:vertJc m:val="bot"/>
                        <m:ctrlPr>
                          <a:rPr lang="en-US" sz="3600" b="0" i="1" smtClean="0">
                            <a:solidFill>
                              <a:srgbClr val="C00000"/>
                            </a:solidFill>
                            <a:latin typeface="Cambria Math" panose="02040503050406030204" pitchFamily="18" charset="0"/>
                          </a:rPr>
                        </m:ctrlPr>
                      </m:groupChrPr>
                      <m:e>
                        <m:r>
                          <m:rPr>
                            <m:brk m:alnAt="2"/>
                          </m:rPr>
                          <a:rPr lang="en-US" sz="3600" b="0" i="1" smtClean="0">
                            <a:solidFill>
                              <a:srgbClr val="C00000"/>
                            </a:solidFill>
                            <a:latin typeface="Cambria Math" panose="02040503050406030204" pitchFamily="18" charset="0"/>
                          </a:rPr>
                          <m:t>$</m:t>
                        </m:r>
                      </m:e>
                    </m:groupChr>
                    <m:sSubSup>
                      <m:sSubSupPr>
                        <m:ctrlPr>
                          <a:rPr lang="en-US" sz="3600" b="0" i="1" smtClean="0">
                            <a:solidFill>
                              <a:srgbClr val="C00000"/>
                            </a:solidFill>
                            <a:latin typeface="Cambria Math" panose="02040503050406030204" pitchFamily="18" charset="0"/>
                          </a:rPr>
                        </m:ctrlPr>
                      </m:sSubSupPr>
                      <m:e>
                        <m:r>
                          <a:rPr lang="en-US" sz="3600" b="0" i="1" smtClean="0">
                            <a:solidFill>
                              <a:srgbClr val="C00000"/>
                            </a:solidFill>
                            <a:latin typeface="Cambria Math" panose="02040503050406030204" pitchFamily="18" charset="0"/>
                          </a:rPr>
                          <m:t>𝑅</m:t>
                        </m:r>
                      </m:e>
                      <m:sub>
                        <m:r>
                          <a:rPr lang="en-US" sz="3600" b="0" i="1" smtClean="0">
                            <a:solidFill>
                              <a:srgbClr val="C00000"/>
                            </a:solidFill>
                            <a:latin typeface="Cambria Math" panose="02040503050406030204" pitchFamily="18" charset="0"/>
                          </a:rPr>
                          <m:t>𝑞</m:t>
                        </m:r>
                      </m:sub>
                      <m:sup>
                        <m:r>
                          <a:rPr lang="en-US" sz="3600" b="0" i="1" smtClean="0">
                            <a:solidFill>
                              <a:srgbClr val="C00000"/>
                            </a:solidFill>
                            <a:latin typeface="Cambria Math" panose="02040503050406030204" pitchFamily="18" charset="0"/>
                          </a:rPr>
                          <m:t>𝑘</m:t>
                        </m:r>
                        <m:r>
                          <a:rPr lang="en-US" sz="3600" b="0" i="1" smtClean="0">
                            <a:solidFill>
                              <a:srgbClr val="C00000"/>
                            </a:solidFill>
                            <a:latin typeface="Cambria Math" panose="02040503050406030204" pitchFamily="18" charset="0"/>
                          </a:rPr>
                          <m:t>×</m:t>
                        </m:r>
                        <m:r>
                          <a:rPr lang="en-US" sz="3600" b="0" i="1" smtClean="0">
                            <a:solidFill>
                              <a:srgbClr val="C00000"/>
                            </a:solidFill>
                            <a:latin typeface="Cambria Math" panose="02040503050406030204" pitchFamily="18" charset="0"/>
                          </a:rPr>
                          <m:t>𝑚</m:t>
                        </m:r>
                      </m:sup>
                    </m:sSubSup>
                  </m:oMath>
                </a14:m>
                <a:endParaRPr lang="en-US" sz="3600" dirty="0">
                  <a:solidFill>
                    <a:srgbClr val="C00000"/>
                  </a:solidFill>
                </a:endParaRP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DD53041-CCBD-C065-0830-9425295799CC}"/>
                  </a:ext>
                </a:extLst>
              </p:cNvPr>
              <p:cNvSpPr>
                <a:spLocks noGrp="1" noRot="1" noChangeAspect="1" noMove="1" noResize="1" noEditPoints="1" noAdjustHandles="1" noChangeArrowheads="1" noChangeShapeType="1" noTextEdit="1"/>
              </p:cNvSpPr>
              <p:nvPr>
                <p:ph idx="1"/>
              </p:nvPr>
            </p:nvSpPr>
            <p:spPr>
              <a:xfrm>
                <a:off x="954206" y="1832448"/>
                <a:ext cx="6006152" cy="849337"/>
              </a:xfrm>
              <a:blipFill>
                <a:blip r:embed="rId3"/>
                <a:stretch>
                  <a:fillRect l="-1055" t="-8824" b="-48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DBBB5C-FC23-D1BE-B87C-48B504645A45}"/>
                  </a:ext>
                </a:extLst>
              </p:cNvPr>
              <p:cNvSpPr txBox="1"/>
              <p:nvPr/>
            </p:nvSpPr>
            <p:spPr>
              <a:xfrm>
                <a:off x="7063394" y="663027"/>
                <a:ext cx="4905254" cy="2018758"/>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ℤ</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𝑋</m:t>
                        </m:r>
                      </m:e>
                    </m: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𝑋</m:t>
                        </m:r>
                      </m:e>
                      <m:sup>
                        <m:r>
                          <a:rPr lang="en-US" sz="2400" b="0" i="1" smtClean="0">
                            <a:latin typeface="Cambria Math" panose="02040503050406030204" pitchFamily="18" charset="0"/>
                            <a:ea typeface="Cambria Math" panose="02040503050406030204" pitchFamily="18" charset="0"/>
                          </a:rPr>
                          <m:t>𝑁</m:t>
                        </m:r>
                      </m:sup>
                    </m:sSup>
                    <m:r>
                      <a:rPr lang="en-US" sz="2400" b="0" i="1" smtClean="0">
                        <a:latin typeface="Cambria Math" panose="02040503050406030204" pitchFamily="18" charset="0"/>
                        <a:ea typeface="Cambria Math" panose="02040503050406030204" pitchFamily="18" charset="0"/>
                      </a:rPr>
                      <m:t>+1)</m:t>
                    </m:r>
                  </m:oMath>
                </a14:m>
                <a:r>
                  <a:rPr lang="en-US" sz="2400" dirty="0"/>
                  <a:t> </a:t>
                </a:r>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𝑞</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ℤ</m:t>
                          </m:r>
                        </m:e>
                        <m:sub>
                          <m:r>
                            <a:rPr lang="en-US" sz="2400" b="0" i="1" smtClean="0">
                              <a:latin typeface="Cambria Math" panose="02040503050406030204" pitchFamily="18" charset="0"/>
                              <a:ea typeface="Cambria Math" panose="02040503050406030204" pitchFamily="18" charset="0"/>
                            </a:rPr>
                            <m:t>𝑞</m:t>
                          </m:r>
                        </m:sub>
                      </m:sSub>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𝑋</m:t>
                          </m:r>
                        </m:e>
                      </m: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𝑋</m:t>
                          </m:r>
                        </m:e>
                        <m:sup>
                          <m:r>
                            <a:rPr lang="en-US" sz="2400" b="0" i="1" smtClean="0">
                              <a:latin typeface="Cambria Math" panose="02040503050406030204" pitchFamily="18" charset="0"/>
                              <a:ea typeface="Cambria Math" panose="02040503050406030204" pitchFamily="18" charset="0"/>
                            </a:rPr>
                            <m:t>𝑁</m:t>
                          </m:r>
                        </m:sup>
                      </m:sSup>
                      <m:r>
                        <a:rPr lang="en-US" sz="2400" b="0" i="1" smtClean="0">
                          <a:latin typeface="Cambria Math" panose="02040503050406030204" pitchFamily="18" charset="0"/>
                          <a:ea typeface="Cambria Math" panose="02040503050406030204" pitchFamily="18" charset="0"/>
                        </a:rPr>
                        <m:t>+1)</m:t>
                      </m:r>
                    </m:oMath>
                  </m:oMathPara>
                </a14:m>
                <a:endParaRPr lang="en-US"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ea typeface="Cambria Math" panose="02040503050406030204" pitchFamily="18" charset="0"/>
                        </a:rPr>
                        <m:t>𝒟</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1" i="0" smtClean="0">
                              <a:latin typeface="Cambria Math" panose="02040503050406030204" pitchFamily="18" charset="0"/>
                              <a:ea typeface="Cambria Math" panose="02040503050406030204" pitchFamily="18" charset="0"/>
                            </a:rPr>
                            <m:t>𝐱</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𝑅</m:t>
                              </m:r>
                            </m:e>
                            <m:sup>
                              <m:r>
                                <a:rPr lang="en-US" sz="2400" b="0" i="1" smtClean="0">
                                  <a:latin typeface="Cambria Math" panose="02040503050406030204" pitchFamily="18" charset="0"/>
                                  <a:ea typeface="Cambria Math" panose="02040503050406030204" pitchFamily="18" charset="0"/>
                                </a:rPr>
                                <m:t>𝑚</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1" i="0" smtClean="0">
                                      <a:latin typeface="Cambria Math" panose="02040503050406030204" pitchFamily="18" charset="0"/>
                                      <a:ea typeface="Cambria Math" panose="02040503050406030204" pitchFamily="18" charset="0"/>
                                    </a:rPr>
                                    <m:t>𝐱</m:t>
                                  </m:r>
                                </m:e>
                              </m:d>
                            </m:e>
                            <m:sub>
                              <m:r>
                                <a:rPr lang="en-US" sz="2400" b="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i="1" smtClean="0">
                                  <a:latin typeface="Cambria Math" panose="02040503050406030204" pitchFamily="18" charset="0"/>
                                  <a:ea typeface="Cambria Math" panose="02040503050406030204" pitchFamily="18" charset="0"/>
                                </a:rPr>
                                <m:t>𝒟</m:t>
                              </m:r>
                            </m:sub>
                          </m:sSub>
                        </m:e>
                      </m:d>
                    </m:oMath>
                  </m:oMathPara>
                </a14:m>
                <a:endParaRPr lang="en-US" sz="2400" b="0" i="0"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ea typeface="Cambria Math" panose="02040503050406030204" pitchFamily="18" charset="0"/>
                        </a:rPr>
                        <m:t>ℛ</m:t>
                      </m:r>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𝑞</m:t>
                          </m:r>
                        </m:sub>
                        <m:sup>
                          <m:r>
                            <a:rPr lang="en-US" sz="2400" b="0" i="1" smtClean="0">
                              <a:latin typeface="Cambria Math" panose="02040503050406030204" pitchFamily="18" charset="0"/>
                              <a:ea typeface="Cambria Math" panose="02040503050406030204" pitchFamily="18" charset="0"/>
                            </a:rPr>
                            <m:t>𝑘</m:t>
                          </m:r>
                        </m:sup>
                      </m:sSubSup>
                      <m:r>
                        <a:rPr lang="en-US" sz="2400" b="0" i="1" smtClean="0">
                          <a:latin typeface="Cambria Math" panose="02040503050406030204" pitchFamily="18" charset="0"/>
                          <a:ea typeface="Cambria Math" panose="02040503050406030204" pitchFamily="18" charset="0"/>
                        </a:rPr>
                        <m:t> </m:t>
                      </m:r>
                    </m:oMath>
                  </m:oMathPara>
                </a14:m>
                <a:endParaRPr lang="en-US" sz="24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𝒮</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𝑐</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𝑐</m:t>
                                  </m:r>
                                </m:e>
                              </m:d>
                            </m:e>
                            <m:sub>
                              <m:r>
                                <a:rPr lang="en-US" sz="2400" b="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ea typeface="Cambria Math" panose="02040503050406030204" pitchFamily="18" charset="0"/>
                            </a:rPr>
                            <m:t>=1∧</m:t>
                          </m:r>
                          <m:sSub>
                            <m:sSubPr>
                              <m:ctrlPr>
                                <a:rPr lang="en-US" sz="2400" b="0" i="1" smtClean="0">
                                  <a:latin typeface="Cambria Math" panose="02040503050406030204" pitchFamily="18" charset="0"/>
                                  <a:ea typeface="Cambria Math" panose="02040503050406030204" pitchFamily="18" charset="0"/>
                                </a:rPr>
                              </m:ctrlPr>
                            </m:sSub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𝑐</m:t>
                                  </m:r>
                                </m:e>
                              </m:d>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𝒮</m:t>
                              </m:r>
                            </m:sub>
                          </m:sSub>
                        </m:e>
                      </m:d>
                    </m:oMath>
                  </m:oMathPara>
                </a14:m>
                <a:endParaRPr lang="en-US" sz="2400" dirty="0"/>
              </a:p>
            </p:txBody>
          </p:sp>
        </mc:Choice>
        <mc:Fallback xmlns="">
          <p:sp>
            <p:nvSpPr>
              <p:cNvPr id="5" name="TextBox 4">
                <a:extLst>
                  <a:ext uri="{FF2B5EF4-FFF2-40B4-BE49-F238E27FC236}">
                    <a16:creationId xmlns:a16="http://schemas.microsoft.com/office/drawing/2014/main" id="{6DDBBB5C-FC23-D1BE-B87C-48B504645A45}"/>
                  </a:ext>
                </a:extLst>
              </p:cNvPr>
              <p:cNvSpPr txBox="1">
                <a:spLocks noRot="1" noChangeAspect="1" noMove="1" noResize="1" noEditPoints="1" noAdjustHandles="1" noChangeArrowheads="1" noChangeShapeType="1" noTextEdit="1"/>
              </p:cNvSpPr>
              <p:nvPr/>
            </p:nvSpPr>
            <p:spPr>
              <a:xfrm>
                <a:off x="7063394" y="663027"/>
                <a:ext cx="4905254" cy="2018758"/>
              </a:xfrm>
              <a:prstGeom prst="rect">
                <a:avLst/>
              </a:prstGeom>
              <a:blipFill>
                <a:blip r:embed="rId4"/>
                <a:stretch>
                  <a:fillRect l="-258" b="-3750"/>
                </a:stretch>
              </a:blipFill>
            </p:spPr>
            <p:txBody>
              <a:bodyPr/>
              <a:lstStyle/>
              <a:p>
                <a:r>
                  <a:rPr lang="en-US">
                    <a:noFill/>
                  </a:rPr>
                  <a:t> </a:t>
                </a:r>
              </a:p>
            </p:txBody>
          </p:sp>
        </mc:Fallback>
      </mc:AlternateContent>
      <p:pic>
        <p:nvPicPr>
          <p:cNvPr id="7" name="Graphic 6" descr="Checkbox Checked with solid fill">
            <a:extLst>
              <a:ext uri="{FF2B5EF4-FFF2-40B4-BE49-F238E27FC236}">
                <a16:creationId xmlns:a16="http://schemas.microsoft.com/office/drawing/2014/main" id="{1A7F58BD-47C8-93D5-318E-8E86B41DFE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534" y="3429000"/>
            <a:ext cx="914400" cy="914400"/>
          </a:xfrm>
          <a:prstGeom prst="rect">
            <a:avLst/>
          </a:prstGeom>
        </p:spPr>
      </p:pic>
      <p:pic>
        <p:nvPicPr>
          <p:cNvPr id="8" name="Graphic 7" descr="Checkbox Checked with solid fill">
            <a:extLst>
              <a:ext uri="{FF2B5EF4-FFF2-40B4-BE49-F238E27FC236}">
                <a16:creationId xmlns:a16="http://schemas.microsoft.com/office/drawing/2014/main" id="{DF71D0A6-A9A6-4014-ABA4-0203F6E26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534" y="4343400"/>
            <a:ext cx="914400" cy="914400"/>
          </a:xfrm>
          <a:prstGeom prst="rect">
            <a:avLst/>
          </a:prstGeom>
        </p:spPr>
      </p:pic>
      <p:sp>
        <p:nvSpPr>
          <p:cNvPr id="10" name="TextBox 9">
            <a:extLst>
              <a:ext uri="{FF2B5EF4-FFF2-40B4-BE49-F238E27FC236}">
                <a16:creationId xmlns:a16="http://schemas.microsoft.com/office/drawing/2014/main" id="{2B5DFBBF-9D4E-5694-17CF-EA953E9DFAD8}"/>
              </a:ext>
            </a:extLst>
          </p:cNvPr>
          <p:cNvSpPr txBox="1"/>
          <p:nvPr/>
        </p:nvSpPr>
        <p:spPr>
          <a:xfrm>
            <a:off x="1655360" y="3624590"/>
            <a:ext cx="6097136" cy="523220"/>
          </a:xfrm>
          <a:prstGeom prst="rect">
            <a:avLst/>
          </a:prstGeom>
          <a:noFill/>
        </p:spPr>
        <p:txBody>
          <a:bodyPr wrap="square">
            <a:spAutoFit/>
          </a:bodyPr>
          <a:lstStyle/>
          <a:p>
            <a:r>
              <a:rPr lang="en-US" sz="2800" dirty="0"/>
              <a:t> Linear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7F47285-89BC-615B-DFA0-0953B0C15A2E}"/>
                  </a:ext>
                </a:extLst>
              </p:cNvPr>
              <p:cNvSpPr txBox="1"/>
              <p:nvPr/>
            </p:nvSpPr>
            <p:spPr>
              <a:xfrm>
                <a:off x="1655359" y="4538990"/>
                <a:ext cx="7228196" cy="530915"/>
              </a:xfrm>
              <a:prstGeom prst="rect">
                <a:avLst/>
              </a:prstGeom>
              <a:noFill/>
            </p:spPr>
            <p:txBody>
              <a:bodyPr wrap="square">
                <a:spAutoFit/>
              </a:bodyPr>
              <a:lstStyle/>
              <a:p>
                <a:r>
                  <a:rPr lang="en-US" sz="2800" dirty="0"/>
                  <a:t> Compressing: if </a:t>
                </a:r>
                <a14:m>
                  <m:oMath xmlns:m="http://schemas.openxmlformats.org/officeDocument/2006/math">
                    <m:d>
                      <m:dPr>
                        <m:begChr m:val="|"/>
                        <m:endChr m:val="|"/>
                        <m:ctrlPr>
                          <a:rPr lang="en-US" sz="2800" b="0" i="1" smtClean="0">
                            <a:latin typeface="Cambria Math" panose="02040503050406030204" pitchFamily="18" charset="0"/>
                          </a:rPr>
                        </m:ctrlPr>
                      </m:dPr>
                      <m:e>
                        <m:r>
                          <a:rPr lang="en-US" sz="2800" i="1" smtClean="0">
                            <a:latin typeface="Cambria Math" panose="02040503050406030204" pitchFamily="18" charset="0"/>
                            <a:ea typeface="Cambria Math" panose="02040503050406030204" pitchFamily="18" charset="0"/>
                          </a:rPr>
                          <m:t>𝒟</m:t>
                        </m:r>
                      </m:e>
                    </m:d>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2</m:t>
                                </m:r>
                                <m:r>
                                  <a:rPr lang="en-US" sz="2800" b="0" i="1" smtClean="0">
                                    <a:latin typeface="Cambria Math" panose="02040503050406030204" pitchFamily="18" charset="0"/>
                                  </a:rPr>
                                  <m:t>𝛽</m:t>
                                </m:r>
                              </m:e>
                              <m:sub>
                                <m:r>
                                  <a:rPr lang="en-US" sz="2800" i="1">
                                    <a:latin typeface="Cambria Math" panose="02040503050406030204" pitchFamily="18" charset="0"/>
                                    <a:ea typeface="Cambria Math" panose="02040503050406030204" pitchFamily="18" charset="0"/>
                                  </a:rPr>
                                  <m:t>𝒟</m:t>
                                </m:r>
                              </m:sub>
                            </m:sSub>
                          </m:e>
                        </m:d>
                      </m:e>
                      <m:sup>
                        <m:r>
                          <a:rPr lang="en-US" sz="2800" b="0" i="1" smtClean="0">
                            <a:latin typeface="Cambria Math" panose="02040503050406030204" pitchFamily="18" charset="0"/>
                          </a:rPr>
                          <m:t>𝑚𝑁</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𝑞</m:t>
                        </m:r>
                      </m:e>
                      <m:sup>
                        <m:r>
                          <a:rPr lang="en-US" sz="2800" b="0" i="1" smtClean="0">
                            <a:latin typeface="Cambria Math" panose="02040503050406030204" pitchFamily="18" charset="0"/>
                          </a:rPr>
                          <m:t>𝑘𝑁</m:t>
                        </m:r>
                      </m:sup>
                    </m:sSup>
                    <m:r>
                      <a:rPr lang="en-US" sz="2800" b="0" i="1" smtClean="0">
                        <a:latin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ℛ</m:t>
                    </m:r>
                    <m:r>
                      <a:rPr lang="en-US" sz="2800" b="0" i="1" smtClean="0">
                        <a:latin typeface="Cambria Math" panose="02040503050406030204" pitchFamily="18" charset="0"/>
                      </a:rPr>
                      <m:t>|</m:t>
                    </m:r>
                  </m:oMath>
                </a14:m>
                <a:r>
                  <a:rPr lang="en-US" sz="2800" dirty="0"/>
                  <a:t> </a:t>
                </a:r>
              </a:p>
            </p:txBody>
          </p:sp>
        </mc:Choice>
        <mc:Fallback xmlns="">
          <p:sp>
            <p:nvSpPr>
              <p:cNvPr id="12" name="TextBox 11">
                <a:extLst>
                  <a:ext uri="{FF2B5EF4-FFF2-40B4-BE49-F238E27FC236}">
                    <a16:creationId xmlns:a16="http://schemas.microsoft.com/office/drawing/2014/main" id="{B7F47285-89BC-615B-DFA0-0953B0C15A2E}"/>
                  </a:ext>
                </a:extLst>
              </p:cNvPr>
              <p:cNvSpPr txBox="1">
                <a:spLocks noRot="1" noChangeAspect="1" noMove="1" noResize="1" noEditPoints="1" noAdjustHandles="1" noChangeArrowheads="1" noChangeShapeType="1" noTextEdit="1"/>
              </p:cNvSpPr>
              <p:nvPr/>
            </p:nvSpPr>
            <p:spPr>
              <a:xfrm>
                <a:off x="1655359" y="4538990"/>
                <a:ext cx="7228196" cy="530915"/>
              </a:xfrm>
              <a:prstGeom prst="rect">
                <a:avLst/>
              </a:prstGeom>
              <a:blipFill>
                <a:blip r:embed="rId7"/>
                <a:stretch>
                  <a:fillRect l="-702" t="-9302" b="-32558"/>
                </a:stretch>
              </a:blipFill>
            </p:spPr>
            <p:txBody>
              <a:bodyPr/>
              <a:lstStyle/>
              <a:p>
                <a:r>
                  <a:rPr lang="en-US">
                    <a:noFill/>
                  </a:rPr>
                  <a:t> </a:t>
                </a:r>
              </a:p>
            </p:txBody>
          </p:sp>
        </mc:Fallback>
      </mc:AlternateContent>
      <p:pic>
        <p:nvPicPr>
          <p:cNvPr id="13" name="Graphic 12" descr="Checkbox Checked with solid fill">
            <a:extLst>
              <a:ext uri="{FF2B5EF4-FFF2-40B4-BE49-F238E27FC236}">
                <a16:creationId xmlns:a16="http://schemas.microsoft.com/office/drawing/2014/main" id="{068AA9EA-1872-5615-D30C-F4E440266E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534" y="5256073"/>
            <a:ext cx="914400" cy="914400"/>
          </a:xfrm>
          <a:prstGeom prst="rect">
            <a:avLst/>
          </a:prstGeom>
        </p:spPr>
      </p:pic>
      <p:sp>
        <p:nvSpPr>
          <p:cNvPr id="14" name="TextBox 13">
            <a:extLst>
              <a:ext uri="{FF2B5EF4-FFF2-40B4-BE49-F238E27FC236}">
                <a16:creationId xmlns:a16="http://schemas.microsoft.com/office/drawing/2014/main" id="{5D0495F4-30DE-6A99-859D-A2292589F510}"/>
              </a:ext>
            </a:extLst>
          </p:cNvPr>
          <p:cNvSpPr txBox="1"/>
          <p:nvPr/>
        </p:nvSpPr>
        <p:spPr>
          <a:xfrm>
            <a:off x="1655359" y="5443968"/>
            <a:ext cx="10032811" cy="523220"/>
          </a:xfrm>
          <a:prstGeom prst="rect">
            <a:avLst/>
          </a:prstGeom>
          <a:noFill/>
        </p:spPr>
        <p:txBody>
          <a:bodyPr wrap="square">
            <a:spAutoFit/>
          </a:bodyPr>
          <a:lstStyle/>
          <a:p>
            <a:r>
              <a:rPr lang="en-US" sz="2800" dirty="0"/>
              <a:t>Collision Resistant: Assuming Module-SIS</a:t>
            </a:r>
          </a:p>
        </p:txBody>
      </p:sp>
      <p:sp>
        <p:nvSpPr>
          <p:cNvPr id="6" name="Slide Number Placeholder 5">
            <a:extLst>
              <a:ext uri="{FF2B5EF4-FFF2-40B4-BE49-F238E27FC236}">
                <a16:creationId xmlns:a16="http://schemas.microsoft.com/office/drawing/2014/main" id="{2C0C93DA-3628-18E1-8165-919A39C39340}"/>
              </a:ext>
            </a:extLst>
          </p:cNvPr>
          <p:cNvSpPr>
            <a:spLocks noGrp="1"/>
          </p:cNvSpPr>
          <p:nvPr>
            <p:ph type="sldNum" sz="quarter" idx="12"/>
          </p:nvPr>
        </p:nvSpPr>
        <p:spPr/>
        <p:txBody>
          <a:bodyPr/>
          <a:lstStyle/>
          <a:p>
            <a:fld id="{30EC9421-5314-2247-A5A7-BBDDA73914CC}" type="slidenum">
              <a:rPr lang="en-US" smtClean="0"/>
              <a:t>12</a:t>
            </a:fld>
            <a:endParaRPr lang="en-US"/>
          </a:p>
        </p:txBody>
      </p:sp>
    </p:spTree>
    <p:extLst>
      <p:ext uri="{BB962C8B-B14F-4D97-AF65-F5344CB8AC3E}">
        <p14:creationId xmlns:p14="http://schemas.microsoft.com/office/powerpoint/2010/main" val="7807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091B-CEDA-0B11-21BA-E196207E0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3B1FB-0A10-FB3D-6F3D-C219BFD92AC8}"/>
              </a:ext>
            </a:extLst>
          </p:cNvPr>
          <p:cNvSpPr>
            <a:spLocks noGrp="1"/>
          </p:cNvSpPr>
          <p:nvPr>
            <p:ph type="title"/>
          </p:nvPr>
        </p:nvSpPr>
        <p:spPr/>
        <p:txBody>
          <a:bodyPr/>
          <a:lstStyle/>
          <a:p>
            <a:r>
              <a:rPr lang="en-US" dirty="0"/>
              <a:t>Rest of the talk</a:t>
            </a:r>
          </a:p>
        </p:txBody>
      </p:sp>
      <p:sp>
        <p:nvSpPr>
          <p:cNvPr id="3" name="Content Placeholder 2">
            <a:extLst>
              <a:ext uri="{FF2B5EF4-FFF2-40B4-BE49-F238E27FC236}">
                <a16:creationId xmlns:a16="http://schemas.microsoft.com/office/drawing/2014/main" id="{D04252E6-DE80-3342-C52E-7242D9EC2808}"/>
              </a:ext>
            </a:extLst>
          </p:cNvPr>
          <p:cNvSpPr>
            <a:spLocks noGrp="1"/>
          </p:cNvSpPr>
          <p:nvPr>
            <p:ph idx="1"/>
          </p:nvPr>
        </p:nvSpPr>
        <p:spPr/>
        <p:txBody>
          <a:bodyPr>
            <a:normAutofit lnSpcReduction="10000"/>
          </a:bodyPr>
          <a:lstStyle/>
          <a:p>
            <a:pPr marL="514350" indent="-514350">
              <a:buFont typeface="+mj-lt"/>
              <a:buAutoNum type="arabicPeriod"/>
            </a:pPr>
            <a:r>
              <a:rPr lang="en-US" sz="3200" dirty="0">
                <a:solidFill>
                  <a:schemeClr val="bg1">
                    <a:lumMod val="75000"/>
                  </a:schemeClr>
                </a:solidFill>
              </a:rPr>
              <a:t>Lattice-based linear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solidFill>
                  <a:srgbClr val="C00000"/>
                </a:solidFill>
              </a:rPr>
              <a:t>Proof Idea </a:t>
            </a:r>
            <a:r>
              <a:rPr lang="en-US" sz="3200" dirty="0"/>
              <a:t>of [TZ23] and </a:t>
            </a:r>
            <a:r>
              <a:rPr lang="en-US" sz="3200" dirty="0">
                <a:solidFill>
                  <a:srgbClr val="C00000"/>
                </a:solidFill>
              </a:rPr>
              <a:t>what goes wrong </a:t>
            </a:r>
            <a:r>
              <a:rPr lang="en-US" sz="3200" dirty="0"/>
              <a:t>when using the lattice-based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How we </a:t>
            </a:r>
            <a:r>
              <a:rPr lang="en-US" sz="3200" dirty="0">
                <a:solidFill>
                  <a:srgbClr val="C00000"/>
                </a:solidFill>
              </a:rPr>
              <a:t>resolve the issues</a:t>
            </a:r>
          </a:p>
        </p:txBody>
      </p:sp>
      <p:sp>
        <p:nvSpPr>
          <p:cNvPr id="4" name="Right Arrow 3">
            <a:extLst>
              <a:ext uri="{FF2B5EF4-FFF2-40B4-BE49-F238E27FC236}">
                <a16:creationId xmlns:a16="http://schemas.microsoft.com/office/drawing/2014/main" id="{3BC45E05-4BC0-82D0-8360-2BC6715B7574}"/>
              </a:ext>
            </a:extLst>
          </p:cNvPr>
          <p:cNvSpPr/>
          <p:nvPr/>
        </p:nvSpPr>
        <p:spPr>
          <a:xfrm rot="10800000">
            <a:off x="10867571" y="3429000"/>
            <a:ext cx="972457" cy="71437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5BB278C-B364-53A7-BA59-674D1B9A99C6}"/>
              </a:ext>
            </a:extLst>
          </p:cNvPr>
          <p:cNvSpPr>
            <a:spLocks noGrp="1"/>
          </p:cNvSpPr>
          <p:nvPr>
            <p:ph type="sldNum" sz="quarter" idx="12"/>
          </p:nvPr>
        </p:nvSpPr>
        <p:spPr/>
        <p:txBody>
          <a:bodyPr/>
          <a:lstStyle/>
          <a:p>
            <a:fld id="{30EC9421-5314-2247-A5A7-BBDDA73914CC}" type="slidenum">
              <a:rPr lang="en-US" smtClean="0"/>
              <a:t>13</a:t>
            </a:fld>
            <a:endParaRPr lang="en-US"/>
          </a:p>
        </p:txBody>
      </p:sp>
    </p:spTree>
    <p:extLst>
      <p:ext uri="{BB962C8B-B14F-4D97-AF65-F5344CB8AC3E}">
        <p14:creationId xmlns:p14="http://schemas.microsoft.com/office/powerpoint/2010/main" val="3276236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93CC-3B9A-2BCB-02F0-FD6832ECBB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EBE93EE-36CC-F4D4-D63B-A90175877FAA}"/>
              </a:ext>
            </a:extLst>
          </p:cNvPr>
          <p:cNvSpPr>
            <a:spLocks noGrp="1"/>
          </p:cNvSpPr>
          <p:nvPr>
            <p:ph type="title"/>
          </p:nvPr>
        </p:nvSpPr>
        <p:spPr>
          <a:xfrm>
            <a:off x="838200" y="365125"/>
            <a:ext cx="10515600" cy="1325563"/>
          </a:xfrm>
        </p:spPr>
        <p:txBody>
          <a:bodyPr/>
          <a:lstStyle/>
          <a:p>
            <a:r>
              <a:rPr lang="en-US" dirty="0"/>
              <a:t>Recall [TZ23] proof</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F3AF9F-FEB9-7EF6-81A6-E95ABEAED5D2}"/>
                  </a:ext>
                </a:extLst>
              </p:cNvPr>
              <p:cNvSpPr txBox="1"/>
              <p:nvPr/>
            </p:nvSpPr>
            <p:spPr>
              <a:xfrm>
                <a:off x="5908965" y="365125"/>
                <a:ext cx="5678432" cy="1177502"/>
              </a:xfrm>
              <a:prstGeom prst="rect">
                <a:avLst/>
              </a:prstGeom>
              <a:noFill/>
            </p:spPr>
            <p:txBody>
              <a:bodyPr wrap="square">
                <a:spAutoFit/>
              </a:bodyPr>
              <a:lstStyle/>
              <a:p>
                <a:pPr>
                  <a:lnSpc>
                    <a:spcPct val="120000"/>
                  </a:lnSpc>
                </a:pPr>
                <a:r>
                  <a:rPr lang="en-US" sz="2000" i="1" u="sng" dirty="0"/>
                  <a:t>Proof Sketch</a:t>
                </a:r>
                <a:r>
                  <a:rPr lang="en-US" sz="2000" dirty="0"/>
                  <a:t>: Reduce to </a:t>
                </a:r>
                <a:r>
                  <a:rPr lang="en-US" sz="2000" i="1" dirty="0">
                    <a:solidFill>
                      <a:srgbClr val="C00000"/>
                    </a:solidFill>
                  </a:rPr>
                  <a:t>Algebraic One-More Preimage Resistance (AOMPR) </a:t>
                </a:r>
                <a:r>
                  <a:rPr lang="en-US" sz="2000" i="1" dirty="0"/>
                  <a:t>which is </a:t>
                </a:r>
                <a:r>
                  <a:rPr lang="en-US" sz="2000" dirty="0"/>
                  <a:t>based on </a:t>
                </a:r>
                <a:r>
                  <a:rPr lang="en-US" sz="2000" dirty="0">
                    <a:solidFill>
                      <a:srgbClr val="C00000"/>
                    </a:solidFill>
                  </a:rPr>
                  <a:t>Collision Resistance of </a:t>
                </a:r>
                <a14:m>
                  <m:oMath xmlns:m="http://schemas.openxmlformats.org/officeDocument/2006/math">
                    <m:r>
                      <a:rPr lang="en-US" sz="2000" b="0" i="1" smtClean="0">
                        <a:solidFill>
                          <a:srgbClr val="C00000"/>
                        </a:solidFill>
                        <a:latin typeface="Cambria Math" panose="02040503050406030204" pitchFamily="18" charset="0"/>
                      </a:rPr>
                      <m:t>𝐹</m:t>
                    </m:r>
                  </m:oMath>
                </a14:m>
                <a:endParaRPr lang="en-US" sz="2000" dirty="0"/>
              </a:p>
            </p:txBody>
          </p:sp>
        </mc:Choice>
        <mc:Fallback xmlns="">
          <p:sp>
            <p:nvSpPr>
              <p:cNvPr id="7" name="TextBox 6">
                <a:extLst>
                  <a:ext uri="{FF2B5EF4-FFF2-40B4-BE49-F238E27FC236}">
                    <a16:creationId xmlns:a16="http://schemas.microsoft.com/office/drawing/2014/main" id="{CDF3AF9F-FEB9-7EF6-81A6-E95ABEAED5D2}"/>
                  </a:ext>
                </a:extLst>
              </p:cNvPr>
              <p:cNvSpPr txBox="1">
                <a:spLocks noRot="1" noChangeAspect="1" noMove="1" noResize="1" noEditPoints="1" noAdjustHandles="1" noChangeArrowheads="1" noChangeShapeType="1" noTextEdit="1"/>
              </p:cNvSpPr>
              <p:nvPr/>
            </p:nvSpPr>
            <p:spPr>
              <a:xfrm>
                <a:off x="5908965" y="365125"/>
                <a:ext cx="5678432" cy="1177502"/>
              </a:xfrm>
              <a:prstGeom prst="rect">
                <a:avLst/>
              </a:prstGeom>
              <a:blipFill>
                <a:blip r:embed="rId3"/>
                <a:stretch>
                  <a:fillRect l="-1116" b="-851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7215C8ED-A48F-3ABB-2BB5-77507AB01BEE}"/>
              </a:ext>
            </a:extLst>
          </p:cNvPr>
          <p:cNvCxnSpPr>
            <a:cxnSpLocks/>
          </p:cNvCxnSpPr>
          <p:nvPr/>
        </p:nvCxnSpPr>
        <p:spPr>
          <a:xfrm>
            <a:off x="5992092" y="956814"/>
            <a:ext cx="5361708"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7F63953-32A3-5B8A-BEFA-8ABE36E57A21}"/>
              </a:ext>
            </a:extLst>
          </p:cNvPr>
          <p:cNvCxnSpPr>
            <a:cxnSpLocks/>
          </p:cNvCxnSpPr>
          <p:nvPr/>
        </p:nvCxnSpPr>
        <p:spPr>
          <a:xfrm>
            <a:off x="8690019" y="598413"/>
            <a:ext cx="2155745"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C7128678-250B-2FAE-FA1F-3B2D422F1D1F}"/>
              </a:ext>
            </a:extLst>
          </p:cNvPr>
          <p:cNvSpPr/>
          <p:nvPr/>
        </p:nvSpPr>
        <p:spPr>
          <a:xfrm>
            <a:off x="659567" y="1587681"/>
            <a:ext cx="10927830" cy="467190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1024D4-0278-1B93-46D7-EA84141E1D7C}"/>
                  </a:ext>
                </a:extLst>
              </p:cNvPr>
              <p:cNvSpPr txBox="1"/>
              <p:nvPr/>
            </p:nvSpPr>
            <p:spPr>
              <a:xfrm>
                <a:off x="981914" y="1748982"/>
                <a:ext cx="2181009"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400" b="0" u="none" strike="noStrike" cap="none" spc="0" normalizeH="0" baseline="0" dirty="0">
                    <a:ln>
                      <a:noFill/>
                    </a:ln>
                    <a:solidFill>
                      <a:schemeClr val="tx1"/>
                    </a:solidFill>
                    <a:effectLst/>
                    <a:uFillTx/>
                    <a:sym typeface="Calibri"/>
                  </a:rPr>
                  <a:t>Reduction </a:t>
                </a:r>
                <a14:m>
                  <m:oMath xmlns:m="http://schemas.openxmlformats.org/officeDocument/2006/math">
                    <m:r>
                      <a:rPr kumimoji="0" lang="en-US" sz="2400" b="0" i="1" u="none" strike="noStrike" cap="none" spc="0" normalizeH="0" baseline="0" smtClean="0">
                        <a:ln>
                          <a:noFill/>
                        </a:ln>
                        <a:solidFill>
                          <a:schemeClr val="tx1"/>
                        </a:solidFill>
                        <a:effectLst/>
                        <a:uFillTx/>
                        <a:latin typeface="Cambria Math" panose="02040503050406030204" pitchFamily="18" charset="0"/>
                        <a:sym typeface="Calibri"/>
                      </a:rPr>
                      <m:t>ℬ</m:t>
                    </m:r>
                  </m:oMath>
                </a14:m>
                <a:endParaRPr lang="en-US" sz="2400" dirty="0"/>
              </a:p>
            </p:txBody>
          </p:sp>
        </mc:Choice>
        <mc:Fallback xmlns="">
          <p:sp>
            <p:nvSpPr>
              <p:cNvPr id="14" name="TextBox 13">
                <a:extLst>
                  <a:ext uri="{FF2B5EF4-FFF2-40B4-BE49-F238E27FC236}">
                    <a16:creationId xmlns:a16="http://schemas.microsoft.com/office/drawing/2014/main" id="{905EE1AB-E3CE-4913-0A35-609D65A66E27}"/>
                  </a:ext>
                </a:extLst>
              </p:cNvPr>
              <p:cNvSpPr txBox="1">
                <a:spLocks noRot="1" noChangeAspect="1" noMove="1" noResize="1" noEditPoints="1" noAdjustHandles="1" noChangeArrowheads="1" noChangeShapeType="1" noTextEdit="1"/>
              </p:cNvSpPr>
              <p:nvPr/>
            </p:nvSpPr>
            <p:spPr>
              <a:xfrm>
                <a:off x="981914" y="1748982"/>
                <a:ext cx="2181009" cy="461665"/>
              </a:xfrm>
              <a:prstGeom prst="rect">
                <a:avLst/>
              </a:prstGeom>
              <a:blipFill>
                <a:blip r:embed="rId4"/>
                <a:stretch>
                  <a:fillRect l="-4624" t="-10526" b="-28947"/>
                </a:stretch>
              </a:blipFill>
              <a:ln w="254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49A122-B86E-FBF3-1943-0B375CD2B4A4}"/>
                  </a:ext>
                </a:extLst>
              </p:cNvPr>
              <p:cNvSpPr txBox="1"/>
              <p:nvPr/>
            </p:nvSpPr>
            <p:spPr>
              <a:xfrm>
                <a:off x="4375500" y="1640260"/>
                <a:ext cx="706864" cy="591187"/>
              </a:xfrm>
              <a:prstGeom prst="rect">
                <a:avLst/>
              </a:prstGeom>
              <a:noFill/>
            </p:spPr>
            <p:txBody>
              <a:bodyPr wrap="square" rtlCol="0">
                <a:spAutoFit/>
              </a:bodyPr>
              <a:lstStyle/>
              <a:p>
                <a:pPr>
                  <a:lnSpc>
                    <a:spcPct val="150000"/>
                  </a:lnSpc>
                </a:pPr>
                <a:r>
                  <a:rPr lang="en-US" sz="2400" b="0" dirty="0">
                    <a:solidFill>
                      <a:srgbClr val="0070C0"/>
                    </a:solidFill>
                  </a:rPr>
                  <a:t> </a:t>
                </a:r>
                <a14:m>
                  <m:oMath xmlns:m="http://schemas.openxmlformats.org/officeDocument/2006/math">
                    <m:r>
                      <a:rPr lang="en-US" sz="2400" b="0" i="1" smtClean="0">
                        <a:solidFill>
                          <a:srgbClr val="0070C0"/>
                        </a:solidFill>
                        <a:latin typeface="Cambria Math" panose="02040503050406030204" pitchFamily="18" charset="0"/>
                      </a:rPr>
                      <m:t>𝑠𝑘</m:t>
                    </m:r>
                  </m:oMath>
                </a14:m>
                <a:endParaRPr lang="en-US" sz="2400" b="0" i="1" dirty="0">
                  <a:solidFill>
                    <a:srgbClr val="0070C0"/>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F849A122-B86E-FBF3-1943-0B375CD2B4A4}"/>
                  </a:ext>
                </a:extLst>
              </p:cNvPr>
              <p:cNvSpPr txBox="1">
                <a:spLocks noRot="1" noChangeAspect="1" noMove="1" noResize="1" noEditPoints="1" noAdjustHandles="1" noChangeArrowheads="1" noChangeShapeType="1" noTextEdit="1"/>
              </p:cNvSpPr>
              <p:nvPr/>
            </p:nvSpPr>
            <p:spPr>
              <a:xfrm>
                <a:off x="4375500" y="1640260"/>
                <a:ext cx="706864" cy="5911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6F25909-7A6D-84E0-DD3B-B70C5E237CB2}"/>
                  </a:ext>
                </a:extLst>
              </p:cNvPr>
              <p:cNvSpPr txBox="1"/>
              <p:nvPr/>
            </p:nvSpPr>
            <p:spPr>
              <a:xfrm>
                <a:off x="3110965" y="5479192"/>
                <a:ext cx="2141038"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smtClean="0">
                              <a:latin typeface="Cambria Math" panose="02040503050406030204" pitchFamily="18" charset="0"/>
                            </a:rPr>
                          </m:ctrlPr>
                        </m:dPr>
                        <m:e>
                          <m:r>
                            <a:rPr lang="en-US" sz="2400" b="0" i="1" smtClean="0">
                              <a:latin typeface="Cambria Math" panose="02040503050406030204" pitchFamily="18" charset="0"/>
                            </a:rPr>
                            <m:t>𝑚</m:t>
                          </m:r>
                          <m:r>
                            <a:rPr lang="en-US" sz="2400" i="1">
                              <a:latin typeface="Cambria Math" panose="02040503050406030204" pitchFamily="18" charset="0"/>
                            </a:rPr>
                            <m:t>, </m:t>
                          </m:r>
                          <m:d>
                            <m:dPr>
                              <m:ctrlPr>
                                <a:rPr lang="en-US" sz="2400" i="1">
                                  <a:latin typeface="Cambria Math" panose="02040503050406030204" pitchFamily="18" charset="0"/>
                                </a:rPr>
                              </m:ctrlPr>
                            </m:dPr>
                            <m:e>
                              <m:r>
                                <a:rPr lang="en-US" sz="2400" b="0" i="1" smtClean="0">
                                  <a:latin typeface="Cambria Math" panose="02040503050406030204" pitchFamily="18" charset="0"/>
                                </a:rPr>
                                <m:t>𝑅</m:t>
                              </m:r>
                              <m:r>
                                <a:rPr lang="en-US" sz="2400" i="1">
                                  <a:latin typeface="Cambria Math" panose="02040503050406030204" pitchFamily="18" charset="0"/>
                                </a:rPr>
                                <m:t>,</m:t>
                              </m:r>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latin typeface="Cambria Math" panose="02040503050406030204" pitchFamily="18" charset="0"/>
                                </a:rPr>
                                <m:t>𝑧</m:t>
                              </m:r>
                            </m:e>
                          </m:d>
                        </m:e>
                      </m:d>
                    </m:oMath>
                  </m:oMathPara>
                </a14:m>
                <a:endParaRPr lang="en-US" sz="2400" dirty="0"/>
              </a:p>
            </p:txBody>
          </p:sp>
        </mc:Choice>
        <mc:Fallback xmlns="">
          <p:sp>
            <p:nvSpPr>
              <p:cNvPr id="25" name="TextBox 24">
                <a:extLst>
                  <a:ext uri="{FF2B5EF4-FFF2-40B4-BE49-F238E27FC236}">
                    <a16:creationId xmlns:a16="http://schemas.microsoft.com/office/drawing/2014/main" id="{76F25909-7A6D-84E0-DD3B-B70C5E237CB2}"/>
                  </a:ext>
                </a:extLst>
              </p:cNvPr>
              <p:cNvSpPr txBox="1">
                <a:spLocks noRot="1" noChangeAspect="1" noMove="1" noResize="1" noEditPoints="1" noAdjustHandles="1" noChangeArrowheads="1" noChangeShapeType="1" noTextEdit="1"/>
              </p:cNvSpPr>
              <p:nvPr/>
            </p:nvSpPr>
            <p:spPr>
              <a:xfrm>
                <a:off x="3110965" y="5479192"/>
                <a:ext cx="2141038" cy="509178"/>
              </a:xfrm>
              <a:prstGeom prst="rect">
                <a:avLst/>
              </a:prstGeom>
              <a:blipFill>
                <a:blip r:embed="rId6"/>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5D385418-ED36-CF45-E4E4-ABDAE2383219}"/>
              </a:ext>
            </a:extLst>
          </p:cNvPr>
          <p:cNvGrpSpPr/>
          <p:nvPr/>
        </p:nvGrpSpPr>
        <p:grpSpPr>
          <a:xfrm>
            <a:off x="1621193" y="3147560"/>
            <a:ext cx="2161148" cy="2194560"/>
            <a:chOff x="5001943" y="3158082"/>
            <a:chExt cx="2161148" cy="2194560"/>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14EB7614-20D0-E67F-41F1-0E156417D0D7}"/>
                    </a:ext>
                  </a:extLst>
                </p:cNvPr>
                <p:cNvSpPr/>
                <p:nvPr/>
              </p:nvSpPr>
              <p:spPr>
                <a:xfrm>
                  <a:off x="5001943" y="3158082"/>
                  <a:ext cx="2161148" cy="2194560"/>
                </a:xfrm>
                <a:prstGeom prst="roundRect">
                  <a:avLst/>
                </a:prstGeom>
                <a:solidFill>
                  <a:srgbClr val="FFB3BD"/>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𝒜</m:t>
                        </m:r>
                      </m:oMath>
                    </m:oMathPara>
                  </a14:m>
                  <a:endParaRPr lang="en-US" sz="2400" dirty="0">
                    <a:solidFill>
                      <a:srgbClr val="C00000"/>
                    </a:solidFill>
                  </a:endParaRPr>
                </a:p>
              </p:txBody>
            </p:sp>
          </mc:Choice>
          <mc:Fallback xmlns="">
            <p:sp>
              <p:nvSpPr>
                <p:cNvPr id="15" name="Rounded Rectangle 14">
                  <a:extLst>
                    <a:ext uri="{FF2B5EF4-FFF2-40B4-BE49-F238E27FC236}">
                      <a16:creationId xmlns:a16="http://schemas.microsoft.com/office/drawing/2014/main" id="{14EB7614-20D0-E67F-41F1-0E156417D0D7}"/>
                    </a:ext>
                  </a:extLst>
                </p:cNvPr>
                <p:cNvSpPr>
                  <a:spLocks noRot="1" noChangeAspect="1" noMove="1" noResize="1" noEditPoints="1" noAdjustHandles="1" noChangeArrowheads="1" noChangeShapeType="1" noTextEdit="1"/>
                </p:cNvSpPr>
                <p:nvPr/>
              </p:nvSpPr>
              <p:spPr>
                <a:xfrm>
                  <a:off x="5001943" y="3158082"/>
                  <a:ext cx="2161148" cy="2194560"/>
                </a:xfrm>
                <a:prstGeom prst="roundRect">
                  <a:avLst/>
                </a:prstGeom>
                <a:blipFill>
                  <a:blip r:embed="rId7"/>
                  <a:stretch>
                    <a:fillRect/>
                  </a:stretch>
                </a:blipFill>
                <a:ln>
                  <a:solidFill>
                    <a:srgbClr val="C00000"/>
                  </a:solidFill>
                </a:ln>
              </p:spPr>
              <p:txBody>
                <a:bodyPr/>
                <a:lstStyle/>
                <a:p>
                  <a:r>
                    <a:rPr lang="en-US">
                      <a:noFill/>
                    </a:rPr>
                    <a:t> </a:t>
                  </a:r>
                </a:p>
              </p:txBody>
            </p:sp>
          </mc:Fallback>
        </mc:AlternateContent>
        <p:pic>
          <p:nvPicPr>
            <p:cNvPr id="42" name="Graphic 41" descr="Devil face with solid fill with solid fill">
              <a:extLst>
                <a:ext uri="{FF2B5EF4-FFF2-40B4-BE49-F238E27FC236}">
                  <a16:creationId xmlns:a16="http://schemas.microsoft.com/office/drawing/2014/main" id="{E58899BA-7B59-693B-F0D1-B18286890C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8606" y="3725792"/>
              <a:ext cx="678551" cy="678551"/>
            </a:xfrm>
            <a:prstGeom prst="rect">
              <a:avLst/>
            </a:prstGeom>
          </p:spPr>
        </p:pic>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AE641FD-5CBD-501D-26F6-6B7F399899EB}"/>
                  </a:ext>
                </a:extLst>
              </p:cNvPr>
              <p:cNvSpPr txBox="1"/>
              <p:nvPr/>
            </p:nvSpPr>
            <p:spPr>
              <a:xfrm>
                <a:off x="5252003" y="5478392"/>
                <a:ext cx="4820114" cy="510778"/>
              </a:xfrm>
              <a:prstGeom prst="roundRect">
                <a:avLst/>
              </a:prstGeom>
              <a:solidFill>
                <a:srgbClr val="D9FFC5"/>
              </a:solidFill>
              <a:ln w="28575">
                <a:solidFill>
                  <a:srgbClr val="C00000"/>
                </a:solidFill>
              </a:ln>
            </p:spPr>
            <p:txBody>
              <a:bodyPr wrap="square" rtlCol="0">
                <a:spAutoFit/>
              </a:bodyPr>
              <a:lstStyle/>
              <a:p>
                <a:r>
                  <a:rPr lang="en-US" sz="2400" dirty="0">
                    <a:solidFill>
                      <a:srgbClr val="C00000"/>
                    </a:solidFill>
                  </a:rPr>
                  <a:t>Valid forgery =&gt; </a:t>
                </a:r>
                <a14:m>
                  <m:oMath xmlns:m="http://schemas.openxmlformats.org/officeDocument/2006/math">
                    <m:r>
                      <a:rPr lang="en-US" sz="2400" i="1">
                        <a:latin typeface="Cambria Math" panose="02040503050406030204" pitchFamily="18" charset="0"/>
                      </a:rPr>
                      <m:t>𝐹</m:t>
                    </m:r>
                    <m:d>
                      <m:dPr>
                        <m:ctrlPr>
                          <a:rPr lang="en-US" sz="2400" i="1">
                            <a:latin typeface="Cambria Math" panose="02040503050406030204" pitchFamily="18" charset="0"/>
                          </a:rPr>
                        </m:ctrlPr>
                      </m:dPr>
                      <m:e>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solidFill>
                              <a:srgbClr val="0070C0"/>
                            </a:solidFill>
                            <a:latin typeface="Cambria Math" panose="02040503050406030204" pitchFamily="18" charset="0"/>
                          </a:rPr>
                          <m:t>𝑠𝑘</m:t>
                        </m:r>
                      </m:e>
                    </m:d>
                    <m:r>
                      <a:rPr lang="en-US" sz="2400" i="1">
                        <a:latin typeface="Cambria Math" panose="02040503050406030204" pitchFamily="18" charset="0"/>
                      </a:rPr>
                      <m:t>=</m:t>
                    </m:r>
                    <m:r>
                      <a:rPr lang="en-US" sz="2400" b="0" i="1" smtClean="0">
                        <a:latin typeface="Cambria Math" panose="02040503050406030204" pitchFamily="18" charset="0"/>
                      </a:rPr>
                      <m:t>𝑅</m:t>
                    </m:r>
                  </m:oMath>
                </a14:m>
                <a:endParaRPr lang="en-US" sz="2400" dirty="0">
                  <a:solidFill>
                    <a:srgbClr val="C00000"/>
                  </a:solidFill>
                </a:endParaRPr>
              </a:p>
            </p:txBody>
          </p:sp>
        </mc:Choice>
        <mc:Fallback xmlns="">
          <p:sp>
            <p:nvSpPr>
              <p:cNvPr id="70" name="TextBox 69">
                <a:extLst>
                  <a:ext uri="{FF2B5EF4-FFF2-40B4-BE49-F238E27FC236}">
                    <a16:creationId xmlns:a16="http://schemas.microsoft.com/office/drawing/2014/main" id="{6AE641FD-5CBD-501D-26F6-6B7F399899EB}"/>
                  </a:ext>
                </a:extLst>
              </p:cNvPr>
              <p:cNvSpPr txBox="1">
                <a:spLocks noRot="1" noChangeAspect="1" noMove="1" noResize="1" noEditPoints="1" noAdjustHandles="1" noChangeArrowheads="1" noChangeShapeType="1" noTextEdit="1"/>
              </p:cNvSpPr>
              <p:nvPr/>
            </p:nvSpPr>
            <p:spPr>
              <a:xfrm>
                <a:off x="5252003" y="5478392"/>
                <a:ext cx="4820114" cy="510778"/>
              </a:xfrm>
              <a:prstGeom prst="roundRect">
                <a:avLst/>
              </a:prstGeom>
              <a:blipFill>
                <a:blip r:embed="rId10"/>
                <a:stretch>
                  <a:fillRect l="-1044" t="-2326" b="-18605"/>
                </a:stretch>
              </a:blipFill>
              <a:ln w="28575">
                <a:solidFill>
                  <a:srgbClr val="C00000"/>
                </a:solidFill>
              </a:ln>
            </p:spPr>
            <p:txBody>
              <a:bodyPr/>
              <a:lstStyle/>
              <a:p>
                <a:r>
                  <a:rPr lang="en-US">
                    <a:noFill/>
                  </a:rPr>
                  <a:t> </a:t>
                </a:r>
              </a:p>
            </p:txBody>
          </p:sp>
        </mc:Fallback>
      </mc:AlternateContent>
      <p:sp>
        <p:nvSpPr>
          <p:cNvPr id="71" name="TextBox 70">
            <a:extLst>
              <a:ext uri="{FF2B5EF4-FFF2-40B4-BE49-F238E27FC236}">
                <a16:creationId xmlns:a16="http://schemas.microsoft.com/office/drawing/2014/main" id="{0CF1C053-779F-5CF9-1BE3-292DC1384F9E}"/>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11" name="TextBox 10">
            <a:extLst>
              <a:ext uri="{FF2B5EF4-FFF2-40B4-BE49-F238E27FC236}">
                <a16:creationId xmlns:a16="http://schemas.microsoft.com/office/drawing/2014/main" id="{AD67757F-BDFD-9FFA-B392-5E6300CFB47E}"/>
              </a:ext>
            </a:extLst>
          </p:cNvPr>
          <p:cNvSpPr txBox="1"/>
          <p:nvPr/>
        </p:nvSpPr>
        <p:spPr>
          <a:xfrm>
            <a:off x="2989842" y="1761313"/>
            <a:ext cx="1324402" cy="400110"/>
          </a:xfrm>
          <a:prstGeom prst="rect">
            <a:avLst/>
          </a:prstGeom>
          <a:noFill/>
        </p:spPr>
        <p:txBody>
          <a:bodyPr wrap="none" rtlCol="0">
            <a:spAutoFit/>
          </a:bodyPr>
          <a:lstStyle/>
          <a:p>
            <a:r>
              <a:rPr lang="en-US" sz="2000" dirty="0"/>
              <a:t>samples</a:t>
            </a:r>
            <a:r>
              <a:rPr lang="en-US" sz="1600" dirty="0"/>
              <a:t>…</a:t>
            </a:r>
          </a:p>
        </p:txBody>
      </p:sp>
      <p:sp>
        <p:nvSpPr>
          <p:cNvPr id="20" name="TextBox 19">
            <a:extLst>
              <a:ext uri="{FF2B5EF4-FFF2-40B4-BE49-F238E27FC236}">
                <a16:creationId xmlns:a16="http://schemas.microsoft.com/office/drawing/2014/main" id="{8F8042DF-F1A3-C859-F543-BEDABB068314}"/>
              </a:ext>
            </a:extLst>
          </p:cNvPr>
          <p:cNvSpPr txBox="1"/>
          <p:nvPr/>
        </p:nvSpPr>
        <p:spPr>
          <a:xfrm>
            <a:off x="5528929" y="2363517"/>
            <a:ext cx="1388133"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Corrupted parties’ shares</a:t>
            </a:r>
            <a:endParaRPr lang="en-US" dirty="0">
              <a:solidFill>
                <a:srgbClr val="C00000"/>
              </a:solidFill>
            </a:endParaRPr>
          </a:p>
        </p:txBody>
      </p:sp>
      <p:sp>
        <p:nvSpPr>
          <p:cNvPr id="21" name="TextBox 20">
            <a:extLst>
              <a:ext uri="{FF2B5EF4-FFF2-40B4-BE49-F238E27FC236}">
                <a16:creationId xmlns:a16="http://schemas.microsoft.com/office/drawing/2014/main" id="{24203517-7BB6-F31D-0F9D-8584F6428296}"/>
              </a:ext>
            </a:extLst>
          </p:cNvPr>
          <p:cNvSpPr txBox="1"/>
          <p:nvPr/>
        </p:nvSpPr>
        <p:spPr>
          <a:xfrm>
            <a:off x="7842764" y="2352844"/>
            <a:ext cx="1072333"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Honest parties’ shares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0124368-003E-D50A-5428-C362F19CCC9F}"/>
                  </a:ext>
                </a:extLst>
              </p:cNvPr>
              <p:cNvSpPr txBox="1"/>
              <p:nvPr/>
            </p:nvSpPr>
            <p:spPr>
              <a:xfrm>
                <a:off x="6789967" y="1733896"/>
                <a:ext cx="1483766" cy="488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d>
                            <m:dPr>
                              <m:begChr m:val="{"/>
                              <m:endChr m:val="}"/>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𝑠</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𝑘</m:t>
                                  </m:r>
                                </m:e>
                                <m:sub>
                                  <m:r>
                                    <a:rPr lang="en-US" sz="2400" i="1">
                                      <a:solidFill>
                                        <a:srgbClr val="0070C0"/>
                                      </a:solidFill>
                                      <a:latin typeface="Cambria Math" panose="02040503050406030204" pitchFamily="18" charset="0"/>
                                    </a:rPr>
                                    <m:t>𝑖</m:t>
                                  </m:r>
                                </m:sub>
                              </m:sSub>
                            </m:e>
                          </m:d>
                        </m:e>
                        <m:sub>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d>
                            <m:dPr>
                              <m:begChr m:val="["/>
                              <m:endChr m:val="]"/>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𝑛</m:t>
                              </m:r>
                            </m:e>
                          </m:d>
                        </m:sub>
                      </m:sSub>
                    </m:oMath>
                  </m:oMathPara>
                </a14:m>
                <a:endParaRPr lang="en-US" sz="2400" dirty="0"/>
              </a:p>
            </p:txBody>
          </p:sp>
        </mc:Choice>
        <mc:Fallback xmlns="">
          <p:sp>
            <p:nvSpPr>
              <p:cNvPr id="3" name="TextBox 2">
                <a:extLst>
                  <a:ext uri="{FF2B5EF4-FFF2-40B4-BE49-F238E27FC236}">
                    <a16:creationId xmlns:a16="http://schemas.microsoft.com/office/drawing/2014/main" id="{E0124368-003E-D50A-5428-C362F19CCC9F}"/>
                  </a:ext>
                </a:extLst>
              </p:cNvPr>
              <p:cNvSpPr txBox="1">
                <a:spLocks noRot="1" noChangeAspect="1" noMove="1" noResize="1" noEditPoints="1" noAdjustHandles="1" noChangeArrowheads="1" noChangeShapeType="1" noTextEdit="1"/>
              </p:cNvSpPr>
              <p:nvPr/>
            </p:nvSpPr>
            <p:spPr>
              <a:xfrm>
                <a:off x="6789967" y="1733896"/>
                <a:ext cx="1483766" cy="48814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F734E9-99E2-B27F-9919-C3674488BF19}"/>
                  </a:ext>
                </a:extLst>
              </p:cNvPr>
              <p:cNvSpPr txBox="1"/>
              <p:nvPr/>
            </p:nvSpPr>
            <p:spPr>
              <a:xfrm>
                <a:off x="9426997" y="1651054"/>
                <a:ext cx="1669473" cy="616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70C0"/>
                              </a:solidFill>
                              <a:latin typeface="Cambria Math" panose="02040503050406030204" pitchFamily="18" charset="0"/>
                            </a:rPr>
                          </m:ctrlPr>
                        </m:sSubPr>
                        <m:e>
                          <m:d>
                            <m:dPr>
                              <m:ctrlPr>
                                <a:rPr lang="en-US" sz="2400" b="0" i="1" smtClean="0">
                                  <a:solidFill>
                                    <a:srgbClr val="0070C0"/>
                                  </a:solidFill>
                                  <a:latin typeface="Cambria Math" panose="02040503050406030204" pitchFamily="18" charset="0"/>
                                </a:rPr>
                              </m:ctrlPr>
                            </m:dPr>
                            <m:e>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𝑟</m:t>
                                  </m:r>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,0</m:t>
                                  </m:r>
                                </m:sub>
                              </m:sSub>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𝑟</m:t>
                                  </m:r>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,1</m:t>
                                  </m:r>
                                </m:sub>
                              </m:sSub>
                            </m:e>
                          </m:d>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𝑄</m:t>
                              </m:r>
                            </m:e>
                            <m:sub>
                              <m:r>
                                <a:rPr lang="en-US" sz="2400" b="0" i="1" smtClean="0">
                                  <a:solidFill>
                                    <a:srgbClr val="0070C0"/>
                                  </a:solidFill>
                                  <a:latin typeface="Cambria Math" panose="02040503050406030204" pitchFamily="18" charset="0"/>
                                </a:rPr>
                                <m:t>𝑆</m:t>
                              </m:r>
                            </m:sub>
                          </m:sSub>
                          <m:r>
                            <a:rPr lang="en-US" sz="2400" b="0" i="1" smtClean="0">
                              <a:solidFill>
                                <a:srgbClr val="0070C0"/>
                              </a:solidFill>
                              <a:latin typeface="Cambria Math" panose="02040503050406030204" pitchFamily="18" charset="0"/>
                            </a:rPr>
                            <m:t>]</m:t>
                          </m:r>
                        </m:sub>
                      </m:sSub>
                    </m:oMath>
                  </m:oMathPara>
                </a14:m>
                <a:endParaRPr lang="en-US" sz="2400" dirty="0"/>
              </a:p>
            </p:txBody>
          </p:sp>
        </mc:Choice>
        <mc:Fallback xmlns="">
          <p:sp>
            <p:nvSpPr>
              <p:cNvPr id="12" name="TextBox 11">
                <a:extLst>
                  <a:ext uri="{FF2B5EF4-FFF2-40B4-BE49-F238E27FC236}">
                    <a16:creationId xmlns:a16="http://schemas.microsoft.com/office/drawing/2014/main" id="{BDF734E9-99E2-B27F-9919-C3674488BF19}"/>
                  </a:ext>
                </a:extLst>
              </p:cNvPr>
              <p:cNvSpPr txBox="1">
                <a:spLocks noRot="1" noChangeAspect="1" noMove="1" noResize="1" noEditPoints="1" noAdjustHandles="1" noChangeArrowheads="1" noChangeShapeType="1" noTextEdit="1"/>
              </p:cNvSpPr>
              <p:nvPr/>
            </p:nvSpPr>
            <p:spPr>
              <a:xfrm>
                <a:off x="9426997" y="1651054"/>
                <a:ext cx="1669473" cy="616194"/>
              </a:xfrm>
              <a:prstGeom prst="rect">
                <a:avLst/>
              </a:prstGeom>
              <a:blipFill>
                <a:blip r:embed="rId12"/>
                <a:stretch>
                  <a:fillRect r="-21970" b="-8163"/>
                </a:stretch>
              </a:blipFill>
            </p:spPr>
            <p:txBody>
              <a:bodyPr/>
              <a:lstStyle/>
              <a:p>
                <a:r>
                  <a:rPr lang="en-US">
                    <a:noFill/>
                  </a:rPr>
                  <a:t> </a:t>
                </a:r>
              </a:p>
            </p:txBody>
          </p:sp>
        </mc:Fallback>
      </mc:AlternateContent>
      <p:pic>
        <p:nvPicPr>
          <p:cNvPr id="19" name="Graphic 18" descr="Fork In Road outline">
            <a:extLst>
              <a:ext uri="{FF2B5EF4-FFF2-40B4-BE49-F238E27FC236}">
                <a16:creationId xmlns:a16="http://schemas.microsoft.com/office/drawing/2014/main" id="{A1490448-0C44-FD76-0230-38116377B2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6945503" y="2173001"/>
            <a:ext cx="914400" cy="1021556"/>
          </a:xfrm>
          <a:prstGeom prst="rect">
            <a:avLst/>
          </a:prstGeom>
        </p:spPr>
      </p:pic>
      <p:cxnSp>
        <p:nvCxnSpPr>
          <p:cNvPr id="26" name="Straight Arrow Connector 25">
            <a:extLst>
              <a:ext uri="{FF2B5EF4-FFF2-40B4-BE49-F238E27FC236}">
                <a16:creationId xmlns:a16="http://schemas.microsoft.com/office/drawing/2014/main" id="{290CB1AE-D42F-1E87-3A66-F57B22ADFEAD}"/>
              </a:ext>
            </a:extLst>
          </p:cNvPr>
          <p:cNvCxnSpPr>
            <a:cxnSpLocks/>
            <a:stCxn id="21" idx="3"/>
          </p:cNvCxnSpPr>
          <p:nvPr/>
        </p:nvCxnSpPr>
        <p:spPr>
          <a:xfrm>
            <a:off x="8915097" y="2863622"/>
            <a:ext cx="54737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895B622-5D4E-31E3-6C27-349AE5EE6129}"/>
              </a:ext>
            </a:extLst>
          </p:cNvPr>
          <p:cNvCxnSpPr>
            <a:cxnSpLocks/>
          </p:cNvCxnSpPr>
          <p:nvPr/>
        </p:nvCxnSpPr>
        <p:spPr>
          <a:xfrm>
            <a:off x="10072118" y="2210647"/>
            <a:ext cx="0" cy="215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5A1ABB4-D4B1-C39D-FAD1-1C128EF3045F}"/>
              </a:ext>
            </a:extLst>
          </p:cNvPr>
          <p:cNvSpPr txBox="1"/>
          <p:nvPr/>
        </p:nvSpPr>
        <p:spPr>
          <a:xfrm>
            <a:off x="9462471" y="2439471"/>
            <a:ext cx="1252104"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Simulate signing sessions</a:t>
            </a:r>
            <a:endParaRPr lang="en-US" dirty="0">
              <a:solidFill>
                <a:srgbClr val="C00000"/>
              </a:solidFill>
            </a:endParaRPr>
          </a:p>
        </p:txBody>
      </p:sp>
      <p:pic>
        <p:nvPicPr>
          <p:cNvPr id="45" name="Graphic 44" descr="Transfer outline">
            <a:extLst>
              <a:ext uri="{FF2B5EF4-FFF2-40B4-BE49-F238E27FC236}">
                <a16:creationId xmlns:a16="http://schemas.microsoft.com/office/drawing/2014/main" id="{CF53D6A8-1F3B-1FFD-C896-404962EB0E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782341" y="4065995"/>
            <a:ext cx="476284" cy="476284"/>
          </a:xfrm>
          <a:prstGeom prst="rect">
            <a:avLst/>
          </a:prstGeom>
        </p:spPr>
      </p:pic>
      <p:pic>
        <p:nvPicPr>
          <p:cNvPr id="46" name="Graphic 45" descr="Transfer outline">
            <a:extLst>
              <a:ext uri="{FF2B5EF4-FFF2-40B4-BE49-F238E27FC236}">
                <a16:creationId xmlns:a16="http://schemas.microsoft.com/office/drawing/2014/main" id="{ACAA603C-22E9-8F75-1D28-3684C251E2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774069" y="4678888"/>
            <a:ext cx="476284" cy="476284"/>
          </a:xfrm>
          <a:prstGeom prst="rect">
            <a:avLst/>
          </a:prstGeom>
        </p:spPr>
      </p:pic>
      <p:sp>
        <p:nvSpPr>
          <p:cNvPr id="47" name="TextBox 46">
            <a:extLst>
              <a:ext uri="{FF2B5EF4-FFF2-40B4-BE49-F238E27FC236}">
                <a16:creationId xmlns:a16="http://schemas.microsoft.com/office/drawing/2014/main" id="{E577EB4B-8E17-43DC-A209-B1BD488759DE}"/>
              </a:ext>
            </a:extLst>
          </p:cNvPr>
          <p:cNvSpPr txBox="1"/>
          <p:nvPr/>
        </p:nvSpPr>
        <p:spPr>
          <a:xfrm>
            <a:off x="3799648" y="4405995"/>
            <a:ext cx="381836" cy="369332"/>
          </a:xfrm>
          <a:prstGeom prst="rect">
            <a:avLst/>
          </a:prstGeom>
          <a:noFill/>
        </p:spPr>
        <p:txBody>
          <a:bodyPr wrap="none" rtlCol="0">
            <a:spAutoFit/>
          </a:bodyPr>
          <a:lstStyle/>
          <a:p>
            <a:r>
              <a:rPr lang="en-US" dirty="0"/>
              <a:t>…</a:t>
            </a:r>
          </a:p>
        </p:txBody>
      </p:sp>
      <p:sp>
        <p:nvSpPr>
          <p:cNvPr id="50" name="Bent-Up Arrow 49">
            <a:extLst>
              <a:ext uri="{FF2B5EF4-FFF2-40B4-BE49-F238E27FC236}">
                <a16:creationId xmlns:a16="http://schemas.microsoft.com/office/drawing/2014/main" id="{5466B6FA-B690-535B-0C2A-DF4E24358216}"/>
              </a:ext>
            </a:extLst>
          </p:cNvPr>
          <p:cNvSpPr/>
          <p:nvPr/>
        </p:nvSpPr>
        <p:spPr>
          <a:xfrm rot="5400000">
            <a:off x="2450230" y="5236201"/>
            <a:ext cx="503073" cy="86550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B55585C8-E54C-0F08-0892-5A5431548C94}"/>
              </a:ext>
            </a:extLst>
          </p:cNvPr>
          <p:cNvCxnSpPr>
            <a:cxnSpLocks/>
          </p:cNvCxnSpPr>
          <p:nvPr/>
        </p:nvCxnSpPr>
        <p:spPr>
          <a:xfrm>
            <a:off x="4667234" y="2206178"/>
            <a:ext cx="0" cy="215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9243E8B-9F21-7900-A4AE-32928F759AC0}"/>
                  </a:ext>
                </a:extLst>
              </p:cNvPr>
              <p:cNvSpPr txBox="1"/>
              <p:nvPr/>
            </p:nvSpPr>
            <p:spPr>
              <a:xfrm>
                <a:off x="3993906" y="2494290"/>
                <a:ext cx="13244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𝑝𝑘</m:t>
                      </m:r>
                      <m:r>
                        <a:rPr lang="en-US" sz="1800" b="0" i="1" smtClean="0">
                          <a:solidFill>
                            <a:schemeClr val="tx1"/>
                          </a:solidFill>
                          <a:latin typeface="Cambria Math" panose="02040503050406030204" pitchFamily="18" charset="0"/>
                        </a:rPr>
                        <m:t>=</m:t>
                      </m:r>
                      <m:r>
                        <a:rPr lang="en-US" sz="1800" b="0" i="1" smtClean="0">
                          <a:solidFill>
                            <a:srgbClr val="0070C0"/>
                          </a:solidFill>
                          <a:latin typeface="Cambria Math" panose="02040503050406030204" pitchFamily="18" charset="0"/>
                        </a:rPr>
                        <m:t>𝐹</m:t>
                      </m:r>
                      <m:d>
                        <m:dPr>
                          <m:ctrlPr>
                            <a:rPr lang="en-US" sz="1800" b="0" i="1" smtClean="0">
                              <a:solidFill>
                                <a:srgbClr val="0070C0"/>
                              </a:solidFill>
                              <a:latin typeface="Cambria Math" panose="02040503050406030204" pitchFamily="18" charset="0"/>
                            </a:rPr>
                          </m:ctrlPr>
                        </m:dPr>
                        <m:e>
                          <m:r>
                            <a:rPr lang="en-US" sz="1800" b="0" i="1" smtClean="0">
                              <a:solidFill>
                                <a:srgbClr val="0070C0"/>
                              </a:solidFill>
                              <a:latin typeface="Cambria Math" panose="02040503050406030204" pitchFamily="18" charset="0"/>
                            </a:rPr>
                            <m:t>𝑠𝑘</m:t>
                          </m:r>
                        </m:e>
                      </m:d>
                    </m:oMath>
                  </m:oMathPara>
                </a14:m>
                <a:endParaRPr lang="en-US" dirty="0"/>
              </a:p>
            </p:txBody>
          </p:sp>
        </mc:Choice>
        <mc:Fallback xmlns="">
          <p:sp>
            <p:nvSpPr>
              <p:cNvPr id="54" name="TextBox 53">
                <a:extLst>
                  <a:ext uri="{FF2B5EF4-FFF2-40B4-BE49-F238E27FC236}">
                    <a16:creationId xmlns:a16="http://schemas.microsoft.com/office/drawing/2014/main" id="{19243E8B-9F21-7900-A4AE-32928F759AC0}"/>
                  </a:ext>
                </a:extLst>
              </p:cNvPr>
              <p:cNvSpPr txBox="1">
                <a:spLocks noRot="1" noChangeAspect="1" noMove="1" noResize="1" noEditPoints="1" noAdjustHandles="1" noChangeArrowheads="1" noChangeShapeType="1" noTextEdit="1"/>
              </p:cNvSpPr>
              <p:nvPr/>
            </p:nvSpPr>
            <p:spPr>
              <a:xfrm>
                <a:off x="3993906" y="2494290"/>
                <a:ext cx="1324402" cy="369332"/>
              </a:xfrm>
              <a:prstGeom prst="rect">
                <a:avLst/>
              </a:prstGeom>
              <a:blipFill>
                <a:blip r:embed="rId17"/>
                <a:stretch>
                  <a:fillRect l="-952" b="-13333"/>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F81E2751-3ED6-4525-6976-038FA571A3D0}"/>
              </a:ext>
            </a:extLst>
          </p:cNvPr>
          <p:cNvCxnSpPr/>
          <p:nvPr/>
        </p:nvCxnSpPr>
        <p:spPr>
          <a:xfrm>
            <a:off x="3799648" y="3575957"/>
            <a:ext cx="8675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592A671-2937-CE96-70C5-167B915F82BF}"/>
                  </a:ext>
                </a:extLst>
              </p:cNvPr>
              <p:cNvSpPr txBox="1"/>
              <p:nvPr/>
            </p:nvSpPr>
            <p:spPr>
              <a:xfrm>
                <a:off x="4750307" y="3445734"/>
                <a:ext cx="2691385" cy="307777"/>
              </a:xfrm>
              <a:prstGeom prst="rect">
                <a:avLst/>
              </a:prstGeom>
              <a:noFill/>
            </p:spPr>
            <p:txBody>
              <a:bodyPr wrap="square" lIns="0" tIns="0" rIns="0" bIns="0" rtlCol="0">
                <a:spAutoFit/>
              </a:bodyPr>
              <a:lstStyle/>
              <a:p>
                <a:r>
                  <a:rPr lang="en-US" sz="2000" b="1" dirty="0">
                    <a:solidFill>
                      <a:srgbClr val="C00000"/>
                    </a:solidFill>
                  </a:rPr>
                  <a:t>Corrupt</a:t>
                </a:r>
                <a:r>
                  <a:rPr lang="en-US" sz="2000" dirty="0">
                    <a:solidFill>
                      <a:srgbClr val="C00000"/>
                    </a:solidFill>
                  </a:rPr>
                  <a:t> </a:t>
                </a:r>
                <a14:m>
                  <m:oMath xmlns:m="http://schemas.openxmlformats.org/officeDocument/2006/math">
                    <m:r>
                      <a:rPr lang="en-US" sz="2000" b="0" i="1" smtClean="0">
                        <a:solidFill>
                          <a:srgbClr val="C00000"/>
                        </a:solidFill>
                        <a:latin typeface="Cambria Math" panose="02040503050406030204" pitchFamily="18" charset="0"/>
                      </a:rPr>
                      <m:t>𝑆</m:t>
                    </m:r>
                    <m:r>
                      <a:rPr lang="en-US" sz="2000" b="0" i="1" smtClean="0">
                        <a:solidFill>
                          <a:srgbClr val="C00000"/>
                        </a:solidFill>
                        <a:latin typeface="Cambria Math" panose="02040503050406030204" pitchFamily="18" charset="0"/>
                      </a:rPr>
                      <m:t>⊆</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𝑛</m:t>
                        </m:r>
                      </m:e>
                    </m:d>
                    <m:r>
                      <a:rPr lang="en-US" sz="2000" b="0" i="1" smtClean="0">
                        <a:solidFill>
                          <a:srgbClr val="C00000"/>
                        </a:solidFill>
                        <a:latin typeface="Cambria Math" panose="02040503050406030204" pitchFamily="18" charset="0"/>
                      </a:rPr>
                      <m:t>, </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𝑆</m:t>
                        </m:r>
                      </m:e>
                    </m:d>
                    <m:r>
                      <a:rPr lang="en-US" sz="2000" b="0" i="1" smtClean="0">
                        <a:solidFill>
                          <a:srgbClr val="C00000"/>
                        </a:solidFill>
                        <a:latin typeface="Cambria Math" panose="02040503050406030204" pitchFamily="18" charset="0"/>
                      </a:rPr>
                      <m:t>&lt;</m:t>
                    </m:r>
                    <m:r>
                      <a:rPr lang="en-US" sz="2000" b="0" i="1" smtClean="0">
                        <a:solidFill>
                          <a:srgbClr val="C00000"/>
                        </a:solidFill>
                        <a:latin typeface="Cambria Math" panose="02040503050406030204" pitchFamily="18" charset="0"/>
                      </a:rPr>
                      <m:t>𝑡</m:t>
                    </m:r>
                  </m:oMath>
                </a14:m>
                <a:endParaRPr lang="en-US" sz="2000" dirty="0">
                  <a:solidFill>
                    <a:srgbClr val="C00000"/>
                  </a:solidFill>
                </a:endParaRPr>
              </a:p>
            </p:txBody>
          </p:sp>
        </mc:Choice>
        <mc:Fallback xmlns="">
          <p:sp>
            <p:nvSpPr>
              <p:cNvPr id="18" name="TextBox 17">
                <a:extLst>
                  <a:ext uri="{FF2B5EF4-FFF2-40B4-BE49-F238E27FC236}">
                    <a16:creationId xmlns:a16="http://schemas.microsoft.com/office/drawing/2014/main" id="{B592A671-2937-CE96-70C5-167B915F82BF}"/>
                  </a:ext>
                </a:extLst>
              </p:cNvPr>
              <p:cNvSpPr txBox="1">
                <a:spLocks noRot="1" noChangeAspect="1" noMove="1" noResize="1" noEditPoints="1" noAdjustHandles="1" noChangeArrowheads="1" noChangeShapeType="1" noTextEdit="1"/>
              </p:cNvSpPr>
              <p:nvPr/>
            </p:nvSpPr>
            <p:spPr>
              <a:xfrm>
                <a:off x="4750307" y="3445734"/>
                <a:ext cx="2691385" cy="307777"/>
              </a:xfrm>
              <a:prstGeom prst="rect">
                <a:avLst/>
              </a:prstGeom>
              <a:blipFill>
                <a:blip r:embed="rId18"/>
                <a:stretch>
                  <a:fillRect l="-5607" t="-24000" b="-5200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D7EF1083-2DA7-F314-F8F2-AE3632559605}"/>
              </a:ext>
            </a:extLst>
          </p:cNvPr>
          <p:cNvCxnSpPr>
            <a:cxnSpLocks/>
          </p:cNvCxnSpPr>
          <p:nvPr/>
        </p:nvCxnSpPr>
        <p:spPr>
          <a:xfrm flipH="1">
            <a:off x="3788521" y="3944964"/>
            <a:ext cx="8675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D38B40D-71B7-4431-6B3A-AE726F99BA6F}"/>
                  </a:ext>
                </a:extLst>
              </p:cNvPr>
              <p:cNvSpPr txBox="1"/>
              <p:nvPr/>
            </p:nvSpPr>
            <p:spPr>
              <a:xfrm>
                <a:off x="4021656" y="3760265"/>
                <a:ext cx="3427945" cy="3693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𝑝𝑘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d>
                        <m:dPr>
                          <m:ctrlPr>
                            <a:rPr lang="en-US" b="0" i="1" smtClean="0">
                              <a:solidFill>
                                <a:schemeClr val="tx1"/>
                              </a:solidFill>
                              <a:latin typeface="Cambria Math" panose="02040503050406030204" pitchFamily="18" charset="0"/>
                            </a:rPr>
                          </m:ctrlPr>
                        </m:dPr>
                        <m:e>
                          <m:r>
                            <a:rPr lang="en-US" b="0" i="1" smtClean="0">
                              <a:solidFill>
                                <a:srgbClr val="0070C0"/>
                              </a:solidFill>
                              <a:latin typeface="Cambria Math" panose="02040503050406030204" pitchFamily="18" charset="0"/>
                            </a:rPr>
                            <m:t>𝑠𝑘</m:t>
                          </m:r>
                        </m:e>
                      </m:d>
                      <m:r>
                        <a:rPr lang="en-US" b="0" i="1" smtClean="0">
                          <a:solidFill>
                            <a:srgbClr val="0070C0"/>
                          </a:solidFill>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d>
                            <m:dPr>
                              <m:begChr m:val="{"/>
                              <m:endChr m:val="}"/>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𝑠</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𝑘</m:t>
                                  </m:r>
                                </m:e>
                                <m:sub>
                                  <m:r>
                                    <a:rPr lang="en-US" i="1">
                                      <a:solidFill>
                                        <a:srgbClr val="0070C0"/>
                                      </a:solidFill>
                                      <a:latin typeface="Cambria Math" panose="02040503050406030204" pitchFamily="18" charset="0"/>
                                    </a:rPr>
                                    <m:t>𝑖</m:t>
                                  </m:r>
                                </m:sub>
                              </m:sSub>
                            </m:e>
                          </m:d>
                        </m:e>
                        <m:sub>
                          <m:r>
                            <a:rPr lang="en-US" i="1">
                              <a:solidFill>
                                <a:srgbClr val="0070C0"/>
                              </a:solidFill>
                              <a:latin typeface="Cambria Math" panose="02040503050406030204" pitchFamily="18" charset="0"/>
                            </a:rPr>
                            <m:t>𝑖</m:t>
                          </m:r>
                          <m:r>
                            <a:rPr lang="en-US" i="1">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sub>
                      </m:sSub>
                    </m:oMath>
                  </m:oMathPara>
                </a14:m>
                <a:br>
                  <a:rPr lang="en-US" b="0" i="1" dirty="0">
                    <a:solidFill>
                      <a:srgbClr val="0070C0"/>
                    </a:solidFill>
                    <a:latin typeface="Cambria Math" panose="02040503050406030204" pitchFamily="18" charset="0"/>
                  </a:rPr>
                </a:br>
                <a:endParaRPr lang="en-US" dirty="0"/>
              </a:p>
            </p:txBody>
          </p:sp>
        </mc:Choice>
        <mc:Fallback xmlns="">
          <p:sp>
            <p:nvSpPr>
              <p:cNvPr id="23" name="TextBox 22">
                <a:extLst>
                  <a:ext uri="{FF2B5EF4-FFF2-40B4-BE49-F238E27FC236}">
                    <a16:creationId xmlns:a16="http://schemas.microsoft.com/office/drawing/2014/main" id="{7D38B40D-71B7-4431-6B3A-AE726F99BA6F}"/>
                  </a:ext>
                </a:extLst>
              </p:cNvPr>
              <p:cNvSpPr txBox="1">
                <a:spLocks noRot="1" noChangeAspect="1" noMove="1" noResize="1" noEditPoints="1" noAdjustHandles="1" noChangeArrowheads="1" noChangeShapeType="1" noTextEdit="1"/>
              </p:cNvSpPr>
              <p:nvPr/>
            </p:nvSpPr>
            <p:spPr>
              <a:xfrm>
                <a:off x="4021656" y="3760265"/>
                <a:ext cx="3427945" cy="369397"/>
              </a:xfrm>
              <a:prstGeom prst="rect">
                <a:avLst/>
              </a:prstGeom>
              <a:blipFill>
                <a:blip r:embed="rId19"/>
                <a:stretch>
                  <a:fillRect b="-17241"/>
                </a:stretch>
              </a:blipFill>
            </p:spPr>
            <p:txBody>
              <a:bodyPr/>
              <a:lstStyle/>
              <a:p>
                <a:r>
                  <a:rPr lang="en-US">
                    <a:noFill/>
                  </a:rPr>
                  <a:t> </a:t>
                </a:r>
              </a:p>
            </p:txBody>
          </p:sp>
        </mc:Fallback>
      </mc:AlternateContent>
      <p:sp>
        <p:nvSpPr>
          <p:cNvPr id="27" name="Slide Number Placeholder 26">
            <a:extLst>
              <a:ext uri="{FF2B5EF4-FFF2-40B4-BE49-F238E27FC236}">
                <a16:creationId xmlns:a16="http://schemas.microsoft.com/office/drawing/2014/main" id="{DEBEDCFB-4272-1AB4-1179-072E45F3AC09}"/>
              </a:ext>
            </a:extLst>
          </p:cNvPr>
          <p:cNvSpPr>
            <a:spLocks noGrp="1"/>
          </p:cNvSpPr>
          <p:nvPr>
            <p:ph type="sldNum" sz="quarter" idx="12"/>
          </p:nvPr>
        </p:nvSpPr>
        <p:spPr/>
        <p:txBody>
          <a:bodyPr/>
          <a:lstStyle/>
          <a:p>
            <a:fld id="{30EC9421-5314-2247-A5A7-BBDDA73914CC}" type="slidenum">
              <a:rPr lang="en-US" smtClean="0"/>
              <a:t>14</a:t>
            </a:fld>
            <a:endParaRPr lang="en-US"/>
          </a:p>
        </p:txBody>
      </p:sp>
    </p:spTree>
    <p:extLst>
      <p:ext uri="{BB962C8B-B14F-4D97-AF65-F5344CB8AC3E}">
        <p14:creationId xmlns:p14="http://schemas.microsoft.com/office/powerpoint/2010/main" val="296778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P spid="16" grpId="0"/>
      <p:bldP spid="25" grpId="0"/>
      <p:bldP spid="70" grpId="0" animBg="1"/>
      <p:bldP spid="11" grpId="0"/>
      <p:bldP spid="20" grpId="0" animBg="1"/>
      <p:bldP spid="21" grpId="0" animBg="1"/>
      <p:bldP spid="3" grpId="0"/>
      <p:bldP spid="12" grpId="0"/>
      <p:bldP spid="29" grpId="0" animBg="1"/>
      <p:bldP spid="47" grpId="0"/>
      <p:bldP spid="50" grpId="0" animBg="1"/>
      <p:bldP spid="54" grpId="0"/>
      <p:bldP spid="18" grpId="0"/>
      <p:bldP spid="2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28226-1062-1760-F6FB-F4F8C36FD1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E7BEE72-4C1C-F4BC-FDCD-94E9934B5101}"/>
              </a:ext>
            </a:extLst>
          </p:cNvPr>
          <p:cNvSpPr>
            <a:spLocks noGrp="1"/>
          </p:cNvSpPr>
          <p:nvPr>
            <p:ph type="title"/>
          </p:nvPr>
        </p:nvSpPr>
        <p:spPr>
          <a:xfrm>
            <a:off x="838200" y="365125"/>
            <a:ext cx="10515600" cy="1325563"/>
          </a:xfrm>
        </p:spPr>
        <p:txBody>
          <a:bodyPr/>
          <a:lstStyle/>
          <a:p>
            <a:r>
              <a:rPr lang="en-US" dirty="0"/>
              <a:t>Recall [TZ23] proof</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85910E-7CAD-AFD8-C846-DCAACB3599EA}"/>
                  </a:ext>
                </a:extLst>
              </p:cNvPr>
              <p:cNvSpPr txBox="1"/>
              <p:nvPr/>
            </p:nvSpPr>
            <p:spPr>
              <a:xfrm>
                <a:off x="5908965" y="365125"/>
                <a:ext cx="5678432" cy="1177502"/>
              </a:xfrm>
              <a:prstGeom prst="rect">
                <a:avLst/>
              </a:prstGeom>
              <a:noFill/>
            </p:spPr>
            <p:txBody>
              <a:bodyPr wrap="square">
                <a:spAutoFit/>
              </a:bodyPr>
              <a:lstStyle/>
              <a:p>
                <a:pPr>
                  <a:lnSpc>
                    <a:spcPct val="120000"/>
                  </a:lnSpc>
                </a:pPr>
                <a:r>
                  <a:rPr lang="en-US" sz="2000" i="1" u="sng" dirty="0"/>
                  <a:t>Proof Sketch</a:t>
                </a:r>
                <a:r>
                  <a:rPr lang="en-US" sz="2000" dirty="0"/>
                  <a:t>: Reduce to </a:t>
                </a:r>
                <a:r>
                  <a:rPr lang="en-US" sz="2000" i="1" dirty="0">
                    <a:solidFill>
                      <a:srgbClr val="C00000"/>
                    </a:solidFill>
                  </a:rPr>
                  <a:t>Algebraic One-More Preimage Resistance (AOMPR) </a:t>
                </a:r>
                <a:r>
                  <a:rPr lang="en-US" sz="2000" i="1" dirty="0"/>
                  <a:t>which is </a:t>
                </a:r>
                <a:r>
                  <a:rPr lang="en-US" sz="2000" dirty="0"/>
                  <a:t>based on </a:t>
                </a:r>
                <a:r>
                  <a:rPr lang="en-US" sz="2000" dirty="0">
                    <a:solidFill>
                      <a:srgbClr val="C00000"/>
                    </a:solidFill>
                  </a:rPr>
                  <a:t>Collision Resistance of </a:t>
                </a:r>
                <a14:m>
                  <m:oMath xmlns:m="http://schemas.openxmlformats.org/officeDocument/2006/math">
                    <m:r>
                      <a:rPr lang="en-US" sz="2000" b="0" i="1" smtClean="0">
                        <a:solidFill>
                          <a:srgbClr val="C00000"/>
                        </a:solidFill>
                        <a:latin typeface="Cambria Math" panose="02040503050406030204" pitchFamily="18" charset="0"/>
                      </a:rPr>
                      <m:t>𝐹</m:t>
                    </m:r>
                  </m:oMath>
                </a14:m>
                <a:r>
                  <a:rPr lang="en-US" sz="2000" dirty="0"/>
                  <a:t> in the ROM</a:t>
                </a:r>
              </a:p>
            </p:txBody>
          </p:sp>
        </mc:Choice>
        <mc:Fallback xmlns="">
          <p:sp>
            <p:nvSpPr>
              <p:cNvPr id="7" name="TextBox 6">
                <a:extLst>
                  <a:ext uri="{FF2B5EF4-FFF2-40B4-BE49-F238E27FC236}">
                    <a16:creationId xmlns:a16="http://schemas.microsoft.com/office/drawing/2014/main" id="{6585910E-7CAD-AFD8-C846-DCAACB3599EA}"/>
                  </a:ext>
                </a:extLst>
              </p:cNvPr>
              <p:cNvSpPr txBox="1">
                <a:spLocks noRot="1" noChangeAspect="1" noMove="1" noResize="1" noEditPoints="1" noAdjustHandles="1" noChangeArrowheads="1" noChangeShapeType="1" noTextEdit="1"/>
              </p:cNvSpPr>
              <p:nvPr/>
            </p:nvSpPr>
            <p:spPr>
              <a:xfrm>
                <a:off x="5908965" y="365125"/>
                <a:ext cx="5678432" cy="1177502"/>
              </a:xfrm>
              <a:prstGeom prst="rect">
                <a:avLst/>
              </a:prstGeom>
              <a:blipFill>
                <a:blip r:embed="rId3"/>
                <a:stretch>
                  <a:fillRect l="-1116" b="-851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1378A376-9760-D2FE-D095-380BF26FDE47}"/>
              </a:ext>
            </a:extLst>
          </p:cNvPr>
          <p:cNvCxnSpPr>
            <a:cxnSpLocks/>
          </p:cNvCxnSpPr>
          <p:nvPr/>
        </p:nvCxnSpPr>
        <p:spPr>
          <a:xfrm>
            <a:off x="5992092" y="956814"/>
            <a:ext cx="5361708"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E41617F-14F4-1874-9634-3CC695ED2573}"/>
              </a:ext>
            </a:extLst>
          </p:cNvPr>
          <p:cNvCxnSpPr>
            <a:cxnSpLocks/>
          </p:cNvCxnSpPr>
          <p:nvPr/>
        </p:nvCxnSpPr>
        <p:spPr>
          <a:xfrm>
            <a:off x="8711764" y="598413"/>
            <a:ext cx="2155745"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1F9CC385-E030-54F3-A385-DABFD11E6653}"/>
              </a:ext>
            </a:extLst>
          </p:cNvPr>
          <p:cNvSpPr/>
          <p:nvPr/>
        </p:nvSpPr>
        <p:spPr>
          <a:xfrm>
            <a:off x="659567" y="1587681"/>
            <a:ext cx="10927830" cy="467190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3249C0-BCE5-F3D3-7F67-051F00830777}"/>
                  </a:ext>
                </a:extLst>
              </p:cNvPr>
              <p:cNvSpPr txBox="1"/>
              <p:nvPr/>
            </p:nvSpPr>
            <p:spPr>
              <a:xfrm>
                <a:off x="981914" y="1748982"/>
                <a:ext cx="2181009"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400" b="0" u="none" strike="noStrike" cap="none" spc="0" normalizeH="0" baseline="0" dirty="0">
                    <a:ln>
                      <a:noFill/>
                    </a:ln>
                    <a:solidFill>
                      <a:schemeClr val="tx1"/>
                    </a:solidFill>
                    <a:effectLst/>
                    <a:uFillTx/>
                    <a:sym typeface="Calibri"/>
                  </a:rPr>
                  <a:t>Reduction </a:t>
                </a:r>
                <a14:m>
                  <m:oMath xmlns:m="http://schemas.openxmlformats.org/officeDocument/2006/math">
                    <m:r>
                      <a:rPr kumimoji="0" lang="en-US" sz="2400" b="0" i="1" u="none" strike="noStrike" cap="none" spc="0" normalizeH="0" baseline="0" smtClean="0">
                        <a:ln>
                          <a:noFill/>
                        </a:ln>
                        <a:solidFill>
                          <a:schemeClr val="tx1"/>
                        </a:solidFill>
                        <a:effectLst/>
                        <a:uFillTx/>
                        <a:latin typeface="Cambria Math" panose="02040503050406030204" pitchFamily="18" charset="0"/>
                        <a:sym typeface="Calibri"/>
                      </a:rPr>
                      <m:t>ℬ</m:t>
                    </m:r>
                  </m:oMath>
                </a14:m>
                <a:endParaRPr lang="en-US" sz="2400" dirty="0"/>
              </a:p>
            </p:txBody>
          </p:sp>
        </mc:Choice>
        <mc:Fallback xmlns="">
          <p:sp>
            <p:nvSpPr>
              <p:cNvPr id="14" name="TextBox 13">
                <a:extLst>
                  <a:ext uri="{FF2B5EF4-FFF2-40B4-BE49-F238E27FC236}">
                    <a16:creationId xmlns:a16="http://schemas.microsoft.com/office/drawing/2014/main" id="{905EE1AB-E3CE-4913-0A35-609D65A66E27}"/>
                  </a:ext>
                </a:extLst>
              </p:cNvPr>
              <p:cNvSpPr txBox="1">
                <a:spLocks noRot="1" noChangeAspect="1" noMove="1" noResize="1" noEditPoints="1" noAdjustHandles="1" noChangeArrowheads="1" noChangeShapeType="1" noTextEdit="1"/>
              </p:cNvSpPr>
              <p:nvPr/>
            </p:nvSpPr>
            <p:spPr>
              <a:xfrm>
                <a:off x="981914" y="1748982"/>
                <a:ext cx="2181009" cy="461665"/>
              </a:xfrm>
              <a:prstGeom prst="rect">
                <a:avLst/>
              </a:prstGeom>
              <a:blipFill>
                <a:blip r:embed="rId4"/>
                <a:stretch>
                  <a:fillRect l="-4624" t="-10526" b="-28947"/>
                </a:stretch>
              </a:blipFill>
              <a:ln w="254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F41CAE-F93F-3C11-E0BD-C533B76EBD68}"/>
                  </a:ext>
                </a:extLst>
              </p:cNvPr>
              <p:cNvSpPr txBox="1"/>
              <p:nvPr/>
            </p:nvSpPr>
            <p:spPr>
              <a:xfrm>
                <a:off x="4375500" y="1640260"/>
                <a:ext cx="706864" cy="591187"/>
              </a:xfrm>
              <a:prstGeom prst="rect">
                <a:avLst/>
              </a:prstGeom>
              <a:noFill/>
            </p:spPr>
            <p:txBody>
              <a:bodyPr wrap="square" rtlCol="0">
                <a:spAutoFit/>
              </a:bodyPr>
              <a:lstStyle/>
              <a:p>
                <a:pPr>
                  <a:lnSpc>
                    <a:spcPct val="150000"/>
                  </a:lnSpc>
                </a:pPr>
                <a:r>
                  <a:rPr lang="en-US" sz="2400" b="0" dirty="0">
                    <a:solidFill>
                      <a:srgbClr val="0070C0"/>
                    </a:solidFill>
                  </a:rPr>
                  <a:t> </a:t>
                </a:r>
                <a14:m>
                  <m:oMath xmlns:m="http://schemas.openxmlformats.org/officeDocument/2006/math">
                    <m:r>
                      <a:rPr lang="en-US" sz="2400" b="0" i="1" smtClean="0">
                        <a:solidFill>
                          <a:srgbClr val="0070C0"/>
                        </a:solidFill>
                        <a:latin typeface="Cambria Math" panose="02040503050406030204" pitchFamily="18" charset="0"/>
                      </a:rPr>
                      <m:t>𝑠𝑘</m:t>
                    </m:r>
                  </m:oMath>
                </a14:m>
                <a:endParaRPr lang="en-US" sz="2400" b="0" i="1" dirty="0">
                  <a:solidFill>
                    <a:srgbClr val="0070C0"/>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94F41CAE-F93F-3C11-E0BD-C533B76EBD68}"/>
                  </a:ext>
                </a:extLst>
              </p:cNvPr>
              <p:cNvSpPr txBox="1">
                <a:spLocks noRot="1" noChangeAspect="1" noMove="1" noResize="1" noEditPoints="1" noAdjustHandles="1" noChangeArrowheads="1" noChangeShapeType="1" noTextEdit="1"/>
              </p:cNvSpPr>
              <p:nvPr/>
            </p:nvSpPr>
            <p:spPr>
              <a:xfrm>
                <a:off x="4375500" y="1640260"/>
                <a:ext cx="706864" cy="5911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3742234-1B7A-1536-7C89-260CCD8F34D8}"/>
                  </a:ext>
                </a:extLst>
              </p:cNvPr>
              <p:cNvSpPr txBox="1"/>
              <p:nvPr/>
            </p:nvSpPr>
            <p:spPr>
              <a:xfrm>
                <a:off x="2549277" y="5490370"/>
                <a:ext cx="2141038"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smtClean="0">
                              <a:latin typeface="Cambria Math" panose="02040503050406030204" pitchFamily="18" charset="0"/>
                            </a:rPr>
                          </m:ctrlPr>
                        </m:dPr>
                        <m:e>
                          <m:r>
                            <a:rPr lang="en-US" sz="2400" b="0" i="1" smtClean="0">
                              <a:latin typeface="Cambria Math" panose="02040503050406030204" pitchFamily="18" charset="0"/>
                            </a:rPr>
                            <m:t>𝑚</m:t>
                          </m:r>
                          <m:r>
                            <a:rPr lang="en-US" sz="2400" i="1">
                              <a:latin typeface="Cambria Math" panose="02040503050406030204" pitchFamily="18" charset="0"/>
                            </a:rPr>
                            <m:t>, </m:t>
                          </m:r>
                          <m:d>
                            <m:dPr>
                              <m:ctrlPr>
                                <a:rPr lang="en-US" sz="2400" i="1">
                                  <a:latin typeface="Cambria Math" panose="02040503050406030204" pitchFamily="18" charset="0"/>
                                </a:rPr>
                              </m:ctrlPr>
                            </m:dPr>
                            <m:e>
                              <m:r>
                                <a:rPr lang="en-US" sz="2400" b="0" i="1" smtClean="0">
                                  <a:latin typeface="Cambria Math" panose="02040503050406030204" pitchFamily="18" charset="0"/>
                                </a:rPr>
                                <m:t>𝑅</m:t>
                              </m:r>
                              <m:r>
                                <a:rPr lang="en-US" sz="2400" i="1">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𝑐</m:t>
                                  </m:r>
                                </m:e>
                              </m:acc>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𝑧</m:t>
                                  </m:r>
                                </m:e>
                              </m:acc>
                            </m:e>
                          </m:d>
                        </m:e>
                      </m:d>
                    </m:oMath>
                  </m:oMathPara>
                </a14:m>
                <a:endParaRPr lang="en-US" sz="2400" dirty="0"/>
              </a:p>
            </p:txBody>
          </p:sp>
        </mc:Choice>
        <mc:Fallback xmlns="">
          <p:sp>
            <p:nvSpPr>
              <p:cNvPr id="25" name="TextBox 24">
                <a:extLst>
                  <a:ext uri="{FF2B5EF4-FFF2-40B4-BE49-F238E27FC236}">
                    <a16:creationId xmlns:a16="http://schemas.microsoft.com/office/drawing/2014/main" id="{43742234-1B7A-1536-7C89-260CCD8F34D8}"/>
                  </a:ext>
                </a:extLst>
              </p:cNvPr>
              <p:cNvSpPr txBox="1">
                <a:spLocks noRot="1" noChangeAspect="1" noMove="1" noResize="1" noEditPoints="1" noAdjustHandles="1" noChangeArrowheads="1" noChangeShapeType="1" noTextEdit="1"/>
              </p:cNvSpPr>
              <p:nvPr/>
            </p:nvSpPr>
            <p:spPr>
              <a:xfrm>
                <a:off x="2549277" y="5490370"/>
                <a:ext cx="2141038" cy="5091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4A76AA6-768C-C047-CF43-85961CEA7AD9}"/>
                  </a:ext>
                </a:extLst>
              </p:cNvPr>
              <p:cNvSpPr txBox="1"/>
              <p:nvPr/>
            </p:nvSpPr>
            <p:spPr>
              <a:xfrm>
                <a:off x="4763185" y="5553756"/>
                <a:ext cx="2635600" cy="442674"/>
              </a:xfrm>
              <a:prstGeom prst="roundRect">
                <a:avLst/>
              </a:prstGeom>
              <a:solidFill>
                <a:srgbClr val="FFDF97"/>
              </a:solidFill>
              <a:ln w="28575">
                <a:solidFill>
                  <a:srgbClr val="C00000"/>
                </a:solidFill>
              </a:ln>
            </p:spPr>
            <p:txBody>
              <a:bodyPr wrap="square" rtlCol="0">
                <a:spAutoFit/>
              </a:bodyPr>
              <a:lstStyle/>
              <a:p>
                <a:r>
                  <a:rPr lang="en-US" sz="2000" dirty="0">
                    <a:solidFill>
                      <a:srgbClr val="C00000"/>
                    </a:solidFill>
                  </a:rPr>
                  <a:t>s.t. </a:t>
                </a:r>
                <a14:m>
                  <m:oMath xmlns:m="http://schemas.openxmlformats.org/officeDocument/2006/math">
                    <m:r>
                      <a:rPr lang="en-US" sz="2000" i="1">
                        <a:latin typeface="Cambria Math" panose="02040503050406030204" pitchFamily="18" charset="0"/>
                      </a:rPr>
                      <m:t>𝐹</m:t>
                    </m:r>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𝑧</m:t>
                            </m:r>
                          </m:e>
                        </m:acc>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𝑐</m:t>
                            </m:r>
                          </m:e>
                        </m:acc>
                        <m:r>
                          <a:rPr lang="en-US" sz="2000" i="1">
                            <a:latin typeface="Cambria Math" panose="02040503050406030204" pitchFamily="18" charset="0"/>
                          </a:rPr>
                          <m:t>⋅</m:t>
                        </m:r>
                        <m:r>
                          <a:rPr lang="en-US" sz="2000" i="1">
                            <a:solidFill>
                              <a:srgbClr val="0070C0"/>
                            </a:solidFill>
                            <a:latin typeface="Cambria Math" panose="02040503050406030204" pitchFamily="18" charset="0"/>
                          </a:rPr>
                          <m:t>𝑠𝑘</m:t>
                        </m:r>
                      </m:e>
                    </m:d>
                    <m:r>
                      <a:rPr lang="en-US" sz="2000" i="1">
                        <a:latin typeface="Cambria Math" panose="02040503050406030204" pitchFamily="18" charset="0"/>
                      </a:rPr>
                      <m:t>=</m:t>
                    </m:r>
                    <m:r>
                      <a:rPr lang="en-US" sz="2000" b="0" i="1" smtClean="0">
                        <a:latin typeface="Cambria Math" panose="02040503050406030204" pitchFamily="18" charset="0"/>
                      </a:rPr>
                      <m:t>𝑅</m:t>
                    </m:r>
                  </m:oMath>
                </a14:m>
                <a:endParaRPr lang="en-US" sz="2000" dirty="0">
                  <a:solidFill>
                    <a:srgbClr val="C00000"/>
                  </a:solidFill>
                </a:endParaRPr>
              </a:p>
            </p:txBody>
          </p:sp>
        </mc:Choice>
        <mc:Fallback xmlns="">
          <p:sp>
            <p:nvSpPr>
              <p:cNvPr id="70" name="TextBox 69">
                <a:extLst>
                  <a:ext uri="{FF2B5EF4-FFF2-40B4-BE49-F238E27FC236}">
                    <a16:creationId xmlns:a16="http://schemas.microsoft.com/office/drawing/2014/main" id="{94A76AA6-768C-C047-CF43-85961CEA7AD9}"/>
                  </a:ext>
                </a:extLst>
              </p:cNvPr>
              <p:cNvSpPr txBox="1">
                <a:spLocks noRot="1" noChangeAspect="1" noMove="1" noResize="1" noEditPoints="1" noAdjustHandles="1" noChangeArrowheads="1" noChangeShapeType="1" noTextEdit="1"/>
              </p:cNvSpPr>
              <p:nvPr/>
            </p:nvSpPr>
            <p:spPr>
              <a:xfrm>
                <a:off x="4763185" y="5553756"/>
                <a:ext cx="2635600" cy="442674"/>
              </a:xfrm>
              <a:prstGeom prst="roundRect">
                <a:avLst/>
              </a:prstGeom>
              <a:blipFill>
                <a:blip r:embed="rId10"/>
                <a:stretch>
                  <a:fillRect l="-943" b="-18421"/>
                </a:stretch>
              </a:blipFill>
              <a:ln w="28575">
                <a:solidFill>
                  <a:srgbClr val="C00000"/>
                </a:solidFill>
              </a:ln>
            </p:spPr>
            <p:txBody>
              <a:bodyPr/>
              <a:lstStyle/>
              <a:p>
                <a:r>
                  <a:rPr lang="en-US">
                    <a:noFill/>
                  </a:rPr>
                  <a:t> </a:t>
                </a:r>
              </a:p>
            </p:txBody>
          </p:sp>
        </mc:Fallback>
      </mc:AlternateContent>
      <p:sp>
        <p:nvSpPr>
          <p:cNvPr id="71" name="TextBox 70">
            <a:extLst>
              <a:ext uri="{FF2B5EF4-FFF2-40B4-BE49-F238E27FC236}">
                <a16:creationId xmlns:a16="http://schemas.microsoft.com/office/drawing/2014/main" id="{9488993D-D661-E8CF-32CE-778A656F577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11" name="TextBox 10">
            <a:extLst>
              <a:ext uri="{FF2B5EF4-FFF2-40B4-BE49-F238E27FC236}">
                <a16:creationId xmlns:a16="http://schemas.microsoft.com/office/drawing/2014/main" id="{A1057825-BFF3-5F28-2D7F-7DF1CDD8C4EE}"/>
              </a:ext>
            </a:extLst>
          </p:cNvPr>
          <p:cNvSpPr txBox="1"/>
          <p:nvPr/>
        </p:nvSpPr>
        <p:spPr>
          <a:xfrm>
            <a:off x="2989842" y="1761313"/>
            <a:ext cx="1324402" cy="400110"/>
          </a:xfrm>
          <a:prstGeom prst="rect">
            <a:avLst/>
          </a:prstGeom>
          <a:noFill/>
        </p:spPr>
        <p:txBody>
          <a:bodyPr wrap="none" rtlCol="0">
            <a:spAutoFit/>
          </a:bodyPr>
          <a:lstStyle/>
          <a:p>
            <a:r>
              <a:rPr lang="en-US" sz="2000" dirty="0"/>
              <a:t>samples</a:t>
            </a:r>
            <a:r>
              <a:rPr lang="en-US" sz="1600" dirty="0"/>
              <a:t>…</a:t>
            </a:r>
          </a:p>
        </p:txBody>
      </p:sp>
      <p:sp>
        <p:nvSpPr>
          <p:cNvPr id="20" name="TextBox 19">
            <a:extLst>
              <a:ext uri="{FF2B5EF4-FFF2-40B4-BE49-F238E27FC236}">
                <a16:creationId xmlns:a16="http://schemas.microsoft.com/office/drawing/2014/main" id="{FA1417E4-1956-0A23-3168-C172031D4670}"/>
              </a:ext>
            </a:extLst>
          </p:cNvPr>
          <p:cNvSpPr txBox="1"/>
          <p:nvPr/>
        </p:nvSpPr>
        <p:spPr>
          <a:xfrm>
            <a:off x="5528929" y="2363517"/>
            <a:ext cx="1388133"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Corrupted parties’ shares</a:t>
            </a:r>
            <a:endParaRPr lang="en-US" dirty="0">
              <a:solidFill>
                <a:srgbClr val="C00000"/>
              </a:solidFill>
            </a:endParaRPr>
          </a:p>
        </p:txBody>
      </p:sp>
      <p:sp>
        <p:nvSpPr>
          <p:cNvPr id="21" name="TextBox 20">
            <a:extLst>
              <a:ext uri="{FF2B5EF4-FFF2-40B4-BE49-F238E27FC236}">
                <a16:creationId xmlns:a16="http://schemas.microsoft.com/office/drawing/2014/main" id="{311A3D27-6A18-57C8-99CC-C3E51BDE2396}"/>
              </a:ext>
            </a:extLst>
          </p:cNvPr>
          <p:cNvSpPr txBox="1"/>
          <p:nvPr/>
        </p:nvSpPr>
        <p:spPr>
          <a:xfrm>
            <a:off x="7842764" y="2352844"/>
            <a:ext cx="1072333"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Honest parties’ shares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303FBA-DA8A-6184-91D8-709A068AA0FA}"/>
                  </a:ext>
                </a:extLst>
              </p:cNvPr>
              <p:cNvSpPr txBox="1"/>
              <p:nvPr/>
            </p:nvSpPr>
            <p:spPr>
              <a:xfrm>
                <a:off x="6789967" y="1733896"/>
                <a:ext cx="1483766" cy="488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d>
                            <m:dPr>
                              <m:begChr m:val="{"/>
                              <m:endChr m:val="}"/>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𝑠</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𝑘</m:t>
                                  </m:r>
                                </m:e>
                                <m:sub>
                                  <m:r>
                                    <a:rPr lang="en-US" sz="2400" i="1">
                                      <a:solidFill>
                                        <a:srgbClr val="0070C0"/>
                                      </a:solidFill>
                                      <a:latin typeface="Cambria Math" panose="02040503050406030204" pitchFamily="18" charset="0"/>
                                    </a:rPr>
                                    <m:t>𝑖</m:t>
                                  </m:r>
                                </m:sub>
                              </m:sSub>
                            </m:e>
                          </m:d>
                        </m:e>
                        <m:sub>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d>
                            <m:dPr>
                              <m:begChr m:val="["/>
                              <m:endChr m:val="]"/>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𝑛</m:t>
                              </m:r>
                            </m:e>
                          </m:d>
                        </m:sub>
                      </m:sSub>
                    </m:oMath>
                  </m:oMathPara>
                </a14:m>
                <a:endParaRPr lang="en-US" sz="2400" dirty="0"/>
              </a:p>
            </p:txBody>
          </p:sp>
        </mc:Choice>
        <mc:Fallback xmlns="">
          <p:sp>
            <p:nvSpPr>
              <p:cNvPr id="3" name="TextBox 2">
                <a:extLst>
                  <a:ext uri="{FF2B5EF4-FFF2-40B4-BE49-F238E27FC236}">
                    <a16:creationId xmlns:a16="http://schemas.microsoft.com/office/drawing/2014/main" id="{1C303FBA-DA8A-6184-91D8-709A068AA0FA}"/>
                  </a:ext>
                </a:extLst>
              </p:cNvPr>
              <p:cNvSpPr txBox="1">
                <a:spLocks noRot="1" noChangeAspect="1" noMove="1" noResize="1" noEditPoints="1" noAdjustHandles="1" noChangeArrowheads="1" noChangeShapeType="1" noTextEdit="1"/>
              </p:cNvSpPr>
              <p:nvPr/>
            </p:nvSpPr>
            <p:spPr>
              <a:xfrm>
                <a:off x="6789967" y="1733896"/>
                <a:ext cx="1483766" cy="48814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47F26BD-8178-6CEC-D226-24FF95B1D58A}"/>
                  </a:ext>
                </a:extLst>
              </p:cNvPr>
              <p:cNvSpPr txBox="1"/>
              <p:nvPr/>
            </p:nvSpPr>
            <p:spPr>
              <a:xfrm>
                <a:off x="9426997" y="1651054"/>
                <a:ext cx="1669473" cy="616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70C0"/>
                              </a:solidFill>
                              <a:latin typeface="Cambria Math" panose="02040503050406030204" pitchFamily="18" charset="0"/>
                            </a:rPr>
                          </m:ctrlPr>
                        </m:sSubPr>
                        <m:e>
                          <m:d>
                            <m:dPr>
                              <m:ctrlPr>
                                <a:rPr lang="en-US" sz="2400" b="0" i="1" smtClean="0">
                                  <a:solidFill>
                                    <a:srgbClr val="0070C0"/>
                                  </a:solidFill>
                                  <a:latin typeface="Cambria Math" panose="02040503050406030204" pitchFamily="18" charset="0"/>
                                </a:rPr>
                              </m:ctrlPr>
                            </m:dPr>
                            <m:e>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𝑟</m:t>
                                  </m:r>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,0</m:t>
                                  </m:r>
                                </m:sub>
                              </m:sSub>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𝑟</m:t>
                                  </m:r>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,1</m:t>
                                  </m:r>
                                </m:sub>
                              </m:sSub>
                            </m:e>
                          </m:d>
                        </m:e>
                        <m:sub>
                          <m:r>
                            <a:rPr lang="en-US" sz="2400" b="0" i="1" smtClean="0">
                              <a:solidFill>
                                <a:srgbClr val="0070C0"/>
                              </a:solidFill>
                              <a:latin typeface="Cambria Math" panose="02040503050406030204" pitchFamily="18" charset="0"/>
                            </a:rPr>
                            <m:t>𝑗</m:t>
                          </m:r>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𝑄</m:t>
                              </m:r>
                            </m:e>
                            <m:sub>
                              <m:r>
                                <a:rPr lang="en-US" sz="2400" b="0" i="1" smtClean="0">
                                  <a:solidFill>
                                    <a:srgbClr val="0070C0"/>
                                  </a:solidFill>
                                  <a:latin typeface="Cambria Math" panose="02040503050406030204" pitchFamily="18" charset="0"/>
                                </a:rPr>
                                <m:t>𝑆</m:t>
                              </m:r>
                            </m:sub>
                          </m:sSub>
                          <m:r>
                            <a:rPr lang="en-US" sz="2400" b="0" i="1" smtClean="0">
                              <a:solidFill>
                                <a:srgbClr val="0070C0"/>
                              </a:solidFill>
                              <a:latin typeface="Cambria Math" panose="02040503050406030204" pitchFamily="18" charset="0"/>
                            </a:rPr>
                            <m:t>]</m:t>
                          </m:r>
                        </m:sub>
                      </m:sSub>
                    </m:oMath>
                  </m:oMathPara>
                </a14:m>
                <a:endParaRPr lang="en-US" sz="2400" dirty="0"/>
              </a:p>
            </p:txBody>
          </p:sp>
        </mc:Choice>
        <mc:Fallback xmlns="">
          <p:sp>
            <p:nvSpPr>
              <p:cNvPr id="12" name="TextBox 11">
                <a:extLst>
                  <a:ext uri="{FF2B5EF4-FFF2-40B4-BE49-F238E27FC236}">
                    <a16:creationId xmlns:a16="http://schemas.microsoft.com/office/drawing/2014/main" id="{F47F26BD-8178-6CEC-D226-24FF95B1D58A}"/>
                  </a:ext>
                </a:extLst>
              </p:cNvPr>
              <p:cNvSpPr txBox="1">
                <a:spLocks noRot="1" noChangeAspect="1" noMove="1" noResize="1" noEditPoints="1" noAdjustHandles="1" noChangeArrowheads="1" noChangeShapeType="1" noTextEdit="1"/>
              </p:cNvSpPr>
              <p:nvPr/>
            </p:nvSpPr>
            <p:spPr>
              <a:xfrm>
                <a:off x="9426997" y="1651054"/>
                <a:ext cx="1669473" cy="616194"/>
              </a:xfrm>
              <a:prstGeom prst="rect">
                <a:avLst/>
              </a:prstGeom>
              <a:blipFill>
                <a:blip r:embed="rId12"/>
                <a:stretch>
                  <a:fillRect r="-21970" b="-8163"/>
                </a:stretch>
              </a:blipFill>
            </p:spPr>
            <p:txBody>
              <a:bodyPr/>
              <a:lstStyle/>
              <a:p>
                <a:r>
                  <a:rPr lang="en-US">
                    <a:noFill/>
                  </a:rPr>
                  <a:t> </a:t>
                </a:r>
              </a:p>
            </p:txBody>
          </p:sp>
        </mc:Fallback>
      </mc:AlternateContent>
      <p:pic>
        <p:nvPicPr>
          <p:cNvPr id="19" name="Graphic 18" descr="Fork In Road outline">
            <a:extLst>
              <a:ext uri="{FF2B5EF4-FFF2-40B4-BE49-F238E27FC236}">
                <a16:creationId xmlns:a16="http://schemas.microsoft.com/office/drawing/2014/main" id="{31DA95D4-6E57-F7ED-13B9-9F2A4A6330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6945503" y="2173001"/>
            <a:ext cx="914400" cy="1021556"/>
          </a:xfrm>
          <a:prstGeom prst="rect">
            <a:avLst/>
          </a:prstGeom>
        </p:spPr>
      </p:pic>
      <p:cxnSp>
        <p:nvCxnSpPr>
          <p:cNvPr id="26" name="Straight Arrow Connector 25">
            <a:extLst>
              <a:ext uri="{FF2B5EF4-FFF2-40B4-BE49-F238E27FC236}">
                <a16:creationId xmlns:a16="http://schemas.microsoft.com/office/drawing/2014/main" id="{0E34268E-FDD2-F81D-BDE9-BC43EED679EE}"/>
              </a:ext>
            </a:extLst>
          </p:cNvPr>
          <p:cNvCxnSpPr>
            <a:cxnSpLocks/>
            <a:stCxn id="21" idx="3"/>
          </p:cNvCxnSpPr>
          <p:nvPr/>
        </p:nvCxnSpPr>
        <p:spPr>
          <a:xfrm>
            <a:off x="8915097" y="2863622"/>
            <a:ext cx="54737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05FEC95-50B3-73A1-B6D4-A031120476F8}"/>
              </a:ext>
            </a:extLst>
          </p:cNvPr>
          <p:cNvCxnSpPr>
            <a:cxnSpLocks/>
          </p:cNvCxnSpPr>
          <p:nvPr/>
        </p:nvCxnSpPr>
        <p:spPr>
          <a:xfrm>
            <a:off x="10072118" y="2210647"/>
            <a:ext cx="0" cy="215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36BC046-E911-3937-3725-2C0E214EC21B}"/>
              </a:ext>
            </a:extLst>
          </p:cNvPr>
          <p:cNvSpPr txBox="1"/>
          <p:nvPr/>
        </p:nvSpPr>
        <p:spPr>
          <a:xfrm>
            <a:off x="9462471" y="2439471"/>
            <a:ext cx="1252104"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Simulate signing sessions</a:t>
            </a:r>
            <a:endParaRPr lang="en-US" dirty="0">
              <a:solidFill>
                <a:srgbClr val="C00000"/>
              </a:solidFill>
            </a:endParaRPr>
          </a:p>
        </p:txBody>
      </p:sp>
      <p:pic>
        <p:nvPicPr>
          <p:cNvPr id="41" name="Graphic 40" descr="Transfer outline">
            <a:extLst>
              <a:ext uri="{FF2B5EF4-FFF2-40B4-BE49-F238E27FC236}">
                <a16:creationId xmlns:a16="http://schemas.microsoft.com/office/drawing/2014/main" id="{027023B2-C0D0-A434-2655-8A883C9E55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774069" y="3594510"/>
            <a:ext cx="476284" cy="476284"/>
          </a:xfrm>
          <a:prstGeom prst="rect">
            <a:avLst/>
          </a:prstGeom>
        </p:spPr>
      </p:pic>
      <p:pic>
        <p:nvPicPr>
          <p:cNvPr id="45" name="Graphic 44" descr="Transfer outline">
            <a:extLst>
              <a:ext uri="{FF2B5EF4-FFF2-40B4-BE49-F238E27FC236}">
                <a16:creationId xmlns:a16="http://schemas.microsoft.com/office/drawing/2014/main" id="{48C032D5-EAF6-44F6-842F-8D61EF4449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782341" y="4052893"/>
            <a:ext cx="476284" cy="476284"/>
          </a:xfrm>
          <a:prstGeom prst="rect">
            <a:avLst/>
          </a:prstGeom>
        </p:spPr>
      </p:pic>
      <p:pic>
        <p:nvPicPr>
          <p:cNvPr id="46" name="Graphic 45" descr="Transfer outline">
            <a:extLst>
              <a:ext uri="{FF2B5EF4-FFF2-40B4-BE49-F238E27FC236}">
                <a16:creationId xmlns:a16="http://schemas.microsoft.com/office/drawing/2014/main" id="{2E3C1283-8D22-FF1B-AB85-D22DFB028C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3774069" y="4665786"/>
            <a:ext cx="476284" cy="476284"/>
          </a:xfrm>
          <a:prstGeom prst="rect">
            <a:avLst/>
          </a:prstGeom>
        </p:spPr>
      </p:pic>
      <p:sp>
        <p:nvSpPr>
          <p:cNvPr id="47" name="TextBox 46">
            <a:extLst>
              <a:ext uri="{FF2B5EF4-FFF2-40B4-BE49-F238E27FC236}">
                <a16:creationId xmlns:a16="http://schemas.microsoft.com/office/drawing/2014/main" id="{15D7C418-E99E-EC0D-B9CE-0C006D2BE5FE}"/>
              </a:ext>
            </a:extLst>
          </p:cNvPr>
          <p:cNvSpPr txBox="1"/>
          <p:nvPr/>
        </p:nvSpPr>
        <p:spPr>
          <a:xfrm>
            <a:off x="3799648" y="4392893"/>
            <a:ext cx="381836" cy="369332"/>
          </a:xfrm>
          <a:prstGeom prst="rect">
            <a:avLst/>
          </a:prstGeom>
          <a:noFill/>
          <a:ln>
            <a:noFill/>
          </a:ln>
        </p:spPr>
        <p:txBody>
          <a:bodyPr wrap="none" rtlCol="0">
            <a:spAutoFit/>
          </a:bodyPr>
          <a:lstStyle/>
          <a:p>
            <a:r>
              <a:rPr lang="en-US" dirty="0">
                <a:solidFill>
                  <a:srgbClr val="FF0000"/>
                </a:solidFill>
              </a:rPr>
              <a:t>…</a:t>
            </a:r>
          </a:p>
        </p:txBody>
      </p:sp>
      <p:sp>
        <p:nvSpPr>
          <p:cNvPr id="50" name="Bent-Up Arrow 49">
            <a:extLst>
              <a:ext uri="{FF2B5EF4-FFF2-40B4-BE49-F238E27FC236}">
                <a16:creationId xmlns:a16="http://schemas.microsoft.com/office/drawing/2014/main" id="{13023131-FD66-B583-E13D-094B86F41FFC}"/>
              </a:ext>
            </a:extLst>
          </p:cNvPr>
          <p:cNvSpPr/>
          <p:nvPr/>
        </p:nvSpPr>
        <p:spPr>
          <a:xfrm rot="5400000">
            <a:off x="1989070" y="5247379"/>
            <a:ext cx="503073" cy="86550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1B42F3FD-E89F-A7FC-55C0-8BCAFCF0655D}"/>
              </a:ext>
            </a:extLst>
          </p:cNvPr>
          <p:cNvCxnSpPr>
            <a:cxnSpLocks/>
          </p:cNvCxnSpPr>
          <p:nvPr/>
        </p:nvCxnSpPr>
        <p:spPr>
          <a:xfrm>
            <a:off x="4667234" y="2206178"/>
            <a:ext cx="0" cy="215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42771F0-5905-012B-36C9-A3A5AFC50B8C}"/>
                  </a:ext>
                </a:extLst>
              </p:cNvPr>
              <p:cNvSpPr txBox="1"/>
              <p:nvPr/>
            </p:nvSpPr>
            <p:spPr>
              <a:xfrm>
                <a:off x="3993906" y="2494290"/>
                <a:ext cx="13244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𝑝𝑘</m:t>
                      </m:r>
                      <m:r>
                        <a:rPr lang="en-US" sz="1800" b="0" i="1" smtClean="0">
                          <a:solidFill>
                            <a:schemeClr val="tx1"/>
                          </a:solidFill>
                          <a:latin typeface="Cambria Math" panose="02040503050406030204" pitchFamily="18" charset="0"/>
                        </a:rPr>
                        <m:t>=</m:t>
                      </m:r>
                      <m:r>
                        <a:rPr lang="en-US" sz="1800" b="0" i="1" smtClean="0">
                          <a:solidFill>
                            <a:srgbClr val="0070C0"/>
                          </a:solidFill>
                          <a:latin typeface="Cambria Math" panose="02040503050406030204" pitchFamily="18" charset="0"/>
                        </a:rPr>
                        <m:t>𝐹</m:t>
                      </m:r>
                      <m:d>
                        <m:dPr>
                          <m:ctrlPr>
                            <a:rPr lang="en-US" sz="1800" b="0" i="1" smtClean="0">
                              <a:solidFill>
                                <a:srgbClr val="0070C0"/>
                              </a:solidFill>
                              <a:latin typeface="Cambria Math" panose="02040503050406030204" pitchFamily="18" charset="0"/>
                            </a:rPr>
                          </m:ctrlPr>
                        </m:dPr>
                        <m:e>
                          <m:r>
                            <a:rPr lang="en-US" sz="1800" b="0" i="1" smtClean="0">
                              <a:solidFill>
                                <a:srgbClr val="0070C0"/>
                              </a:solidFill>
                              <a:latin typeface="Cambria Math" panose="02040503050406030204" pitchFamily="18" charset="0"/>
                            </a:rPr>
                            <m:t>𝑠𝑘</m:t>
                          </m:r>
                        </m:e>
                      </m:d>
                    </m:oMath>
                  </m:oMathPara>
                </a14:m>
                <a:endParaRPr lang="en-US" dirty="0"/>
              </a:p>
            </p:txBody>
          </p:sp>
        </mc:Choice>
        <mc:Fallback xmlns="">
          <p:sp>
            <p:nvSpPr>
              <p:cNvPr id="54" name="TextBox 53">
                <a:extLst>
                  <a:ext uri="{FF2B5EF4-FFF2-40B4-BE49-F238E27FC236}">
                    <a16:creationId xmlns:a16="http://schemas.microsoft.com/office/drawing/2014/main" id="{042771F0-5905-012B-36C9-A3A5AFC50B8C}"/>
                  </a:ext>
                </a:extLst>
              </p:cNvPr>
              <p:cNvSpPr txBox="1">
                <a:spLocks noRot="1" noChangeAspect="1" noMove="1" noResize="1" noEditPoints="1" noAdjustHandles="1" noChangeArrowheads="1" noChangeShapeType="1" noTextEdit="1"/>
              </p:cNvSpPr>
              <p:nvPr/>
            </p:nvSpPr>
            <p:spPr>
              <a:xfrm>
                <a:off x="3993906" y="2494290"/>
                <a:ext cx="1324402" cy="369332"/>
              </a:xfrm>
              <a:prstGeom prst="rect">
                <a:avLst/>
              </a:prstGeom>
              <a:blipFill>
                <a:blip r:embed="rId19"/>
                <a:stretch>
                  <a:fillRect l="-952" b="-13333"/>
                </a:stretch>
              </a:blipFill>
            </p:spPr>
            <p:txBody>
              <a:bodyPr/>
              <a:lstStyle/>
              <a:p>
                <a:r>
                  <a:rPr lang="en-US">
                    <a:noFill/>
                  </a:rPr>
                  <a:t> </a:t>
                </a:r>
              </a:p>
            </p:txBody>
          </p:sp>
        </mc:Fallback>
      </mc:AlternateContent>
      <p:pic>
        <p:nvPicPr>
          <p:cNvPr id="2" name="Graphic 1" descr="Refresh outline">
            <a:extLst>
              <a:ext uri="{FF2B5EF4-FFF2-40B4-BE49-F238E27FC236}">
                <a16:creationId xmlns:a16="http://schemas.microsoft.com/office/drawing/2014/main" id="{19C645C2-24BB-D4BF-1367-5D713E2C9E6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4304051">
            <a:off x="971071" y="2363325"/>
            <a:ext cx="1162648" cy="1162648"/>
          </a:xfrm>
          <a:prstGeom prst="rect">
            <a:avLst/>
          </a:prstGeom>
        </p:spPr>
      </p:pic>
      <p:sp>
        <p:nvSpPr>
          <p:cNvPr id="6" name="TextBox 5">
            <a:extLst>
              <a:ext uri="{FF2B5EF4-FFF2-40B4-BE49-F238E27FC236}">
                <a16:creationId xmlns:a16="http://schemas.microsoft.com/office/drawing/2014/main" id="{EE9790F1-16C4-B86E-A9E9-E28CFA74D961}"/>
              </a:ext>
            </a:extLst>
          </p:cNvPr>
          <p:cNvSpPr txBox="1"/>
          <p:nvPr/>
        </p:nvSpPr>
        <p:spPr>
          <a:xfrm>
            <a:off x="2005657" y="2632789"/>
            <a:ext cx="1170192" cy="461665"/>
          </a:xfrm>
          <a:prstGeom prst="rect">
            <a:avLst/>
          </a:prstGeom>
          <a:noFill/>
        </p:spPr>
        <p:txBody>
          <a:bodyPr wrap="none" rtlCol="0">
            <a:spAutoFit/>
          </a:bodyPr>
          <a:lstStyle/>
          <a:p>
            <a:r>
              <a:rPr lang="en-US" sz="2400" dirty="0"/>
              <a:t>Rewind</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6D0039-BDC3-45EB-F495-C11E0E843BB4}"/>
                  </a:ext>
                </a:extLst>
              </p:cNvPr>
              <p:cNvSpPr txBox="1"/>
              <p:nvPr/>
            </p:nvSpPr>
            <p:spPr>
              <a:xfrm>
                <a:off x="4881985" y="3533780"/>
                <a:ext cx="5885577" cy="486516"/>
              </a:xfrm>
              <a:prstGeom prst="roundRect">
                <a:avLst/>
              </a:prstGeom>
              <a:solidFill>
                <a:srgbClr val="FFDF97"/>
              </a:solidFill>
              <a:ln w="28575">
                <a:solidFill>
                  <a:srgbClr val="C00000"/>
                </a:solidFill>
              </a:ln>
            </p:spPr>
            <p:txBody>
              <a:bodyPr wrap="square" rtlCol="0">
                <a:spAutoFit/>
              </a:bodyPr>
              <a:lstStyle/>
              <a:p>
                <a:pPr algn="ctr"/>
                <a:r>
                  <a:rPr lang="en-US" sz="2000" b="1" dirty="0">
                    <a:solidFill>
                      <a:srgbClr val="C00000"/>
                    </a:solidFill>
                  </a:rPr>
                  <a:t>Previous run: </a:t>
                </a:r>
                <a14:m>
                  <m:oMath xmlns:m="http://schemas.openxmlformats.org/officeDocument/2006/math">
                    <m:d>
                      <m:dPr>
                        <m:ctrlPr>
                          <a:rPr lang="en-US" sz="2000" i="1" smtClean="0">
                            <a:latin typeface="Cambria Math" panose="02040503050406030204" pitchFamily="18" charset="0"/>
                          </a:rPr>
                        </m:ctrlPr>
                      </m:dPr>
                      <m:e>
                        <m:r>
                          <a:rPr lang="en-US" sz="2000" b="0" i="1" smtClean="0">
                            <a:latin typeface="Cambria Math" panose="02040503050406030204" pitchFamily="18" charset="0"/>
                          </a:rPr>
                          <m:t>𝑚</m:t>
                        </m:r>
                        <m:r>
                          <a:rPr lang="en-US" sz="2000" i="1">
                            <a:latin typeface="Cambria Math" panose="02040503050406030204" pitchFamily="18" charset="0"/>
                          </a:rPr>
                          <m:t>, </m:t>
                        </m:r>
                        <m:d>
                          <m:dPr>
                            <m:ctrlPr>
                              <a:rPr lang="en-US" sz="2000" i="1">
                                <a:latin typeface="Cambria Math" panose="02040503050406030204" pitchFamily="18" charset="0"/>
                              </a:rPr>
                            </m:ctrlPr>
                          </m:dPr>
                          <m:e>
                            <m:r>
                              <a:rPr lang="en-US" sz="2000" b="0" i="1" smtClean="0">
                                <a:latin typeface="Cambria Math" panose="02040503050406030204" pitchFamily="18" charset="0"/>
                              </a:rPr>
                              <m:t>𝑅</m:t>
                            </m:r>
                            <m:r>
                              <a:rPr lang="en-US" sz="2000" i="1">
                                <a:latin typeface="Cambria Math" panose="02040503050406030204" pitchFamily="18" charset="0"/>
                              </a:rPr>
                              <m:t>,</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𝑧</m:t>
                            </m:r>
                          </m:e>
                        </m:d>
                      </m:e>
                    </m:d>
                  </m:oMath>
                </a14:m>
                <a:r>
                  <a:rPr lang="en-US" sz="2000" dirty="0">
                    <a:solidFill>
                      <a:srgbClr val="C00000"/>
                    </a:solidFill>
                  </a:rPr>
                  <a:t> s.t. </a:t>
                </a:r>
                <a14:m>
                  <m:oMath xmlns:m="http://schemas.openxmlformats.org/officeDocument/2006/math">
                    <m:r>
                      <a:rPr lang="en-US" sz="2000" i="1">
                        <a:latin typeface="Cambria Math" panose="02040503050406030204" pitchFamily="18" charset="0"/>
                      </a:rPr>
                      <m:t>𝐹</m:t>
                    </m:r>
                    <m:d>
                      <m:dPr>
                        <m:ctrlPr>
                          <a:rPr lang="en-US" sz="2000" i="1">
                            <a:latin typeface="Cambria Math" panose="02040503050406030204" pitchFamily="18" charset="0"/>
                          </a:rPr>
                        </m:ctrlPr>
                      </m:dPr>
                      <m:e>
                        <m:r>
                          <a:rPr lang="en-US" sz="2000" b="0" i="1" smtClean="0">
                            <a:latin typeface="Cambria Math" panose="02040503050406030204" pitchFamily="18" charset="0"/>
                          </a:rPr>
                          <m:t>𝑧</m:t>
                        </m:r>
                        <m:r>
                          <a:rPr lang="en-US" sz="2000" i="1">
                            <a:latin typeface="Cambria Math" panose="02040503050406030204" pitchFamily="18" charset="0"/>
                          </a:rPr>
                          <m:t>−</m:t>
                        </m:r>
                        <m:r>
                          <a:rPr lang="en-US" sz="2000" b="0" i="1" smtClean="0">
                            <a:latin typeface="Cambria Math" panose="02040503050406030204" pitchFamily="18" charset="0"/>
                          </a:rPr>
                          <m:t>𝑐</m:t>
                        </m:r>
                        <m:r>
                          <a:rPr lang="en-US" sz="2000" i="1">
                            <a:latin typeface="Cambria Math" panose="02040503050406030204" pitchFamily="18" charset="0"/>
                          </a:rPr>
                          <m:t>⋅</m:t>
                        </m:r>
                        <m:r>
                          <a:rPr lang="en-US" sz="2000" i="1">
                            <a:solidFill>
                              <a:srgbClr val="0070C0"/>
                            </a:solidFill>
                            <a:latin typeface="Cambria Math" panose="02040503050406030204" pitchFamily="18" charset="0"/>
                          </a:rPr>
                          <m:t>𝑠𝑘</m:t>
                        </m:r>
                      </m:e>
                    </m:d>
                    <m:r>
                      <a:rPr lang="en-US" sz="2000" i="1">
                        <a:latin typeface="Cambria Math" panose="02040503050406030204" pitchFamily="18" charset="0"/>
                      </a:rPr>
                      <m:t>=</m:t>
                    </m:r>
                    <m:r>
                      <a:rPr lang="en-US" sz="2000" b="0" i="1" smtClean="0">
                        <a:latin typeface="Cambria Math" panose="02040503050406030204" pitchFamily="18" charset="0"/>
                      </a:rPr>
                      <m:t>𝑅</m:t>
                    </m:r>
                  </m:oMath>
                </a14:m>
                <a:endParaRPr lang="en-US" sz="2000" dirty="0">
                  <a:solidFill>
                    <a:srgbClr val="C00000"/>
                  </a:solidFill>
                </a:endParaRPr>
              </a:p>
            </p:txBody>
          </p:sp>
        </mc:Choice>
        <mc:Fallback xmlns="">
          <p:sp>
            <p:nvSpPr>
              <p:cNvPr id="18" name="TextBox 17">
                <a:extLst>
                  <a:ext uri="{FF2B5EF4-FFF2-40B4-BE49-F238E27FC236}">
                    <a16:creationId xmlns:a16="http://schemas.microsoft.com/office/drawing/2014/main" id="{486D0039-BDC3-45EB-F495-C11E0E843BB4}"/>
                  </a:ext>
                </a:extLst>
              </p:cNvPr>
              <p:cNvSpPr txBox="1">
                <a:spLocks noRot="1" noChangeAspect="1" noMove="1" noResize="1" noEditPoints="1" noAdjustHandles="1" noChangeArrowheads="1" noChangeShapeType="1" noTextEdit="1"/>
              </p:cNvSpPr>
              <p:nvPr/>
            </p:nvSpPr>
            <p:spPr>
              <a:xfrm>
                <a:off x="4881985" y="3533780"/>
                <a:ext cx="5885577" cy="486516"/>
              </a:xfrm>
              <a:prstGeom prst="roundRect">
                <a:avLst/>
              </a:prstGeom>
              <a:blipFill>
                <a:blip r:embed="rId22"/>
                <a:stretch>
                  <a:fillRect b="-14634"/>
                </a:stretch>
              </a:blipFill>
              <a:ln w="28575">
                <a:solidFill>
                  <a:srgbClr val="C00000"/>
                </a:solid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F701C54C-2DBE-054E-AB53-877753DCB133}"/>
              </a:ext>
            </a:extLst>
          </p:cNvPr>
          <p:cNvGrpSpPr/>
          <p:nvPr/>
        </p:nvGrpSpPr>
        <p:grpSpPr>
          <a:xfrm>
            <a:off x="5640185" y="4577559"/>
            <a:ext cx="4356398" cy="511892"/>
            <a:chOff x="5640185" y="4577559"/>
            <a:chExt cx="4356398" cy="511892"/>
          </a:xfrm>
        </p:grpSpPr>
        <p:sp>
          <p:nvSpPr>
            <p:cNvPr id="31" name="Rounded Rectangle 30">
              <a:extLst>
                <a:ext uri="{FF2B5EF4-FFF2-40B4-BE49-F238E27FC236}">
                  <a16:creationId xmlns:a16="http://schemas.microsoft.com/office/drawing/2014/main" id="{228F4895-DDA0-7E9C-8B1B-5851D9A0A25B}"/>
                </a:ext>
              </a:extLst>
            </p:cNvPr>
            <p:cNvSpPr/>
            <p:nvPr/>
          </p:nvSpPr>
          <p:spPr>
            <a:xfrm>
              <a:off x="5640185" y="4577559"/>
              <a:ext cx="4356398" cy="511892"/>
            </a:xfrm>
            <a:prstGeom prst="roundRect">
              <a:avLst/>
            </a:prstGeom>
            <a:solidFill>
              <a:srgbClr val="D9FFC5"/>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E6541EC9-BF8B-F88E-CB57-77C07B00CE9E}"/>
                </a:ext>
              </a:extLst>
            </p:cNvPr>
            <p:cNvGrpSpPr/>
            <p:nvPr/>
          </p:nvGrpSpPr>
          <p:grpSpPr>
            <a:xfrm>
              <a:off x="5736606" y="4637060"/>
              <a:ext cx="4259977" cy="412708"/>
              <a:chOff x="5736606" y="4637060"/>
              <a:chExt cx="4259977" cy="412708"/>
            </a:xfrm>
          </p:grpSpPr>
          <p:sp>
            <p:nvSpPr>
              <p:cNvPr id="22" name="TextBox 21">
                <a:extLst>
                  <a:ext uri="{FF2B5EF4-FFF2-40B4-BE49-F238E27FC236}">
                    <a16:creationId xmlns:a16="http://schemas.microsoft.com/office/drawing/2014/main" id="{ED7F25DD-052F-FF4A-4FFE-7868156C40C2}"/>
                  </a:ext>
                </a:extLst>
              </p:cNvPr>
              <p:cNvSpPr txBox="1"/>
              <p:nvPr/>
            </p:nvSpPr>
            <p:spPr>
              <a:xfrm>
                <a:off x="5736606" y="4637060"/>
                <a:ext cx="381836" cy="400110"/>
              </a:xfrm>
              <a:prstGeom prst="rect">
                <a:avLst/>
              </a:prstGeom>
              <a:noFill/>
            </p:spPr>
            <p:txBody>
              <a:bodyPr wrap="none" rtlCol="0">
                <a:spAutoFit/>
              </a:bodyPr>
              <a:lstStyle/>
              <a:p>
                <a:r>
                  <a:rPr lang="en-US" sz="2000" dirty="0"/>
                  <a:t>If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DDBD2C8-38B8-AC12-70D7-C7FB7DA7607F}"/>
                      </a:ext>
                    </a:extLst>
                  </p:cNvPr>
                  <p:cNvSpPr txBox="1"/>
                  <p:nvPr/>
                </p:nvSpPr>
                <p:spPr>
                  <a:xfrm>
                    <a:off x="5934675" y="4637060"/>
                    <a:ext cx="263560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𝑧</m:t>
                              </m:r>
                            </m:e>
                          </m:acc>
                          <m:r>
                            <a:rPr lang="en-US" sz="2000" b="0" i="1" smtClean="0">
                              <a:solidFill>
                                <a:schemeClr val="tx1"/>
                              </a:solidFill>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𝑐</m:t>
                              </m:r>
                            </m:e>
                          </m:acc>
                          <m:r>
                            <a:rPr lang="en-US" sz="2000" b="0" i="1" smtClean="0">
                              <a:latin typeface="Cambria Math" panose="02040503050406030204" pitchFamily="18" charset="0"/>
                            </a:rPr>
                            <m:t>⋅</m:t>
                          </m:r>
                          <m:r>
                            <a:rPr lang="en-US" sz="2000" b="0" i="1" smtClean="0">
                              <a:solidFill>
                                <a:srgbClr val="0070C0"/>
                              </a:solidFill>
                              <a:latin typeface="Cambria Math" panose="02040503050406030204" pitchFamily="18" charset="0"/>
                            </a:rPr>
                            <m:t>𝑠𝑘</m:t>
                          </m:r>
                          <m:r>
                            <a:rPr lang="en-US" sz="2000" b="0" i="1" smtClean="0">
                              <a:solidFill>
                                <a:schemeClr val="tx1"/>
                              </a:solidFill>
                              <a:latin typeface="Cambria Math" panose="02040503050406030204" pitchFamily="18" charset="0"/>
                            </a:rPr>
                            <m:t>≠</m:t>
                          </m:r>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m:t>
                          </m:r>
                          <m:r>
                            <a:rPr lang="en-US" sz="2000" i="1">
                              <a:solidFill>
                                <a:srgbClr val="0070C0"/>
                              </a:solidFill>
                              <a:latin typeface="Cambria Math" panose="02040503050406030204" pitchFamily="18" charset="0"/>
                            </a:rPr>
                            <m:t>𝑠𝑘</m:t>
                          </m:r>
                        </m:oMath>
                      </m:oMathPara>
                    </a14:m>
                    <a:endParaRPr lang="en-US" sz="2000" dirty="0"/>
                  </a:p>
                </p:txBody>
              </p:sp>
            </mc:Choice>
            <mc:Fallback xmlns="">
              <p:sp>
                <p:nvSpPr>
                  <p:cNvPr id="24" name="TextBox 23">
                    <a:extLst>
                      <a:ext uri="{FF2B5EF4-FFF2-40B4-BE49-F238E27FC236}">
                        <a16:creationId xmlns:a16="http://schemas.microsoft.com/office/drawing/2014/main" id="{BDDBD2C8-38B8-AC12-70D7-C7FB7DA7607F}"/>
                      </a:ext>
                    </a:extLst>
                  </p:cNvPr>
                  <p:cNvSpPr txBox="1">
                    <a:spLocks noRot="1" noChangeAspect="1" noMove="1" noResize="1" noEditPoints="1" noAdjustHandles="1" noChangeArrowheads="1" noChangeShapeType="1" noTextEdit="1"/>
                  </p:cNvSpPr>
                  <p:nvPr/>
                </p:nvSpPr>
                <p:spPr>
                  <a:xfrm>
                    <a:off x="5934675" y="4637060"/>
                    <a:ext cx="2635600" cy="40011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EC84BDD-C7D6-C4AB-4EE0-F1213743EFFD}"/>
                      </a:ext>
                    </a:extLst>
                  </p:cNvPr>
                  <p:cNvSpPr txBox="1"/>
                  <p:nvPr/>
                </p:nvSpPr>
                <p:spPr>
                  <a:xfrm>
                    <a:off x="8436797" y="4649658"/>
                    <a:ext cx="1559786" cy="400110"/>
                  </a:xfrm>
                  <a:prstGeom prst="rect">
                    <a:avLst/>
                  </a:prstGeom>
                  <a:noFill/>
                </p:spPr>
                <p:txBody>
                  <a:bodyPr wrap="none" rtlCol="0">
                    <a:spAutoFit/>
                  </a:bodyPr>
                  <a:lstStyle/>
                  <a:p>
                    <a:r>
                      <a:rPr lang="en-US" sz="2000" dirty="0"/>
                      <a:t>then </a:t>
                    </a:r>
                    <a14:m>
                      <m:oMath xmlns:m="http://schemas.openxmlformats.org/officeDocument/2006/math">
                        <m:r>
                          <a:rPr kumimoji="0" lang="en-US" sz="2000" b="0" i="1" u="none" strike="noStrike" cap="none" spc="0" normalizeH="0" baseline="0" smtClean="0">
                            <a:ln>
                              <a:noFill/>
                            </a:ln>
                            <a:solidFill>
                              <a:schemeClr val="tx1"/>
                            </a:solidFill>
                            <a:effectLst/>
                            <a:uFillTx/>
                            <a:latin typeface="Cambria Math" panose="02040503050406030204" pitchFamily="18" charset="0"/>
                            <a:sym typeface="Calibri"/>
                          </a:rPr>
                          <m:t>ℬ</m:t>
                        </m:r>
                      </m:oMath>
                    </a14:m>
                    <a:r>
                      <a:rPr lang="en-US" sz="2000" dirty="0"/>
                      <a:t> wins!</a:t>
                    </a:r>
                  </a:p>
                </p:txBody>
              </p:sp>
            </mc:Choice>
            <mc:Fallback xmlns="">
              <p:sp>
                <p:nvSpPr>
                  <p:cNvPr id="27" name="TextBox 26">
                    <a:extLst>
                      <a:ext uri="{FF2B5EF4-FFF2-40B4-BE49-F238E27FC236}">
                        <a16:creationId xmlns:a16="http://schemas.microsoft.com/office/drawing/2014/main" id="{DEC84BDD-C7D6-C4AB-4EE0-F1213743EFFD}"/>
                      </a:ext>
                    </a:extLst>
                  </p:cNvPr>
                  <p:cNvSpPr txBox="1">
                    <a:spLocks noRot="1" noChangeAspect="1" noMove="1" noResize="1" noEditPoints="1" noAdjustHandles="1" noChangeArrowheads="1" noChangeShapeType="1" noTextEdit="1"/>
                  </p:cNvSpPr>
                  <p:nvPr/>
                </p:nvSpPr>
                <p:spPr>
                  <a:xfrm>
                    <a:off x="8436797" y="4649658"/>
                    <a:ext cx="1559786" cy="400110"/>
                  </a:xfrm>
                  <a:prstGeom prst="rect">
                    <a:avLst/>
                  </a:prstGeom>
                  <a:blipFill>
                    <a:blip r:embed="rId24"/>
                    <a:stretch>
                      <a:fillRect l="-4032" t="-6250" r="-3226" b="-31250"/>
                    </a:stretch>
                  </a:blipFill>
                </p:spPr>
                <p:txBody>
                  <a:bodyPr/>
                  <a:lstStyle/>
                  <a:p>
                    <a:r>
                      <a:rPr lang="en-US">
                        <a:noFill/>
                      </a:rPr>
                      <a:t> </a:t>
                    </a:r>
                  </a:p>
                </p:txBody>
              </p:sp>
            </mc:Fallback>
          </mc:AlternateContent>
        </p:grpSp>
      </p:grpSp>
      <p:cxnSp>
        <p:nvCxnSpPr>
          <p:cNvPr id="34" name="Straight Arrow Connector 33">
            <a:extLst>
              <a:ext uri="{FF2B5EF4-FFF2-40B4-BE49-F238E27FC236}">
                <a16:creationId xmlns:a16="http://schemas.microsoft.com/office/drawing/2014/main" id="{BA29DA35-3C35-2999-881E-10177CA684DB}"/>
              </a:ext>
            </a:extLst>
          </p:cNvPr>
          <p:cNvCxnSpPr/>
          <p:nvPr/>
        </p:nvCxnSpPr>
        <p:spPr>
          <a:xfrm flipH="1">
            <a:off x="8059479" y="4052893"/>
            <a:ext cx="1041991" cy="4762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6353849-7F9C-5FCC-F442-8D0965E8B679}"/>
              </a:ext>
            </a:extLst>
          </p:cNvPr>
          <p:cNvCxnSpPr>
            <a:cxnSpLocks/>
          </p:cNvCxnSpPr>
          <p:nvPr/>
        </p:nvCxnSpPr>
        <p:spPr>
          <a:xfrm flipV="1">
            <a:off x="5992092" y="5096671"/>
            <a:ext cx="444150" cy="393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ounded Rectangular Callout 37">
            <a:extLst>
              <a:ext uri="{FF2B5EF4-FFF2-40B4-BE49-F238E27FC236}">
                <a16:creationId xmlns:a16="http://schemas.microsoft.com/office/drawing/2014/main" id="{0A2ECD16-021E-D081-A790-8400E40E2B05}"/>
              </a:ext>
            </a:extLst>
          </p:cNvPr>
          <p:cNvSpPr/>
          <p:nvPr/>
        </p:nvSpPr>
        <p:spPr>
          <a:xfrm>
            <a:off x="7628377" y="5372606"/>
            <a:ext cx="4356398" cy="1106244"/>
          </a:xfrm>
          <a:prstGeom prst="wedgeRoundRectCallout">
            <a:avLst>
              <a:gd name="adj1" fmla="val -28806"/>
              <a:gd name="adj2" fmla="val -73982"/>
              <a:gd name="adj3" fmla="val 16667"/>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But how do we show that this occurs with high probability?</a:t>
            </a:r>
          </a:p>
        </p:txBody>
      </p:sp>
      <mc:AlternateContent xmlns:mc="http://schemas.openxmlformats.org/markup-compatibility/2006" xmlns:a14="http://schemas.microsoft.com/office/drawing/2010/main">
        <mc:Choice Requires="a14">
          <p:sp>
            <p:nvSpPr>
              <p:cNvPr id="39" name="Rounded Rectangular Callout 38">
                <a:extLst>
                  <a:ext uri="{FF2B5EF4-FFF2-40B4-BE49-F238E27FC236}">
                    <a16:creationId xmlns:a16="http://schemas.microsoft.com/office/drawing/2014/main" id="{0A8FE4DD-92DF-1ED8-2F2E-34470FBDA006}"/>
                  </a:ext>
                </a:extLst>
              </p:cNvPr>
              <p:cNvSpPr/>
              <p:nvPr/>
            </p:nvSpPr>
            <p:spPr>
              <a:xfrm>
                <a:off x="3162923" y="6204699"/>
                <a:ext cx="1919441" cy="513271"/>
              </a:xfrm>
              <a:prstGeom prst="wedgeRoundRectCallout">
                <a:avLst>
                  <a:gd name="adj1" fmla="val -14042"/>
                  <a:gd name="adj2" fmla="val -95101"/>
                  <a:gd name="adj3" fmla="val 16667"/>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𝑐</m:t>
                      </m:r>
                      <m:r>
                        <a:rPr lang="en-US" sz="2400" b="0" i="1" smtClean="0">
                          <a:solidFill>
                            <a:srgbClr val="C00000"/>
                          </a:solidFill>
                          <a:latin typeface="Cambria Math" panose="02040503050406030204" pitchFamily="18"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𝑐</m:t>
                          </m:r>
                        </m:e>
                      </m:acc>
                    </m:oMath>
                  </m:oMathPara>
                </a14:m>
                <a:endParaRPr lang="en-US" sz="2400" dirty="0">
                  <a:solidFill>
                    <a:srgbClr val="C00000"/>
                  </a:solidFill>
                </a:endParaRPr>
              </a:p>
            </p:txBody>
          </p:sp>
        </mc:Choice>
        <mc:Fallback xmlns="">
          <p:sp>
            <p:nvSpPr>
              <p:cNvPr id="39" name="Rounded Rectangular Callout 38">
                <a:extLst>
                  <a:ext uri="{FF2B5EF4-FFF2-40B4-BE49-F238E27FC236}">
                    <a16:creationId xmlns:a16="http://schemas.microsoft.com/office/drawing/2014/main" id="{0A8FE4DD-92DF-1ED8-2F2E-34470FBDA006}"/>
                  </a:ext>
                </a:extLst>
              </p:cNvPr>
              <p:cNvSpPr>
                <a:spLocks noRot="1" noChangeAspect="1" noMove="1" noResize="1" noEditPoints="1" noAdjustHandles="1" noChangeArrowheads="1" noChangeShapeType="1" noTextEdit="1"/>
              </p:cNvSpPr>
              <p:nvPr/>
            </p:nvSpPr>
            <p:spPr>
              <a:xfrm>
                <a:off x="3162923" y="6204699"/>
                <a:ext cx="1919441" cy="513271"/>
              </a:xfrm>
              <a:prstGeom prst="wedgeRoundRectCallout">
                <a:avLst>
                  <a:gd name="adj1" fmla="val -14042"/>
                  <a:gd name="adj2" fmla="val -95101"/>
                  <a:gd name="adj3" fmla="val 16667"/>
                </a:avLst>
              </a:prstGeom>
              <a:blipFill>
                <a:blip r:embed="rId25"/>
                <a:stretch>
                  <a:fillRect/>
                </a:stretch>
              </a:blipFill>
              <a:ln w="28575">
                <a:solidFill>
                  <a:srgbClr val="C00000"/>
                </a:solidFill>
              </a:ln>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E47FD693-E8B2-6067-A532-83C62ECF126A}"/>
              </a:ext>
            </a:extLst>
          </p:cNvPr>
          <p:cNvGrpSpPr/>
          <p:nvPr/>
        </p:nvGrpSpPr>
        <p:grpSpPr>
          <a:xfrm>
            <a:off x="1621193" y="3147560"/>
            <a:ext cx="2161148" cy="2194560"/>
            <a:chOff x="5001943" y="3158082"/>
            <a:chExt cx="2161148" cy="2194560"/>
          </a:xfrm>
        </p:grpSpPr>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0DFD3A79-942B-4507-BCC3-DFF26E800CB0}"/>
                    </a:ext>
                  </a:extLst>
                </p:cNvPr>
                <p:cNvSpPr/>
                <p:nvPr/>
              </p:nvSpPr>
              <p:spPr>
                <a:xfrm>
                  <a:off x="5001943" y="3158082"/>
                  <a:ext cx="2161148" cy="2194560"/>
                </a:xfrm>
                <a:prstGeom prst="roundRect">
                  <a:avLst/>
                </a:prstGeom>
                <a:solidFill>
                  <a:srgbClr val="FFB3BD"/>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𝒜</m:t>
                        </m:r>
                      </m:oMath>
                    </m:oMathPara>
                  </a14:m>
                  <a:endParaRPr lang="en-US" sz="2400" dirty="0">
                    <a:solidFill>
                      <a:srgbClr val="C00000"/>
                    </a:solidFill>
                  </a:endParaRPr>
                </a:p>
              </p:txBody>
            </p:sp>
          </mc:Choice>
          <mc:Fallback xmlns="">
            <p:sp>
              <p:nvSpPr>
                <p:cNvPr id="37" name="Rounded Rectangle 36">
                  <a:extLst>
                    <a:ext uri="{FF2B5EF4-FFF2-40B4-BE49-F238E27FC236}">
                      <a16:creationId xmlns:a16="http://schemas.microsoft.com/office/drawing/2014/main" id="{0DFD3A79-942B-4507-BCC3-DFF26E800CB0}"/>
                    </a:ext>
                  </a:extLst>
                </p:cNvPr>
                <p:cNvSpPr>
                  <a:spLocks noRot="1" noChangeAspect="1" noMove="1" noResize="1" noEditPoints="1" noAdjustHandles="1" noChangeArrowheads="1" noChangeShapeType="1" noTextEdit="1"/>
                </p:cNvSpPr>
                <p:nvPr/>
              </p:nvSpPr>
              <p:spPr>
                <a:xfrm>
                  <a:off x="5001943" y="3158082"/>
                  <a:ext cx="2161148" cy="2194560"/>
                </a:xfrm>
                <a:prstGeom prst="roundRect">
                  <a:avLst/>
                </a:prstGeom>
                <a:blipFill>
                  <a:blip r:embed="rId26"/>
                  <a:stretch>
                    <a:fillRect/>
                  </a:stretch>
                </a:blipFill>
                <a:ln>
                  <a:solidFill>
                    <a:srgbClr val="C00000"/>
                  </a:solidFill>
                </a:ln>
              </p:spPr>
              <p:txBody>
                <a:bodyPr/>
                <a:lstStyle/>
                <a:p>
                  <a:r>
                    <a:rPr lang="en-US">
                      <a:noFill/>
                    </a:rPr>
                    <a:t> </a:t>
                  </a:r>
                </a:p>
              </p:txBody>
            </p:sp>
          </mc:Fallback>
        </mc:AlternateContent>
        <p:pic>
          <p:nvPicPr>
            <p:cNvPr id="40" name="Graphic 39" descr="Devil face with solid fill with solid fill">
              <a:extLst>
                <a:ext uri="{FF2B5EF4-FFF2-40B4-BE49-F238E27FC236}">
                  <a16:creationId xmlns:a16="http://schemas.microsoft.com/office/drawing/2014/main" id="{1EEA4C67-4566-EC90-0A4F-FD108BE33F1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188606" y="3725792"/>
              <a:ext cx="678551" cy="678551"/>
            </a:xfrm>
            <a:prstGeom prst="rect">
              <a:avLst/>
            </a:prstGeom>
          </p:spPr>
        </p:pic>
      </p:grpSp>
      <p:sp>
        <p:nvSpPr>
          <p:cNvPr id="44" name="Slide Number Placeholder 43">
            <a:extLst>
              <a:ext uri="{FF2B5EF4-FFF2-40B4-BE49-F238E27FC236}">
                <a16:creationId xmlns:a16="http://schemas.microsoft.com/office/drawing/2014/main" id="{4BB8EA3A-DA32-B2EA-1988-BDBE0A902E70}"/>
              </a:ext>
            </a:extLst>
          </p:cNvPr>
          <p:cNvSpPr>
            <a:spLocks noGrp="1"/>
          </p:cNvSpPr>
          <p:nvPr>
            <p:ph type="sldNum" sz="quarter" idx="12"/>
          </p:nvPr>
        </p:nvSpPr>
        <p:spPr/>
        <p:txBody>
          <a:bodyPr/>
          <a:lstStyle/>
          <a:p>
            <a:fld id="{30EC9421-5314-2247-A5A7-BBDDA73914CC}" type="slidenum">
              <a:rPr lang="en-US" smtClean="0"/>
              <a:t>15</a:t>
            </a:fld>
            <a:endParaRPr lang="en-US"/>
          </a:p>
        </p:txBody>
      </p:sp>
    </p:spTree>
    <p:extLst>
      <p:ext uri="{BB962C8B-B14F-4D97-AF65-F5344CB8AC3E}">
        <p14:creationId xmlns:p14="http://schemas.microsoft.com/office/powerpoint/2010/main" val="231045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0" grpId="0" animBg="1"/>
      <p:bldP spid="47" grpId="0"/>
      <p:bldP spid="50" grpId="0" animBg="1"/>
      <p:bldP spid="6" grpId="0"/>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7DA5A-5FDB-8F11-32BA-E241553AD17B}"/>
                  </a:ext>
                </a:extLst>
              </p:cNvPr>
              <p:cNvSpPr>
                <a:spLocks noGrp="1"/>
              </p:cNvSpPr>
              <p:nvPr>
                <p:ph idx="1"/>
              </p:nvPr>
            </p:nvSpPr>
            <p:spPr>
              <a:xfrm>
                <a:off x="509464" y="1825625"/>
                <a:ext cx="11338546" cy="1959603"/>
              </a:xfrm>
            </p:spPr>
            <p:txBody>
              <a:bodyPr/>
              <a:lstStyle/>
              <a:p>
                <a:r>
                  <a:rPr lang="en-US" b="1" dirty="0"/>
                  <a:t>Key Idea: </a:t>
                </a:r>
                <a14:m>
                  <m:oMath xmlns:m="http://schemas.openxmlformats.org/officeDocument/2006/math">
                    <m:r>
                      <a:rPr lang="en-US" b="0" i="1" smtClean="0">
                        <a:latin typeface="Cambria Math" panose="02040503050406030204" pitchFamily="18" charset="0"/>
                      </a:rPr>
                      <m:t>𝐹</m:t>
                    </m:r>
                  </m:oMath>
                </a14:m>
                <a:r>
                  <a:rPr lang="en-US" dirty="0"/>
                  <a:t> is compressing, so </a:t>
                </a:r>
                <a14:m>
                  <m:oMath xmlns:m="http://schemas.openxmlformats.org/officeDocument/2006/math">
                    <m:r>
                      <a:rPr lang="en-US" b="0" i="1" smtClean="0">
                        <a:latin typeface="Cambria Math" panose="02040503050406030204" pitchFamily="18" charset="0"/>
                      </a:rPr>
                      <m:t>∃</m:t>
                    </m:r>
                    <m:r>
                      <a:rPr lang="en-US" b="0" i="1" smtClean="0">
                        <a:solidFill>
                          <a:srgbClr val="7030A0"/>
                        </a:solidFill>
                        <a:latin typeface="Cambria Math" panose="02040503050406030204" pitchFamily="18" charset="0"/>
                      </a:rPr>
                      <m:t>𝑠</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𝑘</m:t>
                        </m:r>
                      </m:e>
                      <m:sup>
                        <m:r>
                          <a:rPr lang="en-US" b="0" i="1" smtClean="0">
                            <a:solidFill>
                              <a:srgbClr val="7030A0"/>
                            </a:solidFill>
                            <a:latin typeface="Cambria Math" panose="02040503050406030204" pitchFamily="18" charset="0"/>
                          </a:rPr>
                          <m:t>′</m:t>
                        </m:r>
                      </m:sup>
                    </m:sSup>
                    <m:r>
                      <a:rPr lang="en-US" b="0" i="1" smtClean="0">
                        <a:latin typeface="Cambria Math" panose="02040503050406030204" pitchFamily="18" charset="0"/>
                      </a:rPr>
                      <m:t>≠</m:t>
                    </m:r>
                    <m:r>
                      <a:rPr lang="en-US" b="0" i="1" smtClean="0">
                        <a:solidFill>
                          <a:srgbClr val="0070C0"/>
                        </a:solidFill>
                        <a:latin typeface="Cambria Math" panose="02040503050406030204" pitchFamily="18" charset="0"/>
                      </a:rPr>
                      <m:t>𝑠𝑘</m:t>
                    </m:r>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solidFill>
                              <a:srgbClr val="7030A0"/>
                            </a:solidFill>
                            <a:latin typeface="Cambria Math" panose="02040503050406030204" pitchFamily="18" charset="0"/>
                          </a:rPr>
                          <m:t>𝑠</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𝑘</m:t>
                            </m:r>
                          </m:e>
                          <m:sup>
                            <m:r>
                              <a:rPr lang="en-US" b="0" i="1" smtClean="0">
                                <a:solidFill>
                                  <a:srgbClr val="7030A0"/>
                                </a:solidFill>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𝑠𝑘</m:t>
                        </m:r>
                      </m:e>
                    </m:d>
                    <m:r>
                      <a:rPr lang="en-US" b="0" i="1" smtClean="0">
                        <a:latin typeface="Cambria Math" panose="02040503050406030204" pitchFamily="18" charset="0"/>
                      </a:rPr>
                      <m:t>=</m:t>
                    </m:r>
                    <m:r>
                      <a:rPr lang="en-US" b="0" i="1" smtClean="0">
                        <a:latin typeface="Cambria Math" panose="02040503050406030204" pitchFamily="18" charset="0"/>
                      </a:rPr>
                      <m:t>𝑝𝑘</m:t>
                    </m:r>
                  </m:oMath>
                </a14:m>
                <a:endParaRPr lang="en-US" dirty="0"/>
              </a:p>
              <a:p>
                <a:endParaRPr lang="en-US" dirty="0"/>
              </a:p>
              <a:p>
                <a:r>
                  <a:rPr lang="en-US" sz="3200" b="1" dirty="0"/>
                  <a:t>*IF*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𝒜</m:t>
                    </m:r>
                  </m:oMath>
                </a14:m>
                <a:r>
                  <a:rPr lang="en-US" dirty="0">
                    <a:solidFill>
                      <a:srgbClr val="C00000"/>
                    </a:solidFill>
                  </a:rPr>
                  <a:t> outputs </a:t>
                </a:r>
                <a:r>
                  <a:rPr lang="en-US" b="1" dirty="0">
                    <a:solidFill>
                      <a:srgbClr val="C00000"/>
                    </a:solidFill>
                  </a:rPr>
                  <a:t>the same forgeries</a:t>
                </a:r>
                <a:r>
                  <a:rPr lang="en-US" dirty="0">
                    <a:solidFill>
                      <a:srgbClr val="C00000"/>
                    </a:solidFill>
                  </a:rPr>
                  <a:t> independent of </a:t>
                </a:r>
                <a14:m>
                  <m:oMath xmlns:m="http://schemas.openxmlformats.org/officeDocument/2006/math">
                    <m:r>
                      <a:rPr lang="en-US" i="1">
                        <a:solidFill>
                          <a:srgbClr val="C00000"/>
                        </a:solidFill>
                        <a:latin typeface="Cambria Math" panose="02040503050406030204" pitchFamily="18" charset="0"/>
                        <a:sym typeface="Calibri"/>
                      </a:rPr>
                      <m:t>ℬ</m:t>
                    </m:r>
                  </m:oMath>
                </a14:m>
                <a:r>
                  <a:rPr lang="en-US" dirty="0">
                    <a:solidFill>
                      <a:srgbClr val="C00000"/>
                    </a:solidFill>
                  </a:rPr>
                  <a:t> using </a:t>
                </a:r>
                <a14:m>
                  <m:oMath xmlns:m="http://schemas.openxmlformats.org/officeDocument/2006/math">
                    <m:r>
                      <a:rPr lang="en-US" i="1">
                        <a:solidFill>
                          <a:srgbClr val="0070C0"/>
                        </a:solidFill>
                        <a:latin typeface="Cambria Math" panose="02040503050406030204" pitchFamily="18" charset="0"/>
                      </a:rPr>
                      <m:t>𝑠𝑘</m:t>
                    </m:r>
                  </m:oMath>
                </a14:m>
                <a:r>
                  <a:rPr lang="en-US" dirty="0">
                    <a:solidFill>
                      <a:srgbClr val="C00000"/>
                    </a:solidFill>
                  </a:rPr>
                  <a:t> or </a:t>
                </a:r>
                <a14:m>
                  <m:oMath xmlns:m="http://schemas.openxmlformats.org/officeDocument/2006/math">
                    <m:r>
                      <a:rPr lang="en-US" i="1">
                        <a:solidFill>
                          <a:srgbClr val="7030A0"/>
                        </a:solidFill>
                        <a:latin typeface="Cambria Math" panose="02040503050406030204" pitchFamily="18" charset="0"/>
                      </a:rPr>
                      <m:t>𝑠</m:t>
                    </m:r>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𝑘</m:t>
                        </m:r>
                      </m:e>
                      <m:sup>
                        <m:r>
                          <a:rPr lang="en-US" i="1">
                            <a:solidFill>
                              <a:srgbClr val="7030A0"/>
                            </a:solidFill>
                            <a:latin typeface="Cambria Math" panose="02040503050406030204" pitchFamily="18" charset="0"/>
                          </a:rPr>
                          <m:t>′</m:t>
                        </m:r>
                      </m:sup>
                    </m:sSup>
                  </m:oMath>
                </a14:m>
                <a:r>
                  <a:rPr lang="en-US" dirty="0">
                    <a:solidFill>
                      <a:srgbClr val="C00000"/>
                    </a:solidFill>
                  </a:rPr>
                  <a:t>…</a:t>
                </a:r>
              </a:p>
              <a:p>
                <a:endParaRPr lang="en-US" dirty="0"/>
              </a:p>
            </p:txBody>
          </p:sp>
        </mc:Choice>
        <mc:Fallback xmlns="">
          <p:sp>
            <p:nvSpPr>
              <p:cNvPr id="3" name="Content Placeholder 2">
                <a:extLst>
                  <a:ext uri="{FF2B5EF4-FFF2-40B4-BE49-F238E27FC236}">
                    <a16:creationId xmlns:a16="http://schemas.microsoft.com/office/drawing/2014/main" id="{C087DA5A-5FDB-8F11-32BA-E241553AD17B}"/>
                  </a:ext>
                </a:extLst>
              </p:cNvPr>
              <p:cNvSpPr>
                <a:spLocks noGrp="1" noRot="1" noChangeAspect="1" noMove="1" noResize="1" noEditPoints="1" noAdjustHandles="1" noChangeArrowheads="1" noChangeShapeType="1" noTextEdit="1"/>
              </p:cNvSpPr>
              <p:nvPr>
                <p:ph idx="1"/>
              </p:nvPr>
            </p:nvSpPr>
            <p:spPr>
              <a:xfrm>
                <a:off x="509464" y="1825625"/>
                <a:ext cx="11338546" cy="1959603"/>
              </a:xfrm>
              <a:blipFill>
                <a:blip r:embed="rId3"/>
                <a:stretch>
                  <a:fillRect l="-1230" t="-5128"/>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A3529B99-D6BA-41C8-8793-CAB495B7CC83}"/>
              </a:ext>
            </a:extLst>
          </p:cNvPr>
          <p:cNvSpPr>
            <a:spLocks noGrp="1"/>
          </p:cNvSpPr>
          <p:nvPr>
            <p:ph type="title"/>
          </p:nvPr>
        </p:nvSpPr>
        <p:spPr>
          <a:xfrm>
            <a:off x="838200" y="365125"/>
            <a:ext cx="10515600" cy="1325563"/>
          </a:xfrm>
        </p:spPr>
        <p:txBody>
          <a:bodyPr/>
          <a:lstStyle/>
          <a:p>
            <a:r>
              <a:rPr lang="en-US" dirty="0"/>
              <a:t>Arguing success probability</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C39C9A39-B18B-82AC-26D9-0280870E8312}"/>
                  </a:ext>
                </a:extLst>
              </p:cNvPr>
              <p:cNvSpPr/>
              <p:nvPr/>
            </p:nvSpPr>
            <p:spPr>
              <a:xfrm>
                <a:off x="2188684" y="3601323"/>
                <a:ext cx="4211408" cy="799941"/>
              </a:xfrm>
              <a:prstGeom prst="roundRect">
                <a:avLst/>
              </a:prstGeom>
              <a:solidFill>
                <a:srgbClr val="FFDF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𝑚</m:t>
                        </m:r>
                        <m:r>
                          <a:rPr lang="en-US" sz="2400" i="1">
                            <a:solidFill>
                              <a:schemeClr val="tx1"/>
                            </a:solidFill>
                            <a:latin typeface="Cambria Math" panose="02040503050406030204" pitchFamily="18" charset="0"/>
                          </a:rPr>
                          <m:t>, </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𝑅</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𝑐</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e>
                        </m:d>
                      </m:e>
                    </m:d>
                    <m:r>
                      <a:rPr lang="en-US" sz="2400">
                        <a:solidFill>
                          <a:schemeClr val="tx1"/>
                        </a:solidFill>
                        <a:latin typeface="Cambria Math" panose="02040503050406030204" pitchFamily="18" charset="0"/>
                      </a:rPr>
                      <m:t>, </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𝑚</m:t>
                        </m:r>
                        <m:r>
                          <a:rPr lang="en-US" sz="2400" i="1">
                            <a:solidFill>
                              <a:schemeClr val="tx1"/>
                            </a:solidFill>
                            <a:latin typeface="Cambria Math" panose="02040503050406030204" pitchFamily="18" charset="0"/>
                          </a:rPr>
                          <m:t>,</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𝑅</m:t>
                            </m:r>
                            <m:r>
                              <a:rPr lang="en-US" sz="2400" i="1">
                                <a:solidFill>
                                  <a:schemeClr val="tx1"/>
                                </a:solidFill>
                                <a:latin typeface="Cambria Math" panose="02040503050406030204" pitchFamily="18" charset="0"/>
                              </a:rPr>
                              <m:t>,</m:t>
                            </m:r>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𝑐</m:t>
                                </m:r>
                              </m:e>
                            </m:acc>
                            <m:r>
                              <a:rPr lang="en-US" sz="2400" i="1">
                                <a:solidFill>
                                  <a:schemeClr val="tx1"/>
                                </a:solidFill>
                                <a:latin typeface="Cambria Math" panose="02040503050406030204" pitchFamily="18" charset="0"/>
                              </a:rPr>
                              <m:t>, </m:t>
                            </m:r>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𝑧</m:t>
                                </m:r>
                              </m:e>
                            </m:acc>
                          </m:e>
                        </m:d>
                      </m:e>
                    </m:d>
                  </m:oMath>
                </a14:m>
                <a:r>
                  <a:rPr lang="en-US" sz="2400" dirty="0">
                    <a:solidFill>
                      <a:schemeClr val="tx1"/>
                    </a:solidFill>
                  </a:rPr>
                  <a:t> </a:t>
                </a:r>
              </a:p>
            </p:txBody>
          </p:sp>
        </mc:Choice>
        <mc:Fallback xmlns="">
          <p:sp>
            <p:nvSpPr>
              <p:cNvPr id="5" name="Rounded Rectangle 4">
                <a:extLst>
                  <a:ext uri="{FF2B5EF4-FFF2-40B4-BE49-F238E27FC236}">
                    <a16:creationId xmlns:a16="http://schemas.microsoft.com/office/drawing/2014/main" id="{C39C9A39-B18B-82AC-26D9-0280870E8312}"/>
                  </a:ext>
                </a:extLst>
              </p:cNvPr>
              <p:cNvSpPr>
                <a:spLocks noRot="1" noChangeAspect="1" noMove="1" noResize="1" noEditPoints="1" noAdjustHandles="1" noChangeArrowheads="1" noChangeShapeType="1" noTextEdit="1"/>
              </p:cNvSpPr>
              <p:nvPr/>
            </p:nvSpPr>
            <p:spPr>
              <a:xfrm>
                <a:off x="2188684" y="3601323"/>
                <a:ext cx="4211408" cy="799941"/>
              </a:xfrm>
              <a:prstGeom prst="roundRect">
                <a:avLst/>
              </a:prstGeom>
              <a:blipFill>
                <a:blip r:embed="rId4"/>
                <a:stretch>
                  <a:fillRect/>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0D161644-A763-AC66-B687-ABB08017EBB0}"/>
              </a:ext>
            </a:extLst>
          </p:cNvPr>
          <p:cNvSpPr/>
          <p:nvPr/>
        </p:nvSpPr>
        <p:spPr>
          <a:xfrm rot="5400000">
            <a:off x="4643545" y="1903389"/>
            <a:ext cx="255721" cy="29878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a:extLst>
              <a:ext uri="{FF2B5EF4-FFF2-40B4-BE49-F238E27FC236}">
                <a16:creationId xmlns:a16="http://schemas.microsoft.com/office/drawing/2014/main" id="{C027FBEA-E7F8-8B9C-8AB5-F8944813A3D9}"/>
              </a:ext>
            </a:extLst>
          </p:cNvPr>
          <p:cNvSpPr/>
          <p:nvPr/>
        </p:nvSpPr>
        <p:spPr>
          <a:xfrm>
            <a:off x="5525381" y="1693488"/>
            <a:ext cx="1793361" cy="7689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A5F52D3-8080-E470-E7A4-2CA833920DA9}"/>
              </a:ext>
            </a:extLst>
          </p:cNvPr>
          <p:cNvCxnSpPr>
            <a:cxnSpLocks/>
          </p:cNvCxnSpPr>
          <p:nvPr/>
        </p:nvCxnSpPr>
        <p:spPr>
          <a:xfrm flipH="1">
            <a:off x="6500440" y="2469948"/>
            <a:ext cx="1" cy="24847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B686149-5DEF-780F-64F7-1B2179B1D36B}"/>
                  </a:ext>
                </a:extLst>
              </p:cNvPr>
              <p:cNvSpPr/>
              <p:nvPr/>
            </p:nvSpPr>
            <p:spPr>
              <a:xfrm>
                <a:off x="4740478" y="4944371"/>
                <a:ext cx="4277570" cy="1442254"/>
              </a:xfrm>
              <a:prstGeom prst="roundRect">
                <a:avLst/>
              </a:prstGeom>
              <a:solidFill>
                <a:srgbClr val="FFDF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𝑧</m:t>
                      </m:r>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i="1">
                          <a:solidFill>
                            <a:schemeClr val="tx1"/>
                          </a:solidFill>
                          <a:latin typeface="Cambria Math" panose="02040503050406030204" pitchFamily="18" charset="0"/>
                        </a:rPr>
                        <m:t>⋅</m:t>
                      </m:r>
                      <m:r>
                        <a:rPr lang="en-US" sz="2400" i="1" smtClean="0">
                          <a:solidFill>
                            <a:srgbClr val="0070C0"/>
                          </a:solidFill>
                          <a:latin typeface="Cambria Math" panose="02040503050406030204" pitchFamily="18" charset="0"/>
                        </a:rPr>
                        <m:t>𝑠𝑘</m:t>
                      </m:r>
                      <m:r>
                        <a:rPr lang="en-US" sz="2400" i="1" smtClean="0">
                          <a:solidFill>
                            <a:schemeClr val="tx1"/>
                          </a:solidFill>
                          <a:latin typeface="Cambria Math" panose="02040503050406030204" pitchFamily="18" charset="0"/>
                        </a:rPr>
                        <m:t>≠</m:t>
                      </m:r>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𝑧</m:t>
                          </m:r>
                        </m:e>
                      </m:acc>
                      <m:r>
                        <a:rPr lang="en-US" sz="2400" i="1">
                          <a:solidFill>
                            <a:schemeClr val="tx1"/>
                          </a:solidFill>
                          <a:latin typeface="Cambria Math" panose="02040503050406030204" pitchFamily="18" charset="0"/>
                        </a:rPr>
                        <m:t>−</m:t>
                      </m:r>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𝑐</m:t>
                          </m:r>
                        </m:e>
                      </m:acc>
                      <m:r>
                        <a:rPr lang="en-US" sz="2400" i="1">
                          <a:solidFill>
                            <a:schemeClr val="tx1"/>
                          </a:solidFill>
                          <a:latin typeface="Cambria Math" panose="02040503050406030204" pitchFamily="18" charset="0"/>
                        </a:rPr>
                        <m:t>⋅</m:t>
                      </m:r>
                      <m:r>
                        <a:rPr lang="en-US" sz="2400" i="1" smtClean="0">
                          <a:solidFill>
                            <a:srgbClr val="0070C0"/>
                          </a:solidFill>
                          <a:latin typeface="Cambria Math" panose="02040503050406030204" pitchFamily="18" charset="0"/>
                        </a:rPr>
                        <m:t>𝑠𝑘</m:t>
                      </m:r>
                    </m:oMath>
                  </m:oMathPara>
                </a14:m>
                <a:endParaRPr lang="en-US" sz="2400" i="1" dirty="0">
                  <a:solidFill>
                    <a:srgbClr val="0070C0"/>
                  </a:solidFill>
                  <a:latin typeface="Cambria Math" panose="02040503050406030204" pitchFamily="18" charset="0"/>
                </a:endParaRPr>
              </a:p>
              <a:p>
                <a:pPr algn="ctr"/>
                <a:r>
                  <a:rPr lang="en-US" sz="2400" b="1" dirty="0">
                    <a:solidFill>
                      <a:srgbClr val="C00000"/>
                    </a:solidFill>
                  </a:rPr>
                  <a:t>OR</a:t>
                </a:r>
              </a:p>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𝑧</m:t>
                      </m:r>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i="1">
                          <a:solidFill>
                            <a:schemeClr val="tx1"/>
                          </a:solidFill>
                          <a:latin typeface="Cambria Math" panose="02040503050406030204" pitchFamily="18" charset="0"/>
                        </a:rPr>
                        <m:t>⋅</m:t>
                      </m:r>
                      <m:r>
                        <a:rPr lang="en-US" sz="2400" i="1" smtClean="0">
                          <a:solidFill>
                            <a:srgbClr val="7030A0"/>
                          </a:solidFill>
                          <a:latin typeface="Cambria Math" panose="02040503050406030204" pitchFamily="18" charset="0"/>
                        </a:rPr>
                        <m:t>𝑠</m:t>
                      </m:r>
                      <m:sSup>
                        <m:sSupPr>
                          <m:ctrlPr>
                            <a:rPr lang="en-US" sz="2400" b="0" i="1" smtClean="0">
                              <a:solidFill>
                                <a:srgbClr val="7030A0"/>
                              </a:solidFill>
                              <a:latin typeface="Cambria Math" panose="02040503050406030204" pitchFamily="18" charset="0"/>
                            </a:rPr>
                          </m:ctrlPr>
                        </m:sSupPr>
                        <m:e>
                          <m:r>
                            <a:rPr lang="en-US" sz="2400" i="1">
                              <a:solidFill>
                                <a:srgbClr val="7030A0"/>
                              </a:solidFill>
                              <a:latin typeface="Cambria Math" panose="02040503050406030204" pitchFamily="18" charset="0"/>
                            </a:rPr>
                            <m:t>𝑘</m:t>
                          </m:r>
                        </m:e>
                        <m:sup>
                          <m:r>
                            <a:rPr lang="en-US" sz="2400" b="0" i="1" smtClean="0">
                              <a:solidFill>
                                <a:srgbClr val="7030A0"/>
                              </a:solidFill>
                              <a:latin typeface="Cambria Math" panose="02040503050406030204" pitchFamily="18" charset="0"/>
                            </a:rPr>
                            <m:t>′</m:t>
                          </m:r>
                        </m:sup>
                      </m:sSup>
                      <m:r>
                        <a:rPr lang="en-US" sz="2400" i="1" smtClean="0">
                          <a:solidFill>
                            <a:schemeClr val="tx1"/>
                          </a:solidFill>
                          <a:latin typeface="Cambria Math" panose="02040503050406030204" pitchFamily="18" charset="0"/>
                        </a:rPr>
                        <m:t>≠</m:t>
                      </m:r>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𝑧</m:t>
                          </m:r>
                        </m:e>
                      </m:acc>
                      <m:r>
                        <a:rPr lang="en-US" sz="2400" i="1">
                          <a:solidFill>
                            <a:schemeClr val="tx1"/>
                          </a:solidFill>
                          <a:latin typeface="Cambria Math" panose="02040503050406030204" pitchFamily="18" charset="0"/>
                        </a:rPr>
                        <m:t>−</m:t>
                      </m:r>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𝑐</m:t>
                          </m:r>
                        </m:e>
                      </m:acc>
                      <m:r>
                        <a:rPr lang="en-US" sz="2400" i="1">
                          <a:solidFill>
                            <a:schemeClr val="tx1"/>
                          </a:solidFill>
                          <a:latin typeface="Cambria Math" panose="02040503050406030204" pitchFamily="18" charset="0"/>
                        </a:rPr>
                        <m:t>⋅</m:t>
                      </m:r>
                      <m:r>
                        <a:rPr lang="en-US" sz="2400" i="1" smtClean="0">
                          <a:solidFill>
                            <a:srgbClr val="7030A0"/>
                          </a:solidFill>
                          <a:latin typeface="Cambria Math" panose="02040503050406030204" pitchFamily="18" charset="0"/>
                        </a:rPr>
                        <m:t>𝑠</m:t>
                      </m:r>
                      <m:sSup>
                        <m:sSupPr>
                          <m:ctrlPr>
                            <a:rPr lang="en-US" sz="2400" b="0" i="1" smtClean="0">
                              <a:solidFill>
                                <a:srgbClr val="7030A0"/>
                              </a:solidFill>
                              <a:latin typeface="Cambria Math" panose="02040503050406030204" pitchFamily="18" charset="0"/>
                            </a:rPr>
                          </m:ctrlPr>
                        </m:sSupPr>
                        <m:e>
                          <m:r>
                            <a:rPr lang="en-US" sz="2400" i="1">
                              <a:solidFill>
                                <a:srgbClr val="7030A0"/>
                              </a:solidFill>
                              <a:latin typeface="Cambria Math" panose="02040503050406030204" pitchFamily="18" charset="0"/>
                            </a:rPr>
                            <m:t>𝑘</m:t>
                          </m:r>
                        </m:e>
                        <m:sup>
                          <m:r>
                            <a:rPr lang="en-US" sz="2400" b="0" i="1" smtClean="0">
                              <a:solidFill>
                                <a:srgbClr val="7030A0"/>
                              </a:solidFill>
                              <a:latin typeface="Cambria Math" panose="02040503050406030204" pitchFamily="18" charset="0"/>
                            </a:rPr>
                            <m:t>′</m:t>
                          </m:r>
                        </m:sup>
                      </m:sSup>
                    </m:oMath>
                  </m:oMathPara>
                </a14:m>
                <a:endParaRPr lang="en-US" sz="2400" dirty="0">
                  <a:solidFill>
                    <a:schemeClr val="tx1"/>
                  </a:solidFill>
                </a:endParaRPr>
              </a:p>
            </p:txBody>
          </p:sp>
        </mc:Choice>
        <mc:Fallback xmlns="">
          <p:sp>
            <p:nvSpPr>
              <p:cNvPr id="11" name="Rounded Rectangle 10">
                <a:extLst>
                  <a:ext uri="{FF2B5EF4-FFF2-40B4-BE49-F238E27FC236}">
                    <a16:creationId xmlns:a16="http://schemas.microsoft.com/office/drawing/2014/main" id="{AB686149-5DEF-780F-64F7-1B2179B1D36B}"/>
                  </a:ext>
                </a:extLst>
              </p:cNvPr>
              <p:cNvSpPr>
                <a:spLocks noRot="1" noChangeAspect="1" noMove="1" noResize="1" noEditPoints="1" noAdjustHandles="1" noChangeArrowheads="1" noChangeShapeType="1" noTextEdit="1"/>
              </p:cNvSpPr>
              <p:nvPr/>
            </p:nvSpPr>
            <p:spPr>
              <a:xfrm>
                <a:off x="4740478" y="4944371"/>
                <a:ext cx="4277570" cy="1442254"/>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ular Callout 11">
                <a:extLst>
                  <a:ext uri="{FF2B5EF4-FFF2-40B4-BE49-F238E27FC236}">
                    <a16:creationId xmlns:a16="http://schemas.microsoft.com/office/drawing/2014/main" id="{B219CFD2-8CA3-8666-37CF-6E47A03E9D5C}"/>
                  </a:ext>
                </a:extLst>
              </p:cNvPr>
              <p:cNvSpPr/>
              <p:nvPr/>
            </p:nvSpPr>
            <p:spPr>
              <a:xfrm>
                <a:off x="701750" y="4989995"/>
                <a:ext cx="3167544" cy="1351005"/>
              </a:xfrm>
              <a:prstGeom prst="wedgeRoundRectCallout">
                <a:avLst>
                  <a:gd name="adj1" fmla="val 74983"/>
                  <a:gd name="adj2" fmla="val 4438"/>
                  <a:gd name="adj3" fmla="val 16667"/>
                </a:avLst>
              </a:prstGeom>
              <a:solidFill>
                <a:srgbClr val="D9FF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smtClean="0">
                        <a:solidFill>
                          <a:srgbClr val="C00000"/>
                        </a:solidFill>
                        <a:latin typeface="Cambria Math" panose="02040503050406030204" pitchFamily="18" charset="0"/>
                        <a:sym typeface="Calibri"/>
                      </a:rPr>
                      <m:t>ℬ</m:t>
                    </m:r>
                  </m:oMath>
                </a14:m>
                <a:r>
                  <a:rPr lang="en-US" sz="2400" dirty="0">
                    <a:solidFill>
                      <a:srgbClr val="C00000"/>
                    </a:solidFill>
                  </a:rPr>
                  <a:t> finds</a:t>
                </a:r>
                <a:r>
                  <a:rPr lang="en-US" sz="2400" b="1" i="1" dirty="0">
                    <a:solidFill>
                      <a:srgbClr val="C00000"/>
                    </a:solidFill>
                  </a:rPr>
                  <a:t> </a:t>
                </a:r>
                <a:r>
                  <a:rPr lang="en-US" sz="2400" dirty="0">
                    <a:solidFill>
                      <a:srgbClr val="C00000"/>
                    </a:solidFill>
                  </a:rPr>
                  <a:t>a collision in one of the two cases.</a:t>
                </a:r>
              </a:p>
            </p:txBody>
          </p:sp>
        </mc:Choice>
        <mc:Fallback xmlns="">
          <p:sp>
            <p:nvSpPr>
              <p:cNvPr id="12" name="Rounded Rectangular Callout 11">
                <a:extLst>
                  <a:ext uri="{FF2B5EF4-FFF2-40B4-BE49-F238E27FC236}">
                    <a16:creationId xmlns:a16="http://schemas.microsoft.com/office/drawing/2014/main" id="{B219CFD2-8CA3-8666-37CF-6E47A03E9D5C}"/>
                  </a:ext>
                </a:extLst>
              </p:cNvPr>
              <p:cNvSpPr>
                <a:spLocks noRot="1" noChangeAspect="1" noMove="1" noResize="1" noEditPoints="1" noAdjustHandles="1" noChangeArrowheads="1" noChangeShapeType="1" noTextEdit="1"/>
              </p:cNvSpPr>
              <p:nvPr/>
            </p:nvSpPr>
            <p:spPr>
              <a:xfrm>
                <a:off x="701750" y="4989995"/>
                <a:ext cx="3167544" cy="1351005"/>
              </a:xfrm>
              <a:prstGeom prst="wedgeRoundRectCallout">
                <a:avLst>
                  <a:gd name="adj1" fmla="val 74983"/>
                  <a:gd name="adj2" fmla="val 4438"/>
                  <a:gd name="adj3" fmla="val 16667"/>
                </a:avLst>
              </a:prstGeom>
              <a:blipFill>
                <a:blip r:embed="rId6"/>
                <a:stretch>
                  <a:fillRect/>
                </a:stretch>
              </a:blipFill>
              <a:ln>
                <a:solidFill>
                  <a:schemeClr val="tx1"/>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46DDB471-91E3-DCA5-363A-8F3B33BC9B57}"/>
              </a:ext>
            </a:extLst>
          </p:cNvPr>
          <p:cNvCxnSpPr>
            <a:cxnSpLocks/>
          </p:cNvCxnSpPr>
          <p:nvPr/>
        </p:nvCxnSpPr>
        <p:spPr>
          <a:xfrm>
            <a:off x="5422603" y="4401264"/>
            <a:ext cx="0" cy="54310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F7F2878-9731-5385-68EF-6E088AE2C9F8}"/>
              </a:ext>
            </a:extLst>
          </p:cNvPr>
          <p:cNvSpPr>
            <a:spLocks noGrp="1"/>
          </p:cNvSpPr>
          <p:nvPr>
            <p:ph type="sldNum" sz="quarter" idx="12"/>
          </p:nvPr>
        </p:nvSpPr>
        <p:spPr/>
        <p:txBody>
          <a:bodyPr/>
          <a:lstStyle/>
          <a:p>
            <a:fld id="{30EC9421-5314-2247-A5A7-BBDDA73914CC}" type="slidenum">
              <a:rPr lang="en-US" smtClean="0"/>
              <a:t>16</a:t>
            </a:fld>
            <a:endParaRPr lang="en-US"/>
          </a:p>
        </p:txBody>
      </p:sp>
    </p:spTree>
    <p:extLst>
      <p:ext uri="{BB962C8B-B14F-4D97-AF65-F5344CB8AC3E}">
        <p14:creationId xmlns:p14="http://schemas.microsoft.com/office/powerpoint/2010/main" val="199194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F536-5AFF-90A1-3120-58AA5B72E0E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047CEE-A456-6654-B90D-A7AD31CC6414}"/>
              </a:ext>
            </a:extLst>
          </p:cNvPr>
          <p:cNvSpPr>
            <a:spLocks noGrp="1"/>
          </p:cNvSpPr>
          <p:nvPr>
            <p:ph type="title"/>
          </p:nvPr>
        </p:nvSpPr>
        <p:spPr>
          <a:xfrm>
            <a:off x="838200" y="365125"/>
            <a:ext cx="10515600" cy="1325563"/>
          </a:xfrm>
        </p:spPr>
        <p:txBody>
          <a:bodyPr/>
          <a:lstStyle/>
          <a:p>
            <a:r>
              <a:rPr lang="en-US" dirty="0"/>
              <a:t>Arguing success probability (More detail)</a:t>
            </a:r>
          </a:p>
        </p:txBody>
      </p:sp>
      <p:grpSp>
        <p:nvGrpSpPr>
          <p:cNvPr id="7" name="Group 6">
            <a:extLst>
              <a:ext uri="{FF2B5EF4-FFF2-40B4-BE49-F238E27FC236}">
                <a16:creationId xmlns:a16="http://schemas.microsoft.com/office/drawing/2014/main" id="{5C29059C-362B-CFD0-B8A5-60D86F646AAC}"/>
              </a:ext>
            </a:extLst>
          </p:cNvPr>
          <p:cNvGrpSpPr/>
          <p:nvPr/>
        </p:nvGrpSpPr>
        <p:grpSpPr>
          <a:xfrm>
            <a:off x="916569" y="1971712"/>
            <a:ext cx="3545121" cy="544651"/>
            <a:chOff x="858988" y="1999725"/>
            <a:chExt cx="3545121" cy="544651"/>
          </a:xfrm>
        </p:grpSpPr>
        <p:sp>
          <p:nvSpPr>
            <p:cNvPr id="3" name="Rounded Rectangle 2">
              <a:extLst>
                <a:ext uri="{FF2B5EF4-FFF2-40B4-BE49-F238E27FC236}">
                  <a16:creationId xmlns:a16="http://schemas.microsoft.com/office/drawing/2014/main" id="{1CE0CAD6-8C82-CFD8-5D03-966F650BEBD5}"/>
                </a:ext>
              </a:extLst>
            </p:cNvPr>
            <p:cNvSpPr/>
            <p:nvPr/>
          </p:nvSpPr>
          <p:spPr>
            <a:xfrm>
              <a:off x="1028700" y="1999725"/>
              <a:ext cx="3128963" cy="540164"/>
            </a:xfrm>
            <a:prstGeom prst="roundRect">
              <a:avLst/>
            </a:prstGeom>
            <a:solidFill>
              <a:srgbClr val="FFDF9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75D1AD-22C8-A80C-88A1-E834231A2549}"/>
                    </a:ext>
                  </a:extLst>
                </p:cNvPr>
                <p:cNvSpPr txBox="1"/>
                <p:nvPr/>
              </p:nvSpPr>
              <p:spPr>
                <a:xfrm>
                  <a:off x="858988" y="2015513"/>
                  <a:ext cx="3545121" cy="5288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panose="02040503050406030204" pitchFamily="18" charset="0"/>
                          </a:rPr>
                          <m:t>𝑠𝑘</m:t>
                        </m:r>
                        <m:r>
                          <a:rPr lang="en-US" sz="2000" b="0" i="1" smtClean="0">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d>
                              <m:dPr>
                                <m:begChr m:val="{"/>
                                <m:endChr m:val="}"/>
                                <m:ctrlPr>
                                  <a:rPr lang="en-US" sz="2000" i="1">
                                    <a:solidFill>
                                      <a:srgbClr val="0070C0"/>
                                    </a:solidFill>
                                    <a:latin typeface="Cambria Math" panose="02040503050406030204" pitchFamily="18" charset="0"/>
                                  </a:rPr>
                                </m:ctrlPr>
                              </m:dPr>
                              <m:e>
                                <m:r>
                                  <a:rPr lang="en-US" sz="2000" i="1">
                                    <a:solidFill>
                                      <a:srgbClr val="0070C0"/>
                                    </a:solidFill>
                                    <a:latin typeface="Cambria Math" panose="02040503050406030204" pitchFamily="18" charset="0"/>
                                  </a:rPr>
                                  <m:t>𝑠</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𝑘</m:t>
                                    </m:r>
                                  </m:e>
                                  <m:sub>
                                    <m:r>
                                      <a:rPr lang="en-US" sz="2000" i="1">
                                        <a:solidFill>
                                          <a:srgbClr val="0070C0"/>
                                        </a:solidFill>
                                        <a:latin typeface="Cambria Math" panose="02040503050406030204" pitchFamily="18" charset="0"/>
                                      </a:rPr>
                                      <m:t>𝑖</m:t>
                                    </m:r>
                                  </m:sub>
                                </m:sSub>
                              </m:e>
                            </m:d>
                          </m:e>
                          <m:sub>
                            <m:r>
                              <a:rPr lang="en-US" sz="2000" i="1">
                                <a:solidFill>
                                  <a:srgbClr val="0070C0"/>
                                </a:solidFill>
                                <a:latin typeface="Cambria Math" panose="02040503050406030204" pitchFamily="18" charset="0"/>
                              </a:rPr>
                              <m:t>𝑖</m:t>
                            </m:r>
                            <m:r>
                              <a:rPr lang="en-US" sz="2000" i="1">
                                <a:solidFill>
                                  <a:srgbClr val="0070C0"/>
                                </a:solidFill>
                                <a:latin typeface="Cambria Math" panose="02040503050406030204" pitchFamily="18" charset="0"/>
                              </a:rPr>
                              <m:t>∈</m:t>
                            </m:r>
                            <m:d>
                              <m:dPr>
                                <m:begChr m:val="["/>
                                <m:endChr m:val="]"/>
                                <m:ctrlPr>
                                  <a:rPr lang="en-US" sz="2000" i="1">
                                    <a:solidFill>
                                      <a:srgbClr val="0070C0"/>
                                    </a:solidFill>
                                    <a:latin typeface="Cambria Math" panose="02040503050406030204" pitchFamily="18" charset="0"/>
                                  </a:rPr>
                                </m:ctrlPr>
                              </m:dPr>
                              <m:e>
                                <m:r>
                                  <a:rPr lang="en-US" sz="2000" i="1">
                                    <a:solidFill>
                                      <a:srgbClr val="0070C0"/>
                                    </a:solidFill>
                                    <a:latin typeface="Cambria Math" panose="02040503050406030204" pitchFamily="18" charset="0"/>
                                  </a:rPr>
                                  <m:t>𝑛</m:t>
                                </m:r>
                              </m:e>
                            </m:d>
                          </m:sub>
                        </m:sSub>
                        <m:sSub>
                          <m:sSubPr>
                            <m:ctrlPr>
                              <a:rPr lang="en-US" sz="2000" i="1">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m:t>
                            </m:r>
                            <m:d>
                              <m:dPr>
                                <m:ctrlPr>
                                  <a:rPr lang="en-US" sz="2000" i="1">
                                    <a:solidFill>
                                      <a:srgbClr val="0070C0"/>
                                    </a:solidFill>
                                    <a:latin typeface="Cambria Math" panose="02040503050406030204" pitchFamily="18" charset="0"/>
                                  </a:rPr>
                                </m:ctrlPr>
                              </m:dPr>
                              <m:e>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𝑟</m:t>
                                    </m:r>
                                  </m:e>
                                  <m:sub>
                                    <m:r>
                                      <a:rPr lang="en-US" sz="2000" i="1">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,0</m:t>
                                    </m:r>
                                  </m:sub>
                                </m:sSub>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𝑟</m:t>
                                    </m:r>
                                  </m:e>
                                  <m:sub>
                                    <m:r>
                                      <a:rPr lang="en-US" sz="2000" i="1">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,1</m:t>
                                    </m:r>
                                  </m:sub>
                                </m:sSub>
                              </m:e>
                            </m:d>
                          </m:e>
                          <m:sub>
                            <m:r>
                              <a:rPr lang="en-US" sz="2000" b="0" i="1" smtClean="0">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𝑄</m:t>
                                </m:r>
                              </m:e>
                              <m:sub>
                                <m:r>
                                  <a:rPr lang="en-US" sz="2000" i="1">
                                    <a:solidFill>
                                      <a:srgbClr val="0070C0"/>
                                    </a:solidFill>
                                    <a:latin typeface="Cambria Math" panose="02040503050406030204" pitchFamily="18" charset="0"/>
                                  </a:rPr>
                                  <m:t>𝑆</m:t>
                                </m:r>
                              </m:sub>
                            </m:sSub>
                            <m:r>
                              <a:rPr lang="en-US" sz="2000" i="1">
                                <a:solidFill>
                                  <a:srgbClr val="0070C0"/>
                                </a:solidFill>
                                <a:latin typeface="Cambria Math" panose="02040503050406030204" pitchFamily="18" charset="0"/>
                              </a:rPr>
                              <m:t>]</m:t>
                            </m:r>
                          </m:sub>
                        </m:sSub>
                      </m:oMath>
                    </m:oMathPara>
                  </a14:m>
                  <a:endParaRPr lang="en-US" sz="2000" dirty="0">
                    <a:solidFill>
                      <a:srgbClr val="0070C0"/>
                    </a:solidFill>
                  </a:endParaRPr>
                </a:p>
              </p:txBody>
            </p:sp>
          </mc:Choice>
          <mc:Fallback xmlns="">
            <p:sp>
              <p:nvSpPr>
                <p:cNvPr id="13" name="TextBox 12">
                  <a:extLst>
                    <a:ext uri="{FF2B5EF4-FFF2-40B4-BE49-F238E27FC236}">
                      <a16:creationId xmlns:a16="http://schemas.microsoft.com/office/drawing/2014/main" id="{8975D1AD-22C8-A80C-88A1-E834231A2549}"/>
                    </a:ext>
                  </a:extLst>
                </p:cNvPr>
                <p:cNvSpPr txBox="1">
                  <a:spLocks noRot="1" noChangeAspect="1" noMove="1" noResize="1" noEditPoints="1" noAdjustHandles="1" noChangeArrowheads="1" noChangeShapeType="1" noTextEdit="1"/>
                </p:cNvSpPr>
                <p:nvPr/>
              </p:nvSpPr>
              <p:spPr>
                <a:xfrm>
                  <a:off x="858988" y="2015513"/>
                  <a:ext cx="3545121" cy="528863"/>
                </a:xfrm>
                <a:prstGeom prst="rect">
                  <a:avLst/>
                </a:prstGeom>
                <a:blipFill>
                  <a:blip r:embed="rId3"/>
                  <a:stretch>
                    <a:fillRect b="-69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625BA7C-F43A-19C2-E385-5B7DE765F105}"/>
                  </a:ext>
                </a:extLst>
              </p:cNvPr>
              <p:cNvSpPr txBox="1"/>
              <p:nvPr/>
            </p:nvSpPr>
            <p:spPr>
              <a:xfrm>
                <a:off x="4592914" y="1454460"/>
                <a:ext cx="3459829" cy="461665"/>
              </a:xfrm>
              <a:prstGeom prst="rect">
                <a:avLst/>
              </a:prstGeom>
              <a:noFill/>
            </p:spPr>
            <p:txBody>
              <a:bodyPr wrap="square">
                <a:spAutoFit/>
              </a:bodyPr>
              <a:lstStyle/>
              <a:p>
                <a:r>
                  <a:rPr lang="en-US" sz="2400" b="0" dirty="0"/>
                  <a:t>Construct a mapping </a:t>
                </a:r>
                <a14:m>
                  <m:oMath xmlns:m="http://schemas.openxmlformats.org/officeDocument/2006/math">
                    <m:r>
                      <m:rPr>
                        <m:sty m:val="p"/>
                      </m:rPr>
                      <a:rPr lang="en-US" sz="2400" b="0" i="0" smtClean="0">
                        <a:latin typeface="Cambria Math" panose="02040503050406030204" pitchFamily="18" charset="0"/>
                      </a:rPr>
                      <m:t>Φ</m:t>
                    </m:r>
                  </m:oMath>
                </a14:m>
                <a:endParaRPr lang="en-US" sz="2400" dirty="0"/>
              </a:p>
            </p:txBody>
          </p:sp>
        </mc:Choice>
        <mc:Fallback xmlns="">
          <p:sp>
            <p:nvSpPr>
              <p:cNvPr id="18" name="TextBox 17">
                <a:extLst>
                  <a:ext uri="{FF2B5EF4-FFF2-40B4-BE49-F238E27FC236}">
                    <a16:creationId xmlns:a16="http://schemas.microsoft.com/office/drawing/2014/main" id="{4CEF38AB-519F-A95D-5CE0-9F5B12B4BD3B}"/>
                  </a:ext>
                </a:extLst>
              </p:cNvPr>
              <p:cNvSpPr txBox="1">
                <a:spLocks noRot="1" noChangeAspect="1" noMove="1" noResize="1" noEditPoints="1" noAdjustHandles="1" noChangeArrowheads="1" noChangeShapeType="1" noTextEdit="1"/>
              </p:cNvSpPr>
              <p:nvPr/>
            </p:nvSpPr>
            <p:spPr>
              <a:xfrm>
                <a:off x="4592914" y="1454460"/>
                <a:ext cx="3459829" cy="461665"/>
              </a:xfrm>
              <a:prstGeom prst="rect">
                <a:avLst/>
              </a:prstGeom>
              <a:blipFill>
                <a:blip r:embed="rId4"/>
                <a:stretch>
                  <a:fillRect l="-2555" t="-10811" b="-2973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E8F1299-4571-0FE3-66CF-6AE576BA2A05}"/>
              </a:ext>
            </a:extLst>
          </p:cNvPr>
          <p:cNvGrpSpPr/>
          <p:nvPr/>
        </p:nvGrpSpPr>
        <p:grpSpPr>
          <a:xfrm>
            <a:off x="8209639" y="1953062"/>
            <a:ext cx="3545121" cy="560407"/>
            <a:chOff x="804693" y="1999725"/>
            <a:chExt cx="3545121" cy="560407"/>
          </a:xfrm>
        </p:grpSpPr>
        <p:sp>
          <p:nvSpPr>
            <p:cNvPr id="9" name="Rounded Rectangle 8">
              <a:extLst>
                <a:ext uri="{FF2B5EF4-FFF2-40B4-BE49-F238E27FC236}">
                  <a16:creationId xmlns:a16="http://schemas.microsoft.com/office/drawing/2014/main" id="{774283DD-AC1D-2421-CAE0-58BA348A570A}"/>
                </a:ext>
              </a:extLst>
            </p:cNvPr>
            <p:cNvSpPr/>
            <p:nvPr/>
          </p:nvSpPr>
          <p:spPr>
            <a:xfrm>
              <a:off x="876716" y="1999725"/>
              <a:ext cx="3280947" cy="540164"/>
            </a:xfrm>
            <a:prstGeom prst="roundRect">
              <a:avLst/>
            </a:prstGeom>
            <a:solidFill>
              <a:srgbClr val="FFDF9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52581A-371B-BBC7-4954-5F2729A5E72C}"/>
                    </a:ext>
                  </a:extLst>
                </p:cNvPr>
                <p:cNvSpPr txBox="1"/>
                <p:nvPr/>
              </p:nvSpPr>
              <p:spPr>
                <a:xfrm>
                  <a:off x="804693" y="2020945"/>
                  <a:ext cx="3545121" cy="5391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7030A0"/>
                            </a:solidFill>
                            <a:latin typeface="Cambria Math" panose="02040503050406030204" pitchFamily="18" charset="0"/>
                          </a:rPr>
                          <m:t>𝑠</m:t>
                        </m:r>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panose="02040503050406030204" pitchFamily="18" charset="0"/>
                              </a:rPr>
                              <m:t>𝑘</m:t>
                            </m:r>
                          </m:e>
                          <m:sup>
                            <m:r>
                              <a:rPr lang="en-US" sz="2000" b="0" i="1" smtClean="0">
                                <a:solidFill>
                                  <a:srgbClr val="7030A0"/>
                                </a:solidFill>
                                <a:latin typeface="Cambria Math" panose="02040503050406030204" pitchFamily="18" charset="0"/>
                              </a:rPr>
                              <m:t>′</m:t>
                            </m:r>
                          </m:sup>
                        </m:sSup>
                        <m:r>
                          <a:rPr lang="en-US" sz="2000" b="0" i="1" smtClean="0">
                            <a:solidFill>
                              <a:srgbClr val="7030A0"/>
                            </a:solidFill>
                            <a:latin typeface="Cambria Math" panose="02040503050406030204" pitchFamily="18" charset="0"/>
                          </a:rPr>
                          <m:t>,</m:t>
                        </m:r>
                        <m:sSub>
                          <m:sSubPr>
                            <m:ctrlPr>
                              <a:rPr lang="en-US" sz="2000" i="1">
                                <a:solidFill>
                                  <a:srgbClr val="7030A0"/>
                                </a:solidFill>
                                <a:latin typeface="Cambria Math" panose="02040503050406030204" pitchFamily="18" charset="0"/>
                              </a:rPr>
                            </m:ctrlPr>
                          </m:sSubPr>
                          <m:e>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𝑠</m:t>
                                </m:r>
                                <m:sSubSup>
                                  <m:sSubSupPr>
                                    <m:ctrlPr>
                                      <a:rPr lang="en-US" sz="2000" b="0" i="1" smtClean="0">
                                        <a:solidFill>
                                          <a:srgbClr val="7030A0"/>
                                        </a:solidFill>
                                        <a:latin typeface="Cambria Math" panose="02040503050406030204" pitchFamily="18" charset="0"/>
                                      </a:rPr>
                                    </m:ctrlPr>
                                  </m:sSubSupPr>
                                  <m:e>
                                    <m:r>
                                      <a:rPr lang="en-US" sz="2000" i="1">
                                        <a:solidFill>
                                          <a:srgbClr val="7030A0"/>
                                        </a:solidFill>
                                        <a:latin typeface="Cambria Math" panose="02040503050406030204" pitchFamily="18" charset="0"/>
                                      </a:rPr>
                                      <m:t>𝑘</m:t>
                                    </m:r>
                                  </m:e>
                                  <m:sub>
                                    <m:r>
                                      <a:rPr lang="en-US" sz="2000" i="1">
                                        <a:solidFill>
                                          <a:srgbClr val="7030A0"/>
                                        </a:solidFill>
                                        <a:latin typeface="Cambria Math" panose="02040503050406030204" pitchFamily="18" charset="0"/>
                                      </a:rPr>
                                      <m:t>𝑖</m:t>
                                    </m:r>
                                  </m:sub>
                                  <m:sup>
                                    <m:r>
                                      <a:rPr lang="en-US" sz="2000" b="0" i="1" smtClean="0">
                                        <a:solidFill>
                                          <a:srgbClr val="7030A0"/>
                                        </a:solidFill>
                                        <a:latin typeface="Cambria Math" panose="02040503050406030204" pitchFamily="18" charset="0"/>
                                      </a:rPr>
                                      <m:t>′</m:t>
                                    </m:r>
                                  </m:sup>
                                </m:sSubSup>
                              </m:e>
                            </m:d>
                          </m:e>
                          <m:sub>
                            <m:r>
                              <a:rPr lang="en-US" sz="2000" i="1">
                                <a:solidFill>
                                  <a:srgbClr val="7030A0"/>
                                </a:solidFill>
                                <a:latin typeface="Cambria Math" panose="02040503050406030204" pitchFamily="18" charset="0"/>
                              </a:rPr>
                              <m:t>𝑖</m:t>
                            </m:r>
                            <m:r>
                              <a:rPr lang="en-US" sz="2000" i="1">
                                <a:solidFill>
                                  <a:srgbClr val="7030A0"/>
                                </a:solidFill>
                                <a:latin typeface="Cambria Math" panose="02040503050406030204" pitchFamily="18" charset="0"/>
                              </a:rPr>
                              <m:t>∈</m:t>
                            </m:r>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𝑛</m:t>
                                </m:r>
                              </m:e>
                            </m:d>
                          </m:sub>
                        </m:sSub>
                        <m:r>
                          <a:rPr lang="en-US" sz="2000" b="0" i="0" smtClean="0">
                            <a:solidFill>
                              <a:srgbClr val="7030A0"/>
                            </a:solidFill>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d>
                              <m:dPr>
                                <m:ctrlPr>
                                  <a:rPr lang="en-US" sz="2000" b="0" i="1" smtClean="0">
                                    <a:solidFill>
                                      <a:srgbClr val="7030A0"/>
                                    </a:solidFill>
                                    <a:latin typeface="Cambria Math" panose="02040503050406030204" pitchFamily="18" charset="0"/>
                                  </a:rPr>
                                </m:ctrlPr>
                              </m:dPr>
                              <m:e>
                                <m:sSubSup>
                                  <m:sSubSupPr>
                                    <m:ctrlPr>
                                      <a:rPr lang="en-US" sz="2000" b="0" i="1" smtClean="0">
                                        <a:solidFill>
                                          <a:srgbClr val="7030A0"/>
                                        </a:solidFill>
                                        <a:latin typeface="Cambria Math" panose="02040503050406030204" pitchFamily="18" charset="0"/>
                                      </a:rPr>
                                    </m:ctrlPr>
                                  </m:sSubSupPr>
                                  <m:e>
                                    <m:r>
                                      <a:rPr lang="en-US" sz="2000" b="0" i="1" smtClean="0">
                                        <a:solidFill>
                                          <a:srgbClr val="7030A0"/>
                                        </a:solidFill>
                                        <a:latin typeface="Cambria Math" panose="02040503050406030204" pitchFamily="18" charset="0"/>
                                      </a:rPr>
                                      <m:t>𝑟</m:t>
                                    </m:r>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,0</m:t>
                                    </m:r>
                                  </m:sub>
                                  <m:sup>
                                    <m:r>
                                      <a:rPr lang="en-US" sz="2000" b="0" i="1" smtClean="0">
                                        <a:solidFill>
                                          <a:srgbClr val="7030A0"/>
                                        </a:solidFill>
                                        <a:latin typeface="Cambria Math" panose="02040503050406030204" pitchFamily="18" charset="0"/>
                                      </a:rPr>
                                      <m:t>′</m:t>
                                    </m:r>
                                  </m:sup>
                                </m:sSubSup>
                                <m:r>
                                  <a:rPr lang="en-US" sz="2000" b="0" i="1" smtClean="0">
                                    <a:solidFill>
                                      <a:srgbClr val="7030A0"/>
                                    </a:solidFill>
                                    <a:latin typeface="Cambria Math" panose="02040503050406030204" pitchFamily="18" charset="0"/>
                                  </a:rPr>
                                  <m:t>,</m:t>
                                </m:r>
                                <m:sSubSup>
                                  <m:sSubSupPr>
                                    <m:ctrlPr>
                                      <a:rPr lang="en-US" sz="2000" b="0" i="1" smtClean="0">
                                        <a:solidFill>
                                          <a:srgbClr val="7030A0"/>
                                        </a:solidFill>
                                        <a:latin typeface="Cambria Math" panose="02040503050406030204" pitchFamily="18" charset="0"/>
                                      </a:rPr>
                                    </m:ctrlPr>
                                  </m:sSubSupPr>
                                  <m:e>
                                    <m:r>
                                      <a:rPr lang="en-US" sz="2000" b="0" i="1" smtClean="0">
                                        <a:solidFill>
                                          <a:srgbClr val="7030A0"/>
                                        </a:solidFill>
                                        <a:latin typeface="Cambria Math" panose="02040503050406030204" pitchFamily="18" charset="0"/>
                                      </a:rPr>
                                      <m:t>𝑟</m:t>
                                    </m:r>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,1</m:t>
                                    </m:r>
                                  </m:sub>
                                  <m:sup>
                                    <m:r>
                                      <a:rPr lang="en-US" sz="2000" b="0" i="1" smtClean="0">
                                        <a:solidFill>
                                          <a:srgbClr val="7030A0"/>
                                        </a:solidFill>
                                        <a:latin typeface="Cambria Math" panose="02040503050406030204" pitchFamily="18" charset="0"/>
                                      </a:rPr>
                                      <m:t>′</m:t>
                                    </m:r>
                                  </m:sup>
                                </m:sSubSup>
                              </m:e>
                            </m:d>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𝑄</m:t>
                                </m:r>
                              </m:e>
                              <m:sub>
                                <m:r>
                                  <a:rPr lang="en-US" sz="2000" b="0" i="1" smtClean="0">
                                    <a:solidFill>
                                      <a:srgbClr val="7030A0"/>
                                    </a:solidFill>
                                    <a:latin typeface="Cambria Math" panose="02040503050406030204" pitchFamily="18" charset="0"/>
                                  </a:rPr>
                                  <m:t>𝑆</m:t>
                                </m:r>
                              </m:sub>
                            </m:sSub>
                            <m:r>
                              <a:rPr lang="en-US" sz="2000" b="0" i="1" smtClean="0">
                                <a:solidFill>
                                  <a:srgbClr val="7030A0"/>
                                </a:solidFill>
                                <a:latin typeface="Cambria Math" panose="02040503050406030204" pitchFamily="18" charset="0"/>
                              </a:rPr>
                              <m:t>]</m:t>
                            </m:r>
                          </m:sub>
                        </m:sSub>
                      </m:oMath>
                    </m:oMathPara>
                  </a14:m>
                  <a:endParaRPr lang="en-US" sz="2000" dirty="0">
                    <a:solidFill>
                      <a:srgbClr val="7030A0"/>
                    </a:solidFill>
                  </a:endParaRPr>
                </a:p>
              </p:txBody>
            </p:sp>
          </mc:Choice>
          <mc:Fallback xmlns="">
            <p:sp>
              <p:nvSpPr>
                <p:cNvPr id="25" name="TextBox 24">
                  <a:extLst>
                    <a:ext uri="{FF2B5EF4-FFF2-40B4-BE49-F238E27FC236}">
                      <a16:creationId xmlns:a16="http://schemas.microsoft.com/office/drawing/2014/main" id="{DB52581A-371B-BBC7-4954-5F2729A5E72C}"/>
                    </a:ext>
                  </a:extLst>
                </p:cNvPr>
                <p:cNvSpPr txBox="1">
                  <a:spLocks noRot="1" noChangeAspect="1" noMove="1" noResize="1" noEditPoints="1" noAdjustHandles="1" noChangeArrowheads="1" noChangeShapeType="1" noTextEdit="1"/>
                </p:cNvSpPr>
                <p:nvPr/>
              </p:nvSpPr>
              <p:spPr>
                <a:xfrm>
                  <a:off x="804693" y="2020945"/>
                  <a:ext cx="3545121" cy="539187"/>
                </a:xfrm>
                <a:prstGeom prst="rect">
                  <a:avLst/>
                </a:prstGeom>
                <a:blipFill>
                  <a:blip r:embed="rId5"/>
                  <a:stretch>
                    <a:fillRect b="-6977"/>
                  </a:stretch>
                </a:blipFill>
              </p:spPr>
              <p:txBody>
                <a:bodyPr/>
                <a:lstStyle/>
                <a:p>
                  <a:r>
                    <a:rPr lang="en-US">
                      <a:noFill/>
                    </a:rPr>
                    <a:t> </a:t>
                  </a:r>
                </a:p>
              </p:txBody>
            </p:sp>
          </mc:Fallback>
        </mc:AlternateContent>
      </p:grpSp>
      <p:sp>
        <p:nvSpPr>
          <p:cNvPr id="31" name="Graphic 29" descr="Arrow Right outline">
            <a:extLst>
              <a:ext uri="{FF2B5EF4-FFF2-40B4-BE49-F238E27FC236}">
                <a16:creationId xmlns:a16="http://schemas.microsoft.com/office/drawing/2014/main" id="{22BBEDEE-B12E-A889-6119-36D130CD1664}"/>
              </a:ext>
            </a:extLst>
          </p:cNvPr>
          <p:cNvSpPr/>
          <p:nvPr/>
        </p:nvSpPr>
        <p:spPr>
          <a:xfrm>
            <a:off x="5162209" y="1937697"/>
            <a:ext cx="2315477" cy="671975"/>
          </a:xfrm>
          <a:custGeom>
            <a:avLst/>
            <a:gdLst>
              <a:gd name="connsiteX0" fmla="*/ 1442792 w 1763928"/>
              <a:gd name="connsiteY0" fmla="*/ 5895 h 671975"/>
              <a:gd name="connsiteX1" fmla="*/ 1413099 w 1763928"/>
              <a:gd name="connsiteY1" fmla="*/ 6412 h 671975"/>
              <a:gd name="connsiteX2" fmla="*/ 1413099 w 1763928"/>
              <a:gd name="connsiteY2" fmla="*/ 35588 h 671975"/>
              <a:gd name="connsiteX3" fmla="*/ 1691884 w 1763928"/>
              <a:gd name="connsiteY3" fmla="*/ 314373 h 671975"/>
              <a:gd name="connsiteX4" fmla="*/ 1691882 w 1763928"/>
              <a:gd name="connsiteY4" fmla="*/ 314669 h 671975"/>
              <a:gd name="connsiteX5" fmla="*/ 1691737 w 1763928"/>
              <a:gd name="connsiteY5" fmla="*/ 314730 h 671975"/>
              <a:gd name="connsiteX6" fmla="*/ 20999 w 1763928"/>
              <a:gd name="connsiteY6" fmla="*/ 314730 h 671975"/>
              <a:gd name="connsiteX7" fmla="*/ 0 w 1763928"/>
              <a:gd name="connsiteY7" fmla="*/ 335729 h 671975"/>
              <a:gd name="connsiteX8" fmla="*/ 20999 w 1763928"/>
              <a:gd name="connsiteY8" fmla="*/ 356729 h 671975"/>
              <a:gd name="connsiteX9" fmla="*/ 1691737 w 1763928"/>
              <a:gd name="connsiteY9" fmla="*/ 356729 h 671975"/>
              <a:gd name="connsiteX10" fmla="*/ 1691945 w 1763928"/>
              <a:gd name="connsiteY10" fmla="*/ 356941 h 671975"/>
              <a:gd name="connsiteX11" fmla="*/ 1691884 w 1763928"/>
              <a:gd name="connsiteY11" fmla="*/ 357086 h 671975"/>
              <a:gd name="connsiteX12" fmla="*/ 1413099 w 1763928"/>
              <a:gd name="connsiteY12" fmla="*/ 635871 h 671975"/>
              <a:gd name="connsiteX13" fmla="*/ 1412583 w 1763928"/>
              <a:gd name="connsiteY13" fmla="*/ 665564 h 671975"/>
              <a:gd name="connsiteX14" fmla="*/ 1442275 w 1763928"/>
              <a:gd name="connsiteY14" fmla="*/ 666081 h 671975"/>
              <a:gd name="connsiteX15" fmla="*/ 1442792 w 1763928"/>
              <a:gd name="connsiteY15" fmla="*/ 665564 h 671975"/>
              <a:gd name="connsiteX16" fmla="*/ 1757780 w 1763928"/>
              <a:gd name="connsiteY16" fmla="*/ 350576 h 671975"/>
              <a:gd name="connsiteX17" fmla="*/ 1757780 w 1763928"/>
              <a:gd name="connsiteY17" fmla="*/ 320883 h 6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3928" h="671975">
                <a:moveTo>
                  <a:pt x="1442792" y="5895"/>
                </a:moveTo>
                <a:cubicBezTo>
                  <a:pt x="1434449" y="-2162"/>
                  <a:pt x="1421156" y="-1931"/>
                  <a:pt x="1413099" y="6412"/>
                </a:cubicBezTo>
                <a:cubicBezTo>
                  <a:pt x="1405239" y="14549"/>
                  <a:pt x="1405239" y="27451"/>
                  <a:pt x="1413099" y="35588"/>
                </a:cubicBezTo>
                <a:lnTo>
                  <a:pt x="1691884" y="314373"/>
                </a:lnTo>
                <a:cubicBezTo>
                  <a:pt x="1691966" y="314455"/>
                  <a:pt x="1691964" y="314590"/>
                  <a:pt x="1691882" y="314669"/>
                </a:cubicBezTo>
                <a:cubicBezTo>
                  <a:pt x="1691842" y="314707"/>
                  <a:pt x="1691792" y="314730"/>
                  <a:pt x="1691737" y="314730"/>
                </a:cubicBezTo>
                <a:lnTo>
                  <a:pt x="20999" y="314730"/>
                </a:lnTo>
                <a:cubicBezTo>
                  <a:pt x="9402" y="314730"/>
                  <a:pt x="0" y="324132"/>
                  <a:pt x="0" y="335729"/>
                </a:cubicBezTo>
                <a:cubicBezTo>
                  <a:pt x="0" y="347327"/>
                  <a:pt x="9402" y="356729"/>
                  <a:pt x="20999" y="356729"/>
                </a:cubicBezTo>
                <a:lnTo>
                  <a:pt x="1691737" y="356729"/>
                </a:lnTo>
                <a:cubicBezTo>
                  <a:pt x="1691853" y="356731"/>
                  <a:pt x="1691945" y="356825"/>
                  <a:pt x="1691945" y="356941"/>
                </a:cubicBezTo>
                <a:cubicBezTo>
                  <a:pt x="1691943" y="356995"/>
                  <a:pt x="1691922" y="357048"/>
                  <a:pt x="1691884" y="357086"/>
                </a:cubicBezTo>
                <a:lnTo>
                  <a:pt x="1413099" y="635871"/>
                </a:lnTo>
                <a:cubicBezTo>
                  <a:pt x="1404756" y="643928"/>
                  <a:pt x="1404525" y="657221"/>
                  <a:pt x="1412583" y="665564"/>
                </a:cubicBezTo>
                <a:cubicBezTo>
                  <a:pt x="1420640" y="673907"/>
                  <a:pt x="1433935" y="674138"/>
                  <a:pt x="1442275" y="666081"/>
                </a:cubicBezTo>
                <a:cubicBezTo>
                  <a:pt x="1442452" y="665910"/>
                  <a:pt x="1442624" y="665738"/>
                  <a:pt x="1442792" y="665564"/>
                </a:cubicBezTo>
                <a:lnTo>
                  <a:pt x="1757780" y="350576"/>
                </a:lnTo>
                <a:cubicBezTo>
                  <a:pt x="1765978" y="342376"/>
                  <a:pt x="1765978" y="329083"/>
                  <a:pt x="1757780" y="320883"/>
                </a:cubicBezTo>
                <a:close/>
              </a:path>
            </a:pathLst>
          </a:custGeom>
          <a:solidFill>
            <a:srgbClr val="000000"/>
          </a:solidFill>
          <a:ln w="20935" cap="flat">
            <a:noFill/>
            <a:prstDash val="solid"/>
            <a:miter/>
          </a:ln>
        </p:spPr>
        <p:txBody>
          <a:bodyPr rtlCol="0" anchor="ctr"/>
          <a:lstStyle/>
          <a:p>
            <a:endParaRPr lang="en-US"/>
          </a:p>
        </p:txBody>
      </p:sp>
      <p:sp>
        <p:nvSpPr>
          <p:cNvPr id="57" name="Rounded Rectangle 56">
            <a:extLst>
              <a:ext uri="{FF2B5EF4-FFF2-40B4-BE49-F238E27FC236}">
                <a16:creationId xmlns:a16="http://schemas.microsoft.com/office/drawing/2014/main" id="{F6D56E28-1114-C035-D110-FD8C7E36EB7E}"/>
              </a:ext>
            </a:extLst>
          </p:cNvPr>
          <p:cNvSpPr/>
          <p:nvPr/>
        </p:nvSpPr>
        <p:spPr>
          <a:xfrm>
            <a:off x="1115407" y="3389544"/>
            <a:ext cx="6224570" cy="891923"/>
          </a:xfrm>
          <a:prstGeom prst="roundRect">
            <a:avLst/>
          </a:prstGeom>
          <a:solidFill>
            <a:srgbClr val="FFDF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rgbClr val="C00000"/>
                </a:solidFill>
              </a:rPr>
              <a:t>Public key and corrupted parties’ shares </a:t>
            </a:r>
          </a:p>
          <a:p>
            <a:pPr marL="342900" indent="-342900">
              <a:buFont typeface="Arial" panose="020B0604020202020204" pitchFamily="34" charset="0"/>
              <a:buChar char="•"/>
            </a:pPr>
            <a:r>
              <a:rPr lang="en-US" sz="2000" dirty="0">
                <a:solidFill>
                  <a:srgbClr val="C00000"/>
                </a:solidFill>
              </a:rPr>
              <a:t>*Signing transcripts in </a:t>
            </a:r>
            <a:r>
              <a:rPr lang="en-US" sz="2000" b="1" dirty="0">
                <a:solidFill>
                  <a:srgbClr val="C00000"/>
                </a:solidFill>
              </a:rPr>
              <a:t>original</a:t>
            </a:r>
            <a:r>
              <a:rPr lang="en-US" sz="2000" dirty="0">
                <a:solidFill>
                  <a:srgbClr val="C00000"/>
                </a:solidFill>
              </a:rPr>
              <a:t> and </a:t>
            </a:r>
            <a:r>
              <a:rPr lang="en-US" sz="2000" b="1" dirty="0">
                <a:solidFill>
                  <a:srgbClr val="C00000"/>
                </a:solidFill>
              </a:rPr>
              <a:t>rewound</a:t>
            </a:r>
            <a:r>
              <a:rPr lang="en-US" sz="2000" dirty="0">
                <a:solidFill>
                  <a:srgbClr val="C00000"/>
                </a:solidFill>
              </a:rPr>
              <a:t> runs*</a:t>
            </a:r>
            <a:endParaRPr lang="en-US" dirty="0">
              <a:solidFill>
                <a:srgbClr val="C0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DA0A4E-3ABE-F7D1-CD56-8F66931EFE5C}"/>
                  </a:ext>
                </a:extLst>
              </p:cNvPr>
              <p:cNvSpPr txBox="1"/>
              <p:nvPr/>
            </p:nvSpPr>
            <p:spPr>
              <a:xfrm>
                <a:off x="1045230" y="2769628"/>
                <a:ext cx="7175839" cy="461665"/>
              </a:xfrm>
              <a:prstGeom prst="rect">
                <a:avLst/>
              </a:prstGeom>
              <a:noFill/>
            </p:spPr>
            <p:txBody>
              <a:bodyPr wrap="square">
                <a:spAutoFit/>
              </a:bodyPr>
              <a:lstStyle/>
              <a:p>
                <a:r>
                  <a:rPr lang="en-US" sz="2400" dirty="0"/>
                  <a:t>View of </a:t>
                </a:r>
                <a14:m>
                  <m:oMath xmlns:m="http://schemas.openxmlformats.org/officeDocument/2006/math">
                    <m:r>
                      <a:rPr lang="en-US" sz="2400" i="1">
                        <a:solidFill>
                          <a:srgbClr val="C00000"/>
                        </a:solidFill>
                        <a:latin typeface="Cambria Math" panose="02040503050406030204" pitchFamily="18" charset="0"/>
                        <a:ea typeface="Cambria Math" panose="02040503050406030204" pitchFamily="18" charset="0"/>
                      </a:rPr>
                      <m:t>𝒜</m:t>
                    </m:r>
                  </m:oMath>
                </a14:m>
                <a:r>
                  <a:rPr lang="en-US" sz="2400" dirty="0"/>
                  <a:t> is the same whether </a:t>
                </a:r>
                <a14:m>
                  <m:oMath xmlns:m="http://schemas.openxmlformats.org/officeDocument/2006/math">
                    <m:r>
                      <a:rPr lang="en-US" sz="2400" i="1">
                        <a:solidFill>
                          <a:srgbClr val="C00000"/>
                        </a:solidFill>
                        <a:latin typeface="Cambria Math" panose="02040503050406030204" pitchFamily="18" charset="0"/>
                        <a:sym typeface="Calibri"/>
                      </a:rPr>
                      <m:t>ℬ</m:t>
                    </m:r>
                  </m:oMath>
                </a14:m>
                <a:r>
                  <a:rPr lang="en-US" sz="2400" dirty="0"/>
                  <a:t> uses              or </a:t>
                </a:r>
              </a:p>
            </p:txBody>
          </p:sp>
        </mc:Choice>
        <mc:Fallback xmlns="">
          <p:sp>
            <p:nvSpPr>
              <p:cNvPr id="16" name="TextBox 15">
                <a:extLst>
                  <a:ext uri="{FF2B5EF4-FFF2-40B4-BE49-F238E27FC236}">
                    <a16:creationId xmlns:a16="http://schemas.microsoft.com/office/drawing/2014/main" id="{D0DA0A4E-3ABE-F7D1-CD56-8F66931EFE5C}"/>
                  </a:ext>
                </a:extLst>
              </p:cNvPr>
              <p:cNvSpPr txBox="1">
                <a:spLocks noRot="1" noChangeAspect="1" noMove="1" noResize="1" noEditPoints="1" noAdjustHandles="1" noChangeArrowheads="1" noChangeShapeType="1" noTextEdit="1"/>
              </p:cNvSpPr>
              <p:nvPr/>
            </p:nvSpPr>
            <p:spPr>
              <a:xfrm>
                <a:off x="1045230" y="2769628"/>
                <a:ext cx="7175839" cy="461665"/>
              </a:xfrm>
              <a:prstGeom prst="rect">
                <a:avLst/>
              </a:prstGeom>
              <a:blipFill>
                <a:blip r:embed="rId6"/>
                <a:stretch>
                  <a:fillRect l="-1413" t="-7895" b="-28947"/>
                </a:stretch>
              </a:blipFill>
            </p:spPr>
            <p:txBody>
              <a:bodyPr/>
              <a:lstStyle/>
              <a:p>
                <a:r>
                  <a:rPr lang="en-US">
                    <a:noFill/>
                  </a:rPr>
                  <a:t> </a:t>
                </a:r>
              </a:p>
            </p:txBody>
          </p:sp>
        </mc:Fallback>
      </mc:AlternateContent>
      <p:pic>
        <p:nvPicPr>
          <p:cNvPr id="19" name="Graphic 18" descr="Line arrow: Clockwise curve with solid fill">
            <a:extLst>
              <a:ext uri="{FF2B5EF4-FFF2-40B4-BE49-F238E27FC236}">
                <a16:creationId xmlns:a16="http://schemas.microsoft.com/office/drawing/2014/main" id="{CE108FFB-2523-562F-C1F3-22C4D16960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275113" flipV="1">
            <a:off x="538430" y="3049319"/>
            <a:ext cx="670550" cy="670550"/>
          </a:xfrm>
          <a:prstGeom prst="rect">
            <a:avLst/>
          </a:prstGeom>
        </p:spPr>
      </p:pic>
      <p:pic>
        <p:nvPicPr>
          <p:cNvPr id="12" name="Graphic 11" descr="Badge 1 with solid fill">
            <a:extLst>
              <a:ext uri="{FF2B5EF4-FFF2-40B4-BE49-F238E27FC236}">
                <a16:creationId xmlns:a16="http://schemas.microsoft.com/office/drawing/2014/main" id="{1B0875C7-D3BC-521A-8F57-913C172682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1837" y="1466430"/>
            <a:ext cx="673954" cy="673954"/>
          </a:xfrm>
          <a:prstGeom prst="rect">
            <a:avLst/>
          </a:prstGeom>
        </p:spPr>
      </p:pic>
      <p:pic>
        <p:nvPicPr>
          <p:cNvPr id="15" name="Graphic 14" descr="Badge with solid fill">
            <a:extLst>
              <a:ext uri="{FF2B5EF4-FFF2-40B4-BE49-F238E27FC236}">
                <a16:creationId xmlns:a16="http://schemas.microsoft.com/office/drawing/2014/main" id="{618E9016-1532-F115-D5C0-46D6B5D28C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2572" y="1457910"/>
            <a:ext cx="654907" cy="654907"/>
          </a:xfrm>
          <a:prstGeom prst="rect">
            <a:avLst/>
          </a:prstGeom>
        </p:spPr>
      </p:pic>
      <p:pic>
        <p:nvPicPr>
          <p:cNvPr id="17" name="Graphic 16" descr="Badge 1 with solid fill">
            <a:extLst>
              <a:ext uri="{FF2B5EF4-FFF2-40B4-BE49-F238E27FC236}">
                <a16:creationId xmlns:a16="http://schemas.microsoft.com/office/drawing/2014/main" id="{66C1E1D5-B2CF-6479-3CA6-90657F07AD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3037" y="2649917"/>
            <a:ext cx="673954" cy="673954"/>
          </a:xfrm>
          <a:prstGeom prst="rect">
            <a:avLst/>
          </a:prstGeom>
        </p:spPr>
      </p:pic>
      <p:pic>
        <p:nvPicPr>
          <p:cNvPr id="21" name="Graphic 20" descr="Badge with solid fill">
            <a:extLst>
              <a:ext uri="{FF2B5EF4-FFF2-40B4-BE49-F238E27FC236}">
                <a16:creationId xmlns:a16="http://schemas.microsoft.com/office/drawing/2014/main" id="{8462C3E0-C32D-AD27-7D37-9DED8F4E62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91093" y="2647363"/>
            <a:ext cx="654907" cy="654907"/>
          </a:xfrm>
          <a:prstGeom prst="rect">
            <a:avLst/>
          </a:prstGeom>
        </p:spPr>
      </p:pic>
      <p:sp>
        <p:nvSpPr>
          <p:cNvPr id="22" name="Right Arrow 21">
            <a:extLst>
              <a:ext uri="{FF2B5EF4-FFF2-40B4-BE49-F238E27FC236}">
                <a16:creationId xmlns:a16="http://schemas.microsoft.com/office/drawing/2014/main" id="{BA003B8A-3E2A-F665-5CC9-0E5B819F9B92}"/>
              </a:ext>
            </a:extLst>
          </p:cNvPr>
          <p:cNvSpPr/>
          <p:nvPr/>
        </p:nvSpPr>
        <p:spPr>
          <a:xfrm>
            <a:off x="7542028" y="3688612"/>
            <a:ext cx="679040" cy="2937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2F528ECC-0DD4-DC74-8C53-77560B60D507}"/>
                  </a:ext>
                </a:extLst>
              </p:cNvPr>
              <p:cNvSpPr/>
              <p:nvPr/>
            </p:nvSpPr>
            <p:spPr>
              <a:xfrm>
                <a:off x="8350103" y="3307620"/>
                <a:ext cx="3657331" cy="1168647"/>
              </a:xfrm>
              <a:prstGeom prst="roundRect">
                <a:avLst/>
              </a:prstGeom>
              <a:solidFill>
                <a:srgbClr val="FFDF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smtClean="0">
                        <a:solidFill>
                          <a:srgbClr val="C00000"/>
                        </a:solidFill>
                        <a:latin typeface="Cambria Math" panose="02040503050406030204" pitchFamily="18" charset="0"/>
                        <a:sym typeface="Calibri"/>
                      </a:rPr>
                      <m:t>ℬ</m:t>
                    </m:r>
                  </m:oMath>
                </a14:m>
                <a:r>
                  <a:rPr lang="en-US" sz="2400" dirty="0">
                    <a:solidFill>
                      <a:srgbClr val="C00000"/>
                    </a:solidFill>
                  </a:rPr>
                  <a:t> can find collision when run with              or</a:t>
                </a:r>
              </a:p>
            </p:txBody>
          </p:sp>
        </mc:Choice>
        <mc:Fallback xmlns="">
          <p:sp>
            <p:nvSpPr>
              <p:cNvPr id="23" name="Rounded Rectangle 22">
                <a:extLst>
                  <a:ext uri="{FF2B5EF4-FFF2-40B4-BE49-F238E27FC236}">
                    <a16:creationId xmlns:a16="http://schemas.microsoft.com/office/drawing/2014/main" id="{2F528ECC-0DD4-DC74-8C53-77560B60D507}"/>
                  </a:ext>
                </a:extLst>
              </p:cNvPr>
              <p:cNvSpPr>
                <a:spLocks noRot="1" noChangeAspect="1" noMove="1" noResize="1" noEditPoints="1" noAdjustHandles="1" noChangeArrowheads="1" noChangeShapeType="1" noTextEdit="1"/>
              </p:cNvSpPr>
              <p:nvPr/>
            </p:nvSpPr>
            <p:spPr>
              <a:xfrm>
                <a:off x="8350103" y="3307620"/>
                <a:ext cx="3657331" cy="1168647"/>
              </a:xfrm>
              <a:prstGeom prst="roundRect">
                <a:avLst/>
              </a:prstGeom>
              <a:blipFill>
                <a:blip r:embed="rId13"/>
                <a:stretch>
                  <a:fillRect r="-1379"/>
                </a:stretch>
              </a:blipFill>
            </p:spPr>
            <p:txBody>
              <a:bodyPr/>
              <a:lstStyle/>
              <a:p>
                <a:r>
                  <a:rPr lang="en-US">
                    <a:noFill/>
                  </a:rPr>
                  <a:t> </a:t>
                </a:r>
              </a:p>
            </p:txBody>
          </p:sp>
        </mc:Fallback>
      </mc:AlternateContent>
      <p:pic>
        <p:nvPicPr>
          <p:cNvPr id="24" name="Graphic 23" descr="Badge 1 with solid fill">
            <a:extLst>
              <a:ext uri="{FF2B5EF4-FFF2-40B4-BE49-F238E27FC236}">
                <a16:creationId xmlns:a16="http://schemas.microsoft.com/office/drawing/2014/main" id="{266B43B2-2C2C-A82E-5BD2-8D7D59924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4962" y="3776660"/>
            <a:ext cx="673954" cy="673954"/>
          </a:xfrm>
          <a:prstGeom prst="rect">
            <a:avLst/>
          </a:prstGeom>
        </p:spPr>
      </p:pic>
      <p:pic>
        <p:nvPicPr>
          <p:cNvPr id="27" name="Graphic 26" descr="Badge with solid fill">
            <a:extLst>
              <a:ext uri="{FF2B5EF4-FFF2-40B4-BE49-F238E27FC236}">
                <a16:creationId xmlns:a16="http://schemas.microsoft.com/office/drawing/2014/main" id="{9BA6E0D2-2182-8049-F1F0-8AA9B9898F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25404" y="3776660"/>
            <a:ext cx="654907" cy="654907"/>
          </a:xfrm>
          <a:prstGeom prst="rect">
            <a:avLst/>
          </a:prstGeom>
        </p:spPr>
      </p:pic>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BA445357-3FA2-2BF8-DC9F-61736AB8A382}"/>
                  </a:ext>
                </a:extLst>
              </p:cNvPr>
              <p:cNvSpPr/>
              <p:nvPr/>
            </p:nvSpPr>
            <p:spPr>
              <a:xfrm>
                <a:off x="1453117" y="4538509"/>
                <a:ext cx="8246546" cy="1329310"/>
              </a:xfrm>
              <a:prstGeom prst="roundRect">
                <a:avLst/>
              </a:prstGeom>
              <a:solidFill>
                <a:srgbClr val="D9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C00000"/>
                    </a:solidFill>
                  </a:rPr>
                  <a:t>Proof works out if</a:t>
                </a:r>
              </a:p>
              <a:p>
                <a:pPr algn="ctr"/>
                <a:r>
                  <a:rPr lang="en-US" sz="2800" dirty="0">
                    <a:solidFill>
                      <a:srgbClr val="0070C0"/>
                    </a:solidFill>
                  </a:rPr>
                  <a:t>Distribution of</a:t>
                </a:r>
                <a:r>
                  <a:rPr lang="en-US" sz="2800" dirty="0">
                    <a:solidFill>
                      <a:srgbClr val="C00000"/>
                    </a:solidFill>
                  </a:rPr>
                  <a:t>          </a:t>
                </a:r>
                <a14:m>
                  <m:oMath xmlns:m="http://schemas.openxmlformats.org/officeDocument/2006/math">
                    <m:r>
                      <a:rPr lang="en-US" sz="2800" b="0" i="0" smtClean="0">
                        <a:solidFill>
                          <a:srgbClr val="0070C0"/>
                        </a:solidFill>
                        <a:latin typeface="Cambria Math" panose="02040503050406030204" pitchFamily="18" charset="0"/>
                      </a:rPr>
                      <m:t>   </m:t>
                    </m:r>
                    <m:r>
                      <a:rPr lang="en-US" sz="2800" b="0" i="1" smtClean="0">
                        <a:solidFill>
                          <a:schemeClr val="tx1"/>
                        </a:solidFill>
                        <a:latin typeface="Cambria Math" panose="02040503050406030204" pitchFamily="18" charset="0"/>
                      </a:rPr>
                      <m:t>≈</m:t>
                    </m:r>
                  </m:oMath>
                </a14:m>
                <a:r>
                  <a:rPr lang="en-US" sz="2800" dirty="0">
                    <a:solidFill>
                      <a:srgbClr val="7030A0"/>
                    </a:solidFill>
                  </a:rPr>
                  <a:t>  Distribution of </a:t>
                </a:r>
              </a:p>
            </p:txBody>
          </p:sp>
        </mc:Choice>
        <mc:Fallback xmlns="">
          <p:sp>
            <p:nvSpPr>
              <p:cNvPr id="28" name="Rounded Rectangle 27">
                <a:extLst>
                  <a:ext uri="{FF2B5EF4-FFF2-40B4-BE49-F238E27FC236}">
                    <a16:creationId xmlns:a16="http://schemas.microsoft.com/office/drawing/2014/main" id="{BA445357-3FA2-2BF8-DC9F-61736AB8A382}"/>
                  </a:ext>
                </a:extLst>
              </p:cNvPr>
              <p:cNvSpPr>
                <a:spLocks noRot="1" noChangeAspect="1" noMove="1" noResize="1" noEditPoints="1" noAdjustHandles="1" noChangeArrowheads="1" noChangeShapeType="1" noTextEdit="1"/>
              </p:cNvSpPr>
              <p:nvPr/>
            </p:nvSpPr>
            <p:spPr>
              <a:xfrm>
                <a:off x="1453117" y="4538509"/>
                <a:ext cx="8246546" cy="1329310"/>
              </a:xfrm>
              <a:prstGeom prst="roundRect">
                <a:avLst/>
              </a:prstGeom>
              <a:blipFill>
                <a:blip r:embed="rId14"/>
                <a:stretch>
                  <a:fillRect l="-769"/>
                </a:stretch>
              </a:blipFill>
              <a:ln>
                <a:noFill/>
              </a:ln>
            </p:spPr>
            <p:txBody>
              <a:bodyPr/>
              <a:lstStyle/>
              <a:p>
                <a:r>
                  <a:rPr lang="en-US">
                    <a:noFill/>
                  </a:rPr>
                  <a:t> </a:t>
                </a:r>
              </a:p>
            </p:txBody>
          </p:sp>
        </mc:Fallback>
      </mc:AlternateContent>
      <p:sp>
        <p:nvSpPr>
          <p:cNvPr id="29" name="Rounded Rectangular Callout 28">
            <a:extLst>
              <a:ext uri="{FF2B5EF4-FFF2-40B4-BE49-F238E27FC236}">
                <a16:creationId xmlns:a16="http://schemas.microsoft.com/office/drawing/2014/main" id="{B99648EF-C72C-A488-F6E8-521E1B1124F9}"/>
              </a:ext>
            </a:extLst>
          </p:cNvPr>
          <p:cNvSpPr/>
          <p:nvPr/>
        </p:nvSpPr>
        <p:spPr>
          <a:xfrm>
            <a:off x="4719256" y="5930061"/>
            <a:ext cx="6161922" cy="668790"/>
          </a:xfrm>
          <a:prstGeom prst="wedgeRoundRectCallout">
            <a:avLst>
              <a:gd name="adj1" fmla="val -28956"/>
              <a:gd name="adj2" fmla="val -83114"/>
              <a:gd name="adj3" fmla="val 16667"/>
            </a:avLst>
          </a:prstGeom>
          <a:solidFill>
            <a:srgbClr val="F3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Note</a:t>
            </a:r>
            <a:r>
              <a:rPr lang="en-US" sz="2000" dirty="0">
                <a:solidFill>
                  <a:srgbClr val="C00000"/>
                </a:solidFill>
              </a:rPr>
              <a:t>: [TZ23] showed that these are identical</a:t>
            </a:r>
          </a:p>
        </p:txBody>
      </p:sp>
      <p:pic>
        <p:nvPicPr>
          <p:cNvPr id="30" name="Graphic 29" descr="Badge 1 with solid fill">
            <a:extLst>
              <a:ext uri="{FF2B5EF4-FFF2-40B4-BE49-F238E27FC236}">
                <a16:creationId xmlns:a16="http://schemas.microsoft.com/office/drawing/2014/main" id="{44A62522-ABCF-4F84-A4CE-45B725A80D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5035" y="5089973"/>
            <a:ext cx="673954" cy="673954"/>
          </a:xfrm>
          <a:prstGeom prst="rect">
            <a:avLst/>
          </a:prstGeom>
        </p:spPr>
      </p:pic>
      <p:pic>
        <p:nvPicPr>
          <p:cNvPr id="32" name="Graphic 31" descr="Badge with solid fill">
            <a:extLst>
              <a:ext uri="{FF2B5EF4-FFF2-40B4-BE49-F238E27FC236}">
                <a16:creationId xmlns:a16="http://schemas.microsoft.com/office/drawing/2014/main" id="{A30B76DA-8B3B-9029-6B88-A45F3D7DAF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48522" y="5088855"/>
            <a:ext cx="654907" cy="654907"/>
          </a:xfrm>
          <a:prstGeom prst="rect">
            <a:avLst/>
          </a:prstGeom>
        </p:spPr>
      </p:pic>
      <p:sp>
        <p:nvSpPr>
          <p:cNvPr id="2" name="Slide Number Placeholder 1">
            <a:extLst>
              <a:ext uri="{FF2B5EF4-FFF2-40B4-BE49-F238E27FC236}">
                <a16:creationId xmlns:a16="http://schemas.microsoft.com/office/drawing/2014/main" id="{338D91BE-7294-4287-8B4C-BD97CC71162E}"/>
              </a:ext>
            </a:extLst>
          </p:cNvPr>
          <p:cNvSpPr>
            <a:spLocks noGrp="1"/>
          </p:cNvSpPr>
          <p:nvPr>
            <p:ph type="sldNum" sz="quarter" idx="12"/>
          </p:nvPr>
        </p:nvSpPr>
        <p:spPr/>
        <p:txBody>
          <a:bodyPr/>
          <a:lstStyle/>
          <a:p>
            <a:fld id="{30EC9421-5314-2247-A5A7-BBDDA73914CC}" type="slidenum">
              <a:rPr lang="en-US" smtClean="0"/>
              <a:t>17</a:t>
            </a:fld>
            <a:endParaRPr lang="en-US"/>
          </a:p>
        </p:txBody>
      </p:sp>
    </p:spTree>
    <p:extLst>
      <p:ext uri="{BB962C8B-B14F-4D97-AF65-F5344CB8AC3E}">
        <p14:creationId xmlns:p14="http://schemas.microsoft.com/office/powerpoint/2010/main" val="31121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57" grpId="0" animBg="1"/>
      <p:bldP spid="16" grpId="0"/>
      <p:bldP spid="22" grpId="0" animBg="1"/>
      <p:bldP spid="23"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D0A6-476B-7C18-8FCE-85EC9B1F8BA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C0EE6F0-DD11-37D8-953C-FCAE98EA5377}"/>
              </a:ext>
            </a:extLst>
          </p:cNvPr>
          <p:cNvSpPr>
            <a:spLocks noGrp="1"/>
          </p:cNvSpPr>
          <p:nvPr>
            <p:ph type="title"/>
          </p:nvPr>
        </p:nvSpPr>
        <p:spPr>
          <a:xfrm>
            <a:off x="838200" y="365125"/>
            <a:ext cx="7977188" cy="1325563"/>
          </a:xfrm>
        </p:spPr>
        <p:txBody>
          <a:bodyPr/>
          <a:lstStyle/>
          <a:p>
            <a:r>
              <a:rPr lang="en-US" sz="4400" dirty="0"/>
              <a:t>Issues with </a:t>
            </a:r>
            <a:r>
              <a:rPr lang="en-US" dirty="0"/>
              <a:t>l</a:t>
            </a:r>
            <a:r>
              <a:rPr lang="en-US" sz="4400" dirty="0"/>
              <a:t>attice-based function</a:t>
            </a:r>
            <a:endParaRPr lang="en-US" dirty="0"/>
          </a:p>
        </p:txBody>
      </p:sp>
      <p:grpSp>
        <p:nvGrpSpPr>
          <p:cNvPr id="7" name="Group 6">
            <a:extLst>
              <a:ext uri="{FF2B5EF4-FFF2-40B4-BE49-F238E27FC236}">
                <a16:creationId xmlns:a16="http://schemas.microsoft.com/office/drawing/2014/main" id="{557500A9-531B-B99B-1DB1-E772BF041CB7}"/>
              </a:ext>
            </a:extLst>
          </p:cNvPr>
          <p:cNvGrpSpPr/>
          <p:nvPr/>
        </p:nvGrpSpPr>
        <p:grpSpPr>
          <a:xfrm>
            <a:off x="1047793" y="1985907"/>
            <a:ext cx="3922265" cy="544651"/>
            <a:chOff x="858988" y="1999725"/>
            <a:chExt cx="3545121" cy="544651"/>
          </a:xfrm>
        </p:grpSpPr>
        <p:sp>
          <p:nvSpPr>
            <p:cNvPr id="3" name="Rounded Rectangle 2">
              <a:extLst>
                <a:ext uri="{FF2B5EF4-FFF2-40B4-BE49-F238E27FC236}">
                  <a16:creationId xmlns:a16="http://schemas.microsoft.com/office/drawing/2014/main" id="{335BBCEC-B6CE-A8B2-4840-2DFB9D73ADB1}"/>
                </a:ext>
              </a:extLst>
            </p:cNvPr>
            <p:cNvSpPr/>
            <p:nvPr/>
          </p:nvSpPr>
          <p:spPr>
            <a:xfrm>
              <a:off x="1028700" y="1999725"/>
              <a:ext cx="3128963" cy="540164"/>
            </a:xfrm>
            <a:prstGeom prst="roundRect">
              <a:avLst/>
            </a:prstGeom>
            <a:solidFill>
              <a:srgbClr val="FFDF9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0460F48-2FDB-48A8-FC67-6C438505833B}"/>
                    </a:ext>
                  </a:extLst>
                </p:cNvPr>
                <p:cNvSpPr txBox="1"/>
                <p:nvPr/>
              </p:nvSpPr>
              <p:spPr>
                <a:xfrm>
                  <a:off x="858988" y="2015513"/>
                  <a:ext cx="3545121" cy="5288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panose="02040503050406030204" pitchFamily="18" charset="0"/>
                          </a:rPr>
                          <m:t>𝑠𝑘</m:t>
                        </m:r>
                        <m:r>
                          <a:rPr lang="en-US" sz="2000" b="0" i="1" smtClean="0">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d>
                              <m:dPr>
                                <m:begChr m:val="{"/>
                                <m:endChr m:val="}"/>
                                <m:ctrlPr>
                                  <a:rPr lang="en-US" sz="2000" i="1">
                                    <a:solidFill>
                                      <a:srgbClr val="0070C0"/>
                                    </a:solidFill>
                                    <a:latin typeface="Cambria Math" panose="02040503050406030204" pitchFamily="18" charset="0"/>
                                  </a:rPr>
                                </m:ctrlPr>
                              </m:dPr>
                              <m:e>
                                <m:r>
                                  <a:rPr lang="en-US" sz="2000" i="1">
                                    <a:solidFill>
                                      <a:srgbClr val="0070C0"/>
                                    </a:solidFill>
                                    <a:latin typeface="Cambria Math" panose="02040503050406030204" pitchFamily="18" charset="0"/>
                                  </a:rPr>
                                  <m:t>𝑠</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𝑘</m:t>
                                    </m:r>
                                  </m:e>
                                  <m:sub>
                                    <m:r>
                                      <a:rPr lang="en-US" sz="2000" i="1">
                                        <a:solidFill>
                                          <a:srgbClr val="0070C0"/>
                                        </a:solidFill>
                                        <a:latin typeface="Cambria Math" panose="02040503050406030204" pitchFamily="18" charset="0"/>
                                      </a:rPr>
                                      <m:t>𝑖</m:t>
                                    </m:r>
                                  </m:sub>
                                </m:sSub>
                              </m:e>
                            </m:d>
                          </m:e>
                          <m:sub>
                            <m:r>
                              <a:rPr lang="en-US" sz="2000" i="1">
                                <a:solidFill>
                                  <a:srgbClr val="0070C0"/>
                                </a:solidFill>
                                <a:latin typeface="Cambria Math" panose="02040503050406030204" pitchFamily="18" charset="0"/>
                              </a:rPr>
                              <m:t>𝑖</m:t>
                            </m:r>
                            <m:r>
                              <a:rPr lang="en-US" sz="2000" i="1">
                                <a:solidFill>
                                  <a:srgbClr val="0070C0"/>
                                </a:solidFill>
                                <a:latin typeface="Cambria Math" panose="02040503050406030204" pitchFamily="18" charset="0"/>
                              </a:rPr>
                              <m:t>∈</m:t>
                            </m:r>
                            <m:d>
                              <m:dPr>
                                <m:begChr m:val="["/>
                                <m:endChr m:val="]"/>
                                <m:ctrlPr>
                                  <a:rPr lang="en-US" sz="2000" i="1">
                                    <a:solidFill>
                                      <a:srgbClr val="0070C0"/>
                                    </a:solidFill>
                                    <a:latin typeface="Cambria Math" panose="02040503050406030204" pitchFamily="18" charset="0"/>
                                  </a:rPr>
                                </m:ctrlPr>
                              </m:dPr>
                              <m:e>
                                <m:r>
                                  <a:rPr lang="en-US" sz="2000" i="1">
                                    <a:solidFill>
                                      <a:srgbClr val="0070C0"/>
                                    </a:solidFill>
                                    <a:latin typeface="Cambria Math" panose="02040503050406030204" pitchFamily="18" charset="0"/>
                                  </a:rPr>
                                  <m:t>𝑛</m:t>
                                </m:r>
                              </m:e>
                            </m:d>
                          </m:sub>
                        </m:sSub>
                        <m:sSub>
                          <m:sSubPr>
                            <m:ctrlPr>
                              <a:rPr lang="en-US" sz="2000" i="1">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m:t>
                            </m:r>
                            <m:d>
                              <m:dPr>
                                <m:ctrlPr>
                                  <a:rPr lang="en-US" sz="2000" i="1">
                                    <a:solidFill>
                                      <a:srgbClr val="0070C0"/>
                                    </a:solidFill>
                                    <a:latin typeface="Cambria Math" panose="02040503050406030204" pitchFamily="18" charset="0"/>
                                  </a:rPr>
                                </m:ctrlPr>
                              </m:dPr>
                              <m:e>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𝑟</m:t>
                                    </m:r>
                                  </m:e>
                                  <m:sub>
                                    <m:r>
                                      <a:rPr lang="en-US" sz="2000" i="1">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,0</m:t>
                                    </m:r>
                                  </m:sub>
                                </m:sSub>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𝑟</m:t>
                                    </m:r>
                                  </m:e>
                                  <m:sub>
                                    <m:r>
                                      <a:rPr lang="en-US" sz="2000" i="1">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,1</m:t>
                                    </m:r>
                                  </m:sub>
                                </m:sSub>
                              </m:e>
                            </m:d>
                          </m:e>
                          <m:sub>
                            <m:r>
                              <a:rPr lang="en-US" sz="2000" b="0" i="1" smtClean="0">
                                <a:solidFill>
                                  <a:srgbClr val="0070C0"/>
                                </a:solidFill>
                                <a:latin typeface="Cambria Math" panose="02040503050406030204" pitchFamily="18" charset="0"/>
                              </a:rPr>
                              <m:t>𝑗</m:t>
                            </m:r>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𝑄</m:t>
                                </m:r>
                              </m:e>
                              <m:sub>
                                <m:r>
                                  <a:rPr lang="en-US" sz="2000" i="1">
                                    <a:solidFill>
                                      <a:srgbClr val="0070C0"/>
                                    </a:solidFill>
                                    <a:latin typeface="Cambria Math" panose="02040503050406030204" pitchFamily="18" charset="0"/>
                                  </a:rPr>
                                  <m:t>𝑆</m:t>
                                </m:r>
                              </m:sub>
                            </m:sSub>
                            <m:r>
                              <a:rPr lang="en-US" sz="2000" i="1">
                                <a:solidFill>
                                  <a:srgbClr val="0070C0"/>
                                </a:solidFill>
                                <a:latin typeface="Cambria Math" panose="02040503050406030204" pitchFamily="18" charset="0"/>
                              </a:rPr>
                              <m:t>]</m:t>
                            </m:r>
                          </m:sub>
                        </m:sSub>
                      </m:oMath>
                    </m:oMathPara>
                  </a14:m>
                  <a:endParaRPr lang="en-US" sz="2000" dirty="0">
                    <a:solidFill>
                      <a:srgbClr val="0070C0"/>
                    </a:solidFill>
                  </a:endParaRPr>
                </a:p>
              </p:txBody>
            </p:sp>
          </mc:Choice>
          <mc:Fallback xmlns="">
            <p:sp>
              <p:nvSpPr>
                <p:cNvPr id="13" name="TextBox 12">
                  <a:extLst>
                    <a:ext uri="{FF2B5EF4-FFF2-40B4-BE49-F238E27FC236}">
                      <a16:creationId xmlns:a16="http://schemas.microsoft.com/office/drawing/2014/main" id="{A0460F48-2FDB-48A8-FC67-6C438505833B}"/>
                    </a:ext>
                  </a:extLst>
                </p:cNvPr>
                <p:cNvSpPr txBox="1">
                  <a:spLocks noRot="1" noChangeAspect="1" noMove="1" noResize="1" noEditPoints="1" noAdjustHandles="1" noChangeArrowheads="1" noChangeShapeType="1" noTextEdit="1"/>
                </p:cNvSpPr>
                <p:nvPr/>
              </p:nvSpPr>
              <p:spPr>
                <a:xfrm>
                  <a:off x="858988" y="2015513"/>
                  <a:ext cx="3545121" cy="528863"/>
                </a:xfrm>
                <a:prstGeom prst="rect">
                  <a:avLst/>
                </a:prstGeom>
                <a:blipFill>
                  <a:blip r:embed="rId3"/>
                  <a:stretch>
                    <a:fillRect b="-69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831B1B-8083-70FF-738D-2CA2CA281E0B}"/>
                  </a:ext>
                </a:extLst>
              </p:cNvPr>
              <p:cNvSpPr txBox="1"/>
              <p:nvPr/>
            </p:nvSpPr>
            <p:spPr>
              <a:xfrm>
                <a:off x="4592914" y="1454460"/>
                <a:ext cx="3459829" cy="461665"/>
              </a:xfrm>
              <a:prstGeom prst="rect">
                <a:avLst/>
              </a:prstGeom>
              <a:noFill/>
            </p:spPr>
            <p:txBody>
              <a:bodyPr wrap="square">
                <a:spAutoFit/>
              </a:bodyPr>
              <a:lstStyle/>
              <a:p>
                <a:pPr algn="ctr"/>
                <a:r>
                  <a:rPr lang="en-US" sz="2400" dirty="0"/>
                  <a:t>M</a:t>
                </a:r>
                <a:r>
                  <a:rPr lang="en-US" sz="2400" b="0" dirty="0"/>
                  <a:t>apping </a:t>
                </a:r>
                <a14:m>
                  <m:oMath xmlns:m="http://schemas.openxmlformats.org/officeDocument/2006/math">
                    <m:r>
                      <m:rPr>
                        <m:sty m:val="p"/>
                      </m:rPr>
                      <a:rPr lang="en-US" sz="2400" b="0" i="0" smtClean="0">
                        <a:latin typeface="Cambria Math" panose="02040503050406030204" pitchFamily="18" charset="0"/>
                      </a:rPr>
                      <m:t>Φ</m:t>
                    </m:r>
                  </m:oMath>
                </a14:m>
                <a:endParaRPr lang="en-US" sz="2400" dirty="0"/>
              </a:p>
            </p:txBody>
          </p:sp>
        </mc:Choice>
        <mc:Fallback xmlns="">
          <p:sp>
            <p:nvSpPr>
              <p:cNvPr id="18" name="TextBox 17">
                <a:extLst>
                  <a:ext uri="{FF2B5EF4-FFF2-40B4-BE49-F238E27FC236}">
                    <a16:creationId xmlns:a16="http://schemas.microsoft.com/office/drawing/2014/main" id="{49831B1B-8083-70FF-738D-2CA2CA281E0B}"/>
                  </a:ext>
                </a:extLst>
              </p:cNvPr>
              <p:cNvSpPr txBox="1">
                <a:spLocks noRot="1" noChangeAspect="1" noMove="1" noResize="1" noEditPoints="1" noAdjustHandles="1" noChangeArrowheads="1" noChangeShapeType="1" noTextEdit="1"/>
              </p:cNvSpPr>
              <p:nvPr/>
            </p:nvSpPr>
            <p:spPr>
              <a:xfrm>
                <a:off x="4592914" y="1454460"/>
                <a:ext cx="3459829" cy="461665"/>
              </a:xfrm>
              <a:prstGeom prst="rect">
                <a:avLst/>
              </a:prstGeom>
              <a:blipFill>
                <a:blip r:embed="rId4"/>
                <a:stretch>
                  <a:fillRect t="-10811" b="-2973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2307EDE-48EB-3ED8-B3D5-8E0572542D9A}"/>
              </a:ext>
            </a:extLst>
          </p:cNvPr>
          <p:cNvGrpSpPr/>
          <p:nvPr/>
        </p:nvGrpSpPr>
        <p:grpSpPr>
          <a:xfrm>
            <a:off x="7815263" y="1953062"/>
            <a:ext cx="3939497" cy="560407"/>
            <a:chOff x="804693" y="1999725"/>
            <a:chExt cx="3545121" cy="560407"/>
          </a:xfrm>
        </p:grpSpPr>
        <p:sp>
          <p:nvSpPr>
            <p:cNvPr id="9" name="Rounded Rectangle 8">
              <a:extLst>
                <a:ext uri="{FF2B5EF4-FFF2-40B4-BE49-F238E27FC236}">
                  <a16:creationId xmlns:a16="http://schemas.microsoft.com/office/drawing/2014/main" id="{163BF4E8-CAEA-5641-1723-781312295A7A}"/>
                </a:ext>
              </a:extLst>
            </p:cNvPr>
            <p:cNvSpPr/>
            <p:nvPr/>
          </p:nvSpPr>
          <p:spPr>
            <a:xfrm>
              <a:off x="876716" y="1999725"/>
              <a:ext cx="3280947" cy="540164"/>
            </a:xfrm>
            <a:prstGeom prst="roundRect">
              <a:avLst/>
            </a:prstGeom>
            <a:solidFill>
              <a:srgbClr val="FFDF9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2BF6A7A-D2EA-0019-D222-645B9B58BABC}"/>
                    </a:ext>
                  </a:extLst>
                </p:cNvPr>
                <p:cNvSpPr txBox="1"/>
                <p:nvPr/>
              </p:nvSpPr>
              <p:spPr>
                <a:xfrm>
                  <a:off x="804693" y="2020945"/>
                  <a:ext cx="3545121" cy="5391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7030A0"/>
                            </a:solidFill>
                            <a:latin typeface="Cambria Math" panose="02040503050406030204" pitchFamily="18" charset="0"/>
                          </a:rPr>
                          <m:t>𝑠</m:t>
                        </m:r>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panose="02040503050406030204" pitchFamily="18" charset="0"/>
                              </a:rPr>
                              <m:t>𝑘</m:t>
                            </m:r>
                          </m:e>
                          <m:sup>
                            <m:r>
                              <a:rPr lang="en-US" sz="2000" b="0" i="1" smtClean="0">
                                <a:solidFill>
                                  <a:srgbClr val="7030A0"/>
                                </a:solidFill>
                                <a:latin typeface="Cambria Math" panose="02040503050406030204" pitchFamily="18" charset="0"/>
                              </a:rPr>
                              <m:t>′</m:t>
                            </m:r>
                          </m:sup>
                        </m:sSup>
                        <m:r>
                          <a:rPr lang="en-US" sz="2000" b="0" i="1" smtClean="0">
                            <a:solidFill>
                              <a:srgbClr val="7030A0"/>
                            </a:solidFill>
                            <a:latin typeface="Cambria Math" panose="02040503050406030204" pitchFamily="18" charset="0"/>
                          </a:rPr>
                          <m:t>,</m:t>
                        </m:r>
                        <m:sSub>
                          <m:sSubPr>
                            <m:ctrlPr>
                              <a:rPr lang="en-US" sz="2000" i="1">
                                <a:solidFill>
                                  <a:srgbClr val="7030A0"/>
                                </a:solidFill>
                                <a:latin typeface="Cambria Math" panose="02040503050406030204" pitchFamily="18" charset="0"/>
                              </a:rPr>
                            </m:ctrlPr>
                          </m:sSubPr>
                          <m:e>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𝑠</m:t>
                                </m:r>
                                <m:sSubSup>
                                  <m:sSubSupPr>
                                    <m:ctrlPr>
                                      <a:rPr lang="en-US" sz="2000" b="0" i="1" smtClean="0">
                                        <a:solidFill>
                                          <a:srgbClr val="7030A0"/>
                                        </a:solidFill>
                                        <a:latin typeface="Cambria Math" panose="02040503050406030204" pitchFamily="18" charset="0"/>
                                      </a:rPr>
                                    </m:ctrlPr>
                                  </m:sSubSupPr>
                                  <m:e>
                                    <m:r>
                                      <a:rPr lang="en-US" sz="2000" i="1">
                                        <a:solidFill>
                                          <a:srgbClr val="7030A0"/>
                                        </a:solidFill>
                                        <a:latin typeface="Cambria Math" panose="02040503050406030204" pitchFamily="18" charset="0"/>
                                      </a:rPr>
                                      <m:t>𝑘</m:t>
                                    </m:r>
                                  </m:e>
                                  <m:sub>
                                    <m:r>
                                      <a:rPr lang="en-US" sz="2000" i="1">
                                        <a:solidFill>
                                          <a:srgbClr val="7030A0"/>
                                        </a:solidFill>
                                        <a:latin typeface="Cambria Math" panose="02040503050406030204" pitchFamily="18" charset="0"/>
                                      </a:rPr>
                                      <m:t>𝑖</m:t>
                                    </m:r>
                                  </m:sub>
                                  <m:sup>
                                    <m:r>
                                      <a:rPr lang="en-US" sz="2000" b="0" i="1" smtClean="0">
                                        <a:solidFill>
                                          <a:srgbClr val="7030A0"/>
                                        </a:solidFill>
                                        <a:latin typeface="Cambria Math" panose="02040503050406030204" pitchFamily="18" charset="0"/>
                                      </a:rPr>
                                      <m:t>′</m:t>
                                    </m:r>
                                  </m:sup>
                                </m:sSubSup>
                              </m:e>
                            </m:d>
                          </m:e>
                          <m:sub>
                            <m:r>
                              <a:rPr lang="en-US" sz="2000" i="1">
                                <a:solidFill>
                                  <a:srgbClr val="7030A0"/>
                                </a:solidFill>
                                <a:latin typeface="Cambria Math" panose="02040503050406030204" pitchFamily="18" charset="0"/>
                              </a:rPr>
                              <m:t>𝑖</m:t>
                            </m:r>
                            <m:r>
                              <a:rPr lang="en-US" sz="2000" i="1">
                                <a:solidFill>
                                  <a:srgbClr val="7030A0"/>
                                </a:solidFill>
                                <a:latin typeface="Cambria Math" panose="02040503050406030204" pitchFamily="18" charset="0"/>
                              </a:rPr>
                              <m:t>∈</m:t>
                            </m:r>
                            <m:d>
                              <m:dPr>
                                <m:begChr m:val="["/>
                                <m:endChr m:val="]"/>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𝑛</m:t>
                                </m:r>
                              </m:e>
                            </m:d>
                          </m:sub>
                        </m:sSub>
                        <m:r>
                          <a:rPr lang="en-US" sz="2000" b="0" i="0" smtClean="0">
                            <a:solidFill>
                              <a:srgbClr val="7030A0"/>
                            </a:solidFill>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d>
                              <m:dPr>
                                <m:ctrlPr>
                                  <a:rPr lang="en-US" sz="2000" b="0" i="1" smtClean="0">
                                    <a:solidFill>
                                      <a:srgbClr val="7030A0"/>
                                    </a:solidFill>
                                    <a:latin typeface="Cambria Math" panose="02040503050406030204" pitchFamily="18" charset="0"/>
                                  </a:rPr>
                                </m:ctrlPr>
                              </m:dPr>
                              <m:e>
                                <m:sSubSup>
                                  <m:sSubSupPr>
                                    <m:ctrlPr>
                                      <a:rPr lang="en-US" sz="2000" b="0" i="1" smtClean="0">
                                        <a:solidFill>
                                          <a:srgbClr val="7030A0"/>
                                        </a:solidFill>
                                        <a:latin typeface="Cambria Math" panose="02040503050406030204" pitchFamily="18" charset="0"/>
                                      </a:rPr>
                                    </m:ctrlPr>
                                  </m:sSubSupPr>
                                  <m:e>
                                    <m:r>
                                      <a:rPr lang="en-US" sz="2000" b="0" i="1" smtClean="0">
                                        <a:solidFill>
                                          <a:srgbClr val="7030A0"/>
                                        </a:solidFill>
                                        <a:latin typeface="Cambria Math" panose="02040503050406030204" pitchFamily="18" charset="0"/>
                                      </a:rPr>
                                      <m:t>𝑟</m:t>
                                    </m:r>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,0</m:t>
                                    </m:r>
                                  </m:sub>
                                  <m:sup>
                                    <m:r>
                                      <a:rPr lang="en-US" sz="2000" b="0" i="1" smtClean="0">
                                        <a:solidFill>
                                          <a:srgbClr val="7030A0"/>
                                        </a:solidFill>
                                        <a:latin typeface="Cambria Math" panose="02040503050406030204" pitchFamily="18" charset="0"/>
                                      </a:rPr>
                                      <m:t>′</m:t>
                                    </m:r>
                                  </m:sup>
                                </m:sSubSup>
                                <m:r>
                                  <a:rPr lang="en-US" sz="2000" b="0" i="1" smtClean="0">
                                    <a:solidFill>
                                      <a:srgbClr val="7030A0"/>
                                    </a:solidFill>
                                    <a:latin typeface="Cambria Math" panose="02040503050406030204" pitchFamily="18" charset="0"/>
                                  </a:rPr>
                                  <m:t>,</m:t>
                                </m:r>
                                <m:sSubSup>
                                  <m:sSubSupPr>
                                    <m:ctrlPr>
                                      <a:rPr lang="en-US" sz="2000" b="0" i="1" smtClean="0">
                                        <a:solidFill>
                                          <a:srgbClr val="7030A0"/>
                                        </a:solidFill>
                                        <a:latin typeface="Cambria Math" panose="02040503050406030204" pitchFamily="18" charset="0"/>
                                      </a:rPr>
                                    </m:ctrlPr>
                                  </m:sSubSupPr>
                                  <m:e>
                                    <m:r>
                                      <a:rPr lang="en-US" sz="2000" b="0" i="1" smtClean="0">
                                        <a:solidFill>
                                          <a:srgbClr val="7030A0"/>
                                        </a:solidFill>
                                        <a:latin typeface="Cambria Math" panose="02040503050406030204" pitchFamily="18" charset="0"/>
                                      </a:rPr>
                                      <m:t>𝑟</m:t>
                                    </m:r>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,1</m:t>
                                    </m:r>
                                  </m:sub>
                                  <m:sup>
                                    <m:r>
                                      <a:rPr lang="en-US" sz="2000" b="0" i="1" smtClean="0">
                                        <a:solidFill>
                                          <a:srgbClr val="7030A0"/>
                                        </a:solidFill>
                                        <a:latin typeface="Cambria Math" panose="02040503050406030204" pitchFamily="18" charset="0"/>
                                      </a:rPr>
                                      <m:t>′</m:t>
                                    </m:r>
                                  </m:sup>
                                </m:sSubSup>
                              </m:e>
                            </m:d>
                          </m:e>
                          <m:sub>
                            <m:r>
                              <a:rPr lang="en-US" sz="2000" b="0" i="1" smtClean="0">
                                <a:solidFill>
                                  <a:srgbClr val="7030A0"/>
                                </a:solidFill>
                                <a:latin typeface="Cambria Math" panose="02040503050406030204" pitchFamily="18" charset="0"/>
                              </a:rPr>
                              <m:t>𝑗</m:t>
                            </m:r>
                            <m:r>
                              <a:rPr lang="en-US" sz="2000" b="0" i="1" smtClean="0">
                                <a:solidFill>
                                  <a:srgbClr val="7030A0"/>
                                </a:solidFill>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𝑄</m:t>
                                </m:r>
                              </m:e>
                              <m:sub>
                                <m:r>
                                  <a:rPr lang="en-US" sz="2000" b="0" i="1" smtClean="0">
                                    <a:solidFill>
                                      <a:srgbClr val="7030A0"/>
                                    </a:solidFill>
                                    <a:latin typeface="Cambria Math" panose="02040503050406030204" pitchFamily="18" charset="0"/>
                                  </a:rPr>
                                  <m:t>𝑆</m:t>
                                </m:r>
                              </m:sub>
                            </m:sSub>
                            <m:r>
                              <a:rPr lang="en-US" sz="2000" b="0" i="1" smtClean="0">
                                <a:solidFill>
                                  <a:srgbClr val="7030A0"/>
                                </a:solidFill>
                                <a:latin typeface="Cambria Math" panose="02040503050406030204" pitchFamily="18" charset="0"/>
                              </a:rPr>
                              <m:t>]</m:t>
                            </m:r>
                          </m:sub>
                        </m:sSub>
                      </m:oMath>
                    </m:oMathPara>
                  </a14:m>
                  <a:endParaRPr lang="en-US" sz="2000" dirty="0">
                    <a:solidFill>
                      <a:srgbClr val="7030A0"/>
                    </a:solidFill>
                  </a:endParaRPr>
                </a:p>
              </p:txBody>
            </p:sp>
          </mc:Choice>
          <mc:Fallback xmlns="">
            <p:sp>
              <p:nvSpPr>
                <p:cNvPr id="25" name="TextBox 24">
                  <a:extLst>
                    <a:ext uri="{FF2B5EF4-FFF2-40B4-BE49-F238E27FC236}">
                      <a16:creationId xmlns:a16="http://schemas.microsoft.com/office/drawing/2014/main" id="{E2BF6A7A-D2EA-0019-D222-645B9B58BABC}"/>
                    </a:ext>
                  </a:extLst>
                </p:cNvPr>
                <p:cNvSpPr txBox="1">
                  <a:spLocks noRot="1" noChangeAspect="1" noMove="1" noResize="1" noEditPoints="1" noAdjustHandles="1" noChangeArrowheads="1" noChangeShapeType="1" noTextEdit="1"/>
                </p:cNvSpPr>
                <p:nvPr/>
              </p:nvSpPr>
              <p:spPr>
                <a:xfrm>
                  <a:off x="804693" y="2020945"/>
                  <a:ext cx="3545121" cy="539187"/>
                </a:xfrm>
                <a:prstGeom prst="rect">
                  <a:avLst/>
                </a:prstGeom>
                <a:blipFill>
                  <a:blip r:embed="rId5"/>
                  <a:stretch>
                    <a:fillRect b="-6977"/>
                  </a:stretch>
                </a:blipFill>
              </p:spPr>
              <p:txBody>
                <a:bodyPr/>
                <a:lstStyle/>
                <a:p>
                  <a:r>
                    <a:rPr lang="en-US">
                      <a:noFill/>
                    </a:rPr>
                    <a:t> </a:t>
                  </a:r>
                </a:p>
              </p:txBody>
            </p:sp>
          </mc:Fallback>
        </mc:AlternateContent>
      </p:grpSp>
      <p:sp>
        <p:nvSpPr>
          <p:cNvPr id="31" name="Graphic 29" descr="Arrow Right outline">
            <a:extLst>
              <a:ext uri="{FF2B5EF4-FFF2-40B4-BE49-F238E27FC236}">
                <a16:creationId xmlns:a16="http://schemas.microsoft.com/office/drawing/2014/main" id="{B3523BC9-36C8-8412-EB68-54529C094B05}"/>
              </a:ext>
            </a:extLst>
          </p:cNvPr>
          <p:cNvSpPr/>
          <p:nvPr/>
        </p:nvSpPr>
        <p:spPr>
          <a:xfrm>
            <a:off x="5162209" y="1937697"/>
            <a:ext cx="2315477" cy="671975"/>
          </a:xfrm>
          <a:custGeom>
            <a:avLst/>
            <a:gdLst>
              <a:gd name="connsiteX0" fmla="*/ 1442792 w 1763928"/>
              <a:gd name="connsiteY0" fmla="*/ 5895 h 671975"/>
              <a:gd name="connsiteX1" fmla="*/ 1413099 w 1763928"/>
              <a:gd name="connsiteY1" fmla="*/ 6412 h 671975"/>
              <a:gd name="connsiteX2" fmla="*/ 1413099 w 1763928"/>
              <a:gd name="connsiteY2" fmla="*/ 35588 h 671975"/>
              <a:gd name="connsiteX3" fmla="*/ 1691884 w 1763928"/>
              <a:gd name="connsiteY3" fmla="*/ 314373 h 671975"/>
              <a:gd name="connsiteX4" fmla="*/ 1691882 w 1763928"/>
              <a:gd name="connsiteY4" fmla="*/ 314669 h 671975"/>
              <a:gd name="connsiteX5" fmla="*/ 1691737 w 1763928"/>
              <a:gd name="connsiteY5" fmla="*/ 314730 h 671975"/>
              <a:gd name="connsiteX6" fmla="*/ 20999 w 1763928"/>
              <a:gd name="connsiteY6" fmla="*/ 314730 h 671975"/>
              <a:gd name="connsiteX7" fmla="*/ 0 w 1763928"/>
              <a:gd name="connsiteY7" fmla="*/ 335729 h 671975"/>
              <a:gd name="connsiteX8" fmla="*/ 20999 w 1763928"/>
              <a:gd name="connsiteY8" fmla="*/ 356729 h 671975"/>
              <a:gd name="connsiteX9" fmla="*/ 1691737 w 1763928"/>
              <a:gd name="connsiteY9" fmla="*/ 356729 h 671975"/>
              <a:gd name="connsiteX10" fmla="*/ 1691945 w 1763928"/>
              <a:gd name="connsiteY10" fmla="*/ 356941 h 671975"/>
              <a:gd name="connsiteX11" fmla="*/ 1691884 w 1763928"/>
              <a:gd name="connsiteY11" fmla="*/ 357086 h 671975"/>
              <a:gd name="connsiteX12" fmla="*/ 1413099 w 1763928"/>
              <a:gd name="connsiteY12" fmla="*/ 635871 h 671975"/>
              <a:gd name="connsiteX13" fmla="*/ 1412583 w 1763928"/>
              <a:gd name="connsiteY13" fmla="*/ 665564 h 671975"/>
              <a:gd name="connsiteX14" fmla="*/ 1442275 w 1763928"/>
              <a:gd name="connsiteY14" fmla="*/ 666081 h 671975"/>
              <a:gd name="connsiteX15" fmla="*/ 1442792 w 1763928"/>
              <a:gd name="connsiteY15" fmla="*/ 665564 h 671975"/>
              <a:gd name="connsiteX16" fmla="*/ 1757780 w 1763928"/>
              <a:gd name="connsiteY16" fmla="*/ 350576 h 671975"/>
              <a:gd name="connsiteX17" fmla="*/ 1757780 w 1763928"/>
              <a:gd name="connsiteY17" fmla="*/ 320883 h 6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3928" h="671975">
                <a:moveTo>
                  <a:pt x="1442792" y="5895"/>
                </a:moveTo>
                <a:cubicBezTo>
                  <a:pt x="1434449" y="-2162"/>
                  <a:pt x="1421156" y="-1931"/>
                  <a:pt x="1413099" y="6412"/>
                </a:cubicBezTo>
                <a:cubicBezTo>
                  <a:pt x="1405239" y="14549"/>
                  <a:pt x="1405239" y="27451"/>
                  <a:pt x="1413099" y="35588"/>
                </a:cubicBezTo>
                <a:lnTo>
                  <a:pt x="1691884" y="314373"/>
                </a:lnTo>
                <a:cubicBezTo>
                  <a:pt x="1691966" y="314455"/>
                  <a:pt x="1691964" y="314590"/>
                  <a:pt x="1691882" y="314669"/>
                </a:cubicBezTo>
                <a:cubicBezTo>
                  <a:pt x="1691842" y="314707"/>
                  <a:pt x="1691792" y="314730"/>
                  <a:pt x="1691737" y="314730"/>
                </a:cubicBezTo>
                <a:lnTo>
                  <a:pt x="20999" y="314730"/>
                </a:lnTo>
                <a:cubicBezTo>
                  <a:pt x="9402" y="314730"/>
                  <a:pt x="0" y="324132"/>
                  <a:pt x="0" y="335729"/>
                </a:cubicBezTo>
                <a:cubicBezTo>
                  <a:pt x="0" y="347327"/>
                  <a:pt x="9402" y="356729"/>
                  <a:pt x="20999" y="356729"/>
                </a:cubicBezTo>
                <a:lnTo>
                  <a:pt x="1691737" y="356729"/>
                </a:lnTo>
                <a:cubicBezTo>
                  <a:pt x="1691853" y="356731"/>
                  <a:pt x="1691945" y="356825"/>
                  <a:pt x="1691945" y="356941"/>
                </a:cubicBezTo>
                <a:cubicBezTo>
                  <a:pt x="1691943" y="356995"/>
                  <a:pt x="1691922" y="357048"/>
                  <a:pt x="1691884" y="357086"/>
                </a:cubicBezTo>
                <a:lnTo>
                  <a:pt x="1413099" y="635871"/>
                </a:lnTo>
                <a:cubicBezTo>
                  <a:pt x="1404756" y="643928"/>
                  <a:pt x="1404525" y="657221"/>
                  <a:pt x="1412583" y="665564"/>
                </a:cubicBezTo>
                <a:cubicBezTo>
                  <a:pt x="1420640" y="673907"/>
                  <a:pt x="1433935" y="674138"/>
                  <a:pt x="1442275" y="666081"/>
                </a:cubicBezTo>
                <a:cubicBezTo>
                  <a:pt x="1442452" y="665910"/>
                  <a:pt x="1442624" y="665738"/>
                  <a:pt x="1442792" y="665564"/>
                </a:cubicBezTo>
                <a:lnTo>
                  <a:pt x="1757780" y="350576"/>
                </a:lnTo>
                <a:cubicBezTo>
                  <a:pt x="1765978" y="342376"/>
                  <a:pt x="1765978" y="329083"/>
                  <a:pt x="1757780" y="320883"/>
                </a:cubicBezTo>
                <a:close/>
              </a:path>
            </a:pathLst>
          </a:custGeom>
          <a:solidFill>
            <a:srgbClr val="000000"/>
          </a:solidFill>
          <a:ln w="20935"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1B2206B3-73D7-1C84-0C5E-D9DFFB5A39E0}"/>
                  </a:ext>
                </a:extLst>
              </p:cNvPr>
              <p:cNvSpPr>
                <a:spLocks noGrp="1"/>
              </p:cNvSpPr>
              <p:nvPr>
                <p:ph idx="1"/>
              </p:nvPr>
            </p:nvSpPr>
            <p:spPr>
              <a:xfrm>
                <a:off x="838200" y="2808688"/>
                <a:ext cx="10515600" cy="3368274"/>
              </a:xfrm>
            </p:spPr>
            <p:txBody>
              <a:bodyPr>
                <a:normAutofit/>
              </a:bodyPr>
              <a:lstStyle/>
              <a:p>
                <a14:m>
                  <m:oMath xmlns:m="http://schemas.openxmlformats.org/officeDocument/2006/math">
                    <m:r>
                      <a:rPr lang="en-US" sz="3600" i="1" smtClean="0">
                        <a:solidFill>
                          <a:schemeClr val="tx1"/>
                        </a:solidFill>
                        <a:latin typeface="Cambria Math" panose="02040503050406030204" pitchFamily="18" charset="0"/>
                        <a:ea typeface="Cambria Math" panose="02040503050406030204" pitchFamily="18" charset="0"/>
                      </a:rPr>
                      <m:t>𝒟</m:t>
                    </m:r>
                  </m:oMath>
                </a14:m>
                <a:r>
                  <a:rPr lang="en-US" sz="3600" dirty="0">
                    <a:solidFill>
                      <a:srgbClr val="C00000"/>
                    </a:solidFill>
                  </a:rPr>
                  <a:t> is not closed under addition</a:t>
                </a:r>
              </a:p>
              <a:p>
                <a:pPr lvl="1"/>
                <a:r>
                  <a:rPr lang="en-US" sz="3200" dirty="0"/>
                  <a:t> </a:t>
                </a:r>
                <a14:m>
                  <m:oMath xmlns:m="http://schemas.openxmlformats.org/officeDocument/2006/math">
                    <m:sSub>
                      <m:sSubPr>
                        <m:ctrlPr>
                          <a:rPr lang="en-US" sz="3200" i="1">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𝑟</m:t>
                        </m:r>
                      </m:e>
                      <m:sub>
                        <m:r>
                          <a:rPr lang="en-US" sz="3200" i="1">
                            <a:solidFill>
                              <a:srgbClr val="0070C0"/>
                            </a:solidFill>
                            <a:latin typeface="Cambria Math" panose="02040503050406030204" pitchFamily="18" charset="0"/>
                          </a:rPr>
                          <m:t>𝑗</m:t>
                        </m:r>
                        <m:r>
                          <a:rPr lang="en-US" sz="3200" i="1">
                            <a:solidFill>
                              <a:srgbClr val="0070C0"/>
                            </a:solidFill>
                            <a:latin typeface="Cambria Math" panose="02040503050406030204" pitchFamily="18" charset="0"/>
                          </a:rPr>
                          <m:t>,0</m:t>
                        </m:r>
                      </m:sub>
                    </m:sSub>
                    <m:r>
                      <a:rPr lang="en-US" sz="3200" b="0" i="1" smtClean="0">
                        <a:solidFill>
                          <a:srgbClr val="0070C0"/>
                        </a:solidFill>
                        <a:latin typeface="Cambria Math" panose="02040503050406030204" pitchFamily="18" charset="0"/>
                      </a:rPr>
                      <m:t>,</m:t>
                    </m:r>
                    <m:sSub>
                      <m:sSubPr>
                        <m:ctrlPr>
                          <a:rPr lang="en-US" sz="3200" i="1">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𝑟</m:t>
                        </m:r>
                      </m:e>
                      <m:sub>
                        <m:r>
                          <a:rPr lang="en-US" sz="3200" i="1">
                            <a:solidFill>
                              <a:srgbClr val="0070C0"/>
                            </a:solidFill>
                            <a:latin typeface="Cambria Math" panose="02040503050406030204" pitchFamily="18" charset="0"/>
                          </a:rPr>
                          <m:t>𝑗</m:t>
                        </m:r>
                        <m:r>
                          <a:rPr lang="en-US" sz="3200" i="1">
                            <a:solidFill>
                              <a:srgbClr val="0070C0"/>
                            </a:solidFill>
                            <a:latin typeface="Cambria Math" panose="02040503050406030204" pitchFamily="18" charset="0"/>
                          </a:rPr>
                          <m:t>,1</m:t>
                        </m:r>
                      </m:sub>
                    </m:sSub>
                    <m:r>
                      <a:rPr lang="en-US" sz="3200" b="0" i="1" smtClean="0">
                        <a:solidFill>
                          <a:schemeClr val="tx1"/>
                        </a:solidFill>
                        <a:latin typeface="Cambria Math" panose="02040503050406030204" pitchFamily="18" charset="0"/>
                      </a:rPr>
                      <m:t>∈</m:t>
                    </m:r>
                  </m:oMath>
                </a14:m>
                <a:r>
                  <a:rPr lang="en-US" sz="3200" dirty="0">
                    <a:solidFill>
                      <a:schemeClr val="tx1"/>
                    </a:solidFill>
                    <a:ea typeface="Cambria Math" panose="02040503050406030204" pitchFamily="18" charset="0"/>
                  </a:rPr>
                  <a:t> </a:t>
                </a:r>
                <a14:m>
                  <m:oMath xmlns:m="http://schemas.openxmlformats.org/officeDocument/2006/math">
                    <m:r>
                      <a:rPr lang="en-US" sz="3200" i="1">
                        <a:solidFill>
                          <a:schemeClr val="tx1"/>
                        </a:solidFill>
                        <a:latin typeface="Cambria Math" panose="02040503050406030204" pitchFamily="18" charset="0"/>
                        <a:ea typeface="Cambria Math" panose="02040503050406030204" pitchFamily="18" charset="0"/>
                      </a:rPr>
                      <m:t>𝒟</m:t>
                    </m:r>
                    <m:r>
                      <a:rPr lang="en-US" sz="3200" i="1">
                        <a:solidFill>
                          <a:schemeClr val="tx1"/>
                        </a:solidFill>
                        <a:latin typeface="Cambria Math" panose="02040503050406030204" pitchFamily="18" charset="0"/>
                        <a:ea typeface="Cambria Math" panose="02040503050406030204" pitchFamily="18" charset="0"/>
                      </a:rPr>
                      <m:t> </m:t>
                    </m:r>
                  </m:oMath>
                </a14:m>
                <a:r>
                  <a:rPr lang="en-US" sz="3200" dirty="0">
                    <a:solidFill>
                      <a:schemeClr val="tx1"/>
                    </a:solidFill>
                  </a:rPr>
                  <a:t>could be mapped to </a:t>
                </a:r>
                <a14:m>
                  <m:oMath xmlns:m="http://schemas.openxmlformats.org/officeDocument/2006/math">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𝑟</m:t>
                        </m:r>
                      </m:e>
                      <m:sub>
                        <m:r>
                          <a:rPr lang="en-US" sz="3200" i="1">
                            <a:solidFill>
                              <a:srgbClr val="7030A0"/>
                            </a:solidFill>
                            <a:latin typeface="Cambria Math" panose="02040503050406030204" pitchFamily="18" charset="0"/>
                          </a:rPr>
                          <m:t>𝑗</m:t>
                        </m:r>
                        <m:r>
                          <a:rPr lang="en-US" sz="3200" i="1">
                            <a:solidFill>
                              <a:srgbClr val="7030A0"/>
                            </a:solidFill>
                            <a:latin typeface="Cambria Math" panose="02040503050406030204" pitchFamily="18" charset="0"/>
                          </a:rPr>
                          <m:t>,0</m:t>
                        </m:r>
                      </m:sub>
                      <m:sup>
                        <m:r>
                          <a:rPr lang="en-US" sz="3200" i="1">
                            <a:solidFill>
                              <a:srgbClr val="7030A0"/>
                            </a:solidFill>
                            <a:latin typeface="Cambria Math" panose="02040503050406030204" pitchFamily="18" charset="0"/>
                          </a:rPr>
                          <m:t>′</m:t>
                        </m:r>
                      </m:sup>
                    </m:sSubSup>
                    <m:r>
                      <a:rPr lang="en-US" sz="3200" b="0" i="1" smtClean="0">
                        <a:solidFill>
                          <a:srgbClr val="7030A0"/>
                        </a:solidFill>
                        <a:latin typeface="Cambria Math" panose="02040503050406030204" pitchFamily="18" charset="0"/>
                      </a:rPr>
                      <m:t>,</m:t>
                    </m:r>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𝑟</m:t>
                        </m:r>
                      </m:e>
                      <m:sub>
                        <m:r>
                          <a:rPr lang="en-US" sz="3200" i="1">
                            <a:solidFill>
                              <a:srgbClr val="7030A0"/>
                            </a:solidFill>
                            <a:latin typeface="Cambria Math" panose="02040503050406030204" pitchFamily="18" charset="0"/>
                          </a:rPr>
                          <m:t>𝑗</m:t>
                        </m:r>
                        <m:r>
                          <a:rPr lang="en-US" sz="3200" i="1">
                            <a:solidFill>
                              <a:srgbClr val="7030A0"/>
                            </a:solidFill>
                            <a:latin typeface="Cambria Math" panose="02040503050406030204" pitchFamily="18" charset="0"/>
                          </a:rPr>
                          <m:t>,1</m:t>
                        </m:r>
                      </m:sub>
                      <m:sup>
                        <m:r>
                          <a:rPr lang="en-US" sz="3200" i="1">
                            <a:solidFill>
                              <a:srgbClr val="7030A0"/>
                            </a:solidFill>
                            <a:latin typeface="Cambria Math" panose="02040503050406030204" pitchFamily="18" charset="0"/>
                          </a:rPr>
                          <m:t>′</m:t>
                        </m:r>
                      </m:sup>
                    </m:sSubSup>
                    <m:r>
                      <a:rPr lang="en-US" sz="3200" b="0" i="1" smtClean="0">
                        <a:solidFill>
                          <a:schemeClr val="tx1"/>
                        </a:solidFill>
                        <a:latin typeface="Cambria Math" panose="02040503050406030204" pitchFamily="18" charset="0"/>
                      </a:rPr>
                      <m:t>∉</m:t>
                    </m:r>
                    <m:r>
                      <a:rPr lang="en-US" sz="3200" i="1" smtClean="0">
                        <a:solidFill>
                          <a:schemeClr val="tx1"/>
                        </a:solidFill>
                        <a:latin typeface="Cambria Math" panose="02040503050406030204" pitchFamily="18" charset="0"/>
                        <a:ea typeface="Cambria Math" panose="02040503050406030204" pitchFamily="18" charset="0"/>
                      </a:rPr>
                      <m:t>𝒟</m:t>
                    </m:r>
                  </m:oMath>
                </a14:m>
                <a:endParaRPr lang="en-US" sz="3200" dirty="0">
                  <a:solidFill>
                    <a:schemeClr val="tx1"/>
                  </a:solidFill>
                </a:endParaRPr>
              </a:p>
              <a:p>
                <a:pPr marL="0" indent="0">
                  <a:buNone/>
                </a:pPr>
                <a:endParaRPr lang="en-US" sz="3600" dirty="0">
                  <a:solidFill>
                    <a:schemeClr val="tx1"/>
                  </a:solidFill>
                </a:endParaRPr>
              </a:p>
              <a:p>
                <a14:m>
                  <m:oMath xmlns:m="http://schemas.openxmlformats.org/officeDocument/2006/math">
                    <m:r>
                      <a:rPr lang="en-US" sz="3600" b="0" i="1" smtClean="0">
                        <a:solidFill>
                          <a:schemeClr val="tx1"/>
                        </a:solidFill>
                        <a:latin typeface="Cambria Math" panose="02040503050406030204" pitchFamily="18" charset="0"/>
                        <a:ea typeface="Cambria Math" panose="02040503050406030204" pitchFamily="18" charset="0"/>
                      </a:rPr>
                      <m:t>𝒮</m:t>
                    </m:r>
                    <m:r>
                      <a:rPr lang="en-US" sz="3600" b="0" i="1" smtClean="0">
                        <a:solidFill>
                          <a:schemeClr val="tx1"/>
                        </a:solidFill>
                        <a:latin typeface="Cambria Math" panose="02040503050406030204" pitchFamily="18" charset="0"/>
                        <a:ea typeface="Cambria Math" panose="02040503050406030204" pitchFamily="18" charset="0"/>
                      </a:rPr>
                      <m:t>,</m:t>
                    </m:r>
                    <m:r>
                      <a:rPr lang="en-US" sz="3600" b="0" i="1" smtClean="0">
                        <a:solidFill>
                          <a:schemeClr val="tx1"/>
                        </a:solidFill>
                        <a:latin typeface="Cambria Math" panose="02040503050406030204" pitchFamily="18" charset="0"/>
                        <a:ea typeface="Cambria Math" panose="02040503050406030204" pitchFamily="18" charset="0"/>
                      </a:rPr>
                      <m:t>𝑅</m:t>
                    </m:r>
                    <m:r>
                      <a:rPr lang="en-US" sz="3600" b="0" i="1" smtClean="0">
                        <a:solidFill>
                          <a:schemeClr val="tx1"/>
                        </a:solidFill>
                        <a:latin typeface="Cambria Math" panose="02040503050406030204" pitchFamily="18" charset="0"/>
                        <a:ea typeface="Cambria Math" panose="02040503050406030204" pitchFamily="18" charset="0"/>
                      </a:rPr>
                      <m:t>,</m:t>
                    </m:r>
                    <m:sSub>
                      <m:sSubPr>
                        <m:ctrlPr>
                          <a:rPr lang="en-US" sz="3600" b="0" i="1" smtClean="0">
                            <a:solidFill>
                              <a:schemeClr val="tx1"/>
                            </a:solidFill>
                            <a:latin typeface="Cambria Math" panose="02040503050406030204" pitchFamily="18" charset="0"/>
                            <a:ea typeface="Cambria Math" panose="02040503050406030204" pitchFamily="18" charset="0"/>
                          </a:rPr>
                        </m:ctrlPr>
                      </m:sSubPr>
                      <m:e>
                        <m:r>
                          <a:rPr lang="en-US" sz="3600" b="0" i="1" smtClean="0">
                            <a:solidFill>
                              <a:schemeClr val="tx1"/>
                            </a:solidFill>
                            <a:latin typeface="Cambria Math" panose="02040503050406030204" pitchFamily="18" charset="0"/>
                            <a:ea typeface="Cambria Math" panose="02040503050406030204" pitchFamily="18" charset="0"/>
                          </a:rPr>
                          <m:t>𝑅</m:t>
                        </m:r>
                      </m:e>
                      <m:sub>
                        <m:r>
                          <a:rPr lang="en-US" sz="3600" b="0" i="1" smtClean="0">
                            <a:solidFill>
                              <a:schemeClr val="tx1"/>
                            </a:solidFill>
                            <a:latin typeface="Cambria Math" panose="02040503050406030204" pitchFamily="18" charset="0"/>
                            <a:ea typeface="Cambria Math" panose="02040503050406030204" pitchFamily="18" charset="0"/>
                          </a:rPr>
                          <m:t>𝑞</m:t>
                        </m:r>
                      </m:sub>
                    </m:sSub>
                  </m:oMath>
                </a14:m>
                <a:r>
                  <a:rPr lang="en-US" sz="3600" dirty="0">
                    <a:solidFill>
                      <a:schemeClr val="tx1"/>
                    </a:solidFill>
                  </a:rPr>
                  <a:t> </a:t>
                </a:r>
                <a:r>
                  <a:rPr lang="en-US" sz="3600" dirty="0">
                    <a:solidFill>
                      <a:srgbClr val="C00000"/>
                    </a:solidFill>
                  </a:rPr>
                  <a:t>are not fields</a:t>
                </a:r>
              </a:p>
              <a:p>
                <a:pPr lvl="1"/>
                <a:r>
                  <a:rPr lang="en-US" sz="3200" dirty="0">
                    <a:solidFill>
                      <a:schemeClr val="tx1"/>
                    </a:solidFill>
                  </a:rPr>
                  <a:t>Construction of </a:t>
                </a:r>
                <a14:m>
                  <m:oMath xmlns:m="http://schemas.openxmlformats.org/officeDocument/2006/math">
                    <m:r>
                      <m:rPr>
                        <m:sty m:val="p"/>
                      </m:rPr>
                      <a:rPr lang="en-US" sz="3200">
                        <a:solidFill>
                          <a:schemeClr val="tx1"/>
                        </a:solidFill>
                        <a:latin typeface="Cambria Math" panose="02040503050406030204" pitchFamily="18" charset="0"/>
                      </a:rPr>
                      <m:t>Φ</m:t>
                    </m:r>
                  </m:oMath>
                </a14:m>
                <a:r>
                  <a:rPr lang="en-US" sz="3200" dirty="0">
                    <a:solidFill>
                      <a:schemeClr val="tx1"/>
                    </a:solidFill>
                  </a:rPr>
                  <a:t> requires (small) inverse</a:t>
                </a:r>
              </a:p>
            </p:txBody>
          </p:sp>
        </mc:Choice>
        <mc:Fallback xmlns="">
          <p:sp>
            <p:nvSpPr>
              <p:cNvPr id="2" name="Content Placeholder 2">
                <a:extLst>
                  <a:ext uri="{FF2B5EF4-FFF2-40B4-BE49-F238E27FC236}">
                    <a16:creationId xmlns:a16="http://schemas.microsoft.com/office/drawing/2014/main" id="{1B2206B3-73D7-1C84-0C5E-D9DFFB5A39E0}"/>
                  </a:ext>
                </a:extLst>
              </p:cNvPr>
              <p:cNvSpPr>
                <a:spLocks noGrp="1" noRot="1" noChangeAspect="1" noMove="1" noResize="1" noEditPoints="1" noAdjustHandles="1" noChangeArrowheads="1" noChangeShapeType="1" noTextEdit="1"/>
              </p:cNvSpPr>
              <p:nvPr>
                <p:ph idx="1"/>
              </p:nvPr>
            </p:nvSpPr>
            <p:spPr>
              <a:xfrm>
                <a:off x="838200" y="2808688"/>
                <a:ext cx="10515600" cy="3368274"/>
              </a:xfrm>
              <a:blipFill>
                <a:blip r:embed="rId6"/>
                <a:stretch>
                  <a:fillRect l="-1689" t="-45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6B18C29-B24B-8F21-F430-ED7E976B96BB}"/>
              </a:ext>
            </a:extLst>
          </p:cNvPr>
          <p:cNvSpPr>
            <a:spLocks noGrp="1"/>
          </p:cNvSpPr>
          <p:nvPr>
            <p:ph type="sldNum" sz="quarter" idx="12"/>
          </p:nvPr>
        </p:nvSpPr>
        <p:spPr/>
        <p:txBody>
          <a:bodyPr/>
          <a:lstStyle/>
          <a:p>
            <a:fld id="{30EC9421-5314-2247-A5A7-BBDDA73914CC}" type="slidenum">
              <a:rPr lang="en-US" smtClean="0"/>
              <a:t>18</a:t>
            </a:fld>
            <a:endParaRPr lang="en-US"/>
          </a:p>
        </p:txBody>
      </p:sp>
    </p:spTree>
    <p:extLst>
      <p:ext uri="{BB962C8B-B14F-4D97-AF65-F5344CB8AC3E}">
        <p14:creationId xmlns:p14="http://schemas.microsoft.com/office/powerpoint/2010/main" val="166690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3296-4A0D-688B-49A9-BB4F5AC84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9EDE6-0240-FEA3-CBB7-468DCEA5E1A6}"/>
              </a:ext>
            </a:extLst>
          </p:cNvPr>
          <p:cNvSpPr>
            <a:spLocks noGrp="1"/>
          </p:cNvSpPr>
          <p:nvPr>
            <p:ph type="title"/>
          </p:nvPr>
        </p:nvSpPr>
        <p:spPr/>
        <p:txBody>
          <a:bodyPr/>
          <a:lstStyle/>
          <a:p>
            <a:r>
              <a:rPr lang="en-US" dirty="0"/>
              <a:t>Rest of the talk</a:t>
            </a:r>
          </a:p>
        </p:txBody>
      </p:sp>
      <p:sp>
        <p:nvSpPr>
          <p:cNvPr id="3" name="Content Placeholder 2">
            <a:extLst>
              <a:ext uri="{FF2B5EF4-FFF2-40B4-BE49-F238E27FC236}">
                <a16:creationId xmlns:a16="http://schemas.microsoft.com/office/drawing/2014/main" id="{93DC1C78-3689-E9A3-49E9-198D04BE0CBD}"/>
              </a:ext>
            </a:extLst>
          </p:cNvPr>
          <p:cNvSpPr>
            <a:spLocks noGrp="1"/>
          </p:cNvSpPr>
          <p:nvPr>
            <p:ph idx="1"/>
          </p:nvPr>
        </p:nvSpPr>
        <p:spPr/>
        <p:txBody>
          <a:bodyPr>
            <a:normAutofit lnSpcReduction="10000"/>
          </a:bodyPr>
          <a:lstStyle/>
          <a:p>
            <a:pPr marL="514350" indent="-514350">
              <a:buFont typeface="+mj-lt"/>
              <a:buAutoNum type="arabicPeriod"/>
            </a:pPr>
            <a:r>
              <a:rPr lang="en-US" sz="3200" dirty="0">
                <a:solidFill>
                  <a:schemeClr val="bg1">
                    <a:lumMod val="75000"/>
                  </a:schemeClr>
                </a:solidFill>
              </a:rPr>
              <a:t>Lattice-based linear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solidFill>
                  <a:schemeClr val="bg1">
                    <a:lumMod val="75000"/>
                  </a:schemeClr>
                </a:solidFill>
              </a:rPr>
              <a:t>Proof Idea of [TZ23] and what goes wrong when using the lattice-based map</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How we </a:t>
            </a:r>
            <a:r>
              <a:rPr lang="en-US" sz="3200" dirty="0">
                <a:solidFill>
                  <a:srgbClr val="C00000"/>
                </a:solidFill>
              </a:rPr>
              <a:t>resolve the issues</a:t>
            </a:r>
          </a:p>
        </p:txBody>
      </p:sp>
      <p:sp>
        <p:nvSpPr>
          <p:cNvPr id="4" name="Right Arrow 3">
            <a:extLst>
              <a:ext uri="{FF2B5EF4-FFF2-40B4-BE49-F238E27FC236}">
                <a16:creationId xmlns:a16="http://schemas.microsoft.com/office/drawing/2014/main" id="{064EC4E3-7021-9625-6B66-C1238388310E}"/>
              </a:ext>
            </a:extLst>
          </p:cNvPr>
          <p:cNvSpPr/>
          <p:nvPr/>
        </p:nvSpPr>
        <p:spPr>
          <a:xfrm rot="10800000">
            <a:off x="6484257" y="5214257"/>
            <a:ext cx="972457" cy="71437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7528803-C317-52C4-5147-C3381956C8DD}"/>
              </a:ext>
            </a:extLst>
          </p:cNvPr>
          <p:cNvSpPr>
            <a:spLocks noGrp="1"/>
          </p:cNvSpPr>
          <p:nvPr>
            <p:ph type="sldNum" sz="quarter" idx="12"/>
          </p:nvPr>
        </p:nvSpPr>
        <p:spPr/>
        <p:txBody>
          <a:bodyPr/>
          <a:lstStyle/>
          <a:p>
            <a:fld id="{30EC9421-5314-2247-A5A7-BBDDA73914CC}" type="slidenum">
              <a:rPr lang="en-US" smtClean="0"/>
              <a:t>19</a:t>
            </a:fld>
            <a:endParaRPr lang="en-US"/>
          </a:p>
        </p:txBody>
      </p:sp>
    </p:spTree>
    <p:extLst>
      <p:ext uri="{BB962C8B-B14F-4D97-AF65-F5344CB8AC3E}">
        <p14:creationId xmlns:p14="http://schemas.microsoft.com/office/powerpoint/2010/main" val="41881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F57919-A9AB-76A0-B6DC-0483693E2095}"/>
              </a:ext>
            </a:extLst>
          </p:cNvPr>
          <p:cNvSpPr>
            <a:spLocks noGrp="1"/>
          </p:cNvSpPr>
          <p:nvPr>
            <p:ph type="sldNum" sz="quarter" idx="12"/>
          </p:nvPr>
        </p:nvSpPr>
        <p:spPr/>
        <p:txBody>
          <a:bodyPr/>
          <a:lstStyle/>
          <a:p>
            <a:fld id="{30EC9421-5314-2247-A5A7-BBDDA73914CC}" type="slidenum">
              <a:rPr lang="en-US" smtClean="0"/>
              <a:t>2</a:t>
            </a:fld>
            <a:endParaRPr lang="en-US" dirty="0"/>
          </a:p>
        </p:txBody>
      </p:sp>
      <p:sp>
        <p:nvSpPr>
          <p:cNvPr id="40" name="Rounded Rectangle 39">
            <a:extLst>
              <a:ext uri="{FF2B5EF4-FFF2-40B4-BE49-F238E27FC236}">
                <a16:creationId xmlns:a16="http://schemas.microsoft.com/office/drawing/2014/main" id="{9D981017-9FA3-6694-D0E5-0E037F95A7E9}"/>
              </a:ext>
            </a:extLst>
          </p:cNvPr>
          <p:cNvSpPr/>
          <p:nvPr/>
        </p:nvSpPr>
        <p:spPr>
          <a:xfrm>
            <a:off x="3665966" y="1635594"/>
            <a:ext cx="3281618" cy="3956144"/>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C6546-5769-2AC2-3406-7835753AE1A8}"/>
              </a:ext>
            </a:extLst>
          </p:cNvPr>
          <p:cNvSpPr>
            <a:spLocks noGrp="1"/>
          </p:cNvSpPr>
          <p:nvPr>
            <p:ph type="title"/>
          </p:nvPr>
        </p:nvSpPr>
        <p:spPr/>
        <p:txBody>
          <a:bodyPr/>
          <a:lstStyle/>
          <a:p>
            <a:r>
              <a:rPr lang="en-US" dirty="0"/>
              <a:t>Threshold Signatures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DA2636-1575-E7A5-18EB-9DBF295EC1B0}"/>
                  </a:ext>
                </a:extLst>
              </p:cNvPr>
              <p:cNvSpPr txBox="1"/>
              <p:nvPr/>
            </p:nvSpPr>
            <p:spPr>
              <a:xfrm>
                <a:off x="180303" y="3501043"/>
                <a:ext cx="1871923" cy="386644"/>
              </a:xfrm>
              <a:prstGeom prst="rect">
                <a:avLst/>
              </a:prstGeom>
              <a:noFill/>
            </p:spPr>
            <p:txBody>
              <a:bodyPr wrap="none" lIns="0" tIns="0" rIns="0" bIns="0" rtlCol="0">
                <a:spAutoFit/>
              </a:bodyPr>
              <a:lstStyle/>
              <a:p>
                <a14:m>
                  <m:oMath xmlns:m="http://schemas.openxmlformats.org/officeDocument/2006/math">
                    <m:r>
                      <m:rPr>
                        <m:sty m:val="p"/>
                      </m:rPr>
                      <a:rPr lang="en-US" sz="2400" b="0" i="0" smtClean="0">
                        <a:latin typeface="Cambria Math" panose="02040503050406030204" pitchFamily="18" charset="0"/>
                      </a:rPr>
                      <m:t>KGen</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𝜆</m:t>
                        </m:r>
                      </m:sup>
                    </m:sSup>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a:t>
                </a:r>
              </a:p>
            </p:txBody>
          </p:sp>
        </mc:Choice>
        <mc:Fallback xmlns="">
          <p:sp>
            <p:nvSpPr>
              <p:cNvPr id="12" name="TextBox 11">
                <a:extLst>
                  <a:ext uri="{FF2B5EF4-FFF2-40B4-BE49-F238E27FC236}">
                    <a16:creationId xmlns:a16="http://schemas.microsoft.com/office/drawing/2014/main" id="{E6DA2636-1575-E7A5-18EB-9DBF295EC1B0}"/>
                  </a:ext>
                </a:extLst>
              </p:cNvPr>
              <p:cNvSpPr txBox="1">
                <a:spLocks noRot="1" noChangeAspect="1" noMove="1" noResize="1" noEditPoints="1" noAdjustHandles="1" noChangeArrowheads="1" noChangeShapeType="1" noTextEdit="1"/>
              </p:cNvSpPr>
              <p:nvPr/>
            </p:nvSpPr>
            <p:spPr>
              <a:xfrm>
                <a:off x="180303" y="3501043"/>
                <a:ext cx="1871923" cy="386644"/>
              </a:xfrm>
              <a:prstGeom prst="rect">
                <a:avLst/>
              </a:prstGeom>
              <a:blipFill>
                <a:blip r:embed="rId3"/>
                <a:stretch>
                  <a:fillRect l="-6081" t="-3125" r="-3378"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385478-0F0E-2392-EEC1-35EA7FFB6DEA}"/>
                  </a:ext>
                </a:extLst>
              </p:cNvPr>
              <p:cNvSpPr txBox="1"/>
              <p:nvPr/>
            </p:nvSpPr>
            <p:spPr>
              <a:xfrm>
                <a:off x="4601473" y="4668691"/>
                <a:ext cx="27643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m:t>
                      </m:r>
                    </m:oMath>
                  </m:oMathPara>
                </a14:m>
                <a:endParaRPr lang="en-US" sz="2800" b="1" dirty="0"/>
              </a:p>
            </p:txBody>
          </p:sp>
        </mc:Choice>
        <mc:Fallback xmlns="">
          <p:sp>
            <p:nvSpPr>
              <p:cNvPr id="10" name="TextBox 9">
                <a:extLst>
                  <a:ext uri="{FF2B5EF4-FFF2-40B4-BE49-F238E27FC236}">
                    <a16:creationId xmlns:a16="http://schemas.microsoft.com/office/drawing/2014/main" id="{B5385478-0F0E-2392-EEC1-35EA7FFB6DEA}"/>
                  </a:ext>
                </a:extLst>
              </p:cNvPr>
              <p:cNvSpPr txBox="1">
                <a:spLocks noRot="1" noChangeAspect="1" noMove="1" noResize="1" noEditPoints="1" noAdjustHandles="1" noChangeArrowheads="1" noChangeShapeType="1" noTextEdit="1"/>
              </p:cNvSpPr>
              <p:nvPr/>
            </p:nvSpPr>
            <p:spPr>
              <a:xfrm>
                <a:off x="4601473" y="4668691"/>
                <a:ext cx="276436" cy="430887"/>
              </a:xfrm>
              <a:prstGeom prst="rect">
                <a:avLst/>
              </a:prstGeom>
              <a:blipFill>
                <a:blip r:embed="rId4"/>
                <a:stretch>
                  <a:fillRect l="-13636" r="-13636" b="-2857"/>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83BA766C-1416-AE9E-979F-061A2B53F042}"/>
              </a:ext>
            </a:extLst>
          </p:cNvPr>
          <p:cNvGrpSpPr/>
          <p:nvPr/>
        </p:nvGrpSpPr>
        <p:grpSpPr>
          <a:xfrm>
            <a:off x="3919273" y="2261155"/>
            <a:ext cx="1189711" cy="662453"/>
            <a:chOff x="3920207" y="1852600"/>
            <a:chExt cx="1189711" cy="662453"/>
          </a:xfrm>
        </p:grpSpPr>
        <p:pic>
          <p:nvPicPr>
            <p:cNvPr id="5" name="Graphic 4" descr="User with solid fill">
              <a:extLst>
                <a:ext uri="{FF2B5EF4-FFF2-40B4-BE49-F238E27FC236}">
                  <a16:creationId xmlns:a16="http://schemas.microsoft.com/office/drawing/2014/main" id="{F7445B2C-4A90-E030-96F0-6A851B753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7465" y="1852600"/>
              <a:ext cx="662453" cy="66245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4A03F78-FB27-9548-955A-2B9BB29151BF}"/>
                    </a:ext>
                  </a:extLst>
                </p:cNvPr>
                <p:cNvSpPr txBox="1"/>
                <p:nvPr/>
              </p:nvSpPr>
              <p:spPr>
                <a:xfrm>
                  <a:off x="3920207" y="2102593"/>
                  <a:ext cx="5168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1</m:t>
                            </m:r>
                          </m:sub>
                        </m:sSub>
                      </m:oMath>
                    </m:oMathPara>
                  </a14:m>
                  <a:endParaRPr lang="en-US" sz="2400" dirty="0"/>
                </a:p>
              </p:txBody>
            </p:sp>
          </mc:Choice>
          <mc:Fallback xmlns="">
            <p:sp>
              <p:nvSpPr>
                <p:cNvPr id="13" name="TextBox 12">
                  <a:extLst>
                    <a:ext uri="{FF2B5EF4-FFF2-40B4-BE49-F238E27FC236}">
                      <a16:creationId xmlns:a16="http://schemas.microsoft.com/office/drawing/2014/main" id="{A4A03F78-FB27-9548-955A-2B9BB29151BF}"/>
                    </a:ext>
                  </a:extLst>
                </p:cNvPr>
                <p:cNvSpPr txBox="1">
                  <a:spLocks noRot="1" noChangeAspect="1" noMove="1" noResize="1" noEditPoints="1" noAdjustHandles="1" noChangeArrowheads="1" noChangeShapeType="1" noTextEdit="1"/>
                </p:cNvSpPr>
                <p:nvPr/>
              </p:nvSpPr>
              <p:spPr>
                <a:xfrm>
                  <a:off x="3920207" y="2102593"/>
                  <a:ext cx="516873" cy="369332"/>
                </a:xfrm>
                <a:prstGeom prst="rect">
                  <a:avLst/>
                </a:prstGeom>
                <a:blipFill>
                  <a:blip r:embed="rId7"/>
                  <a:stretch>
                    <a:fillRect l="-7143" r="-4762" b="-96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432BB24-77C7-DF7B-DA84-0F094D42A27A}"/>
                  </a:ext>
                </a:extLst>
              </p:cNvPr>
              <p:cNvSpPr txBox="1"/>
              <p:nvPr/>
            </p:nvSpPr>
            <p:spPr>
              <a:xfrm>
                <a:off x="3912402" y="5846559"/>
                <a:ext cx="5438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𝑛</m:t>
                          </m:r>
                        </m:sub>
                      </m:sSub>
                    </m:oMath>
                  </m:oMathPara>
                </a14:m>
                <a:endParaRPr lang="en-US" sz="2400" dirty="0"/>
              </a:p>
            </p:txBody>
          </p:sp>
        </mc:Choice>
        <mc:Fallback xmlns="">
          <p:sp>
            <p:nvSpPr>
              <p:cNvPr id="16" name="TextBox 15">
                <a:extLst>
                  <a:ext uri="{FF2B5EF4-FFF2-40B4-BE49-F238E27FC236}">
                    <a16:creationId xmlns:a16="http://schemas.microsoft.com/office/drawing/2014/main" id="{6432BB24-77C7-DF7B-DA84-0F094D42A27A}"/>
                  </a:ext>
                </a:extLst>
              </p:cNvPr>
              <p:cNvSpPr txBox="1">
                <a:spLocks noRot="1" noChangeAspect="1" noMove="1" noResize="1" noEditPoints="1" noAdjustHandles="1" noChangeArrowheads="1" noChangeShapeType="1" noTextEdit="1"/>
              </p:cNvSpPr>
              <p:nvPr/>
            </p:nvSpPr>
            <p:spPr>
              <a:xfrm>
                <a:off x="3912402" y="5846559"/>
                <a:ext cx="543867" cy="369332"/>
              </a:xfrm>
              <a:prstGeom prst="rect">
                <a:avLst/>
              </a:prstGeom>
              <a:blipFill>
                <a:blip r:embed="rId8"/>
                <a:stretch>
                  <a:fillRect l="-9302" r="-2326" b="-10000"/>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E3E95D30-62E3-C988-1564-BE0B829566CB}"/>
              </a:ext>
            </a:extLst>
          </p:cNvPr>
          <p:cNvCxnSpPr>
            <a:cxnSpLocks/>
            <a:stCxn id="12" idx="3"/>
          </p:cNvCxnSpPr>
          <p:nvPr/>
        </p:nvCxnSpPr>
        <p:spPr>
          <a:xfrm flipV="1">
            <a:off x="2052226" y="2649647"/>
            <a:ext cx="1682403" cy="10447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C232EFA-B771-23D5-1BAD-49BB6916E879}"/>
              </a:ext>
            </a:extLst>
          </p:cNvPr>
          <p:cNvCxnSpPr>
            <a:cxnSpLocks/>
          </p:cNvCxnSpPr>
          <p:nvPr/>
        </p:nvCxnSpPr>
        <p:spPr>
          <a:xfrm>
            <a:off x="2015735" y="3728602"/>
            <a:ext cx="1686509" cy="740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9A8151E-6D31-AE79-F427-DD1E824AB349}"/>
              </a:ext>
            </a:extLst>
          </p:cNvPr>
          <p:cNvCxnSpPr>
            <a:cxnSpLocks/>
          </p:cNvCxnSpPr>
          <p:nvPr/>
        </p:nvCxnSpPr>
        <p:spPr>
          <a:xfrm>
            <a:off x="2062229" y="3803752"/>
            <a:ext cx="1449762" cy="21431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460EC79-78E4-A4AA-FE45-5326BF74E377}"/>
                  </a:ext>
                </a:extLst>
              </p:cNvPr>
              <p:cNvSpPr txBox="1"/>
              <p:nvPr/>
            </p:nvSpPr>
            <p:spPr>
              <a:xfrm>
                <a:off x="3136042" y="4480019"/>
                <a:ext cx="1859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m:t>
                      </m:r>
                    </m:oMath>
                  </m:oMathPara>
                </a14:m>
                <a:endParaRPr lang="en-US" sz="2800" b="1" dirty="0"/>
              </a:p>
            </p:txBody>
          </p:sp>
        </mc:Choice>
        <mc:Fallback xmlns="">
          <p:sp>
            <p:nvSpPr>
              <p:cNvPr id="30" name="TextBox 29">
                <a:extLst>
                  <a:ext uri="{FF2B5EF4-FFF2-40B4-BE49-F238E27FC236}">
                    <a16:creationId xmlns:a16="http://schemas.microsoft.com/office/drawing/2014/main" id="{D460EC79-78E4-A4AA-FE45-5326BF74E377}"/>
                  </a:ext>
                </a:extLst>
              </p:cNvPr>
              <p:cNvSpPr txBox="1">
                <a:spLocks noRot="1" noChangeAspect="1" noMove="1" noResize="1" noEditPoints="1" noAdjustHandles="1" noChangeArrowheads="1" noChangeShapeType="1" noTextEdit="1"/>
              </p:cNvSpPr>
              <p:nvPr/>
            </p:nvSpPr>
            <p:spPr>
              <a:xfrm>
                <a:off x="3136042" y="4480019"/>
                <a:ext cx="185948" cy="430887"/>
              </a:xfrm>
              <a:prstGeom prst="rect">
                <a:avLst/>
              </a:prstGeom>
              <a:blipFill>
                <a:blip r:embed="rId9"/>
                <a:stretch>
                  <a:fillRect l="-37500" r="-37500" b="-2857"/>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0694A5B0-AC09-F1AC-5264-11AFE8D1890A}"/>
              </a:ext>
            </a:extLst>
          </p:cNvPr>
          <p:cNvGrpSpPr/>
          <p:nvPr/>
        </p:nvGrpSpPr>
        <p:grpSpPr>
          <a:xfrm>
            <a:off x="1068859" y="4049486"/>
            <a:ext cx="412998" cy="1161428"/>
            <a:chOff x="1068859" y="4049486"/>
            <a:chExt cx="412998" cy="1161428"/>
          </a:xfrm>
        </p:grpSpPr>
        <p:cxnSp>
          <p:nvCxnSpPr>
            <p:cNvPr id="19" name="Straight Arrow Connector 18">
              <a:extLst>
                <a:ext uri="{FF2B5EF4-FFF2-40B4-BE49-F238E27FC236}">
                  <a16:creationId xmlns:a16="http://schemas.microsoft.com/office/drawing/2014/main" id="{53B6739A-10AA-CCF4-8B57-C5CC93343748}"/>
                </a:ext>
              </a:extLst>
            </p:cNvPr>
            <p:cNvCxnSpPr/>
            <p:nvPr/>
          </p:nvCxnSpPr>
          <p:spPr>
            <a:xfrm>
              <a:off x="1262502" y="4049486"/>
              <a:ext cx="0" cy="656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90CF4A-4B8F-9946-3BD6-B4032BDA73CD}"/>
                    </a:ext>
                  </a:extLst>
                </p:cNvPr>
                <p:cNvSpPr txBox="1"/>
                <p:nvPr/>
              </p:nvSpPr>
              <p:spPr>
                <a:xfrm>
                  <a:off x="1068859" y="4841582"/>
                  <a:ext cx="4129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𝑝𝑘</m:t>
                        </m:r>
                      </m:oMath>
                    </m:oMathPara>
                  </a14:m>
                  <a:endParaRPr lang="en-US" sz="2400" dirty="0"/>
                </a:p>
              </p:txBody>
            </p:sp>
          </mc:Choice>
          <mc:Fallback xmlns="">
            <p:sp>
              <p:nvSpPr>
                <p:cNvPr id="31" name="TextBox 30">
                  <a:extLst>
                    <a:ext uri="{FF2B5EF4-FFF2-40B4-BE49-F238E27FC236}">
                      <a16:creationId xmlns:a16="http://schemas.microsoft.com/office/drawing/2014/main" id="{B690CF4A-4B8F-9946-3BD6-B4032BDA73CD}"/>
                    </a:ext>
                  </a:extLst>
                </p:cNvPr>
                <p:cNvSpPr txBox="1">
                  <a:spLocks noRot="1" noChangeAspect="1" noMove="1" noResize="1" noEditPoints="1" noAdjustHandles="1" noChangeArrowheads="1" noChangeShapeType="1" noTextEdit="1"/>
                </p:cNvSpPr>
                <p:nvPr/>
              </p:nvSpPr>
              <p:spPr>
                <a:xfrm>
                  <a:off x="1068859" y="4841582"/>
                  <a:ext cx="412998" cy="369332"/>
                </a:xfrm>
                <a:prstGeom prst="rect">
                  <a:avLst/>
                </a:prstGeom>
                <a:blipFill>
                  <a:blip r:embed="rId10"/>
                  <a:stretch>
                    <a:fillRect l="-27273" t="-3333" r="-24242" b="-30000"/>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C1D4C3B0-1BB0-4F2F-698B-4FBAD072EF3D}"/>
              </a:ext>
            </a:extLst>
          </p:cNvPr>
          <p:cNvGrpSpPr/>
          <p:nvPr/>
        </p:nvGrpSpPr>
        <p:grpSpPr>
          <a:xfrm>
            <a:off x="8461815" y="2918770"/>
            <a:ext cx="1670970" cy="1258731"/>
            <a:chOff x="10015098" y="3176034"/>
            <a:chExt cx="1670970" cy="1258731"/>
          </a:xfrm>
        </p:grpSpPr>
        <p:pic>
          <p:nvPicPr>
            <p:cNvPr id="33" name="Graphic 32" descr="User outline">
              <a:extLst>
                <a:ext uri="{FF2B5EF4-FFF2-40B4-BE49-F238E27FC236}">
                  <a16:creationId xmlns:a16="http://schemas.microsoft.com/office/drawing/2014/main" id="{39400E47-EB57-720E-A085-6410DA5CEF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5098" y="3176034"/>
              <a:ext cx="914400" cy="914400"/>
            </a:xfrm>
            <a:prstGeom prst="rect">
              <a:avLst/>
            </a:prstGeom>
          </p:spPr>
        </p:pic>
        <p:sp>
          <p:nvSpPr>
            <p:cNvPr id="35" name="TextBox 34">
              <a:extLst>
                <a:ext uri="{FF2B5EF4-FFF2-40B4-BE49-F238E27FC236}">
                  <a16:creationId xmlns:a16="http://schemas.microsoft.com/office/drawing/2014/main" id="{A5EA6F5E-6CFE-F1F4-C0E8-81B7819AE723}"/>
                </a:ext>
              </a:extLst>
            </p:cNvPr>
            <p:cNvSpPr txBox="1"/>
            <p:nvPr/>
          </p:nvSpPr>
          <p:spPr>
            <a:xfrm>
              <a:off x="10190479" y="4034655"/>
              <a:ext cx="705386" cy="400110"/>
            </a:xfrm>
            <a:prstGeom prst="rect">
              <a:avLst/>
            </a:prstGeom>
            <a:noFill/>
          </p:spPr>
          <p:txBody>
            <a:bodyPr wrap="none" rtlCol="0">
              <a:spAutoFit/>
            </a:bodyPr>
            <a:lstStyle/>
            <a:p>
              <a:r>
                <a:rPr lang="en-US" sz="2000" dirty="0"/>
                <a:t>User</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B0B6035-D4DC-A3CE-F471-504A1622EAD9}"/>
                    </a:ext>
                  </a:extLst>
                </p:cNvPr>
                <p:cNvSpPr txBox="1"/>
                <p:nvPr/>
              </p:nvSpPr>
              <p:spPr>
                <a:xfrm>
                  <a:off x="11027105" y="3321487"/>
                  <a:ext cx="65896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𝑝𝑘</m:t>
                        </m:r>
                        <m:r>
                          <a:rPr lang="en-US" sz="2000" b="0" i="1" smtClean="0">
                            <a:latin typeface="Cambria Math" panose="02040503050406030204" pitchFamily="18" charset="0"/>
                          </a:rPr>
                          <m:t>, </m:t>
                        </m:r>
                        <m:r>
                          <a:rPr lang="en-US" sz="2000" b="0" i="1" smtClean="0">
                            <a:latin typeface="Cambria Math" panose="02040503050406030204" pitchFamily="18" charset="0"/>
                          </a:rPr>
                          <m:t>𝑚</m:t>
                        </m:r>
                      </m:oMath>
                    </m:oMathPara>
                  </a14:m>
                  <a:endParaRPr lang="en-US" sz="2000" dirty="0"/>
                </a:p>
              </p:txBody>
            </p:sp>
          </mc:Choice>
          <mc:Fallback xmlns="">
            <p:sp>
              <p:nvSpPr>
                <p:cNvPr id="36" name="TextBox 35">
                  <a:extLst>
                    <a:ext uri="{FF2B5EF4-FFF2-40B4-BE49-F238E27FC236}">
                      <a16:creationId xmlns:a16="http://schemas.microsoft.com/office/drawing/2014/main" id="{4B0B6035-D4DC-A3CE-F471-504A1622EAD9}"/>
                    </a:ext>
                  </a:extLst>
                </p:cNvPr>
                <p:cNvSpPr txBox="1">
                  <a:spLocks noRot="1" noChangeAspect="1" noMove="1" noResize="1" noEditPoints="1" noAdjustHandles="1" noChangeArrowheads="1" noChangeShapeType="1" noTextEdit="1"/>
                </p:cNvSpPr>
                <p:nvPr/>
              </p:nvSpPr>
              <p:spPr>
                <a:xfrm>
                  <a:off x="11027105" y="3321487"/>
                  <a:ext cx="658963" cy="307777"/>
                </a:xfrm>
                <a:prstGeom prst="rect">
                  <a:avLst/>
                </a:prstGeom>
                <a:blipFill>
                  <a:blip r:embed="rId13"/>
                  <a:stretch>
                    <a:fillRect l="-11321" r="-5660" b="-32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AC77609-10F4-A41F-08DB-AC4935EC9BA5}"/>
                  </a:ext>
                </a:extLst>
              </p:cNvPr>
              <p:cNvSpPr txBox="1"/>
              <p:nvPr/>
            </p:nvSpPr>
            <p:spPr>
              <a:xfrm>
                <a:off x="4291197" y="5040841"/>
                <a:ext cx="2507097" cy="400110"/>
              </a:xfrm>
              <a:prstGeom prst="rect">
                <a:avLst/>
              </a:prstGeom>
              <a:noFill/>
            </p:spPr>
            <p:txBody>
              <a:bodyPr wrap="none" rtlCol="0">
                <a:spAutoFit/>
              </a:bodyPr>
              <a:lstStyle/>
              <a:p>
                <a:r>
                  <a:rPr lang="en-US" sz="2000" b="0" dirty="0"/>
                  <a:t>Subset of </a:t>
                </a:r>
                <a14:m>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 </m:t>
                    </m:r>
                  </m:oMath>
                </a14:m>
                <a:r>
                  <a:rPr lang="en-US" sz="2000" b="0" dirty="0"/>
                  <a:t>signers</a:t>
                </a:r>
              </a:p>
            </p:txBody>
          </p:sp>
        </mc:Choice>
        <mc:Fallback xmlns="">
          <p:sp>
            <p:nvSpPr>
              <p:cNvPr id="45" name="TextBox 44">
                <a:extLst>
                  <a:ext uri="{FF2B5EF4-FFF2-40B4-BE49-F238E27FC236}">
                    <a16:creationId xmlns:a16="http://schemas.microsoft.com/office/drawing/2014/main" id="{6AC77609-10F4-A41F-08DB-AC4935EC9BA5}"/>
                  </a:ext>
                </a:extLst>
              </p:cNvPr>
              <p:cNvSpPr txBox="1">
                <a:spLocks noRot="1" noChangeAspect="1" noMove="1" noResize="1" noEditPoints="1" noAdjustHandles="1" noChangeArrowheads="1" noChangeShapeType="1" noTextEdit="1"/>
              </p:cNvSpPr>
              <p:nvPr/>
            </p:nvSpPr>
            <p:spPr>
              <a:xfrm>
                <a:off x="4291197" y="5040841"/>
                <a:ext cx="2507097" cy="400110"/>
              </a:xfrm>
              <a:prstGeom prst="rect">
                <a:avLst/>
              </a:prstGeom>
              <a:blipFill>
                <a:blip r:embed="rId14"/>
                <a:stretch>
                  <a:fillRect l="-2513" t="-3030" r="-1508" b="-27273"/>
                </a:stretch>
              </a:blipFill>
            </p:spPr>
            <p:txBody>
              <a:bodyPr/>
              <a:lstStyle/>
              <a:p>
                <a:r>
                  <a:rPr lang="en-US">
                    <a:noFill/>
                  </a:rPr>
                  <a:t> </a:t>
                </a:r>
              </a:p>
            </p:txBody>
          </p:sp>
        </mc:Fallback>
      </mc:AlternateContent>
      <p:pic>
        <p:nvPicPr>
          <p:cNvPr id="46" name="Graphic 45" descr="User with solid fill">
            <a:extLst>
              <a:ext uri="{FF2B5EF4-FFF2-40B4-BE49-F238E27FC236}">
                <a16:creationId xmlns:a16="http://schemas.microsoft.com/office/drawing/2014/main" id="{429BBE2F-4AA1-F5E8-E776-25603D57D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8465" y="5672352"/>
            <a:ext cx="662453" cy="662453"/>
          </a:xfrm>
          <a:prstGeom prst="rect">
            <a:avLst/>
          </a:prstGeom>
        </p:spPr>
      </p:pic>
      <p:grpSp>
        <p:nvGrpSpPr>
          <p:cNvPr id="51" name="Group 50">
            <a:extLst>
              <a:ext uri="{FF2B5EF4-FFF2-40B4-BE49-F238E27FC236}">
                <a16:creationId xmlns:a16="http://schemas.microsoft.com/office/drawing/2014/main" id="{10F8E4F4-3857-C551-266C-DA11EE027647}"/>
              </a:ext>
            </a:extLst>
          </p:cNvPr>
          <p:cNvGrpSpPr/>
          <p:nvPr/>
        </p:nvGrpSpPr>
        <p:grpSpPr>
          <a:xfrm>
            <a:off x="3920207" y="3484270"/>
            <a:ext cx="1173491" cy="662453"/>
            <a:chOff x="3910470" y="3460670"/>
            <a:chExt cx="1173491" cy="662453"/>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D891009-FAE6-DC36-AB0E-3CFB264809E2}"/>
                    </a:ext>
                  </a:extLst>
                </p:cNvPr>
                <p:cNvSpPr txBox="1"/>
                <p:nvPr/>
              </p:nvSpPr>
              <p:spPr>
                <a:xfrm>
                  <a:off x="3910470" y="3664110"/>
                  <a:ext cx="5239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2</m:t>
                            </m:r>
                          </m:sub>
                        </m:sSub>
                      </m:oMath>
                    </m:oMathPara>
                  </a14:m>
                  <a:endParaRPr lang="en-US" sz="2400" dirty="0"/>
                </a:p>
              </p:txBody>
            </p:sp>
          </mc:Choice>
          <mc:Fallback xmlns="">
            <p:sp>
              <p:nvSpPr>
                <p:cNvPr id="52" name="TextBox 51">
                  <a:extLst>
                    <a:ext uri="{FF2B5EF4-FFF2-40B4-BE49-F238E27FC236}">
                      <a16:creationId xmlns:a16="http://schemas.microsoft.com/office/drawing/2014/main" id="{6D891009-FAE6-DC36-AB0E-3CFB264809E2}"/>
                    </a:ext>
                  </a:extLst>
                </p:cNvPr>
                <p:cNvSpPr txBox="1">
                  <a:spLocks noRot="1" noChangeAspect="1" noMove="1" noResize="1" noEditPoints="1" noAdjustHandles="1" noChangeArrowheads="1" noChangeShapeType="1" noTextEdit="1"/>
                </p:cNvSpPr>
                <p:nvPr/>
              </p:nvSpPr>
              <p:spPr>
                <a:xfrm>
                  <a:off x="3910470" y="3664110"/>
                  <a:ext cx="523990" cy="369332"/>
                </a:xfrm>
                <a:prstGeom prst="rect">
                  <a:avLst/>
                </a:prstGeom>
                <a:blipFill>
                  <a:blip r:embed="rId15"/>
                  <a:stretch>
                    <a:fillRect l="-7143" r="-4762" b="-13333"/>
                  </a:stretch>
                </a:blipFill>
              </p:spPr>
              <p:txBody>
                <a:bodyPr/>
                <a:lstStyle/>
                <a:p>
                  <a:r>
                    <a:rPr lang="en-US">
                      <a:noFill/>
                    </a:rPr>
                    <a:t> </a:t>
                  </a:r>
                </a:p>
              </p:txBody>
            </p:sp>
          </mc:Fallback>
        </mc:AlternateContent>
        <p:pic>
          <p:nvPicPr>
            <p:cNvPr id="53" name="Graphic 52" descr="User with solid fill">
              <a:extLst>
                <a:ext uri="{FF2B5EF4-FFF2-40B4-BE49-F238E27FC236}">
                  <a16:creationId xmlns:a16="http://schemas.microsoft.com/office/drawing/2014/main" id="{FDF48977-1D8C-001E-2E5B-A5029BF0D0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1508" y="3460670"/>
              <a:ext cx="662453" cy="662453"/>
            </a:xfrm>
            <a:prstGeom prst="rect">
              <a:avLst/>
            </a:prstGeom>
          </p:spPr>
        </p:pic>
      </p:grpSp>
      <p:sp>
        <p:nvSpPr>
          <p:cNvPr id="61" name="TextBox 60">
            <a:extLst>
              <a:ext uri="{FF2B5EF4-FFF2-40B4-BE49-F238E27FC236}">
                <a16:creationId xmlns:a16="http://schemas.microsoft.com/office/drawing/2014/main" id="{3D4CD3F2-1369-37FB-64AB-90D35B60303B}"/>
              </a:ext>
            </a:extLst>
          </p:cNvPr>
          <p:cNvSpPr txBox="1"/>
          <p:nvPr/>
        </p:nvSpPr>
        <p:spPr>
          <a:xfrm>
            <a:off x="3852683" y="1726737"/>
            <a:ext cx="2923877" cy="461665"/>
          </a:xfrm>
          <a:prstGeom prst="rect">
            <a:avLst/>
          </a:prstGeom>
          <a:noFill/>
        </p:spPr>
        <p:txBody>
          <a:bodyPr wrap="none" rtlCol="0">
            <a:spAutoFit/>
          </a:bodyPr>
          <a:lstStyle/>
          <a:p>
            <a:r>
              <a:rPr lang="en-US" sz="2400" dirty="0"/>
              <a:t>Multi-round protocol</a:t>
            </a:r>
          </a:p>
        </p:txBody>
      </p:sp>
      <p:cxnSp>
        <p:nvCxnSpPr>
          <p:cNvPr id="63" name="Straight Arrow Connector 62">
            <a:extLst>
              <a:ext uri="{FF2B5EF4-FFF2-40B4-BE49-F238E27FC236}">
                <a16:creationId xmlns:a16="http://schemas.microsoft.com/office/drawing/2014/main" id="{62BC76E2-9829-12CF-A863-5F984B2288AE}"/>
              </a:ext>
            </a:extLst>
          </p:cNvPr>
          <p:cNvCxnSpPr/>
          <p:nvPr/>
        </p:nvCxnSpPr>
        <p:spPr>
          <a:xfrm flipH="1">
            <a:off x="7226351" y="3096853"/>
            <a:ext cx="11321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071D9EC1-2050-D7B2-1F65-B9D87D9808A0}"/>
              </a:ext>
            </a:extLst>
          </p:cNvPr>
          <p:cNvCxnSpPr>
            <a:cxnSpLocks/>
          </p:cNvCxnSpPr>
          <p:nvPr/>
        </p:nvCxnSpPr>
        <p:spPr>
          <a:xfrm>
            <a:off x="7226351" y="3777391"/>
            <a:ext cx="11321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91D825C-D372-C29E-F30B-7824C340969D}"/>
                  </a:ext>
                </a:extLst>
              </p:cNvPr>
              <p:cNvSpPr txBox="1"/>
              <p:nvPr/>
            </p:nvSpPr>
            <p:spPr>
              <a:xfrm>
                <a:off x="7619219" y="3393302"/>
                <a:ext cx="2495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𝜎</m:t>
                      </m:r>
                    </m:oMath>
                  </m:oMathPara>
                </a14:m>
                <a:endParaRPr lang="en-US" sz="2400" dirty="0"/>
              </a:p>
            </p:txBody>
          </p:sp>
        </mc:Choice>
        <mc:Fallback xmlns="">
          <p:sp>
            <p:nvSpPr>
              <p:cNvPr id="65" name="TextBox 64">
                <a:extLst>
                  <a:ext uri="{FF2B5EF4-FFF2-40B4-BE49-F238E27FC236}">
                    <a16:creationId xmlns:a16="http://schemas.microsoft.com/office/drawing/2014/main" id="{991D825C-D372-C29E-F30B-7824C340969D}"/>
                  </a:ext>
                </a:extLst>
              </p:cNvPr>
              <p:cNvSpPr txBox="1">
                <a:spLocks noRot="1" noChangeAspect="1" noMove="1" noResize="1" noEditPoints="1" noAdjustHandles="1" noChangeArrowheads="1" noChangeShapeType="1" noTextEdit="1"/>
              </p:cNvSpPr>
              <p:nvPr/>
            </p:nvSpPr>
            <p:spPr>
              <a:xfrm>
                <a:off x="7619219" y="3393302"/>
                <a:ext cx="249555" cy="369332"/>
              </a:xfrm>
              <a:prstGeom prst="rect">
                <a:avLst/>
              </a:prstGeom>
              <a:blipFill>
                <a:blip r:embed="rId16"/>
                <a:stretch>
                  <a:fillRect l="-20000"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F0FC6BE-D147-B9BD-64A0-A313C49709E9}"/>
                  </a:ext>
                </a:extLst>
              </p:cNvPr>
              <p:cNvSpPr txBox="1"/>
              <p:nvPr/>
            </p:nvSpPr>
            <p:spPr>
              <a:xfrm>
                <a:off x="7618268" y="2698805"/>
                <a:ext cx="3258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m:t>
                      </m:r>
                    </m:oMath>
                  </m:oMathPara>
                </a14:m>
                <a:endParaRPr lang="en-US" sz="2400" dirty="0"/>
              </a:p>
            </p:txBody>
          </p:sp>
        </mc:Choice>
        <mc:Fallback xmlns="">
          <p:sp>
            <p:nvSpPr>
              <p:cNvPr id="66" name="TextBox 65">
                <a:extLst>
                  <a:ext uri="{FF2B5EF4-FFF2-40B4-BE49-F238E27FC236}">
                    <a16:creationId xmlns:a16="http://schemas.microsoft.com/office/drawing/2014/main" id="{4F0FC6BE-D147-B9BD-64A0-A313C49709E9}"/>
                  </a:ext>
                </a:extLst>
              </p:cNvPr>
              <p:cNvSpPr txBox="1">
                <a:spLocks noRot="1" noChangeAspect="1" noMove="1" noResize="1" noEditPoints="1" noAdjustHandles="1" noChangeArrowheads="1" noChangeShapeType="1" noTextEdit="1"/>
              </p:cNvSpPr>
              <p:nvPr/>
            </p:nvSpPr>
            <p:spPr>
              <a:xfrm>
                <a:off x="7618268" y="2698805"/>
                <a:ext cx="325858" cy="369332"/>
              </a:xfrm>
              <a:prstGeom prst="rect">
                <a:avLst/>
              </a:prstGeom>
              <a:blipFill>
                <a:blip r:embed="rId17"/>
                <a:stretch>
                  <a:fillRect l="-15385" r="-11538"/>
                </a:stretch>
              </a:blipFill>
            </p:spPr>
            <p:txBody>
              <a:bodyPr/>
              <a:lstStyle/>
              <a:p>
                <a:r>
                  <a:rPr lang="en-US">
                    <a:noFill/>
                  </a:rPr>
                  <a:t> </a:t>
                </a:r>
              </a:p>
            </p:txBody>
          </p:sp>
        </mc:Fallback>
      </mc:AlternateContent>
      <p:grpSp>
        <p:nvGrpSpPr>
          <p:cNvPr id="84" name="Group 83">
            <a:extLst>
              <a:ext uri="{FF2B5EF4-FFF2-40B4-BE49-F238E27FC236}">
                <a16:creationId xmlns:a16="http://schemas.microsoft.com/office/drawing/2014/main" id="{6A827662-A5AA-BD84-DBDD-AF517EE4F10E}"/>
              </a:ext>
            </a:extLst>
          </p:cNvPr>
          <p:cNvGrpSpPr/>
          <p:nvPr/>
        </p:nvGrpSpPr>
        <p:grpSpPr>
          <a:xfrm>
            <a:off x="4916909" y="2763736"/>
            <a:ext cx="1114009" cy="1043261"/>
            <a:chOff x="4849566" y="2219765"/>
            <a:chExt cx="1114009" cy="1043261"/>
          </a:xfrm>
        </p:grpSpPr>
        <p:pic>
          <p:nvPicPr>
            <p:cNvPr id="81" name="Graphic 80" descr="Line arrow: Clockwise curve with solid fill">
              <a:extLst>
                <a:ext uri="{FF2B5EF4-FFF2-40B4-BE49-F238E27FC236}">
                  <a16:creationId xmlns:a16="http://schemas.microsoft.com/office/drawing/2014/main" id="{3A0E44F4-E78F-78B1-AFAF-8698A6E2CF0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2065699">
              <a:off x="4849566" y="2348626"/>
              <a:ext cx="914400" cy="914400"/>
            </a:xfrm>
            <a:prstGeom prst="rect">
              <a:avLst/>
            </a:prstGeom>
          </p:spPr>
        </p:pic>
        <p:pic>
          <p:nvPicPr>
            <p:cNvPr id="83" name="Graphic 82" descr="Line arrow: Counter-clockwise curve with solid fill">
              <a:extLst>
                <a:ext uri="{FF2B5EF4-FFF2-40B4-BE49-F238E27FC236}">
                  <a16:creationId xmlns:a16="http://schemas.microsoft.com/office/drawing/2014/main" id="{E3DF35E0-7025-3BD4-F6DB-3B6B55386B6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49175" y="2219765"/>
              <a:ext cx="914400" cy="914400"/>
            </a:xfrm>
            <a:prstGeom prst="rect">
              <a:avLst/>
            </a:prstGeom>
          </p:spPr>
        </p:pic>
      </p:grpSp>
      <p:grpSp>
        <p:nvGrpSpPr>
          <p:cNvPr id="96" name="Group 95">
            <a:extLst>
              <a:ext uri="{FF2B5EF4-FFF2-40B4-BE49-F238E27FC236}">
                <a16:creationId xmlns:a16="http://schemas.microsoft.com/office/drawing/2014/main" id="{AD1087F5-E10B-5BD5-5F3C-5559153710EF}"/>
              </a:ext>
            </a:extLst>
          </p:cNvPr>
          <p:cNvGrpSpPr/>
          <p:nvPr/>
        </p:nvGrpSpPr>
        <p:grpSpPr>
          <a:xfrm>
            <a:off x="4970774" y="3932448"/>
            <a:ext cx="1114009" cy="1043261"/>
            <a:chOff x="4849566" y="2219765"/>
            <a:chExt cx="1114009" cy="1043261"/>
          </a:xfrm>
        </p:grpSpPr>
        <p:pic>
          <p:nvPicPr>
            <p:cNvPr id="97" name="Graphic 96" descr="Line arrow: Clockwise curve with solid fill">
              <a:extLst>
                <a:ext uri="{FF2B5EF4-FFF2-40B4-BE49-F238E27FC236}">
                  <a16:creationId xmlns:a16="http://schemas.microsoft.com/office/drawing/2014/main" id="{C45A1EF5-94CA-D2C9-71D6-0D75DB1601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2065699">
              <a:off x="4849566" y="2348626"/>
              <a:ext cx="914400" cy="914400"/>
            </a:xfrm>
            <a:prstGeom prst="rect">
              <a:avLst/>
            </a:prstGeom>
          </p:spPr>
        </p:pic>
        <p:pic>
          <p:nvPicPr>
            <p:cNvPr id="98" name="Graphic 97" descr="Line arrow: Counter-clockwise curve with solid fill">
              <a:extLst>
                <a:ext uri="{FF2B5EF4-FFF2-40B4-BE49-F238E27FC236}">
                  <a16:creationId xmlns:a16="http://schemas.microsoft.com/office/drawing/2014/main" id="{CE3FF86D-E524-458C-C257-8813FA21116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49175" y="2219765"/>
              <a:ext cx="914400" cy="914400"/>
            </a:xfrm>
            <a:prstGeom prst="rect">
              <a:avLst/>
            </a:prstGeom>
          </p:spPr>
        </p:pic>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51EA6B7-F974-1BC3-1420-37B5546ABA64}"/>
                  </a:ext>
                </a:extLst>
              </p:cNvPr>
              <p:cNvSpPr/>
              <p:nvPr/>
            </p:nvSpPr>
            <p:spPr>
              <a:xfrm>
                <a:off x="7165099" y="4200320"/>
                <a:ext cx="4699434" cy="1746610"/>
              </a:xfrm>
              <a:prstGeom prst="rect">
                <a:avLst/>
              </a:prstGeom>
              <a:solidFill>
                <a:srgbClr val="F8F3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Security: </a:t>
                </a:r>
                <a:r>
                  <a:rPr lang="en-US" sz="2400" dirty="0">
                    <a:solidFill>
                      <a:srgbClr val="C00000"/>
                    </a:solidFill>
                  </a:rPr>
                  <a:t>Valid signatures can only be computed if at least </a:t>
                </a:r>
                <a14:m>
                  <m:oMath xmlns:m="http://schemas.openxmlformats.org/officeDocument/2006/math">
                    <m:r>
                      <a:rPr lang="en-US" sz="2400" b="0" i="1" smtClean="0">
                        <a:solidFill>
                          <a:srgbClr val="C00000"/>
                        </a:solidFill>
                        <a:latin typeface="Cambria Math" panose="02040503050406030204" pitchFamily="18" charset="0"/>
                      </a:rPr>
                      <m:t>𝑡</m:t>
                    </m:r>
                  </m:oMath>
                </a14:m>
                <a:r>
                  <a:rPr lang="en-US" sz="2400" dirty="0">
                    <a:solidFill>
                      <a:srgbClr val="C00000"/>
                    </a:solidFill>
                  </a:rPr>
                  <a:t> signers participate, even when up to </a:t>
                </a:r>
                <a14:m>
                  <m:oMath xmlns:m="http://schemas.openxmlformats.org/officeDocument/2006/math">
                    <m:r>
                      <a:rPr lang="en-US" sz="2400" i="1" dirty="0" smtClean="0">
                        <a:solidFill>
                          <a:srgbClr val="C00000"/>
                        </a:solidFill>
                        <a:latin typeface="Cambria Math" panose="02040503050406030204" pitchFamily="18" charset="0"/>
                      </a:rPr>
                      <m:t>𝑡</m:t>
                    </m:r>
                    <m:r>
                      <a:rPr lang="en-US" sz="2400" i="1" dirty="0" smtClean="0">
                        <a:solidFill>
                          <a:srgbClr val="C00000"/>
                        </a:solidFill>
                        <a:latin typeface="Cambria Math" panose="02040503050406030204" pitchFamily="18" charset="0"/>
                      </a:rPr>
                      <m:t>−1</m:t>
                    </m:r>
                  </m:oMath>
                </a14:m>
                <a:r>
                  <a:rPr lang="en-US" sz="2400" dirty="0">
                    <a:solidFill>
                      <a:srgbClr val="C00000"/>
                    </a:solidFill>
                  </a:rPr>
                  <a:t> signers are corrupted.</a:t>
                </a:r>
              </a:p>
            </p:txBody>
          </p:sp>
        </mc:Choice>
        <mc:Fallback xmlns="">
          <p:sp>
            <p:nvSpPr>
              <p:cNvPr id="100" name="Rectangle 99">
                <a:extLst>
                  <a:ext uri="{FF2B5EF4-FFF2-40B4-BE49-F238E27FC236}">
                    <a16:creationId xmlns:a16="http://schemas.microsoft.com/office/drawing/2014/main" id="{551EA6B7-F974-1BC3-1420-37B5546ABA64}"/>
                  </a:ext>
                </a:extLst>
              </p:cNvPr>
              <p:cNvSpPr>
                <a:spLocks noRot="1" noChangeAspect="1" noMove="1" noResize="1" noEditPoints="1" noAdjustHandles="1" noChangeArrowheads="1" noChangeShapeType="1" noTextEdit="1"/>
              </p:cNvSpPr>
              <p:nvPr/>
            </p:nvSpPr>
            <p:spPr>
              <a:xfrm>
                <a:off x="7165099" y="4200320"/>
                <a:ext cx="4699434" cy="1746610"/>
              </a:xfrm>
              <a:prstGeom prst="rect">
                <a:avLst/>
              </a:prstGeom>
              <a:blipFill>
                <a:blip r:embed="rId22"/>
                <a:stretch>
                  <a:fillRect l="-2156" r="-270" b="-28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773BEB49-B178-6EF5-CD0A-6D8BAFCE84D1}"/>
                  </a:ext>
                </a:extLst>
              </p:cNvPr>
              <p:cNvSpPr txBox="1"/>
              <p:nvPr/>
            </p:nvSpPr>
            <p:spPr>
              <a:xfrm>
                <a:off x="9612187" y="3584104"/>
                <a:ext cx="215533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Ver</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𝑝𝑘</m:t>
                          </m:r>
                          <m:r>
                            <a:rPr lang="en-US" sz="2000" b="0" i="1" smtClean="0">
                              <a:latin typeface="Cambria Math" panose="02040503050406030204" pitchFamily="18" charset="0"/>
                            </a:rPr>
                            <m:t>,</m:t>
                          </m:r>
                          <m:r>
                            <a:rPr lang="en-US" sz="2000" b="0" i="1" smtClean="0">
                              <a:latin typeface="Cambria Math" panose="02040503050406030204" pitchFamily="18" charset="0"/>
                            </a:rPr>
                            <m:t>𝑚</m:t>
                          </m:r>
                          <m:r>
                            <a:rPr lang="en-US" sz="2000" b="0" i="1" smtClean="0">
                              <a:latin typeface="Cambria Math" panose="02040503050406030204" pitchFamily="18" charset="0"/>
                            </a:rPr>
                            <m:t>,</m:t>
                          </m:r>
                          <m:r>
                            <a:rPr lang="en-US" sz="2000" b="0" i="1" smtClean="0">
                              <a:latin typeface="Cambria Math" panose="02040503050406030204" pitchFamily="18" charset="0"/>
                            </a:rPr>
                            <m:t>𝜎</m:t>
                          </m:r>
                        </m:e>
                      </m:d>
                      <m:r>
                        <a:rPr lang="en-US" sz="2000" b="0" i="1" smtClean="0">
                          <a:latin typeface="Cambria Math" panose="02040503050406030204" pitchFamily="18" charset="0"/>
                        </a:rPr>
                        <m:t>=1</m:t>
                      </m:r>
                    </m:oMath>
                  </m:oMathPara>
                </a14:m>
                <a:endParaRPr lang="en-US" sz="2000" dirty="0"/>
              </a:p>
            </p:txBody>
          </p:sp>
        </mc:Choice>
        <mc:Fallback xmlns="">
          <p:sp>
            <p:nvSpPr>
              <p:cNvPr id="101" name="TextBox 100">
                <a:extLst>
                  <a:ext uri="{FF2B5EF4-FFF2-40B4-BE49-F238E27FC236}">
                    <a16:creationId xmlns:a16="http://schemas.microsoft.com/office/drawing/2014/main" id="{773BEB49-B178-6EF5-CD0A-6D8BAFCE84D1}"/>
                  </a:ext>
                </a:extLst>
              </p:cNvPr>
              <p:cNvSpPr txBox="1">
                <a:spLocks noRot="1" noChangeAspect="1" noMove="1" noResize="1" noEditPoints="1" noAdjustHandles="1" noChangeArrowheads="1" noChangeShapeType="1" noTextEdit="1"/>
              </p:cNvSpPr>
              <p:nvPr/>
            </p:nvSpPr>
            <p:spPr>
              <a:xfrm>
                <a:off x="9612187" y="3584104"/>
                <a:ext cx="2155334" cy="400110"/>
              </a:xfrm>
              <a:prstGeom prst="rect">
                <a:avLst/>
              </a:prstGeom>
              <a:blipFill>
                <a:blip r:embed="rId23"/>
                <a:stretch>
                  <a:fillRect b="-15625"/>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08A1117D-B33F-A721-0C45-9AE0A7420623}"/>
              </a:ext>
            </a:extLst>
          </p:cNvPr>
          <p:cNvSpPr/>
          <p:nvPr/>
        </p:nvSpPr>
        <p:spPr>
          <a:xfrm>
            <a:off x="8402822" y="5845448"/>
            <a:ext cx="3590150" cy="784746"/>
          </a:xfrm>
          <a:prstGeom prst="roundRect">
            <a:avLst/>
          </a:prstGeom>
          <a:solidFill>
            <a:srgbClr val="FFB3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This work: Static corruption</a:t>
            </a:r>
          </a:p>
        </p:txBody>
      </p:sp>
      <p:pic>
        <p:nvPicPr>
          <p:cNvPr id="4" name="Graphic 3" descr="Exclamation mark with solid fill">
            <a:extLst>
              <a:ext uri="{FF2B5EF4-FFF2-40B4-BE49-F238E27FC236}">
                <a16:creationId xmlns:a16="http://schemas.microsoft.com/office/drawing/2014/main" id="{46973809-263B-336D-21AD-45A2606CEE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37093" y="5624512"/>
            <a:ext cx="914400" cy="914400"/>
          </a:xfrm>
          <a:prstGeom prst="rect">
            <a:avLst/>
          </a:prstGeom>
        </p:spPr>
      </p:pic>
      <p:grpSp>
        <p:nvGrpSpPr>
          <p:cNvPr id="25" name="Group 24">
            <a:extLst>
              <a:ext uri="{FF2B5EF4-FFF2-40B4-BE49-F238E27FC236}">
                <a16:creationId xmlns:a16="http://schemas.microsoft.com/office/drawing/2014/main" id="{F0310825-B0EF-C044-0BD7-52B7E6A41EA8}"/>
              </a:ext>
            </a:extLst>
          </p:cNvPr>
          <p:cNvGrpSpPr/>
          <p:nvPr/>
        </p:nvGrpSpPr>
        <p:grpSpPr>
          <a:xfrm>
            <a:off x="7878651" y="279155"/>
            <a:ext cx="3816637" cy="2402787"/>
            <a:chOff x="8274383" y="148831"/>
            <a:chExt cx="3816637" cy="2402787"/>
          </a:xfrm>
        </p:grpSpPr>
        <p:sp>
          <p:nvSpPr>
            <p:cNvPr id="18" name="Rounded Rectangle 17">
              <a:extLst>
                <a:ext uri="{FF2B5EF4-FFF2-40B4-BE49-F238E27FC236}">
                  <a16:creationId xmlns:a16="http://schemas.microsoft.com/office/drawing/2014/main" id="{28F00BC9-F433-B132-E9FF-A7BCCF519AAB}"/>
                </a:ext>
              </a:extLst>
            </p:cNvPr>
            <p:cNvSpPr/>
            <p:nvPr/>
          </p:nvSpPr>
          <p:spPr>
            <a:xfrm>
              <a:off x="8274383" y="148831"/>
              <a:ext cx="3816637" cy="2402787"/>
            </a:xfrm>
            <a:prstGeom prst="roundRect">
              <a:avLst/>
            </a:prstGeom>
            <a:solidFill>
              <a:srgbClr val="FFB3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ryptocurrency - Free business icons">
              <a:extLst>
                <a:ext uri="{FF2B5EF4-FFF2-40B4-BE49-F238E27FC236}">
                  <a16:creationId xmlns:a16="http://schemas.microsoft.com/office/drawing/2014/main" id="{5B2E9528-58B3-1F13-C66F-0DC2CB8F2F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75232" y="227204"/>
              <a:ext cx="1475630" cy="14756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hape&#10;&#10;Description automatically generated with low confidence">
              <a:extLst>
                <a:ext uri="{FF2B5EF4-FFF2-40B4-BE49-F238E27FC236}">
                  <a16:creationId xmlns:a16="http://schemas.microsoft.com/office/drawing/2014/main" id="{E330E78E-4F02-9E06-4311-85D10AC9778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571445" y="254214"/>
              <a:ext cx="1436474" cy="1436474"/>
            </a:xfrm>
            <a:prstGeom prst="rect">
              <a:avLst/>
            </a:prstGeom>
          </p:spPr>
        </p:pic>
        <p:sp>
          <p:nvSpPr>
            <p:cNvPr id="20" name="TextBox 19">
              <a:extLst>
                <a:ext uri="{FF2B5EF4-FFF2-40B4-BE49-F238E27FC236}">
                  <a16:creationId xmlns:a16="http://schemas.microsoft.com/office/drawing/2014/main" id="{345C60D8-960B-9610-A4A7-52A438354689}"/>
                </a:ext>
              </a:extLst>
            </p:cNvPr>
            <p:cNvSpPr txBox="1"/>
            <p:nvPr/>
          </p:nvSpPr>
          <p:spPr>
            <a:xfrm>
              <a:off x="8285905" y="1764752"/>
              <a:ext cx="2214947" cy="707886"/>
            </a:xfrm>
            <a:prstGeom prst="rect">
              <a:avLst/>
            </a:prstGeom>
            <a:noFill/>
          </p:spPr>
          <p:txBody>
            <a:bodyPr wrap="square" rtlCol="0">
              <a:spAutoFit/>
            </a:bodyPr>
            <a:lstStyle/>
            <a:p>
              <a:pPr algn="ctr"/>
              <a:r>
                <a:rPr lang="en-US" sz="2000" dirty="0"/>
                <a:t>NIST &amp; IETF </a:t>
              </a:r>
              <a:br>
                <a:rPr lang="en-US" sz="2000" dirty="0"/>
              </a:br>
              <a:r>
                <a:rPr lang="en-US" sz="2000" dirty="0"/>
                <a:t>Standardizations</a:t>
              </a:r>
            </a:p>
          </p:txBody>
        </p:sp>
        <p:sp>
          <p:nvSpPr>
            <p:cNvPr id="24" name="TextBox 23">
              <a:extLst>
                <a:ext uri="{FF2B5EF4-FFF2-40B4-BE49-F238E27FC236}">
                  <a16:creationId xmlns:a16="http://schemas.microsoft.com/office/drawing/2014/main" id="{93D8A9FD-A5F3-F3F8-90A8-9570BFB4F45C}"/>
                </a:ext>
              </a:extLst>
            </p:cNvPr>
            <p:cNvSpPr txBox="1"/>
            <p:nvPr/>
          </p:nvSpPr>
          <p:spPr>
            <a:xfrm>
              <a:off x="10345740" y="1840755"/>
              <a:ext cx="1733766" cy="400110"/>
            </a:xfrm>
            <a:prstGeom prst="rect">
              <a:avLst/>
            </a:prstGeom>
            <a:noFill/>
          </p:spPr>
          <p:txBody>
            <a:bodyPr wrap="square">
              <a:spAutoFit/>
            </a:bodyPr>
            <a:lstStyle/>
            <a:p>
              <a:r>
                <a:rPr lang="en-US" sz="2000" dirty="0"/>
                <a:t>Crypto Wallet</a:t>
              </a:r>
            </a:p>
          </p:txBody>
        </p:sp>
      </p:grpSp>
      <p:sp>
        <p:nvSpPr>
          <p:cNvPr id="27" name="Rounded Rectangle 26">
            <a:extLst>
              <a:ext uri="{FF2B5EF4-FFF2-40B4-BE49-F238E27FC236}">
                <a16:creationId xmlns:a16="http://schemas.microsoft.com/office/drawing/2014/main" id="{959C2C73-7E75-9B0E-7C6A-E18F503FAB58}"/>
              </a:ext>
            </a:extLst>
          </p:cNvPr>
          <p:cNvSpPr/>
          <p:nvPr/>
        </p:nvSpPr>
        <p:spPr>
          <a:xfrm>
            <a:off x="180303" y="1420837"/>
            <a:ext cx="3692966" cy="85989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Avoid single point failure</a:t>
            </a:r>
          </a:p>
        </p:txBody>
      </p:sp>
      <p:pic>
        <p:nvPicPr>
          <p:cNvPr id="7" name="Graphic 6" descr="Devil face with solid fill with solid fill">
            <a:extLst>
              <a:ext uri="{FF2B5EF4-FFF2-40B4-BE49-F238E27FC236}">
                <a16:creationId xmlns:a16="http://schemas.microsoft.com/office/drawing/2014/main" id="{EDE5D0EF-3AC2-585C-7BB2-BF9B404E59B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92614" y="3299583"/>
            <a:ext cx="678551" cy="678551"/>
          </a:xfrm>
          <a:prstGeom prst="rect">
            <a:avLst/>
          </a:prstGeom>
        </p:spPr>
      </p:pic>
      <p:pic>
        <p:nvPicPr>
          <p:cNvPr id="8" name="Graphic 7" descr="Devil face with solid fill with solid fill">
            <a:extLst>
              <a:ext uri="{FF2B5EF4-FFF2-40B4-BE49-F238E27FC236}">
                <a16:creationId xmlns:a16="http://schemas.microsoft.com/office/drawing/2014/main" id="{159704A7-57F5-F2C2-C985-0B3D8ACAC28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109542" y="5399409"/>
            <a:ext cx="678551" cy="678551"/>
          </a:xfrm>
          <a:prstGeom prst="rect">
            <a:avLst/>
          </a:prstGeom>
        </p:spPr>
      </p:pic>
    </p:spTree>
    <p:extLst>
      <p:ext uri="{BB962C8B-B14F-4D97-AF65-F5344CB8AC3E}">
        <p14:creationId xmlns:p14="http://schemas.microsoft.com/office/powerpoint/2010/main" val="40032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p:bldP spid="10" grpId="0"/>
      <p:bldP spid="16" grpId="0"/>
      <p:bldP spid="30" grpId="0"/>
      <p:bldP spid="45" grpId="0"/>
      <p:bldP spid="61" grpId="0"/>
      <p:bldP spid="65" grpId="0"/>
      <p:bldP spid="66" grpId="0"/>
      <p:bldP spid="100" grpId="0" animBg="1"/>
      <p:bldP spid="101" grpId="0"/>
      <p:bldP spid="3"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0422-B6EC-F17C-2184-7B3F25AE54D9}"/>
              </a:ext>
            </a:extLst>
          </p:cNvPr>
          <p:cNvSpPr>
            <a:spLocks noGrp="1"/>
          </p:cNvSpPr>
          <p:nvPr>
            <p:ph type="title"/>
          </p:nvPr>
        </p:nvSpPr>
        <p:spPr/>
        <p:txBody>
          <a:bodyPr/>
          <a:lstStyle/>
          <a:p>
            <a:r>
              <a:rPr lang="en-US" dirty="0"/>
              <a:t>What we do</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C0F09A4F-30DB-8C3B-1279-CFD428DBEF7F}"/>
                  </a:ext>
                </a:extLst>
              </p:cNvPr>
              <p:cNvSpPr>
                <a:spLocks noGrp="1"/>
              </p:cNvSpPr>
              <p:nvPr>
                <p:ph idx="1"/>
              </p:nvPr>
            </p:nvSpPr>
            <p:spPr>
              <a:xfrm>
                <a:off x="431074" y="3579703"/>
                <a:ext cx="5823861" cy="3033711"/>
              </a:xfrm>
            </p:spPr>
            <p:txBody>
              <a:bodyPr>
                <a:normAutofit/>
              </a:bodyPr>
              <a:lstStyle/>
              <a:p>
                <a:pPr marL="457200" indent="-457200">
                  <a:buFont typeface="+mj-lt"/>
                  <a:buAutoNum type="arabicPeriod"/>
                </a:pPr>
                <a:r>
                  <a:rPr lang="en-US" sz="2400" dirty="0"/>
                  <a:t>How much the shares change, i.e., </a:t>
                </a:r>
                <a14:m>
                  <m:oMath xmlns:m="http://schemas.openxmlformats.org/officeDocument/2006/math">
                    <m:r>
                      <a:rPr lang="en-US" sz="2400" b="0" i="1" smtClean="0">
                        <a:latin typeface="Cambria Math" panose="02040503050406030204" pitchFamily="18" charset="0"/>
                      </a:rPr>
                      <m:t>(</m:t>
                    </m:r>
                    <m:r>
                      <a:rPr lang="en-US" sz="2400" b="0" i="1" smtClean="0">
                        <a:solidFill>
                          <a:srgbClr val="7030A0"/>
                        </a:solidFill>
                        <a:latin typeface="Cambria Math" panose="02040503050406030204" pitchFamily="18" charset="0"/>
                      </a:rPr>
                      <m:t>𝑠</m:t>
                    </m:r>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𝑘</m:t>
                        </m:r>
                      </m:e>
                      <m:sub>
                        <m:r>
                          <a:rPr lang="en-US" sz="2400" b="0" i="1" smtClean="0">
                            <a:solidFill>
                              <a:srgbClr val="7030A0"/>
                            </a:solidFill>
                            <a:latin typeface="Cambria Math" panose="02040503050406030204" pitchFamily="18" charset="0"/>
                          </a:rPr>
                          <m:t>𝑖</m:t>
                        </m:r>
                      </m:sub>
                      <m:sup>
                        <m:r>
                          <a:rPr lang="en-US" sz="2400" b="0" i="1" smtClean="0">
                            <a:solidFill>
                              <a:srgbClr val="7030A0"/>
                            </a:solidFill>
                            <a:latin typeface="Cambria Math" panose="02040503050406030204" pitchFamily="18" charset="0"/>
                          </a:rPr>
                          <m:t>′</m:t>
                        </m:r>
                      </m:sup>
                    </m:sSubSup>
                    <m:r>
                      <a:rPr lang="en-US" sz="2400" b="0" i="1" smtClean="0">
                        <a:latin typeface="Cambria Math" panose="02040503050406030204" pitchFamily="18" charset="0"/>
                      </a:rPr>
                      <m:t>−</m:t>
                    </m:r>
                    <m:r>
                      <a:rPr lang="en-US" sz="2400" b="0" i="1" smtClean="0">
                        <a:solidFill>
                          <a:srgbClr val="0070C0"/>
                        </a:solidFill>
                        <a:latin typeface="Cambria Math" panose="02040503050406030204" pitchFamily="18" charset="0"/>
                      </a:rPr>
                      <m:t>𝑠</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𝑘</m:t>
                        </m:r>
                      </m:e>
                      <m:sub>
                        <m:r>
                          <a:rPr lang="en-US" sz="2400" b="0" i="1" smtClean="0">
                            <a:solidFill>
                              <a:srgbClr val="0070C0"/>
                            </a:solidFill>
                            <a:latin typeface="Cambria Math" panose="02040503050406030204" pitchFamily="18" charset="0"/>
                          </a:rPr>
                          <m:t>𝑖</m:t>
                        </m:r>
                      </m:sub>
                    </m:sSub>
                    <m:r>
                      <a:rPr lang="en-US" sz="2400" b="0" i="1" smtClean="0">
                        <a:latin typeface="Cambria Math" panose="02040503050406030204" pitchFamily="18" charset="0"/>
                      </a:rPr>
                      <m:t>)</m:t>
                    </m:r>
                  </m:oMath>
                </a14:m>
                <a:endParaRPr lang="en-US" sz="2400" dirty="0"/>
              </a:p>
              <a:p>
                <a:pPr marL="457200" indent="-457200">
                  <a:buFont typeface="+mj-lt"/>
                  <a:buAutoNum type="arabicPeriod"/>
                </a:pPr>
                <a:r>
                  <a:rPr lang="en-US" sz="2400" dirty="0"/>
                  <a:t>Size of reconstruction coefficient</a:t>
                </a:r>
              </a:p>
              <a:p>
                <a:pPr marL="457200" indent="-457200">
                  <a:buFont typeface="+mj-lt"/>
                  <a:buAutoNum type="arabicPeriod"/>
                </a:pPr>
                <a:endParaRPr lang="en-US" sz="2400" dirty="0"/>
              </a:p>
              <a:p>
                <a:pPr marL="457200" indent="-457200">
                  <a:buFont typeface="+mj-lt"/>
                  <a:buAutoNum type="arabicPeriod"/>
                </a:pPr>
                <a:r>
                  <a:rPr lang="en-US" sz="2400" b="0" dirty="0">
                    <a:solidFill>
                      <a:schemeClr val="tx1"/>
                    </a:solidFill>
                  </a:rPr>
                  <a:t>Size of </a:t>
                </a:r>
                <a14:m>
                  <m:oMath xmlns:m="http://schemas.openxmlformats.org/officeDocument/2006/math">
                    <m:sSup>
                      <m:sSupPr>
                        <m:ctrlPr>
                          <a:rPr lang="en-US" sz="2400" b="0" i="1" smtClean="0">
                            <a:solidFill>
                              <a:schemeClr val="tx1"/>
                            </a:solidFill>
                            <a:latin typeface="Cambria Math" panose="02040503050406030204" pitchFamily="18" charset="0"/>
                          </a:rPr>
                        </m:ctrlPr>
                      </m:sSupPr>
                      <m:e>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𝑏</m:t>
                            </m:r>
                            <m:r>
                              <a:rPr lang="en-US" sz="2400" b="0" i="1" smtClean="0">
                                <a:solidFill>
                                  <a:schemeClr val="tx1"/>
                                </a:solidFill>
                                <a:latin typeface="Cambria Math" panose="02040503050406030204" pitchFamily="18" charset="0"/>
                              </a:rPr>
                              <m:t>−</m:t>
                            </m:r>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𝑏</m:t>
                                </m:r>
                              </m:e>
                            </m:acc>
                          </m:e>
                        </m:d>
                      </m:e>
                      <m:sup>
                        <m:r>
                          <a:rPr lang="en-US" sz="2400" b="0" i="1" smtClean="0">
                            <a:solidFill>
                              <a:schemeClr val="tx1"/>
                            </a:solidFill>
                            <a:latin typeface="Cambria Math" panose="02040503050406030204" pitchFamily="18" charset="0"/>
                          </a:rPr>
                          <m:t>−1</m:t>
                        </m:r>
                      </m:sup>
                    </m:sSup>
                  </m:oMath>
                </a14:m>
                <a:r>
                  <a:rPr lang="en-US" sz="2400" dirty="0"/>
                  <a:t> for scalars </a:t>
                </a:r>
                <a14:m>
                  <m:oMath xmlns:m="http://schemas.openxmlformats.org/officeDocument/2006/math">
                    <m:r>
                      <a:rPr lang="en-US" sz="2400" i="1">
                        <a:latin typeface="Cambria Math" panose="02040503050406030204" pitchFamily="18" charset="0"/>
                      </a:rPr>
                      <m:t>𝑏</m:t>
                    </m:r>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𝑏</m:t>
                        </m:r>
                      </m:e>
                    </m:acc>
                  </m:oMath>
                </a14:m>
                <a:r>
                  <a:rPr lang="en-US" sz="2400" dirty="0"/>
                  <a:t> used to aggregate nonces during signing</a:t>
                </a:r>
              </a:p>
            </p:txBody>
          </p:sp>
        </mc:Choice>
        <mc:Fallback xmlns="">
          <p:sp>
            <p:nvSpPr>
              <p:cNvPr id="11" name="Content Placeholder 10">
                <a:extLst>
                  <a:ext uri="{FF2B5EF4-FFF2-40B4-BE49-F238E27FC236}">
                    <a16:creationId xmlns:a16="http://schemas.microsoft.com/office/drawing/2014/main" id="{C0F09A4F-30DB-8C3B-1279-CFD428DBEF7F}"/>
                  </a:ext>
                </a:extLst>
              </p:cNvPr>
              <p:cNvSpPr>
                <a:spLocks noGrp="1" noRot="1" noChangeAspect="1" noMove="1" noResize="1" noEditPoints="1" noAdjustHandles="1" noChangeArrowheads="1" noChangeShapeType="1" noTextEdit="1"/>
              </p:cNvSpPr>
              <p:nvPr>
                <p:ph idx="1"/>
              </p:nvPr>
            </p:nvSpPr>
            <p:spPr>
              <a:xfrm>
                <a:off x="431074" y="3579703"/>
                <a:ext cx="5823861" cy="3033711"/>
              </a:xfrm>
              <a:blipFill>
                <a:blip r:embed="rId4"/>
                <a:stretch>
                  <a:fillRect l="-1743" t="-2917" r="-217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D6A2F122-EC1A-A648-FEC0-11120B67E1D8}"/>
              </a:ext>
            </a:extLst>
          </p:cNvPr>
          <p:cNvGrpSpPr/>
          <p:nvPr/>
        </p:nvGrpSpPr>
        <p:grpSpPr>
          <a:xfrm>
            <a:off x="1216751" y="1449376"/>
            <a:ext cx="3824288" cy="1325563"/>
            <a:chOff x="1350168" y="1585905"/>
            <a:chExt cx="3824288" cy="132556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48D94E-FB31-FA58-A573-36B9CDF3B79B}"/>
                    </a:ext>
                  </a:extLst>
                </p:cNvPr>
                <p:cNvSpPr txBox="1"/>
                <p:nvPr/>
              </p:nvSpPr>
              <p:spPr>
                <a:xfrm>
                  <a:off x="1350168" y="1953295"/>
                  <a:ext cx="1235869" cy="5579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𝑟</m:t>
                            </m:r>
                          </m:e>
                          <m:sub>
                            <m:r>
                              <a:rPr lang="en-US" sz="2800" i="1">
                                <a:solidFill>
                                  <a:srgbClr val="0070C0"/>
                                </a:solidFill>
                                <a:latin typeface="Cambria Math" panose="02040503050406030204" pitchFamily="18" charset="0"/>
                              </a:rPr>
                              <m:t>𝑗</m:t>
                            </m:r>
                            <m:r>
                              <a:rPr lang="en-US" sz="2800" i="1">
                                <a:solidFill>
                                  <a:srgbClr val="0070C0"/>
                                </a:solidFill>
                                <a:latin typeface="Cambria Math" panose="02040503050406030204" pitchFamily="18" charset="0"/>
                              </a:rPr>
                              <m:t>,0</m:t>
                            </m:r>
                          </m:sub>
                        </m:sSub>
                        <m:r>
                          <a:rPr lang="en-US" sz="2800" i="1">
                            <a:solidFill>
                              <a:srgbClr val="0070C0"/>
                            </a:solidFill>
                            <a:latin typeface="Cambria Math" panose="02040503050406030204" pitchFamily="18" charset="0"/>
                          </a:rPr>
                          <m:t>,</m:t>
                        </m:r>
                        <m:sSub>
                          <m:sSubPr>
                            <m:ctrlPr>
                              <a:rPr lang="en-US" sz="2800" i="1">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𝑟</m:t>
                            </m:r>
                          </m:e>
                          <m:sub>
                            <m:r>
                              <a:rPr lang="en-US" sz="2800" i="1">
                                <a:solidFill>
                                  <a:srgbClr val="0070C0"/>
                                </a:solidFill>
                                <a:latin typeface="Cambria Math" panose="02040503050406030204" pitchFamily="18" charset="0"/>
                              </a:rPr>
                              <m:t>𝑗</m:t>
                            </m:r>
                            <m:r>
                              <a:rPr lang="en-US" sz="2800" i="1">
                                <a:solidFill>
                                  <a:srgbClr val="0070C0"/>
                                </a:solidFill>
                                <a:latin typeface="Cambria Math" panose="02040503050406030204" pitchFamily="18" charset="0"/>
                              </a:rPr>
                              <m:t>,1</m:t>
                            </m:r>
                          </m:sub>
                        </m:sSub>
                      </m:oMath>
                    </m:oMathPara>
                  </a14:m>
                  <a:endParaRPr lang="en-US" sz="2800" dirty="0"/>
                </a:p>
              </p:txBody>
            </p:sp>
          </mc:Choice>
          <mc:Fallback xmlns="">
            <p:sp>
              <p:nvSpPr>
                <p:cNvPr id="5" name="TextBox 4">
                  <a:extLst>
                    <a:ext uri="{FF2B5EF4-FFF2-40B4-BE49-F238E27FC236}">
                      <a16:creationId xmlns:a16="http://schemas.microsoft.com/office/drawing/2014/main" id="{A048D94E-FB31-FA58-A573-36B9CDF3B79B}"/>
                    </a:ext>
                  </a:extLst>
                </p:cNvPr>
                <p:cNvSpPr txBox="1">
                  <a:spLocks noRot="1" noChangeAspect="1" noMove="1" noResize="1" noEditPoints="1" noAdjustHandles="1" noChangeArrowheads="1" noChangeShapeType="1" noTextEdit="1"/>
                </p:cNvSpPr>
                <p:nvPr/>
              </p:nvSpPr>
              <p:spPr>
                <a:xfrm>
                  <a:off x="1350168" y="1953295"/>
                  <a:ext cx="1235869" cy="557910"/>
                </a:xfrm>
                <a:prstGeom prst="rect">
                  <a:avLst/>
                </a:prstGeom>
                <a:blipFill>
                  <a:blip r:embed="rId5"/>
                  <a:stretch>
                    <a:fillRect b="-11111"/>
                  </a:stretch>
                </a:blipFill>
              </p:spPr>
              <p:txBody>
                <a:bodyPr/>
                <a:lstStyle/>
                <a:p>
                  <a:r>
                    <a:rPr lang="en-US">
                      <a:noFill/>
                    </a:rPr>
                    <a:t> </a:t>
                  </a:r>
                </a:p>
              </p:txBody>
            </p:sp>
          </mc:Fallback>
        </mc:AlternateContent>
        <p:sp>
          <p:nvSpPr>
            <p:cNvPr id="6" name="Graphic 29" descr="Arrow Right outline">
              <a:extLst>
                <a:ext uri="{FF2B5EF4-FFF2-40B4-BE49-F238E27FC236}">
                  <a16:creationId xmlns:a16="http://schemas.microsoft.com/office/drawing/2014/main" id="{2AE1E0EE-D508-D2BB-E20F-3B582024EDFC}"/>
                </a:ext>
              </a:extLst>
            </p:cNvPr>
            <p:cNvSpPr/>
            <p:nvPr/>
          </p:nvSpPr>
          <p:spPr>
            <a:xfrm>
              <a:off x="2747621" y="2010447"/>
              <a:ext cx="933791" cy="491417"/>
            </a:xfrm>
            <a:custGeom>
              <a:avLst/>
              <a:gdLst>
                <a:gd name="connsiteX0" fmla="*/ 1442792 w 1763928"/>
                <a:gd name="connsiteY0" fmla="*/ 5895 h 671975"/>
                <a:gd name="connsiteX1" fmla="*/ 1413099 w 1763928"/>
                <a:gd name="connsiteY1" fmla="*/ 6412 h 671975"/>
                <a:gd name="connsiteX2" fmla="*/ 1413099 w 1763928"/>
                <a:gd name="connsiteY2" fmla="*/ 35588 h 671975"/>
                <a:gd name="connsiteX3" fmla="*/ 1691884 w 1763928"/>
                <a:gd name="connsiteY3" fmla="*/ 314373 h 671975"/>
                <a:gd name="connsiteX4" fmla="*/ 1691882 w 1763928"/>
                <a:gd name="connsiteY4" fmla="*/ 314669 h 671975"/>
                <a:gd name="connsiteX5" fmla="*/ 1691737 w 1763928"/>
                <a:gd name="connsiteY5" fmla="*/ 314730 h 671975"/>
                <a:gd name="connsiteX6" fmla="*/ 20999 w 1763928"/>
                <a:gd name="connsiteY6" fmla="*/ 314730 h 671975"/>
                <a:gd name="connsiteX7" fmla="*/ 0 w 1763928"/>
                <a:gd name="connsiteY7" fmla="*/ 335729 h 671975"/>
                <a:gd name="connsiteX8" fmla="*/ 20999 w 1763928"/>
                <a:gd name="connsiteY8" fmla="*/ 356729 h 671975"/>
                <a:gd name="connsiteX9" fmla="*/ 1691737 w 1763928"/>
                <a:gd name="connsiteY9" fmla="*/ 356729 h 671975"/>
                <a:gd name="connsiteX10" fmla="*/ 1691945 w 1763928"/>
                <a:gd name="connsiteY10" fmla="*/ 356941 h 671975"/>
                <a:gd name="connsiteX11" fmla="*/ 1691884 w 1763928"/>
                <a:gd name="connsiteY11" fmla="*/ 357086 h 671975"/>
                <a:gd name="connsiteX12" fmla="*/ 1413099 w 1763928"/>
                <a:gd name="connsiteY12" fmla="*/ 635871 h 671975"/>
                <a:gd name="connsiteX13" fmla="*/ 1412583 w 1763928"/>
                <a:gd name="connsiteY13" fmla="*/ 665564 h 671975"/>
                <a:gd name="connsiteX14" fmla="*/ 1442275 w 1763928"/>
                <a:gd name="connsiteY14" fmla="*/ 666081 h 671975"/>
                <a:gd name="connsiteX15" fmla="*/ 1442792 w 1763928"/>
                <a:gd name="connsiteY15" fmla="*/ 665564 h 671975"/>
                <a:gd name="connsiteX16" fmla="*/ 1757780 w 1763928"/>
                <a:gd name="connsiteY16" fmla="*/ 350576 h 671975"/>
                <a:gd name="connsiteX17" fmla="*/ 1757780 w 1763928"/>
                <a:gd name="connsiteY17" fmla="*/ 320883 h 6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3928" h="671975">
                  <a:moveTo>
                    <a:pt x="1442792" y="5895"/>
                  </a:moveTo>
                  <a:cubicBezTo>
                    <a:pt x="1434449" y="-2162"/>
                    <a:pt x="1421156" y="-1931"/>
                    <a:pt x="1413099" y="6412"/>
                  </a:cubicBezTo>
                  <a:cubicBezTo>
                    <a:pt x="1405239" y="14549"/>
                    <a:pt x="1405239" y="27451"/>
                    <a:pt x="1413099" y="35588"/>
                  </a:cubicBezTo>
                  <a:lnTo>
                    <a:pt x="1691884" y="314373"/>
                  </a:lnTo>
                  <a:cubicBezTo>
                    <a:pt x="1691966" y="314455"/>
                    <a:pt x="1691964" y="314590"/>
                    <a:pt x="1691882" y="314669"/>
                  </a:cubicBezTo>
                  <a:cubicBezTo>
                    <a:pt x="1691842" y="314707"/>
                    <a:pt x="1691792" y="314730"/>
                    <a:pt x="1691737" y="314730"/>
                  </a:cubicBezTo>
                  <a:lnTo>
                    <a:pt x="20999" y="314730"/>
                  </a:lnTo>
                  <a:cubicBezTo>
                    <a:pt x="9402" y="314730"/>
                    <a:pt x="0" y="324132"/>
                    <a:pt x="0" y="335729"/>
                  </a:cubicBezTo>
                  <a:cubicBezTo>
                    <a:pt x="0" y="347327"/>
                    <a:pt x="9402" y="356729"/>
                    <a:pt x="20999" y="356729"/>
                  </a:cubicBezTo>
                  <a:lnTo>
                    <a:pt x="1691737" y="356729"/>
                  </a:lnTo>
                  <a:cubicBezTo>
                    <a:pt x="1691853" y="356731"/>
                    <a:pt x="1691945" y="356825"/>
                    <a:pt x="1691945" y="356941"/>
                  </a:cubicBezTo>
                  <a:cubicBezTo>
                    <a:pt x="1691943" y="356995"/>
                    <a:pt x="1691922" y="357048"/>
                    <a:pt x="1691884" y="357086"/>
                  </a:cubicBezTo>
                  <a:lnTo>
                    <a:pt x="1413099" y="635871"/>
                  </a:lnTo>
                  <a:cubicBezTo>
                    <a:pt x="1404756" y="643928"/>
                    <a:pt x="1404525" y="657221"/>
                    <a:pt x="1412583" y="665564"/>
                  </a:cubicBezTo>
                  <a:cubicBezTo>
                    <a:pt x="1420640" y="673907"/>
                    <a:pt x="1433935" y="674138"/>
                    <a:pt x="1442275" y="666081"/>
                  </a:cubicBezTo>
                  <a:cubicBezTo>
                    <a:pt x="1442452" y="665910"/>
                    <a:pt x="1442624" y="665738"/>
                    <a:pt x="1442792" y="665564"/>
                  </a:cubicBezTo>
                  <a:lnTo>
                    <a:pt x="1757780" y="350576"/>
                  </a:lnTo>
                  <a:cubicBezTo>
                    <a:pt x="1765978" y="342376"/>
                    <a:pt x="1765978" y="329083"/>
                    <a:pt x="1757780" y="320883"/>
                  </a:cubicBezTo>
                  <a:close/>
                </a:path>
              </a:pathLst>
            </a:custGeom>
            <a:solidFill>
              <a:srgbClr val="000000"/>
            </a:solidFill>
            <a:ln w="20935"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DCFC82-86BB-EA15-2011-89AB870DC058}"/>
                    </a:ext>
                  </a:extLst>
                </p:cNvPr>
                <p:cNvSpPr txBox="1"/>
                <p:nvPr/>
              </p:nvSpPr>
              <p:spPr>
                <a:xfrm>
                  <a:off x="3681412" y="1924306"/>
                  <a:ext cx="1493044" cy="572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solidFill>
                                  <a:srgbClr val="7030A0"/>
                                </a:solidFill>
                                <a:latin typeface="Cambria Math" panose="02040503050406030204" pitchFamily="18" charset="0"/>
                              </a:rPr>
                            </m:ctrlPr>
                          </m:sSubSupPr>
                          <m:e>
                            <m:r>
                              <a:rPr lang="en-US" sz="2800" b="0" i="1" smtClean="0">
                                <a:solidFill>
                                  <a:srgbClr val="7030A0"/>
                                </a:solidFill>
                                <a:latin typeface="Cambria Math" panose="02040503050406030204" pitchFamily="18" charset="0"/>
                              </a:rPr>
                              <m:t>𝑟</m:t>
                            </m:r>
                          </m:e>
                          <m:sub>
                            <m:r>
                              <a:rPr lang="en-US" sz="2800" b="0" i="1" smtClean="0">
                                <a:solidFill>
                                  <a:srgbClr val="7030A0"/>
                                </a:solidFill>
                                <a:latin typeface="Cambria Math" panose="02040503050406030204" pitchFamily="18" charset="0"/>
                              </a:rPr>
                              <m:t>𝑗</m:t>
                            </m:r>
                            <m:r>
                              <a:rPr lang="en-US" sz="2800" b="0" i="1" smtClean="0">
                                <a:solidFill>
                                  <a:srgbClr val="7030A0"/>
                                </a:solidFill>
                                <a:latin typeface="Cambria Math" panose="02040503050406030204" pitchFamily="18" charset="0"/>
                              </a:rPr>
                              <m:t>,0</m:t>
                            </m:r>
                          </m:sub>
                          <m:sup>
                            <m:r>
                              <a:rPr lang="en-US" sz="2800" b="0" i="1" smtClean="0">
                                <a:solidFill>
                                  <a:srgbClr val="7030A0"/>
                                </a:solidFill>
                                <a:latin typeface="Cambria Math" panose="02040503050406030204" pitchFamily="18" charset="0"/>
                              </a:rPr>
                              <m:t>′</m:t>
                            </m:r>
                          </m:sup>
                        </m:sSubSup>
                        <m:r>
                          <a:rPr lang="en-US" sz="2800" b="0" i="1" smtClean="0">
                            <a:solidFill>
                              <a:srgbClr val="7030A0"/>
                            </a:solidFill>
                            <a:latin typeface="Cambria Math" panose="02040503050406030204" pitchFamily="18" charset="0"/>
                          </a:rPr>
                          <m:t>,</m:t>
                        </m:r>
                        <m:sSubSup>
                          <m:sSubSupPr>
                            <m:ctrlPr>
                              <a:rPr lang="en-US" sz="2800" b="0" i="1" smtClean="0">
                                <a:solidFill>
                                  <a:srgbClr val="7030A0"/>
                                </a:solidFill>
                                <a:latin typeface="Cambria Math" panose="02040503050406030204" pitchFamily="18" charset="0"/>
                              </a:rPr>
                            </m:ctrlPr>
                          </m:sSubSupPr>
                          <m:e>
                            <m:r>
                              <a:rPr lang="en-US" sz="2800" b="0" i="1" smtClean="0">
                                <a:solidFill>
                                  <a:srgbClr val="7030A0"/>
                                </a:solidFill>
                                <a:latin typeface="Cambria Math" panose="02040503050406030204" pitchFamily="18" charset="0"/>
                              </a:rPr>
                              <m:t>𝑟</m:t>
                            </m:r>
                          </m:e>
                          <m:sub>
                            <m:r>
                              <a:rPr lang="en-US" sz="2800" b="0" i="1" smtClean="0">
                                <a:solidFill>
                                  <a:srgbClr val="7030A0"/>
                                </a:solidFill>
                                <a:latin typeface="Cambria Math" panose="02040503050406030204" pitchFamily="18" charset="0"/>
                              </a:rPr>
                              <m:t>𝑗</m:t>
                            </m:r>
                            <m:r>
                              <a:rPr lang="en-US" sz="2800" b="0" i="1" smtClean="0">
                                <a:solidFill>
                                  <a:srgbClr val="7030A0"/>
                                </a:solidFill>
                                <a:latin typeface="Cambria Math" panose="02040503050406030204" pitchFamily="18" charset="0"/>
                              </a:rPr>
                              <m:t>,1</m:t>
                            </m:r>
                          </m:sub>
                          <m:sup>
                            <m:r>
                              <a:rPr lang="en-US" sz="2800" b="0" i="1" smtClean="0">
                                <a:solidFill>
                                  <a:srgbClr val="7030A0"/>
                                </a:solidFill>
                                <a:latin typeface="Cambria Math" panose="02040503050406030204" pitchFamily="18" charset="0"/>
                              </a:rPr>
                              <m:t>′</m:t>
                            </m:r>
                          </m:sup>
                        </m:sSubSup>
                      </m:oMath>
                    </m:oMathPara>
                  </a14:m>
                  <a:endParaRPr lang="en-US" sz="2800" dirty="0"/>
                </a:p>
              </p:txBody>
            </p:sp>
          </mc:Choice>
          <mc:Fallback xmlns="">
            <p:sp>
              <p:nvSpPr>
                <p:cNvPr id="9" name="TextBox 8">
                  <a:extLst>
                    <a:ext uri="{FF2B5EF4-FFF2-40B4-BE49-F238E27FC236}">
                      <a16:creationId xmlns:a16="http://schemas.microsoft.com/office/drawing/2014/main" id="{56DCFC82-86BB-EA15-2011-89AB870DC058}"/>
                    </a:ext>
                  </a:extLst>
                </p:cNvPr>
                <p:cNvSpPr txBox="1">
                  <a:spLocks noRot="1" noChangeAspect="1" noMove="1" noResize="1" noEditPoints="1" noAdjustHandles="1" noChangeArrowheads="1" noChangeShapeType="1" noTextEdit="1"/>
                </p:cNvSpPr>
                <p:nvPr/>
              </p:nvSpPr>
              <p:spPr>
                <a:xfrm>
                  <a:off x="3681412" y="1924306"/>
                  <a:ext cx="1493044" cy="572273"/>
                </a:xfrm>
                <a:prstGeom prst="rect">
                  <a:avLst/>
                </a:prstGeom>
                <a:blipFill>
                  <a:blip r:embed="rId6"/>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D1A2E-866D-AB8B-4EC2-1EE2FF2D04E9}"/>
                    </a:ext>
                  </a:extLst>
                </p:cNvPr>
                <p:cNvSpPr txBox="1"/>
                <p:nvPr/>
              </p:nvSpPr>
              <p:spPr>
                <a:xfrm>
                  <a:off x="2943225" y="1585905"/>
                  <a:ext cx="54053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Φ</m:t>
                        </m:r>
                      </m:oMath>
                    </m:oMathPara>
                  </a14:m>
                  <a:endParaRPr lang="en-US" sz="2800" dirty="0"/>
                </a:p>
              </p:txBody>
            </p:sp>
          </mc:Choice>
          <mc:Fallback xmlns="">
            <p:sp>
              <p:nvSpPr>
                <p:cNvPr id="10" name="TextBox 9">
                  <a:extLst>
                    <a:ext uri="{FF2B5EF4-FFF2-40B4-BE49-F238E27FC236}">
                      <a16:creationId xmlns:a16="http://schemas.microsoft.com/office/drawing/2014/main" id="{8E9D1A2E-866D-AB8B-4EC2-1EE2FF2D04E9}"/>
                    </a:ext>
                  </a:extLst>
                </p:cNvPr>
                <p:cNvSpPr txBox="1">
                  <a:spLocks noRot="1" noChangeAspect="1" noMove="1" noResize="1" noEditPoints="1" noAdjustHandles="1" noChangeArrowheads="1" noChangeShapeType="1" noTextEdit="1"/>
                </p:cNvSpPr>
                <p:nvPr/>
              </p:nvSpPr>
              <p:spPr>
                <a:xfrm>
                  <a:off x="2943225" y="1585905"/>
                  <a:ext cx="540533"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658DC5-982B-0A0F-216E-AAA48FAE2B71}"/>
                    </a:ext>
                  </a:extLst>
                </p:cNvPr>
                <p:cNvSpPr txBox="1"/>
                <p:nvPr/>
              </p:nvSpPr>
              <p:spPr>
                <a:xfrm>
                  <a:off x="2826552" y="2480581"/>
                  <a:ext cx="55463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panose="02040503050406030204" pitchFamily="18" charset="0"/>
                          </a:rPr>
                          <m:t>+</m:t>
                        </m:r>
                        <m:r>
                          <m:rPr>
                            <m:sty m:val="p"/>
                          </m:rPr>
                          <a:rPr lang="en-US" sz="2800" b="0" i="0" smtClean="0">
                            <a:solidFill>
                              <a:srgbClr val="C00000"/>
                            </a:solidFill>
                            <a:latin typeface="Cambria Math" panose="02040503050406030204" pitchFamily="18" charset="0"/>
                          </a:rPr>
                          <m:t>Δ</m:t>
                        </m:r>
                      </m:oMath>
                    </m:oMathPara>
                  </a14:m>
                  <a:endParaRPr lang="en-US" sz="2800" dirty="0">
                    <a:solidFill>
                      <a:srgbClr val="C00000"/>
                    </a:solidFill>
                  </a:endParaRPr>
                </a:p>
              </p:txBody>
            </p:sp>
          </mc:Choice>
          <mc:Fallback xmlns="">
            <p:sp>
              <p:nvSpPr>
                <p:cNvPr id="13" name="TextBox 12">
                  <a:extLst>
                    <a:ext uri="{FF2B5EF4-FFF2-40B4-BE49-F238E27FC236}">
                      <a16:creationId xmlns:a16="http://schemas.microsoft.com/office/drawing/2014/main" id="{DA658DC5-982B-0A0F-216E-AAA48FAE2B71}"/>
                    </a:ext>
                  </a:extLst>
                </p:cNvPr>
                <p:cNvSpPr txBox="1">
                  <a:spLocks noRot="1" noChangeAspect="1" noMove="1" noResize="1" noEditPoints="1" noAdjustHandles="1" noChangeArrowheads="1" noChangeShapeType="1" noTextEdit="1"/>
                </p:cNvSpPr>
                <p:nvPr/>
              </p:nvSpPr>
              <p:spPr>
                <a:xfrm>
                  <a:off x="2826552" y="2480581"/>
                  <a:ext cx="554639" cy="430887"/>
                </a:xfrm>
                <a:prstGeom prst="rect">
                  <a:avLst/>
                </a:prstGeom>
                <a:blipFill>
                  <a:blip r:embed="rId8"/>
                  <a:stretch>
                    <a:fillRect l="-15909" r="-15909" b="-5714"/>
                  </a:stretch>
                </a:blipFill>
              </p:spPr>
              <p:txBody>
                <a:bodyPr/>
                <a:lstStyle/>
                <a:p>
                  <a:r>
                    <a:rPr lang="en-US">
                      <a:noFill/>
                    </a:rPr>
                    <a:t> </a:t>
                  </a:r>
                </a:p>
              </p:txBody>
            </p:sp>
          </mc:Fallback>
        </mc:AlternateContent>
      </p:grpSp>
      <p:pic>
        <p:nvPicPr>
          <p:cNvPr id="15" name="Graphic 14" descr="Line arrow: Clockwise curve with solid fill">
            <a:extLst>
              <a:ext uri="{FF2B5EF4-FFF2-40B4-BE49-F238E27FC236}">
                <a16:creationId xmlns:a16="http://schemas.microsoft.com/office/drawing/2014/main" id="{7C150DE9-6F70-A7CE-32B1-852EACF3BD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882888" y="2496278"/>
            <a:ext cx="865224" cy="865224"/>
          </a:xfrm>
          <a:prstGeom prst="rect">
            <a:avLst/>
          </a:prstGeom>
        </p:spPr>
      </p:pic>
      <p:sp>
        <p:nvSpPr>
          <p:cNvPr id="16" name="TextBox 15">
            <a:extLst>
              <a:ext uri="{FF2B5EF4-FFF2-40B4-BE49-F238E27FC236}">
                <a16:creationId xmlns:a16="http://schemas.microsoft.com/office/drawing/2014/main" id="{3DF0E793-AD2F-5515-0567-3CEBC5E911FE}"/>
              </a:ext>
            </a:extLst>
          </p:cNvPr>
          <p:cNvSpPr txBox="1"/>
          <p:nvPr/>
        </p:nvSpPr>
        <p:spPr>
          <a:xfrm>
            <a:off x="65383" y="2515524"/>
            <a:ext cx="2327531" cy="830997"/>
          </a:xfrm>
          <a:prstGeom prst="rect">
            <a:avLst/>
          </a:prstGeom>
          <a:noFill/>
        </p:spPr>
        <p:txBody>
          <a:bodyPr wrap="square" rtlCol="0">
            <a:spAutoFit/>
          </a:bodyPr>
          <a:lstStyle/>
          <a:p>
            <a:pPr algn="ctr"/>
            <a:r>
              <a:rPr lang="en-US" sz="2400" dirty="0">
                <a:solidFill>
                  <a:srgbClr val="C00000"/>
                </a:solidFill>
              </a:rPr>
              <a:t>Size depends on </a:t>
            </a:r>
          </a:p>
        </p:txBody>
      </p:sp>
      <p:sp>
        <p:nvSpPr>
          <p:cNvPr id="18" name="TextBox 17">
            <a:extLst>
              <a:ext uri="{FF2B5EF4-FFF2-40B4-BE49-F238E27FC236}">
                <a16:creationId xmlns:a16="http://schemas.microsoft.com/office/drawing/2014/main" id="{84F2D397-6E59-B761-D6AD-130A3461520B}"/>
              </a:ext>
            </a:extLst>
          </p:cNvPr>
          <p:cNvSpPr txBox="1"/>
          <p:nvPr/>
        </p:nvSpPr>
        <p:spPr>
          <a:xfrm>
            <a:off x="7465920" y="3211152"/>
            <a:ext cx="4112301" cy="1736646"/>
          </a:xfrm>
          <a:prstGeom prst="roundRect">
            <a:avLst/>
          </a:prstGeom>
          <a:solidFill>
            <a:srgbClr val="D9FFC5"/>
          </a:solidFill>
        </p:spPr>
        <p:txBody>
          <a:bodyPr wrap="square">
            <a:spAutoFit/>
          </a:bodyPr>
          <a:lstStyle/>
          <a:p>
            <a:pPr>
              <a:lnSpc>
                <a:spcPct val="100000"/>
              </a:lnSpc>
            </a:pPr>
            <a:r>
              <a:rPr lang="en-US" sz="2400" b="1" dirty="0">
                <a:solidFill>
                  <a:srgbClr val="C00000"/>
                </a:solidFill>
              </a:rPr>
              <a:t>Small-coefficient linear secret sharing: </a:t>
            </a:r>
            <a:r>
              <a:rPr lang="en-US" sz="2400" dirty="0">
                <a:solidFill>
                  <a:schemeClr val="tx1"/>
                </a:solidFill>
              </a:rPr>
              <a:t>we use </a:t>
            </a:r>
            <a:r>
              <a:rPr lang="en-US" sz="2400" dirty="0" err="1">
                <a:solidFill>
                  <a:srgbClr val="C00000"/>
                </a:solidFill>
              </a:rPr>
              <a:t>Benaloh</a:t>
            </a:r>
            <a:r>
              <a:rPr lang="en-US" sz="2400" dirty="0">
                <a:solidFill>
                  <a:srgbClr val="C00000"/>
                </a:solidFill>
              </a:rPr>
              <a:t>-Leichter</a:t>
            </a:r>
            <a:r>
              <a:rPr lang="en-US" sz="2400" dirty="0">
                <a:solidFill>
                  <a:schemeClr val="tx1"/>
                </a:solidFill>
              </a:rPr>
              <a:t> secret sharing [BL90]</a:t>
            </a:r>
          </a:p>
        </p:txBody>
      </p:sp>
      <p:sp>
        <p:nvSpPr>
          <p:cNvPr id="19" name="Right Arrow 18">
            <a:extLst>
              <a:ext uri="{FF2B5EF4-FFF2-40B4-BE49-F238E27FC236}">
                <a16:creationId xmlns:a16="http://schemas.microsoft.com/office/drawing/2014/main" id="{362BBDE2-02A7-760E-98B2-10A12B98CA34}"/>
              </a:ext>
            </a:extLst>
          </p:cNvPr>
          <p:cNvSpPr/>
          <p:nvPr/>
        </p:nvSpPr>
        <p:spPr>
          <a:xfrm>
            <a:off x="6254935" y="3919514"/>
            <a:ext cx="928952" cy="4265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388B7-036E-5592-0E50-CD1A9F0543DE}"/>
                  </a:ext>
                </a:extLst>
              </p:cNvPr>
              <p:cNvSpPr txBox="1"/>
              <p:nvPr/>
            </p:nvSpPr>
            <p:spPr>
              <a:xfrm>
                <a:off x="7465920" y="5197051"/>
                <a:ext cx="3243418" cy="919401"/>
              </a:xfrm>
              <a:prstGeom prst="roundRect">
                <a:avLst/>
              </a:prstGeom>
              <a:solidFill>
                <a:srgbClr val="D9FFC5"/>
              </a:solidFill>
            </p:spPr>
            <p:txBody>
              <a:bodyPr wrap="square">
                <a:spAutoFit/>
              </a:bodyPr>
              <a:lstStyle/>
              <a:p>
                <a:pPr>
                  <a:lnSpc>
                    <a:spcPct val="100000"/>
                  </a:lnSpc>
                </a:pPr>
                <a:r>
                  <a:rPr lang="en-US" sz="2400" dirty="0">
                    <a:solidFill>
                      <a:schemeClr val="tx1"/>
                    </a:solidFill>
                  </a:rPr>
                  <a:t>Sample </a:t>
                </a:r>
                <a14:m>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 </m:t>
                    </m:r>
                  </m:oMath>
                </a14:m>
                <a:r>
                  <a:rPr lang="en-US" sz="2400" dirty="0">
                    <a:solidFill>
                      <a:schemeClr val="tx1"/>
                    </a:solidFill>
                  </a:rPr>
                  <a:t>from </a:t>
                </a:r>
                <a14:m>
                  <m:oMath xmlns:m="http://schemas.openxmlformats.org/officeDocument/2006/math">
                    <m:d>
                      <m:dPr>
                        <m:begChr m:val="{"/>
                        <m:endChr m:val="}"/>
                        <m:ctrlPr>
                          <a:rPr lang="en-US" sz="2400" i="1" smtClean="0">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±1,±</m:t>
                        </m:r>
                        <m:r>
                          <a:rPr lang="en-US" sz="2400" i="1">
                            <a:solidFill>
                              <a:srgbClr val="C00000"/>
                            </a:solidFill>
                            <a:latin typeface="Cambria Math" panose="02040503050406030204" pitchFamily="18" charset="0"/>
                          </a:rPr>
                          <m:t>𝑋</m:t>
                        </m:r>
                        <m:r>
                          <a:rPr lang="en-US" sz="2400" i="1">
                            <a:solidFill>
                              <a:srgbClr val="C00000"/>
                            </a:solidFill>
                            <a:latin typeface="Cambria Math" panose="02040503050406030204" pitchFamily="18" charset="0"/>
                          </a:rPr>
                          <m:t>,…,±</m:t>
                        </m:r>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𝑋</m:t>
                            </m:r>
                          </m:e>
                          <m:sup>
                            <m:r>
                              <a:rPr lang="en-US" sz="2400" i="1">
                                <a:solidFill>
                                  <a:srgbClr val="C00000"/>
                                </a:solidFill>
                                <a:latin typeface="Cambria Math" panose="02040503050406030204" pitchFamily="18" charset="0"/>
                              </a:rPr>
                              <m:t>𝑁</m:t>
                            </m:r>
                            <m:r>
                              <a:rPr lang="en-US" sz="2400" i="1">
                                <a:solidFill>
                                  <a:srgbClr val="C00000"/>
                                </a:solidFill>
                                <a:latin typeface="Cambria Math" panose="02040503050406030204" pitchFamily="18" charset="0"/>
                              </a:rPr>
                              <m:t>−1</m:t>
                            </m:r>
                          </m:sup>
                        </m:sSup>
                      </m:e>
                    </m:d>
                  </m:oMath>
                </a14:m>
                <a:endParaRPr lang="en-US" sz="1600" dirty="0">
                  <a:solidFill>
                    <a:schemeClr val="tx1"/>
                  </a:solidFill>
                </a:endParaRPr>
              </a:p>
            </p:txBody>
          </p:sp>
        </mc:Choice>
        <mc:Fallback xmlns="">
          <p:sp>
            <p:nvSpPr>
              <p:cNvPr id="20" name="TextBox 19">
                <a:extLst>
                  <a:ext uri="{FF2B5EF4-FFF2-40B4-BE49-F238E27FC236}">
                    <a16:creationId xmlns:a16="http://schemas.microsoft.com/office/drawing/2014/main" id="{558388B7-036E-5592-0E50-CD1A9F0543DE}"/>
                  </a:ext>
                </a:extLst>
              </p:cNvPr>
              <p:cNvSpPr txBox="1">
                <a:spLocks noRot="1" noChangeAspect="1" noMove="1" noResize="1" noEditPoints="1" noAdjustHandles="1" noChangeArrowheads="1" noChangeShapeType="1" noTextEdit="1"/>
              </p:cNvSpPr>
              <p:nvPr/>
            </p:nvSpPr>
            <p:spPr>
              <a:xfrm>
                <a:off x="7465920" y="5197051"/>
                <a:ext cx="3243418" cy="919401"/>
              </a:xfrm>
              <a:prstGeom prst="roundRect">
                <a:avLst/>
              </a:prstGeom>
              <a:blipFill>
                <a:blip r:embed="rId11"/>
                <a:stretch>
                  <a:fillRect l="-1953" t="-1370"/>
                </a:stretch>
              </a:blipFill>
            </p:spPr>
            <p:txBody>
              <a:bodyPr/>
              <a:lstStyle/>
              <a:p>
                <a:r>
                  <a:rPr lang="en-US">
                    <a:noFill/>
                  </a:rPr>
                  <a:t> </a:t>
                </a:r>
              </a:p>
            </p:txBody>
          </p:sp>
        </mc:Fallback>
      </mc:AlternateContent>
      <p:sp>
        <p:nvSpPr>
          <p:cNvPr id="21" name="Right Arrow 20">
            <a:extLst>
              <a:ext uri="{FF2B5EF4-FFF2-40B4-BE49-F238E27FC236}">
                <a16:creationId xmlns:a16="http://schemas.microsoft.com/office/drawing/2014/main" id="{652120BF-BC39-2FAD-D380-7E54A230D9DD}"/>
              </a:ext>
            </a:extLst>
          </p:cNvPr>
          <p:cNvSpPr/>
          <p:nvPr/>
        </p:nvSpPr>
        <p:spPr>
          <a:xfrm>
            <a:off x="6254935" y="5443465"/>
            <a:ext cx="928952" cy="4265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a:extLst>
              <a:ext uri="{FF2B5EF4-FFF2-40B4-BE49-F238E27FC236}">
                <a16:creationId xmlns:a16="http://schemas.microsoft.com/office/drawing/2014/main" id="{145EB385-0E9A-8043-9F4C-ADA5DC5B17D1}"/>
              </a:ext>
            </a:extLst>
          </p:cNvPr>
          <p:cNvSpPr/>
          <p:nvPr/>
        </p:nvSpPr>
        <p:spPr>
          <a:xfrm>
            <a:off x="5708745" y="3579703"/>
            <a:ext cx="339185" cy="1175177"/>
          </a:xfrm>
          <a:prstGeom prst="rightBrace">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0E7DDBB1-13A7-EFF9-34DD-6254CAF0DC72}"/>
                  </a:ext>
                </a:extLst>
              </p:cNvPr>
              <p:cNvSpPr/>
              <p:nvPr/>
            </p:nvSpPr>
            <p:spPr>
              <a:xfrm>
                <a:off x="5118511" y="355949"/>
                <a:ext cx="6535510" cy="2111828"/>
              </a:xfrm>
              <a:prstGeom prst="roundRect">
                <a:avLst/>
              </a:prstGeom>
              <a:solidFill>
                <a:schemeClr val="tx2">
                  <a:lumMod val="10000"/>
                  <a:lumOff val="9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For better modulus size:</a:t>
                </a:r>
              </a:p>
              <a:p>
                <a:pPr marL="342900" indent="-342900">
                  <a:buFont typeface="Arial" panose="020B0604020202020204" pitchFamily="34" charset="0"/>
                  <a:buChar char="•"/>
                </a:pPr>
                <a:r>
                  <a:rPr lang="en-US" sz="2400" dirty="0">
                    <a:solidFill>
                      <a:srgbClr val="C00000"/>
                    </a:solidFill>
                  </a:rPr>
                  <a:t>Sample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i="1" smtClean="0">
                            <a:solidFill>
                              <a:srgbClr val="C00000"/>
                            </a:solidFill>
                            <a:latin typeface="Cambria Math" panose="02040503050406030204" pitchFamily="18" charset="0"/>
                          </a:rPr>
                          <m:t>𝑟</m:t>
                        </m:r>
                      </m:e>
                      <m:sub>
                        <m:r>
                          <a:rPr lang="en-US" sz="2400" b="0" i="1" smtClean="0">
                            <a:solidFill>
                              <a:srgbClr val="C00000"/>
                            </a:solidFill>
                            <a:latin typeface="Cambria Math" panose="02040503050406030204" pitchFamily="18" charset="0"/>
                          </a:rPr>
                          <m:t>𝑗</m:t>
                        </m:r>
                        <m:r>
                          <a:rPr lang="en-US" sz="2400" b="0" i="1" smtClean="0">
                            <a:solidFill>
                              <a:srgbClr val="C00000"/>
                            </a:solidFill>
                            <a:latin typeface="Cambria Math" panose="02040503050406030204" pitchFamily="18" charset="0"/>
                          </a:rPr>
                          <m:t>,0</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𝑟</m:t>
                        </m:r>
                      </m:e>
                      <m:sub>
                        <m:r>
                          <a:rPr lang="en-US" sz="2400" b="0" i="1" smtClean="0">
                            <a:solidFill>
                              <a:srgbClr val="C00000"/>
                            </a:solidFill>
                            <a:latin typeface="Cambria Math" panose="02040503050406030204" pitchFamily="18" charset="0"/>
                          </a:rPr>
                          <m:t>𝑗</m:t>
                        </m:r>
                        <m:r>
                          <a:rPr lang="en-US" sz="2400" b="0" i="1" smtClean="0">
                            <a:solidFill>
                              <a:srgbClr val="C00000"/>
                            </a:solidFill>
                            <a:latin typeface="Cambria Math" panose="02040503050406030204" pitchFamily="18" charset="0"/>
                          </a:rPr>
                          <m:t>,1</m:t>
                        </m:r>
                      </m:sub>
                    </m:sSub>
                  </m:oMath>
                </a14:m>
                <a:r>
                  <a:rPr lang="en-US" sz="2400" dirty="0">
                    <a:solidFill>
                      <a:srgbClr val="C00000"/>
                    </a:solidFill>
                  </a:rPr>
                  <a:t>’s from </a:t>
                </a:r>
                <a:r>
                  <a:rPr lang="en-US" sz="2400" b="1" dirty="0">
                    <a:solidFill>
                      <a:srgbClr val="C00000"/>
                    </a:solidFill>
                  </a:rPr>
                  <a:t>discrete gaussian</a:t>
                </a:r>
              </a:p>
              <a:p>
                <a:pPr marL="342900" indent="-342900">
                  <a:buFont typeface="Arial" panose="020B0604020202020204" pitchFamily="34" charset="0"/>
                  <a:buChar char="•"/>
                </a:pPr>
                <a:r>
                  <a:rPr lang="en-US" sz="2400" dirty="0">
                    <a:solidFill>
                      <a:srgbClr val="C00000"/>
                    </a:solidFill>
                  </a:rPr>
                  <a:t>Use </a:t>
                </a:r>
                <a:r>
                  <a:rPr lang="en-US" sz="2400" b="1" dirty="0" err="1">
                    <a:solidFill>
                      <a:srgbClr val="C00000"/>
                    </a:solidFill>
                  </a:rPr>
                  <a:t>Renyi</a:t>
                </a:r>
                <a:r>
                  <a:rPr lang="en-US" sz="2400" b="1" dirty="0">
                    <a:solidFill>
                      <a:srgbClr val="C00000"/>
                    </a:solidFill>
                  </a:rPr>
                  <a:t> Divergence </a:t>
                </a:r>
                <a:r>
                  <a:rPr lang="en-US" sz="2400" dirty="0">
                    <a:solidFill>
                      <a:srgbClr val="C00000"/>
                    </a:solidFill>
                  </a:rPr>
                  <a:t>to argue success probability =&gt; Modulus scales with </a:t>
                </a:r>
                <a14:m>
                  <m:oMath xmlns:m="http://schemas.openxmlformats.org/officeDocument/2006/math">
                    <m:rad>
                      <m:radPr>
                        <m:degHide m:val="on"/>
                        <m:ctrlPr>
                          <a:rPr lang="en-US" sz="2400" i="1">
                            <a:solidFill>
                              <a:srgbClr val="C00000"/>
                            </a:solidFill>
                            <a:latin typeface="Cambria Math" panose="02040503050406030204" pitchFamily="18" charset="0"/>
                          </a:rPr>
                        </m:ctrlPr>
                      </m:radPr>
                      <m:deg/>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𝑄</m:t>
                            </m:r>
                          </m:e>
                          <m:sub>
                            <m:r>
                              <a:rPr lang="en-US" sz="2400" i="1">
                                <a:solidFill>
                                  <a:srgbClr val="C00000"/>
                                </a:solidFill>
                                <a:latin typeface="Cambria Math" panose="02040503050406030204" pitchFamily="18" charset="0"/>
                              </a:rPr>
                              <m:t>𝑆</m:t>
                            </m:r>
                          </m:sub>
                        </m:sSub>
                      </m:e>
                    </m:rad>
                  </m:oMath>
                </a14:m>
                <a:endParaRPr lang="en-US" sz="2400" dirty="0">
                  <a:solidFill>
                    <a:srgbClr val="C00000"/>
                  </a:solidFill>
                </a:endParaRPr>
              </a:p>
            </p:txBody>
          </p:sp>
        </mc:Choice>
        <mc:Fallback xmlns="">
          <p:sp>
            <p:nvSpPr>
              <p:cNvPr id="23" name="Rounded Rectangle 22">
                <a:extLst>
                  <a:ext uri="{FF2B5EF4-FFF2-40B4-BE49-F238E27FC236}">
                    <a16:creationId xmlns:a16="http://schemas.microsoft.com/office/drawing/2014/main" id="{0E7DDBB1-13A7-EFF9-34DD-6254CAF0DC72}"/>
                  </a:ext>
                </a:extLst>
              </p:cNvPr>
              <p:cNvSpPr>
                <a:spLocks noRot="1" noChangeAspect="1" noMove="1" noResize="1" noEditPoints="1" noAdjustHandles="1" noChangeArrowheads="1" noChangeShapeType="1" noTextEdit="1"/>
              </p:cNvSpPr>
              <p:nvPr/>
            </p:nvSpPr>
            <p:spPr>
              <a:xfrm>
                <a:off x="5118511" y="355949"/>
                <a:ext cx="6535510" cy="2111828"/>
              </a:xfrm>
              <a:prstGeom prst="roundRect">
                <a:avLst/>
              </a:prstGeom>
              <a:blipFill>
                <a:blip r:embed="rId12"/>
                <a:stretch>
                  <a:fillRect/>
                </a:stretch>
              </a:blipFill>
              <a:ln w="28575">
                <a:solidFill>
                  <a:srgbClr val="C00000"/>
                </a:solidFill>
              </a:ln>
            </p:spPr>
            <p:txBody>
              <a:bodyPr/>
              <a:lstStyle/>
              <a:p>
                <a:r>
                  <a:rPr lang="en-US">
                    <a:noFill/>
                  </a:rPr>
                  <a:t> </a:t>
                </a:r>
              </a:p>
            </p:txBody>
          </p:sp>
        </mc:Fallback>
      </mc:AlternateContent>
      <p:sp>
        <p:nvSpPr>
          <p:cNvPr id="3" name="Rounded Rectangular Callout 2">
            <a:extLst>
              <a:ext uri="{FF2B5EF4-FFF2-40B4-BE49-F238E27FC236}">
                <a16:creationId xmlns:a16="http://schemas.microsoft.com/office/drawing/2014/main" id="{18AE4B9D-F0D5-5423-A607-BA95608EE1B6}"/>
              </a:ext>
            </a:extLst>
          </p:cNvPr>
          <p:cNvSpPr/>
          <p:nvPr/>
        </p:nvSpPr>
        <p:spPr>
          <a:xfrm>
            <a:off x="8644007" y="2587811"/>
            <a:ext cx="3443767" cy="501838"/>
          </a:xfrm>
          <a:prstGeom prst="wedgeRoundRectCallout">
            <a:avLst>
              <a:gd name="adj1" fmla="val 7616"/>
              <a:gd name="adj2" fmla="val -109949"/>
              <a:gd name="adj3" fmla="val 16667"/>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 of signing sessions</a:t>
            </a:r>
          </a:p>
        </p:txBody>
      </p:sp>
      <p:sp>
        <p:nvSpPr>
          <p:cNvPr id="4" name="Slide Number Placeholder 3">
            <a:extLst>
              <a:ext uri="{FF2B5EF4-FFF2-40B4-BE49-F238E27FC236}">
                <a16:creationId xmlns:a16="http://schemas.microsoft.com/office/drawing/2014/main" id="{AE9353FA-1A6B-C470-2221-86C8E2DA0FCB}"/>
              </a:ext>
            </a:extLst>
          </p:cNvPr>
          <p:cNvSpPr>
            <a:spLocks noGrp="1"/>
          </p:cNvSpPr>
          <p:nvPr>
            <p:ph type="sldNum" sz="quarter" idx="12"/>
          </p:nvPr>
        </p:nvSpPr>
        <p:spPr/>
        <p:txBody>
          <a:bodyPr/>
          <a:lstStyle/>
          <a:p>
            <a:fld id="{30EC9421-5314-2247-A5A7-BBDDA73914CC}" type="slidenum">
              <a:rPr lang="en-US" smtClean="0"/>
              <a:t>20</a:t>
            </a:fld>
            <a:endParaRPr lang="en-US"/>
          </a:p>
        </p:txBody>
      </p:sp>
    </p:spTree>
    <p:extLst>
      <p:ext uri="{BB962C8B-B14F-4D97-AF65-F5344CB8AC3E}">
        <p14:creationId xmlns:p14="http://schemas.microsoft.com/office/powerpoint/2010/main" val="7053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6" grpId="0"/>
      <p:bldP spid="18" grpId="0" animBg="1"/>
      <p:bldP spid="19" grpId="0" animBg="1"/>
      <p:bldP spid="20" grpId="0" animBg="1"/>
      <p:bldP spid="21" grpId="0" animBg="1"/>
      <p:bldP spid="22" grpId="0" animBg="1"/>
      <p:bldP spid="23" grpId="0" animBg="1"/>
      <p:bldP spid="3" grpId="0" animBg="1"/>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BC0B-C26C-A355-C139-FB4ADAFD22FD}"/>
              </a:ext>
            </a:extLst>
          </p:cNvPr>
          <p:cNvSpPr>
            <a:spLocks noGrp="1"/>
          </p:cNvSpPr>
          <p:nvPr>
            <p:ph type="title"/>
          </p:nvPr>
        </p:nvSpPr>
        <p:spPr/>
        <p:txBody>
          <a:bodyPr/>
          <a:lstStyle/>
          <a:p>
            <a:r>
              <a:rPr lang="en-US" dirty="0"/>
              <a:t>Summary and Comparison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493A6E-B68A-56C8-61D3-B57077362258}"/>
                  </a:ext>
                </a:extLst>
              </p:cNvPr>
              <p:cNvSpPr>
                <a:spLocks noGrp="1"/>
              </p:cNvSpPr>
              <p:nvPr>
                <p:ph idx="1"/>
              </p:nvPr>
            </p:nvSpPr>
            <p:spPr>
              <a:xfrm>
                <a:off x="838200" y="1562388"/>
                <a:ext cx="10515600" cy="4793962"/>
              </a:xfrm>
            </p:spPr>
            <p:txBody>
              <a:bodyPr>
                <a:normAutofit/>
              </a:bodyPr>
              <a:lstStyle/>
              <a:p>
                <a:pPr>
                  <a:spcAft>
                    <a:spcPts val="1200"/>
                  </a:spcAft>
                </a:pPr>
                <a:r>
                  <a:rPr lang="en-US" b="1" dirty="0">
                    <a:solidFill>
                      <a:schemeClr val="accent6">
                        <a:lumMod val="75000"/>
                      </a:schemeClr>
                    </a:solidFill>
                  </a:rPr>
                  <a:t>First</a:t>
                </a:r>
                <a:r>
                  <a:rPr lang="en-US" dirty="0">
                    <a:solidFill>
                      <a:schemeClr val="accent6">
                        <a:lumMod val="75000"/>
                      </a:schemeClr>
                    </a:solidFill>
                  </a:rPr>
                  <a:t> partially non-interactive threshold signatures from </a:t>
                </a:r>
                <a:r>
                  <a:rPr lang="en-US" b="1" dirty="0">
                    <a:solidFill>
                      <a:schemeClr val="accent6">
                        <a:lumMod val="75000"/>
                      </a:schemeClr>
                    </a:solidFill>
                  </a:rPr>
                  <a:t>MSIS assumption </a:t>
                </a:r>
                <a:r>
                  <a:rPr lang="en-US" dirty="0">
                    <a:solidFill>
                      <a:schemeClr val="accent6">
                        <a:lumMod val="75000"/>
                      </a:schemeClr>
                    </a:solidFill>
                  </a:rPr>
                  <a:t>without FHE, or trapdoor commitments</a:t>
                </a:r>
                <a:endParaRPr lang="en-US" dirty="0"/>
              </a:p>
              <a:p>
                <a:pPr>
                  <a:spcAft>
                    <a:spcPts val="600"/>
                  </a:spcAft>
                </a:pPr>
                <a:r>
                  <a:rPr lang="en-US" b="1" dirty="0">
                    <a:solidFill>
                      <a:srgbClr val="C00000"/>
                    </a:solidFill>
                  </a:rPr>
                  <a:t>Downside: </a:t>
                </a:r>
                <a:r>
                  <a:rPr lang="en-US" dirty="0"/>
                  <a:t>Not very efficient due to the use of BL secret sharing. </a:t>
                </a:r>
              </a:p>
              <a:p>
                <a:pPr lvl="1">
                  <a:spcAft>
                    <a:spcPts val="1800"/>
                  </a:spcAft>
                </a:pPr>
                <a:r>
                  <a:rPr lang="en-US" sz="2600" dirty="0">
                    <a:solidFill>
                      <a:srgbClr val="C00000"/>
                    </a:solidFill>
                  </a:rPr>
                  <a:t>[dPKM+24,EKT24] resolve this with using stronger setup with pre-shared pairwise secret keys. Identifiable abort harder to achieve. </a:t>
                </a:r>
                <a:endParaRPr lang="en-US" sz="2600" dirty="0"/>
              </a:p>
              <a:p>
                <a:r>
                  <a:rPr lang="en-US" dirty="0"/>
                  <a:t>Concurrent work </a:t>
                </a:r>
                <a:r>
                  <a:rPr lang="en-US" dirty="0">
                    <a:solidFill>
                      <a:srgbClr val="C00000"/>
                    </a:solidFill>
                  </a:rPr>
                  <a:t>[S&amp;P:BKL+25]</a:t>
                </a:r>
                <a:r>
                  <a:rPr lang="en-US" dirty="0"/>
                  <a:t> shows a variant of </a:t>
                </a:r>
                <a:r>
                  <a:rPr lang="en-US" dirty="0">
                    <a:solidFill>
                      <a:srgbClr val="C00000"/>
                    </a:solidFill>
                  </a:rPr>
                  <a:t>[EKT24] </a:t>
                </a:r>
                <a:r>
                  <a:rPr lang="en-US" dirty="0"/>
                  <a:t>secure from </a:t>
                </a:r>
                <a:r>
                  <a:rPr lang="en-US" dirty="0">
                    <a:solidFill>
                      <a:srgbClr val="C00000"/>
                    </a:solidFill>
                  </a:rPr>
                  <a:t>MSIS + MLWE</a:t>
                </a:r>
                <a:r>
                  <a:rPr lang="en-US" dirty="0"/>
                  <a:t>,</a:t>
                </a:r>
                <a:r>
                  <a:rPr lang="en-US" dirty="0">
                    <a:solidFill>
                      <a:srgbClr val="C00000"/>
                    </a:solidFill>
                  </a:rPr>
                  <a:t> </a:t>
                </a:r>
                <a:r>
                  <a:rPr lang="en-US" dirty="0"/>
                  <a:t>partially non-interactive and </a:t>
                </a:r>
                <a:r>
                  <a:rPr lang="en-US" dirty="0">
                    <a:solidFill>
                      <a:srgbClr val="C00000"/>
                    </a:solidFill>
                  </a:rPr>
                  <a:t>more efficient</a:t>
                </a:r>
                <a:r>
                  <a:rPr lang="en-US" dirty="0"/>
                  <a:t>, but modulus asymptotically scales with </a:t>
                </a:r>
                <a14:m>
                  <m:oMath xmlns:m="http://schemas.openxmlformats.org/officeDocument/2006/math">
                    <m:rad>
                      <m:radPr>
                        <m:degHide m:val="on"/>
                        <m:ctrlPr>
                          <a:rPr lang="en-US" b="0" i="1" smtClean="0">
                            <a:solidFill>
                              <a:srgbClr val="C00000"/>
                            </a:solidFill>
                            <a:latin typeface="Cambria Math" panose="02040503050406030204" pitchFamily="18" charset="0"/>
                          </a:rPr>
                        </m:ctrlPr>
                      </m:radPr>
                      <m:deg/>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𝑄</m:t>
                            </m:r>
                          </m:e>
                          <m:sub>
                            <m:r>
                              <a:rPr lang="en-US" b="0" i="1" smtClean="0">
                                <a:solidFill>
                                  <a:srgbClr val="C00000"/>
                                </a:solidFill>
                                <a:latin typeface="Cambria Math" panose="02040503050406030204" pitchFamily="18" charset="0"/>
                              </a:rPr>
                              <m:t>𝐻</m:t>
                            </m:r>
                          </m:sub>
                        </m:sSub>
                      </m:e>
                    </m:rad>
                  </m:oMath>
                </a14:m>
                <a:r>
                  <a:rPr lang="en-US" dirty="0"/>
                  <a:t>. </a:t>
                </a:r>
              </a:p>
              <a:p>
                <a:pPr lvl="1"/>
                <a14:m>
                  <m:oMath xmlns:m="http://schemas.openxmlformats.org/officeDocument/2006/math">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𝑄</m:t>
                        </m:r>
                      </m:e>
                      <m:sub>
                        <m:r>
                          <a:rPr lang="en-US" sz="2600" i="1">
                            <a:solidFill>
                              <a:srgbClr val="C00000"/>
                            </a:solidFill>
                            <a:latin typeface="Cambria Math" panose="02040503050406030204" pitchFamily="18" charset="0"/>
                          </a:rPr>
                          <m:t>𝐻</m:t>
                        </m:r>
                      </m:sub>
                    </m:sSub>
                  </m:oMath>
                </a14:m>
                <a:r>
                  <a:rPr lang="en-US" sz="2600" dirty="0"/>
                  <a:t> (# of hash queries – offline computation) </a:t>
                </a:r>
                <a14:m>
                  <m:oMath xmlns:m="http://schemas.openxmlformats.org/officeDocument/2006/math">
                    <m:r>
                      <a:rPr lang="en-US" sz="2600" b="0" i="1" smtClean="0">
                        <a:solidFill>
                          <a:srgbClr val="C00000"/>
                        </a:solidFill>
                        <a:latin typeface="Cambria Math" panose="02040503050406030204" pitchFamily="18" charset="0"/>
                      </a:rPr>
                      <m:t>≫</m:t>
                    </m:r>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𝑄</m:t>
                        </m:r>
                      </m:e>
                      <m:sub>
                        <m:r>
                          <a:rPr lang="en-US" sz="2600" i="1">
                            <a:solidFill>
                              <a:srgbClr val="C00000"/>
                            </a:solidFill>
                            <a:latin typeface="Cambria Math" panose="02040503050406030204" pitchFamily="18" charset="0"/>
                          </a:rPr>
                          <m:t>𝑆</m:t>
                        </m:r>
                      </m:sub>
                    </m:sSub>
                  </m:oMath>
                </a14:m>
                <a:r>
                  <a:rPr lang="en-US" sz="2600" dirty="0"/>
                  <a:t> (online computation)</a:t>
                </a:r>
              </a:p>
            </p:txBody>
          </p:sp>
        </mc:Choice>
        <mc:Fallback xmlns="">
          <p:sp>
            <p:nvSpPr>
              <p:cNvPr id="3" name="Content Placeholder 2">
                <a:extLst>
                  <a:ext uri="{FF2B5EF4-FFF2-40B4-BE49-F238E27FC236}">
                    <a16:creationId xmlns:a16="http://schemas.microsoft.com/office/drawing/2014/main" id="{B8493A6E-B68A-56C8-61D3-B57077362258}"/>
                  </a:ext>
                </a:extLst>
              </p:cNvPr>
              <p:cNvSpPr>
                <a:spLocks noGrp="1" noRot="1" noChangeAspect="1" noMove="1" noResize="1" noEditPoints="1" noAdjustHandles="1" noChangeArrowheads="1" noChangeShapeType="1" noTextEdit="1"/>
              </p:cNvSpPr>
              <p:nvPr>
                <p:ph idx="1"/>
              </p:nvPr>
            </p:nvSpPr>
            <p:spPr>
              <a:xfrm>
                <a:off x="838200" y="1562388"/>
                <a:ext cx="10515600" cy="4793962"/>
              </a:xfrm>
              <a:blipFill>
                <a:blip r:embed="rId3"/>
                <a:stretch>
                  <a:fillRect l="-1086" t="-2111" r="-121" b="-21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1D414EC-5816-83C3-837A-C2EBAEEF4CC6}"/>
              </a:ext>
            </a:extLst>
          </p:cNvPr>
          <p:cNvSpPr>
            <a:spLocks noGrp="1"/>
          </p:cNvSpPr>
          <p:nvPr>
            <p:ph type="sldNum" sz="quarter" idx="12"/>
          </p:nvPr>
        </p:nvSpPr>
        <p:spPr/>
        <p:txBody>
          <a:bodyPr/>
          <a:lstStyle/>
          <a:p>
            <a:fld id="{30EC9421-5314-2247-A5A7-BBDDA73914CC}" type="slidenum">
              <a:rPr lang="en-US" smtClean="0"/>
              <a:t>21</a:t>
            </a:fld>
            <a:endParaRPr lang="en-US"/>
          </a:p>
        </p:txBody>
      </p:sp>
    </p:spTree>
    <p:extLst>
      <p:ext uri="{BB962C8B-B14F-4D97-AF65-F5344CB8AC3E}">
        <p14:creationId xmlns:p14="http://schemas.microsoft.com/office/powerpoint/2010/main" val="28673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43C1-51B7-05D9-4C7A-E52DAE423CBA}"/>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06BBBA0F-1106-3853-01D3-C697B5AA3DF8}"/>
              </a:ext>
            </a:extLst>
          </p:cNvPr>
          <p:cNvSpPr>
            <a:spLocks noGrp="1"/>
          </p:cNvSpPr>
          <p:nvPr>
            <p:ph idx="1"/>
          </p:nvPr>
        </p:nvSpPr>
        <p:spPr/>
        <p:txBody>
          <a:bodyPr/>
          <a:lstStyle/>
          <a:p>
            <a:r>
              <a:rPr lang="en-US" sz="3200" dirty="0"/>
              <a:t>Best of both worlds: Efficient lattice-based scheme with </a:t>
            </a:r>
            <a:r>
              <a:rPr lang="en-US" sz="3200" dirty="0">
                <a:solidFill>
                  <a:srgbClr val="C00000"/>
                </a:solidFill>
              </a:rPr>
              <a:t>identifiable abort </a:t>
            </a:r>
          </a:p>
          <a:p>
            <a:pPr marL="0" indent="0">
              <a:buNone/>
            </a:pPr>
            <a:endParaRPr lang="en-US" sz="3200" dirty="0">
              <a:solidFill>
                <a:srgbClr val="C00000"/>
              </a:solidFill>
            </a:endParaRPr>
          </a:p>
          <a:p>
            <a:r>
              <a:rPr lang="en-US" sz="3200" dirty="0"/>
              <a:t>Alternative secret sharing for our construction?</a:t>
            </a:r>
          </a:p>
          <a:p>
            <a:pPr marL="0" indent="0">
              <a:buNone/>
            </a:pPr>
            <a:endParaRPr lang="en-US" dirty="0"/>
          </a:p>
        </p:txBody>
      </p:sp>
      <p:sp>
        <p:nvSpPr>
          <p:cNvPr id="5" name="TextBox 4">
            <a:extLst>
              <a:ext uri="{FF2B5EF4-FFF2-40B4-BE49-F238E27FC236}">
                <a16:creationId xmlns:a16="http://schemas.microsoft.com/office/drawing/2014/main" id="{3CE7FF11-F384-5F9D-0224-659F844B44A7}"/>
              </a:ext>
            </a:extLst>
          </p:cNvPr>
          <p:cNvSpPr txBox="1"/>
          <p:nvPr/>
        </p:nvSpPr>
        <p:spPr>
          <a:xfrm>
            <a:off x="6877638" y="5345966"/>
            <a:ext cx="4476162" cy="830997"/>
          </a:xfrm>
          <a:prstGeom prst="rect">
            <a:avLst/>
          </a:prstGeom>
          <a:noFill/>
        </p:spPr>
        <p:txBody>
          <a:bodyPr wrap="none" rtlCol="0">
            <a:spAutoFit/>
          </a:bodyPr>
          <a:lstStyle/>
          <a:p>
            <a:pPr algn="r"/>
            <a:r>
              <a:rPr lang="en-US" sz="2400" dirty="0"/>
              <a:t>Thank you!</a:t>
            </a:r>
            <a:br>
              <a:rPr lang="en-US" sz="2400" dirty="0"/>
            </a:br>
            <a:r>
              <a:rPr lang="en-US" sz="2400" dirty="0"/>
              <a:t>Full Paper: </a:t>
            </a:r>
            <a:r>
              <a:rPr lang="en-US" sz="2400" b="0" i="0" u="none" strike="noStrike" dirty="0">
                <a:solidFill>
                  <a:srgbClr val="0A36AE"/>
                </a:solidFill>
                <a:effectLst/>
                <a:latin typeface="system-ui"/>
                <a:hlinkClick r:id="rId3"/>
              </a:rPr>
              <a:t>https://ia.cr/2024/467</a:t>
            </a:r>
            <a:endParaRPr lang="en-US" sz="2400" dirty="0"/>
          </a:p>
        </p:txBody>
      </p:sp>
      <p:sp>
        <p:nvSpPr>
          <p:cNvPr id="6" name="Slide Number Placeholder 5">
            <a:extLst>
              <a:ext uri="{FF2B5EF4-FFF2-40B4-BE49-F238E27FC236}">
                <a16:creationId xmlns:a16="http://schemas.microsoft.com/office/drawing/2014/main" id="{4BC88F61-4BAE-C611-DD63-994B725A7C50}"/>
              </a:ext>
            </a:extLst>
          </p:cNvPr>
          <p:cNvSpPr>
            <a:spLocks noGrp="1"/>
          </p:cNvSpPr>
          <p:nvPr>
            <p:ph type="sldNum" sz="quarter" idx="12"/>
          </p:nvPr>
        </p:nvSpPr>
        <p:spPr/>
        <p:txBody>
          <a:bodyPr/>
          <a:lstStyle/>
          <a:p>
            <a:fld id="{30EC9421-5314-2247-A5A7-BBDDA73914CC}" type="slidenum">
              <a:rPr lang="en-US" smtClean="0"/>
              <a:t>22</a:t>
            </a:fld>
            <a:endParaRPr lang="en-US"/>
          </a:p>
        </p:txBody>
      </p:sp>
    </p:spTree>
    <p:extLst>
      <p:ext uri="{BB962C8B-B14F-4D97-AF65-F5344CB8AC3E}">
        <p14:creationId xmlns:p14="http://schemas.microsoft.com/office/powerpoint/2010/main" val="38948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E2B10-79D6-289C-33C6-3AC6FC9905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372F2-E56C-866C-DE0A-AA142341103D}"/>
              </a:ext>
            </a:extLst>
          </p:cNvPr>
          <p:cNvSpPr>
            <a:spLocks noGrp="1"/>
          </p:cNvSpPr>
          <p:nvPr>
            <p:ph idx="1"/>
          </p:nvPr>
        </p:nvSpPr>
        <p:spPr>
          <a:xfrm>
            <a:off x="838200" y="1825625"/>
            <a:ext cx="10859814" cy="4351338"/>
          </a:xfrm>
        </p:spPr>
        <p:txBody>
          <a:bodyPr>
            <a:normAutofit/>
          </a:bodyPr>
          <a:lstStyle/>
          <a:p>
            <a:r>
              <a:rPr lang="en-US" sz="4000" dirty="0"/>
              <a:t>Well-studied from </a:t>
            </a:r>
            <a:r>
              <a:rPr lang="en-US" sz="4000" dirty="0">
                <a:solidFill>
                  <a:srgbClr val="C00000"/>
                </a:solidFill>
              </a:rPr>
              <a:t>non-post-quantum </a:t>
            </a:r>
            <a:r>
              <a:rPr lang="en-US" sz="4000" dirty="0"/>
              <a:t>assumptions </a:t>
            </a:r>
          </a:p>
          <a:p>
            <a:endParaRPr lang="en-US" sz="4000" dirty="0"/>
          </a:p>
          <a:p>
            <a:r>
              <a:rPr lang="en-US" sz="4000" dirty="0">
                <a:solidFill>
                  <a:srgbClr val="C00000"/>
                </a:solidFill>
              </a:rPr>
              <a:t>Post-quantum assumptions?</a:t>
            </a:r>
            <a:r>
              <a:rPr lang="en-US" sz="4000" dirty="0"/>
              <a:t> Not so much</a:t>
            </a:r>
          </a:p>
          <a:p>
            <a:pPr marL="0" indent="0">
              <a:buNone/>
            </a:pPr>
            <a:endParaRPr lang="en-US" sz="4000" dirty="0"/>
          </a:p>
          <a:p>
            <a:r>
              <a:rPr lang="en-US" sz="4000" i="1" dirty="0"/>
              <a:t>This talk: </a:t>
            </a:r>
            <a:r>
              <a:rPr lang="en-US" sz="4000" b="1" i="1" dirty="0">
                <a:solidFill>
                  <a:srgbClr val="C00000"/>
                </a:solidFill>
              </a:rPr>
              <a:t>Lattice-based Threshold Signatures</a:t>
            </a:r>
            <a:r>
              <a:rPr lang="en-US" sz="4000" i="1" dirty="0">
                <a:solidFill>
                  <a:srgbClr val="C00000"/>
                </a:solidFill>
              </a:rPr>
              <a:t>.</a:t>
            </a:r>
          </a:p>
        </p:txBody>
      </p:sp>
      <p:sp>
        <p:nvSpPr>
          <p:cNvPr id="8" name="Title 1">
            <a:extLst>
              <a:ext uri="{FF2B5EF4-FFF2-40B4-BE49-F238E27FC236}">
                <a16:creationId xmlns:a16="http://schemas.microsoft.com/office/drawing/2014/main" id="{9500223F-B234-DF56-CBA5-86C43A51E80F}"/>
              </a:ext>
            </a:extLst>
          </p:cNvPr>
          <p:cNvSpPr>
            <a:spLocks noGrp="1"/>
          </p:cNvSpPr>
          <p:nvPr>
            <p:ph type="title"/>
          </p:nvPr>
        </p:nvSpPr>
        <p:spPr>
          <a:xfrm>
            <a:off x="838200" y="365125"/>
            <a:ext cx="10859814" cy="1325563"/>
          </a:xfrm>
        </p:spPr>
        <p:txBody>
          <a:bodyPr>
            <a:normAutofit/>
          </a:bodyPr>
          <a:lstStyle/>
          <a:p>
            <a:r>
              <a:rPr lang="en-US" dirty="0"/>
              <a:t>What do we know about threshold signatures?</a:t>
            </a:r>
          </a:p>
        </p:txBody>
      </p:sp>
      <p:sp>
        <p:nvSpPr>
          <p:cNvPr id="2" name="Slide Number Placeholder 1">
            <a:extLst>
              <a:ext uri="{FF2B5EF4-FFF2-40B4-BE49-F238E27FC236}">
                <a16:creationId xmlns:a16="http://schemas.microsoft.com/office/drawing/2014/main" id="{199B5B4B-D8AD-33A6-A537-0123DC56B140}"/>
              </a:ext>
            </a:extLst>
          </p:cNvPr>
          <p:cNvSpPr>
            <a:spLocks noGrp="1"/>
          </p:cNvSpPr>
          <p:nvPr>
            <p:ph type="sldNum" sz="quarter" idx="12"/>
          </p:nvPr>
        </p:nvSpPr>
        <p:spPr/>
        <p:txBody>
          <a:bodyPr/>
          <a:lstStyle/>
          <a:p>
            <a:fld id="{30EC9421-5314-2247-A5A7-BBDDA73914CC}" type="slidenum">
              <a:rPr lang="en-US" smtClean="0"/>
              <a:t>3</a:t>
            </a:fld>
            <a:endParaRPr lang="en-US"/>
          </a:p>
        </p:txBody>
      </p:sp>
    </p:spTree>
    <p:extLst>
      <p:ext uri="{BB962C8B-B14F-4D97-AF65-F5344CB8AC3E}">
        <p14:creationId xmlns:p14="http://schemas.microsoft.com/office/powerpoint/2010/main" val="34553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4A7E-F378-97C2-16C2-6469E8B35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5FB2A-7A3E-D704-F6C0-7D3302EB85C1}"/>
              </a:ext>
            </a:extLst>
          </p:cNvPr>
          <p:cNvSpPr>
            <a:spLocks noGrp="1"/>
          </p:cNvSpPr>
          <p:nvPr>
            <p:ph type="title"/>
          </p:nvPr>
        </p:nvSpPr>
        <p:spPr>
          <a:xfrm>
            <a:off x="838200" y="365125"/>
            <a:ext cx="10646229" cy="1325563"/>
          </a:xfrm>
        </p:spPr>
        <p:txBody>
          <a:bodyPr/>
          <a:lstStyle/>
          <a:p>
            <a:r>
              <a:rPr lang="en-US" dirty="0"/>
              <a:t>Prior Lattice-based Schemes</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DF647DEE-26F5-3589-1586-1E161D56F77F}"/>
                  </a:ext>
                </a:extLst>
              </p:cNvPr>
              <p:cNvGraphicFramePr>
                <a:graphicFrameLocks noGrp="1"/>
              </p:cNvGraphicFramePr>
              <p:nvPr>
                <p:extLst>
                  <p:ext uri="{D42A27DB-BD31-4B8C-83A1-F6EECF244321}">
                    <p14:modId xmlns:p14="http://schemas.microsoft.com/office/powerpoint/2010/main" val="272707429"/>
                  </p:ext>
                </p:extLst>
              </p:nvPr>
            </p:nvGraphicFramePr>
            <p:xfrm>
              <a:off x="968829" y="1536192"/>
              <a:ext cx="10515600" cy="137160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MSIS + MLWE</a:t>
                          </a:r>
                        </a:p>
                      </a:txBody>
                      <a:tcPr anchor="ctr"/>
                    </a:tc>
                    <a:tc>
                      <a:txBody>
                        <a:bodyPr/>
                        <a:lstStyle/>
                        <a:p>
                          <a:pPr algn="ctr"/>
                          <a14:m>
                            <m:oMath xmlns:m="http://schemas.openxmlformats.org/officeDocument/2006/math">
                              <m:r>
                                <a:rPr lang="en-US" sz="2000" b="0" i="1" smtClean="0">
                                  <a:solidFill>
                                    <a:srgbClr val="C00000"/>
                                  </a:solidFill>
                                  <a:latin typeface="Cambria Math" panose="02040503050406030204" pitchFamily="18" charset="0"/>
                                </a:rPr>
                                <m:t>𝑛</m:t>
                              </m:r>
                            </m:oMath>
                          </a14:m>
                          <a:r>
                            <a:rPr lang="en-US" sz="2000" dirty="0">
                              <a:solidFill>
                                <a:srgbClr val="C00000"/>
                              </a:solidFill>
                            </a:rPr>
                            <a:t>-out-of-</a:t>
                          </a:r>
                          <a14:m>
                            <m:oMath xmlns:m="http://schemas.openxmlformats.org/officeDocument/2006/math">
                              <m:r>
                                <a:rPr lang="en-US" sz="2000" b="0" i="1" smtClean="0">
                                  <a:solidFill>
                                    <a:srgbClr val="C00000"/>
                                  </a:solidFill>
                                  <a:latin typeface="Cambria Math" panose="02040503050406030204" pitchFamily="18" charset="0"/>
                                </a:rPr>
                                <m:t>𝑛</m:t>
                              </m:r>
                            </m:oMath>
                          </a14:m>
                          <a:r>
                            <a:rPr lang="en-US" sz="2000" dirty="0">
                              <a:solidFill>
                                <a:srgbClr val="C00000"/>
                              </a:solidFill>
                            </a:rPr>
                            <a:t> only</a:t>
                          </a:r>
                        </a:p>
                      </a:txBody>
                      <a:tcPr anchor="ctr">
                        <a:solidFill>
                          <a:srgbClr val="FFDF97"/>
                        </a:solidFill>
                      </a:tcPr>
                    </a:tc>
                    <a:extLst>
                      <a:ext uri="{0D108BD9-81ED-4DB2-BD59-A6C34878D82A}">
                        <a16:rowId xmlns:a16="http://schemas.microsoft.com/office/drawing/2014/main" val="913309961"/>
                      </a:ext>
                    </a:extLst>
                  </a:tr>
                </a:tbl>
              </a:graphicData>
            </a:graphic>
          </p:graphicFrame>
        </mc:Choice>
        <mc:Fallback xmlns="">
          <p:graphicFrame>
            <p:nvGraphicFramePr>
              <p:cNvPr id="4" name="Table 3">
                <a:extLst>
                  <a:ext uri="{FF2B5EF4-FFF2-40B4-BE49-F238E27FC236}">
                    <a16:creationId xmlns:a16="http://schemas.microsoft.com/office/drawing/2014/main" id="{DF647DEE-26F5-3589-1586-1E161D56F77F}"/>
                  </a:ext>
                </a:extLst>
              </p:cNvPr>
              <p:cNvGraphicFramePr>
                <a:graphicFrameLocks noGrp="1"/>
              </p:cNvGraphicFramePr>
              <p:nvPr>
                <p:extLst>
                  <p:ext uri="{D42A27DB-BD31-4B8C-83A1-F6EECF244321}">
                    <p14:modId xmlns:p14="http://schemas.microsoft.com/office/powerpoint/2010/main" val="272707429"/>
                  </p:ext>
                </p:extLst>
              </p:nvPr>
            </p:nvGraphicFramePr>
            <p:xfrm>
              <a:off x="968829" y="1536192"/>
              <a:ext cx="10515600" cy="137160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MSIS + MLWE</a:t>
                          </a:r>
                        </a:p>
                      </a:txBody>
                      <a:tcPr anchor="ctr"/>
                    </a:tc>
                    <a:tc>
                      <a:txBody>
                        <a:bodyPr/>
                        <a:lstStyle/>
                        <a:p>
                          <a:endParaRPr lang="en-US"/>
                        </a:p>
                      </a:txBody>
                      <a:tcPr anchor="ctr">
                        <a:blipFill>
                          <a:blip r:embed="rId3"/>
                          <a:stretch>
                            <a:fillRect l="-185223" t="-202778" r="-344" b="-22222"/>
                          </a:stretch>
                        </a:blipFill>
                      </a:tcPr>
                    </a:tc>
                    <a:extLst>
                      <a:ext uri="{0D108BD9-81ED-4DB2-BD59-A6C34878D82A}">
                        <a16:rowId xmlns:a16="http://schemas.microsoft.com/office/drawing/2014/main" val="913309961"/>
                      </a:ext>
                    </a:extLst>
                  </a:tr>
                </a:tbl>
              </a:graphicData>
            </a:graphic>
          </p:graphicFrame>
        </mc:Fallback>
      </mc:AlternateContent>
      <p:sp>
        <p:nvSpPr>
          <p:cNvPr id="7" name="TextBox 6">
            <a:extLst>
              <a:ext uri="{FF2B5EF4-FFF2-40B4-BE49-F238E27FC236}">
                <a16:creationId xmlns:a16="http://schemas.microsoft.com/office/drawing/2014/main" id="{D361AE46-616F-0851-E9C0-3C34482EC5A5}"/>
              </a:ext>
            </a:extLst>
          </p:cNvPr>
          <p:cNvSpPr txBox="1"/>
          <p:nvPr/>
        </p:nvSpPr>
        <p:spPr>
          <a:xfrm>
            <a:off x="1252006" y="4638122"/>
            <a:ext cx="2627571" cy="707886"/>
          </a:xfrm>
          <a:prstGeom prst="rect">
            <a:avLst/>
          </a:prstGeom>
          <a:solidFill>
            <a:schemeClr val="tx2">
              <a:lumMod val="10000"/>
              <a:lumOff val="90000"/>
            </a:schemeClr>
          </a:solidFill>
          <a:ln w="19050">
            <a:solidFill>
              <a:srgbClr val="156082"/>
            </a:solidFill>
          </a:ln>
        </p:spPr>
        <p:txBody>
          <a:bodyPr wrap="square" rtlCol="0">
            <a:spAutoFit/>
          </a:bodyPr>
          <a:lstStyle/>
          <a:p>
            <a:pPr algn="ctr"/>
            <a:r>
              <a:rPr lang="en-US" sz="2000" dirty="0"/>
              <a:t>Message Independent Round</a:t>
            </a:r>
          </a:p>
        </p:txBody>
      </p:sp>
      <p:sp>
        <p:nvSpPr>
          <p:cNvPr id="8" name="TextBox 7">
            <a:extLst>
              <a:ext uri="{FF2B5EF4-FFF2-40B4-BE49-F238E27FC236}">
                <a16:creationId xmlns:a16="http://schemas.microsoft.com/office/drawing/2014/main" id="{322087BE-84ED-E94C-793E-F3BFA23E3B01}"/>
              </a:ext>
            </a:extLst>
          </p:cNvPr>
          <p:cNvSpPr txBox="1"/>
          <p:nvPr/>
        </p:nvSpPr>
        <p:spPr>
          <a:xfrm>
            <a:off x="4577241" y="4631153"/>
            <a:ext cx="2627571" cy="707886"/>
          </a:xfrm>
          <a:prstGeom prst="rect">
            <a:avLst/>
          </a:prstGeom>
          <a:solidFill>
            <a:schemeClr val="tx2">
              <a:lumMod val="10000"/>
              <a:lumOff val="90000"/>
            </a:schemeClr>
          </a:solidFill>
          <a:ln w="19050">
            <a:solidFill>
              <a:srgbClr val="156082"/>
            </a:solidFill>
          </a:ln>
        </p:spPr>
        <p:txBody>
          <a:bodyPr wrap="square" rtlCol="0">
            <a:spAutoFit/>
          </a:bodyPr>
          <a:lstStyle/>
          <a:p>
            <a:pPr algn="ctr"/>
            <a:r>
              <a:rPr lang="en-US" sz="2000" dirty="0"/>
              <a:t>Message Dependent Round</a:t>
            </a:r>
          </a:p>
        </p:txBody>
      </p:sp>
      <p:cxnSp>
        <p:nvCxnSpPr>
          <p:cNvPr id="9" name="Straight Arrow Connector 8">
            <a:extLst>
              <a:ext uri="{FF2B5EF4-FFF2-40B4-BE49-F238E27FC236}">
                <a16:creationId xmlns:a16="http://schemas.microsoft.com/office/drawing/2014/main" id="{6B48E68C-D8C1-7483-2C2A-0359C8E5C31A}"/>
              </a:ext>
            </a:extLst>
          </p:cNvPr>
          <p:cNvCxnSpPr>
            <a:cxnSpLocks/>
            <a:stCxn id="7" idx="0"/>
          </p:cNvCxnSpPr>
          <p:nvPr/>
        </p:nvCxnSpPr>
        <p:spPr>
          <a:xfrm flipV="1">
            <a:off x="2565792" y="2888232"/>
            <a:ext cx="1119104" cy="174989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B3D8F3A-74CA-A8A5-7522-9864C6E3CA36}"/>
              </a:ext>
            </a:extLst>
          </p:cNvPr>
          <p:cNvCxnSpPr>
            <a:cxnSpLocks/>
            <a:stCxn id="8" idx="0"/>
          </p:cNvCxnSpPr>
          <p:nvPr/>
        </p:nvCxnSpPr>
        <p:spPr>
          <a:xfrm flipH="1" flipV="1">
            <a:off x="4998682" y="2888232"/>
            <a:ext cx="892345" cy="174292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FB648777-ED3C-B4B2-253A-2E7F2C393FED}"/>
              </a:ext>
            </a:extLst>
          </p:cNvPr>
          <p:cNvSpPr/>
          <p:nvPr/>
        </p:nvSpPr>
        <p:spPr>
          <a:xfrm>
            <a:off x="388101" y="5399031"/>
            <a:ext cx="3097580" cy="11639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Can be preprocessed!!</a:t>
            </a:r>
          </a:p>
        </p:txBody>
      </p:sp>
      <p:sp>
        <p:nvSpPr>
          <p:cNvPr id="3" name="7-Point Star 2">
            <a:extLst>
              <a:ext uri="{FF2B5EF4-FFF2-40B4-BE49-F238E27FC236}">
                <a16:creationId xmlns:a16="http://schemas.microsoft.com/office/drawing/2014/main" id="{320844C5-8E8D-5B98-7E29-8770940C2D91}"/>
              </a:ext>
            </a:extLst>
          </p:cNvPr>
          <p:cNvSpPr/>
          <p:nvPr/>
        </p:nvSpPr>
        <p:spPr>
          <a:xfrm>
            <a:off x="7291692" y="3149617"/>
            <a:ext cx="4476465" cy="1842448"/>
          </a:xfrm>
          <a:prstGeom prst="star7">
            <a:avLst/>
          </a:prstGeom>
          <a:solidFill>
            <a:srgbClr val="D6FFC4"/>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Partially non-interactive</a:t>
            </a:r>
          </a:p>
        </p:txBody>
      </p:sp>
      <p:sp>
        <p:nvSpPr>
          <p:cNvPr id="6" name="Slide Number Placeholder 5">
            <a:extLst>
              <a:ext uri="{FF2B5EF4-FFF2-40B4-BE49-F238E27FC236}">
                <a16:creationId xmlns:a16="http://schemas.microsoft.com/office/drawing/2014/main" id="{2D17CF18-E7B5-3880-CF2C-489013F7F3E5}"/>
              </a:ext>
            </a:extLst>
          </p:cNvPr>
          <p:cNvSpPr>
            <a:spLocks noGrp="1"/>
          </p:cNvSpPr>
          <p:nvPr>
            <p:ph type="sldNum" sz="quarter" idx="12"/>
          </p:nvPr>
        </p:nvSpPr>
        <p:spPr/>
        <p:txBody>
          <a:bodyPr/>
          <a:lstStyle/>
          <a:p>
            <a:fld id="{30EC9421-5314-2247-A5A7-BBDDA73914CC}" type="slidenum">
              <a:rPr lang="en-US" smtClean="0"/>
              <a:t>4</a:t>
            </a:fld>
            <a:endParaRPr lang="en-US"/>
          </a:p>
        </p:txBody>
      </p:sp>
    </p:spTree>
    <p:extLst>
      <p:ext uri="{BB962C8B-B14F-4D97-AF65-F5344CB8AC3E}">
        <p14:creationId xmlns:p14="http://schemas.microsoft.com/office/powerpoint/2010/main" val="89315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A3AA7B9C-C553-FD2E-7FC6-C15FBAFD4284}"/>
                  </a:ext>
                </a:extLst>
              </p:cNvPr>
              <p:cNvGraphicFramePr>
                <a:graphicFrameLocks noGrp="1"/>
              </p:cNvGraphicFramePr>
              <p:nvPr>
                <p:extLst>
                  <p:ext uri="{D42A27DB-BD31-4B8C-83A1-F6EECF244321}">
                    <p14:modId xmlns:p14="http://schemas.microsoft.com/office/powerpoint/2010/main" val="3300358544"/>
                  </p:ext>
                </p:extLst>
              </p:nvPr>
            </p:nvGraphicFramePr>
            <p:xfrm>
              <a:off x="968829" y="1536192"/>
              <a:ext cx="10515600" cy="390144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MSIS + MLWE</a:t>
                          </a:r>
                        </a:p>
                      </a:txBody>
                      <a:tcPr anchor="ctr"/>
                    </a:tc>
                    <a:tc>
                      <a:txBody>
                        <a:bodyPr/>
                        <a:lstStyle/>
                        <a:p>
                          <a:pPr algn="ctr"/>
                          <a14:m>
                            <m:oMath xmlns:m="http://schemas.openxmlformats.org/officeDocument/2006/math">
                              <m:r>
                                <a:rPr lang="en-US" sz="2000" b="0" i="1" smtClean="0">
                                  <a:solidFill>
                                    <a:srgbClr val="C00000"/>
                                  </a:solidFill>
                                  <a:latin typeface="Cambria Math" panose="02040503050406030204" pitchFamily="18" charset="0"/>
                                </a:rPr>
                                <m:t>𝑛</m:t>
                              </m:r>
                            </m:oMath>
                          </a14:m>
                          <a:r>
                            <a:rPr lang="en-US" sz="2000" dirty="0">
                              <a:solidFill>
                                <a:srgbClr val="C00000"/>
                              </a:solidFill>
                            </a:rPr>
                            <a:t>-out-of-</a:t>
                          </a:r>
                          <a14:m>
                            <m:oMath xmlns:m="http://schemas.openxmlformats.org/officeDocument/2006/math">
                              <m:r>
                                <a:rPr lang="en-US" sz="2000" b="0" i="1" smtClean="0">
                                  <a:solidFill>
                                    <a:srgbClr val="C00000"/>
                                  </a:solidFill>
                                  <a:latin typeface="Cambria Math" panose="02040503050406030204" pitchFamily="18" charset="0"/>
                                </a:rPr>
                                <m:t>𝑛</m:t>
                              </m:r>
                            </m:oMath>
                          </a14:m>
                          <a:r>
                            <a:rPr lang="en-US" sz="2000" dirty="0">
                              <a:solidFill>
                                <a:srgbClr val="C00000"/>
                              </a:solidFill>
                            </a:rPr>
                            <a:t> only</a:t>
                          </a:r>
                        </a:p>
                      </a:txBody>
                      <a:tcPr anchor="ctr">
                        <a:solidFill>
                          <a:srgbClr val="FFDF97"/>
                        </a:solidFill>
                      </a:tcPr>
                    </a:tc>
                    <a:extLst>
                      <a:ext uri="{0D108BD9-81ED-4DB2-BD59-A6C34878D82A}">
                        <a16:rowId xmlns:a16="http://schemas.microsoft.com/office/drawing/2014/main" val="913309961"/>
                      </a:ext>
                    </a:extLst>
                  </a:tr>
                  <a:tr h="457200">
                    <a:tc>
                      <a:txBody>
                        <a:bodyPr/>
                        <a:lstStyle/>
                        <a:p>
                          <a:pPr algn="ctr"/>
                          <a:r>
                            <a:rPr lang="en-US" sz="2000" dirty="0">
                              <a:solidFill>
                                <a:srgbClr val="C00000"/>
                              </a:solidFill>
                            </a:rPr>
                            <a:t>[GKS24]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2</a:t>
                          </a:r>
                        </a:p>
                      </a:txBody>
                      <a:tcPr anchor="ctr">
                        <a:solidFill>
                          <a:srgbClr val="FFDF97"/>
                        </a:solidFill>
                      </a:tcPr>
                    </a:tc>
                    <a:tc>
                      <a:txBody>
                        <a:bodyPr/>
                        <a:lstStyle/>
                        <a:p>
                          <a:pPr algn="ctr"/>
                          <a:r>
                            <a:rPr lang="en-US" sz="2000" dirty="0">
                              <a:solidFill>
                                <a:srgbClr val="C00000"/>
                              </a:solidFill>
                            </a:rPr>
                            <a:t>RSIS + RLWE</a:t>
                          </a:r>
                        </a:p>
                      </a:txBody>
                      <a:tcPr anchor="ctr"/>
                    </a:tc>
                    <a:tc>
                      <a:txBody>
                        <a:bodyPr/>
                        <a:lstStyle/>
                        <a:p>
                          <a:pPr algn="ctr"/>
                          <a:r>
                            <a:rPr lang="en-US" sz="2000" dirty="0">
                              <a:solidFill>
                                <a:srgbClr val="C00000"/>
                              </a:solidFill>
                            </a:rPr>
                            <a:t>HTDC &amp; NIZKs</a:t>
                          </a:r>
                        </a:p>
                      </a:txBody>
                      <a:tcPr anchor="ctr">
                        <a:solidFill>
                          <a:srgbClr val="FFDF97"/>
                        </a:solidFill>
                      </a:tcPr>
                    </a:tc>
                    <a:extLst>
                      <a:ext uri="{0D108BD9-81ED-4DB2-BD59-A6C34878D82A}">
                        <a16:rowId xmlns:a16="http://schemas.microsoft.com/office/drawing/2014/main" val="4274571296"/>
                      </a:ext>
                    </a:extLst>
                  </a:tr>
                  <a:tr h="457200">
                    <a:tc>
                      <a:txBody>
                        <a:bodyPr/>
                        <a:lstStyle/>
                        <a:p>
                          <a:pPr algn="ctr"/>
                          <a:r>
                            <a:rPr lang="en-US" sz="2000" dirty="0" err="1">
                              <a:solidFill>
                                <a:srgbClr val="C00000"/>
                              </a:solidFill>
                            </a:rPr>
                            <a:t>TRaccoon</a:t>
                          </a:r>
                          <a:r>
                            <a:rPr lang="en-US" sz="2000" dirty="0">
                              <a:solidFill>
                                <a:srgbClr val="C00000"/>
                              </a:solidFill>
                            </a:rPr>
                            <a:t> [dPKM+24]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3</a:t>
                          </a:r>
                        </a:p>
                      </a:txBody>
                      <a:tcPr anchor="ctr">
                        <a:solidFill>
                          <a:srgbClr val="FFDF97"/>
                        </a:solidFill>
                      </a:tcPr>
                    </a:tc>
                    <a:tc>
                      <a:txBody>
                        <a:bodyPr/>
                        <a:lstStyle/>
                        <a:p>
                          <a:pPr algn="ctr"/>
                          <a:r>
                            <a:rPr lang="en-US" sz="2000" dirty="0">
                              <a:solidFill>
                                <a:srgbClr val="C00000"/>
                              </a:solidFill>
                            </a:rPr>
                            <a:t>MSIS + MLWE</a:t>
                          </a:r>
                        </a:p>
                      </a:txBody>
                      <a:tcPr anchor="ctr"/>
                    </a:tc>
                    <a:tc>
                      <a:txBody>
                        <a:bodyPr/>
                        <a:lstStyle/>
                        <a:p>
                          <a:pPr algn="ctr"/>
                          <a:endParaRPr lang="en-US" sz="2000" dirty="0">
                            <a:solidFill>
                              <a:srgbClr val="C00000"/>
                            </a:solidFill>
                          </a:endParaRPr>
                        </a:p>
                      </a:txBody>
                      <a:tcPr anchor="ctr"/>
                    </a:tc>
                    <a:extLst>
                      <a:ext uri="{0D108BD9-81ED-4DB2-BD59-A6C34878D82A}">
                        <a16:rowId xmlns:a16="http://schemas.microsoft.com/office/drawing/2014/main" val="1917533617"/>
                      </a:ext>
                    </a:extLst>
                  </a:tr>
                  <a:tr h="457200">
                    <a:tc>
                      <a:txBody>
                        <a:bodyPr/>
                        <a:lstStyle/>
                        <a:p>
                          <a:pPr algn="ctr"/>
                          <a:r>
                            <a:rPr lang="en-US" sz="2000" dirty="0">
                              <a:solidFill>
                                <a:srgbClr val="C00000"/>
                              </a:solidFill>
                            </a:rPr>
                            <a:t>[KRT24]</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MSIS+MLWE</a:t>
                          </a:r>
                        </a:p>
                      </a:txBody>
                      <a:tcPr anchor="ctr"/>
                    </a:tc>
                    <a:tc>
                      <a:txBody>
                        <a:bodyPr/>
                        <a:lstStyle/>
                        <a:p>
                          <a:pPr algn="ctr"/>
                          <a:r>
                            <a:rPr lang="en-US" sz="2000" dirty="0">
                              <a:solidFill>
                                <a:srgbClr val="C00000"/>
                              </a:solidFill>
                            </a:rPr>
                            <a:t>Adaptive security</a:t>
                          </a:r>
                        </a:p>
                      </a:txBody>
                      <a:tcPr anchor="ctr"/>
                    </a:tc>
                    <a:extLst>
                      <a:ext uri="{0D108BD9-81ED-4DB2-BD59-A6C34878D82A}">
                        <a16:rowId xmlns:a16="http://schemas.microsoft.com/office/drawing/2014/main" val="1933768344"/>
                      </a:ext>
                    </a:extLst>
                  </a:tr>
                  <a:tr h="457200">
                    <a:tc>
                      <a:txBody>
                        <a:bodyPr/>
                        <a:lstStyle/>
                        <a:p>
                          <a:pPr algn="ctr"/>
                          <a:r>
                            <a:rPr lang="en-US" sz="2000" dirty="0">
                              <a:solidFill>
                                <a:srgbClr val="C00000"/>
                              </a:solidFill>
                            </a:rPr>
                            <a:t>[ENP24]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MLWE</a:t>
                          </a:r>
                        </a:p>
                      </a:txBody>
                      <a:tcPr anchor="ctr"/>
                    </a:tc>
                    <a:tc>
                      <a:txBody>
                        <a:bodyPr/>
                        <a:lstStyle/>
                        <a:p>
                          <a:pPr algn="ctr"/>
                          <a:r>
                            <a:rPr lang="en-US" sz="2000" dirty="0">
                              <a:solidFill>
                                <a:srgbClr val="C00000"/>
                              </a:solidFill>
                            </a:rPr>
                            <a:t>Robustness</a:t>
                          </a:r>
                        </a:p>
                      </a:txBody>
                      <a:tcPr anchor="ctr"/>
                    </a:tc>
                    <a:extLst>
                      <a:ext uri="{0D108BD9-81ED-4DB2-BD59-A6C34878D82A}">
                        <a16:rowId xmlns:a16="http://schemas.microsoft.com/office/drawing/2014/main" val="3795180938"/>
                      </a:ext>
                    </a:extLst>
                  </a:tr>
                  <a:tr h="457200">
                    <a:tc>
                      <a:txBody>
                        <a:bodyPr/>
                        <a:lstStyle/>
                        <a:p>
                          <a:pPr algn="ctr"/>
                          <a:r>
                            <a:rPr lang="en-US" sz="2000" dirty="0">
                              <a:solidFill>
                                <a:srgbClr val="C00000"/>
                              </a:solidFill>
                            </a:rPr>
                            <a:t>[EKT24]</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AOM-MLWE</a:t>
                          </a:r>
                        </a:p>
                      </a:txBody>
                      <a:tcPr anchor="ctr">
                        <a:solidFill>
                          <a:srgbClr val="FFDF97"/>
                        </a:solidFill>
                      </a:tcPr>
                    </a:tc>
                    <a:tc>
                      <a:txBody>
                        <a:bodyPr/>
                        <a:lstStyle/>
                        <a:p>
                          <a:pPr algn="ctr"/>
                          <a:r>
                            <a:rPr lang="en-US" sz="2000" dirty="0">
                              <a:solidFill>
                                <a:srgbClr val="C00000"/>
                              </a:solidFill>
                            </a:rPr>
                            <a:t>Interactive assumption</a:t>
                          </a:r>
                        </a:p>
                      </a:txBody>
                      <a:tcPr anchor="ctr">
                        <a:solidFill>
                          <a:srgbClr val="FFDF97"/>
                        </a:solidFill>
                      </a:tcPr>
                    </a:tc>
                    <a:extLst>
                      <a:ext uri="{0D108BD9-81ED-4DB2-BD59-A6C34878D82A}">
                        <a16:rowId xmlns:a16="http://schemas.microsoft.com/office/drawing/2014/main" val="2202414456"/>
                      </a:ext>
                    </a:extLst>
                  </a:tr>
                </a:tbl>
              </a:graphicData>
            </a:graphic>
          </p:graphicFrame>
        </mc:Choice>
        <mc:Fallback xmlns="">
          <p:graphicFrame>
            <p:nvGraphicFramePr>
              <p:cNvPr id="21" name="Table 20">
                <a:extLst>
                  <a:ext uri="{FF2B5EF4-FFF2-40B4-BE49-F238E27FC236}">
                    <a16:creationId xmlns:a16="http://schemas.microsoft.com/office/drawing/2014/main" id="{A3AA7B9C-C553-FD2E-7FC6-C15FBAFD4284}"/>
                  </a:ext>
                </a:extLst>
              </p:cNvPr>
              <p:cNvGraphicFramePr>
                <a:graphicFrameLocks noGrp="1"/>
              </p:cNvGraphicFramePr>
              <p:nvPr>
                <p:extLst>
                  <p:ext uri="{D42A27DB-BD31-4B8C-83A1-F6EECF244321}">
                    <p14:modId xmlns:p14="http://schemas.microsoft.com/office/powerpoint/2010/main" val="3300358544"/>
                  </p:ext>
                </p:extLst>
              </p:nvPr>
            </p:nvGraphicFramePr>
            <p:xfrm>
              <a:off x="968829" y="1536192"/>
              <a:ext cx="10515600" cy="390144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MSIS + MLWE</a:t>
                          </a:r>
                        </a:p>
                      </a:txBody>
                      <a:tcPr anchor="ctr"/>
                    </a:tc>
                    <a:tc>
                      <a:txBody>
                        <a:bodyPr/>
                        <a:lstStyle/>
                        <a:p>
                          <a:endParaRPr lang="en-US"/>
                        </a:p>
                      </a:txBody>
                      <a:tcPr anchor="ctr">
                        <a:blipFill>
                          <a:blip r:embed="rId3"/>
                          <a:stretch>
                            <a:fillRect l="-185223" t="-194595" r="-344" b="-556757"/>
                          </a:stretch>
                        </a:blipFill>
                      </a:tcPr>
                    </a:tc>
                    <a:extLst>
                      <a:ext uri="{0D108BD9-81ED-4DB2-BD59-A6C34878D82A}">
                        <a16:rowId xmlns:a16="http://schemas.microsoft.com/office/drawing/2014/main" val="913309961"/>
                      </a:ext>
                    </a:extLst>
                  </a:tr>
                  <a:tr h="457200">
                    <a:tc>
                      <a:txBody>
                        <a:bodyPr/>
                        <a:lstStyle/>
                        <a:p>
                          <a:pPr algn="ctr"/>
                          <a:r>
                            <a:rPr lang="en-US" sz="2000" dirty="0">
                              <a:solidFill>
                                <a:srgbClr val="C00000"/>
                              </a:solidFill>
                            </a:rPr>
                            <a:t>[GKS24]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2</a:t>
                          </a:r>
                        </a:p>
                      </a:txBody>
                      <a:tcPr anchor="ctr">
                        <a:solidFill>
                          <a:srgbClr val="FFDF97"/>
                        </a:solidFill>
                      </a:tcPr>
                    </a:tc>
                    <a:tc>
                      <a:txBody>
                        <a:bodyPr/>
                        <a:lstStyle/>
                        <a:p>
                          <a:pPr algn="ctr"/>
                          <a:r>
                            <a:rPr lang="en-US" sz="2000" dirty="0">
                              <a:solidFill>
                                <a:srgbClr val="C00000"/>
                              </a:solidFill>
                            </a:rPr>
                            <a:t>RSIS + RLWE</a:t>
                          </a:r>
                        </a:p>
                      </a:txBody>
                      <a:tcPr anchor="ctr"/>
                    </a:tc>
                    <a:tc>
                      <a:txBody>
                        <a:bodyPr/>
                        <a:lstStyle/>
                        <a:p>
                          <a:pPr algn="ctr"/>
                          <a:r>
                            <a:rPr lang="en-US" sz="2000" dirty="0">
                              <a:solidFill>
                                <a:srgbClr val="C00000"/>
                              </a:solidFill>
                            </a:rPr>
                            <a:t>HTDC &amp; NIZKs</a:t>
                          </a:r>
                        </a:p>
                      </a:txBody>
                      <a:tcPr anchor="ctr">
                        <a:solidFill>
                          <a:srgbClr val="FFDF97"/>
                        </a:solidFill>
                      </a:tcPr>
                    </a:tc>
                    <a:extLst>
                      <a:ext uri="{0D108BD9-81ED-4DB2-BD59-A6C34878D82A}">
                        <a16:rowId xmlns:a16="http://schemas.microsoft.com/office/drawing/2014/main" val="4274571296"/>
                      </a:ext>
                    </a:extLst>
                  </a:tr>
                  <a:tr h="701040">
                    <a:tc>
                      <a:txBody>
                        <a:bodyPr/>
                        <a:lstStyle/>
                        <a:p>
                          <a:pPr algn="ctr"/>
                          <a:r>
                            <a:rPr lang="en-US" sz="2000" dirty="0" err="1">
                              <a:solidFill>
                                <a:srgbClr val="C00000"/>
                              </a:solidFill>
                            </a:rPr>
                            <a:t>TRaccoon</a:t>
                          </a:r>
                          <a:r>
                            <a:rPr lang="en-US" sz="2000" dirty="0">
                              <a:solidFill>
                                <a:srgbClr val="C00000"/>
                              </a:solidFill>
                            </a:rPr>
                            <a:t> [dPKM+24]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3</a:t>
                          </a:r>
                        </a:p>
                      </a:txBody>
                      <a:tcPr anchor="ctr">
                        <a:solidFill>
                          <a:srgbClr val="FFDF97"/>
                        </a:solidFill>
                      </a:tcPr>
                    </a:tc>
                    <a:tc>
                      <a:txBody>
                        <a:bodyPr/>
                        <a:lstStyle/>
                        <a:p>
                          <a:pPr algn="ctr"/>
                          <a:r>
                            <a:rPr lang="en-US" sz="2000" dirty="0">
                              <a:solidFill>
                                <a:srgbClr val="C00000"/>
                              </a:solidFill>
                            </a:rPr>
                            <a:t>MSIS + MLWE</a:t>
                          </a:r>
                        </a:p>
                      </a:txBody>
                      <a:tcPr anchor="ctr"/>
                    </a:tc>
                    <a:tc>
                      <a:txBody>
                        <a:bodyPr/>
                        <a:lstStyle/>
                        <a:p>
                          <a:pPr algn="ctr"/>
                          <a:endParaRPr lang="en-US" sz="2000" dirty="0">
                            <a:solidFill>
                              <a:srgbClr val="C00000"/>
                            </a:solidFill>
                          </a:endParaRPr>
                        </a:p>
                      </a:txBody>
                      <a:tcPr anchor="ctr"/>
                    </a:tc>
                    <a:extLst>
                      <a:ext uri="{0D108BD9-81ED-4DB2-BD59-A6C34878D82A}">
                        <a16:rowId xmlns:a16="http://schemas.microsoft.com/office/drawing/2014/main" val="1917533617"/>
                      </a:ext>
                    </a:extLst>
                  </a:tr>
                  <a:tr h="457200">
                    <a:tc>
                      <a:txBody>
                        <a:bodyPr/>
                        <a:lstStyle/>
                        <a:p>
                          <a:pPr algn="ctr"/>
                          <a:r>
                            <a:rPr lang="en-US" sz="2000" dirty="0">
                              <a:solidFill>
                                <a:srgbClr val="C00000"/>
                              </a:solidFill>
                            </a:rPr>
                            <a:t>[KRT24]</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MSIS+MLWE</a:t>
                          </a:r>
                        </a:p>
                      </a:txBody>
                      <a:tcPr anchor="ctr"/>
                    </a:tc>
                    <a:tc>
                      <a:txBody>
                        <a:bodyPr/>
                        <a:lstStyle/>
                        <a:p>
                          <a:pPr algn="ctr"/>
                          <a:r>
                            <a:rPr lang="en-US" sz="2000" dirty="0">
                              <a:solidFill>
                                <a:srgbClr val="C00000"/>
                              </a:solidFill>
                            </a:rPr>
                            <a:t>Adaptive security</a:t>
                          </a:r>
                        </a:p>
                      </a:txBody>
                      <a:tcPr anchor="ctr"/>
                    </a:tc>
                    <a:extLst>
                      <a:ext uri="{0D108BD9-81ED-4DB2-BD59-A6C34878D82A}">
                        <a16:rowId xmlns:a16="http://schemas.microsoft.com/office/drawing/2014/main" val="1933768344"/>
                      </a:ext>
                    </a:extLst>
                  </a:tr>
                  <a:tr h="457200">
                    <a:tc>
                      <a:txBody>
                        <a:bodyPr/>
                        <a:lstStyle/>
                        <a:p>
                          <a:pPr algn="ctr"/>
                          <a:r>
                            <a:rPr lang="en-US" sz="2000" dirty="0">
                              <a:solidFill>
                                <a:srgbClr val="C00000"/>
                              </a:solidFill>
                            </a:rPr>
                            <a:t>[ENP24]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MLWE</a:t>
                          </a:r>
                        </a:p>
                      </a:txBody>
                      <a:tcPr anchor="ctr"/>
                    </a:tc>
                    <a:tc>
                      <a:txBody>
                        <a:bodyPr/>
                        <a:lstStyle/>
                        <a:p>
                          <a:pPr algn="ctr"/>
                          <a:r>
                            <a:rPr lang="en-US" sz="2000" dirty="0">
                              <a:solidFill>
                                <a:srgbClr val="C00000"/>
                              </a:solidFill>
                            </a:rPr>
                            <a:t>Robustness</a:t>
                          </a:r>
                        </a:p>
                      </a:txBody>
                      <a:tcPr anchor="ctr"/>
                    </a:tc>
                    <a:extLst>
                      <a:ext uri="{0D108BD9-81ED-4DB2-BD59-A6C34878D82A}">
                        <a16:rowId xmlns:a16="http://schemas.microsoft.com/office/drawing/2014/main" val="3795180938"/>
                      </a:ext>
                    </a:extLst>
                  </a:tr>
                  <a:tr h="457200">
                    <a:tc>
                      <a:txBody>
                        <a:bodyPr/>
                        <a:lstStyle/>
                        <a:p>
                          <a:pPr algn="ctr"/>
                          <a:r>
                            <a:rPr lang="en-US" sz="2000" dirty="0">
                              <a:solidFill>
                                <a:srgbClr val="C00000"/>
                              </a:solidFill>
                            </a:rPr>
                            <a:t>[EKT24]</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AOM-MLWE</a:t>
                          </a:r>
                        </a:p>
                      </a:txBody>
                      <a:tcPr anchor="ctr">
                        <a:solidFill>
                          <a:srgbClr val="FFDF97"/>
                        </a:solidFill>
                      </a:tcPr>
                    </a:tc>
                    <a:tc>
                      <a:txBody>
                        <a:bodyPr/>
                        <a:lstStyle/>
                        <a:p>
                          <a:pPr algn="ctr"/>
                          <a:r>
                            <a:rPr lang="en-US" sz="2000" dirty="0">
                              <a:solidFill>
                                <a:srgbClr val="C00000"/>
                              </a:solidFill>
                            </a:rPr>
                            <a:t>Interactive assumption</a:t>
                          </a:r>
                        </a:p>
                      </a:txBody>
                      <a:tcPr anchor="ctr">
                        <a:solidFill>
                          <a:srgbClr val="FFDF97"/>
                        </a:solidFill>
                      </a:tcPr>
                    </a:tc>
                    <a:extLst>
                      <a:ext uri="{0D108BD9-81ED-4DB2-BD59-A6C34878D82A}">
                        <a16:rowId xmlns:a16="http://schemas.microsoft.com/office/drawing/2014/main" val="2202414456"/>
                      </a:ext>
                    </a:extLst>
                  </a:tr>
                </a:tbl>
              </a:graphicData>
            </a:graphic>
          </p:graphicFrame>
        </mc:Fallback>
      </mc:AlternateContent>
      <p:sp>
        <p:nvSpPr>
          <p:cNvPr id="2" name="Title 1">
            <a:extLst>
              <a:ext uri="{FF2B5EF4-FFF2-40B4-BE49-F238E27FC236}">
                <a16:creationId xmlns:a16="http://schemas.microsoft.com/office/drawing/2014/main" id="{FB494A9E-2B13-DF9E-F7BF-CF1D6E45B5B4}"/>
              </a:ext>
            </a:extLst>
          </p:cNvPr>
          <p:cNvSpPr>
            <a:spLocks noGrp="1"/>
          </p:cNvSpPr>
          <p:nvPr>
            <p:ph type="title"/>
          </p:nvPr>
        </p:nvSpPr>
        <p:spPr>
          <a:xfrm>
            <a:off x="838200" y="365125"/>
            <a:ext cx="10134600" cy="1325563"/>
          </a:xfrm>
        </p:spPr>
        <p:txBody>
          <a:bodyPr/>
          <a:lstStyle/>
          <a:p>
            <a:r>
              <a:rPr lang="en-US" dirty="0"/>
              <a:t>Prior Lattice-based Schemes</a:t>
            </a:r>
          </a:p>
        </p:txBody>
      </p:sp>
      <p:sp>
        <p:nvSpPr>
          <p:cNvPr id="3" name="Slide Number Placeholder 2">
            <a:extLst>
              <a:ext uri="{FF2B5EF4-FFF2-40B4-BE49-F238E27FC236}">
                <a16:creationId xmlns:a16="http://schemas.microsoft.com/office/drawing/2014/main" id="{25F77A30-F78F-71AF-7AC9-25E8F726BF37}"/>
              </a:ext>
            </a:extLst>
          </p:cNvPr>
          <p:cNvSpPr>
            <a:spLocks noGrp="1"/>
          </p:cNvSpPr>
          <p:nvPr>
            <p:ph type="sldNum" sz="quarter" idx="12"/>
          </p:nvPr>
        </p:nvSpPr>
        <p:spPr/>
        <p:txBody>
          <a:bodyPr/>
          <a:lstStyle/>
          <a:p>
            <a:fld id="{30EC9421-5314-2247-A5A7-BBDDA73914CC}" type="slidenum">
              <a:rPr lang="en-US" smtClean="0"/>
              <a:t>5</a:t>
            </a:fld>
            <a:endParaRPr lang="en-US"/>
          </a:p>
        </p:txBody>
      </p:sp>
      <p:sp>
        <p:nvSpPr>
          <p:cNvPr id="20" name="Rounded Rectangle 19">
            <a:extLst>
              <a:ext uri="{FF2B5EF4-FFF2-40B4-BE49-F238E27FC236}">
                <a16:creationId xmlns:a16="http://schemas.microsoft.com/office/drawing/2014/main" id="{FECE6BE4-DF5A-8D14-A7AA-2ACE68541610}"/>
              </a:ext>
            </a:extLst>
          </p:cNvPr>
          <p:cNvSpPr/>
          <p:nvPr/>
        </p:nvSpPr>
        <p:spPr>
          <a:xfrm>
            <a:off x="681638" y="5548184"/>
            <a:ext cx="11089982" cy="1177845"/>
          </a:xfrm>
          <a:prstGeom prst="roundRect">
            <a:avLst/>
          </a:prstGeom>
          <a:solidFill>
            <a:schemeClr val="tx2">
              <a:lumMod val="10000"/>
              <a:lumOff val="90000"/>
            </a:schemeClr>
          </a:solidFill>
          <a:ln w="38100">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Our goal: </a:t>
            </a:r>
            <a:r>
              <a:rPr lang="en-US" sz="2400" dirty="0">
                <a:solidFill>
                  <a:schemeClr val="tx1"/>
                </a:solidFill>
              </a:rPr>
              <a:t>Construct</a:t>
            </a:r>
            <a:r>
              <a:rPr lang="en-US" sz="2400" b="1" dirty="0">
                <a:solidFill>
                  <a:schemeClr val="tx1"/>
                </a:solidFill>
              </a:rPr>
              <a:t> </a:t>
            </a:r>
            <a:r>
              <a:rPr lang="en-US" sz="2400" dirty="0">
                <a:solidFill>
                  <a:srgbClr val="C00000"/>
                </a:solidFill>
              </a:rPr>
              <a:t>partially non-interactive </a:t>
            </a:r>
            <a:r>
              <a:rPr lang="en-US" sz="2400" dirty="0">
                <a:solidFill>
                  <a:schemeClr val="tx1"/>
                </a:solidFill>
              </a:rPr>
              <a:t>threshold signatures from </a:t>
            </a:r>
            <a:r>
              <a:rPr lang="en-US" sz="2400" dirty="0">
                <a:solidFill>
                  <a:srgbClr val="C00000"/>
                </a:solidFill>
              </a:rPr>
              <a:t>standard lattice assumptions </a:t>
            </a:r>
            <a:r>
              <a:rPr lang="en-US" sz="2400" dirty="0">
                <a:solidFill>
                  <a:schemeClr val="tx1"/>
                </a:solidFill>
              </a:rPr>
              <a:t>and avoid heavy cryptographic primitives.</a:t>
            </a:r>
          </a:p>
        </p:txBody>
      </p:sp>
    </p:spTree>
    <p:extLst>
      <p:ext uri="{BB962C8B-B14F-4D97-AF65-F5344CB8AC3E}">
        <p14:creationId xmlns:p14="http://schemas.microsoft.com/office/powerpoint/2010/main" val="286820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C20AF-93AC-65AA-99E4-4327CCE91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B1250-81B0-6768-2DDF-12F0040BB3CA}"/>
              </a:ext>
            </a:extLst>
          </p:cNvPr>
          <p:cNvSpPr>
            <a:spLocks noGrp="1"/>
          </p:cNvSpPr>
          <p:nvPr>
            <p:ph type="title"/>
          </p:nvPr>
        </p:nvSpPr>
        <p:spPr/>
        <p:txBody>
          <a:bodyPr/>
          <a:lstStyle/>
          <a:p>
            <a:r>
              <a:rPr lang="en-US" dirty="0"/>
              <a:t>Our result</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7AD4EADF-C47E-9953-6589-6813A5656AA2}"/>
                  </a:ext>
                </a:extLst>
              </p:cNvPr>
              <p:cNvGraphicFramePr>
                <a:graphicFrameLocks noGrp="1"/>
              </p:cNvGraphicFramePr>
              <p:nvPr>
                <p:extLst>
                  <p:ext uri="{D42A27DB-BD31-4B8C-83A1-F6EECF244321}">
                    <p14:modId xmlns:p14="http://schemas.microsoft.com/office/powerpoint/2010/main" val="1440961417"/>
                  </p:ext>
                </p:extLst>
              </p:nvPr>
            </p:nvGraphicFramePr>
            <p:xfrm>
              <a:off x="968829" y="1536192"/>
              <a:ext cx="10515600" cy="463296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MSIS + MLWE</a:t>
                          </a:r>
                        </a:p>
                      </a:txBody>
                      <a:tcPr anchor="ctr"/>
                    </a:tc>
                    <a:tc>
                      <a:txBody>
                        <a:bodyPr/>
                        <a:lstStyle/>
                        <a:p>
                          <a:pPr algn="ctr"/>
                          <a14:m>
                            <m:oMath xmlns:m="http://schemas.openxmlformats.org/officeDocument/2006/math">
                              <m:r>
                                <a:rPr lang="en-US" sz="2000" b="0" smtClean="0">
                                  <a:solidFill>
                                    <a:srgbClr val="C00000"/>
                                  </a:solidFill>
                                  <a:latin typeface="Cambria Math" panose="02040503050406030204" pitchFamily="18" charset="0"/>
                                </a:rPr>
                                <m:t>𝑛</m:t>
                              </m:r>
                            </m:oMath>
                          </a14:m>
                          <a:r>
                            <a:rPr lang="en-US" sz="2000" dirty="0">
                              <a:solidFill>
                                <a:srgbClr val="C00000"/>
                              </a:solidFill>
                            </a:rPr>
                            <a:t>-out-of-</a:t>
                          </a:r>
                          <a14:m>
                            <m:oMath xmlns:m="http://schemas.openxmlformats.org/officeDocument/2006/math">
                              <m:r>
                                <a:rPr lang="en-US" sz="2000" b="0" smtClean="0">
                                  <a:solidFill>
                                    <a:srgbClr val="C00000"/>
                                  </a:solidFill>
                                  <a:latin typeface="Cambria Math" panose="02040503050406030204" pitchFamily="18" charset="0"/>
                                </a:rPr>
                                <m:t>𝑛</m:t>
                              </m:r>
                            </m:oMath>
                          </a14:m>
                          <a:r>
                            <a:rPr lang="en-US" sz="2000" dirty="0">
                              <a:solidFill>
                                <a:srgbClr val="C00000"/>
                              </a:solidFill>
                            </a:rPr>
                            <a:t> only</a:t>
                          </a:r>
                        </a:p>
                      </a:txBody>
                      <a:tcPr anchor="ctr">
                        <a:solidFill>
                          <a:srgbClr val="FFDF97"/>
                        </a:solidFill>
                      </a:tcPr>
                    </a:tc>
                    <a:extLst>
                      <a:ext uri="{0D108BD9-81ED-4DB2-BD59-A6C34878D82A}">
                        <a16:rowId xmlns:a16="http://schemas.microsoft.com/office/drawing/2014/main" val="4274571296"/>
                      </a:ext>
                    </a:extLst>
                  </a:tr>
                  <a:tr h="457200">
                    <a:tc>
                      <a:txBody>
                        <a:bodyPr/>
                        <a:lstStyle/>
                        <a:p>
                          <a:pPr algn="ctr"/>
                          <a:r>
                            <a:rPr lang="en-US" sz="2000" dirty="0">
                              <a:solidFill>
                                <a:srgbClr val="C00000"/>
                              </a:solidFill>
                            </a:rPr>
                            <a:t>[GKS24]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2</a:t>
                          </a:r>
                        </a:p>
                      </a:txBody>
                      <a:tcPr anchor="ctr">
                        <a:solidFill>
                          <a:srgbClr val="FFDF97"/>
                        </a:solidFill>
                      </a:tcPr>
                    </a:tc>
                    <a:tc>
                      <a:txBody>
                        <a:bodyPr/>
                        <a:lstStyle/>
                        <a:p>
                          <a:pPr algn="ctr"/>
                          <a:r>
                            <a:rPr lang="en-US" sz="2000" dirty="0">
                              <a:solidFill>
                                <a:srgbClr val="C00000"/>
                              </a:solidFill>
                            </a:rPr>
                            <a:t>RSIS + RLWE</a:t>
                          </a:r>
                        </a:p>
                      </a:txBody>
                      <a:tcPr anchor="ctr"/>
                    </a:tc>
                    <a:tc>
                      <a:txBody>
                        <a:bodyPr/>
                        <a:lstStyle/>
                        <a:p>
                          <a:pPr algn="ctr"/>
                          <a:r>
                            <a:rPr lang="en-US" sz="2000" dirty="0">
                              <a:solidFill>
                                <a:srgbClr val="C00000"/>
                              </a:solidFill>
                            </a:rPr>
                            <a:t>HTDC &amp; NIZKs</a:t>
                          </a:r>
                        </a:p>
                      </a:txBody>
                      <a:tcPr anchor="ctr">
                        <a:solidFill>
                          <a:srgbClr val="FFDF97"/>
                        </a:solidFill>
                      </a:tcPr>
                    </a:tc>
                    <a:extLst>
                      <a:ext uri="{0D108BD9-81ED-4DB2-BD59-A6C34878D82A}">
                        <a16:rowId xmlns:a16="http://schemas.microsoft.com/office/drawing/2014/main" val="1917533617"/>
                      </a:ext>
                    </a:extLst>
                  </a:tr>
                  <a:tr h="457200">
                    <a:tc>
                      <a:txBody>
                        <a:bodyPr/>
                        <a:lstStyle/>
                        <a:p>
                          <a:pPr algn="ctr"/>
                          <a:r>
                            <a:rPr lang="en-US" sz="2000" dirty="0" err="1">
                              <a:solidFill>
                                <a:srgbClr val="C00000"/>
                              </a:solidFill>
                            </a:rPr>
                            <a:t>TRaccoon</a:t>
                          </a:r>
                          <a:r>
                            <a:rPr lang="en-US" sz="2000" dirty="0">
                              <a:solidFill>
                                <a:srgbClr val="C00000"/>
                              </a:solidFill>
                            </a:rPr>
                            <a:t> [dPKM+24]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3</a:t>
                          </a:r>
                        </a:p>
                      </a:txBody>
                      <a:tcPr anchor="ctr">
                        <a:solidFill>
                          <a:srgbClr val="FFDF97"/>
                        </a:solidFill>
                      </a:tcPr>
                    </a:tc>
                    <a:tc>
                      <a:txBody>
                        <a:bodyPr/>
                        <a:lstStyle/>
                        <a:p>
                          <a:pPr algn="ctr"/>
                          <a:r>
                            <a:rPr lang="en-US" sz="2000" dirty="0">
                              <a:solidFill>
                                <a:srgbClr val="C00000"/>
                              </a:solidFill>
                            </a:rPr>
                            <a:t>MSIS + MLWE</a:t>
                          </a:r>
                        </a:p>
                      </a:txBody>
                      <a:tcPr anchor="ctr"/>
                    </a:tc>
                    <a:tc>
                      <a:txBody>
                        <a:bodyPr/>
                        <a:lstStyle/>
                        <a:p>
                          <a:pPr algn="ctr"/>
                          <a:endParaRPr lang="en-US" sz="2000" dirty="0">
                            <a:solidFill>
                              <a:srgbClr val="C00000"/>
                            </a:solidFill>
                          </a:endParaRPr>
                        </a:p>
                      </a:txBody>
                      <a:tcPr anchor="ctr"/>
                    </a:tc>
                    <a:extLst>
                      <a:ext uri="{0D108BD9-81ED-4DB2-BD59-A6C34878D82A}">
                        <a16:rowId xmlns:a16="http://schemas.microsoft.com/office/drawing/2014/main" val="1933768344"/>
                      </a:ext>
                    </a:extLst>
                  </a:tr>
                  <a:tr h="457200">
                    <a:tc>
                      <a:txBody>
                        <a:bodyPr/>
                        <a:lstStyle/>
                        <a:p>
                          <a:pPr algn="ctr"/>
                          <a:r>
                            <a:rPr lang="en-US" sz="2000" dirty="0">
                              <a:solidFill>
                                <a:srgbClr val="C00000"/>
                              </a:solidFill>
                            </a:rPr>
                            <a:t>[KRT24]</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MSIS+MLWE</a:t>
                          </a:r>
                        </a:p>
                      </a:txBody>
                      <a:tcPr anchor="ctr"/>
                    </a:tc>
                    <a:tc>
                      <a:txBody>
                        <a:bodyPr/>
                        <a:lstStyle/>
                        <a:p>
                          <a:pPr algn="ctr"/>
                          <a:r>
                            <a:rPr lang="en-US" sz="2000" dirty="0">
                              <a:solidFill>
                                <a:srgbClr val="C00000"/>
                              </a:solidFill>
                            </a:rPr>
                            <a:t>Adaptive security</a:t>
                          </a:r>
                        </a:p>
                      </a:txBody>
                      <a:tcPr anchor="ctr"/>
                    </a:tc>
                    <a:extLst>
                      <a:ext uri="{0D108BD9-81ED-4DB2-BD59-A6C34878D82A}">
                        <a16:rowId xmlns:a16="http://schemas.microsoft.com/office/drawing/2014/main" val="3795180938"/>
                      </a:ext>
                    </a:extLst>
                  </a:tr>
                  <a:tr h="457200">
                    <a:tc>
                      <a:txBody>
                        <a:bodyPr/>
                        <a:lstStyle/>
                        <a:p>
                          <a:pPr algn="ctr"/>
                          <a:r>
                            <a:rPr lang="en-US" sz="2000" dirty="0">
                              <a:solidFill>
                                <a:srgbClr val="C00000"/>
                              </a:solidFill>
                            </a:rPr>
                            <a:t>[ENP24]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MLWE</a:t>
                          </a:r>
                        </a:p>
                      </a:txBody>
                      <a:tcPr anchor="ctr"/>
                    </a:tc>
                    <a:tc>
                      <a:txBody>
                        <a:bodyPr/>
                        <a:lstStyle/>
                        <a:p>
                          <a:pPr algn="ctr"/>
                          <a:r>
                            <a:rPr lang="en-US" sz="2000" dirty="0">
                              <a:solidFill>
                                <a:srgbClr val="C00000"/>
                              </a:solidFill>
                            </a:rPr>
                            <a:t>Robustness</a:t>
                          </a:r>
                        </a:p>
                      </a:txBody>
                      <a:tcPr anchor="ctr"/>
                    </a:tc>
                    <a:extLst>
                      <a:ext uri="{0D108BD9-81ED-4DB2-BD59-A6C34878D82A}">
                        <a16:rowId xmlns:a16="http://schemas.microsoft.com/office/drawing/2014/main" val="2202414456"/>
                      </a:ext>
                    </a:extLst>
                  </a:tr>
                  <a:tr h="457200">
                    <a:tc>
                      <a:txBody>
                        <a:bodyPr/>
                        <a:lstStyle/>
                        <a:p>
                          <a:pPr algn="ctr"/>
                          <a:r>
                            <a:rPr lang="en-US" sz="2000" dirty="0">
                              <a:solidFill>
                                <a:srgbClr val="C00000"/>
                              </a:solidFill>
                            </a:rPr>
                            <a:t>[EKT24]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1</a:t>
                          </a:r>
                        </a:p>
                      </a:txBody>
                      <a:tcPr anchor="ctr">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000" dirty="0">
                              <a:solidFill>
                                <a:srgbClr val="C00000"/>
                              </a:solidFill>
                            </a:rPr>
                            <a:t>1</a:t>
                          </a:r>
                        </a:p>
                      </a:txBody>
                      <a:tcPr anchor="ctr">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000" dirty="0">
                              <a:solidFill>
                                <a:srgbClr val="C00000"/>
                              </a:solidFill>
                            </a:rPr>
                            <a:t>AOM-MLWE</a:t>
                          </a:r>
                        </a:p>
                      </a:txBody>
                      <a:tcPr anchor="ctr">
                        <a:lnB w="38100" cap="flat" cmpd="sng" algn="ctr">
                          <a:solidFill>
                            <a:schemeClr val="tx1"/>
                          </a:solidFill>
                          <a:prstDash val="solid"/>
                          <a:round/>
                          <a:headEnd type="none" w="med" len="med"/>
                          <a:tailEnd type="none" w="med" len="med"/>
                        </a:lnB>
                        <a:solidFill>
                          <a:srgbClr val="FFDF97"/>
                        </a:solidFill>
                      </a:tcPr>
                    </a:tc>
                    <a:tc>
                      <a:txBody>
                        <a:bodyPr/>
                        <a:lstStyle/>
                        <a:p>
                          <a:pPr algn="ctr"/>
                          <a:r>
                            <a:rPr lang="en-US" sz="2000" dirty="0">
                              <a:solidFill>
                                <a:srgbClr val="C00000"/>
                              </a:solidFill>
                            </a:rPr>
                            <a:t>Interactive assumption</a:t>
                          </a:r>
                        </a:p>
                      </a:txBody>
                      <a:tcPr anchor="ctr">
                        <a:lnB w="38100" cap="flat" cmpd="sng" algn="ctr">
                          <a:solidFill>
                            <a:schemeClr val="tx1"/>
                          </a:solidFill>
                          <a:prstDash val="solid"/>
                          <a:round/>
                          <a:headEnd type="none" w="med" len="med"/>
                          <a:tailEnd type="none" w="med" len="med"/>
                        </a:lnB>
                        <a:solidFill>
                          <a:srgbClr val="FFDF97"/>
                        </a:solidFill>
                      </a:tcPr>
                    </a:tc>
                    <a:extLst>
                      <a:ext uri="{0D108BD9-81ED-4DB2-BD59-A6C34878D82A}">
                        <a16:rowId xmlns:a16="http://schemas.microsoft.com/office/drawing/2014/main" val="1209712800"/>
                      </a:ext>
                    </a:extLst>
                  </a:tr>
                  <a:tr h="731520">
                    <a:tc>
                      <a:txBody>
                        <a:bodyPr/>
                        <a:lstStyle/>
                        <a:p>
                          <a:pPr algn="ctr"/>
                          <a:r>
                            <a:rPr lang="en-US" sz="2400" b="1" dirty="0">
                              <a:solidFill>
                                <a:srgbClr val="C00000"/>
                              </a:solidFill>
                            </a:rPr>
                            <a:t>This work</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1</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1</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MSIS</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endParaRPr lang="en-US" sz="240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extLst>
                      <a:ext uri="{0D108BD9-81ED-4DB2-BD59-A6C34878D82A}">
                        <a16:rowId xmlns:a16="http://schemas.microsoft.com/office/drawing/2014/main" val="1645624829"/>
                      </a:ext>
                    </a:extLst>
                  </a:tr>
                </a:tbl>
              </a:graphicData>
            </a:graphic>
          </p:graphicFrame>
        </mc:Choice>
        <mc:Fallback xmlns="">
          <p:graphicFrame>
            <p:nvGraphicFramePr>
              <p:cNvPr id="4" name="Table 3">
                <a:extLst>
                  <a:ext uri="{FF2B5EF4-FFF2-40B4-BE49-F238E27FC236}">
                    <a16:creationId xmlns:a16="http://schemas.microsoft.com/office/drawing/2014/main" id="{7AD4EADF-C47E-9953-6589-6813A5656AA2}"/>
                  </a:ext>
                </a:extLst>
              </p:cNvPr>
              <p:cNvGraphicFramePr>
                <a:graphicFrameLocks noGrp="1"/>
              </p:cNvGraphicFramePr>
              <p:nvPr>
                <p:extLst>
                  <p:ext uri="{D42A27DB-BD31-4B8C-83A1-F6EECF244321}">
                    <p14:modId xmlns:p14="http://schemas.microsoft.com/office/powerpoint/2010/main" val="1440961417"/>
                  </p:ext>
                </p:extLst>
              </p:nvPr>
            </p:nvGraphicFramePr>
            <p:xfrm>
              <a:off x="968829" y="1536192"/>
              <a:ext cx="10515600" cy="4632960"/>
            </p:xfrm>
            <a:graphic>
              <a:graphicData uri="http://schemas.openxmlformats.org/drawingml/2006/table">
                <a:tbl>
                  <a:tblPr firstRow="1" bandRow="1">
                    <a:tableStyleId>{E8034E78-7F5D-4C2E-B375-FC64B27BC917}</a:tableStyleId>
                  </a:tblPr>
                  <a:tblGrid>
                    <a:gridCol w="2061028">
                      <a:extLst>
                        <a:ext uri="{9D8B030D-6E8A-4147-A177-3AD203B41FA5}">
                          <a16:colId xmlns:a16="http://schemas.microsoft.com/office/drawing/2014/main" val="1696787943"/>
                        </a:ext>
                      </a:extLst>
                    </a:gridCol>
                    <a:gridCol w="1335314">
                      <a:extLst>
                        <a:ext uri="{9D8B030D-6E8A-4147-A177-3AD203B41FA5}">
                          <a16:colId xmlns:a16="http://schemas.microsoft.com/office/drawing/2014/main" val="2021507894"/>
                        </a:ext>
                      </a:extLst>
                    </a:gridCol>
                    <a:gridCol w="1219200">
                      <a:extLst>
                        <a:ext uri="{9D8B030D-6E8A-4147-A177-3AD203B41FA5}">
                          <a16:colId xmlns:a16="http://schemas.microsoft.com/office/drawing/2014/main" val="3185228833"/>
                        </a:ext>
                      </a:extLst>
                    </a:gridCol>
                    <a:gridCol w="2206171">
                      <a:extLst>
                        <a:ext uri="{9D8B030D-6E8A-4147-A177-3AD203B41FA5}">
                          <a16:colId xmlns:a16="http://schemas.microsoft.com/office/drawing/2014/main" val="124511734"/>
                        </a:ext>
                      </a:extLst>
                    </a:gridCol>
                    <a:gridCol w="3693887">
                      <a:extLst>
                        <a:ext uri="{9D8B030D-6E8A-4147-A177-3AD203B41FA5}">
                          <a16:colId xmlns:a16="http://schemas.microsoft.com/office/drawing/2014/main" val="1544925261"/>
                        </a:ext>
                      </a:extLst>
                    </a:gridCol>
                  </a:tblGrid>
                  <a:tr h="457200">
                    <a:tc>
                      <a:txBody>
                        <a:bodyPr/>
                        <a:lstStyle/>
                        <a:p>
                          <a:pPr algn="ctr"/>
                          <a:r>
                            <a:rPr lang="en-US" sz="2000" dirty="0"/>
                            <a:t>Scheme</a:t>
                          </a:r>
                        </a:p>
                      </a:txBody>
                      <a:tcPr anchor="ctr"/>
                    </a:tc>
                    <a:tc>
                      <a:txBody>
                        <a:bodyPr/>
                        <a:lstStyle/>
                        <a:p>
                          <a:pPr algn="ctr"/>
                          <a:r>
                            <a:rPr lang="en-US" sz="2000" dirty="0"/>
                            <a:t>Offline</a:t>
                          </a:r>
                        </a:p>
                      </a:txBody>
                      <a:tcPr anchor="ctr"/>
                    </a:tc>
                    <a:tc>
                      <a:txBody>
                        <a:bodyPr/>
                        <a:lstStyle/>
                        <a:p>
                          <a:pPr algn="ctr"/>
                          <a:r>
                            <a:rPr lang="en-US" sz="2000" dirty="0"/>
                            <a:t>Online</a:t>
                          </a:r>
                        </a:p>
                      </a:txBody>
                      <a:tcPr anchor="ctr"/>
                    </a:tc>
                    <a:tc>
                      <a:txBody>
                        <a:bodyPr/>
                        <a:lstStyle/>
                        <a:p>
                          <a:pPr algn="ctr"/>
                          <a:r>
                            <a:rPr lang="en-US" sz="2000" dirty="0"/>
                            <a:t>Assumption</a:t>
                          </a:r>
                        </a:p>
                      </a:txBody>
                      <a:tcPr anchor="ctr"/>
                    </a:tc>
                    <a:tc>
                      <a:txBody>
                        <a:bodyPr/>
                        <a:lstStyle/>
                        <a:p>
                          <a:pPr algn="ctr"/>
                          <a:r>
                            <a:rPr lang="en-US" sz="2000" dirty="0"/>
                            <a:t>Notes</a:t>
                          </a:r>
                        </a:p>
                      </a:txBody>
                      <a:tcPr anchor="ctr"/>
                    </a:tc>
                    <a:extLst>
                      <a:ext uri="{0D108BD9-81ED-4DB2-BD59-A6C34878D82A}">
                        <a16:rowId xmlns:a16="http://schemas.microsoft.com/office/drawing/2014/main" val="78696970"/>
                      </a:ext>
                    </a:extLst>
                  </a:tr>
                  <a:tr h="457200">
                    <a:tc>
                      <a:txBody>
                        <a:bodyPr/>
                        <a:lstStyle/>
                        <a:p>
                          <a:pPr algn="ctr"/>
                          <a:r>
                            <a:rPr lang="en-US" sz="2000" dirty="0">
                              <a:solidFill>
                                <a:srgbClr val="C00000"/>
                              </a:solidFill>
                            </a:rPr>
                            <a:t>[BGG+18,ASY22]</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SIS + LWE</a:t>
                          </a:r>
                        </a:p>
                      </a:txBody>
                      <a:tcPr anchor="ctr"/>
                    </a:tc>
                    <a:tc>
                      <a:txBody>
                        <a:bodyPr/>
                        <a:lstStyle/>
                        <a:p>
                          <a:pPr algn="ctr"/>
                          <a:r>
                            <a:rPr lang="en-US" sz="2000" dirty="0">
                              <a:solidFill>
                                <a:srgbClr val="C00000"/>
                              </a:solidFill>
                            </a:rPr>
                            <a:t>Uses FHE</a:t>
                          </a:r>
                        </a:p>
                      </a:txBody>
                      <a:tcPr anchor="ctr">
                        <a:solidFill>
                          <a:srgbClr val="FFDF97"/>
                        </a:solidFill>
                      </a:tcPr>
                    </a:tc>
                    <a:extLst>
                      <a:ext uri="{0D108BD9-81ED-4DB2-BD59-A6C34878D82A}">
                        <a16:rowId xmlns:a16="http://schemas.microsoft.com/office/drawing/2014/main" val="1127790301"/>
                      </a:ext>
                    </a:extLst>
                  </a:tr>
                  <a:tr h="457200">
                    <a:tc>
                      <a:txBody>
                        <a:bodyPr/>
                        <a:lstStyle/>
                        <a:p>
                          <a:pPr algn="ctr"/>
                          <a:r>
                            <a:rPr lang="en-US" sz="2000" dirty="0">
                              <a:solidFill>
                                <a:srgbClr val="C00000"/>
                              </a:solidFill>
                            </a:rPr>
                            <a:t>[BTT22]</a:t>
                          </a:r>
                        </a:p>
                      </a:txBody>
                      <a:tcPr anchor="ct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1</a:t>
                          </a:r>
                        </a:p>
                      </a:txBody>
                      <a:tcPr anchor="ctr">
                        <a:solidFill>
                          <a:srgbClr val="D6FFC4"/>
                        </a:solidFill>
                      </a:tcPr>
                    </a:tc>
                    <a:tc>
                      <a:txBody>
                        <a:bodyPr/>
                        <a:lstStyle/>
                        <a:p>
                          <a:pPr algn="ctr"/>
                          <a:r>
                            <a:rPr lang="en-US" sz="2000" dirty="0">
                              <a:solidFill>
                                <a:srgbClr val="C00000"/>
                              </a:solidFill>
                            </a:rPr>
                            <a:t>MSIS + MLWE</a:t>
                          </a:r>
                        </a:p>
                      </a:txBody>
                      <a:tcPr anchor="ctr"/>
                    </a:tc>
                    <a:tc>
                      <a:txBody>
                        <a:bodyPr/>
                        <a:lstStyle/>
                        <a:p>
                          <a:endParaRPr lang="en-US"/>
                        </a:p>
                      </a:txBody>
                      <a:tcPr anchor="ctr">
                        <a:blipFill>
                          <a:blip r:embed="rId3"/>
                          <a:stretch>
                            <a:fillRect l="-185567" t="-200000" r="-1031" b="-727778"/>
                          </a:stretch>
                        </a:blipFill>
                      </a:tcPr>
                    </a:tc>
                    <a:extLst>
                      <a:ext uri="{0D108BD9-81ED-4DB2-BD59-A6C34878D82A}">
                        <a16:rowId xmlns:a16="http://schemas.microsoft.com/office/drawing/2014/main" val="4274571296"/>
                      </a:ext>
                    </a:extLst>
                  </a:tr>
                  <a:tr h="457200">
                    <a:tc>
                      <a:txBody>
                        <a:bodyPr/>
                        <a:lstStyle/>
                        <a:p>
                          <a:pPr algn="ctr"/>
                          <a:r>
                            <a:rPr lang="en-US" sz="2000" dirty="0">
                              <a:solidFill>
                                <a:srgbClr val="C00000"/>
                              </a:solidFill>
                            </a:rPr>
                            <a:t>[GKS24]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2</a:t>
                          </a:r>
                        </a:p>
                      </a:txBody>
                      <a:tcPr anchor="ctr">
                        <a:solidFill>
                          <a:srgbClr val="FFDF97"/>
                        </a:solidFill>
                      </a:tcPr>
                    </a:tc>
                    <a:tc>
                      <a:txBody>
                        <a:bodyPr/>
                        <a:lstStyle/>
                        <a:p>
                          <a:pPr algn="ctr"/>
                          <a:r>
                            <a:rPr lang="en-US" sz="2000" dirty="0">
                              <a:solidFill>
                                <a:srgbClr val="C00000"/>
                              </a:solidFill>
                            </a:rPr>
                            <a:t>RSIS + RLWE</a:t>
                          </a:r>
                        </a:p>
                      </a:txBody>
                      <a:tcPr anchor="ctr"/>
                    </a:tc>
                    <a:tc>
                      <a:txBody>
                        <a:bodyPr/>
                        <a:lstStyle/>
                        <a:p>
                          <a:pPr algn="ctr"/>
                          <a:r>
                            <a:rPr lang="en-US" sz="2000" dirty="0">
                              <a:solidFill>
                                <a:srgbClr val="C00000"/>
                              </a:solidFill>
                            </a:rPr>
                            <a:t>HTDC &amp; NIZKs</a:t>
                          </a:r>
                        </a:p>
                      </a:txBody>
                      <a:tcPr anchor="ctr">
                        <a:solidFill>
                          <a:srgbClr val="FFDF97"/>
                        </a:solidFill>
                      </a:tcPr>
                    </a:tc>
                    <a:extLst>
                      <a:ext uri="{0D108BD9-81ED-4DB2-BD59-A6C34878D82A}">
                        <a16:rowId xmlns:a16="http://schemas.microsoft.com/office/drawing/2014/main" val="1917533617"/>
                      </a:ext>
                    </a:extLst>
                  </a:tr>
                  <a:tr h="701040">
                    <a:tc>
                      <a:txBody>
                        <a:bodyPr/>
                        <a:lstStyle/>
                        <a:p>
                          <a:pPr algn="ctr"/>
                          <a:r>
                            <a:rPr lang="en-US" sz="2000" dirty="0" err="1">
                              <a:solidFill>
                                <a:srgbClr val="C00000"/>
                              </a:solidFill>
                            </a:rPr>
                            <a:t>TRaccoon</a:t>
                          </a:r>
                          <a:r>
                            <a:rPr lang="en-US" sz="2000" dirty="0">
                              <a:solidFill>
                                <a:srgbClr val="C00000"/>
                              </a:solidFill>
                            </a:rPr>
                            <a:t> [dPKM+24]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3</a:t>
                          </a:r>
                        </a:p>
                      </a:txBody>
                      <a:tcPr anchor="ctr">
                        <a:solidFill>
                          <a:srgbClr val="FFDF97"/>
                        </a:solidFill>
                      </a:tcPr>
                    </a:tc>
                    <a:tc>
                      <a:txBody>
                        <a:bodyPr/>
                        <a:lstStyle/>
                        <a:p>
                          <a:pPr algn="ctr"/>
                          <a:r>
                            <a:rPr lang="en-US" sz="2000" dirty="0">
                              <a:solidFill>
                                <a:srgbClr val="C00000"/>
                              </a:solidFill>
                            </a:rPr>
                            <a:t>MSIS + MLWE</a:t>
                          </a:r>
                        </a:p>
                      </a:txBody>
                      <a:tcPr anchor="ctr"/>
                    </a:tc>
                    <a:tc>
                      <a:txBody>
                        <a:bodyPr/>
                        <a:lstStyle/>
                        <a:p>
                          <a:pPr algn="ctr"/>
                          <a:endParaRPr lang="en-US" sz="2000" dirty="0">
                            <a:solidFill>
                              <a:srgbClr val="C00000"/>
                            </a:solidFill>
                          </a:endParaRPr>
                        </a:p>
                      </a:txBody>
                      <a:tcPr anchor="ctr"/>
                    </a:tc>
                    <a:extLst>
                      <a:ext uri="{0D108BD9-81ED-4DB2-BD59-A6C34878D82A}">
                        <a16:rowId xmlns:a16="http://schemas.microsoft.com/office/drawing/2014/main" val="1933768344"/>
                      </a:ext>
                    </a:extLst>
                  </a:tr>
                  <a:tr h="457200">
                    <a:tc>
                      <a:txBody>
                        <a:bodyPr/>
                        <a:lstStyle/>
                        <a:p>
                          <a:pPr algn="ctr"/>
                          <a:r>
                            <a:rPr lang="en-US" sz="2000" dirty="0">
                              <a:solidFill>
                                <a:srgbClr val="C00000"/>
                              </a:solidFill>
                            </a:rPr>
                            <a:t>[KRT24]</a:t>
                          </a:r>
                        </a:p>
                      </a:txBody>
                      <a:tcPr anchor="ctr"/>
                    </a:tc>
                    <a:tc>
                      <a:txBody>
                        <a:bodyPr/>
                        <a:lstStyle/>
                        <a:p>
                          <a:pPr algn="ctr"/>
                          <a:r>
                            <a:rPr lang="en-US" sz="2000" dirty="0">
                              <a:solidFill>
                                <a:srgbClr val="C00000"/>
                              </a:solidFill>
                            </a:rPr>
                            <a:t>1</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MSIS+MLWE</a:t>
                          </a:r>
                        </a:p>
                      </a:txBody>
                      <a:tcPr anchor="ctr"/>
                    </a:tc>
                    <a:tc>
                      <a:txBody>
                        <a:bodyPr/>
                        <a:lstStyle/>
                        <a:p>
                          <a:pPr algn="ctr"/>
                          <a:r>
                            <a:rPr lang="en-US" sz="2000" dirty="0">
                              <a:solidFill>
                                <a:srgbClr val="C00000"/>
                              </a:solidFill>
                            </a:rPr>
                            <a:t>Adaptive security</a:t>
                          </a:r>
                        </a:p>
                      </a:txBody>
                      <a:tcPr anchor="ctr"/>
                    </a:tc>
                    <a:extLst>
                      <a:ext uri="{0D108BD9-81ED-4DB2-BD59-A6C34878D82A}">
                        <a16:rowId xmlns:a16="http://schemas.microsoft.com/office/drawing/2014/main" val="3795180938"/>
                      </a:ext>
                    </a:extLst>
                  </a:tr>
                  <a:tr h="457200">
                    <a:tc>
                      <a:txBody>
                        <a:bodyPr/>
                        <a:lstStyle/>
                        <a:p>
                          <a:pPr algn="ctr"/>
                          <a:r>
                            <a:rPr lang="en-US" sz="2000" dirty="0">
                              <a:solidFill>
                                <a:srgbClr val="C00000"/>
                              </a:solidFill>
                            </a:rPr>
                            <a:t>[ENP24]</a:t>
                          </a:r>
                        </a:p>
                      </a:txBody>
                      <a:tcPr anchor="ctr"/>
                    </a:tc>
                    <a:tc>
                      <a:txBody>
                        <a:bodyPr/>
                        <a:lstStyle/>
                        <a:p>
                          <a:pPr algn="ctr"/>
                          <a:r>
                            <a:rPr lang="en-US" sz="2000" dirty="0">
                              <a:solidFill>
                                <a:srgbClr val="C00000"/>
                              </a:solidFill>
                            </a:rPr>
                            <a:t>0</a:t>
                          </a:r>
                        </a:p>
                      </a:txBody>
                      <a:tcPr anchor="ctr"/>
                    </a:tc>
                    <a:tc>
                      <a:txBody>
                        <a:bodyPr/>
                        <a:lstStyle/>
                        <a:p>
                          <a:pPr algn="ctr"/>
                          <a:r>
                            <a:rPr lang="en-US" sz="2000" dirty="0">
                              <a:solidFill>
                                <a:srgbClr val="C00000"/>
                              </a:solidFill>
                            </a:rPr>
                            <a:t>4</a:t>
                          </a:r>
                        </a:p>
                      </a:txBody>
                      <a:tcPr anchor="ctr">
                        <a:solidFill>
                          <a:srgbClr val="FFDF97"/>
                        </a:solidFill>
                      </a:tcPr>
                    </a:tc>
                    <a:tc>
                      <a:txBody>
                        <a:bodyPr/>
                        <a:lstStyle/>
                        <a:p>
                          <a:pPr algn="ctr"/>
                          <a:r>
                            <a:rPr lang="en-US" sz="2000" dirty="0">
                              <a:solidFill>
                                <a:srgbClr val="C00000"/>
                              </a:solidFill>
                            </a:rPr>
                            <a:t>MLWE</a:t>
                          </a:r>
                        </a:p>
                      </a:txBody>
                      <a:tcPr anchor="ctr"/>
                    </a:tc>
                    <a:tc>
                      <a:txBody>
                        <a:bodyPr/>
                        <a:lstStyle/>
                        <a:p>
                          <a:pPr algn="ctr"/>
                          <a:r>
                            <a:rPr lang="en-US" sz="2000" dirty="0">
                              <a:solidFill>
                                <a:srgbClr val="C00000"/>
                              </a:solidFill>
                            </a:rPr>
                            <a:t>Robustness</a:t>
                          </a:r>
                        </a:p>
                      </a:txBody>
                      <a:tcPr anchor="ctr"/>
                    </a:tc>
                    <a:extLst>
                      <a:ext uri="{0D108BD9-81ED-4DB2-BD59-A6C34878D82A}">
                        <a16:rowId xmlns:a16="http://schemas.microsoft.com/office/drawing/2014/main" val="2202414456"/>
                      </a:ext>
                    </a:extLst>
                  </a:tr>
                  <a:tr h="457200">
                    <a:tc>
                      <a:txBody>
                        <a:bodyPr/>
                        <a:lstStyle/>
                        <a:p>
                          <a:pPr algn="ctr"/>
                          <a:r>
                            <a:rPr lang="en-US" sz="2000" dirty="0">
                              <a:solidFill>
                                <a:srgbClr val="C00000"/>
                              </a:solidFill>
                            </a:rPr>
                            <a:t>[EKT24]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1</a:t>
                          </a:r>
                        </a:p>
                      </a:txBody>
                      <a:tcPr anchor="ctr">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000" dirty="0">
                              <a:solidFill>
                                <a:srgbClr val="C00000"/>
                              </a:solidFill>
                            </a:rPr>
                            <a:t>1</a:t>
                          </a:r>
                        </a:p>
                      </a:txBody>
                      <a:tcPr anchor="ctr">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000" dirty="0">
                              <a:solidFill>
                                <a:srgbClr val="C00000"/>
                              </a:solidFill>
                            </a:rPr>
                            <a:t>AOM-MLWE</a:t>
                          </a:r>
                        </a:p>
                      </a:txBody>
                      <a:tcPr anchor="ctr">
                        <a:lnB w="38100" cap="flat" cmpd="sng" algn="ctr">
                          <a:solidFill>
                            <a:schemeClr val="tx1"/>
                          </a:solidFill>
                          <a:prstDash val="solid"/>
                          <a:round/>
                          <a:headEnd type="none" w="med" len="med"/>
                          <a:tailEnd type="none" w="med" len="med"/>
                        </a:lnB>
                        <a:solidFill>
                          <a:srgbClr val="FFDF97"/>
                        </a:solidFill>
                      </a:tcPr>
                    </a:tc>
                    <a:tc>
                      <a:txBody>
                        <a:bodyPr/>
                        <a:lstStyle/>
                        <a:p>
                          <a:pPr algn="ctr"/>
                          <a:r>
                            <a:rPr lang="en-US" sz="2000" dirty="0">
                              <a:solidFill>
                                <a:srgbClr val="C00000"/>
                              </a:solidFill>
                            </a:rPr>
                            <a:t>Interactive assumption</a:t>
                          </a:r>
                        </a:p>
                      </a:txBody>
                      <a:tcPr anchor="ctr">
                        <a:lnB w="38100" cap="flat" cmpd="sng" algn="ctr">
                          <a:solidFill>
                            <a:schemeClr val="tx1"/>
                          </a:solidFill>
                          <a:prstDash val="solid"/>
                          <a:round/>
                          <a:headEnd type="none" w="med" len="med"/>
                          <a:tailEnd type="none" w="med" len="med"/>
                        </a:lnB>
                        <a:solidFill>
                          <a:srgbClr val="FFDF97"/>
                        </a:solidFill>
                      </a:tcPr>
                    </a:tc>
                    <a:extLst>
                      <a:ext uri="{0D108BD9-81ED-4DB2-BD59-A6C34878D82A}">
                        <a16:rowId xmlns:a16="http://schemas.microsoft.com/office/drawing/2014/main" val="1209712800"/>
                      </a:ext>
                    </a:extLst>
                  </a:tr>
                  <a:tr h="731520">
                    <a:tc>
                      <a:txBody>
                        <a:bodyPr/>
                        <a:lstStyle/>
                        <a:p>
                          <a:pPr algn="ctr"/>
                          <a:r>
                            <a:rPr lang="en-US" sz="2400" b="1" dirty="0">
                              <a:solidFill>
                                <a:srgbClr val="C00000"/>
                              </a:solidFill>
                            </a:rPr>
                            <a:t>This work</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1</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1</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r>
                            <a:rPr lang="en-US" sz="2400" b="1" dirty="0">
                              <a:solidFill>
                                <a:srgbClr val="C00000"/>
                              </a:solidFill>
                            </a:rPr>
                            <a:t>MSIS</a:t>
                          </a: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tc>
                      <a:txBody>
                        <a:bodyPr/>
                        <a:lstStyle/>
                        <a:p>
                          <a:pPr algn="ctr"/>
                          <a:endParaRPr lang="en-US" sz="240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FFC4"/>
                        </a:solidFill>
                      </a:tcPr>
                    </a:tc>
                    <a:extLst>
                      <a:ext uri="{0D108BD9-81ED-4DB2-BD59-A6C34878D82A}">
                        <a16:rowId xmlns:a16="http://schemas.microsoft.com/office/drawing/2014/main" val="1645624829"/>
                      </a:ext>
                    </a:extLst>
                  </a:tr>
                </a:tbl>
              </a:graphicData>
            </a:graphic>
          </p:graphicFrame>
        </mc:Fallback>
      </mc:AlternateContent>
      <p:sp>
        <p:nvSpPr>
          <p:cNvPr id="3" name="Right Arrow 2">
            <a:extLst>
              <a:ext uri="{FF2B5EF4-FFF2-40B4-BE49-F238E27FC236}">
                <a16:creationId xmlns:a16="http://schemas.microsoft.com/office/drawing/2014/main" id="{61F2074C-F0D6-59F7-9AC5-164079C3F50D}"/>
              </a:ext>
            </a:extLst>
          </p:cNvPr>
          <p:cNvSpPr/>
          <p:nvPr/>
        </p:nvSpPr>
        <p:spPr>
          <a:xfrm>
            <a:off x="270797" y="5545845"/>
            <a:ext cx="686506" cy="43869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3BFD609-2916-4A48-DB07-AFFA402A31FA}"/>
              </a:ext>
            </a:extLst>
          </p:cNvPr>
          <p:cNvSpPr>
            <a:spLocks noGrp="1"/>
          </p:cNvSpPr>
          <p:nvPr>
            <p:ph type="sldNum" sz="quarter" idx="12"/>
          </p:nvPr>
        </p:nvSpPr>
        <p:spPr/>
        <p:txBody>
          <a:bodyPr/>
          <a:lstStyle/>
          <a:p>
            <a:fld id="{30EC9421-5314-2247-A5A7-BBDDA73914CC}" type="slidenum">
              <a:rPr lang="en-US" smtClean="0"/>
              <a:t>6</a:t>
            </a:fld>
            <a:endParaRPr lang="en-US"/>
          </a:p>
        </p:txBody>
      </p:sp>
    </p:spTree>
    <p:extLst>
      <p:ext uri="{BB962C8B-B14F-4D97-AF65-F5344CB8AC3E}">
        <p14:creationId xmlns:p14="http://schemas.microsoft.com/office/powerpoint/2010/main" val="11167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658A-A650-DDAB-AEA1-C85FE1708CFE}"/>
              </a:ext>
            </a:extLst>
          </p:cNvPr>
          <p:cNvSpPr>
            <a:spLocks noGrp="1"/>
          </p:cNvSpPr>
          <p:nvPr>
            <p:ph type="title"/>
          </p:nvPr>
        </p:nvSpPr>
        <p:spPr/>
        <p:txBody>
          <a:bodyPr/>
          <a:lstStyle/>
          <a:p>
            <a:r>
              <a:rPr lang="en-US" dirty="0"/>
              <a:t>Overview of our construction</a:t>
            </a:r>
          </a:p>
        </p:txBody>
      </p:sp>
      <p:sp>
        <p:nvSpPr>
          <p:cNvPr id="7" name="Rounded Rectangle 6">
            <a:extLst>
              <a:ext uri="{FF2B5EF4-FFF2-40B4-BE49-F238E27FC236}">
                <a16:creationId xmlns:a16="http://schemas.microsoft.com/office/drawing/2014/main" id="{ACC7F295-C579-9409-5018-5BD05A221443}"/>
              </a:ext>
            </a:extLst>
          </p:cNvPr>
          <p:cNvSpPr/>
          <p:nvPr/>
        </p:nvSpPr>
        <p:spPr>
          <a:xfrm>
            <a:off x="928916" y="2025440"/>
            <a:ext cx="10352314" cy="1325563"/>
          </a:xfrm>
          <a:prstGeom prst="round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FROST-H: </a:t>
            </a:r>
            <a:r>
              <a:rPr lang="en-US" sz="2400" dirty="0">
                <a:solidFill>
                  <a:srgbClr val="C00000"/>
                </a:solidFill>
              </a:rPr>
              <a:t>Variant of FROST from Linear Hash Function [Tessaro, Zhu ‘23]</a:t>
            </a:r>
          </a:p>
          <a:p>
            <a:r>
              <a:rPr lang="en-US" sz="2400" dirty="0">
                <a:solidFill>
                  <a:srgbClr val="C00000"/>
                </a:solidFill>
              </a:rPr>
              <a:t>* Partially non-interactive </a:t>
            </a:r>
          </a:p>
          <a:p>
            <a:r>
              <a:rPr lang="en-US" sz="2400" dirty="0">
                <a:solidFill>
                  <a:srgbClr val="C00000"/>
                </a:solidFill>
              </a:rPr>
              <a:t>* Secure from DL/RSA assumption</a:t>
            </a:r>
          </a:p>
        </p:txBody>
      </p:sp>
      <p:sp>
        <p:nvSpPr>
          <p:cNvPr id="8" name="TextBox 7">
            <a:extLst>
              <a:ext uri="{FF2B5EF4-FFF2-40B4-BE49-F238E27FC236}">
                <a16:creationId xmlns:a16="http://schemas.microsoft.com/office/drawing/2014/main" id="{8394F075-A021-FAB8-D020-EB22AD7F8AC2}"/>
              </a:ext>
            </a:extLst>
          </p:cNvPr>
          <p:cNvSpPr txBox="1"/>
          <p:nvPr/>
        </p:nvSpPr>
        <p:spPr>
          <a:xfrm>
            <a:off x="928916" y="1487488"/>
            <a:ext cx="2710422" cy="584775"/>
          </a:xfrm>
          <a:prstGeom prst="rect">
            <a:avLst/>
          </a:prstGeom>
          <a:noFill/>
        </p:spPr>
        <p:txBody>
          <a:bodyPr wrap="none" rtlCol="0">
            <a:spAutoFit/>
          </a:bodyPr>
          <a:lstStyle/>
          <a:p>
            <a:r>
              <a:rPr lang="en-US" sz="3200" b="1" dirty="0">
                <a:solidFill>
                  <a:srgbClr val="C00000"/>
                </a:solidFill>
              </a:rPr>
              <a:t>Starting point</a:t>
            </a:r>
          </a:p>
        </p:txBody>
      </p:sp>
      <p:cxnSp>
        <p:nvCxnSpPr>
          <p:cNvPr id="10" name="Straight Arrow Connector 9">
            <a:extLst>
              <a:ext uri="{FF2B5EF4-FFF2-40B4-BE49-F238E27FC236}">
                <a16:creationId xmlns:a16="http://schemas.microsoft.com/office/drawing/2014/main" id="{FE051AE4-3251-8222-4D08-99CDF2CD26E4}"/>
              </a:ext>
            </a:extLst>
          </p:cNvPr>
          <p:cNvCxnSpPr>
            <a:cxnSpLocks/>
          </p:cNvCxnSpPr>
          <p:nvPr/>
        </p:nvCxnSpPr>
        <p:spPr>
          <a:xfrm>
            <a:off x="7121857" y="2572603"/>
            <a:ext cx="0" cy="21590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A5AE7FC4-6FF0-A471-E3A7-36ECEF2358FC}"/>
              </a:ext>
            </a:extLst>
          </p:cNvPr>
          <p:cNvSpPr/>
          <p:nvPr/>
        </p:nvSpPr>
        <p:spPr>
          <a:xfrm>
            <a:off x="847273" y="4731657"/>
            <a:ext cx="10352314" cy="1325563"/>
          </a:xfrm>
          <a:prstGeom prst="roundRect">
            <a:avLst/>
          </a:prstGeom>
          <a:solidFill>
            <a:srgbClr val="D8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Our Result: </a:t>
            </a:r>
            <a:r>
              <a:rPr lang="en-US" sz="2400" dirty="0">
                <a:solidFill>
                  <a:srgbClr val="C00000"/>
                </a:solidFill>
              </a:rPr>
              <a:t>A </a:t>
            </a:r>
            <a:r>
              <a:rPr lang="en-US" sz="2400" b="1" dirty="0">
                <a:solidFill>
                  <a:srgbClr val="C00000"/>
                </a:solidFill>
              </a:rPr>
              <a:t>partially non-interactive two-round </a:t>
            </a:r>
            <a:r>
              <a:rPr lang="en-US" sz="2400" dirty="0">
                <a:solidFill>
                  <a:srgbClr val="C00000"/>
                </a:solidFill>
              </a:rPr>
              <a:t>threshold signature secure </a:t>
            </a:r>
            <a:r>
              <a:rPr lang="en-US" sz="2400" dirty="0" err="1">
                <a:solidFill>
                  <a:srgbClr val="C00000"/>
                </a:solidFill>
              </a:rPr>
              <a:t>w.r.t.</a:t>
            </a:r>
            <a:r>
              <a:rPr lang="en-US" sz="2400" dirty="0">
                <a:solidFill>
                  <a:srgbClr val="C00000"/>
                </a:solidFill>
              </a:rPr>
              <a:t> TS-UF-0 [BTZ22] under the </a:t>
            </a:r>
            <a:r>
              <a:rPr lang="en-US" sz="2400" b="1" dirty="0">
                <a:solidFill>
                  <a:srgbClr val="C00000"/>
                </a:solidFill>
              </a:rPr>
              <a:t>MSIS assumption</a:t>
            </a:r>
            <a:r>
              <a:rPr lang="en-US" sz="2400" dirty="0">
                <a:solidFill>
                  <a:srgbClr val="C00000"/>
                </a:solidFill>
              </a:rPr>
              <a:t>.</a:t>
            </a:r>
          </a:p>
        </p:txBody>
      </p:sp>
      <p:sp>
        <p:nvSpPr>
          <p:cNvPr id="12" name="TextBox 11">
            <a:extLst>
              <a:ext uri="{FF2B5EF4-FFF2-40B4-BE49-F238E27FC236}">
                <a16:creationId xmlns:a16="http://schemas.microsoft.com/office/drawing/2014/main" id="{DB022E35-2976-7C3C-4C08-B22374F2D3E9}"/>
              </a:ext>
            </a:extLst>
          </p:cNvPr>
          <p:cNvSpPr txBox="1"/>
          <p:nvPr/>
        </p:nvSpPr>
        <p:spPr>
          <a:xfrm>
            <a:off x="1009937" y="3506998"/>
            <a:ext cx="5936771" cy="1015663"/>
          </a:xfrm>
          <a:prstGeom prst="rect">
            <a:avLst/>
          </a:prstGeom>
          <a:noFill/>
        </p:spPr>
        <p:txBody>
          <a:bodyPr wrap="square" rtlCol="0">
            <a:spAutoFit/>
          </a:bodyPr>
          <a:lstStyle/>
          <a:p>
            <a:r>
              <a:rPr lang="en-US" sz="2000" b="1" dirty="0">
                <a:solidFill>
                  <a:srgbClr val="0070C0"/>
                </a:solidFill>
              </a:rPr>
              <a:t>Instantiate with a lattice-based function </a:t>
            </a:r>
            <a:r>
              <a:rPr lang="en-US" sz="2000" dirty="0">
                <a:solidFill>
                  <a:srgbClr val="0070C0"/>
                </a:solidFill>
              </a:rPr>
              <a:t>+ resolve several </a:t>
            </a:r>
            <a:r>
              <a:rPr lang="en-US" sz="2000" b="1" dirty="0">
                <a:solidFill>
                  <a:srgbClr val="0070C0"/>
                </a:solidFill>
              </a:rPr>
              <a:t>technical issues</a:t>
            </a:r>
            <a:r>
              <a:rPr lang="en-US" sz="2000" dirty="0">
                <a:solidFill>
                  <a:srgbClr val="0070C0"/>
                </a:solidFill>
              </a:rPr>
              <a:t>. Similar ideas have been applied in the context of blind signatures [HKLN’20].</a:t>
            </a:r>
          </a:p>
        </p:txBody>
      </p:sp>
      <p:sp>
        <p:nvSpPr>
          <p:cNvPr id="4" name="TextBox 3">
            <a:extLst>
              <a:ext uri="{FF2B5EF4-FFF2-40B4-BE49-F238E27FC236}">
                <a16:creationId xmlns:a16="http://schemas.microsoft.com/office/drawing/2014/main" id="{03EB1A4B-E33F-885E-62A3-3119C00BCBC1}"/>
              </a:ext>
            </a:extLst>
          </p:cNvPr>
          <p:cNvSpPr txBox="1"/>
          <p:nvPr/>
        </p:nvSpPr>
        <p:spPr>
          <a:xfrm>
            <a:off x="928916" y="6820550"/>
            <a:ext cx="8961484" cy="400110"/>
          </a:xfrm>
          <a:prstGeom prst="rect">
            <a:avLst/>
          </a:prstGeom>
          <a:noFill/>
        </p:spPr>
        <p:txBody>
          <a:bodyPr wrap="square">
            <a:spAutoFit/>
          </a:bodyPr>
          <a:lstStyle/>
          <a:p>
            <a:r>
              <a:rPr lang="en-US" sz="2000" dirty="0">
                <a:solidFill>
                  <a:srgbClr val="C00000"/>
                </a:solidFill>
              </a:rPr>
              <a:t>* Not quite efficient due to our choice of secret sharing scheme</a:t>
            </a:r>
          </a:p>
        </p:txBody>
      </p:sp>
      <p:sp>
        <p:nvSpPr>
          <p:cNvPr id="9" name="Rounded Rectangle 8">
            <a:extLst>
              <a:ext uri="{FF2B5EF4-FFF2-40B4-BE49-F238E27FC236}">
                <a16:creationId xmlns:a16="http://schemas.microsoft.com/office/drawing/2014/main" id="{95230D8A-9376-3A88-738E-0AABE4E124D6}"/>
              </a:ext>
            </a:extLst>
          </p:cNvPr>
          <p:cNvSpPr/>
          <p:nvPr/>
        </p:nvSpPr>
        <p:spPr>
          <a:xfrm>
            <a:off x="5261212" y="2032264"/>
            <a:ext cx="3084394" cy="547163"/>
          </a:xfrm>
          <a:prstGeom prst="roundRect">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AC6B76-DDC1-D5F5-64FB-710D7FB95008}"/>
              </a:ext>
            </a:extLst>
          </p:cNvPr>
          <p:cNvSpPr>
            <a:spLocks noGrp="1"/>
          </p:cNvSpPr>
          <p:nvPr>
            <p:ph type="sldNum" sz="quarter" idx="12"/>
          </p:nvPr>
        </p:nvSpPr>
        <p:spPr/>
        <p:txBody>
          <a:bodyPr/>
          <a:lstStyle/>
          <a:p>
            <a:fld id="{30EC9421-5314-2247-A5A7-BBDDA73914CC}" type="slidenum">
              <a:rPr lang="en-US" smtClean="0"/>
              <a:t>7</a:t>
            </a:fld>
            <a:endParaRPr lang="en-US"/>
          </a:p>
        </p:txBody>
      </p:sp>
    </p:spTree>
    <p:extLst>
      <p:ext uri="{BB962C8B-B14F-4D97-AF65-F5344CB8AC3E}">
        <p14:creationId xmlns:p14="http://schemas.microsoft.com/office/powerpoint/2010/main" val="3776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2" grpId="0"/>
      <p:bldP spid="4"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CC68-56E7-D932-9412-FF50003A3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8BC8D-550B-94C9-4E75-B62320A3084A}"/>
              </a:ext>
            </a:extLst>
          </p:cNvPr>
          <p:cNvSpPr>
            <a:spLocks noGrp="1"/>
          </p:cNvSpPr>
          <p:nvPr>
            <p:ph type="title"/>
          </p:nvPr>
        </p:nvSpPr>
        <p:spPr>
          <a:xfrm>
            <a:off x="838199" y="41757"/>
            <a:ext cx="10515600" cy="1325563"/>
          </a:xfrm>
        </p:spPr>
        <p:txBody>
          <a:bodyPr/>
          <a:lstStyle/>
          <a:p>
            <a:r>
              <a:rPr lang="en-US" dirty="0"/>
              <a:t>FROST </a:t>
            </a:r>
            <a:r>
              <a:rPr lang="en-US" dirty="0">
                <a:solidFill>
                  <a:srgbClr val="C00000"/>
                </a:solidFill>
              </a:rPr>
              <a:t>[KG20,BCK+22]</a:t>
            </a: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BB16A4EE-08D4-613A-C5E5-4D7A4D34AC65}"/>
                  </a:ext>
                </a:extLst>
              </p:cNvPr>
              <p:cNvSpPr/>
              <p:nvPr/>
            </p:nvSpPr>
            <p:spPr>
              <a:xfrm>
                <a:off x="504967" y="1981984"/>
                <a:ext cx="5254329" cy="3554660"/>
              </a:xfrm>
              <a:prstGeom prst="round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groupChr>
                        <m:groupChrPr>
                          <m:chr m:val="←"/>
                          <m:vertJc m:val="bot"/>
                          <m:ctrlPr>
                            <a:rPr lang="en-US" sz="2400" b="0" i="1" smtClean="0">
                              <a:solidFill>
                                <a:schemeClr val="tx1"/>
                              </a:solidFill>
                              <a:latin typeface="Cambria Math" panose="02040503050406030204" pitchFamily="18" charset="0"/>
                            </a:rPr>
                          </m:ctrlPr>
                        </m:groupChrPr>
                        <m:e>
                          <m:r>
                            <m:rPr>
                              <m:brk m:alnAt="2"/>
                            </m:rPr>
                            <a:rPr lang="en-US" sz="2400" b="0" i="1" smtClean="0">
                              <a:solidFill>
                                <a:schemeClr val="tx1"/>
                              </a:solidFill>
                              <a:latin typeface="Cambria Math" panose="02040503050406030204" pitchFamily="18" charset="0"/>
                            </a:rPr>
                            <m:t>$</m:t>
                          </m:r>
                        </m:e>
                      </m:groupCh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ℤ</m:t>
                          </m:r>
                        </m:e>
                        <m:sub>
                          <m:r>
                            <a:rPr lang="en-US" sz="2400" b="0" i="1" smtClean="0">
                              <a:solidFill>
                                <a:schemeClr val="tx1"/>
                              </a:solidFill>
                              <a:latin typeface="Cambria Math" panose="02040503050406030204" pitchFamily="18" charset="0"/>
                              <a:ea typeface="Cambria Math" panose="02040503050406030204" pitchFamily="18" charset="0"/>
                            </a:rPr>
                            <m:t>𝑝</m:t>
                          </m:r>
                        </m:sub>
                      </m:sSub>
                    </m:oMath>
                  </m:oMathPara>
                </a14:m>
                <a:endParaRPr lang="en-US" sz="2400" dirty="0">
                  <a:solidFill>
                    <a:schemeClr val="tx1"/>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𝑔</m:t>
                          </m:r>
                        </m:e>
                        <m:sup>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sup>
                      </m:sSup>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𝑔</m:t>
                          </m:r>
                        </m:e>
                        <m:sup>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sup>
                      </m:sSup>
                    </m:oMath>
                  </m:oMathPara>
                </a14:m>
                <a:endParaRPr lang="en-US" sz="2400" dirty="0">
                  <a:solidFill>
                    <a:schemeClr val="tx1"/>
                  </a:solidFill>
                </a:endParaRPr>
              </a:p>
              <a:p>
                <a:endParaRPr lang="en-US" sz="2400" dirty="0">
                  <a:solidFill>
                    <a:schemeClr val="tx1"/>
                  </a:solidFill>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𝑏</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𝐻</m:t>
                          </m:r>
                        </m:e>
                        <m:sub>
                          <m:r>
                            <a:rPr lang="en-US" sz="2400" b="0" i="1" smtClean="0">
                              <a:solidFill>
                                <a:schemeClr val="tx1"/>
                              </a:solidFill>
                              <a:latin typeface="Cambria Math" panose="02040503050406030204" pitchFamily="18" charset="0"/>
                            </a:rPr>
                            <m:t>1</m:t>
                          </m:r>
                        </m:sub>
                      </m:sSub>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𝑝𝑘</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𝑚</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𝑅</m:t>
                                      </m:r>
                                    </m:e>
                                    <m:sub>
                                      <m:r>
                                        <a:rPr lang="en-US" sz="2400" i="1">
                                          <a:solidFill>
                                            <a:schemeClr val="tx1"/>
                                          </a:solidFill>
                                          <a:latin typeface="Cambria Math" panose="02040503050406030204" pitchFamily="18" charset="0"/>
                                        </a:rPr>
                                        <m:t>𝑖</m:t>
                                      </m:r>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𝑅</m:t>
                                      </m:r>
                                    </m:e>
                                    <m:sub>
                                      <m:r>
                                        <a:rPr lang="en-US" sz="2400" i="1">
                                          <a:solidFill>
                                            <a:schemeClr val="tx1"/>
                                          </a:solidFill>
                                          <a:latin typeface="Cambria Math" panose="02040503050406030204" pitchFamily="18" charset="0"/>
                                        </a:rPr>
                                        <m:t>𝑖</m:t>
                                      </m:r>
                                      <m:r>
                                        <a:rPr lang="en-US" sz="2400" i="1">
                                          <a:solidFill>
                                            <a:schemeClr val="tx1"/>
                                          </a:solidFill>
                                          <a:latin typeface="Cambria Math" panose="02040503050406030204" pitchFamily="18" charset="0"/>
                                        </a:rPr>
                                        <m:t>,1</m:t>
                                      </m:r>
                                    </m:sub>
                                  </m:sSub>
                                </m:e>
                              </m:d>
                            </m:e>
                            <m:sub>
                              <m:r>
                                <a:rPr lang="en-US" sz="2400" i="1" smtClean="0">
                                  <a:solidFill>
                                    <a:schemeClr val="tx1"/>
                                  </a:solidFill>
                                  <a:latin typeface="Cambria Math" panose="02040503050406030204" pitchFamily="18" charset="0"/>
                                </a:rPr>
                                <m:t>𝑖</m:t>
                              </m:r>
                              <m:r>
                                <a:rPr lang="en-US" sz="2400" i="1" smtClean="0">
                                  <a:solidFill>
                                    <a:schemeClr val="tx1"/>
                                  </a:solidFill>
                                  <a:latin typeface="Cambria Math" panose="02040503050406030204" pitchFamily="18" charset="0"/>
                                </a:rPr>
                                <m:t>∈</m:t>
                              </m:r>
                              <m:r>
                                <a:rPr lang="en-US" sz="2400" i="1" smtClean="0">
                                  <a:solidFill>
                                    <a:schemeClr val="tx1"/>
                                  </a:solidFill>
                                  <a:latin typeface="Cambria Math" panose="02040503050406030204" pitchFamily="18" charset="0"/>
                                </a:rPr>
                                <m:t>𝑆𝑆</m:t>
                              </m:r>
                            </m:sub>
                          </m:sSub>
                        </m:e>
                      </m:d>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ℤ</m:t>
                          </m:r>
                        </m:e>
                        <m:sub>
                          <m:r>
                            <a:rPr lang="en-US" sz="2400" b="0" i="1" smtClean="0">
                              <a:solidFill>
                                <a:schemeClr val="tx1"/>
                              </a:solidFill>
                              <a:latin typeface="Cambria Math" panose="02040503050406030204" pitchFamily="18" charset="0"/>
                              <a:ea typeface="Cambria Math" panose="02040503050406030204" pitchFamily="18" charset="0"/>
                            </a:rPr>
                            <m:t>𝑝</m:t>
                          </m:r>
                        </m:sub>
                      </m:sSub>
                    </m:oMath>
                  </m:oMathPara>
                </a14:m>
                <a:endParaRPr lang="en-US" sz="2400" b="0" dirty="0">
                  <a:solidFill>
                    <a:schemeClr val="tx1"/>
                  </a:solidFill>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𝑆𝑆</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up>
                          <m:r>
                            <a:rPr lang="en-US" sz="2400" b="0" i="1" smtClean="0">
                              <a:solidFill>
                                <a:schemeClr val="tx1"/>
                              </a:solidFill>
                              <a:latin typeface="Cambria Math" panose="02040503050406030204" pitchFamily="18" charset="0"/>
                            </a:rPr>
                            <m:t>𝑏</m:t>
                          </m:r>
                        </m:sup>
                      </m:sSubSup>
                    </m:oMath>
                  </m:oMathPara>
                </a14:m>
                <a:endParaRPr lang="en-US" sz="2400" b="0" dirty="0">
                  <a:solidFill>
                    <a:schemeClr val="tx1"/>
                  </a:solidFill>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𝐻</m:t>
                          </m:r>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𝑝𝑘</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𝑚</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oMath>
                  </m:oMathPara>
                </a14:m>
                <a:endParaRPr lang="en-US" sz="24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𝑖</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𝑏</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 </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𝜆</m:t>
                          </m:r>
                        </m:e>
                        <m:sub>
                          <m:r>
                            <a:rPr lang="en-US" sz="2400" b="0" i="1" smtClean="0">
                              <a:solidFill>
                                <a:schemeClr val="tx1"/>
                              </a:solidFill>
                              <a:latin typeface="Cambria Math" panose="02040503050406030204" pitchFamily="18" charset="0"/>
                            </a:rPr>
                            <m:t>𝑖</m:t>
                          </m:r>
                        </m:sub>
                        <m:sup>
                          <m:r>
                            <a:rPr lang="en-US" sz="2400" b="0" i="1" smtClean="0">
                              <a:solidFill>
                                <a:schemeClr val="tx1"/>
                              </a:solidFill>
                              <a:latin typeface="Cambria Math" panose="02040503050406030204" pitchFamily="18" charset="0"/>
                            </a:rPr>
                            <m:t>𝑆𝑆</m:t>
                          </m:r>
                        </m:sup>
                      </m:sSubSup>
                      <m:r>
                        <a:rPr lang="en-US" sz="2400" b="0" i="1" smtClean="0">
                          <a:solidFill>
                            <a:schemeClr val="tx1"/>
                          </a:solidFill>
                          <a:latin typeface="Cambria Math" panose="02040503050406030204" pitchFamily="18" charset="0"/>
                        </a:rPr>
                        <m:t>𝑠</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𝑘</m:t>
                          </m:r>
                        </m:e>
                        <m:sub>
                          <m:r>
                            <a:rPr lang="en-US" sz="2400" b="0" i="1" smtClean="0">
                              <a:solidFill>
                                <a:schemeClr val="tx1"/>
                              </a:solidFill>
                              <a:latin typeface="Cambria Math" panose="02040503050406030204" pitchFamily="18" charset="0"/>
                            </a:rPr>
                            <m:t>𝑖</m:t>
                          </m:r>
                        </m:sub>
                      </m:sSub>
                    </m:oMath>
                  </m:oMathPara>
                </a14:m>
                <a:endParaRPr lang="en-US" sz="2400" dirty="0">
                  <a:solidFill>
                    <a:schemeClr val="tx1"/>
                  </a:solidFill>
                </a:endParaRPr>
              </a:p>
            </p:txBody>
          </p:sp>
        </mc:Choice>
        <mc:Fallback xmlns="">
          <p:sp>
            <p:nvSpPr>
              <p:cNvPr id="6" name="Rounded Rectangle 5">
                <a:extLst>
                  <a:ext uri="{FF2B5EF4-FFF2-40B4-BE49-F238E27FC236}">
                    <a16:creationId xmlns:a16="http://schemas.microsoft.com/office/drawing/2014/main" id="{BB16A4EE-08D4-613A-C5E5-4D7A4D34AC65}"/>
                  </a:ext>
                </a:extLst>
              </p:cNvPr>
              <p:cNvSpPr>
                <a:spLocks noRot="1" noChangeAspect="1" noMove="1" noResize="1" noEditPoints="1" noAdjustHandles="1" noChangeArrowheads="1" noChangeShapeType="1" noTextEdit="1"/>
              </p:cNvSpPr>
              <p:nvPr/>
            </p:nvSpPr>
            <p:spPr>
              <a:xfrm>
                <a:off x="504967" y="1981984"/>
                <a:ext cx="5254329" cy="3554660"/>
              </a:xfrm>
              <a:prstGeom prst="round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05B15E8D-CA21-45A3-655B-8629517F127E}"/>
                  </a:ext>
                </a:extLst>
              </p:cNvPr>
              <p:cNvSpPr/>
              <p:nvPr/>
            </p:nvSpPr>
            <p:spPr>
              <a:xfrm>
                <a:off x="9506855" y="1783021"/>
                <a:ext cx="2044700" cy="3753613"/>
              </a:xfrm>
              <a:prstGeom prst="round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endParaRPr lang="en-US" sz="2400" b="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𝑧</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Σ</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𝑆𝑆</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𝑖</m:t>
                          </m:r>
                        </m:sub>
                      </m:sSub>
                    </m:oMath>
                  </m:oMathPara>
                </a14:m>
                <a:endParaRPr lang="en-US" sz="24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𝜎</m:t>
                      </m:r>
                      <m:r>
                        <a:rPr lang="en-US" sz="2400" b="0" i="1" smtClean="0">
                          <a:solidFill>
                            <a:schemeClr val="tx1"/>
                          </a:solidFill>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e>
                      </m:d>
                    </m:oMath>
                  </m:oMathPara>
                </a14:m>
                <a:endParaRPr lang="en-US" sz="2400" dirty="0">
                  <a:solidFill>
                    <a:srgbClr val="C00000"/>
                  </a:solidFill>
                </a:endParaRPr>
              </a:p>
            </p:txBody>
          </p:sp>
        </mc:Choice>
        <mc:Fallback xmlns="">
          <p:sp>
            <p:nvSpPr>
              <p:cNvPr id="7" name="Rounded Rectangle 6">
                <a:extLst>
                  <a:ext uri="{FF2B5EF4-FFF2-40B4-BE49-F238E27FC236}">
                    <a16:creationId xmlns:a16="http://schemas.microsoft.com/office/drawing/2014/main" id="{05B15E8D-CA21-45A3-655B-8629517F127E}"/>
                  </a:ext>
                </a:extLst>
              </p:cNvPr>
              <p:cNvSpPr>
                <a:spLocks noRot="1" noChangeAspect="1" noMove="1" noResize="1" noEditPoints="1" noAdjustHandles="1" noChangeArrowheads="1" noChangeShapeType="1" noTextEdit="1"/>
              </p:cNvSpPr>
              <p:nvPr/>
            </p:nvSpPr>
            <p:spPr>
              <a:xfrm>
                <a:off x="9506855" y="1783021"/>
                <a:ext cx="2044700" cy="3753613"/>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7A4534-865F-D453-EF10-7663E44D3072}"/>
                  </a:ext>
                </a:extLst>
              </p:cNvPr>
              <p:cNvSpPr txBox="1"/>
              <p:nvPr/>
            </p:nvSpPr>
            <p:spPr>
              <a:xfrm>
                <a:off x="838199" y="1321356"/>
                <a:ext cx="7900555" cy="490199"/>
              </a:xfrm>
              <a:prstGeom prst="rect">
                <a:avLst/>
              </a:prstGeom>
              <a:noFill/>
            </p:spPr>
            <p:txBody>
              <a:bodyPr wrap="square">
                <a:spAutoFit/>
              </a:bodyPr>
              <a:lstStyle/>
              <a:p>
                <a:r>
                  <a:rPr lang="en-US" sz="2400" dirty="0">
                    <a:solidFill>
                      <a:schemeClr val="tx1"/>
                    </a:solidFill>
                  </a:rPr>
                  <a:t>Signer </a:t>
                </a:r>
                <a14:m>
                  <m:oMath xmlns:m="http://schemas.openxmlformats.org/officeDocument/2006/math">
                    <m:r>
                      <a:rPr lang="en-US" sz="2400" b="0" i="1" smtClean="0">
                        <a:solidFill>
                          <a:schemeClr val="tx1"/>
                        </a:solidFill>
                        <a:latin typeface="Cambria Math" panose="02040503050406030204" pitchFamily="18" charset="0"/>
                      </a:rPr>
                      <m:t>𝑖</m:t>
                    </m:r>
                  </m:oMath>
                </a14:m>
                <a:r>
                  <a:rPr lang="en-US" sz="2400" dirty="0">
                    <a:solidFill>
                      <a:schemeClr val="tx1"/>
                    </a:solidFill>
                  </a:rPr>
                  <a:t> holds </a:t>
                </a:r>
                <a14:m>
                  <m:oMath xmlns:m="http://schemas.openxmlformats.org/officeDocument/2006/math">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𝑡</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𝑛</m:t>
                    </m:r>
                    <m:r>
                      <a:rPr lang="en-US" sz="2400" b="0" i="1" smtClean="0">
                        <a:solidFill>
                          <a:schemeClr val="tx1"/>
                        </a:solidFill>
                        <a:latin typeface="Cambria Math" panose="02040503050406030204" pitchFamily="18" charset="0"/>
                      </a:rPr>
                      <m:t>)</m:t>
                    </m:r>
                  </m:oMath>
                </a14:m>
                <a:r>
                  <a:rPr lang="en-US" sz="2400" dirty="0">
                    <a:solidFill>
                      <a:schemeClr val="tx1"/>
                    </a:solidFill>
                  </a:rPr>
                  <a:t>-Shamir Secret Sharing </a:t>
                </a:r>
                <a14:m>
                  <m:oMath xmlns:m="http://schemas.openxmlformats.org/officeDocument/2006/math">
                    <m:r>
                      <a:rPr lang="en-US" sz="2400" b="0" i="1" smtClean="0">
                        <a:solidFill>
                          <a:schemeClr val="tx1"/>
                        </a:solidFill>
                        <a:latin typeface="Cambria Math" panose="02040503050406030204" pitchFamily="18" charset="0"/>
                      </a:rPr>
                      <m:t>𝑠</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𝑘</m:t>
                        </m:r>
                      </m:e>
                      <m:sub>
                        <m:r>
                          <a:rPr lang="en-US" sz="2400" b="0" i="1" smtClean="0">
                            <a:solidFill>
                              <a:schemeClr val="tx1"/>
                            </a:solidFill>
                            <a:latin typeface="Cambria Math" panose="02040503050406030204" pitchFamily="18" charset="0"/>
                          </a:rPr>
                          <m:t>𝑖</m:t>
                        </m:r>
                      </m:sub>
                    </m:sSub>
                  </m:oMath>
                </a14:m>
                <a:r>
                  <a:rPr lang="en-US" sz="2400" dirty="0">
                    <a:solidFill>
                      <a:schemeClr val="tx1"/>
                    </a:solidFill>
                  </a:rPr>
                  <a:t> of </a:t>
                </a:r>
                <a14:m>
                  <m:oMath xmlns:m="http://schemas.openxmlformats.org/officeDocument/2006/math">
                    <m:r>
                      <a:rPr lang="en-US" sz="2400" b="0" i="1" smtClean="0">
                        <a:solidFill>
                          <a:schemeClr val="tx1"/>
                        </a:solidFill>
                        <a:latin typeface="Cambria Math" panose="02040503050406030204" pitchFamily="18" charset="0"/>
                      </a:rPr>
                      <m:t>𝑠𝑘</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ℤ</m:t>
                        </m:r>
                      </m:e>
                      <m:sub>
                        <m:r>
                          <a:rPr lang="en-US" sz="2400" b="0" i="1" smtClean="0">
                            <a:solidFill>
                              <a:schemeClr val="tx1"/>
                            </a:solidFill>
                            <a:latin typeface="Cambria Math" panose="02040503050406030204" pitchFamily="18" charset="0"/>
                            <a:ea typeface="Cambria Math" panose="02040503050406030204" pitchFamily="18" charset="0"/>
                          </a:rPr>
                          <m:t>𝑝</m:t>
                        </m:r>
                      </m:sub>
                    </m:sSub>
                  </m:oMath>
                </a14:m>
                <a:endParaRPr lang="en-US" sz="2400" dirty="0">
                  <a:solidFill>
                    <a:schemeClr val="tx1"/>
                  </a:solidFill>
                </a:endParaRPr>
              </a:p>
            </p:txBody>
          </p:sp>
        </mc:Choice>
        <mc:Fallback xmlns="">
          <p:sp>
            <p:nvSpPr>
              <p:cNvPr id="9" name="TextBox 8">
                <a:extLst>
                  <a:ext uri="{FF2B5EF4-FFF2-40B4-BE49-F238E27FC236}">
                    <a16:creationId xmlns:a16="http://schemas.microsoft.com/office/drawing/2014/main" id="{3E7A4534-865F-D453-EF10-7663E44D3072}"/>
                  </a:ext>
                </a:extLst>
              </p:cNvPr>
              <p:cNvSpPr txBox="1">
                <a:spLocks noRot="1" noChangeAspect="1" noMove="1" noResize="1" noEditPoints="1" noAdjustHandles="1" noChangeArrowheads="1" noChangeShapeType="1" noTextEdit="1"/>
              </p:cNvSpPr>
              <p:nvPr/>
            </p:nvSpPr>
            <p:spPr>
              <a:xfrm>
                <a:off x="838199" y="1321356"/>
                <a:ext cx="7900555" cy="490199"/>
              </a:xfrm>
              <a:prstGeom prst="rect">
                <a:avLst/>
              </a:prstGeom>
              <a:blipFill>
                <a:blip r:embed="rId5"/>
                <a:stretch>
                  <a:fillRect l="-1122" t="-7692" b="-2564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A60291FF-464E-4BF0-DA48-7161A5E74626}"/>
              </a:ext>
            </a:extLst>
          </p:cNvPr>
          <p:cNvCxnSpPr>
            <a:cxnSpLocks/>
          </p:cNvCxnSpPr>
          <p:nvPr/>
        </p:nvCxnSpPr>
        <p:spPr>
          <a:xfrm>
            <a:off x="5759296" y="2925412"/>
            <a:ext cx="37475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201ECB0-C8D9-53A6-99A2-A465F6199F94}"/>
              </a:ext>
            </a:extLst>
          </p:cNvPr>
          <p:cNvCxnSpPr>
            <a:cxnSpLocks/>
            <a:endCxn id="6" idx="3"/>
          </p:cNvCxnSpPr>
          <p:nvPr/>
        </p:nvCxnSpPr>
        <p:spPr>
          <a:xfrm flipH="1" flipV="1">
            <a:off x="5759296" y="3759314"/>
            <a:ext cx="3747559" cy="15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0C12DB4-9337-A240-0A59-9D7A2F5A5D90}"/>
              </a:ext>
            </a:extLst>
          </p:cNvPr>
          <p:cNvCxnSpPr>
            <a:cxnSpLocks/>
          </p:cNvCxnSpPr>
          <p:nvPr/>
        </p:nvCxnSpPr>
        <p:spPr>
          <a:xfrm>
            <a:off x="5745972" y="4828313"/>
            <a:ext cx="37510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8EBCED-037F-9A67-8268-1DC37134CA61}"/>
                  </a:ext>
                </a:extLst>
              </p:cNvPr>
              <p:cNvSpPr txBox="1"/>
              <p:nvPr/>
            </p:nvSpPr>
            <p:spPr>
              <a:xfrm>
                <a:off x="7327047" y="4307230"/>
                <a:ext cx="4877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14" name="TextBox 13">
                <a:extLst>
                  <a:ext uri="{FF2B5EF4-FFF2-40B4-BE49-F238E27FC236}">
                    <a16:creationId xmlns:a16="http://schemas.microsoft.com/office/drawing/2014/main" id="{198EBCED-037F-9A67-8268-1DC37134CA61}"/>
                  </a:ext>
                </a:extLst>
              </p:cNvPr>
              <p:cNvSpPr txBox="1">
                <a:spLocks noRot="1" noChangeAspect="1" noMove="1" noResize="1" noEditPoints="1" noAdjustHandles="1" noChangeArrowheads="1" noChangeShapeType="1" noTextEdit="1"/>
              </p:cNvSpPr>
              <p:nvPr/>
            </p:nvSpPr>
            <p:spPr>
              <a:xfrm>
                <a:off x="7327047" y="4307230"/>
                <a:ext cx="487762"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74BC744-69AE-2F5F-43A5-3A27FD50116C}"/>
                  </a:ext>
                </a:extLst>
              </p:cNvPr>
              <p:cNvSpPr txBox="1"/>
              <p:nvPr/>
            </p:nvSpPr>
            <p:spPr>
              <a:xfrm>
                <a:off x="6954246" y="2363107"/>
                <a:ext cx="1498601"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e>
                      </m:d>
                    </m:oMath>
                  </m:oMathPara>
                </a14:m>
                <a:endParaRPr lang="en-US" sz="2400" dirty="0">
                  <a:solidFill>
                    <a:schemeClr val="tx1"/>
                  </a:solidFill>
                </a:endParaRPr>
              </a:p>
            </p:txBody>
          </p:sp>
        </mc:Choice>
        <mc:Fallback xmlns="">
          <p:sp>
            <p:nvSpPr>
              <p:cNvPr id="21" name="TextBox 20">
                <a:extLst>
                  <a:ext uri="{FF2B5EF4-FFF2-40B4-BE49-F238E27FC236}">
                    <a16:creationId xmlns:a16="http://schemas.microsoft.com/office/drawing/2014/main" id="{574BC744-69AE-2F5F-43A5-3A27FD50116C}"/>
                  </a:ext>
                </a:extLst>
              </p:cNvPr>
              <p:cNvSpPr txBox="1">
                <a:spLocks noRot="1" noChangeAspect="1" noMove="1" noResize="1" noEditPoints="1" noAdjustHandles="1" noChangeArrowheads="1" noChangeShapeType="1" noTextEdit="1"/>
              </p:cNvSpPr>
              <p:nvPr/>
            </p:nvSpPr>
            <p:spPr>
              <a:xfrm>
                <a:off x="6954246" y="2363107"/>
                <a:ext cx="1498601" cy="509178"/>
              </a:xfrm>
              <a:prstGeom prst="rect">
                <a:avLst/>
              </a:prstGeom>
              <a:blipFill>
                <a:blip r:embed="rId8"/>
                <a:stretch>
                  <a:fillRect/>
                </a:stretch>
              </a:blipFill>
            </p:spPr>
            <p:txBody>
              <a:bodyPr/>
              <a:lstStyle/>
              <a:p>
                <a:r>
                  <a:rPr lang="en-US">
                    <a:noFill/>
                  </a:rPr>
                  <a:t> </a:t>
                </a:r>
              </a:p>
            </p:txBody>
          </p:sp>
        </mc:Fallback>
      </mc:AlternateContent>
      <p:pic>
        <p:nvPicPr>
          <p:cNvPr id="4" name="Graphic 3" descr="User with solid fill">
            <a:extLst>
              <a:ext uri="{FF2B5EF4-FFF2-40B4-BE49-F238E27FC236}">
                <a16:creationId xmlns:a16="http://schemas.microsoft.com/office/drawing/2014/main" id="{90484D0F-659E-5F50-B4BE-FF2AE3910A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745" y="1826576"/>
            <a:ext cx="662453" cy="662453"/>
          </a:xfrm>
          <a:prstGeom prst="rect">
            <a:avLst/>
          </a:prstGeom>
        </p:spPr>
      </p:pic>
      <p:grpSp>
        <p:nvGrpSpPr>
          <p:cNvPr id="10" name="Group 9">
            <a:extLst>
              <a:ext uri="{FF2B5EF4-FFF2-40B4-BE49-F238E27FC236}">
                <a16:creationId xmlns:a16="http://schemas.microsoft.com/office/drawing/2014/main" id="{45FC26C7-B40D-E03D-98A3-30FFCC4368AD}"/>
              </a:ext>
            </a:extLst>
          </p:cNvPr>
          <p:cNvGrpSpPr/>
          <p:nvPr/>
        </p:nvGrpSpPr>
        <p:grpSpPr>
          <a:xfrm>
            <a:off x="9506854" y="1413689"/>
            <a:ext cx="1654877" cy="1201314"/>
            <a:chOff x="9509677" y="2889120"/>
            <a:chExt cx="1654877" cy="1201314"/>
          </a:xfrm>
        </p:grpSpPr>
        <p:pic>
          <p:nvPicPr>
            <p:cNvPr id="15" name="Graphic 14" descr="User outline">
              <a:extLst>
                <a:ext uri="{FF2B5EF4-FFF2-40B4-BE49-F238E27FC236}">
                  <a16:creationId xmlns:a16="http://schemas.microsoft.com/office/drawing/2014/main" id="{92E35DD4-76A6-772F-9C5C-82C52A615F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5098" y="3176034"/>
              <a:ext cx="914400" cy="9144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7BBEFD-A4CC-E99D-CA5F-3CD1172FF518}"/>
                    </a:ext>
                  </a:extLst>
                </p:cNvPr>
                <p:cNvSpPr txBox="1"/>
                <p:nvPr/>
              </p:nvSpPr>
              <p:spPr>
                <a:xfrm>
                  <a:off x="9509677" y="2889120"/>
                  <a:ext cx="1654877"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𝑝𝑘</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𝑔</m:t>
                            </m:r>
                          </m:e>
                          <m:sup>
                            <m:r>
                              <a:rPr lang="en-US" sz="2400" b="0" i="1" smtClean="0">
                                <a:latin typeface="Cambria Math" panose="02040503050406030204" pitchFamily="18" charset="0"/>
                              </a:rPr>
                              <m:t>𝑠𝑘</m:t>
                            </m:r>
                          </m:sup>
                        </m:sSup>
                        <m:r>
                          <a:rPr lang="en-US" sz="2400" b="0" i="1" smtClean="0">
                            <a:latin typeface="Cambria Math" panose="02040503050406030204" pitchFamily="18" charset="0"/>
                          </a:rPr>
                          <m:t>, </m:t>
                        </m:r>
                        <m:r>
                          <a:rPr lang="en-US" sz="2400" b="0" i="1" smtClean="0">
                            <a:latin typeface="Cambria Math" panose="02040503050406030204" pitchFamily="18" charset="0"/>
                          </a:rPr>
                          <m:t>𝑚</m:t>
                        </m:r>
                      </m:oMath>
                    </m:oMathPara>
                  </a14:m>
                  <a:endParaRPr lang="en-US" sz="2400" dirty="0"/>
                </a:p>
              </p:txBody>
            </p:sp>
          </mc:Choice>
          <mc:Fallback xmlns="">
            <p:sp>
              <p:nvSpPr>
                <p:cNvPr id="18" name="TextBox 17">
                  <a:extLst>
                    <a:ext uri="{FF2B5EF4-FFF2-40B4-BE49-F238E27FC236}">
                      <a16:creationId xmlns:a16="http://schemas.microsoft.com/office/drawing/2014/main" id="{0E7BBEFD-A4CC-E99D-CA5F-3CD1172FF518}"/>
                    </a:ext>
                  </a:extLst>
                </p:cNvPr>
                <p:cNvSpPr txBox="1">
                  <a:spLocks noRot="1" noChangeAspect="1" noMove="1" noResize="1" noEditPoints="1" noAdjustHandles="1" noChangeArrowheads="1" noChangeShapeType="1" noTextEdit="1"/>
                </p:cNvSpPr>
                <p:nvPr/>
              </p:nvSpPr>
              <p:spPr>
                <a:xfrm>
                  <a:off x="9509677" y="2889120"/>
                  <a:ext cx="1654877" cy="375872"/>
                </a:xfrm>
                <a:prstGeom prst="rect">
                  <a:avLst/>
                </a:prstGeom>
                <a:blipFill>
                  <a:blip r:embed="rId13"/>
                  <a:stretch>
                    <a:fillRect l="-6107" t="-3226" r="-2290" b="-29032"/>
                  </a:stretch>
                </a:blipFill>
              </p:spPr>
              <p:txBody>
                <a:bodyPr/>
                <a:lstStyle/>
                <a:p>
                  <a:r>
                    <a:rPr lang="en-US">
                      <a:noFill/>
                    </a:rPr>
                    <a:t> </a:t>
                  </a:r>
                </a:p>
              </p:txBody>
            </p:sp>
          </mc:Fallback>
        </mc:AlternateContent>
      </p:grpSp>
      <p:sp>
        <p:nvSpPr>
          <p:cNvPr id="3" name="Oval Callout 2">
            <a:extLst>
              <a:ext uri="{FF2B5EF4-FFF2-40B4-BE49-F238E27FC236}">
                <a16:creationId xmlns:a16="http://schemas.microsoft.com/office/drawing/2014/main" id="{F6880865-D4B2-4B5D-7EAB-4D58BBA9FEAA}"/>
              </a:ext>
            </a:extLst>
          </p:cNvPr>
          <p:cNvSpPr/>
          <p:nvPr/>
        </p:nvSpPr>
        <p:spPr>
          <a:xfrm>
            <a:off x="9311634" y="5233082"/>
            <a:ext cx="3230082" cy="1131384"/>
          </a:xfrm>
          <a:prstGeom prst="wedgeEllipseCallout">
            <a:avLst>
              <a:gd name="adj1" fmla="val -7883"/>
              <a:gd name="adj2" fmla="val -71709"/>
            </a:avLst>
          </a:prstGeom>
          <a:solidFill>
            <a:srgbClr val="D9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Schnorr Signature</a:t>
            </a:r>
          </a:p>
        </p:txBody>
      </p:sp>
      <p:sp>
        <p:nvSpPr>
          <p:cNvPr id="8" name="Rounded Rectangle 7">
            <a:extLst>
              <a:ext uri="{FF2B5EF4-FFF2-40B4-BE49-F238E27FC236}">
                <a16:creationId xmlns:a16="http://schemas.microsoft.com/office/drawing/2014/main" id="{CDEC591D-7082-4AF5-F1DD-123BB8E4E134}"/>
              </a:ext>
            </a:extLst>
          </p:cNvPr>
          <p:cNvSpPr/>
          <p:nvPr/>
        </p:nvSpPr>
        <p:spPr>
          <a:xfrm>
            <a:off x="754745" y="3429000"/>
            <a:ext cx="4789628" cy="108969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B93D62B9-295E-5DD8-6457-69378B6586E3}"/>
              </a:ext>
            </a:extLst>
          </p:cNvPr>
          <p:cNvSpPr/>
          <p:nvPr/>
        </p:nvSpPr>
        <p:spPr>
          <a:xfrm>
            <a:off x="897402" y="5387147"/>
            <a:ext cx="7900554" cy="1264042"/>
          </a:xfrm>
          <a:prstGeom prst="roundRect">
            <a:avLst/>
          </a:prstGeom>
          <a:solidFill>
            <a:schemeClr val="tx2">
              <a:lumMod val="10000"/>
              <a:lumOff val="9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C00000"/>
                </a:solidFill>
              </a:rPr>
              <a:t>FROST is secure based on </a:t>
            </a:r>
            <a:r>
              <a:rPr lang="en-US" sz="2200" b="1" dirty="0">
                <a:solidFill>
                  <a:srgbClr val="C00000"/>
                </a:solidFill>
              </a:rPr>
              <a:t>OMDL assumption</a:t>
            </a:r>
            <a:r>
              <a:rPr lang="en-US" sz="2200" dirty="0">
                <a:solidFill>
                  <a:srgbClr val="C00000"/>
                </a:solidFill>
              </a:rPr>
              <a:t> [BCK+22]. </a:t>
            </a:r>
          </a:p>
          <a:p>
            <a:pPr marL="342900" indent="-342900" algn="ctr">
              <a:buFont typeface="Arial" panose="020B0604020202020204" pitchFamily="34" charset="0"/>
              <a:buChar char="•"/>
            </a:pPr>
            <a:r>
              <a:rPr lang="en-US" sz="2200" dirty="0">
                <a:solidFill>
                  <a:srgbClr val="C00000"/>
                </a:solidFill>
              </a:rPr>
              <a:t>(Until recently) No natural lattice analogue</a:t>
            </a:r>
          </a:p>
          <a:p>
            <a:pPr marL="342900" indent="-342900" algn="ctr">
              <a:buFont typeface="Arial" panose="020B0604020202020204" pitchFamily="34" charset="0"/>
              <a:buChar char="•"/>
            </a:pPr>
            <a:r>
              <a:rPr lang="en-US" sz="2200" dirty="0">
                <a:solidFill>
                  <a:srgbClr val="C00000"/>
                </a:solidFill>
              </a:rPr>
              <a:t>Easier to convert from a DL-based scheme </a:t>
            </a:r>
          </a:p>
        </p:txBody>
      </p:sp>
      <p:sp>
        <p:nvSpPr>
          <p:cNvPr id="24" name="Rounded Rectangle 23">
            <a:extLst>
              <a:ext uri="{FF2B5EF4-FFF2-40B4-BE49-F238E27FC236}">
                <a16:creationId xmlns:a16="http://schemas.microsoft.com/office/drawing/2014/main" id="{881EAB55-6B67-7B7F-8E34-FC8E4945E921}"/>
              </a:ext>
            </a:extLst>
          </p:cNvPr>
          <p:cNvSpPr/>
          <p:nvPr/>
        </p:nvSpPr>
        <p:spPr>
          <a:xfrm>
            <a:off x="4802015" y="1890077"/>
            <a:ext cx="2081469" cy="791382"/>
          </a:xfrm>
          <a:prstGeom prst="roundRect">
            <a:avLst/>
          </a:prstGeom>
          <a:solidFill>
            <a:srgbClr val="F3E7E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Prevent ROS attack [BLLOR20]</a:t>
            </a:r>
          </a:p>
        </p:txBody>
      </p:sp>
      <p:cxnSp>
        <p:nvCxnSpPr>
          <p:cNvPr id="26" name="Straight Arrow Connector 25">
            <a:extLst>
              <a:ext uri="{FF2B5EF4-FFF2-40B4-BE49-F238E27FC236}">
                <a16:creationId xmlns:a16="http://schemas.microsoft.com/office/drawing/2014/main" id="{47C7EDC6-3079-A1F4-69A3-96A588FFF990}"/>
              </a:ext>
            </a:extLst>
          </p:cNvPr>
          <p:cNvCxnSpPr>
            <a:cxnSpLocks/>
            <a:stCxn id="8" idx="3"/>
            <a:endCxn id="24" idx="2"/>
          </p:cNvCxnSpPr>
          <p:nvPr/>
        </p:nvCxnSpPr>
        <p:spPr>
          <a:xfrm flipV="1">
            <a:off x="5544373" y="2681459"/>
            <a:ext cx="298377" cy="12923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Slide Number Placeholder 35">
            <a:extLst>
              <a:ext uri="{FF2B5EF4-FFF2-40B4-BE49-F238E27FC236}">
                <a16:creationId xmlns:a16="http://schemas.microsoft.com/office/drawing/2014/main" id="{AAE468ED-5C8C-1271-CCB8-3417ECEB6EAE}"/>
              </a:ext>
            </a:extLst>
          </p:cNvPr>
          <p:cNvSpPr>
            <a:spLocks noGrp="1"/>
          </p:cNvSpPr>
          <p:nvPr>
            <p:ph type="sldNum" sz="quarter" idx="12"/>
          </p:nvPr>
        </p:nvSpPr>
        <p:spPr>
          <a:xfrm>
            <a:off x="8551398" y="6425322"/>
            <a:ext cx="2743200" cy="365125"/>
          </a:xfrm>
        </p:spPr>
        <p:txBody>
          <a:bodyPr/>
          <a:lstStyle/>
          <a:p>
            <a:fld id="{30EC9421-5314-2247-A5A7-BBDDA73914CC}" type="slidenum">
              <a:rPr lang="en-US" smtClean="0"/>
              <a:t>8</a:t>
            </a:fld>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8E57C54-9C3B-4C2A-72DC-B97D187F765E}"/>
                  </a:ext>
                </a:extLst>
              </p:cNvPr>
              <p:cNvSpPr txBox="1"/>
              <p:nvPr/>
            </p:nvSpPr>
            <p:spPr>
              <a:xfrm>
                <a:off x="5739594" y="3144052"/>
                <a:ext cx="4161450" cy="559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𝑆𝑆</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d>
                                <m:dPr>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𝑅</m:t>
                                      </m:r>
                                    </m:e>
                                    <m:sub>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Sub>
                                </m:e>
                              </m:d>
                            </m:e>
                          </m:d>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𝑆𝑆</m:t>
                          </m:r>
                        </m:sub>
                      </m:sSub>
                    </m:oMath>
                  </m:oMathPara>
                </a14:m>
                <a:endParaRPr lang="en-US" sz="2400" dirty="0"/>
              </a:p>
            </p:txBody>
          </p:sp>
        </mc:Choice>
        <mc:Fallback xmlns="">
          <p:sp>
            <p:nvSpPr>
              <p:cNvPr id="39" name="TextBox 38">
                <a:extLst>
                  <a:ext uri="{FF2B5EF4-FFF2-40B4-BE49-F238E27FC236}">
                    <a16:creationId xmlns:a16="http://schemas.microsoft.com/office/drawing/2014/main" id="{68E57C54-9C3B-4C2A-72DC-B97D187F765E}"/>
                  </a:ext>
                </a:extLst>
              </p:cNvPr>
              <p:cNvSpPr txBox="1">
                <a:spLocks noRot="1" noChangeAspect="1" noMove="1" noResize="1" noEditPoints="1" noAdjustHandles="1" noChangeArrowheads="1" noChangeShapeType="1" noTextEdit="1"/>
              </p:cNvSpPr>
              <p:nvPr/>
            </p:nvSpPr>
            <p:spPr>
              <a:xfrm>
                <a:off x="5739594" y="3144052"/>
                <a:ext cx="4161450" cy="559640"/>
              </a:xfrm>
              <a:prstGeom prst="rect">
                <a:avLst/>
              </a:prstGeom>
              <a:blipFill>
                <a:blip r:embed="rId14"/>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85FA512-0DE3-EBDD-EEAE-1DA65E875C54}"/>
                  </a:ext>
                </a:extLst>
              </p:cNvPr>
              <p:cNvSpPr txBox="1"/>
              <p:nvPr/>
            </p:nvSpPr>
            <p:spPr>
              <a:xfrm>
                <a:off x="6087943" y="3817310"/>
                <a:ext cx="3231206" cy="369332"/>
              </a:xfrm>
              <a:prstGeom prst="rect">
                <a:avLst/>
              </a:prstGeom>
              <a:noFill/>
            </p:spPr>
            <p:txBody>
              <a:bodyPr wrap="none" rtlCol="0">
                <a:spAutoFit/>
              </a:bodyPr>
              <a:lstStyle/>
              <a:p>
                <a:r>
                  <a:rPr lang="en-US" dirty="0">
                    <a:solidFill>
                      <a:srgbClr val="C00000"/>
                    </a:solidFill>
                  </a:rPr>
                  <a:t>Note: </a:t>
                </a:r>
                <a14:m>
                  <m:oMath xmlns:m="http://schemas.openxmlformats.org/officeDocument/2006/math">
                    <m:r>
                      <a:rPr lang="en-US" i="1" dirty="0" smtClean="0">
                        <a:solidFill>
                          <a:srgbClr val="C00000"/>
                        </a:solidFill>
                        <a:latin typeface="Cambria Math" panose="02040503050406030204" pitchFamily="18" charset="0"/>
                      </a:rPr>
                      <m:t>𝑆𝑆</m:t>
                    </m:r>
                    <m:r>
                      <a:rPr lang="en-US" i="1" dirty="0" smtClean="0">
                        <a:solidFill>
                          <a:srgbClr val="C00000"/>
                        </a:solidFill>
                        <a:latin typeface="Cambria Math" panose="02040503050406030204" pitchFamily="18" charset="0"/>
                      </a:rPr>
                      <m:t> =</m:t>
                    </m:r>
                  </m:oMath>
                </a14:m>
                <a:r>
                  <a:rPr lang="en-US" dirty="0">
                    <a:solidFill>
                      <a:srgbClr val="C00000"/>
                    </a:solidFill>
                  </a:rPr>
                  <a:t> signer set, </a:t>
                </a:r>
                <a14:m>
                  <m:oMath xmlns:m="http://schemas.openxmlformats.org/officeDocument/2006/math">
                    <m:d>
                      <m:dPr>
                        <m:begChr m:val="|"/>
                        <m:endChr m:val="|"/>
                        <m:ctrlPr>
                          <a:rPr lang="en-US" i="1" dirty="0" smtClean="0">
                            <a:solidFill>
                              <a:srgbClr val="C00000"/>
                            </a:solidFill>
                            <a:latin typeface="Cambria Math" panose="02040503050406030204" pitchFamily="18" charset="0"/>
                          </a:rPr>
                        </m:ctrlPr>
                      </m:dPr>
                      <m:e>
                        <m:r>
                          <a:rPr lang="en-US" i="1" dirty="0" smtClean="0">
                            <a:solidFill>
                              <a:srgbClr val="C00000"/>
                            </a:solidFill>
                            <a:latin typeface="Cambria Math" panose="02040503050406030204" pitchFamily="18" charset="0"/>
                          </a:rPr>
                          <m:t>𝑆𝑆</m:t>
                        </m:r>
                      </m:e>
                    </m:d>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𝑡</m:t>
                    </m:r>
                  </m:oMath>
                </a14:m>
                <a:endParaRPr lang="en-US" dirty="0">
                  <a:solidFill>
                    <a:srgbClr val="C00000"/>
                  </a:solidFill>
                </a:endParaRPr>
              </a:p>
            </p:txBody>
          </p:sp>
        </mc:Choice>
        <mc:Fallback xmlns="">
          <p:sp>
            <p:nvSpPr>
              <p:cNvPr id="43" name="TextBox 42">
                <a:extLst>
                  <a:ext uri="{FF2B5EF4-FFF2-40B4-BE49-F238E27FC236}">
                    <a16:creationId xmlns:a16="http://schemas.microsoft.com/office/drawing/2014/main" id="{585FA512-0DE3-EBDD-EEAE-1DA65E875C54}"/>
                  </a:ext>
                </a:extLst>
              </p:cNvPr>
              <p:cNvSpPr txBox="1">
                <a:spLocks noRot="1" noChangeAspect="1" noMove="1" noResize="1" noEditPoints="1" noAdjustHandles="1" noChangeArrowheads="1" noChangeShapeType="1" noTextEdit="1"/>
              </p:cNvSpPr>
              <p:nvPr/>
            </p:nvSpPr>
            <p:spPr>
              <a:xfrm>
                <a:off x="6087943" y="3817310"/>
                <a:ext cx="3231206" cy="369332"/>
              </a:xfrm>
              <a:prstGeom prst="rect">
                <a:avLst/>
              </a:prstGeom>
              <a:blipFill>
                <a:blip r:embed="rId15"/>
                <a:stretch>
                  <a:fillRect l="-1569"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5974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3" grpId="0" animBg="1"/>
      <p:bldP spid="8" grpId="0" animBg="1"/>
      <p:bldP spid="23" grpId="0" animBg="1"/>
      <p:bldP spid="24" grpId="0" animBg="1"/>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197F-AB52-63D2-82A5-2B000AF2E44A}"/>
              </a:ext>
            </a:extLst>
          </p:cNvPr>
          <p:cNvSpPr>
            <a:spLocks noGrp="1"/>
          </p:cNvSpPr>
          <p:nvPr>
            <p:ph type="title"/>
          </p:nvPr>
        </p:nvSpPr>
        <p:spPr/>
        <p:txBody>
          <a:bodyPr>
            <a:normAutofit/>
          </a:bodyPr>
          <a:lstStyle/>
          <a:p>
            <a:r>
              <a:rPr lang="en-US" sz="4000" dirty="0"/>
              <a:t>Generalization: Linear Hash Functions [TZ23]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4FD7C4-4D43-7A64-1998-ED5FE0D99585}"/>
                  </a:ext>
                </a:extLst>
              </p:cNvPr>
              <p:cNvSpPr>
                <a:spLocks noGrp="1"/>
              </p:cNvSpPr>
              <p:nvPr>
                <p:ph idx="1"/>
              </p:nvPr>
            </p:nvSpPr>
            <p:spPr>
              <a:xfrm>
                <a:off x="838200" y="1825625"/>
                <a:ext cx="10515600" cy="1967851"/>
              </a:xfrm>
            </p:spPr>
            <p:txBody>
              <a:bodyPr>
                <a:normAutofit/>
              </a:bodyPr>
              <a:lstStyle/>
              <a:p>
                <a:r>
                  <a:rPr lang="en-US" sz="3600" b="0" dirty="0">
                    <a:solidFill>
                      <a:srgbClr val="C00000"/>
                    </a:solidFill>
                  </a:rPr>
                  <a:t>Replace </a:t>
                </a:r>
                <a14:m>
                  <m:oMath xmlns:m="http://schemas.openxmlformats.org/officeDocument/2006/math">
                    <m:r>
                      <a:rPr lang="en-US" sz="3600" b="0" i="1" smtClean="0">
                        <a:solidFill>
                          <a:srgbClr val="C00000"/>
                        </a:solidFill>
                        <a:latin typeface="Cambria Math" panose="02040503050406030204" pitchFamily="18" charset="0"/>
                      </a:rPr>
                      <m:t>𝑥</m:t>
                    </m:r>
                    <m:r>
                      <a:rPr lang="en-US" sz="3600" b="0" i="1" smtClean="0">
                        <a:solidFill>
                          <a:srgbClr val="C00000"/>
                        </a:solidFill>
                        <a:latin typeface="Cambria Math" panose="02040503050406030204" pitchFamily="18" charset="0"/>
                      </a:rPr>
                      <m:t>↦</m:t>
                    </m:r>
                    <m:sSup>
                      <m:sSupPr>
                        <m:ctrlPr>
                          <a:rPr lang="en-US" sz="3600" b="0" i="1" smtClean="0">
                            <a:solidFill>
                              <a:srgbClr val="C00000"/>
                            </a:solidFill>
                            <a:latin typeface="Cambria Math" panose="02040503050406030204" pitchFamily="18" charset="0"/>
                          </a:rPr>
                        </m:ctrlPr>
                      </m:sSupPr>
                      <m:e>
                        <m:r>
                          <a:rPr lang="en-US" sz="3600" b="0" i="1" smtClean="0">
                            <a:solidFill>
                              <a:srgbClr val="C00000"/>
                            </a:solidFill>
                            <a:latin typeface="Cambria Math" panose="02040503050406030204" pitchFamily="18" charset="0"/>
                          </a:rPr>
                          <m:t>𝑔</m:t>
                        </m:r>
                      </m:e>
                      <m:sup>
                        <m:r>
                          <a:rPr lang="en-US" sz="3600" b="0" i="1" smtClean="0">
                            <a:solidFill>
                              <a:srgbClr val="C00000"/>
                            </a:solidFill>
                            <a:latin typeface="Cambria Math" panose="02040503050406030204" pitchFamily="18" charset="0"/>
                          </a:rPr>
                          <m:t>𝑥</m:t>
                        </m:r>
                      </m:sup>
                    </m:sSup>
                  </m:oMath>
                </a14:m>
                <a:r>
                  <a:rPr lang="en-US" sz="3600" b="0" dirty="0">
                    <a:solidFill>
                      <a:srgbClr val="C00000"/>
                    </a:solidFill>
                  </a:rPr>
                  <a:t> with </a:t>
                </a:r>
                <a14:m>
                  <m:oMath xmlns:m="http://schemas.openxmlformats.org/officeDocument/2006/math">
                    <m:r>
                      <a:rPr lang="en-US" sz="3600" b="0" i="1" smtClean="0">
                        <a:solidFill>
                          <a:srgbClr val="C00000"/>
                        </a:solidFill>
                        <a:latin typeface="Cambria Math" panose="02040503050406030204" pitchFamily="18" charset="0"/>
                      </a:rPr>
                      <m:t>𝐹</m:t>
                    </m:r>
                    <m:r>
                      <a:rPr lang="en-US" sz="3600" b="0" i="1" smtClean="0">
                        <a:solidFill>
                          <a:srgbClr val="C00000"/>
                        </a:solidFill>
                        <a:latin typeface="Cambria Math" panose="02040503050406030204" pitchFamily="18" charset="0"/>
                      </a:rPr>
                      <m:t>:</m:t>
                    </m:r>
                    <m:r>
                      <a:rPr lang="en-US" sz="3600" b="0" i="1" smtClean="0">
                        <a:solidFill>
                          <a:srgbClr val="C00000"/>
                        </a:solidFill>
                        <a:latin typeface="Cambria Math" panose="02040503050406030204" pitchFamily="18" charset="0"/>
                        <a:ea typeface="Cambria Math" panose="02040503050406030204" pitchFamily="18" charset="0"/>
                      </a:rPr>
                      <m:t>𝒟</m:t>
                    </m:r>
                    <m:r>
                      <a:rPr lang="en-US" sz="3600" b="0" i="1" smtClean="0">
                        <a:solidFill>
                          <a:srgbClr val="C00000"/>
                        </a:solidFill>
                        <a:latin typeface="Cambria Math" panose="02040503050406030204" pitchFamily="18" charset="0"/>
                        <a:ea typeface="Cambria Math" panose="02040503050406030204" pitchFamily="18" charset="0"/>
                      </a:rPr>
                      <m:t>→</m:t>
                    </m:r>
                    <m:r>
                      <a:rPr lang="en-US" sz="3600" b="0" i="1" smtClean="0">
                        <a:solidFill>
                          <a:srgbClr val="C00000"/>
                        </a:solidFill>
                        <a:latin typeface="Cambria Math" panose="02040503050406030204" pitchFamily="18" charset="0"/>
                        <a:ea typeface="Cambria Math" panose="02040503050406030204" pitchFamily="18" charset="0"/>
                      </a:rPr>
                      <m:t>ℛ</m:t>
                    </m:r>
                  </m:oMath>
                </a14:m>
                <a:endParaRPr lang="en-US" sz="3600" dirty="0">
                  <a:solidFill>
                    <a:srgbClr val="C00000"/>
                  </a:solidFill>
                </a:endParaRPr>
              </a:p>
              <a:p>
                <a:pPr marL="0" indent="0">
                  <a:buNone/>
                </a:pPr>
                <a:endParaRPr lang="en-US" dirty="0"/>
              </a:p>
              <a:p>
                <a:r>
                  <a:rPr lang="en-US" dirty="0"/>
                  <a:t>Domain </a:t>
                </a:r>
                <a14:m>
                  <m:oMath xmlns:m="http://schemas.openxmlformats.org/officeDocument/2006/math">
                    <m:r>
                      <a:rPr lang="en-US" b="0" i="1" smtClean="0">
                        <a:latin typeface="Cambria Math" panose="02040503050406030204" pitchFamily="18" charset="0"/>
                        <a:ea typeface="Cambria Math" panose="02040503050406030204" pitchFamily="18" charset="0"/>
                      </a:rPr>
                      <m:t>𝒟</m:t>
                    </m:r>
                  </m:oMath>
                </a14:m>
                <a:r>
                  <a:rPr lang="en-US" b="0" dirty="0"/>
                  <a:t>, Range </a:t>
                </a:r>
                <a14:m>
                  <m:oMath xmlns:m="http://schemas.openxmlformats.org/officeDocument/2006/math">
                    <m:r>
                      <a:rPr lang="en-US" b="0" i="1" smtClean="0">
                        <a:latin typeface="Cambria Math" panose="02040503050406030204" pitchFamily="18" charset="0"/>
                        <a:ea typeface="Cambria Math" panose="02040503050406030204" pitchFamily="18" charset="0"/>
                      </a:rPr>
                      <m:t>ℛ</m:t>
                    </m:r>
                  </m:oMath>
                </a14:m>
                <a:r>
                  <a:rPr lang="en-US" b="0" dirty="0"/>
                  <a:t> </a:t>
                </a:r>
                <a:r>
                  <a:rPr lang="en-US" dirty="0"/>
                  <a:t>are vector spaces over field </a:t>
                </a:r>
                <a14:m>
                  <m:oMath xmlns:m="http://schemas.openxmlformats.org/officeDocument/2006/math">
                    <m:r>
                      <a:rPr lang="en-US" i="1" smtClean="0">
                        <a:latin typeface="Cambria Math" panose="02040503050406030204" pitchFamily="18" charset="0"/>
                        <a:ea typeface="Cambria Math" panose="02040503050406030204" pitchFamily="18" charset="0"/>
                      </a:rPr>
                      <m:t>𝒮</m:t>
                    </m:r>
                  </m:oMath>
                </a14:m>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044FD7C4-4D43-7A64-1998-ED5FE0D99585}"/>
                  </a:ext>
                </a:extLst>
              </p:cNvPr>
              <p:cNvSpPr>
                <a:spLocks noGrp="1" noRot="1" noChangeAspect="1" noMove="1" noResize="1" noEditPoints="1" noAdjustHandles="1" noChangeArrowheads="1" noChangeShapeType="1" noTextEdit="1"/>
              </p:cNvSpPr>
              <p:nvPr>
                <p:ph idx="1"/>
              </p:nvPr>
            </p:nvSpPr>
            <p:spPr>
              <a:xfrm>
                <a:off x="838200" y="1825625"/>
                <a:ext cx="10515600" cy="1967851"/>
              </a:xfrm>
              <a:blipFill>
                <a:blip r:embed="rId3"/>
                <a:stretch>
                  <a:fillRect l="-1689" t="-7051"/>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7FDFB68C-07C7-8919-8829-CE7533DEB958}"/>
              </a:ext>
            </a:extLst>
          </p:cNvPr>
          <p:cNvSpPr/>
          <p:nvPr/>
        </p:nvSpPr>
        <p:spPr>
          <a:xfrm>
            <a:off x="6435734" y="1687181"/>
            <a:ext cx="5491398" cy="1812730"/>
          </a:xfrm>
          <a:prstGeom prst="wedgeRoundRectCallout">
            <a:avLst>
              <a:gd name="adj1" fmla="val -31884"/>
              <a:gd name="adj2" fmla="val 73047"/>
              <a:gd name="adj3" fmla="val 16667"/>
            </a:avLst>
          </a:prstGeom>
          <a:solidFill>
            <a:srgbClr val="D9FFC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rPr>
              <a:t>These allow security to be based on </a:t>
            </a:r>
            <a:r>
              <a:rPr lang="en-US" sz="2800" b="1" dirty="0">
                <a:solidFill>
                  <a:srgbClr val="C00000"/>
                </a:solidFill>
              </a:rPr>
              <a:t>non-interactive </a:t>
            </a:r>
            <a:r>
              <a:rPr lang="en-US" sz="2800" dirty="0">
                <a:solidFill>
                  <a:srgbClr val="C00000"/>
                </a:solidFill>
              </a:rPr>
              <a:t>assumption.</a:t>
            </a:r>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B85F6DE2-9959-ACD1-33CD-110A62B93EDB}"/>
                  </a:ext>
                </a:extLst>
              </p:cNvPr>
              <p:cNvSpPr/>
              <p:nvPr/>
            </p:nvSpPr>
            <p:spPr>
              <a:xfrm>
                <a:off x="921327" y="3928413"/>
                <a:ext cx="10591800" cy="2053244"/>
              </a:xfrm>
              <a:prstGeom prst="roundRect">
                <a:avLst/>
              </a:prstGeom>
              <a:solidFill>
                <a:srgbClr val="FFDF97"/>
              </a:solidFill>
            </p:spPr>
            <p:style>
              <a:lnRef idx="2">
                <a:schemeClr val="dk1"/>
              </a:lnRef>
              <a:fillRef idx="1">
                <a:schemeClr val="lt1"/>
              </a:fillRef>
              <a:effectRef idx="0">
                <a:schemeClr val="dk1"/>
              </a:effectRef>
              <a:fontRef idx="minor">
                <a:schemeClr val="dk1"/>
              </a:fontRef>
            </p:style>
            <p:txBody>
              <a:bodyPr rtlCol="0" anchor="ctr"/>
              <a:lstStyle/>
              <a:p>
                <a:r>
                  <a:rPr lang="en-US" sz="2800" b="0" dirty="0"/>
                  <a:t>Require </a:t>
                </a:r>
                <a14:m>
                  <m:oMath xmlns:m="http://schemas.openxmlformats.org/officeDocument/2006/math">
                    <m:r>
                      <a:rPr lang="en-US" sz="2800" b="0" i="1" smtClean="0">
                        <a:solidFill>
                          <a:srgbClr val="C00000"/>
                        </a:solidFill>
                        <a:latin typeface="Cambria Math" panose="02040503050406030204" pitchFamily="18" charset="0"/>
                      </a:rPr>
                      <m:t>𝐹</m:t>
                    </m:r>
                  </m:oMath>
                </a14:m>
                <a:r>
                  <a:rPr lang="en-US" sz="2800" b="0" dirty="0"/>
                  <a:t> to be:</a:t>
                </a:r>
                <a:br>
                  <a:rPr lang="en-US" sz="2800" b="0" dirty="0"/>
                </a:br>
                <a:r>
                  <a:rPr lang="en-US" sz="2800" b="0" dirty="0"/>
                  <a:t>1. </a:t>
                </a:r>
                <a:r>
                  <a:rPr lang="en-US" sz="2800" b="1" dirty="0">
                    <a:solidFill>
                      <a:srgbClr val="C00000"/>
                    </a:solidFill>
                  </a:rPr>
                  <a:t>Linear</a:t>
                </a:r>
                <a:r>
                  <a:rPr lang="en-US" sz="2800" b="0" dirty="0"/>
                  <a:t>: </a:t>
                </a:r>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𝒟</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𝑐</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𝒮</m:t>
                    </m:r>
                    <m:r>
                      <a:rPr lang="en-US" sz="2800" b="0" i="1" smtClean="0">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𝐹</m:t>
                    </m:r>
                    <m:d>
                      <m:dPr>
                        <m:ctrlPr>
                          <a:rPr lang="en-US" sz="2800" b="0" i="1" smtClean="0">
                            <a:solidFill>
                              <a:srgbClr val="C00000"/>
                            </a:solidFill>
                            <a:latin typeface="Cambria Math" panose="02040503050406030204" pitchFamily="18" charset="0"/>
                            <a:ea typeface="Cambria Math" panose="02040503050406030204" pitchFamily="18" charset="0"/>
                          </a:rPr>
                        </m:ctrlPr>
                      </m:dPr>
                      <m:e>
                        <m:r>
                          <a:rPr lang="en-US" sz="2800" b="0" i="1" smtClean="0">
                            <a:solidFill>
                              <a:srgbClr val="C00000"/>
                            </a:solidFill>
                            <a:latin typeface="Cambria Math" panose="02040503050406030204" pitchFamily="18" charset="0"/>
                            <a:ea typeface="Cambria Math" panose="02040503050406030204" pitchFamily="18" charset="0"/>
                          </a:rPr>
                          <m:t>𝑎</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𝑐</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𝑏</m:t>
                        </m:r>
                      </m:e>
                    </m:d>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𝐹</m:t>
                    </m:r>
                    <m:d>
                      <m:dPr>
                        <m:ctrlPr>
                          <a:rPr lang="en-US" sz="2800" b="0" i="1" smtClean="0">
                            <a:solidFill>
                              <a:srgbClr val="C00000"/>
                            </a:solidFill>
                            <a:latin typeface="Cambria Math" panose="02040503050406030204" pitchFamily="18" charset="0"/>
                            <a:ea typeface="Cambria Math" panose="02040503050406030204" pitchFamily="18" charset="0"/>
                          </a:rPr>
                        </m:ctrlPr>
                      </m:dPr>
                      <m:e>
                        <m:r>
                          <a:rPr lang="en-US" sz="2800" b="0" i="1" smtClean="0">
                            <a:solidFill>
                              <a:srgbClr val="C00000"/>
                            </a:solidFill>
                            <a:latin typeface="Cambria Math" panose="02040503050406030204" pitchFamily="18" charset="0"/>
                            <a:ea typeface="Cambria Math" panose="02040503050406030204" pitchFamily="18" charset="0"/>
                          </a:rPr>
                          <m:t>𝑎</m:t>
                        </m:r>
                      </m:e>
                    </m:d>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𝑐</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𝐹</m:t>
                    </m:r>
                    <m:d>
                      <m:dPr>
                        <m:ctrlPr>
                          <a:rPr lang="en-US" sz="2800" b="0" i="1" smtClean="0">
                            <a:solidFill>
                              <a:srgbClr val="C00000"/>
                            </a:solidFill>
                            <a:latin typeface="Cambria Math" panose="02040503050406030204" pitchFamily="18" charset="0"/>
                            <a:ea typeface="Cambria Math" panose="02040503050406030204" pitchFamily="18" charset="0"/>
                          </a:rPr>
                        </m:ctrlPr>
                      </m:dPr>
                      <m:e>
                        <m:r>
                          <a:rPr lang="en-US" sz="2800" b="0" i="1" smtClean="0">
                            <a:solidFill>
                              <a:srgbClr val="C00000"/>
                            </a:solidFill>
                            <a:latin typeface="Cambria Math" panose="02040503050406030204" pitchFamily="18" charset="0"/>
                            <a:ea typeface="Cambria Math" panose="02040503050406030204" pitchFamily="18" charset="0"/>
                          </a:rPr>
                          <m:t>𝑏</m:t>
                        </m:r>
                      </m:e>
                    </m:d>
                  </m:oMath>
                </a14:m>
                <a:r>
                  <a:rPr lang="en-US" sz="2800" b="0" dirty="0">
                    <a:solidFill>
                      <a:srgbClr val="C00000"/>
                    </a:solidFill>
                  </a:rPr>
                  <a:t> </a:t>
                </a:r>
                <a:br>
                  <a:rPr lang="en-US" sz="2800" b="0" dirty="0"/>
                </a:br>
                <a:r>
                  <a:rPr lang="en-US" sz="2800" b="0" dirty="0"/>
                  <a:t>2. </a:t>
                </a:r>
                <a:r>
                  <a:rPr lang="en-US" sz="2800" b="1" dirty="0">
                    <a:solidFill>
                      <a:srgbClr val="C00000"/>
                    </a:solidFill>
                  </a:rPr>
                  <a:t>Collision Resistance</a:t>
                </a:r>
                <a:r>
                  <a:rPr lang="en-US" sz="2800" b="0" dirty="0"/>
                  <a:t>: Hard to find </a:t>
                </a:r>
                <a14:m>
                  <m:oMath xmlns:m="http://schemas.openxmlformats.org/officeDocument/2006/math">
                    <m:r>
                      <a:rPr lang="en-US" sz="2800" b="0" i="1" smtClean="0">
                        <a:solidFill>
                          <a:srgbClr val="C00000"/>
                        </a:solidFill>
                        <a:latin typeface="Cambria Math" panose="02040503050406030204" pitchFamily="18" charset="0"/>
                      </a:rPr>
                      <m:t>𝑎</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𝑏</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𝒟</m:t>
                    </m:r>
                    <m:r>
                      <a:rPr lang="en-US" sz="2800" b="0" i="1" smtClean="0">
                        <a:solidFill>
                          <a:srgbClr val="C00000"/>
                        </a:solidFill>
                        <a:latin typeface="Cambria Math" panose="02040503050406030204" pitchFamily="18" charset="0"/>
                        <a:ea typeface="Cambria Math" panose="02040503050406030204" pitchFamily="18" charset="0"/>
                      </a:rPr>
                      <m:t> </m:t>
                    </m:r>
                  </m:oMath>
                </a14:m>
                <a:r>
                  <a:rPr lang="en-US" sz="2800" b="0" dirty="0" err="1"/>
                  <a:t>s.t.</a:t>
                </a:r>
                <a:r>
                  <a:rPr lang="en-US" sz="2800" b="0" dirty="0"/>
                  <a:t> </a:t>
                </a:r>
                <a14:m>
                  <m:oMath xmlns:m="http://schemas.openxmlformats.org/officeDocument/2006/math">
                    <m:r>
                      <a:rPr lang="en-US" sz="2800" b="0" i="1" smtClean="0">
                        <a:solidFill>
                          <a:srgbClr val="C00000"/>
                        </a:solidFill>
                        <a:latin typeface="Cambria Math" panose="02040503050406030204" pitchFamily="18" charset="0"/>
                      </a:rPr>
                      <m:t>𝐹</m:t>
                    </m:r>
                    <m:d>
                      <m:dPr>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𝑎</m:t>
                        </m:r>
                      </m:e>
                    </m:d>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𝐹</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𝑏</m:t>
                    </m:r>
                    <m:r>
                      <a:rPr lang="en-US" sz="2800" b="0" i="1" smtClean="0">
                        <a:solidFill>
                          <a:srgbClr val="C00000"/>
                        </a:solidFill>
                        <a:latin typeface="Cambria Math" panose="02040503050406030204" pitchFamily="18" charset="0"/>
                      </a:rPr>
                      <m:t>)</m:t>
                    </m:r>
                  </m:oMath>
                </a14:m>
                <a:br>
                  <a:rPr lang="en-US" sz="2800" b="0" dirty="0">
                    <a:solidFill>
                      <a:srgbClr val="C00000"/>
                    </a:solidFill>
                  </a:rPr>
                </a:br>
                <a:r>
                  <a:rPr lang="en-US" sz="2800" b="0" dirty="0"/>
                  <a:t>3. </a:t>
                </a:r>
                <a:r>
                  <a:rPr lang="en-US" sz="2800" b="1" dirty="0">
                    <a:solidFill>
                      <a:srgbClr val="C00000"/>
                    </a:solidFill>
                  </a:rPr>
                  <a:t>Compressing</a:t>
                </a:r>
                <a:r>
                  <a:rPr lang="en-US" sz="2800" b="0" dirty="0"/>
                  <a:t>: Preimage of </a:t>
                </a:r>
                <a14:m>
                  <m:oMath xmlns:m="http://schemas.openxmlformats.org/officeDocument/2006/math">
                    <m:r>
                      <a:rPr lang="en-US" sz="2800" b="0" i="1" smtClean="0">
                        <a:solidFill>
                          <a:srgbClr val="C00000"/>
                        </a:solidFill>
                        <a:latin typeface="Cambria Math" panose="02040503050406030204" pitchFamily="18" charset="0"/>
                      </a:rPr>
                      <m:t>𝑟</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ℛ</m:t>
                    </m:r>
                  </m:oMath>
                </a14:m>
                <a:r>
                  <a:rPr lang="en-US" sz="2800" b="0" dirty="0"/>
                  <a:t> contains more than 1 element</a:t>
                </a:r>
              </a:p>
            </p:txBody>
          </p:sp>
        </mc:Choice>
        <mc:Fallback xmlns="">
          <p:sp>
            <p:nvSpPr>
              <p:cNvPr id="8" name="Rounded Rectangle 7">
                <a:extLst>
                  <a:ext uri="{FF2B5EF4-FFF2-40B4-BE49-F238E27FC236}">
                    <a16:creationId xmlns:a16="http://schemas.microsoft.com/office/drawing/2014/main" id="{B85F6DE2-9959-ACD1-33CD-110A62B93EDB}"/>
                  </a:ext>
                </a:extLst>
              </p:cNvPr>
              <p:cNvSpPr>
                <a:spLocks noRot="1" noChangeAspect="1" noMove="1" noResize="1" noEditPoints="1" noAdjustHandles="1" noChangeArrowheads="1" noChangeShapeType="1" noTextEdit="1"/>
              </p:cNvSpPr>
              <p:nvPr/>
            </p:nvSpPr>
            <p:spPr>
              <a:xfrm>
                <a:off x="921327" y="3928413"/>
                <a:ext cx="10591800" cy="2053244"/>
              </a:xfrm>
              <a:prstGeom prst="roundRect">
                <a:avLst/>
              </a:prstGeom>
              <a:blipFill>
                <a:blip r:embed="rId4"/>
                <a:stretch>
                  <a:fillRect l="-239" b="-243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6D5CA1D-7B93-E1ED-9948-3A4968D3D2FF}"/>
              </a:ext>
            </a:extLst>
          </p:cNvPr>
          <p:cNvSpPr>
            <a:spLocks noGrp="1"/>
          </p:cNvSpPr>
          <p:nvPr>
            <p:ph type="sldNum" sz="quarter" idx="12"/>
          </p:nvPr>
        </p:nvSpPr>
        <p:spPr/>
        <p:txBody>
          <a:bodyPr/>
          <a:lstStyle/>
          <a:p>
            <a:fld id="{30EC9421-5314-2247-A5A7-BBDDA73914CC}" type="slidenum">
              <a:rPr lang="en-US" smtClean="0"/>
              <a:t>9</a:t>
            </a:fld>
            <a:endParaRPr lang="en-US"/>
          </a:p>
        </p:txBody>
      </p:sp>
    </p:spTree>
    <p:extLst>
      <p:ext uri="{BB962C8B-B14F-4D97-AF65-F5344CB8AC3E}">
        <p14:creationId xmlns:p14="http://schemas.microsoft.com/office/powerpoint/2010/main" val="41943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3944</TotalTime>
  <Words>3736</Words>
  <Application>Microsoft Macintosh PowerPoint</Application>
  <PresentationFormat>Widescreen</PresentationFormat>
  <Paragraphs>481</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Cambria Math</vt:lpstr>
      <vt:lpstr>Calibri</vt:lpstr>
      <vt:lpstr>Aptos Display</vt:lpstr>
      <vt:lpstr>Aptos</vt:lpstr>
      <vt:lpstr>Arial</vt:lpstr>
      <vt:lpstr>system-ui</vt:lpstr>
      <vt:lpstr>Office Theme</vt:lpstr>
      <vt:lpstr>Partially Non-Interactive Two-Round Lattice-Based Threshold Signatures</vt:lpstr>
      <vt:lpstr>Threshold Signatures</vt:lpstr>
      <vt:lpstr>What do we know about threshold signatures?</vt:lpstr>
      <vt:lpstr>Prior Lattice-based Schemes</vt:lpstr>
      <vt:lpstr>Prior Lattice-based Schemes</vt:lpstr>
      <vt:lpstr>Our result</vt:lpstr>
      <vt:lpstr>Overview of our construction</vt:lpstr>
      <vt:lpstr>FROST [KG20,BCK+22]</vt:lpstr>
      <vt:lpstr>Generalization: Linear Hash Functions [TZ23]</vt:lpstr>
      <vt:lpstr>FROST-H [TZ23]</vt:lpstr>
      <vt:lpstr>Rest of the talk</vt:lpstr>
      <vt:lpstr>Lattice-based Linear Map</vt:lpstr>
      <vt:lpstr>Rest of the talk</vt:lpstr>
      <vt:lpstr>Recall [TZ23] proof</vt:lpstr>
      <vt:lpstr>Recall [TZ23] proof</vt:lpstr>
      <vt:lpstr>Arguing success probability</vt:lpstr>
      <vt:lpstr>Arguing success probability (More detail)</vt:lpstr>
      <vt:lpstr>Issues with lattice-based function</vt:lpstr>
      <vt:lpstr>Rest of the talk</vt:lpstr>
      <vt:lpstr>What we do</vt:lpstr>
      <vt:lpstr>Summary and Comparison</vt:lpstr>
      <vt:lpstr>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Champ Chairattana-Apirom</dc:creator>
  <cp:lastModifiedBy>Champ Chairattana-Apirom</cp:lastModifiedBy>
  <cp:revision>54</cp:revision>
  <dcterms:created xsi:type="dcterms:W3CDTF">2024-12-07T01:30:20Z</dcterms:created>
  <dcterms:modified xsi:type="dcterms:W3CDTF">2024-12-11T16:15:52Z</dcterms:modified>
</cp:coreProperties>
</file>