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119_D65D1CBB.xml" ContentType="application/vnd.ms-powerpoint.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modernComment_129_732A4F4A.xml" ContentType="application/vnd.ms-powerpoint.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modernComment_123_68D2D895.xml" ContentType="application/vnd.ms-powerpoint.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5"/>
  </p:notesMasterIdLst>
  <p:sldIdLst>
    <p:sldId id="307" r:id="rId2"/>
    <p:sldId id="281" r:id="rId3"/>
    <p:sldId id="302" r:id="rId4"/>
    <p:sldId id="283" r:id="rId5"/>
    <p:sldId id="298" r:id="rId6"/>
    <p:sldId id="299" r:id="rId7"/>
    <p:sldId id="300" r:id="rId8"/>
    <p:sldId id="297" r:id="rId9"/>
    <p:sldId id="285" r:id="rId10"/>
    <p:sldId id="261" r:id="rId11"/>
    <p:sldId id="291" r:id="rId12"/>
    <p:sldId id="264" r:id="rId13"/>
    <p:sldId id="303" r:id="rId14"/>
    <p:sldId id="272" r:id="rId15"/>
    <p:sldId id="292" r:id="rId16"/>
    <p:sldId id="275" r:id="rId17"/>
    <p:sldId id="286" r:id="rId18"/>
    <p:sldId id="287" r:id="rId19"/>
    <p:sldId id="288" r:id="rId20"/>
    <p:sldId id="289" r:id="rId21"/>
    <p:sldId id="301" r:id="rId22"/>
    <p:sldId id="293" r:id="rId23"/>
    <p:sldId id="294" r:id="rId2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915CB03-18CD-DDCF-A5C9-3BE108F28587}" name="Paweł Kędzior" initials="PK" userId="85916cf5db4c2f95"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6F181A"/>
    <a:srgbClr val="E4E4E4"/>
    <a:srgbClr val="40E0D0"/>
    <a:srgbClr val="30D5C8"/>
    <a:srgbClr val="40B9D1"/>
    <a:srgbClr val="40BAD2"/>
    <a:srgbClr val="000000"/>
    <a:srgbClr val="20525E"/>
    <a:srgbClr val="989898"/>
    <a:srgbClr val="DE7A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3DCCD4-D787-AC48-C640-2399B854E1CB}" v="11" dt="2024-12-11T18:57:42.201"/>
    <p1510:client id="{5973DC6C-CDEB-00DE-CA0A-27D31E9E84AA}" v="27" dt="2024-12-11T19:14:37.658"/>
    <p1510:client id="{AFDD8DE5-F857-C5B5-C5BB-B0196E459DB4}" v="12" dt="2024-12-11T19:23:04.687"/>
    <p1510:client id="{EDB77E55-7EE5-4475-A54F-D7AA83AC10B2}" v="304" dt="2024-12-11T18:10:23.4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comments/modernComment_119_D65D1CBB.xml><?xml version="1.0" encoding="utf-8"?>
<p188:cmLst xmlns:a="http://schemas.openxmlformats.org/drawingml/2006/main" xmlns:r="http://schemas.openxmlformats.org/officeDocument/2006/relationships" xmlns:p188="http://schemas.microsoft.com/office/powerpoint/2018/8/main">
  <p188:cm id="{6B3DECEC-9DBF-45AF-A707-3808A4EFEA2D}" authorId="{4915CB03-18CD-DDCF-A5C9-3BE108F28587}" created="2024-11-13T13:49:51.593">
    <ac:deMkLst xmlns:ac="http://schemas.microsoft.com/office/drawing/2013/main/command">
      <pc:docMk xmlns:pc="http://schemas.microsoft.com/office/powerpoint/2013/main/command"/>
      <pc:sldMk xmlns:pc="http://schemas.microsoft.com/office/powerpoint/2013/main/command" cId="3596426427" sldId="281"/>
      <ac:spMk id="10" creationId="{10D2C0D4-6F1C-86CB-FD6F-73C00D4165B9}"/>
    </ac:deMkLst>
    <p188:txBody>
      <a:bodyPr/>
      <a:lstStyle/>
      <a:p>
        <a:r>
          <a:rPr lang="en-US"/>
          <a:t>More graphical</a:t>
        </a:r>
      </a:p>
    </p188:txBody>
  </p188:cm>
  <p188:cm id="{D50532D8-81C6-41E2-8B00-CBC530F0F9F6}" authorId="{4915CB03-18CD-DDCF-A5C9-3BE108F28587}" created="2024-11-13T13:50:32.750">
    <ac:txMkLst xmlns:ac="http://schemas.microsoft.com/office/drawing/2013/main/command">
      <pc:docMk xmlns:pc="http://schemas.microsoft.com/office/powerpoint/2013/main/command"/>
      <pc:sldMk xmlns:pc="http://schemas.microsoft.com/office/powerpoint/2013/main/command" cId="3596426427" sldId="281"/>
      <ac:spMk id="6" creationId="{81D47527-E419-9906-E525-C811D6F3332D}"/>
      <ac:txMk cp="0">
        <ac:context len="1" hash="13"/>
      </ac:txMk>
    </ac:txMkLst>
    <p188:pos x="990600" y="2188028"/>
    <p188:replyLst>
      <p188:reply id="{C55C82E3-A4B0-4A1F-BED5-DE2138053EA5}" authorId="{4915CB03-18CD-DDCF-A5C9-3BE108F28587}" created="2024-11-13T13:50:54.719">
        <p188:txBody>
          <a:bodyPr/>
          <a:lstStyle/>
          <a:p>
            <a:r>
              <a:rPr lang="en-US"/>
              <a:t>switch order of the comments</a:t>
            </a:r>
          </a:p>
        </p188:txBody>
      </p188:reply>
    </p188:replyLst>
    <p188:txBody>
      <a:bodyPr/>
      <a:lstStyle/>
      <a:p>
        <a:r>
          <a:rPr lang="en-US"/>
          <a:t>more graphicsput it on another page with graphics</a:t>
        </a:r>
      </a:p>
    </p188:txBody>
  </p188:cm>
</p188:cmLst>
</file>

<file path=ppt/comments/modernComment_123_68D2D895.xml><?xml version="1.0" encoding="utf-8"?>
<p188:cmLst xmlns:a="http://schemas.openxmlformats.org/drawingml/2006/main" xmlns:r="http://schemas.openxmlformats.org/officeDocument/2006/relationships" xmlns:p188="http://schemas.microsoft.com/office/powerpoint/2018/8/main">
  <p188:cm id="{FCBC3444-D282-4532-AFA7-E982C8E91446}" authorId="{4915CB03-18CD-DDCF-A5C9-3BE108F28587}" created="2024-11-13T13:57:44.761">
    <ac:deMkLst xmlns:ac="http://schemas.microsoft.com/office/drawing/2013/main/command">
      <pc:docMk xmlns:pc="http://schemas.microsoft.com/office/powerpoint/2013/main/command"/>
      <pc:sldMk xmlns:pc="http://schemas.microsoft.com/office/powerpoint/2013/main/command" cId="1758648469" sldId="291"/>
      <ac:spMk id="50" creationId="{3DBA3B5D-1DB5-69DD-BFD1-EE86A7338EC9}"/>
    </ac:deMkLst>
    <p188:txBody>
      <a:bodyPr/>
      <a:lstStyle/>
      <a:p>
        <a:r>
          <a:rPr lang="en-US"/>
          <a:t>add this contribution to the title</a:t>
        </a:r>
      </a:p>
    </p188:txBody>
  </p188:cm>
</p188:cmLst>
</file>

<file path=ppt/comments/modernComment_129_732A4F4A.xml><?xml version="1.0" encoding="utf-8"?>
<p188:cmLst xmlns:a="http://schemas.openxmlformats.org/drawingml/2006/main" xmlns:r="http://schemas.openxmlformats.org/officeDocument/2006/relationships" xmlns:p188="http://schemas.microsoft.com/office/powerpoint/2018/8/main">
  <p188:cm id="{27212B07-730E-4C52-B103-19C3291F4CB2}" authorId="{4915CB03-18CD-DDCF-A5C9-3BE108F28587}" created="2024-12-06T13:20:19.487">
    <ac:deMkLst xmlns:ac="http://schemas.microsoft.com/office/drawing/2013/main/command">
      <pc:docMk xmlns:pc="http://schemas.microsoft.com/office/powerpoint/2013/main/command"/>
      <pc:sldMk xmlns:pc="http://schemas.microsoft.com/office/powerpoint/2013/main/command" cId="1932152650" sldId="297"/>
      <ac:spMk id="21" creationId="{80040375-8E9A-9507-2AD0-B193096A640D}"/>
    </ac:deMkLst>
    <p188:txBody>
      <a:bodyPr/>
      <a:lstStyle/>
      <a:p>
        <a:r>
          <a:rPr lang="en-US"/>
          <a:t>SHORTER
NO double negation
more graphic (especially the left part)</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9C7D5B-2650-4990-80B1-82E83C77AA9D}" type="datetimeFigureOut">
              <a:rPr lang="pl-PL"/>
              <a:pPr/>
              <a:t>11.12.2024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2118DE-AC5C-4043-BE0A-03C447B6E10D}" type="slidenum">
              <a:rPr/>
              <a:pPr/>
              <a:t>‹#›</a:t>
            </a:fld>
            <a:endParaRPr lang="en-US"/>
          </a:p>
        </p:txBody>
      </p:sp>
    </p:spTree>
    <p:extLst>
      <p:ext uri="{BB962C8B-B14F-4D97-AF65-F5344CB8AC3E}">
        <p14:creationId xmlns:p14="http://schemas.microsoft.com/office/powerpoint/2010/main" val="1008088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2118DE-AC5C-4043-BE0A-03C447B6E10D}" type="slidenum">
              <a:rPr/>
              <a:pPr/>
              <a:t>1</a:t>
            </a:fld>
            <a:endParaRPr lang="en-US"/>
          </a:p>
        </p:txBody>
      </p:sp>
    </p:spTree>
    <p:extLst>
      <p:ext uri="{BB962C8B-B14F-4D97-AF65-F5344CB8AC3E}">
        <p14:creationId xmlns:p14="http://schemas.microsoft.com/office/powerpoint/2010/main" val="202034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Let us get back to </a:t>
            </a:r>
            <a:r>
              <a:rPr lang="en-US" err="1">
                <a:ea typeface="Calibri"/>
                <a:cs typeface="Calibri"/>
              </a:rPr>
              <a:t>aPPSS</a:t>
            </a:r>
            <a:r>
              <a:rPr lang="en-US">
                <a:ea typeface="Calibri"/>
                <a:cs typeface="Calibri"/>
              </a:rPr>
              <a:t> Initialization phase, where the OPRF computation is performed once with each server.</a:t>
            </a:r>
            <a:endParaRPr lang="en-US">
              <a:cs typeface="Calibri"/>
            </a:endParaRPr>
          </a:p>
          <a:p>
            <a:r>
              <a:rPr lang="en-US">
                <a:cs typeface="Calibri"/>
              </a:rPr>
              <a:t>Can be replaced by </a:t>
            </a:r>
            <a:r>
              <a:rPr lang="en-US" err="1">
                <a:cs typeface="Calibri"/>
              </a:rPr>
              <a:t>tOPRF</a:t>
            </a:r>
            <a:r>
              <a:rPr lang="en-US">
                <a:cs typeface="Calibri"/>
              </a:rPr>
              <a:t> </a:t>
            </a:r>
            <a:r>
              <a:rPr lang="en-US"/>
              <a:t>[Gu et al.]</a:t>
            </a:r>
            <a:r>
              <a:rPr lang="en-US">
                <a:cs typeface="Calibri"/>
              </a:rPr>
              <a:t> to achieve security against proactive adversary!</a:t>
            </a:r>
            <a:endParaRPr lang="en-US">
              <a:ea typeface="Calibri"/>
              <a:cs typeface="Calibri"/>
            </a:endParaRPr>
          </a:p>
        </p:txBody>
      </p:sp>
      <p:sp>
        <p:nvSpPr>
          <p:cNvPr id="4" name="Slide Number Placeholder 3"/>
          <p:cNvSpPr>
            <a:spLocks noGrp="1"/>
          </p:cNvSpPr>
          <p:nvPr>
            <p:ph type="sldNum" sz="quarter" idx="5"/>
          </p:nvPr>
        </p:nvSpPr>
        <p:spPr/>
        <p:txBody>
          <a:bodyPr/>
          <a:lstStyle/>
          <a:p>
            <a:fld id="{BE2118DE-AC5C-4043-BE0A-03C447B6E10D}" type="slidenum">
              <a:rPr/>
              <a:pPr/>
              <a:t>15</a:t>
            </a:fld>
            <a:endParaRPr lang="en-US"/>
          </a:p>
        </p:txBody>
      </p:sp>
    </p:spTree>
    <p:extLst>
      <p:ext uri="{BB962C8B-B14F-4D97-AF65-F5344CB8AC3E}">
        <p14:creationId xmlns:p14="http://schemas.microsoft.com/office/powerpoint/2010/main" val="20758001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2118DE-AC5C-4043-BE0A-03C447B6E10D}" type="slidenum">
              <a:rPr/>
              <a:pPr/>
              <a:t>16</a:t>
            </a:fld>
            <a:endParaRPr lang="en-US"/>
          </a:p>
        </p:txBody>
      </p:sp>
    </p:spTree>
    <p:extLst>
      <p:ext uri="{BB962C8B-B14F-4D97-AF65-F5344CB8AC3E}">
        <p14:creationId xmlns:p14="http://schemas.microsoft.com/office/powerpoint/2010/main" val="27483673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Recover s using SS rec </a:t>
            </a:r>
          </a:p>
          <a:p>
            <a:endParaRPr lang="en-US">
              <a:cs typeface="Calibri"/>
            </a:endParaRPr>
          </a:p>
        </p:txBody>
      </p:sp>
      <p:sp>
        <p:nvSpPr>
          <p:cNvPr id="4" name="Slide Number Placeholder 3"/>
          <p:cNvSpPr>
            <a:spLocks noGrp="1"/>
          </p:cNvSpPr>
          <p:nvPr>
            <p:ph type="sldNum" sz="quarter" idx="5"/>
          </p:nvPr>
        </p:nvSpPr>
        <p:spPr/>
        <p:txBody>
          <a:bodyPr/>
          <a:lstStyle/>
          <a:p>
            <a:fld id="{BE2118DE-AC5C-4043-BE0A-03C447B6E10D}" type="slidenum">
              <a:rPr/>
              <a:pPr/>
              <a:t>17</a:t>
            </a:fld>
            <a:endParaRPr lang="en-US"/>
          </a:p>
        </p:txBody>
      </p:sp>
    </p:spTree>
    <p:extLst>
      <p:ext uri="{BB962C8B-B14F-4D97-AF65-F5344CB8AC3E}">
        <p14:creationId xmlns:p14="http://schemas.microsoft.com/office/powerpoint/2010/main" val="19758977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a:t>
            </a:r>
            <a:r>
              <a:rPr lang="en-US" err="1"/>
              <a:t>wymiana</a:t>
            </a:r>
            <a:r>
              <a:rPr lang="en-US"/>
              <a:t> </a:t>
            </a:r>
            <a:r>
              <a:rPr lang="en-US" err="1"/>
              <a:t>wiadomosci</a:t>
            </a:r>
            <a:r>
              <a:rPr lang="en-US"/>
              <a:t> </a:t>
            </a:r>
            <a:r>
              <a:rPr lang="en-US" err="1"/>
              <a:t>pomiedzy</a:t>
            </a:r>
            <a:r>
              <a:rPr lang="en-US"/>
              <a:t> U </a:t>
            </a:r>
            <a:r>
              <a:rPr lang="en-US" err="1"/>
              <a:t>oraz</a:t>
            </a:r>
            <a:r>
              <a:rPr lang="en-US"/>
              <a:t> S</a:t>
            </a:r>
          </a:p>
          <a:p>
            <a:r>
              <a:rPr lang="en-US"/>
              <a:t>– </a:t>
            </a:r>
            <a:r>
              <a:rPr lang="en-US" err="1"/>
              <a:t>jedna</a:t>
            </a:r>
            <a:r>
              <a:rPr lang="en-US"/>
              <a:t> </a:t>
            </a:r>
            <a:r>
              <a:rPr lang="en-US" err="1"/>
              <a:t>wiadomosc</a:t>
            </a:r>
            <a:r>
              <a:rPr lang="en-US"/>
              <a:t> U - S</a:t>
            </a: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BE2118DE-AC5C-4043-BE0A-03C447B6E10D}" type="slidenum">
              <a:rPr/>
              <a:pPr/>
              <a:t>18</a:t>
            </a:fld>
            <a:endParaRPr lang="en-US"/>
          </a:p>
        </p:txBody>
      </p:sp>
    </p:spTree>
    <p:extLst>
      <p:ext uri="{BB962C8B-B14F-4D97-AF65-F5344CB8AC3E}">
        <p14:creationId xmlns:p14="http://schemas.microsoft.com/office/powerpoint/2010/main" val="23838496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assumes a group G of prime order p with a bilinear map e : G×G→GT , and defines σ as a signature on m under public key V = g s if e(g, σ) = e(V, H(m)), where g generates G and H is a hash onto G. BLS signature is CMA-unforgeable in ROM under the Gap DH assumption, i.e. if the computational Diffie-Hellman is hard in G even on access to a DDH oracle [8].</a:t>
            </a:r>
          </a:p>
        </p:txBody>
      </p:sp>
      <p:sp>
        <p:nvSpPr>
          <p:cNvPr id="4" name="Slide Number Placeholder 3"/>
          <p:cNvSpPr>
            <a:spLocks noGrp="1"/>
          </p:cNvSpPr>
          <p:nvPr>
            <p:ph type="sldNum" sz="quarter" idx="5"/>
          </p:nvPr>
        </p:nvSpPr>
        <p:spPr/>
        <p:txBody>
          <a:bodyPr/>
          <a:lstStyle/>
          <a:p>
            <a:fld id="{BE2118DE-AC5C-4043-BE0A-03C447B6E10D}" type="slidenum">
              <a:rPr/>
              <a:pPr/>
              <a:t>19</a:t>
            </a:fld>
            <a:endParaRPr lang="en-US"/>
          </a:p>
        </p:txBody>
      </p:sp>
    </p:spTree>
    <p:extLst>
      <p:ext uri="{BB962C8B-B14F-4D97-AF65-F5344CB8AC3E}">
        <p14:creationId xmlns:p14="http://schemas.microsoft.com/office/powerpoint/2010/main" val="39989689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2118DE-AC5C-4043-BE0A-03C447B6E10D}" type="slidenum">
              <a:rPr/>
              <a:pPr/>
              <a:t>20</a:t>
            </a:fld>
            <a:endParaRPr lang="en-US"/>
          </a:p>
        </p:txBody>
      </p:sp>
    </p:spTree>
    <p:extLst>
      <p:ext uri="{BB962C8B-B14F-4D97-AF65-F5344CB8AC3E}">
        <p14:creationId xmlns:p14="http://schemas.microsoft.com/office/powerpoint/2010/main" val="36008028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err="1"/>
              <a:t>tSIG</a:t>
            </a:r>
            <a:r>
              <a:rPr lang="en-US"/>
              <a:t> to an </a:t>
            </a:r>
            <a:r>
              <a:rPr lang="en-US" err="1"/>
              <a:t>aptSIG</a:t>
            </a:r>
            <a:r>
              <a:rPr lang="en-US"/>
              <a:t> is the cost of the </a:t>
            </a:r>
            <a:r>
              <a:rPr lang="en-US" err="1"/>
              <a:t>aPPSS</a:t>
            </a:r>
            <a:r>
              <a:rPr lang="en-US"/>
              <a:t> scheme, which can be instantiated efficiently: our UC </a:t>
            </a:r>
            <a:r>
              <a:rPr lang="en-US" err="1"/>
              <a:t>aPPSS</a:t>
            </a:r>
            <a:r>
              <a:rPr lang="en-US"/>
              <a:t> scheme, which is essentially identical to the PPSS of [30], is a generic construction from any UC Oblivious PRF (OPRF), and using the 2HashDH OPRF of [30] it requires only two communication flows and its computational cost is 1 exponentiation for each server and t + 2 for the user</a:t>
            </a:r>
          </a:p>
          <a:p>
            <a:endParaRPr lang="en-US">
              <a:cs typeface="Calibri"/>
            </a:endParaRPr>
          </a:p>
          <a:p>
            <a:r>
              <a:rPr lang="en-US"/>
              <a:t>Extensions to Password-Protected MPC. While this paper develops definitions and mechanisms specific to the case of </a:t>
            </a:r>
            <a:r>
              <a:rPr lang="en-US" err="1"/>
              <a:t>aptSIG</a:t>
            </a:r>
            <a:r>
              <a:rPr lang="en-US"/>
              <a:t>, our approach and techniques can be generalized to provide “password-protection” of other cryptographic functions. For example, in the case of encryption, a user may want to decrypt encrypted data only in collaboration with a threshold of servers conditioned on knowledge of a password, and with additional assurances similar to those in our </a:t>
            </a:r>
            <a:r>
              <a:rPr lang="en-US" err="1"/>
              <a:t>aptSIG</a:t>
            </a:r>
            <a:r>
              <a:rPr lang="en-US"/>
              <a:t> treatment (e.g., enforcing a decryption policy by the servers, allowing for rate limits, etc.). In another example, one can consider a variant of </a:t>
            </a:r>
            <a:r>
              <a:rPr lang="en-US" err="1"/>
              <a:t>aptSIG</a:t>
            </a:r>
            <a:r>
              <a:rPr lang="en-US"/>
              <a:t> where the keyed function is a blind signature scheme, to keep messages signed hidden from the servers. In general, one can use this approach to password-protect multi-party computation of arbitrary functions, with security guarantees as in items 1–4 above, but with signatures replaced by an arbitrary keyed function. We leave such extensions and generalizations as subjects for future work.</a:t>
            </a: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BE2118DE-AC5C-4043-BE0A-03C447B6E10D}" type="slidenum">
              <a:rPr/>
              <a:pPr/>
              <a:t>21</a:t>
            </a:fld>
            <a:endParaRPr lang="en-US"/>
          </a:p>
        </p:txBody>
      </p:sp>
    </p:spTree>
    <p:extLst>
      <p:ext uri="{BB962C8B-B14F-4D97-AF65-F5344CB8AC3E}">
        <p14:creationId xmlns:p14="http://schemas.microsoft.com/office/powerpoint/2010/main" val="1167123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As of recent estimates, there are roughly 400 million blockchain wallet users worldwide.</a:t>
            </a:r>
          </a:p>
          <a:p>
            <a:endParaRPr lang="en-US">
              <a:ea typeface="Calibri" panose="020F0502020204030204"/>
              <a:cs typeface="Calibri" panose="020F0502020204030204"/>
            </a:endParaRPr>
          </a:p>
          <a:p>
            <a:r>
              <a:rPr lang="en-US">
                <a:ea typeface="Calibri" panose="020F0502020204030204"/>
                <a:cs typeface="Calibri" panose="020F0502020204030204"/>
              </a:rPr>
              <a:t>Crypto wallet market size increased year to year by 30 % reaching over 14 billion dollars in 2024.</a:t>
            </a:r>
            <a:endParaRPr lang="en-US"/>
          </a:p>
          <a:p>
            <a:pPr marL="342900" indent="-342900">
              <a:buAutoNum type="arabicPeriod"/>
            </a:pPr>
            <a:endParaRPr lang="en-US">
              <a:ea typeface="Calibri" panose="020F0502020204030204"/>
              <a:cs typeface="Calibri" panose="020F0502020204030204"/>
            </a:endParaRPr>
          </a:p>
          <a:p>
            <a:r>
              <a:rPr lang="en-US"/>
              <a:t>People access their blockchain wallets primarily through private keys or seed phrases, which are unique cryptographic codes that unlock the wallet and authorize transactions. Users often manage these keys through wallet apps, either as software wallets (like mobile apps or browser extensions) or hardware wallets (physical devices offering secure offline storage).</a:t>
            </a:r>
            <a:endParaRPr lang="en-US">
              <a:ea typeface="Calibri" panose="020F0502020204030204"/>
              <a:cs typeface="Calibri" panose="020F0502020204030204"/>
            </a:endParaRPr>
          </a:p>
          <a:p>
            <a:endParaRPr lang="en-US">
              <a:ea typeface="Calibri" panose="020F0502020204030204"/>
              <a:cs typeface="Calibri" panose="020F0502020204030204"/>
            </a:endParaRPr>
          </a:p>
          <a:p>
            <a:r>
              <a:rPr lang="en-US"/>
              <a:t>There is a chicken-and-egg problem. Yet, this setting raises the question of how a user can authorize the servers to sign on her behalf. An attacker who impersonates the user in this authorization process can request signatures on messages of its choice. On the other hand, if this authentication requires a user-held cryptographic key then we have a chicken-and-egg problem: we outsourced one user’s key but we still require the user to hold another</a:t>
            </a:r>
            <a:endParaRPr lang="en-US">
              <a:ea typeface="Calibri"/>
              <a:cs typeface="Calibri"/>
            </a:endParaRPr>
          </a:p>
          <a:p>
            <a:endParaRPr lang="en-US"/>
          </a:p>
          <a:p>
            <a:r>
              <a:rPr lang="en-US"/>
              <a:t>Users may include like passwords (something that only the user knows), has to be short</a:t>
            </a:r>
            <a:endParaRPr lang="en-US">
              <a:ea typeface="Calibri" panose="020F0502020204030204"/>
              <a:cs typeface="Calibri" panose="020F0502020204030204"/>
            </a:endParaRPr>
          </a:p>
          <a:p>
            <a:endParaRPr lang="en-US">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BE2118DE-AC5C-4043-BE0A-03C447B6E10D}" type="slidenum">
              <a:rPr/>
              <a:pPr/>
              <a:t>2</a:t>
            </a:fld>
            <a:endParaRPr lang="en-US"/>
          </a:p>
        </p:txBody>
      </p:sp>
    </p:spTree>
    <p:extLst>
      <p:ext uri="{BB962C8B-B14F-4D97-AF65-F5344CB8AC3E}">
        <p14:creationId xmlns:p14="http://schemas.microsoft.com/office/powerpoint/2010/main" val="3711974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(((Strawman solution - secret-share signing key among servers)))</a:t>
            </a:r>
          </a:p>
        </p:txBody>
      </p:sp>
      <p:sp>
        <p:nvSpPr>
          <p:cNvPr id="4" name="Slide Number Placeholder 3"/>
          <p:cNvSpPr>
            <a:spLocks noGrp="1"/>
          </p:cNvSpPr>
          <p:nvPr>
            <p:ph type="sldNum" sz="quarter" idx="5"/>
          </p:nvPr>
        </p:nvSpPr>
        <p:spPr/>
        <p:txBody>
          <a:bodyPr/>
          <a:lstStyle/>
          <a:p>
            <a:fld id="{BE2118DE-AC5C-4043-BE0A-03C447B6E10D}" type="slidenum">
              <a:rPr lang="en-US"/>
              <a:pPr/>
              <a:t>3</a:t>
            </a:fld>
            <a:endParaRPr lang="en-US"/>
          </a:p>
        </p:txBody>
      </p:sp>
    </p:spTree>
    <p:extLst>
      <p:ext uri="{BB962C8B-B14F-4D97-AF65-F5344CB8AC3E}">
        <p14:creationId xmlns:p14="http://schemas.microsoft.com/office/powerpoint/2010/main" val="4007591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Calibri,Sans-Serif"/>
              <a:buChar char="-"/>
            </a:pPr>
            <a:r>
              <a:rPr lang="en-US"/>
              <a:t>Properties 1 and 2 can be achieved by a composition of threshold Password Authenticated Key Exchange (tPAKE) and threshold signature scheme (tSIG). However, property 3 is not implied by such composition, and indeed does not seem easy to achieve using any tPAKE and tSIG schemes alone. </a:t>
            </a:r>
          </a:p>
          <a:p>
            <a:pPr marL="285750" indent="-285750">
              <a:buFont typeface="Calibri,Sans-Serif"/>
              <a:buChar char="-"/>
            </a:pPr>
            <a:r>
              <a:rPr lang="en-US"/>
              <a:t>protects the user in case of a break into the client machine: Such break might leak the password, but it cannot leak the signing key.</a:t>
            </a:r>
          </a:p>
          <a:p>
            <a:endParaRPr lang="en-US">
              <a:ea typeface="Calibri"/>
              <a:cs typeface="Calibri"/>
            </a:endParaRPr>
          </a:p>
        </p:txBody>
      </p:sp>
      <p:sp>
        <p:nvSpPr>
          <p:cNvPr id="4" name="Slide Number Placeholder 3"/>
          <p:cNvSpPr>
            <a:spLocks noGrp="1"/>
          </p:cNvSpPr>
          <p:nvPr>
            <p:ph type="sldNum" sz="quarter" idx="5"/>
          </p:nvPr>
        </p:nvSpPr>
        <p:spPr/>
        <p:txBody>
          <a:bodyPr/>
          <a:lstStyle/>
          <a:p>
            <a:fld id="{BE2118DE-AC5C-4043-BE0A-03C447B6E10D}" type="slidenum">
              <a:rPr lang="en-US"/>
              <a:pPr/>
              <a:t>8</a:t>
            </a:fld>
            <a:endParaRPr lang="en-US"/>
          </a:p>
        </p:txBody>
      </p:sp>
    </p:spTree>
    <p:extLst>
      <p:ext uri="{BB962C8B-B14F-4D97-AF65-F5344CB8AC3E}">
        <p14:creationId xmlns:p14="http://schemas.microsoft.com/office/powerpoint/2010/main" val="4915094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2118DE-AC5C-4043-BE0A-03C447B6E10D}" type="slidenum">
              <a:rPr/>
              <a:pPr/>
              <a:t>10</a:t>
            </a:fld>
            <a:endParaRPr lang="en-US"/>
          </a:p>
        </p:txBody>
      </p:sp>
    </p:spTree>
    <p:extLst>
      <p:ext uri="{BB962C8B-B14F-4D97-AF65-F5344CB8AC3E}">
        <p14:creationId xmlns:p14="http://schemas.microsoft.com/office/powerpoint/2010/main" val="2158097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We did only cosmetic changes to UC OPRF functionality from </a:t>
            </a:r>
            <a:r>
              <a:rPr lang="en-US"/>
              <a:t>[Jarecki, S., Krawczyk, H., Xu, J]</a:t>
            </a:r>
          </a:p>
        </p:txBody>
      </p:sp>
      <p:sp>
        <p:nvSpPr>
          <p:cNvPr id="4" name="Slide Number Placeholder 3"/>
          <p:cNvSpPr>
            <a:spLocks noGrp="1"/>
          </p:cNvSpPr>
          <p:nvPr>
            <p:ph type="sldNum" sz="quarter" idx="5"/>
          </p:nvPr>
        </p:nvSpPr>
        <p:spPr/>
        <p:txBody>
          <a:bodyPr/>
          <a:lstStyle/>
          <a:p>
            <a:fld id="{BE2118DE-AC5C-4043-BE0A-03C447B6E10D}" type="slidenum">
              <a:rPr/>
              <a:pPr/>
              <a:t>11</a:t>
            </a:fld>
            <a:endParaRPr lang="en-US"/>
          </a:p>
        </p:txBody>
      </p:sp>
    </p:spTree>
    <p:extLst>
      <p:ext uri="{BB962C8B-B14F-4D97-AF65-F5344CB8AC3E}">
        <p14:creationId xmlns:p14="http://schemas.microsoft.com/office/powerpoint/2010/main" val="3791791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Run only between user and one server</a:t>
            </a:r>
            <a:endParaRPr lang="en-US"/>
          </a:p>
        </p:txBody>
      </p:sp>
      <p:sp>
        <p:nvSpPr>
          <p:cNvPr id="4" name="Slide Number Placeholder 3"/>
          <p:cNvSpPr>
            <a:spLocks noGrp="1"/>
          </p:cNvSpPr>
          <p:nvPr>
            <p:ph type="sldNum" sz="quarter" idx="5"/>
          </p:nvPr>
        </p:nvSpPr>
        <p:spPr/>
        <p:txBody>
          <a:bodyPr/>
          <a:lstStyle/>
          <a:p>
            <a:fld id="{BE2118DE-AC5C-4043-BE0A-03C447B6E10D}" type="slidenum">
              <a:rPr/>
              <a:pPr/>
              <a:t>12</a:t>
            </a:fld>
            <a:endParaRPr lang="en-US"/>
          </a:p>
        </p:txBody>
      </p:sp>
    </p:spTree>
    <p:extLst>
      <p:ext uri="{BB962C8B-B14F-4D97-AF65-F5344CB8AC3E}">
        <p14:creationId xmlns:p14="http://schemas.microsoft.com/office/powerpoint/2010/main" val="3879657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Run only between user and one server</a:t>
            </a:r>
            <a:endParaRPr lang="en-US"/>
          </a:p>
        </p:txBody>
      </p:sp>
      <p:sp>
        <p:nvSpPr>
          <p:cNvPr id="4" name="Slide Number Placeholder 3"/>
          <p:cNvSpPr>
            <a:spLocks noGrp="1"/>
          </p:cNvSpPr>
          <p:nvPr>
            <p:ph type="sldNum" sz="quarter" idx="5"/>
          </p:nvPr>
        </p:nvSpPr>
        <p:spPr/>
        <p:txBody>
          <a:bodyPr/>
          <a:lstStyle/>
          <a:p>
            <a:fld id="{BE2118DE-AC5C-4043-BE0A-03C447B6E10D}" type="slidenum">
              <a:rPr/>
              <a:pPr/>
              <a:t>13</a:t>
            </a:fld>
            <a:endParaRPr lang="en-US"/>
          </a:p>
        </p:txBody>
      </p:sp>
    </p:spTree>
    <p:extLst>
      <p:ext uri="{BB962C8B-B14F-4D97-AF65-F5344CB8AC3E}">
        <p14:creationId xmlns:p14="http://schemas.microsoft.com/office/powerpoint/2010/main" val="13255047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For reference we include in Figure 10 the UC OPRF functionality modeled on [33]. However, we make two cosmetic changes: (1) we adapt the functionality to the multi-session model, whereas the original presentation of this functionality in [33] was done in a single-session model, and (2) each party can output a transcript of the protocol interaction to the environment. The functionality additionally enforces that transcript equality implies that two parties are passively connected, so if U and S outputs the same transcripts then U evaluates the OPRF on the key of S.</a:t>
            </a:r>
          </a:p>
        </p:txBody>
      </p:sp>
      <p:sp>
        <p:nvSpPr>
          <p:cNvPr id="4" name="Slide Number Placeholder 3"/>
          <p:cNvSpPr>
            <a:spLocks noGrp="1"/>
          </p:cNvSpPr>
          <p:nvPr>
            <p:ph type="sldNum" sz="quarter" idx="5"/>
          </p:nvPr>
        </p:nvSpPr>
        <p:spPr/>
        <p:txBody>
          <a:bodyPr/>
          <a:lstStyle/>
          <a:p>
            <a:fld id="{BE2118DE-AC5C-4043-BE0A-03C447B6E10D}" type="slidenum">
              <a:rPr/>
              <a:pPr/>
              <a:t>14</a:t>
            </a:fld>
            <a:endParaRPr lang="en-US"/>
          </a:p>
        </p:txBody>
      </p:sp>
    </p:spTree>
    <p:extLst>
      <p:ext uri="{BB962C8B-B14F-4D97-AF65-F5344CB8AC3E}">
        <p14:creationId xmlns:p14="http://schemas.microsoft.com/office/powerpoint/2010/main" val="104201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dirty="0"/>
              <a:pPr/>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69359051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12/11/2024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238469203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12/11/2024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105862397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4007030725"/>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11556562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12/11/2024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168543435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12/11/2024</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18315835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12/11/2024</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2043677802"/>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907396128"/>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12/11/2024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195681383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12/11/2024</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88821318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12/11/2024</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a:p>
        </p:txBody>
      </p:sp>
    </p:spTree>
    <p:extLst>
      <p:ext uri="{BB962C8B-B14F-4D97-AF65-F5344CB8AC3E}">
        <p14:creationId xmlns:p14="http://schemas.microsoft.com/office/powerpoint/2010/main" val="2347151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s/_rels/slide11.xml.rels><?xml version="1.0" encoding="UTF-8" standalone="yes"?>
<Relationships xmlns="http://schemas.openxmlformats.org/package/2006/relationships"><Relationship Id="rId3" Type="http://schemas.microsoft.com/office/2018/10/relationships/comments" Target="../comments/modernComment_123_68D2D895.xml"/><Relationship Id="rId7" Type="http://schemas.openxmlformats.org/officeDocument/2006/relationships/image" Target="../media/image17.svg"/><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slides/_rels/slide13.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7.sv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slides/_rels/slide15.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17.sv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image" Target="../media/image23.svg"/><Relationship Id="rId5" Type="http://schemas.openxmlformats.org/officeDocument/2006/relationships/image" Target="../media/image12.png"/><Relationship Id="rId4" Type="http://schemas.openxmlformats.org/officeDocument/2006/relationships/image" Target="../media/image22.svg"/></Relationships>
</file>

<file path=ppt/slides/_rels/slide19.xml.rels><?xml version="1.0" encoding="UTF-8" standalone="yes"?>
<Relationships xmlns="http://schemas.openxmlformats.org/package/2006/relationships"><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slides/_rels/slide2.xml.rels><?xml version="1.0" encoding="UTF-8" standalone="yes"?>
<Relationships xmlns="http://schemas.openxmlformats.org/package/2006/relationships"><Relationship Id="rId3" Type="http://schemas.microsoft.com/office/2018/10/relationships/comments" Target="../comments/modernComment_119_D65D1CBB.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6.xml"/><Relationship Id="rId6" Type="http://schemas.openxmlformats.org/officeDocument/2006/relationships/image" Target="../media/image23.svg"/><Relationship Id="rId5" Type="http://schemas.openxmlformats.org/officeDocument/2006/relationships/image" Target="../media/image12.png"/><Relationship Id="rId4" Type="http://schemas.openxmlformats.org/officeDocument/2006/relationships/image" Target="../media/image22.svg"/></Relationships>
</file>

<file path=ppt/slides/_rels/slide21.xml.rels><?xml version="1.0" encoding="UTF-8" standalone="yes"?>
<Relationships xmlns="http://schemas.openxmlformats.org/package/2006/relationships"><Relationship Id="rId8" Type="http://schemas.openxmlformats.org/officeDocument/2006/relationships/image" Target="../media/image30.jpeg"/><Relationship Id="rId3" Type="http://schemas.openxmlformats.org/officeDocument/2006/relationships/image" Target="../media/image10.png"/><Relationship Id="rId7" Type="http://schemas.openxmlformats.org/officeDocument/2006/relationships/image" Target="../media/image29.png"/><Relationship Id="rId2" Type="http://schemas.openxmlformats.org/officeDocument/2006/relationships/notesSlide" Target="../notesSlides/notesSlide16.xml"/><Relationship Id="rId1" Type="http://schemas.openxmlformats.org/officeDocument/2006/relationships/slideLayout" Target="../slideLayouts/slideLayout6.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7"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7.sv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microsoft.com/office/2018/10/relationships/comments" Target="../comments/modernComment_129_732A4F4A.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90724" y="1298448"/>
            <a:ext cx="7315200" cy="1971347"/>
          </a:xfrm>
        </p:spPr>
        <p:txBody>
          <a:bodyPr/>
          <a:lstStyle/>
          <a:p>
            <a:r>
              <a:rPr lang="pl-PL" err="1">
                <a:solidFill>
                  <a:schemeClr val="bg1"/>
                </a:solidFill>
              </a:rPr>
              <a:t>Password-Protected</a:t>
            </a:r>
            <a:r>
              <a:rPr lang="pl-PL">
                <a:solidFill>
                  <a:schemeClr val="bg1"/>
                </a:solidFill>
              </a:rPr>
              <a:t> </a:t>
            </a:r>
            <a:r>
              <a:rPr lang="pl-PL" err="1">
                <a:solidFill>
                  <a:schemeClr val="bg1"/>
                </a:solidFill>
              </a:rPr>
              <a:t>Threshold</a:t>
            </a:r>
            <a:r>
              <a:rPr lang="pl-PL">
                <a:solidFill>
                  <a:schemeClr val="bg1"/>
                </a:solidFill>
              </a:rPr>
              <a:t> </a:t>
            </a:r>
            <a:r>
              <a:rPr lang="pl-PL" err="1">
                <a:solidFill>
                  <a:schemeClr val="bg1"/>
                </a:solidFill>
              </a:rPr>
              <a:t>Signatures</a:t>
            </a:r>
          </a:p>
        </p:txBody>
      </p:sp>
      <p:sp>
        <p:nvSpPr>
          <p:cNvPr id="3" name="Podtytuł 2"/>
          <p:cNvSpPr>
            <a:spLocks noGrp="1"/>
          </p:cNvSpPr>
          <p:nvPr>
            <p:ph type="subTitle" idx="1"/>
          </p:nvPr>
        </p:nvSpPr>
        <p:spPr>
          <a:xfrm>
            <a:off x="1146727" y="4409287"/>
            <a:ext cx="7315200" cy="914400"/>
          </a:xfrm>
        </p:spPr>
        <p:txBody>
          <a:bodyPr vert="horz" lIns="91440" tIns="45720" rIns="91440" bIns="45720" rtlCol="0" anchor="t">
            <a:noAutofit/>
          </a:bodyPr>
          <a:lstStyle/>
          <a:p>
            <a:r>
              <a:rPr lang="pl-PL" sz="2800">
                <a:solidFill>
                  <a:schemeClr val="bg1"/>
                </a:solidFill>
                <a:ea typeface="+mn-lt"/>
                <a:cs typeface="+mn-lt"/>
              </a:rPr>
              <a:t>Stefan Dziembowski</a:t>
            </a:r>
            <a:r>
              <a:rPr lang="pl-PL" sz="2800" baseline="30000">
                <a:solidFill>
                  <a:schemeClr val="bg1"/>
                </a:solidFill>
                <a:ea typeface="+mn-lt"/>
                <a:cs typeface="+mn-lt"/>
              </a:rPr>
              <a:t>12</a:t>
            </a:r>
            <a:r>
              <a:rPr lang="pl-PL" sz="2800">
                <a:solidFill>
                  <a:schemeClr val="bg1"/>
                </a:solidFill>
                <a:ea typeface="+mn-lt"/>
                <a:cs typeface="+mn-lt"/>
              </a:rPr>
              <a:t>, Stanisław Jarecki</a:t>
            </a:r>
            <a:r>
              <a:rPr lang="pl-PL" sz="2800" baseline="30000">
                <a:solidFill>
                  <a:schemeClr val="bg1"/>
                </a:solidFill>
                <a:ea typeface="+mn-lt"/>
                <a:cs typeface="+mn-lt"/>
              </a:rPr>
              <a:t>3</a:t>
            </a:r>
            <a:r>
              <a:rPr lang="pl-PL" sz="2800">
                <a:solidFill>
                  <a:schemeClr val="bg1"/>
                </a:solidFill>
                <a:ea typeface="+mn-lt"/>
                <a:cs typeface="+mn-lt"/>
              </a:rPr>
              <a:t>,</a:t>
            </a:r>
            <a:br>
              <a:rPr lang="pl-PL" sz="2800">
                <a:solidFill>
                  <a:schemeClr val="bg1"/>
                </a:solidFill>
                <a:ea typeface="+mn-lt"/>
                <a:cs typeface="+mn-lt"/>
              </a:rPr>
            </a:br>
            <a:r>
              <a:rPr lang="pl-PL" sz="2800" b="1" u="sng">
                <a:solidFill>
                  <a:schemeClr val="bg1"/>
                </a:solidFill>
                <a:ea typeface="+mn-lt"/>
                <a:cs typeface="+mn-lt"/>
              </a:rPr>
              <a:t>Paweł Kędzior</a:t>
            </a:r>
            <a:r>
              <a:rPr lang="pl-PL" sz="2800" baseline="30000">
                <a:solidFill>
                  <a:schemeClr val="bg1"/>
                </a:solidFill>
                <a:ea typeface="+mn-lt"/>
                <a:cs typeface="+mn-lt"/>
              </a:rPr>
              <a:t>1</a:t>
            </a:r>
            <a:r>
              <a:rPr lang="pl-PL" sz="2800">
                <a:solidFill>
                  <a:schemeClr val="bg1"/>
                </a:solidFill>
                <a:ea typeface="+mn-lt"/>
                <a:cs typeface="+mn-lt"/>
              </a:rPr>
              <a:t>, Hugo Krawczyk</a:t>
            </a:r>
            <a:r>
              <a:rPr lang="pl-PL" sz="2800" baseline="30000">
                <a:solidFill>
                  <a:schemeClr val="bg1"/>
                </a:solidFill>
                <a:ea typeface="+mn-lt"/>
                <a:cs typeface="+mn-lt"/>
              </a:rPr>
              <a:t>4</a:t>
            </a:r>
            <a:r>
              <a:rPr lang="pl-PL" sz="2800">
                <a:solidFill>
                  <a:schemeClr val="bg1"/>
                </a:solidFill>
                <a:ea typeface="+mn-lt"/>
                <a:cs typeface="+mn-lt"/>
              </a:rPr>
              <a:t>, </a:t>
            </a:r>
            <a:br>
              <a:rPr lang="pl-PL" sz="2800">
                <a:solidFill>
                  <a:schemeClr val="bg1"/>
                </a:solidFill>
                <a:ea typeface="+mn-lt"/>
                <a:cs typeface="+mn-lt"/>
              </a:rPr>
            </a:br>
            <a:r>
              <a:rPr lang="pl-PL" sz="2800">
                <a:solidFill>
                  <a:schemeClr val="bg1"/>
                </a:solidFill>
                <a:ea typeface="+mn-lt"/>
                <a:cs typeface="+mn-lt"/>
              </a:rPr>
              <a:t>Chan Nam Ngo</a:t>
            </a:r>
            <a:r>
              <a:rPr lang="pl-PL" sz="2800" baseline="30000">
                <a:solidFill>
                  <a:schemeClr val="bg1"/>
                </a:solidFill>
                <a:ea typeface="+mn-lt"/>
                <a:cs typeface="+mn-lt"/>
              </a:rPr>
              <a:t>5</a:t>
            </a:r>
            <a:r>
              <a:rPr lang="pl-PL" sz="2800">
                <a:solidFill>
                  <a:schemeClr val="bg1"/>
                </a:solidFill>
                <a:ea typeface="+mn-lt"/>
                <a:cs typeface="+mn-lt"/>
              </a:rPr>
              <a:t>, </a:t>
            </a:r>
            <a:r>
              <a:rPr lang="pl-PL" sz="2800" err="1">
                <a:solidFill>
                  <a:schemeClr val="bg1"/>
                </a:solidFill>
                <a:ea typeface="+mn-lt"/>
                <a:cs typeface="+mn-lt"/>
              </a:rPr>
              <a:t>Jiayu</a:t>
            </a:r>
            <a:r>
              <a:rPr lang="pl-PL" sz="2800">
                <a:solidFill>
                  <a:schemeClr val="bg1"/>
                </a:solidFill>
                <a:ea typeface="+mn-lt"/>
                <a:cs typeface="+mn-lt"/>
              </a:rPr>
              <a:t> Xu</a:t>
            </a:r>
            <a:r>
              <a:rPr lang="pl-PL" sz="2800" baseline="30000">
                <a:solidFill>
                  <a:schemeClr val="bg1"/>
                </a:solidFill>
                <a:ea typeface="+mn-lt"/>
                <a:cs typeface="+mn-lt"/>
              </a:rPr>
              <a:t>6</a:t>
            </a:r>
            <a:endParaRPr lang="pl-PL" sz="2800">
              <a:solidFill>
                <a:schemeClr val="bg1"/>
              </a:solidFill>
            </a:endParaRPr>
          </a:p>
        </p:txBody>
      </p:sp>
      <p:sp>
        <p:nvSpPr>
          <p:cNvPr id="5" name="TextBox 4">
            <a:extLst>
              <a:ext uri="{FF2B5EF4-FFF2-40B4-BE49-F238E27FC236}">
                <a16:creationId xmlns:a16="http://schemas.microsoft.com/office/drawing/2014/main" id="{FC1443A2-E24C-A5D5-E38E-FDB75033AA78}"/>
              </a:ext>
            </a:extLst>
          </p:cNvPr>
          <p:cNvSpPr txBox="1"/>
          <p:nvPr/>
        </p:nvSpPr>
        <p:spPr>
          <a:xfrm>
            <a:off x="9433904" y="1012325"/>
            <a:ext cx="2490692"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aseline="30000">
                <a:solidFill>
                  <a:srgbClr val="574F37"/>
                </a:solidFill>
              </a:rPr>
              <a:t>1 </a:t>
            </a:r>
            <a:r>
              <a:rPr lang="en-US">
                <a:solidFill>
                  <a:srgbClr val="574F37"/>
                </a:solidFill>
              </a:rPr>
              <a:t>University of Warsaw, Poland</a:t>
            </a:r>
            <a:br>
              <a:rPr lang="en-US">
                <a:solidFill>
                  <a:srgbClr val="574F37"/>
                </a:solidFill>
              </a:rPr>
            </a:br>
            <a:endParaRPr lang="en-US">
              <a:solidFill>
                <a:srgbClr val="574F37"/>
              </a:solidFill>
            </a:endParaRPr>
          </a:p>
          <a:p>
            <a:r>
              <a:rPr lang="en-US" baseline="30000">
                <a:solidFill>
                  <a:srgbClr val="574F37"/>
                </a:solidFill>
              </a:rPr>
              <a:t>2 </a:t>
            </a:r>
            <a:r>
              <a:rPr lang="en-US">
                <a:solidFill>
                  <a:srgbClr val="574F37"/>
                </a:solidFill>
              </a:rPr>
              <a:t>IDEAS NCBR, Poland</a:t>
            </a:r>
            <a:br>
              <a:rPr lang="en-US">
                <a:solidFill>
                  <a:srgbClr val="574F37"/>
                </a:solidFill>
              </a:rPr>
            </a:br>
            <a:endParaRPr lang="en-US">
              <a:solidFill>
                <a:srgbClr val="574F37"/>
              </a:solidFill>
            </a:endParaRPr>
          </a:p>
          <a:p>
            <a:r>
              <a:rPr lang="en-US" baseline="30000">
                <a:solidFill>
                  <a:srgbClr val="574F37"/>
                </a:solidFill>
              </a:rPr>
              <a:t>3 </a:t>
            </a:r>
            <a:r>
              <a:rPr lang="en-US">
                <a:solidFill>
                  <a:srgbClr val="574F37"/>
                </a:solidFill>
              </a:rPr>
              <a:t>University of California Irvine, USA</a:t>
            </a:r>
            <a:br>
              <a:rPr lang="en-US">
                <a:solidFill>
                  <a:srgbClr val="574F37"/>
                </a:solidFill>
              </a:rPr>
            </a:br>
            <a:endParaRPr lang="en-US">
              <a:solidFill>
                <a:srgbClr val="574F37"/>
              </a:solidFill>
            </a:endParaRPr>
          </a:p>
          <a:p>
            <a:r>
              <a:rPr lang="en-US" baseline="30000">
                <a:solidFill>
                  <a:srgbClr val="574F37"/>
                </a:solidFill>
              </a:rPr>
              <a:t>4 </a:t>
            </a:r>
            <a:r>
              <a:rPr lang="en-US">
                <a:solidFill>
                  <a:srgbClr val="574F37"/>
                </a:solidFill>
              </a:rPr>
              <a:t>Amazon Web Services, USA</a:t>
            </a:r>
            <a:br>
              <a:rPr lang="en-US">
                <a:solidFill>
                  <a:srgbClr val="574F37"/>
                </a:solidFill>
              </a:rPr>
            </a:br>
            <a:endParaRPr lang="en-US">
              <a:solidFill>
                <a:srgbClr val="574F37"/>
              </a:solidFill>
            </a:endParaRPr>
          </a:p>
          <a:p>
            <a:r>
              <a:rPr lang="en-US" baseline="30000">
                <a:solidFill>
                  <a:srgbClr val="574F37"/>
                </a:solidFill>
              </a:rPr>
              <a:t>5 </a:t>
            </a:r>
            <a:r>
              <a:rPr lang="en-US">
                <a:solidFill>
                  <a:srgbClr val="574F37"/>
                </a:solidFill>
              </a:rPr>
              <a:t>Privacy + Scaling Explorations, Vietnam</a:t>
            </a:r>
            <a:br>
              <a:rPr lang="en-US">
                <a:solidFill>
                  <a:srgbClr val="574F37"/>
                </a:solidFill>
              </a:rPr>
            </a:br>
            <a:endParaRPr lang="en-US">
              <a:solidFill>
                <a:srgbClr val="574F37"/>
              </a:solidFill>
            </a:endParaRPr>
          </a:p>
          <a:p>
            <a:r>
              <a:rPr lang="en-US" baseline="30000">
                <a:solidFill>
                  <a:srgbClr val="574F37"/>
                </a:solidFill>
              </a:rPr>
              <a:t>6 </a:t>
            </a:r>
            <a:r>
              <a:rPr lang="en-US">
                <a:solidFill>
                  <a:srgbClr val="574F37"/>
                </a:solidFill>
              </a:rPr>
              <a:t>Oregon State University, USA</a:t>
            </a:r>
          </a:p>
        </p:txBody>
      </p:sp>
    </p:spTree>
    <p:extLst>
      <p:ext uri="{BB962C8B-B14F-4D97-AF65-F5344CB8AC3E}">
        <p14:creationId xmlns:p14="http://schemas.microsoft.com/office/powerpoint/2010/main" val="247889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9" name="Graphic 128" descr="Female Profile with solid fill">
            <a:extLst>
              <a:ext uri="{FF2B5EF4-FFF2-40B4-BE49-F238E27FC236}">
                <a16:creationId xmlns:a16="http://schemas.microsoft.com/office/drawing/2014/main" id="{72C3A832-1121-10B9-3EA2-F8CD65B86EDE}"/>
              </a:ext>
            </a:extLst>
          </p:cNvPr>
          <p:cNvPicPr>
            <a:picLocks noChangeAspect="1"/>
          </p:cNvPicPr>
          <p:nvPr/>
        </p:nvPicPr>
        <p:blipFill>
          <a:blip r:embed="rId3" cstate="print">
            <a:extLst>
              <a:ext uri="{96DAC541-7B7A-43D3-8B79-37D633B846F1}">
                <asvg:svgBlip xmlns:asvg="http://schemas.microsoft.com/office/drawing/2016/SVG/main" r:embed="rId4"/>
              </a:ext>
            </a:extLst>
          </a:blip>
          <a:stretch>
            <a:fillRect/>
          </a:stretch>
        </p:blipFill>
        <p:spPr>
          <a:xfrm>
            <a:off x="5518441" y="2268953"/>
            <a:ext cx="1561381" cy="1575758"/>
          </a:xfrm>
          <a:prstGeom prst="rect">
            <a:avLst/>
          </a:prstGeom>
        </p:spPr>
      </p:pic>
      <p:pic>
        <p:nvPicPr>
          <p:cNvPr id="207" name="Graphic 206" descr="Database with solid fill">
            <a:extLst>
              <a:ext uri="{FF2B5EF4-FFF2-40B4-BE49-F238E27FC236}">
                <a16:creationId xmlns:a16="http://schemas.microsoft.com/office/drawing/2014/main" id="{F5BEB05C-B69C-DA36-410A-ED7D7275D0B6}"/>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9463177" y="685800"/>
            <a:ext cx="1115683" cy="1115683"/>
          </a:xfrm>
          <a:prstGeom prst="rect">
            <a:avLst/>
          </a:prstGeom>
        </p:spPr>
      </p:pic>
      <p:sp>
        <p:nvSpPr>
          <p:cNvPr id="257" name="Arrow: Right 256">
            <a:extLst>
              <a:ext uri="{FF2B5EF4-FFF2-40B4-BE49-F238E27FC236}">
                <a16:creationId xmlns:a16="http://schemas.microsoft.com/office/drawing/2014/main" id="{DEE44D04-A028-56F5-08AA-89E78B83939A}"/>
              </a:ext>
            </a:extLst>
          </p:cNvPr>
          <p:cNvSpPr/>
          <p:nvPr/>
        </p:nvSpPr>
        <p:spPr>
          <a:xfrm rot="19800000">
            <a:off x="7033838" y="1572901"/>
            <a:ext cx="2299020" cy="808249"/>
          </a:xfrm>
          <a:prstGeom prst="leftRightArrow">
            <a:avLst/>
          </a:prstGeom>
          <a:solidFill>
            <a:srgbClr val="2052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Arrow: Right 266">
            <a:extLst>
              <a:ext uri="{FF2B5EF4-FFF2-40B4-BE49-F238E27FC236}">
                <a16:creationId xmlns:a16="http://schemas.microsoft.com/office/drawing/2014/main" id="{70BC6CCA-DF32-DA9D-9527-41230EC90CB4}"/>
              </a:ext>
            </a:extLst>
          </p:cNvPr>
          <p:cNvSpPr/>
          <p:nvPr/>
        </p:nvSpPr>
        <p:spPr>
          <a:xfrm rot="1800000">
            <a:off x="7120102" y="3827475"/>
            <a:ext cx="2299020" cy="808249"/>
          </a:xfrm>
          <a:prstGeom prst="leftRightArrow">
            <a:avLst/>
          </a:prstGeom>
          <a:solidFill>
            <a:srgbClr val="2052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Arrow: Right 267">
            <a:extLst>
              <a:ext uri="{FF2B5EF4-FFF2-40B4-BE49-F238E27FC236}">
                <a16:creationId xmlns:a16="http://schemas.microsoft.com/office/drawing/2014/main" id="{41F6DC98-E38C-1B5B-FF77-CE17D537225D}"/>
              </a:ext>
            </a:extLst>
          </p:cNvPr>
          <p:cNvSpPr/>
          <p:nvPr/>
        </p:nvSpPr>
        <p:spPr>
          <a:xfrm>
            <a:off x="7479534" y="2651202"/>
            <a:ext cx="2299020" cy="808249"/>
          </a:xfrm>
          <a:prstGeom prst="leftRightArrow">
            <a:avLst/>
          </a:prstGeom>
          <a:solidFill>
            <a:srgbClr val="2052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3" name="Graphic 282" descr="Database with solid fill">
            <a:extLst>
              <a:ext uri="{FF2B5EF4-FFF2-40B4-BE49-F238E27FC236}">
                <a16:creationId xmlns:a16="http://schemas.microsoft.com/office/drawing/2014/main" id="{8A5FE604-D40B-470F-6A94-6D9C30A5CC6B}"/>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9779478" y="2511724"/>
            <a:ext cx="1115683" cy="1115683"/>
          </a:xfrm>
          <a:prstGeom prst="rect">
            <a:avLst/>
          </a:prstGeom>
        </p:spPr>
      </p:pic>
      <p:pic>
        <p:nvPicPr>
          <p:cNvPr id="284" name="Graphic 283" descr="Database with solid fill">
            <a:extLst>
              <a:ext uri="{FF2B5EF4-FFF2-40B4-BE49-F238E27FC236}">
                <a16:creationId xmlns:a16="http://schemas.microsoft.com/office/drawing/2014/main" id="{5C90D201-C7AD-2398-C8D6-99EDA9BCEEBC}"/>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9463177" y="4380781"/>
            <a:ext cx="1115683" cy="1115683"/>
          </a:xfrm>
          <a:prstGeom prst="rect">
            <a:avLst/>
          </a:prstGeom>
        </p:spPr>
      </p:pic>
      <p:sp>
        <p:nvSpPr>
          <p:cNvPr id="50" name="Text Placeholder 49">
            <a:extLst>
              <a:ext uri="{FF2B5EF4-FFF2-40B4-BE49-F238E27FC236}">
                <a16:creationId xmlns:a16="http://schemas.microsoft.com/office/drawing/2014/main" id="{3DBA3B5D-1DB5-69DD-BFD1-EE86A7338EC9}"/>
              </a:ext>
            </a:extLst>
          </p:cNvPr>
          <p:cNvSpPr>
            <a:spLocks noGrp="1"/>
          </p:cNvSpPr>
          <p:nvPr>
            <p:ph type="body" sz="half" idx="2"/>
          </p:nvPr>
        </p:nvSpPr>
        <p:spPr>
          <a:xfrm>
            <a:off x="270797" y="2558829"/>
            <a:ext cx="2834640" cy="1581762"/>
          </a:xfrm>
        </p:spPr>
        <p:txBody>
          <a:bodyPr>
            <a:normAutofit/>
          </a:bodyPr>
          <a:lstStyle/>
          <a:p>
            <a:r>
              <a:rPr lang="en-US" sz="2200"/>
              <a:t>Two phases:</a:t>
            </a:r>
          </a:p>
          <a:p>
            <a:r>
              <a:rPr lang="en-US" sz="2200"/>
              <a:t>1. Initialization</a:t>
            </a:r>
          </a:p>
          <a:p>
            <a:r>
              <a:rPr lang="en-US" sz="2200"/>
              <a:t>2. Signing</a:t>
            </a:r>
          </a:p>
        </p:txBody>
      </p:sp>
      <p:sp>
        <p:nvSpPr>
          <p:cNvPr id="2" name="TextBox 1">
            <a:extLst>
              <a:ext uri="{FF2B5EF4-FFF2-40B4-BE49-F238E27FC236}">
                <a16:creationId xmlns:a16="http://schemas.microsoft.com/office/drawing/2014/main" id="{C7A1527B-BA9B-DA5C-CF54-107112BEA358}"/>
              </a:ext>
            </a:extLst>
          </p:cNvPr>
          <p:cNvSpPr txBox="1"/>
          <p:nvPr/>
        </p:nvSpPr>
        <p:spPr>
          <a:xfrm>
            <a:off x="3439886" y="195943"/>
            <a:ext cx="6132101"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a:t>​​</a:t>
            </a:r>
            <a:r>
              <a:rPr lang="en-US" sz="2400" b="1" u="sng"/>
              <a:t>a</a:t>
            </a:r>
            <a:r>
              <a:rPr lang="en-US" sz="2400" b="1"/>
              <a:t>ugmented </a:t>
            </a:r>
            <a:r>
              <a:rPr lang="en-US" sz="2400" b="1" u="sng"/>
              <a:t>p</a:t>
            </a:r>
            <a:r>
              <a:rPr lang="en-US" sz="2400" b="1"/>
              <a:t>assword-protected </a:t>
            </a:r>
            <a:r>
              <a:rPr lang="en-US" sz="2400" b="1" u="sng"/>
              <a:t>t</a:t>
            </a:r>
            <a:r>
              <a:rPr lang="en-US" sz="2400" b="1"/>
              <a:t>hreshold </a:t>
            </a:r>
            <a:r>
              <a:rPr lang="en-US" sz="2400" b="1" u="sng" err="1"/>
              <a:t>SIG</a:t>
            </a:r>
            <a:r>
              <a:rPr lang="en-US" sz="2400" b="1" err="1"/>
              <a:t>nature</a:t>
            </a:r>
            <a:r>
              <a:rPr lang="en-US" sz="2400" b="1"/>
              <a:t> (</a:t>
            </a:r>
            <a:r>
              <a:rPr lang="en-US" sz="2400" b="1" err="1"/>
              <a:t>aptSIG</a:t>
            </a:r>
            <a:r>
              <a:rPr lang="en-US" sz="2400" b="1"/>
              <a:t>)</a:t>
            </a:r>
          </a:p>
        </p:txBody>
      </p:sp>
      <p:sp>
        <p:nvSpPr>
          <p:cNvPr id="5" name="Text Placeholder 49">
            <a:extLst>
              <a:ext uri="{FF2B5EF4-FFF2-40B4-BE49-F238E27FC236}">
                <a16:creationId xmlns:a16="http://schemas.microsoft.com/office/drawing/2014/main" id="{78DBD4E0-4D29-8782-A7F7-9C48A187961C}"/>
              </a:ext>
            </a:extLst>
          </p:cNvPr>
          <p:cNvSpPr txBox="1">
            <a:spLocks/>
          </p:cNvSpPr>
          <p:nvPr/>
        </p:nvSpPr>
        <p:spPr>
          <a:xfrm>
            <a:off x="266700" y="999122"/>
            <a:ext cx="2834640" cy="752244"/>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1200"/>
              </a:spcBef>
              <a:buClr>
                <a:schemeClr val="accent1"/>
              </a:buClr>
              <a:buFont typeface="Wingdings 2" pitchFamily="18" charset="2"/>
              <a:buNone/>
              <a:defRPr sz="1400" kern="1200">
                <a:solidFill>
                  <a:srgbClr val="FFFFFF"/>
                </a:solidFill>
                <a:latin typeface="+mn-lt"/>
                <a:ea typeface="+mn-ea"/>
                <a:cs typeface="+mn-cs"/>
              </a:defRPr>
            </a:lvl1pPr>
            <a:lvl2pPr marL="457200" indent="0" algn="l" defTabSz="914400" rtl="0" eaLnBrk="1" latinLnBrk="0" hangingPunct="1">
              <a:lnSpc>
                <a:spcPct val="90000"/>
              </a:lnSpc>
              <a:spcBef>
                <a:spcPts val="250"/>
              </a:spcBef>
              <a:spcAft>
                <a:spcPts val="250"/>
              </a:spcAft>
              <a:buClr>
                <a:schemeClr val="accent1"/>
              </a:buClr>
              <a:buFont typeface="Wingdings 2" pitchFamily="18" charset="2"/>
              <a:buNone/>
              <a:defRPr sz="1200" kern="1200">
                <a:solidFill>
                  <a:schemeClr val="tx1">
                    <a:lumMod val="65000"/>
                    <a:lumOff val="35000"/>
                  </a:schemeClr>
                </a:solidFill>
                <a:latin typeface="+mn-lt"/>
                <a:ea typeface="+mn-ea"/>
                <a:cs typeface="+mn-cs"/>
              </a:defRPr>
            </a:lvl2pPr>
            <a:lvl3pPr marL="914400" indent="0" algn="l" defTabSz="914400" rtl="0" eaLnBrk="1" latinLnBrk="0" hangingPunct="1">
              <a:lnSpc>
                <a:spcPct val="90000"/>
              </a:lnSpc>
              <a:spcBef>
                <a:spcPts val="250"/>
              </a:spcBef>
              <a:spcAft>
                <a:spcPts val="250"/>
              </a:spcAft>
              <a:buClr>
                <a:schemeClr val="accent1"/>
              </a:buClr>
              <a:buFont typeface="Wingdings 2" pitchFamily="18" charset="2"/>
              <a:buNone/>
              <a:defRPr sz="1000" kern="1200">
                <a:solidFill>
                  <a:schemeClr val="tx1">
                    <a:lumMod val="65000"/>
                    <a:lumOff val="35000"/>
                  </a:schemeClr>
                </a:solidFill>
                <a:latin typeface="+mn-lt"/>
                <a:ea typeface="+mn-ea"/>
                <a:cs typeface="+mn-cs"/>
              </a:defRPr>
            </a:lvl3pPr>
            <a:lvl4pPr marL="13716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4pPr>
            <a:lvl5pPr marL="18288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5pPr>
            <a:lvl6pPr marL="22860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6pPr>
            <a:lvl7pPr marL="27432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7pPr>
            <a:lvl8pPr marL="32004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8pPr>
            <a:lvl9pPr marL="36576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9pPr>
          </a:lstStyle>
          <a:p>
            <a:r>
              <a:rPr lang="en-US" sz="2200"/>
              <a:t>Run between a User and n Servers.</a:t>
            </a:r>
          </a:p>
        </p:txBody>
      </p:sp>
      <p:sp>
        <p:nvSpPr>
          <p:cNvPr id="8" name="Text Placeholder 49">
            <a:extLst>
              <a:ext uri="{FF2B5EF4-FFF2-40B4-BE49-F238E27FC236}">
                <a16:creationId xmlns:a16="http://schemas.microsoft.com/office/drawing/2014/main" id="{A56A9343-CE84-F048-2B7E-11D847ACAA05}"/>
              </a:ext>
            </a:extLst>
          </p:cNvPr>
          <p:cNvSpPr txBox="1">
            <a:spLocks/>
          </p:cNvSpPr>
          <p:nvPr/>
        </p:nvSpPr>
        <p:spPr>
          <a:xfrm>
            <a:off x="269162" y="1806698"/>
            <a:ext cx="2834640" cy="752244"/>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1200"/>
              </a:spcBef>
              <a:buClr>
                <a:schemeClr val="accent1"/>
              </a:buClr>
              <a:buFont typeface="Wingdings 2" pitchFamily="18" charset="2"/>
              <a:buNone/>
              <a:defRPr sz="1400" kern="1200">
                <a:solidFill>
                  <a:srgbClr val="FFFFFF"/>
                </a:solidFill>
                <a:latin typeface="+mn-lt"/>
                <a:ea typeface="+mn-ea"/>
                <a:cs typeface="+mn-cs"/>
              </a:defRPr>
            </a:lvl1pPr>
            <a:lvl2pPr marL="457200" indent="0" algn="l" defTabSz="914400" rtl="0" eaLnBrk="1" latinLnBrk="0" hangingPunct="1">
              <a:lnSpc>
                <a:spcPct val="90000"/>
              </a:lnSpc>
              <a:spcBef>
                <a:spcPts val="250"/>
              </a:spcBef>
              <a:spcAft>
                <a:spcPts val="250"/>
              </a:spcAft>
              <a:buClr>
                <a:schemeClr val="accent1"/>
              </a:buClr>
              <a:buFont typeface="Wingdings 2" pitchFamily="18" charset="2"/>
              <a:buNone/>
              <a:defRPr sz="1200" kern="1200">
                <a:solidFill>
                  <a:schemeClr val="tx1">
                    <a:lumMod val="65000"/>
                    <a:lumOff val="35000"/>
                  </a:schemeClr>
                </a:solidFill>
                <a:latin typeface="+mn-lt"/>
                <a:ea typeface="+mn-ea"/>
                <a:cs typeface="+mn-cs"/>
              </a:defRPr>
            </a:lvl2pPr>
            <a:lvl3pPr marL="914400" indent="0" algn="l" defTabSz="914400" rtl="0" eaLnBrk="1" latinLnBrk="0" hangingPunct="1">
              <a:lnSpc>
                <a:spcPct val="90000"/>
              </a:lnSpc>
              <a:spcBef>
                <a:spcPts val="250"/>
              </a:spcBef>
              <a:spcAft>
                <a:spcPts val="250"/>
              </a:spcAft>
              <a:buClr>
                <a:schemeClr val="accent1"/>
              </a:buClr>
              <a:buFont typeface="Wingdings 2" pitchFamily="18" charset="2"/>
              <a:buNone/>
              <a:defRPr sz="1000" kern="1200">
                <a:solidFill>
                  <a:schemeClr val="tx1">
                    <a:lumMod val="65000"/>
                    <a:lumOff val="35000"/>
                  </a:schemeClr>
                </a:solidFill>
                <a:latin typeface="+mn-lt"/>
                <a:ea typeface="+mn-ea"/>
                <a:cs typeface="+mn-cs"/>
              </a:defRPr>
            </a:lvl3pPr>
            <a:lvl4pPr marL="13716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4pPr>
            <a:lvl5pPr marL="18288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5pPr>
            <a:lvl6pPr marL="22860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6pPr>
            <a:lvl7pPr marL="27432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7pPr>
            <a:lvl8pPr marL="32004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8pPr>
            <a:lvl9pPr marL="36576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9pPr>
          </a:lstStyle>
          <a:p>
            <a:r>
              <a:rPr lang="en-US" sz="2200"/>
              <a:t>The only input of the User is her password.</a:t>
            </a:r>
          </a:p>
        </p:txBody>
      </p:sp>
      <p:sp>
        <p:nvSpPr>
          <p:cNvPr id="11" name="Text Placeholder 49">
            <a:extLst>
              <a:ext uri="{FF2B5EF4-FFF2-40B4-BE49-F238E27FC236}">
                <a16:creationId xmlns:a16="http://schemas.microsoft.com/office/drawing/2014/main" id="{2A1DBD9E-3B6C-C06B-E36A-DB99D5EFCC38}"/>
              </a:ext>
            </a:extLst>
          </p:cNvPr>
          <p:cNvSpPr txBox="1">
            <a:spLocks/>
          </p:cNvSpPr>
          <p:nvPr/>
        </p:nvSpPr>
        <p:spPr>
          <a:xfrm>
            <a:off x="270349" y="4829121"/>
            <a:ext cx="3158651" cy="1684364"/>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200"/>
              </a:spcBef>
              <a:buClr>
                <a:schemeClr val="accent1"/>
              </a:buClr>
              <a:buFont typeface="Wingdings 2" pitchFamily="18" charset="2"/>
              <a:buNone/>
              <a:defRPr sz="1400" kern="1200">
                <a:solidFill>
                  <a:srgbClr val="FFFFFF"/>
                </a:solidFill>
                <a:latin typeface="+mn-lt"/>
                <a:ea typeface="+mn-ea"/>
                <a:cs typeface="+mn-cs"/>
              </a:defRPr>
            </a:lvl1pPr>
            <a:lvl2pPr marL="457200" indent="0" algn="l" defTabSz="914400" rtl="0" eaLnBrk="1" latinLnBrk="0" hangingPunct="1">
              <a:lnSpc>
                <a:spcPct val="90000"/>
              </a:lnSpc>
              <a:spcBef>
                <a:spcPts val="250"/>
              </a:spcBef>
              <a:spcAft>
                <a:spcPts val="250"/>
              </a:spcAft>
              <a:buClr>
                <a:schemeClr val="accent1"/>
              </a:buClr>
              <a:buFont typeface="Wingdings 2" pitchFamily="18" charset="2"/>
              <a:buNone/>
              <a:defRPr sz="1200" kern="1200">
                <a:solidFill>
                  <a:schemeClr val="tx1">
                    <a:lumMod val="65000"/>
                    <a:lumOff val="35000"/>
                  </a:schemeClr>
                </a:solidFill>
                <a:latin typeface="+mn-lt"/>
                <a:ea typeface="+mn-ea"/>
                <a:cs typeface="+mn-cs"/>
              </a:defRPr>
            </a:lvl2pPr>
            <a:lvl3pPr marL="914400" indent="0" algn="l" defTabSz="914400" rtl="0" eaLnBrk="1" latinLnBrk="0" hangingPunct="1">
              <a:lnSpc>
                <a:spcPct val="90000"/>
              </a:lnSpc>
              <a:spcBef>
                <a:spcPts val="250"/>
              </a:spcBef>
              <a:spcAft>
                <a:spcPts val="250"/>
              </a:spcAft>
              <a:buClr>
                <a:schemeClr val="accent1"/>
              </a:buClr>
              <a:buFont typeface="Wingdings 2" pitchFamily="18" charset="2"/>
              <a:buNone/>
              <a:defRPr sz="1000" kern="1200">
                <a:solidFill>
                  <a:schemeClr val="tx1">
                    <a:lumMod val="65000"/>
                    <a:lumOff val="35000"/>
                  </a:schemeClr>
                </a:solidFill>
                <a:latin typeface="+mn-lt"/>
                <a:ea typeface="+mn-ea"/>
                <a:cs typeface="+mn-cs"/>
              </a:defRPr>
            </a:lvl3pPr>
            <a:lvl4pPr marL="13716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4pPr>
            <a:lvl5pPr marL="18288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5pPr>
            <a:lvl6pPr marL="22860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6pPr>
            <a:lvl7pPr marL="27432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7pPr>
            <a:lvl8pPr marL="32004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8pPr>
            <a:lvl9pPr marL="36576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9pPr>
          </a:lstStyle>
          <a:p>
            <a:r>
              <a:rPr lang="en-US" sz="2200"/>
              <a:t>At the beginning of both phases parties run </a:t>
            </a:r>
            <a:r>
              <a:rPr lang="en-US" sz="2200" err="1"/>
              <a:t>aPPSS</a:t>
            </a:r>
            <a:r>
              <a:rPr lang="en-US" sz="2200"/>
              <a:t> protocol [BJSL11].</a:t>
            </a:r>
          </a:p>
        </p:txBody>
      </p:sp>
      <p:sp>
        <p:nvSpPr>
          <p:cNvPr id="3" name="Symbol zastępczy numeru slajdu 2">
            <a:extLst>
              <a:ext uri="{FF2B5EF4-FFF2-40B4-BE49-F238E27FC236}">
                <a16:creationId xmlns:a16="http://schemas.microsoft.com/office/drawing/2014/main" id="{8EE90BE5-10F5-B7F8-F29B-B336193F19F2}"/>
              </a:ext>
            </a:extLst>
          </p:cNvPr>
          <p:cNvSpPr>
            <a:spLocks noGrp="1"/>
          </p:cNvSpPr>
          <p:nvPr>
            <p:ph type="sldNum" sz="quarter" idx="12"/>
          </p:nvPr>
        </p:nvSpPr>
        <p:spPr/>
        <p:txBody>
          <a:bodyPr/>
          <a:lstStyle/>
          <a:p>
            <a:fld id="{4FAB73BC-B049-4115-A692-8D63A059BFB8}" type="slidenum">
              <a:rPr lang="en-US" dirty="0"/>
              <a:pPr/>
              <a:t>10</a:t>
            </a:fld>
            <a:endParaRPr lang="pl-PL"/>
          </a:p>
        </p:txBody>
      </p:sp>
      <p:sp>
        <p:nvSpPr>
          <p:cNvPr id="4" name="TextBox 3">
            <a:extLst>
              <a:ext uri="{FF2B5EF4-FFF2-40B4-BE49-F238E27FC236}">
                <a16:creationId xmlns:a16="http://schemas.microsoft.com/office/drawing/2014/main" id="{7D2DD99A-4599-5496-4E7D-17A16702DE8B}"/>
              </a:ext>
            </a:extLst>
          </p:cNvPr>
          <p:cNvSpPr txBox="1"/>
          <p:nvPr/>
        </p:nvSpPr>
        <p:spPr>
          <a:xfrm>
            <a:off x="213651" y="6218683"/>
            <a:ext cx="1081199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err="1">
                <a:ea typeface="+mn-lt"/>
                <a:cs typeface="+mn-lt"/>
              </a:rPr>
              <a:t>Bagherzandi</a:t>
            </a:r>
            <a:r>
              <a:rPr lang="en-US" sz="1200">
                <a:ea typeface="+mn-lt"/>
                <a:cs typeface="+mn-lt"/>
              </a:rPr>
              <a:t>, Jarecki, Saxena, Lu; CCS11</a:t>
            </a:r>
            <a:endParaRPr lang="en-US" sz="1200"/>
          </a:p>
        </p:txBody>
      </p:sp>
      <p:sp>
        <p:nvSpPr>
          <p:cNvPr id="7" name="pole tekstowe 28">
            <a:extLst>
              <a:ext uri="{FF2B5EF4-FFF2-40B4-BE49-F238E27FC236}">
                <a16:creationId xmlns:a16="http://schemas.microsoft.com/office/drawing/2014/main" id="{32E40D30-5FCD-BB78-AA50-AED853FB5268}"/>
              </a:ext>
            </a:extLst>
          </p:cNvPr>
          <p:cNvSpPr txBox="1"/>
          <p:nvPr/>
        </p:nvSpPr>
        <p:spPr>
          <a:xfrm>
            <a:off x="5715000" y="3619920"/>
            <a:ext cx="131445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password</a:t>
            </a:r>
          </a:p>
          <a:p>
            <a:pPr algn="l"/>
            <a:endParaRPr lang="pl-PL"/>
          </a:p>
        </p:txBody>
      </p:sp>
      <p:sp>
        <p:nvSpPr>
          <p:cNvPr id="31" name="Text Placeholder 49">
            <a:extLst>
              <a:ext uri="{FF2B5EF4-FFF2-40B4-BE49-F238E27FC236}">
                <a16:creationId xmlns:a16="http://schemas.microsoft.com/office/drawing/2014/main" id="{7BE8E231-3528-34F9-A773-3FD559EEF501}"/>
              </a:ext>
            </a:extLst>
          </p:cNvPr>
          <p:cNvSpPr txBox="1">
            <a:spLocks/>
          </p:cNvSpPr>
          <p:nvPr/>
        </p:nvSpPr>
        <p:spPr>
          <a:xfrm>
            <a:off x="266700" y="4036235"/>
            <a:ext cx="3150325" cy="697817"/>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1200"/>
              </a:spcBef>
              <a:buClr>
                <a:schemeClr val="accent1"/>
              </a:buClr>
              <a:buFont typeface="Wingdings 2" pitchFamily="18" charset="2"/>
              <a:buNone/>
              <a:defRPr sz="1400" kern="1200">
                <a:solidFill>
                  <a:srgbClr val="FFFFFF"/>
                </a:solidFill>
                <a:latin typeface="+mn-lt"/>
                <a:ea typeface="+mn-ea"/>
                <a:cs typeface="+mn-cs"/>
              </a:defRPr>
            </a:lvl1pPr>
            <a:lvl2pPr marL="457200" indent="0" algn="l" defTabSz="914400" rtl="0" eaLnBrk="1" latinLnBrk="0" hangingPunct="1">
              <a:lnSpc>
                <a:spcPct val="90000"/>
              </a:lnSpc>
              <a:spcBef>
                <a:spcPts val="250"/>
              </a:spcBef>
              <a:spcAft>
                <a:spcPts val="250"/>
              </a:spcAft>
              <a:buClr>
                <a:schemeClr val="accent1"/>
              </a:buClr>
              <a:buFont typeface="Wingdings 2" pitchFamily="18" charset="2"/>
              <a:buNone/>
              <a:defRPr sz="1200" kern="1200">
                <a:solidFill>
                  <a:schemeClr val="tx1">
                    <a:lumMod val="65000"/>
                    <a:lumOff val="35000"/>
                  </a:schemeClr>
                </a:solidFill>
                <a:latin typeface="+mn-lt"/>
                <a:ea typeface="+mn-ea"/>
                <a:cs typeface="+mn-cs"/>
              </a:defRPr>
            </a:lvl2pPr>
            <a:lvl3pPr marL="914400" indent="0" algn="l" defTabSz="914400" rtl="0" eaLnBrk="1" latinLnBrk="0" hangingPunct="1">
              <a:lnSpc>
                <a:spcPct val="90000"/>
              </a:lnSpc>
              <a:spcBef>
                <a:spcPts val="250"/>
              </a:spcBef>
              <a:spcAft>
                <a:spcPts val="250"/>
              </a:spcAft>
              <a:buClr>
                <a:schemeClr val="accent1"/>
              </a:buClr>
              <a:buFont typeface="Wingdings 2" pitchFamily="18" charset="2"/>
              <a:buNone/>
              <a:defRPr sz="1000" kern="1200">
                <a:solidFill>
                  <a:schemeClr val="tx1">
                    <a:lumMod val="65000"/>
                    <a:lumOff val="35000"/>
                  </a:schemeClr>
                </a:solidFill>
                <a:latin typeface="+mn-lt"/>
                <a:ea typeface="+mn-ea"/>
                <a:cs typeface="+mn-cs"/>
              </a:defRPr>
            </a:lvl3pPr>
            <a:lvl4pPr marL="13716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4pPr>
            <a:lvl5pPr marL="18288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5pPr>
            <a:lvl6pPr marL="22860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6pPr>
            <a:lvl7pPr marL="27432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7pPr>
            <a:lvl8pPr marL="32004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8pPr>
            <a:lvl9pPr marL="36576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9pPr>
          </a:lstStyle>
          <a:p>
            <a:r>
              <a:rPr lang="en-US" sz="2200"/>
              <a:t>At the end of  Signing  the User outputs (</a:t>
            </a:r>
            <a:r>
              <a:rPr lang="en-US" sz="2200" err="1"/>
              <a:t>m,σ</a:t>
            </a:r>
            <a:r>
              <a:rPr lang="en-US" sz="2200"/>
              <a:t>).</a:t>
            </a:r>
          </a:p>
        </p:txBody>
      </p:sp>
    </p:spTree>
    <p:extLst>
      <p:ext uri="{BB962C8B-B14F-4D97-AF65-F5344CB8AC3E}">
        <p14:creationId xmlns:p14="http://schemas.microsoft.com/office/powerpoint/2010/main" val="1729353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50">
                                            <p:txEl>
                                              <p:pRg st="0" end="0"/>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50">
                                            <p:txEl>
                                              <p:pRg st="1" end="1"/>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50">
                                            <p:txEl>
                                              <p:pRg st="2" end="2"/>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1">
                                            <p:txEl>
                                              <p:pRg st="0" end="0"/>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1">
                                            <p:txEl>
                                              <p:pRg st="0" end="0"/>
                                            </p:txEl>
                                          </p:spTgt>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build="p"/>
      <p:bldP spid="5" grpId="0" build="p"/>
      <p:bldP spid="8" grpId="0" build="p"/>
      <p:bldP spid="11" grpId="0" build="p"/>
      <p:bldP spid="4" grpId="0"/>
      <p:bldP spid="7" grpId="0"/>
      <p:bldP spid="3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9" name="Graphic 128" descr="Female Profile with solid fill">
            <a:extLst>
              <a:ext uri="{FF2B5EF4-FFF2-40B4-BE49-F238E27FC236}">
                <a16:creationId xmlns:a16="http://schemas.microsoft.com/office/drawing/2014/main" id="{72C3A832-1121-10B9-3EA2-F8CD65B86EDE}"/>
              </a:ext>
            </a:extLst>
          </p:cNvPr>
          <p:cNvPicPr>
            <a:picLocks noChangeAspect="1"/>
          </p:cNvPicPr>
          <p:nvPr/>
        </p:nvPicPr>
        <p:blipFill>
          <a:blip r:embed="rId4" cstate="print">
            <a:extLst>
              <a:ext uri="{96DAC541-7B7A-43D3-8B79-37D633B846F1}">
                <asvg:svgBlip xmlns:asvg="http://schemas.microsoft.com/office/drawing/2016/SVG/main" r:embed="rId5"/>
              </a:ext>
            </a:extLst>
          </a:blip>
          <a:stretch>
            <a:fillRect/>
          </a:stretch>
        </p:blipFill>
        <p:spPr>
          <a:xfrm>
            <a:off x="5518441" y="2268953"/>
            <a:ext cx="1561381" cy="1575758"/>
          </a:xfrm>
          <a:prstGeom prst="rect">
            <a:avLst/>
          </a:prstGeom>
        </p:spPr>
      </p:pic>
      <p:pic>
        <p:nvPicPr>
          <p:cNvPr id="207" name="Graphic 206" descr="Database with solid fill">
            <a:extLst>
              <a:ext uri="{FF2B5EF4-FFF2-40B4-BE49-F238E27FC236}">
                <a16:creationId xmlns:a16="http://schemas.microsoft.com/office/drawing/2014/main" id="{F5BEB05C-B69C-DA36-410A-ED7D7275D0B6}"/>
              </a:ext>
            </a:extLst>
          </p:cNvPr>
          <p:cNvPicPr>
            <a:picLocks noChangeAspect="1"/>
          </p:cNvPicPr>
          <p:nvPr/>
        </p:nvPicPr>
        <p:blipFill>
          <a:blip r:embed="rId6" cstate="print">
            <a:extLst>
              <a:ext uri="{96DAC541-7B7A-43D3-8B79-37D633B846F1}">
                <asvg:svgBlip xmlns:asvg="http://schemas.microsoft.com/office/drawing/2016/SVG/main" r:embed="rId7"/>
              </a:ext>
            </a:extLst>
          </a:blip>
          <a:stretch>
            <a:fillRect/>
          </a:stretch>
        </p:blipFill>
        <p:spPr>
          <a:xfrm>
            <a:off x="9463177" y="685800"/>
            <a:ext cx="1115683" cy="1115683"/>
          </a:xfrm>
          <a:prstGeom prst="rect">
            <a:avLst/>
          </a:prstGeom>
        </p:spPr>
      </p:pic>
      <p:sp>
        <p:nvSpPr>
          <p:cNvPr id="257" name="Arrow: Right 256">
            <a:extLst>
              <a:ext uri="{FF2B5EF4-FFF2-40B4-BE49-F238E27FC236}">
                <a16:creationId xmlns:a16="http://schemas.microsoft.com/office/drawing/2014/main" id="{DEE44D04-A028-56F5-08AA-89E78B83939A}"/>
              </a:ext>
            </a:extLst>
          </p:cNvPr>
          <p:cNvSpPr/>
          <p:nvPr/>
        </p:nvSpPr>
        <p:spPr>
          <a:xfrm rot="19800000">
            <a:off x="7033838" y="1572901"/>
            <a:ext cx="2299020" cy="808249"/>
          </a:xfrm>
          <a:prstGeom prst="leftRightArrow">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Arrow: Right 266">
            <a:extLst>
              <a:ext uri="{FF2B5EF4-FFF2-40B4-BE49-F238E27FC236}">
                <a16:creationId xmlns:a16="http://schemas.microsoft.com/office/drawing/2014/main" id="{70BC6CCA-DF32-DA9D-9527-41230EC90CB4}"/>
              </a:ext>
            </a:extLst>
          </p:cNvPr>
          <p:cNvSpPr/>
          <p:nvPr/>
        </p:nvSpPr>
        <p:spPr>
          <a:xfrm rot="1800000">
            <a:off x="7120102" y="3827475"/>
            <a:ext cx="2299020" cy="808249"/>
          </a:xfrm>
          <a:prstGeom prst="leftRightArrow">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Arrow: Right 267">
            <a:extLst>
              <a:ext uri="{FF2B5EF4-FFF2-40B4-BE49-F238E27FC236}">
                <a16:creationId xmlns:a16="http://schemas.microsoft.com/office/drawing/2014/main" id="{41F6DC98-E38C-1B5B-FF77-CE17D537225D}"/>
              </a:ext>
            </a:extLst>
          </p:cNvPr>
          <p:cNvSpPr/>
          <p:nvPr/>
        </p:nvSpPr>
        <p:spPr>
          <a:xfrm>
            <a:off x="7479534" y="2651202"/>
            <a:ext cx="2299020" cy="808249"/>
          </a:xfrm>
          <a:prstGeom prst="leftRightArrow">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3" name="Graphic 282" descr="Database with solid fill">
            <a:extLst>
              <a:ext uri="{FF2B5EF4-FFF2-40B4-BE49-F238E27FC236}">
                <a16:creationId xmlns:a16="http://schemas.microsoft.com/office/drawing/2014/main" id="{8A5FE604-D40B-470F-6A94-6D9C30A5CC6B}"/>
              </a:ext>
            </a:extLst>
          </p:cNvPr>
          <p:cNvPicPr>
            <a:picLocks noChangeAspect="1"/>
          </p:cNvPicPr>
          <p:nvPr/>
        </p:nvPicPr>
        <p:blipFill>
          <a:blip r:embed="rId6" cstate="print">
            <a:extLst>
              <a:ext uri="{96DAC541-7B7A-43D3-8B79-37D633B846F1}">
                <asvg:svgBlip xmlns:asvg="http://schemas.microsoft.com/office/drawing/2016/SVG/main" r:embed="rId7"/>
              </a:ext>
            </a:extLst>
          </a:blip>
          <a:stretch>
            <a:fillRect/>
          </a:stretch>
        </p:blipFill>
        <p:spPr>
          <a:xfrm>
            <a:off x="9779478" y="2511724"/>
            <a:ext cx="1115683" cy="1115683"/>
          </a:xfrm>
          <a:prstGeom prst="rect">
            <a:avLst/>
          </a:prstGeom>
        </p:spPr>
      </p:pic>
      <p:pic>
        <p:nvPicPr>
          <p:cNvPr id="284" name="Graphic 283" descr="Database with solid fill">
            <a:extLst>
              <a:ext uri="{FF2B5EF4-FFF2-40B4-BE49-F238E27FC236}">
                <a16:creationId xmlns:a16="http://schemas.microsoft.com/office/drawing/2014/main" id="{5C90D201-C7AD-2398-C8D6-99EDA9BCEEBC}"/>
              </a:ext>
            </a:extLst>
          </p:cNvPr>
          <p:cNvPicPr>
            <a:picLocks noChangeAspect="1"/>
          </p:cNvPicPr>
          <p:nvPr/>
        </p:nvPicPr>
        <p:blipFill>
          <a:blip r:embed="rId6" cstate="print">
            <a:extLst>
              <a:ext uri="{96DAC541-7B7A-43D3-8B79-37D633B846F1}">
                <asvg:svgBlip xmlns:asvg="http://schemas.microsoft.com/office/drawing/2016/SVG/main" r:embed="rId7"/>
              </a:ext>
            </a:extLst>
          </a:blip>
          <a:stretch>
            <a:fillRect/>
          </a:stretch>
        </p:blipFill>
        <p:spPr>
          <a:xfrm>
            <a:off x="9463177" y="4380781"/>
            <a:ext cx="1115683" cy="1115683"/>
          </a:xfrm>
          <a:prstGeom prst="rect">
            <a:avLst/>
          </a:prstGeom>
        </p:spPr>
      </p:pic>
      <p:sp>
        <p:nvSpPr>
          <p:cNvPr id="50" name="Text Placeholder 49">
            <a:extLst>
              <a:ext uri="{FF2B5EF4-FFF2-40B4-BE49-F238E27FC236}">
                <a16:creationId xmlns:a16="http://schemas.microsoft.com/office/drawing/2014/main" id="{3DBA3B5D-1DB5-69DD-BFD1-EE86A7338EC9}"/>
              </a:ext>
            </a:extLst>
          </p:cNvPr>
          <p:cNvSpPr>
            <a:spLocks noGrp="1"/>
          </p:cNvSpPr>
          <p:nvPr>
            <p:ph type="body" sz="half" idx="2"/>
          </p:nvPr>
        </p:nvSpPr>
        <p:spPr>
          <a:xfrm>
            <a:off x="217850" y="1013403"/>
            <a:ext cx="2834640" cy="2321990"/>
          </a:xfrm>
        </p:spPr>
        <p:txBody>
          <a:bodyPr/>
          <a:lstStyle/>
          <a:p>
            <a:r>
              <a:rPr lang="en-US" sz="2200">
                <a:ea typeface="+mn-lt"/>
                <a:cs typeface="+mn-lt"/>
              </a:rPr>
              <a:t>We extend security proof of [JKK14] to the </a:t>
            </a:r>
            <a:r>
              <a:rPr lang="en-US" sz="2200" i="1">
                <a:ea typeface="+mn-lt"/>
                <a:cs typeface="+mn-lt"/>
              </a:rPr>
              <a:t>augmented </a:t>
            </a:r>
            <a:r>
              <a:rPr lang="en-US" sz="2200">
                <a:ea typeface="+mn-lt"/>
                <a:cs typeface="+mn-lt"/>
              </a:rPr>
              <a:t>setting (protocol remains unchanged)</a:t>
            </a:r>
            <a:endParaRPr lang="pl-PL" sz="2200"/>
          </a:p>
          <a:p>
            <a:endParaRPr lang="en-US" sz="2200"/>
          </a:p>
        </p:txBody>
      </p:sp>
      <p:sp>
        <p:nvSpPr>
          <p:cNvPr id="2" name="TextBox 1">
            <a:extLst>
              <a:ext uri="{FF2B5EF4-FFF2-40B4-BE49-F238E27FC236}">
                <a16:creationId xmlns:a16="http://schemas.microsoft.com/office/drawing/2014/main" id="{8384227E-17ED-7BF8-024D-BD270F062ACF}"/>
              </a:ext>
            </a:extLst>
          </p:cNvPr>
          <p:cNvSpPr txBox="1"/>
          <p:nvPr/>
        </p:nvSpPr>
        <p:spPr>
          <a:xfrm>
            <a:off x="3633317" y="250372"/>
            <a:ext cx="493039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err="1"/>
              <a:t>aPPSS</a:t>
            </a:r>
            <a:r>
              <a:rPr lang="en-US" sz="2400" b="1"/>
              <a:t> Initialization phase</a:t>
            </a:r>
          </a:p>
        </p:txBody>
      </p:sp>
      <p:sp>
        <p:nvSpPr>
          <p:cNvPr id="4" name="Text Placeholder 49">
            <a:extLst>
              <a:ext uri="{FF2B5EF4-FFF2-40B4-BE49-F238E27FC236}">
                <a16:creationId xmlns:a16="http://schemas.microsoft.com/office/drawing/2014/main" id="{303E14CC-E5AE-D1F6-F9AF-FA4ACD78F325}"/>
              </a:ext>
            </a:extLst>
          </p:cNvPr>
          <p:cNvSpPr txBox="1">
            <a:spLocks/>
          </p:cNvSpPr>
          <p:nvPr/>
        </p:nvSpPr>
        <p:spPr>
          <a:xfrm>
            <a:off x="101098" y="3236202"/>
            <a:ext cx="2824995" cy="148282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1200"/>
              </a:spcBef>
              <a:buClr>
                <a:schemeClr val="accent1"/>
              </a:buClr>
              <a:buFont typeface="Wingdings 2" pitchFamily="18" charset="2"/>
              <a:buNone/>
              <a:defRPr sz="1400" kern="1200">
                <a:solidFill>
                  <a:srgbClr val="FFFFFF"/>
                </a:solidFill>
                <a:latin typeface="+mn-lt"/>
                <a:ea typeface="+mn-ea"/>
                <a:cs typeface="+mn-cs"/>
              </a:defRPr>
            </a:lvl1pPr>
            <a:lvl2pPr marL="457200" indent="0" algn="l" defTabSz="914400" rtl="0" eaLnBrk="1" latinLnBrk="0" hangingPunct="1">
              <a:lnSpc>
                <a:spcPct val="90000"/>
              </a:lnSpc>
              <a:spcBef>
                <a:spcPts val="250"/>
              </a:spcBef>
              <a:spcAft>
                <a:spcPts val="250"/>
              </a:spcAft>
              <a:buClr>
                <a:schemeClr val="accent1"/>
              </a:buClr>
              <a:buFont typeface="Wingdings 2" pitchFamily="18" charset="2"/>
              <a:buNone/>
              <a:defRPr sz="1200" kern="1200">
                <a:solidFill>
                  <a:schemeClr val="tx1">
                    <a:lumMod val="65000"/>
                    <a:lumOff val="35000"/>
                  </a:schemeClr>
                </a:solidFill>
                <a:latin typeface="+mn-lt"/>
                <a:ea typeface="+mn-ea"/>
                <a:cs typeface="+mn-cs"/>
              </a:defRPr>
            </a:lvl2pPr>
            <a:lvl3pPr marL="914400" indent="0" algn="l" defTabSz="914400" rtl="0" eaLnBrk="1" latinLnBrk="0" hangingPunct="1">
              <a:lnSpc>
                <a:spcPct val="90000"/>
              </a:lnSpc>
              <a:spcBef>
                <a:spcPts val="250"/>
              </a:spcBef>
              <a:spcAft>
                <a:spcPts val="250"/>
              </a:spcAft>
              <a:buClr>
                <a:schemeClr val="accent1"/>
              </a:buClr>
              <a:buFont typeface="Wingdings 2" pitchFamily="18" charset="2"/>
              <a:buNone/>
              <a:defRPr sz="1000" kern="1200">
                <a:solidFill>
                  <a:schemeClr val="tx1">
                    <a:lumMod val="65000"/>
                    <a:lumOff val="35000"/>
                  </a:schemeClr>
                </a:solidFill>
                <a:latin typeface="+mn-lt"/>
                <a:ea typeface="+mn-ea"/>
                <a:cs typeface="+mn-cs"/>
              </a:defRPr>
            </a:lvl3pPr>
            <a:lvl4pPr marL="13716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4pPr>
            <a:lvl5pPr marL="18288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5pPr>
            <a:lvl6pPr marL="22860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6pPr>
            <a:lvl7pPr marL="27432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7pPr>
            <a:lvl8pPr marL="32004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8pPr>
            <a:lvl9pPr marL="3657600" indent="0" algn="l" defTabSz="914400" rtl="0" eaLnBrk="1" latinLnBrk="0" hangingPunct="1">
              <a:lnSpc>
                <a:spcPct val="90000"/>
              </a:lnSpc>
              <a:spcBef>
                <a:spcPts val="250"/>
              </a:spcBef>
              <a:spcAft>
                <a:spcPts val="250"/>
              </a:spcAft>
              <a:buClr>
                <a:schemeClr val="accent1"/>
              </a:buClr>
              <a:buFont typeface="Wingdings 2" pitchFamily="18" charset="2"/>
              <a:buNone/>
              <a:defRPr sz="900" kern="1200">
                <a:solidFill>
                  <a:schemeClr val="tx1">
                    <a:lumMod val="65000"/>
                    <a:lumOff val="35000"/>
                  </a:schemeClr>
                </a:solidFill>
                <a:latin typeface="+mn-lt"/>
                <a:ea typeface="+mn-ea"/>
                <a:cs typeface="+mn-cs"/>
              </a:defRPr>
            </a:lvl9pPr>
          </a:lstStyle>
          <a:p>
            <a:r>
              <a:rPr lang="en-US" sz="2200"/>
              <a:t>Protocol begins with a computation of </a:t>
            </a:r>
            <a:r>
              <a:rPr lang="en-US" sz="2200">
                <a:ea typeface="+mn-lt"/>
                <a:cs typeface="+mn-lt"/>
              </a:rPr>
              <a:t>oblivious PRF (OPRF) </a:t>
            </a:r>
            <a:r>
              <a:rPr lang="en-US" sz="2200">
                <a:latin typeface="Corbel"/>
              </a:rPr>
              <a:t>[</a:t>
            </a:r>
            <a:r>
              <a:rPr lang="en-US" sz="2200">
                <a:ea typeface="+mn-lt"/>
                <a:cs typeface="+mn-lt"/>
              </a:rPr>
              <a:t>JKKX16</a:t>
            </a:r>
            <a:r>
              <a:rPr lang="en-US" sz="2200"/>
              <a:t>] between the User and each server.</a:t>
            </a:r>
          </a:p>
          <a:p>
            <a:endParaRPr lang="en-US" sz="2200"/>
          </a:p>
        </p:txBody>
      </p:sp>
      <p:sp>
        <p:nvSpPr>
          <p:cNvPr id="3" name="Symbol zastępczy numeru slajdu 2">
            <a:extLst>
              <a:ext uri="{FF2B5EF4-FFF2-40B4-BE49-F238E27FC236}">
                <a16:creationId xmlns:a16="http://schemas.microsoft.com/office/drawing/2014/main" id="{F8C6CA41-0508-FCD3-2D71-B26FF4E67A86}"/>
              </a:ext>
            </a:extLst>
          </p:cNvPr>
          <p:cNvSpPr>
            <a:spLocks noGrp="1"/>
          </p:cNvSpPr>
          <p:nvPr>
            <p:ph type="sldNum" sz="quarter" idx="12"/>
          </p:nvPr>
        </p:nvSpPr>
        <p:spPr/>
        <p:txBody>
          <a:bodyPr/>
          <a:lstStyle/>
          <a:p>
            <a:fld id="{4FAB73BC-B049-4115-A692-8D63A059BFB8}" type="slidenum">
              <a:rPr lang="en-US" dirty="0"/>
              <a:pPr/>
              <a:t>11</a:t>
            </a:fld>
            <a:endParaRPr lang="pl-PL"/>
          </a:p>
        </p:txBody>
      </p:sp>
      <p:sp>
        <p:nvSpPr>
          <p:cNvPr id="6" name="TextBox 5">
            <a:extLst>
              <a:ext uri="{FF2B5EF4-FFF2-40B4-BE49-F238E27FC236}">
                <a16:creationId xmlns:a16="http://schemas.microsoft.com/office/drawing/2014/main" id="{E9B25F0A-3899-5182-02B7-EA38FCBE464C}"/>
              </a:ext>
            </a:extLst>
          </p:cNvPr>
          <p:cNvSpPr txBox="1"/>
          <p:nvPr/>
        </p:nvSpPr>
        <p:spPr>
          <a:xfrm>
            <a:off x="213651" y="6218683"/>
            <a:ext cx="1081199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ea typeface="+mn-lt"/>
                <a:cs typeface="+mn-lt"/>
              </a:rPr>
              <a:t>Jarecki, </a:t>
            </a:r>
            <a:r>
              <a:rPr lang="en-US" sz="1200" err="1">
                <a:ea typeface="+mn-lt"/>
                <a:cs typeface="+mn-lt"/>
              </a:rPr>
              <a:t>Kiayias</a:t>
            </a:r>
            <a:r>
              <a:rPr lang="en-US" sz="1200">
                <a:ea typeface="+mn-lt"/>
                <a:cs typeface="+mn-lt"/>
              </a:rPr>
              <a:t>, Krawczyk;  Asiacrypt14</a:t>
            </a:r>
            <a:endParaRPr lang="en-US"/>
          </a:p>
        </p:txBody>
      </p:sp>
      <p:sp>
        <p:nvSpPr>
          <p:cNvPr id="8" name="TextBox 7">
            <a:extLst>
              <a:ext uri="{FF2B5EF4-FFF2-40B4-BE49-F238E27FC236}">
                <a16:creationId xmlns:a16="http://schemas.microsoft.com/office/drawing/2014/main" id="{E3FA8CE7-FBD3-BC8B-9CA6-3330047613C2}"/>
              </a:ext>
            </a:extLst>
          </p:cNvPr>
          <p:cNvSpPr txBox="1"/>
          <p:nvPr/>
        </p:nvSpPr>
        <p:spPr>
          <a:xfrm>
            <a:off x="215960" y="6498083"/>
            <a:ext cx="1081199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ea typeface="+mn-lt"/>
                <a:cs typeface="+mn-lt"/>
              </a:rPr>
              <a:t>Jarecki, </a:t>
            </a:r>
            <a:r>
              <a:rPr lang="en-US" sz="1200" err="1">
                <a:ea typeface="+mn-lt"/>
                <a:cs typeface="+mn-lt"/>
              </a:rPr>
              <a:t>Kiayias</a:t>
            </a:r>
            <a:r>
              <a:rPr lang="en-US" sz="1200">
                <a:ea typeface="+mn-lt"/>
                <a:cs typeface="+mn-lt"/>
              </a:rPr>
              <a:t>, Krawczyk, Xu; EuroS&amp;P16</a:t>
            </a:r>
            <a:endParaRPr lang="en-US"/>
          </a:p>
        </p:txBody>
      </p:sp>
      <p:sp>
        <p:nvSpPr>
          <p:cNvPr id="7" name="pole tekstowe 28">
            <a:extLst>
              <a:ext uri="{FF2B5EF4-FFF2-40B4-BE49-F238E27FC236}">
                <a16:creationId xmlns:a16="http://schemas.microsoft.com/office/drawing/2014/main" id="{24E08541-5E69-236B-615D-4D0398328861}"/>
              </a:ext>
            </a:extLst>
          </p:cNvPr>
          <p:cNvSpPr txBox="1"/>
          <p:nvPr/>
        </p:nvSpPr>
        <p:spPr>
          <a:xfrm>
            <a:off x="5715000" y="3619920"/>
            <a:ext cx="131445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password</a:t>
            </a:r>
          </a:p>
          <a:p>
            <a:pPr algn="l"/>
            <a:endParaRPr lang="pl-PL"/>
          </a:p>
        </p:txBody>
      </p:sp>
    </p:spTree>
    <p:extLst>
      <p:ext uri="{BB962C8B-B14F-4D97-AF65-F5344CB8AC3E}">
        <p14:creationId xmlns:p14="http://schemas.microsoft.com/office/powerpoint/2010/main" val="1758648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childTnLst>
                                </p:cTn>
                              </p:par>
                              <p:par>
                                <p:cTn id="10" presetID="10"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7" grpId="0"/>
    </p:bldLst>
  </p:timing>
  <p:extLst>
    <p:ext uri="{6950BFC3-D8DA-4A85-94F7-54DA5524770B}">
      <p188:commentRel xmlns:p188="http://schemas.microsoft.com/office/powerpoint/2018/8/main" r:id="rId3"/>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9" name="Graphic 128" descr="Female Profile with solid fill">
            <a:extLst>
              <a:ext uri="{FF2B5EF4-FFF2-40B4-BE49-F238E27FC236}">
                <a16:creationId xmlns:a16="http://schemas.microsoft.com/office/drawing/2014/main" id="{72C3A832-1121-10B9-3EA2-F8CD65B86EDE}"/>
              </a:ext>
            </a:extLst>
          </p:cNvPr>
          <p:cNvPicPr>
            <a:picLocks noChangeAspect="1"/>
          </p:cNvPicPr>
          <p:nvPr/>
        </p:nvPicPr>
        <p:blipFill>
          <a:blip r:embed="rId3" cstate="print">
            <a:extLst>
              <a:ext uri="{96DAC541-7B7A-43D3-8B79-37D633B846F1}">
                <asvg:svgBlip xmlns:asvg="http://schemas.microsoft.com/office/drawing/2016/SVG/main" r:embed="rId4"/>
              </a:ext>
            </a:extLst>
          </a:blip>
          <a:stretch>
            <a:fillRect/>
          </a:stretch>
        </p:blipFill>
        <p:spPr>
          <a:xfrm>
            <a:off x="356969" y="2642764"/>
            <a:ext cx="1561381" cy="1575758"/>
          </a:xfrm>
          <a:prstGeom prst="rect">
            <a:avLst/>
          </a:prstGeom>
        </p:spPr>
      </p:pic>
      <p:pic>
        <p:nvPicPr>
          <p:cNvPr id="207" name="Graphic 206" descr="Database with solid fill">
            <a:extLst>
              <a:ext uri="{FF2B5EF4-FFF2-40B4-BE49-F238E27FC236}">
                <a16:creationId xmlns:a16="http://schemas.microsoft.com/office/drawing/2014/main" id="{F5BEB05C-B69C-DA36-410A-ED7D7275D0B6}"/>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4301705" y="1059611"/>
            <a:ext cx="1115683" cy="1115683"/>
          </a:xfrm>
          <a:prstGeom prst="rect">
            <a:avLst/>
          </a:prstGeom>
        </p:spPr>
      </p:pic>
      <p:sp>
        <p:nvSpPr>
          <p:cNvPr id="257" name="Arrow: Right 256">
            <a:extLst>
              <a:ext uri="{FF2B5EF4-FFF2-40B4-BE49-F238E27FC236}">
                <a16:creationId xmlns:a16="http://schemas.microsoft.com/office/drawing/2014/main" id="{DEE44D04-A028-56F5-08AA-89E78B83939A}"/>
              </a:ext>
            </a:extLst>
          </p:cNvPr>
          <p:cNvSpPr/>
          <p:nvPr/>
        </p:nvSpPr>
        <p:spPr>
          <a:xfrm rot="19800000">
            <a:off x="1872366" y="1946712"/>
            <a:ext cx="2299020" cy="808249"/>
          </a:xfrm>
          <a:prstGeom prst="leftRightArrow">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Arrow: Right 266">
            <a:extLst>
              <a:ext uri="{FF2B5EF4-FFF2-40B4-BE49-F238E27FC236}">
                <a16:creationId xmlns:a16="http://schemas.microsoft.com/office/drawing/2014/main" id="{70BC6CCA-DF32-DA9D-9527-41230EC90CB4}"/>
              </a:ext>
            </a:extLst>
          </p:cNvPr>
          <p:cNvSpPr/>
          <p:nvPr/>
        </p:nvSpPr>
        <p:spPr>
          <a:xfrm rot="1800000">
            <a:off x="1958630" y="4103315"/>
            <a:ext cx="2299020" cy="808249"/>
          </a:xfrm>
          <a:prstGeom prst="leftRightArrow">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Arrow: Right 267">
            <a:extLst>
              <a:ext uri="{FF2B5EF4-FFF2-40B4-BE49-F238E27FC236}">
                <a16:creationId xmlns:a16="http://schemas.microsoft.com/office/drawing/2014/main" id="{41F6DC98-E38C-1B5B-FF77-CE17D537225D}"/>
              </a:ext>
            </a:extLst>
          </p:cNvPr>
          <p:cNvSpPr/>
          <p:nvPr/>
        </p:nvSpPr>
        <p:spPr>
          <a:xfrm>
            <a:off x="2318062" y="3025013"/>
            <a:ext cx="2299020" cy="808249"/>
          </a:xfrm>
          <a:prstGeom prst="leftRightArrow">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3" name="Graphic 282" descr="Database with solid fill">
            <a:extLst>
              <a:ext uri="{FF2B5EF4-FFF2-40B4-BE49-F238E27FC236}">
                <a16:creationId xmlns:a16="http://schemas.microsoft.com/office/drawing/2014/main" id="{8A5FE604-D40B-470F-6A94-6D9C30A5CC6B}"/>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4618006" y="2885535"/>
            <a:ext cx="1115683" cy="1115683"/>
          </a:xfrm>
          <a:prstGeom prst="rect">
            <a:avLst/>
          </a:prstGeom>
        </p:spPr>
      </p:pic>
      <p:pic>
        <p:nvPicPr>
          <p:cNvPr id="284" name="Graphic 283" descr="Database with solid fill">
            <a:extLst>
              <a:ext uri="{FF2B5EF4-FFF2-40B4-BE49-F238E27FC236}">
                <a16:creationId xmlns:a16="http://schemas.microsoft.com/office/drawing/2014/main" id="{5C90D201-C7AD-2398-C8D6-99EDA9BCEEBC}"/>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4301705" y="4754592"/>
            <a:ext cx="1115683" cy="1115683"/>
          </a:xfrm>
          <a:prstGeom prst="rect">
            <a:avLst/>
          </a:prstGeom>
        </p:spPr>
      </p:pic>
      <p:sp>
        <p:nvSpPr>
          <p:cNvPr id="2" name="Symbol zastępczy numeru slajdu 1">
            <a:extLst>
              <a:ext uri="{FF2B5EF4-FFF2-40B4-BE49-F238E27FC236}">
                <a16:creationId xmlns:a16="http://schemas.microsoft.com/office/drawing/2014/main" id="{F391F060-0C21-3AF9-B922-385537D15231}"/>
              </a:ext>
            </a:extLst>
          </p:cNvPr>
          <p:cNvSpPr>
            <a:spLocks noGrp="1"/>
          </p:cNvSpPr>
          <p:nvPr>
            <p:ph type="sldNum" sz="quarter" idx="12"/>
          </p:nvPr>
        </p:nvSpPr>
        <p:spPr/>
        <p:txBody>
          <a:bodyPr/>
          <a:lstStyle/>
          <a:p>
            <a:fld id="{4FAB73BC-B049-4115-A692-8D63A059BFB8}" type="slidenum">
              <a:rPr lang="en-US" dirty="0"/>
              <a:pPr/>
              <a:t>12</a:t>
            </a:fld>
            <a:endParaRPr lang="pl-PL"/>
          </a:p>
        </p:txBody>
      </p:sp>
      <p:sp>
        <p:nvSpPr>
          <p:cNvPr id="4" name="TextBox 3">
            <a:extLst>
              <a:ext uri="{FF2B5EF4-FFF2-40B4-BE49-F238E27FC236}">
                <a16:creationId xmlns:a16="http://schemas.microsoft.com/office/drawing/2014/main" id="{5AC8290E-4E69-229A-A825-B6D6363C7231}"/>
              </a:ext>
            </a:extLst>
          </p:cNvPr>
          <p:cNvSpPr txBox="1"/>
          <p:nvPr/>
        </p:nvSpPr>
        <p:spPr>
          <a:xfrm>
            <a:off x="3633317" y="250372"/>
            <a:ext cx="493039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err="1"/>
              <a:t>aPPSS</a:t>
            </a:r>
            <a:r>
              <a:rPr lang="en-US" sz="2400" b="1"/>
              <a:t> Initialization phase</a:t>
            </a:r>
          </a:p>
        </p:txBody>
      </p:sp>
      <p:sp>
        <p:nvSpPr>
          <p:cNvPr id="5" name="pole tekstowe 28">
            <a:extLst>
              <a:ext uri="{FF2B5EF4-FFF2-40B4-BE49-F238E27FC236}">
                <a16:creationId xmlns:a16="http://schemas.microsoft.com/office/drawing/2014/main" id="{DC18F35B-6E95-BEA8-F5A8-6C658201537A}"/>
              </a:ext>
            </a:extLst>
          </p:cNvPr>
          <p:cNvSpPr txBox="1"/>
          <p:nvPr/>
        </p:nvSpPr>
        <p:spPr>
          <a:xfrm>
            <a:off x="555171" y="4000920"/>
            <a:ext cx="131445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password</a:t>
            </a:r>
          </a:p>
          <a:p>
            <a:pPr algn="l"/>
            <a:endParaRPr lang="pl-PL"/>
          </a:p>
        </p:txBody>
      </p:sp>
    </p:spTree>
    <p:extLst>
      <p:ext uri="{BB962C8B-B14F-4D97-AF65-F5344CB8AC3E}">
        <p14:creationId xmlns:p14="http://schemas.microsoft.com/office/powerpoint/2010/main" val="396418768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9" name="Graphic 128" descr="Female Profile with solid fill">
            <a:extLst>
              <a:ext uri="{FF2B5EF4-FFF2-40B4-BE49-F238E27FC236}">
                <a16:creationId xmlns:a16="http://schemas.microsoft.com/office/drawing/2014/main" id="{72C3A832-1121-10B9-3EA2-F8CD65B86EDE}"/>
              </a:ext>
            </a:extLst>
          </p:cNvPr>
          <p:cNvPicPr>
            <a:picLocks noChangeAspect="1"/>
          </p:cNvPicPr>
          <p:nvPr/>
        </p:nvPicPr>
        <p:blipFill>
          <a:blip r:embed="rId3" cstate="print">
            <a:extLst>
              <a:ext uri="{96DAC541-7B7A-43D3-8B79-37D633B846F1}">
                <asvg:svgBlip xmlns:asvg="http://schemas.microsoft.com/office/drawing/2016/SVG/main" r:embed="rId4"/>
              </a:ext>
            </a:extLst>
          </a:blip>
          <a:stretch>
            <a:fillRect/>
          </a:stretch>
        </p:blipFill>
        <p:spPr>
          <a:xfrm>
            <a:off x="356969" y="2642764"/>
            <a:ext cx="1561381" cy="1575758"/>
          </a:xfrm>
          <a:prstGeom prst="rect">
            <a:avLst/>
          </a:prstGeom>
        </p:spPr>
      </p:pic>
      <p:pic>
        <p:nvPicPr>
          <p:cNvPr id="207" name="Graphic 206" descr="Database with solid fill">
            <a:extLst>
              <a:ext uri="{FF2B5EF4-FFF2-40B4-BE49-F238E27FC236}">
                <a16:creationId xmlns:a16="http://schemas.microsoft.com/office/drawing/2014/main" id="{F5BEB05C-B69C-DA36-410A-ED7D7275D0B6}"/>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4301705" y="1059611"/>
            <a:ext cx="1115683" cy="1115683"/>
          </a:xfrm>
          <a:prstGeom prst="rect">
            <a:avLst/>
          </a:prstGeom>
        </p:spPr>
      </p:pic>
      <p:sp>
        <p:nvSpPr>
          <p:cNvPr id="257" name="Arrow: Right 256">
            <a:extLst>
              <a:ext uri="{FF2B5EF4-FFF2-40B4-BE49-F238E27FC236}">
                <a16:creationId xmlns:a16="http://schemas.microsoft.com/office/drawing/2014/main" id="{DEE44D04-A028-56F5-08AA-89E78B83939A}"/>
              </a:ext>
            </a:extLst>
          </p:cNvPr>
          <p:cNvSpPr/>
          <p:nvPr/>
        </p:nvSpPr>
        <p:spPr>
          <a:xfrm rot="19800000">
            <a:off x="1872366" y="1946712"/>
            <a:ext cx="2299020" cy="808249"/>
          </a:xfrm>
          <a:prstGeom prst="leftRightArrow">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Arrow: Right 266">
            <a:extLst>
              <a:ext uri="{FF2B5EF4-FFF2-40B4-BE49-F238E27FC236}">
                <a16:creationId xmlns:a16="http://schemas.microsoft.com/office/drawing/2014/main" id="{70BC6CCA-DF32-DA9D-9527-41230EC90CB4}"/>
              </a:ext>
            </a:extLst>
          </p:cNvPr>
          <p:cNvSpPr/>
          <p:nvPr/>
        </p:nvSpPr>
        <p:spPr>
          <a:xfrm rot="1800000">
            <a:off x="1958630" y="4103315"/>
            <a:ext cx="2299020" cy="808249"/>
          </a:xfrm>
          <a:prstGeom prst="leftRightArrow">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Arrow: Right 267">
            <a:extLst>
              <a:ext uri="{FF2B5EF4-FFF2-40B4-BE49-F238E27FC236}">
                <a16:creationId xmlns:a16="http://schemas.microsoft.com/office/drawing/2014/main" id="{41F6DC98-E38C-1B5B-FF77-CE17D537225D}"/>
              </a:ext>
            </a:extLst>
          </p:cNvPr>
          <p:cNvSpPr/>
          <p:nvPr/>
        </p:nvSpPr>
        <p:spPr>
          <a:xfrm>
            <a:off x="2318062" y="3025013"/>
            <a:ext cx="2299020" cy="808249"/>
          </a:xfrm>
          <a:prstGeom prst="leftRightArrow">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3" name="Graphic 282" descr="Database with solid fill">
            <a:extLst>
              <a:ext uri="{FF2B5EF4-FFF2-40B4-BE49-F238E27FC236}">
                <a16:creationId xmlns:a16="http://schemas.microsoft.com/office/drawing/2014/main" id="{8A5FE604-D40B-470F-6A94-6D9C30A5CC6B}"/>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4618006" y="2885535"/>
            <a:ext cx="1115683" cy="1115683"/>
          </a:xfrm>
          <a:prstGeom prst="rect">
            <a:avLst/>
          </a:prstGeom>
        </p:spPr>
      </p:pic>
      <p:pic>
        <p:nvPicPr>
          <p:cNvPr id="284" name="Graphic 283" descr="Database with solid fill">
            <a:extLst>
              <a:ext uri="{FF2B5EF4-FFF2-40B4-BE49-F238E27FC236}">
                <a16:creationId xmlns:a16="http://schemas.microsoft.com/office/drawing/2014/main" id="{5C90D201-C7AD-2398-C8D6-99EDA9BCEEBC}"/>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4301705" y="4754592"/>
            <a:ext cx="1115683" cy="1115683"/>
          </a:xfrm>
          <a:prstGeom prst="rect">
            <a:avLst/>
          </a:prstGeom>
        </p:spPr>
      </p:pic>
      <p:sp>
        <p:nvSpPr>
          <p:cNvPr id="2" name="Symbol zastępczy numeru slajdu 1">
            <a:extLst>
              <a:ext uri="{FF2B5EF4-FFF2-40B4-BE49-F238E27FC236}">
                <a16:creationId xmlns:a16="http://schemas.microsoft.com/office/drawing/2014/main" id="{F391F060-0C21-3AF9-B922-385537D15231}"/>
              </a:ext>
            </a:extLst>
          </p:cNvPr>
          <p:cNvSpPr>
            <a:spLocks noGrp="1"/>
          </p:cNvSpPr>
          <p:nvPr>
            <p:ph type="sldNum" sz="quarter" idx="12"/>
          </p:nvPr>
        </p:nvSpPr>
        <p:spPr/>
        <p:txBody>
          <a:bodyPr/>
          <a:lstStyle/>
          <a:p>
            <a:fld id="{4FAB73BC-B049-4115-A692-8D63A059BFB8}" type="slidenum">
              <a:rPr lang="en-US" dirty="0"/>
              <a:pPr/>
              <a:t>13</a:t>
            </a:fld>
            <a:endParaRPr lang="pl-PL"/>
          </a:p>
        </p:txBody>
      </p:sp>
      <p:sp>
        <p:nvSpPr>
          <p:cNvPr id="4" name="Rectangle: Rounded Corners 3">
            <a:extLst>
              <a:ext uri="{FF2B5EF4-FFF2-40B4-BE49-F238E27FC236}">
                <a16:creationId xmlns:a16="http://schemas.microsoft.com/office/drawing/2014/main" id="{44046497-EAE5-EF95-CD37-7308A6EAF665}"/>
              </a:ext>
            </a:extLst>
          </p:cNvPr>
          <p:cNvSpPr/>
          <p:nvPr/>
        </p:nvSpPr>
        <p:spPr>
          <a:xfrm>
            <a:off x="6019866" y="2678821"/>
            <a:ext cx="5693541" cy="1544654"/>
          </a:xfrm>
          <a:prstGeom prst="roundRect">
            <a:avLst/>
          </a:prstGeom>
          <a:solidFill>
            <a:srgbClr val="989898">
              <a:alpha val="16000"/>
            </a:srgbClr>
          </a:solidFill>
          <a:ln w="28575">
            <a:solidFill>
              <a:srgbClr val="98989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pl-P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Graphic 2" descr="Female Profile with solid fill">
            <a:extLst>
              <a:ext uri="{FF2B5EF4-FFF2-40B4-BE49-F238E27FC236}">
                <a16:creationId xmlns:a16="http://schemas.microsoft.com/office/drawing/2014/main" id="{A6ABED03-C0AD-DA9C-5791-413418AB456D}"/>
              </a:ext>
            </a:extLst>
          </p:cNvPr>
          <p:cNvPicPr>
            <a:picLocks noChangeAspect="1"/>
          </p:cNvPicPr>
          <p:nvPr/>
        </p:nvPicPr>
        <p:blipFill>
          <a:blip r:embed="rId7" cstate="print">
            <a:extLst>
              <a:ext uri="{96DAC541-7B7A-43D3-8B79-37D633B846F1}">
                <asvg:svgBlip xmlns:asvg="http://schemas.microsoft.com/office/drawing/2016/SVG/main" r:embed="rId8"/>
              </a:ext>
            </a:extLst>
          </a:blip>
          <a:stretch>
            <a:fillRect/>
          </a:stretch>
        </p:blipFill>
        <p:spPr>
          <a:xfrm>
            <a:off x="6169735" y="2685075"/>
            <a:ext cx="1561381" cy="1575758"/>
          </a:xfrm>
          <a:prstGeom prst="rect">
            <a:avLst/>
          </a:prstGeom>
        </p:spPr>
      </p:pic>
      <p:sp>
        <p:nvSpPr>
          <p:cNvPr id="9" name="Arrow: Right 4">
            <a:extLst>
              <a:ext uri="{FF2B5EF4-FFF2-40B4-BE49-F238E27FC236}">
                <a16:creationId xmlns:a16="http://schemas.microsoft.com/office/drawing/2014/main" id="{BD645B18-3F23-41D8-8332-46360BE16D3C}"/>
              </a:ext>
            </a:extLst>
          </p:cNvPr>
          <p:cNvSpPr/>
          <p:nvPr/>
        </p:nvSpPr>
        <p:spPr>
          <a:xfrm>
            <a:off x="7857658" y="3038569"/>
            <a:ext cx="2299020" cy="808249"/>
          </a:xfrm>
          <a:prstGeom prst="leftRightArrow">
            <a:avLst/>
          </a:prstGeom>
          <a:solidFill>
            <a:srgbClr val="98989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pl-P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0" name="Graphic 6" descr="Database with solid fill">
            <a:extLst>
              <a:ext uri="{FF2B5EF4-FFF2-40B4-BE49-F238E27FC236}">
                <a16:creationId xmlns:a16="http://schemas.microsoft.com/office/drawing/2014/main" id="{B283C855-C57F-E3FC-756A-EBD215EC2F8D}"/>
              </a:ext>
            </a:extLst>
          </p:cNvPr>
          <p:cNvPicPr>
            <a:picLocks noChangeAspect="1"/>
          </p:cNvPicPr>
          <p:nvPr/>
        </p:nvPicPr>
        <p:blipFill>
          <a:blip r:embed="rId9" cstate="print">
            <a:extLst>
              <a:ext uri="{96DAC541-7B7A-43D3-8B79-37D633B846F1}">
                <asvg:svgBlip xmlns:asvg="http://schemas.microsoft.com/office/drawing/2016/SVG/main" r:embed="rId10"/>
              </a:ext>
            </a:extLst>
          </a:blip>
          <a:stretch>
            <a:fillRect/>
          </a:stretch>
        </p:blipFill>
        <p:spPr>
          <a:xfrm>
            <a:off x="10335881" y="2890464"/>
            <a:ext cx="1115683" cy="1115683"/>
          </a:xfrm>
          <a:prstGeom prst="rect">
            <a:avLst/>
          </a:prstGeom>
        </p:spPr>
      </p:pic>
      <p:sp>
        <p:nvSpPr>
          <p:cNvPr id="3" name="TextBox 2">
            <a:extLst>
              <a:ext uri="{FF2B5EF4-FFF2-40B4-BE49-F238E27FC236}">
                <a16:creationId xmlns:a16="http://schemas.microsoft.com/office/drawing/2014/main" id="{B317D1A4-F958-BCFD-B436-A590C9057D7E}"/>
              </a:ext>
            </a:extLst>
          </p:cNvPr>
          <p:cNvSpPr txBox="1"/>
          <p:nvPr/>
        </p:nvSpPr>
        <p:spPr>
          <a:xfrm>
            <a:off x="6525985" y="1883229"/>
            <a:ext cx="4691742"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t>Oblivious PRF (OPRF)</a:t>
            </a:r>
          </a:p>
        </p:txBody>
      </p:sp>
      <p:sp>
        <p:nvSpPr>
          <p:cNvPr id="7" name="TextBox 6">
            <a:extLst>
              <a:ext uri="{FF2B5EF4-FFF2-40B4-BE49-F238E27FC236}">
                <a16:creationId xmlns:a16="http://schemas.microsoft.com/office/drawing/2014/main" id="{003DF2B0-BAFF-B7D8-35A6-52B6C359C906}"/>
              </a:ext>
            </a:extLst>
          </p:cNvPr>
          <p:cNvSpPr txBox="1"/>
          <p:nvPr/>
        </p:nvSpPr>
        <p:spPr>
          <a:xfrm>
            <a:off x="3633317" y="250372"/>
            <a:ext cx="493039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err="1"/>
              <a:t>aPPSS</a:t>
            </a:r>
            <a:r>
              <a:rPr lang="en-US" sz="2400" b="1"/>
              <a:t> Initialization phase</a:t>
            </a:r>
          </a:p>
        </p:txBody>
      </p:sp>
      <p:sp>
        <p:nvSpPr>
          <p:cNvPr id="8" name="pole tekstowe 28">
            <a:extLst>
              <a:ext uri="{FF2B5EF4-FFF2-40B4-BE49-F238E27FC236}">
                <a16:creationId xmlns:a16="http://schemas.microsoft.com/office/drawing/2014/main" id="{F5457E5E-642C-766E-6EAF-4EC3CC7EA27D}"/>
              </a:ext>
            </a:extLst>
          </p:cNvPr>
          <p:cNvSpPr txBox="1"/>
          <p:nvPr/>
        </p:nvSpPr>
        <p:spPr>
          <a:xfrm>
            <a:off x="555171" y="4000920"/>
            <a:ext cx="131445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password</a:t>
            </a:r>
          </a:p>
          <a:p>
            <a:pPr algn="l"/>
            <a:endParaRPr lang="pl-PL"/>
          </a:p>
        </p:txBody>
      </p:sp>
    </p:spTree>
    <p:extLst>
      <p:ext uri="{BB962C8B-B14F-4D97-AF65-F5344CB8AC3E}">
        <p14:creationId xmlns:p14="http://schemas.microsoft.com/office/powerpoint/2010/main" val="1194305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pic>
        <p:nvPicPr>
          <p:cNvPr id="3" name="Graphic 2" descr="Female Profile with solid fill">
            <a:extLst>
              <a:ext uri="{FF2B5EF4-FFF2-40B4-BE49-F238E27FC236}">
                <a16:creationId xmlns:a16="http://schemas.microsoft.com/office/drawing/2014/main" id="{A6ABED03-C0AD-DA9C-5791-413418AB456D}"/>
              </a:ext>
            </a:extLst>
          </p:cNvPr>
          <p:cNvPicPr>
            <a:picLocks noChangeAspect="1"/>
          </p:cNvPicPr>
          <p:nvPr/>
        </p:nvPicPr>
        <p:blipFill>
          <a:blip r:embed="rId3" cstate="print">
            <a:extLst>
              <a:ext uri="{96DAC541-7B7A-43D3-8B79-37D633B846F1}">
                <asvg:svgBlip xmlns:asvg="http://schemas.microsoft.com/office/drawing/2016/SVG/main" r:embed="rId4"/>
              </a:ext>
            </a:extLst>
          </a:blip>
          <a:stretch>
            <a:fillRect/>
          </a:stretch>
        </p:blipFill>
        <p:spPr>
          <a:xfrm>
            <a:off x="1693431" y="927277"/>
            <a:ext cx="1561381" cy="1575758"/>
          </a:xfrm>
          <a:prstGeom prst="rect">
            <a:avLst/>
          </a:prstGeom>
        </p:spPr>
      </p:pic>
      <p:sp>
        <p:nvSpPr>
          <p:cNvPr id="5" name="Arrow: Right 4">
            <a:extLst>
              <a:ext uri="{FF2B5EF4-FFF2-40B4-BE49-F238E27FC236}">
                <a16:creationId xmlns:a16="http://schemas.microsoft.com/office/drawing/2014/main" id="{BD645B18-3F23-41D8-8332-46360BE16D3C}"/>
              </a:ext>
            </a:extLst>
          </p:cNvPr>
          <p:cNvSpPr/>
          <p:nvPr/>
        </p:nvSpPr>
        <p:spPr>
          <a:xfrm>
            <a:off x="4029948" y="3425743"/>
            <a:ext cx="4027736" cy="774130"/>
          </a:xfrm>
          <a:prstGeom prst="rightArrow">
            <a:avLst/>
          </a:prstGeom>
          <a:solidFill>
            <a:srgbClr val="989898"/>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200"/>
              <a:t>a</a:t>
            </a:r>
          </a:p>
        </p:txBody>
      </p:sp>
      <p:pic>
        <p:nvPicPr>
          <p:cNvPr id="7" name="Graphic 6" descr="Database with solid fill">
            <a:extLst>
              <a:ext uri="{FF2B5EF4-FFF2-40B4-BE49-F238E27FC236}">
                <a16:creationId xmlns:a16="http://schemas.microsoft.com/office/drawing/2014/main" id="{B283C855-C57F-E3FC-756A-EBD215EC2F8D}"/>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8870696" y="1274021"/>
            <a:ext cx="1115683" cy="1115683"/>
          </a:xfrm>
          <a:prstGeom prst="rect">
            <a:avLst/>
          </a:prstGeom>
        </p:spPr>
      </p:pic>
      <p:sp>
        <p:nvSpPr>
          <p:cNvPr id="4" name="TextBox 3">
            <a:extLst>
              <a:ext uri="{FF2B5EF4-FFF2-40B4-BE49-F238E27FC236}">
                <a16:creationId xmlns:a16="http://schemas.microsoft.com/office/drawing/2014/main" id="{16657E47-51F8-569D-B137-0538DEF73804}"/>
              </a:ext>
            </a:extLst>
          </p:cNvPr>
          <p:cNvSpPr txBox="1"/>
          <p:nvPr/>
        </p:nvSpPr>
        <p:spPr>
          <a:xfrm>
            <a:off x="1696262" y="2705871"/>
            <a:ext cx="2743200"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Input: pw</a:t>
            </a:r>
          </a:p>
        </p:txBody>
      </p:sp>
      <p:sp>
        <p:nvSpPr>
          <p:cNvPr id="10" name="TextBox 9">
            <a:extLst>
              <a:ext uri="{FF2B5EF4-FFF2-40B4-BE49-F238E27FC236}">
                <a16:creationId xmlns:a16="http://schemas.microsoft.com/office/drawing/2014/main" id="{C95F7D2B-8B96-8D38-84C9-1BFBD2C14DD9}"/>
              </a:ext>
            </a:extLst>
          </p:cNvPr>
          <p:cNvSpPr txBox="1"/>
          <p:nvPr/>
        </p:nvSpPr>
        <p:spPr>
          <a:xfrm>
            <a:off x="8749068" y="2683125"/>
            <a:ext cx="223140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Input: k</a:t>
            </a:r>
          </a:p>
        </p:txBody>
      </p:sp>
      <p:sp>
        <p:nvSpPr>
          <p:cNvPr id="2" name="Arrow: Right 1">
            <a:extLst>
              <a:ext uri="{FF2B5EF4-FFF2-40B4-BE49-F238E27FC236}">
                <a16:creationId xmlns:a16="http://schemas.microsoft.com/office/drawing/2014/main" id="{8B4FFBB3-7379-C33D-B67C-9F43078BAB41}"/>
              </a:ext>
            </a:extLst>
          </p:cNvPr>
          <p:cNvSpPr/>
          <p:nvPr/>
        </p:nvSpPr>
        <p:spPr>
          <a:xfrm>
            <a:off x="4029949" y="4714806"/>
            <a:ext cx="4027736" cy="808249"/>
          </a:xfrm>
          <a:prstGeom prst="leftArrow">
            <a:avLst/>
          </a:prstGeom>
          <a:solidFill>
            <a:srgbClr val="989898"/>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200"/>
              <a:t>b</a:t>
            </a:r>
          </a:p>
        </p:txBody>
      </p:sp>
      <p:sp>
        <p:nvSpPr>
          <p:cNvPr id="9" name="TextBox 8">
            <a:extLst>
              <a:ext uri="{FF2B5EF4-FFF2-40B4-BE49-F238E27FC236}">
                <a16:creationId xmlns:a16="http://schemas.microsoft.com/office/drawing/2014/main" id="{0C315E2B-2B81-D70E-5FC6-A570A8CE21B2}"/>
              </a:ext>
            </a:extLst>
          </p:cNvPr>
          <p:cNvSpPr txBox="1"/>
          <p:nvPr/>
        </p:nvSpPr>
        <p:spPr>
          <a:xfrm>
            <a:off x="1689886" y="5516743"/>
            <a:ext cx="4340268"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cs typeface="Segoe UI"/>
              </a:rPr>
              <a:t>Compute </a:t>
            </a:r>
            <a:r>
              <a:rPr lang="en-US" sz="2200">
                <a:ea typeface="+mn-lt"/>
                <a:cs typeface="+mn-lt"/>
              </a:rPr>
              <a:t>c=H'(pw,b</a:t>
            </a:r>
            <a:r>
              <a:rPr lang="en-US" sz="2200" baseline="30000">
                <a:ea typeface="+mn-lt"/>
                <a:cs typeface="+mn-lt"/>
              </a:rPr>
              <a:t>1/α</a:t>
            </a:r>
            <a:r>
              <a:rPr lang="en-US" sz="2200">
                <a:ea typeface="+mn-lt"/>
                <a:cs typeface="+mn-lt"/>
              </a:rPr>
              <a:t>)</a:t>
            </a:r>
            <a:endParaRPr lang="en-US" sz="2200">
              <a:cs typeface="Segoe UI"/>
            </a:endParaRPr>
          </a:p>
        </p:txBody>
      </p:sp>
      <p:sp>
        <p:nvSpPr>
          <p:cNvPr id="11" name="TextBox 10">
            <a:extLst>
              <a:ext uri="{FF2B5EF4-FFF2-40B4-BE49-F238E27FC236}">
                <a16:creationId xmlns:a16="http://schemas.microsoft.com/office/drawing/2014/main" id="{AD2B9D46-7DFB-A2BA-305D-33EA85DD511A}"/>
              </a:ext>
            </a:extLst>
          </p:cNvPr>
          <p:cNvSpPr txBox="1"/>
          <p:nvPr/>
        </p:nvSpPr>
        <p:spPr>
          <a:xfrm>
            <a:off x="8749191" y="4196199"/>
            <a:ext cx="2743200"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cs typeface="Segoe UI"/>
              </a:rPr>
              <a:t>Compute b = </a:t>
            </a:r>
            <a:r>
              <a:rPr lang="en-US" sz="2200" err="1">
                <a:cs typeface="Segoe UI"/>
              </a:rPr>
              <a:t>a</a:t>
            </a:r>
            <a:r>
              <a:rPr lang="en-US" sz="2200" baseline="30000" err="1">
                <a:cs typeface="Segoe UI"/>
              </a:rPr>
              <a:t>k</a:t>
            </a:r>
            <a:endParaRPr lang="en-US" sz="2200" baseline="30000">
              <a:cs typeface="Segoe UI"/>
            </a:endParaRPr>
          </a:p>
        </p:txBody>
      </p:sp>
      <p:sp>
        <p:nvSpPr>
          <p:cNvPr id="12" name="TextBox 11">
            <a:extLst>
              <a:ext uri="{FF2B5EF4-FFF2-40B4-BE49-F238E27FC236}">
                <a16:creationId xmlns:a16="http://schemas.microsoft.com/office/drawing/2014/main" id="{820CB6C2-4006-3E7F-6122-A188B884968C}"/>
              </a:ext>
            </a:extLst>
          </p:cNvPr>
          <p:cNvSpPr txBox="1"/>
          <p:nvPr/>
        </p:nvSpPr>
        <p:spPr>
          <a:xfrm>
            <a:off x="1693216" y="245861"/>
            <a:ext cx="928551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a:ea typeface="+mn-lt"/>
                <a:cs typeface="+mn-lt"/>
              </a:rPr>
              <a:t>Adaptive Oblivious Pseudorandom Function </a:t>
            </a:r>
            <a:r>
              <a:rPr lang="en-US" sz="2400" b="1"/>
              <a:t>(OPRF)</a:t>
            </a:r>
          </a:p>
        </p:txBody>
      </p:sp>
      <p:sp>
        <p:nvSpPr>
          <p:cNvPr id="13" name="TextBox 12">
            <a:extLst>
              <a:ext uri="{FF2B5EF4-FFF2-40B4-BE49-F238E27FC236}">
                <a16:creationId xmlns:a16="http://schemas.microsoft.com/office/drawing/2014/main" id="{3ACDE4C4-CD50-FD45-0454-208D51AEA4F3}"/>
              </a:ext>
            </a:extLst>
          </p:cNvPr>
          <p:cNvSpPr txBox="1"/>
          <p:nvPr/>
        </p:nvSpPr>
        <p:spPr>
          <a:xfrm>
            <a:off x="2000889" y="2312445"/>
            <a:ext cx="934872"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200"/>
              <a:t>USER</a:t>
            </a:r>
          </a:p>
        </p:txBody>
      </p:sp>
      <p:sp>
        <p:nvSpPr>
          <p:cNvPr id="14" name="TextBox 13">
            <a:extLst>
              <a:ext uri="{FF2B5EF4-FFF2-40B4-BE49-F238E27FC236}">
                <a16:creationId xmlns:a16="http://schemas.microsoft.com/office/drawing/2014/main" id="{0DF22244-4BA8-18BD-8C69-F68F1328BF2C}"/>
              </a:ext>
            </a:extLst>
          </p:cNvPr>
          <p:cNvSpPr txBox="1"/>
          <p:nvPr/>
        </p:nvSpPr>
        <p:spPr>
          <a:xfrm>
            <a:off x="8920801" y="2313296"/>
            <a:ext cx="121379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SERVER</a:t>
            </a:r>
          </a:p>
        </p:txBody>
      </p:sp>
      <p:sp>
        <p:nvSpPr>
          <p:cNvPr id="15" name="TextBox 14">
            <a:extLst>
              <a:ext uri="{FF2B5EF4-FFF2-40B4-BE49-F238E27FC236}">
                <a16:creationId xmlns:a16="http://schemas.microsoft.com/office/drawing/2014/main" id="{DC94E9D0-BA21-A0E0-086B-6A65D6DCC64A}"/>
              </a:ext>
            </a:extLst>
          </p:cNvPr>
          <p:cNvSpPr txBox="1"/>
          <p:nvPr/>
        </p:nvSpPr>
        <p:spPr>
          <a:xfrm>
            <a:off x="1691045" y="3060168"/>
            <a:ext cx="2743200"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Choose random α</a:t>
            </a:r>
          </a:p>
        </p:txBody>
      </p:sp>
      <p:sp>
        <p:nvSpPr>
          <p:cNvPr id="16" name="TextBox 15">
            <a:extLst>
              <a:ext uri="{FF2B5EF4-FFF2-40B4-BE49-F238E27FC236}">
                <a16:creationId xmlns:a16="http://schemas.microsoft.com/office/drawing/2014/main" id="{94082BEC-FBE1-4019-58AA-886D6D0B32B9}"/>
              </a:ext>
            </a:extLst>
          </p:cNvPr>
          <p:cNvSpPr txBox="1"/>
          <p:nvPr/>
        </p:nvSpPr>
        <p:spPr>
          <a:xfrm>
            <a:off x="1693947" y="3427250"/>
            <a:ext cx="2743200"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a = H(pw)</a:t>
            </a:r>
            <a:r>
              <a:rPr lang="en-US" sz="2200" baseline="30000"/>
              <a:t>α</a:t>
            </a:r>
            <a:endParaRPr lang="en-US" sz="2200"/>
          </a:p>
        </p:txBody>
      </p:sp>
      <p:sp>
        <p:nvSpPr>
          <p:cNvPr id="17" name="TextBox 16">
            <a:extLst>
              <a:ext uri="{FF2B5EF4-FFF2-40B4-BE49-F238E27FC236}">
                <a16:creationId xmlns:a16="http://schemas.microsoft.com/office/drawing/2014/main" id="{ADDE7B52-306D-08A2-D068-C4202BB0C299}"/>
              </a:ext>
            </a:extLst>
          </p:cNvPr>
          <p:cNvSpPr txBox="1"/>
          <p:nvPr/>
        </p:nvSpPr>
        <p:spPr>
          <a:xfrm>
            <a:off x="1699146" y="5895833"/>
            <a:ext cx="2743200"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Output c</a:t>
            </a:r>
          </a:p>
        </p:txBody>
      </p:sp>
      <p:sp>
        <p:nvSpPr>
          <p:cNvPr id="6" name="Symbol zastępczy numeru slajdu 5">
            <a:extLst>
              <a:ext uri="{FF2B5EF4-FFF2-40B4-BE49-F238E27FC236}">
                <a16:creationId xmlns:a16="http://schemas.microsoft.com/office/drawing/2014/main" id="{A06E766A-75C5-3A13-7589-14BB7074DD62}"/>
              </a:ext>
            </a:extLst>
          </p:cNvPr>
          <p:cNvSpPr>
            <a:spLocks noGrp="1"/>
          </p:cNvSpPr>
          <p:nvPr>
            <p:ph type="sldNum" sz="quarter" idx="12"/>
          </p:nvPr>
        </p:nvSpPr>
        <p:spPr/>
        <p:txBody>
          <a:bodyPr/>
          <a:lstStyle/>
          <a:p>
            <a:fld id="{4FAB73BC-B049-4115-A692-8D63A059BFB8}" type="slidenum">
              <a:rPr lang="en-US" dirty="0"/>
              <a:pPr/>
              <a:t>14</a:t>
            </a:fld>
            <a:endParaRPr lang="pl-PL"/>
          </a:p>
        </p:txBody>
      </p:sp>
      <p:sp>
        <p:nvSpPr>
          <p:cNvPr id="8" name="TextBox 7">
            <a:extLst>
              <a:ext uri="{FF2B5EF4-FFF2-40B4-BE49-F238E27FC236}">
                <a16:creationId xmlns:a16="http://schemas.microsoft.com/office/drawing/2014/main" id="{4670AE82-7E63-AB38-EE7F-F26AB2704EAA}"/>
              </a:ext>
            </a:extLst>
          </p:cNvPr>
          <p:cNvSpPr txBox="1"/>
          <p:nvPr/>
        </p:nvSpPr>
        <p:spPr>
          <a:xfrm>
            <a:off x="5482660" y="908767"/>
            <a:ext cx="1470590"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200">
                <a:ea typeface="+mn-lt"/>
                <a:cs typeface="+mn-lt"/>
              </a:rPr>
              <a:t>2HashDH</a:t>
            </a:r>
            <a:endParaRPr lang="en-US" sz="2200"/>
          </a:p>
        </p:txBody>
      </p:sp>
    </p:spTree>
    <p:extLst>
      <p:ext uri="{BB962C8B-B14F-4D97-AF65-F5344CB8AC3E}">
        <p14:creationId xmlns:p14="http://schemas.microsoft.com/office/powerpoint/2010/main" val="1718000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ppt_x"/>
                                          </p:val>
                                        </p:tav>
                                        <p:tav tm="100000">
                                          <p:val>
                                            <p:strVal val="#ppt_x"/>
                                          </p:val>
                                        </p:tav>
                                      </p:tavLst>
                                    </p:anim>
                                    <p:anim calcmode="lin" valueType="num">
                                      <p:cBhvr additive="base">
                                        <p:cTn id="12" dur="500" fill="hold"/>
                                        <p:tgtEl>
                                          <p:spTgt spid="1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500" fill="hold"/>
                                        <p:tgtEl>
                                          <p:spTgt spid="11"/>
                                        </p:tgtEl>
                                        <p:attrNameLst>
                                          <p:attrName>ppt_x</p:attrName>
                                        </p:attrNameLst>
                                      </p:cBhvr>
                                      <p:tavLst>
                                        <p:tav tm="0">
                                          <p:val>
                                            <p:strVal val="#ppt_x"/>
                                          </p:val>
                                        </p:tav>
                                        <p:tav tm="100000">
                                          <p:val>
                                            <p:strVal val="#ppt_x"/>
                                          </p:val>
                                        </p:tav>
                                      </p:tavLst>
                                    </p:anim>
                                    <p:anim calcmode="lin" valueType="num">
                                      <p:cBhvr additive="base">
                                        <p:cTn id="22" dur="500" fill="hold"/>
                                        <p:tgtEl>
                                          <p:spTgt spid="11"/>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fill="hold"/>
                                        <p:tgtEl>
                                          <p:spTgt spid="9"/>
                                        </p:tgtEl>
                                        <p:attrNameLst>
                                          <p:attrName>ppt_x</p:attrName>
                                        </p:attrNameLst>
                                      </p:cBhvr>
                                      <p:tavLst>
                                        <p:tav tm="0">
                                          <p:val>
                                            <p:strVal val="#ppt_x"/>
                                          </p:val>
                                        </p:tav>
                                        <p:tav tm="100000">
                                          <p:val>
                                            <p:strVal val="#ppt_x"/>
                                          </p:val>
                                        </p:tav>
                                      </p:tavLst>
                                    </p:anim>
                                    <p:anim calcmode="lin" valueType="num">
                                      <p:cBhvr additive="base">
                                        <p:cTn id="3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P spid="9" grpId="0"/>
      <p:bldP spid="11" grpId="0"/>
      <p:bldP spid="15" grpId="0"/>
      <p:bldP spid="16" grpId="0"/>
      <p:bldP spid="1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44046497-EAE5-EF95-CD37-7308A6EAF665}"/>
              </a:ext>
            </a:extLst>
          </p:cNvPr>
          <p:cNvSpPr/>
          <p:nvPr/>
        </p:nvSpPr>
        <p:spPr>
          <a:xfrm>
            <a:off x="6096066" y="632307"/>
            <a:ext cx="5693541" cy="1544654"/>
          </a:xfrm>
          <a:prstGeom prst="roundRect">
            <a:avLst/>
          </a:prstGeom>
          <a:solidFill>
            <a:srgbClr val="989898">
              <a:alpha val="16000"/>
            </a:srgbClr>
          </a:solidFill>
          <a:ln w="28575">
            <a:solidFill>
              <a:srgbClr val="98989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9" name="Graphic 128" descr="Female Profile with solid fill">
            <a:extLst>
              <a:ext uri="{FF2B5EF4-FFF2-40B4-BE49-F238E27FC236}">
                <a16:creationId xmlns:a16="http://schemas.microsoft.com/office/drawing/2014/main" id="{72C3A832-1121-10B9-3EA2-F8CD65B86EDE}"/>
              </a:ext>
            </a:extLst>
          </p:cNvPr>
          <p:cNvPicPr>
            <a:picLocks noChangeAspect="1"/>
          </p:cNvPicPr>
          <p:nvPr/>
        </p:nvPicPr>
        <p:blipFill>
          <a:blip r:embed="rId3" cstate="print">
            <a:extLst>
              <a:ext uri="{96DAC541-7B7A-43D3-8B79-37D633B846F1}">
                <asvg:svgBlip xmlns:asvg="http://schemas.microsoft.com/office/drawing/2016/SVG/main" r:embed="rId4"/>
              </a:ext>
            </a:extLst>
          </a:blip>
          <a:stretch>
            <a:fillRect/>
          </a:stretch>
        </p:blipFill>
        <p:spPr>
          <a:xfrm>
            <a:off x="356969" y="2642764"/>
            <a:ext cx="1561381" cy="1575758"/>
          </a:xfrm>
          <a:prstGeom prst="rect">
            <a:avLst/>
          </a:prstGeom>
        </p:spPr>
      </p:pic>
      <p:pic>
        <p:nvPicPr>
          <p:cNvPr id="207" name="Graphic 206" descr="Database with solid fill">
            <a:extLst>
              <a:ext uri="{FF2B5EF4-FFF2-40B4-BE49-F238E27FC236}">
                <a16:creationId xmlns:a16="http://schemas.microsoft.com/office/drawing/2014/main" id="{F5BEB05C-B69C-DA36-410A-ED7D7275D0B6}"/>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4301705" y="1059611"/>
            <a:ext cx="1115683" cy="1115683"/>
          </a:xfrm>
          <a:prstGeom prst="rect">
            <a:avLst/>
          </a:prstGeom>
        </p:spPr>
      </p:pic>
      <p:sp>
        <p:nvSpPr>
          <p:cNvPr id="257" name="Arrow: Right 256">
            <a:extLst>
              <a:ext uri="{FF2B5EF4-FFF2-40B4-BE49-F238E27FC236}">
                <a16:creationId xmlns:a16="http://schemas.microsoft.com/office/drawing/2014/main" id="{DEE44D04-A028-56F5-08AA-89E78B83939A}"/>
              </a:ext>
            </a:extLst>
          </p:cNvPr>
          <p:cNvSpPr/>
          <p:nvPr/>
        </p:nvSpPr>
        <p:spPr>
          <a:xfrm rot="19800000">
            <a:off x="1872366" y="1946712"/>
            <a:ext cx="2299020" cy="808249"/>
          </a:xfrm>
          <a:prstGeom prst="leftRightArrow">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Arrow: Right 266">
            <a:extLst>
              <a:ext uri="{FF2B5EF4-FFF2-40B4-BE49-F238E27FC236}">
                <a16:creationId xmlns:a16="http://schemas.microsoft.com/office/drawing/2014/main" id="{70BC6CCA-DF32-DA9D-9527-41230EC90CB4}"/>
              </a:ext>
            </a:extLst>
          </p:cNvPr>
          <p:cNvSpPr/>
          <p:nvPr/>
        </p:nvSpPr>
        <p:spPr>
          <a:xfrm rot="1800000">
            <a:off x="1958630" y="4103315"/>
            <a:ext cx="2299020" cy="808249"/>
          </a:xfrm>
          <a:prstGeom prst="leftRightArrow">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Arrow: Right 267">
            <a:extLst>
              <a:ext uri="{FF2B5EF4-FFF2-40B4-BE49-F238E27FC236}">
                <a16:creationId xmlns:a16="http://schemas.microsoft.com/office/drawing/2014/main" id="{41F6DC98-E38C-1B5B-FF77-CE17D537225D}"/>
              </a:ext>
            </a:extLst>
          </p:cNvPr>
          <p:cNvSpPr/>
          <p:nvPr/>
        </p:nvSpPr>
        <p:spPr>
          <a:xfrm>
            <a:off x="2318062" y="3025013"/>
            <a:ext cx="2299020" cy="808249"/>
          </a:xfrm>
          <a:prstGeom prst="leftRightArrow">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3" name="Graphic 282" descr="Database with solid fill">
            <a:extLst>
              <a:ext uri="{FF2B5EF4-FFF2-40B4-BE49-F238E27FC236}">
                <a16:creationId xmlns:a16="http://schemas.microsoft.com/office/drawing/2014/main" id="{8A5FE604-D40B-470F-6A94-6D9C30A5CC6B}"/>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4618006" y="2885535"/>
            <a:ext cx="1115683" cy="1115683"/>
          </a:xfrm>
          <a:prstGeom prst="rect">
            <a:avLst/>
          </a:prstGeom>
        </p:spPr>
      </p:pic>
      <p:pic>
        <p:nvPicPr>
          <p:cNvPr id="284" name="Graphic 283" descr="Database with solid fill">
            <a:extLst>
              <a:ext uri="{FF2B5EF4-FFF2-40B4-BE49-F238E27FC236}">
                <a16:creationId xmlns:a16="http://schemas.microsoft.com/office/drawing/2014/main" id="{5C90D201-C7AD-2398-C8D6-99EDA9BCEEBC}"/>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4301705" y="4754592"/>
            <a:ext cx="1115683" cy="1115683"/>
          </a:xfrm>
          <a:prstGeom prst="rect">
            <a:avLst/>
          </a:prstGeom>
        </p:spPr>
      </p:pic>
      <p:pic>
        <p:nvPicPr>
          <p:cNvPr id="3" name="Graphic 2" descr="Female Profile with solid fill">
            <a:extLst>
              <a:ext uri="{FF2B5EF4-FFF2-40B4-BE49-F238E27FC236}">
                <a16:creationId xmlns:a16="http://schemas.microsoft.com/office/drawing/2014/main" id="{A6ABED03-C0AD-DA9C-5791-413418AB456D}"/>
              </a:ext>
            </a:extLst>
          </p:cNvPr>
          <p:cNvPicPr>
            <a:picLocks noChangeAspect="1"/>
          </p:cNvPicPr>
          <p:nvPr/>
        </p:nvPicPr>
        <p:blipFill>
          <a:blip r:embed="rId7" cstate="print">
            <a:extLst>
              <a:ext uri="{96DAC541-7B7A-43D3-8B79-37D633B846F1}">
                <asvg:svgBlip xmlns:asvg="http://schemas.microsoft.com/office/drawing/2016/SVG/main" r:embed="rId8"/>
              </a:ext>
            </a:extLst>
          </a:blip>
          <a:stretch>
            <a:fillRect/>
          </a:stretch>
        </p:blipFill>
        <p:spPr>
          <a:xfrm>
            <a:off x="6245935" y="638561"/>
            <a:ext cx="1561381" cy="1575758"/>
          </a:xfrm>
          <a:prstGeom prst="rect">
            <a:avLst/>
          </a:prstGeom>
        </p:spPr>
      </p:pic>
      <p:sp>
        <p:nvSpPr>
          <p:cNvPr id="5" name="Arrow: Right 4">
            <a:extLst>
              <a:ext uri="{FF2B5EF4-FFF2-40B4-BE49-F238E27FC236}">
                <a16:creationId xmlns:a16="http://schemas.microsoft.com/office/drawing/2014/main" id="{BD645B18-3F23-41D8-8332-46360BE16D3C}"/>
              </a:ext>
            </a:extLst>
          </p:cNvPr>
          <p:cNvSpPr/>
          <p:nvPr/>
        </p:nvSpPr>
        <p:spPr>
          <a:xfrm>
            <a:off x="7933858" y="992055"/>
            <a:ext cx="2299020" cy="808249"/>
          </a:xfrm>
          <a:prstGeom prst="leftRightArrow">
            <a:avLst/>
          </a:prstGeom>
          <a:solidFill>
            <a:srgbClr val="98989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Database with solid fill">
            <a:extLst>
              <a:ext uri="{FF2B5EF4-FFF2-40B4-BE49-F238E27FC236}">
                <a16:creationId xmlns:a16="http://schemas.microsoft.com/office/drawing/2014/main" id="{B283C855-C57F-E3FC-756A-EBD215EC2F8D}"/>
              </a:ext>
            </a:extLst>
          </p:cNvPr>
          <p:cNvPicPr>
            <a:picLocks noChangeAspect="1"/>
          </p:cNvPicPr>
          <p:nvPr/>
        </p:nvPicPr>
        <p:blipFill>
          <a:blip r:embed="rId9" cstate="print">
            <a:extLst>
              <a:ext uri="{96DAC541-7B7A-43D3-8B79-37D633B846F1}">
                <asvg:svgBlip xmlns:asvg="http://schemas.microsoft.com/office/drawing/2016/SVG/main" r:embed="rId10"/>
              </a:ext>
            </a:extLst>
          </a:blip>
          <a:stretch>
            <a:fillRect/>
          </a:stretch>
        </p:blipFill>
        <p:spPr>
          <a:xfrm>
            <a:off x="10412081" y="843950"/>
            <a:ext cx="1115683" cy="1115683"/>
          </a:xfrm>
          <a:prstGeom prst="rect">
            <a:avLst/>
          </a:prstGeom>
        </p:spPr>
      </p:pic>
      <p:sp>
        <p:nvSpPr>
          <p:cNvPr id="2" name="Rectangle: Rounded Corners 1">
            <a:extLst>
              <a:ext uri="{FF2B5EF4-FFF2-40B4-BE49-F238E27FC236}">
                <a16:creationId xmlns:a16="http://schemas.microsoft.com/office/drawing/2014/main" id="{6E60EBA9-9132-F193-4159-1D563E4C3DE4}"/>
              </a:ext>
            </a:extLst>
          </p:cNvPr>
          <p:cNvSpPr/>
          <p:nvPr/>
        </p:nvSpPr>
        <p:spPr>
          <a:xfrm>
            <a:off x="6086296" y="2664307"/>
            <a:ext cx="5693541" cy="1544654"/>
          </a:xfrm>
          <a:prstGeom prst="roundRect">
            <a:avLst/>
          </a:prstGeom>
          <a:solidFill>
            <a:srgbClr val="989898">
              <a:alpha val="16000"/>
            </a:srgbClr>
          </a:solidFill>
          <a:ln w="28575">
            <a:solidFill>
              <a:srgbClr val="98989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c 3" descr="Female Profile with solid fill">
            <a:extLst>
              <a:ext uri="{FF2B5EF4-FFF2-40B4-BE49-F238E27FC236}">
                <a16:creationId xmlns:a16="http://schemas.microsoft.com/office/drawing/2014/main" id="{12A672A8-A4FD-F0C0-22E2-04500DA4933A}"/>
              </a:ext>
            </a:extLst>
          </p:cNvPr>
          <p:cNvPicPr>
            <a:picLocks noChangeAspect="1"/>
          </p:cNvPicPr>
          <p:nvPr/>
        </p:nvPicPr>
        <p:blipFill>
          <a:blip r:embed="rId7" cstate="print">
            <a:extLst>
              <a:ext uri="{96DAC541-7B7A-43D3-8B79-37D633B846F1}">
                <asvg:svgBlip xmlns:asvg="http://schemas.microsoft.com/office/drawing/2016/SVG/main" r:embed="rId8"/>
              </a:ext>
            </a:extLst>
          </a:blip>
          <a:stretch>
            <a:fillRect/>
          </a:stretch>
        </p:blipFill>
        <p:spPr>
          <a:xfrm>
            <a:off x="6236165" y="2670560"/>
            <a:ext cx="1561381" cy="1575758"/>
          </a:xfrm>
          <a:prstGeom prst="rect">
            <a:avLst/>
          </a:prstGeom>
        </p:spPr>
      </p:pic>
      <p:sp>
        <p:nvSpPr>
          <p:cNvPr id="6" name="Arrow: Right 5">
            <a:extLst>
              <a:ext uri="{FF2B5EF4-FFF2-40B4-BE49-F238E27FC236}">
                <a16:creationId xmlns:a16="http://schemas.microsoft.com/office/drawing/2014/main" id="{E79C36E4-1EC5-C351-66BB-5FCD2B4D3C89}"/>
              </a:ext>
            </a:extLst>
          </p:cNvPr>
          <p:cNvSpPr/>
          <p:nvPr/>
        </p:nvSpPr>
        <p:spPr>
          <a:xfrm>
            <a:off x="7924088" y="3024055"/>
            <a:ext cx="2299020" cy="808249"/>
          </a:xfrm>
          <a:prstGeom prst="leftRightArrow">
            <a:avLst/>
          </a:prstGeom>
          <a:solidFill>
            <a:srgbClr val="98989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descr="Database with solid fill">
            <a:extLst>
              <a:ext uri="{FF2B5EF4-FFF2-40B4-BE49-F238E27FC236}">
                <a16:creationId xmlns:a16="http://schemas.microsoft.com/office/drawing/2014/main" id="{CDE9710F-DB36-AB6E-88B8-A86311CB5BD9}"/>
              </a:ext>
            </a:extLst>
          </p:cNvPr>
          <p:cNvPicPr>
            <a:picLocks noChangeAspect="1"/>
          </p:cNvPicPr>
          <p:nvPr/>
        </p:nvPicPr>
        <p:blipFill>
          <a:blip r:embed="rId9" cstate="print">
            <a:extLst>
              <a:ext uri="{96DAC541-7B7A-43D3-8B79-37D633B846F1}">
                <asvg:svgBlip xmlns:asvg="http://schemas.microsoft.com/office/drawing/2016/SVG/main" r:embed="rId10"/>
              </a:ext>
            </a:extLst>
          </a:blip>
          <a:stretch>
            <a:fillRect/>
          </a:stretch>
        </p:blipFill>
        <p:spPr>
          <a:xfrm>
            <a:off x="10402311" y="2875950"/>
            <a:ext cx="1115683" cy="1115683"/>
          </a:xfrm>
          <a:prstGeom prst="rect">
            <a:avLst/>
          </a:prstGeom>
        </p:spPr>
      </p:pic>
      <p:sp>
        <p:nvSpPr>
          <p:cNvPr id="10" name="Rectangle: Rounded Corners 9">
            <a:extLst>
              <a:ext uri="{FF2B5EF4-FFF2-40B4-BE49-F238E27FC236}">
                <a16:creationId xmlns:a16="http://schemas.microsoft.com/office/drawing/2014/main" id="{B5562D8C-858F-581A-46D6-2CF9AF601F5A}"/>
              </a:ext>
            </a:extLst>
          </p:cNvPr>
          <p:cNvSpPr/>
          <p:nvPr/>
        </p:nvSpPr>
        <p:spPr>
          <a:xfrm>
            <a:off x="6115604" y="4715844"/>
            <a:ext cx="5693541" cy="1544654"/>
          </a:xfrm>
          <a:prstGeom prst="roundRect">
            <a:avLst/>
          </a:prstGeom>
          <a:solidFill>
            <a:srgbClr val="989898">
              <a:alpha val="16000"/>
            </a:srgbClr>
          </a:solidFill>
          <a:ln w="28575">
            <a:solidFill>
              <a:srgbClr val="98989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Graphic 10" descr="Female Profile with solid fill">
            <a:extLst>
              <a:ext uri="{FF2B5EF4-FFF2-40B4-BE49-F238E27FC236}">
                <a16:creationId xmlns:a16="http://schemas.microsoft.com/office/drawing/2014/main" id="{66F8DBE2-F966-EA03-777B-BA490C958BF5}"/>
              </a:ext>
            </a:extLst>
          </p:cNvPr>
          <p:cNvPicPr>
            <a:picLocks noChangeAspect="1"/>
          </p:cNvPicPr>
          <p:nvPr/>
        </p:nvPicPr>
        <p:blipFill>
          <a:blip r:embed="rId7" cstate="print">
            <a:extLst>
              <a:ext uri="{96DAC541-7B7A-43D3-8B79-37D633B846F1}">
                <asvg:svgBlip xmlns:asvg="http://schemas.microsoft.com/office/drawing/2016/SVG/main" r:embed="rId8"/>
              </a:ext>
            </a:extLst>
          </a:blip>
          <a:stretch>
            <a:fillRect/>
          </a:stretch>
        </p:blipFill>
        <p:spPr>
          <a:xfrm>
            <a:off x="6265473" y="4722099"/>
            <a:ext cx="1561381" cy="1575758"/>
          </a:xfrm>
          <a:prstGeom prst="rect">
            <a:avLst/>
          </a:prstGeom>
        </p:spPr>
      </p:pic>
      <p:sp>
        <p:nvSpPr>
          <p:cNvPr id="12" name="Arrow: Right 11">
            <a:extLst>
              <a:ext uri="{FF2B5EF4-FFF2-40B4-BE49-F238E27FC236}">
                <a16:creationId xmlns:a16="http://schemas.microsoft.com/office/drawing/2014/main" id="{7C045808-09B8-B67A-A573-87F75E6CC1D1}"/>
              </a:ext>
            </a:extLst>
          </p:cNvPr>
          <p:cNvSpPr/>
          <p:nvPr/>
        </p:nvSpPr>
        <p:spPr>
          <a:xfrm>
            <a:off x="7953396" y="5075593"/>
            <a:ext cx="2299020" cy="808249"/>
          </a:xfrm>
          <a:prstGeom prst="leftRightArrow">
            <a:avLst/>
          </a:prstGeom>
          <a:solidFill>
            <a:srgbClr val="98989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Graphic 12" descr="Database with solid fill">
            <a:extLst>
              <a:ext uri="{FF2B5EF4-FFF2-40B4-BE49-F238E27FC236}">
                <a16:creationId xmlns:a16="http://schemas.microsoft.com/office/drawing/2014/main" id="{C38958C2-03B4-1B92-5175-63714B0DA104}"/>
              </a:ext>
            </a:extLst>
          </p:cNvPr>
          <p:cNvPicPr>
            <a:picLocks noChangeAspect="1"/>
          </p:cNvPicPr>
          <p:nvPr/>
        </p:nvPicPr>
        <p:blipFill>
          <a:blip r:embed="rId9" cstate="print">
            <a:extLst>
              <a:ext uri="{96DAC541-7B7A-43D3-8B79-37D633B846F1}">
                <asvg:svgBlip xmlns:asvg="http://schemas.microsoft.com/office/drawing/2016/SVG/main" r:embed="rId10"/>
              </a:ext>
            </a:extLst>
          </a:blip>
          <a:stretch>
            <a:fillRect/>
          </a:stretch>
        </p:blipFill>
        <p:spPr>
          <a:xfrm>
            <a:off x="10431619" y="4927488"/>
            <a:ext cx="1115683" cy="1115683"/>
          </a:xfrm>
          <a:prstGeom prst="rect">
            <a:avLst/>
          </a:prstGeom>
        </p:spPr>
      </p:pic>
      <p:sp>
        <p:nvSpPr>
          <p:cNvPr id="15" name="TextBox 14">
            <a:extLst>
              <a:ext uri="{FF2B5EF4-FFF2-40B4-BE49-F238E27FC236}">
                <a16:creationId xmlns:a16="http://schemas.microsoft.com/office/drawing/2014/main" id="{04362F45-5DF0-C997-7298-BC2F8C87FFA1}"/>
              </a:ext>
            </a:extLst>
          </p:cNvPr>
          <p:cNvSpPr txBox="1"/>
          <p:nvPr/>
        </p:nvSpPr>
        <p:spPr>
          <a:xfrm>
            <a:off x="10357366" y="1757915"/>
            <a:ext cx="1396484"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SERVER 1</a:t>
            </a:r>
          </a:p>
        </p:txBody>
      </p:sp>
      <p:sp>
        <p:nvSpPr>
          <p:cNvPr id="17" name="TextBox 16">
            <a:extLst>
              <a:ext uri="{FF2B5EF4-FFF2-40B4-BE49-F238E27FC236}">
                <a16:creationId xmlns:a16="http://schemas.microsoft.com/office/drawing/2014/main" id="{0208591F-E612-C4FD-4A8E-39D8C9F52BDD}"/>
              </a:ext>
            </a:extLst>
          </p:cNvPr>
          <p:cNvSpPr txBox="1"/>
          <p:nvPr/>
        </p:nvSpPr>
        <p:spPr>
          <a:xfrm>
            <a:off x="10411795" y="3823550"/>
            <a:ext cx="141173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SERVER 2</a:t>
            </a:r>
          </a:p>
        </p:txBody>
      </p:sp>
      <p:sp>
        <p:nvSpPr>
          <p:cNvPr id="19" name="TextBox 18">
            <a:extLst>
              <a:ext uri="{FF2B5EF4-FFF2-40B4-BE49-F238E27FC236}">
                <a16:creationId xmlns:a16="http://schemas.microsoft.com/office/drawing/2014/main" id="{ADDFA942-A82C-7F94-0501-5794DC4435D7}"/>
              </a:ext>
            </a:extLst>
          </p:cNvPr>
          <p:cNvSpPr txBox="1"/>
          <p:nvPr/>
        </p:nvSpPr>
        <p:spPr>
          <a:xfrm>
            <a:off x="10363200" y="5880531"/>
            <a:ext cx="1333500"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SERVER 3</a:t>
            </a:r>
          </a:p>
        </p:txBody>
      </p:sp>
      <p:sp>
        <p:nvSpPr>
          <p:cNvPr id="16" name="TextBox 15">
            <a:extLst>
              <a:ext uri="{FF2B5EF4-FFF2-40B4-BE49-F238E27FC236}">
                <a16:creationId xmlns:a16="http://schemas.microsoft.com/office/drawing/2014/main" id="{D8E4F06E-94EF-2078-F946-5ABC699F90ED}"/>
              </a:ext>
            </a:extLst>
          </p:cNvPr>
          <p:cNvSpPr txBox="1"/>
          <p:nvPr/>
        </p:nvSpPr>
        <p:spPr>
          <a:xfrm>
            <a:off x="246079" y="438240"/>
            <a:ext cx="3697042"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ea typeface="+mn-lt"/>
                <a:cs typeface="+mn-lt"/>
              </a:rPr>
              <a:t>Can be replaced by </a:t>
            </a:r>
            <a:r>
              <a:rPr lang="en-US" sz="2200" err="1">
                <a:ea typeface="+mn-lt"/>
                <a:cs typeface="+mn-lt"/>
              </a:rPr>
              <a:t>tOPRF</a:t>
            </a:r>
            <a:r>
              <a:rPr lang="en-US" sz="2200">
                <a:ea typeface="+mn-lt"/>
                <a:cs typeface="+mn-lt"/>
              </a:rPr>
              <a:t> [GJ</a:t>
            </a:r>
            <a:r>
              <a:rPr lang="en-US" sz="2200" b="1">
                <a:ea typeface="+mn-lt"/>
                <a:cs typeface="+mn-lt"/>
              </a:rPr>
              <a:t>K</a:t>
            </a:r>
            <a:r>
              <a:rPr lang="en-US" sz="2200">
                <a:ea typeface="+mn-lt"/>
                <a:cs typeface="+mn-lt"/>
              </a:rPr>
              <a:t>NX] to achieve security against proactive adversary! </a:t>
            </a:r>
          </a:p>
        </p:txBody>
      </p:sp>
      <p:sp>
        <p:nvSpPr>
          <p:cNvPr id="14" name="Symbol zastępczy numeru slajdu 13">
            <a:extLst>
              <a:ext uri="{FF2B5EF4-FFF2-40B4-BE49-F238E27FC236}">
                <a16:creationId xmlns:a16="http://schemas.microsoft.com/office/drawing/2014/main" id="{FF466DB1-82CA-24B5-0B60-E3023F4E807E}"/>
              </a:ext>
            </a:extLst>
          </p:cNvPr>
          <p:cNvSpPr>
            <a:spLocks noGrp="1"/>
          </p:cNvSpPr>
          <p:nvPr>
            <p:ph type="sldNum" sz="quarter" idx="12"/>
          </p:nvPr>
        </p:nvSpPr>
        <p:spPr/>
        <p:txBody>
          <a:bodyPr/>
          <a:lstStyle/>
          <a:p>
            <a:fld id="{4FAB73BC-B049-4115-A692-8D63A059BFB8}" type="slidenum">
              <a:rPr lang="en-US" dirty="0"/>
              <a:pPr/>
              <a:t>15</a:t>
            </a:fld>
            <a:endParaRPr lang="pl-PL"/>
          </a:p>
        </p:txBody>
      </p:sp>
      <p:sp>
        <p:nvSpPr>
          <p:cNvPr id="20" name="TextBox 19">
            <a:extLst>
              <a:ext uri="{FF2B5EF4-FFF2-40B4-BE49-F238E27FC236}">
                <a16:creationId xmlns:a16="http://schemas.microsoft.com/office/drawing/2014/main" id="{5C1C238E-4F6E-8EC6-6FC4-36D0543D9EC6}"/>
              </a:ext>
            </a:extLst>
          </p:cNvPr>
          <p:cNvSpPr txBox="1"/>
          <p:nvPr/>
        </p:nvSpPr>
        <p:spPr>
          <a:xfrm>
            <a:off x="246308" y="6360197"/>
            <a:ext cx="1081199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ea typeface="+mn-lt"/>
                <a:cs typeface="+mn-lt"/>
              </a:rPr>
              <a:t>Gu, Jarecki, </a:t>
            </a:r>
            <a:r>
              <a:rPr lang="en-US" sz="1200" b="1">
                <a:ea typeface="+mn-lt"/>
                <a:cs typeface="+mn-lt"/>
              </a:rPr>
              <a:t>Kedzior</a:t>
            </a:r>
            <a:r>
              <a:rPr lang="en-US" sz="1200">
                <a:ea typeface="+mn-lt"/>
                <a:cs typeface="+mn-lt"/>
              </a:rPr>
              <a:t>, Nazarian, Xu; Asiacrypt24</a:t>
            </a:r>
            <a:endParaRPr lang="en-US">
              <a:ea typeface="+mn-lt"/>
              <a:cs typeface="+mn-lt"/>
            </a:endParaRPr>
          </a:p>
        </p:txBody>
      </p:sp>
      <p:sp>
        <p:nvSpPr>
          <p:cNvPr id="21" name="TextBox 20">
            <a:extLst>
              <a:ext uri="{FF2B5EF4-FFF2-40B4-BE49-F238E27FC236}">
                <a16:creationId xmlns:a16="http://schemas.microsoft.com/office/drawing/2014/main" id="{4EE35912-F0ED-2488-6880-DB16F160E72E}"/>
              </a:ext>
            </a:extLst>
          </p:cNvPr>
          <p:cNvSpPr txBox="1"/>
          <p:nvPr/>
        </p:nvSpPr>
        <p:spPr>
          <a:xfrm>
            <a:off x="3389086" y="64757"/>
            <a:ext cx="4930390" cy="4924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600" b="1" err="1"/>
              <a:t>aPPSS</a:t>
            </a:r>
            <a:r>
              <a:rPr lang="en-US" sz="2600" b="1"/>
              <a:t> Initialization phase</a:t>
            </a:r>
          </a:p>
        </p:txBody>
      </p:sp>
      <p:sp>
        <p:nvSpPr>
          <p:cNvPr id="22" name="pole tekstowe 28">
            <a:extLst>
              <a:ext uri="{FF2B5EF4-FFF2-40B4-BE49-F238E27FC236}">
                <a16:creationId xmlns:a16="http://schemas.microsoft.com/office/drawing/2014/main" id="{FB2B6B9F-6C52-DB6A-84B9-E0699F54AAAE}"/>
              </a:ext>
            </a:extLst>
          </p:cNvPr>
          <p:cNvSpPr txBox="1"/>
          <p:nvPr/>
        </p:nvSpPr>
        <p:spPr>
          <a:xfrm>
            <a:off x="555171" y="4000920"/>
            <a:ext cx="131445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password</a:t>
            </a:r>
          </a:p>
          <a:p>
            <a:pPr algn="l"/>
            <a:endParaRPr lang="pl-PL"/>
          </a:p>
        </p:txBody>
      </p:sp>
    </p:spTree>
    <p:extLst>
      <p:ext uri="{BB962C8B-B14F-4D97-AF65-F5344CB8AC3E}">
        <p14:creationId xmlns:p14="http://schemas.microsoft.com/office/powerpoint/2010/main" val="4206974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9" name="Graphic 128" descr="Female Profile with solid fill">
            <a:extLst>
              <a:ext uri="{FF2B5EF4-FFF2-40B4-BE49-F238E27FC236}">
                <a16:creationId xmlns:a16="http://schemas.microsoft.com/office/drawing/2014/main" id="{72C3A832-1121-10B9-3EA2-F8CD65B86EDE}"/>
              </a:ext>
            </a:extLst>
          </p:cNvPr>
          <p:cNvPicPr>
            <a:picLocks noChangeAspect="1"/>
          </p:cNvPicPr>
          <p:nvPr/>
        </p:nvPicPr>
        <p:blipFill>
          <a:blip r:embed="rId3" cstate="print">
            <a:extLst>
              <a:ext uri="{96DAC541-7B7A-43D3-8B79-37D633B846F1}">
                <asvg:svgBlip xmlns:asvg="http://schemas.microsoft.com/office/drawing/2016/SVG/main" r:embed="rId4"/>
              </a:ext>
            </a:extLst>
          </a:blip>
          <a:stretch>
            <a:fillRect/>
          </a:stretch>
        </p:blipFill>
        <p:spPr>
          <a:xfrm>
            <a:off x="5326811" y="2448054"/>
            <a:ext cx="1561381" cy="1575758"/>
          </a:xfrm>
          <a:prstGeom prst="rect">
            <a:avLst/>
          </a:prstGeom>
        </p:spPr>
      </p:pic>
      <p:pic>
        <p:nvPicPr>
          <p:cNvPr id="207" name="Graphic 206" descr="Database with solid fill">
            <a:extLst>
              <a:ext uri="{FF2B5EF4-FFF2-40B4-BE49-F238E27FC236}">
                <a16:creationId xmlns:a16="http://schemas.microsoft.com/office/drawing/2014/main" id="{F5BEB05C-B69C-DA36-410A-ED7D7275D0B6}"/>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9271547" y="864901"/>
            <a:ext cx="1115683" cy="1115683"/>
          </a:xfrm>
          <a:prstGeom prst="rect">
            <a:avLst/>
          </a:prstGeom>
        </p:spPr>
      </p:pic>
      <p:sp>
        <p:nvSpPr>
          <p:cNvPr id="257" name="Arrow: Right 256">
            <a:extLst>
              <a:ext uri="{FF2B5EF4-FFF2-40B4-BE49-F238E27FC236}">
                <a16:creationId xmlns:a16="http://schemas.microsoft.com/office/drawing/2014/main" id="{DEE44D04-A028-56F5-08AA-89E78B83939A}"/>
              </a:ext>
            </a:extLst>
          </p:cNvPr>
          <p:cNvSpPr/>
          <p:nvPr/>
        </p:nvSpPr>
        <p:spPr>
          <a:xfrm rot="19800000">
            <a:off x="6842208" y="1752002"/>
            <a:ext cx="2299020" cy="808249"/>
          </a:xfrm>
          <a:prstGeom prst="rightArrow">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Arrow: Right 266">
            <a:extLst>
              <a:ext uri="{FF2B5EF4-FFF2-40B4-BE49-F238E27FC236}">
                <a16:creationId xmlns:a16="http://schemas.microsoft.com/office/drawing/2014/main" id="{70BC6CCA-DF32-DA9D-9527-41230EC90CB4}"/>
              </a:ext>
            </a:extLst>
          </p:cNvPr>
          <p:cNvSpPr/>
          <p:nvPr/>
        </p:nvSpPr>
        <p:spPr>
          <a:xfrm rot="1800000">
            <a:off x="6928472" y="3908605"/>
            <a:ext cx="2299020" cy="808249"/>
          </a:xfrm>
          <a:prstGeom prst="rightArrow">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Arrow: Right 267">
            <a:extLst>
              <a:ext uri="{FF2B5EF4-FFF2-40B4-BE49-F238E27FC236}">
                <a16:creationId xmlns:a16="http://schemas.microsoft.com/office/drawing/2014/main" id="{41F6DC98-E38C-1B5B-FF77-CE17D537225D}"/>
              </a:ext>
            </a:extLst>
          </p:cNvPr>
          <p:cNvSpPr/>
          <p:nvPr/>
        </p:nvSpPr>
        <p:spPr>
          <a:xfrm>
            <a:off x="7287904" y="2830303"/>
            <a:ext cx="2299020" cy="808249"/>
          </a:xfrm>
          <a:prstGeom prst="rightArrow">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3" name="Graphic 282" descr="Database with solid fill">
            <a:extLst>
              <a:ext uri="{FF2B5EF4-FFF2-40B4-BE49-F238E27FC236}">
                <a16:creationId xmlns:a16="http://schemas.microsoft.com/office/drawing/2014/main" id="{8A5FE604-D40B-470F-6A94-6D9C30A5CC6B}"/>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9587848" y="2690825"/>
            <a:ext cx="1115683" cy="1115683"/>
          </a:xfrm>
          <a:prstGeom prst="rect">
            <a:avLst/>
          </a:prstGeom>
        </p:spPr>
      </p:pic>
      <p:pic>
        <p:nvPicPr>
          <p:cNvPr id="284" name="Graphic 283" descr="Database with solid fill">
            <a:extLst>
              <a:ext uri="{FF2B5EF4-FFF2-40B4-BE49-F238E27FC236}">
                <a16:creationId xmlns:a16="http://schemas.microsoft.com/office/drawing/2014/main" id="{5C90D201-C7AD-2398-C8D6-99EDA9BCEEBC}"/>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9271547" y="4559882"/>
            <a:ext cx="1115683" cy="1115683"/>
          </a:xfrm>
          <a:prstGeom prst="rect">
            <a:avLst/>
          </a:prstGeom>
        </p:spPr>
      </p:pic>
      <p:sp>
        <p:nvSpPr>
          <p:cNvPr id="3" name="TextBox 2">
            <a:extLst>
              <a:ext uri="{FF2B5EF4-FFF2-40B4-BE49-F238E27FC236}">
                <a16:creationId xmlns:a16="http://schemas.microsoft.com/office/drawing/2014/main" id="{6BE20011-54A5-BD4A-0500-EC7B98565928}"/>
              </a:ext>
            </a:extLst>
          </p:cNvPr>
          <p:cNvSpPr txBox="1"/>
          <p:nvPr/>
        </p:nvSpPr>
        <p:spPr>
          <a:xfrm>
            <a:off x="98390" y="4358125"/>
            <a:ext cx="2503714"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chemeClr val="bg1"/>
                </a:solidFill>
              </a:rPr>
              <a:t>Server saves </a:t>
            </a:r>
            <a:r>
              <a:rPr lang="en-US" sz="2200">
                <a:solidFill>
                  <a:schemeClr val="bg1"/>
                </a:solidFill>
                <a:ea typeface="+mn-lt"/>
                <a:cs typeface="+mn-lt"/>
              </a:rPr>
              <a:t>ω</a:t>
            </a:r>
            <a:endParaRPr lang="en-US" sz="2200">
              <a:solidFill>
                <a:schemeClr val="bg1"/>
              </a:solidFill>
            </a:endParaRPr>
          </a:p>
        </p:txBody>
      </p:sp>
      <p:sp>
        <p:nvSpPr>
          <p:cNvPr id="4" name="TextBox 3">
            <a:extLst>
              <a:ext uri="{FF2B5EF4-FFF2-40B4-BE49-F238E27FC236}">
                <a16:creationId xmlns:a16="http://schemas.microsoft.com/office/drawing/2014/main" id="{39D24DDD-9A3D-CA11-8A87-725961D9228B}"/>
              </a:ext>
            </a:extLst>
          </p:cNvPr>
          <p:cNvSpPr txBox="1"/>
          <p:nvPr/>
        </p:nvSpPr>
        <p:spPr>
          <a:xfrm>
            <a:off x="4567831" y="279808"/>
            <a:ext cx="5030037"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err="1"/>
              <a:t>aPPSS</a:t>
            </a:r>
            <a:r>
              <a:rPr lang="en-US" sz="2400" b="1"/>
              <a:t> Initialization Phase</a:t>
            </a:r>
            <a:endParaRPr lang="en-US"/>
          </a:p>
        </p:txBody>
      </p:sp>
      <p:sp>
        <p:nvSpPr>
          <p:cNvPr id="6" name="Title 5">
            <a:extLst>
              <a:ext uri="{FF2B5EF4-FFF2-40B4-BE49-F238E27FC236}">
                <a16:creationId xmlns:a16="http://schemas.microsoft.com/office/drawing/2014/main" id="{F0913BDB-9BEB-5C8B-C832-8F60A2EC4A92}"/>
              </a:ext>
            </a:extLst>
          </p:cNvPr>
          <p:cNvSpPr>
            <a:spLocks noGrp="1"/>
          </p:cNvSpPr>
          <p:nvPr>
            <p:ph type="title"/>
          </p:nvPr>
        </p:nvSpPr>
        <p:spPr>
          <a:xfrm>
            <a:off x="96611" y="927336"/>
            <a:ext cx="2947482" cy="595241"/>
          </a:xfrm>
        </p:spPr>
        <p:txBody>
          <a:bodyPr vert="horz" lIns="91440" tIns="45720" rIns="91440" bIns="45720" rtlCol="0" anchor="ctr">
            <a:noAutofit/>
          </a:bodyPr>
          <a:lstStyle/>
          <a:p>
            <a:r>
              <a:rPr lang="en-US" sz="2200">
                <a:solidFill>
                  <a:schemeClr val="bg1"/>
                </a:solidFill>
              </a:rPr>
              <a:t>Run OPRF</a:t>
            </a:r>
          </a:p>
        </p:txBody>
      </p:sp>
      <p:sp>
        <p:nvSpPr>
          <p:cNvPr id="7" name="TextBox 6">
            <a:extLst>
              <a:ext uri="{FF2B5EF4-FFF2-40B4-BE49-F238E27FC236}">
                <a16:creationId xmlns:a16="http://schemas.microsoft.com/office/drawing/2014/main" id="{8E1CA3DF-3BDC-8036-98D3-6AFC584FCBA9}"/>
              </a:ext>
            </a:extLst>
          </p:cNvPr>
          <p:cNvSpPr txBox="1"/>
          <p:nvPr/>
        </p:nvSpPr>
        <p:spPr>
          <a:xfrm>
            <a:off x="94062" y="1424005"/>
            <a:ext cx="293097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chemeClr val="bg1"/>
                </a:solidFill>
              </a:rPr>
              <a:t>User chooses random s​</a:t>
            </a:r>
          </a:p>
        </p:txBody>
      </p:sp>
      <p:sp>
        <p:nvSpPr>
          <p:cNvPr id="8" name="TextBox 7">
            <a:extLst>
              <a:ext uri="{FF2B5EF4-FFF2-40B4-BE49-F238E27FC236}">
                <a16:creationId xmlns:a16="http://schemas.microsoft.com/office/drawing/2014/main" id="{E114A262-7B37-190B-C364-F962F37D1F2E}"/>
              </a:ext>
            </a:extLst>
          </p:cNvPr>
          <p:cNvSpPr txBox="1"/>
          <p:nvPr/>
        </p:nvSpPr>
        <p:spPr>
          <a:xfrm>
            <a:off x="94063" y="1847920"/>
            <a:ext cx="3221892"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chemeClr val="bg1"/>
                </a:solidFill>
                <a:cs typeface="Segoe UI"/>
              </a:rPr>
              <a:t>Generates SS (s</a:t>
            </a:r>
            <a:r>
              <a:rPr lang="en-US" sz="2200" baseline="-25000">
                <a:solidFill>
                  <a:schemeClr val="bg1"/>
                </a:solidFill>
                <a:cs typeface="Segoe UI"/>
              </a:rPr>
              <a:t>1</a:t>
            </a:r>
            <a:r>
              <a:rPr lang="en-US" sz="2200">
                <a:solidFill>
                  <a:schemeClr val="bg1"/>
                </a:solidFill>
                <a:cs typeface="Segoe UI"/>
              </a:rPr>
              <a:t>,…,</a:t>
            </a:r>
            <a:r>
              <a:rPr lang="en-US" sz="2200" err="1">
                <a:solidFill>
                  <a:schemeClr val="bg1"/>
                </a:solidFill>
                <a:cs typeface="Segoe UI"/>
              </a:rPr>
              <a:t>s</a:t>
            </a:r>
            <a:r>
              <a:rPr lang="en-US" sz="2200" baseline="-25000" err="1">
                <a:solidFill>
                  <a:schemeClr val="bg1"/>
                </a:solidFill>
                <a:cs typeface="Segoe UI"/>
              </a:rPr>
              <a:t>n</a:t>
            </a:r>
            <a:r>
              <a:rPr lang="en-US" sz="2200">
                <a:solidFill>
                  <a:schemeClr val="bg1"/>
                </a:solidFill>
                <a:cs typeface="Segoe UI"/>
              </a:rPr>
              <a:t>) of s</a:t>
            </a:r>
            <a:endParaRPr lang="en-US" sz="2200" baseline="-25000">
              <a:solidFill>
                <a:schemeClr val="bg1"/>
              </a:solidFill>
              <a:cs typeface="Segoe UI"/>
            </a:endParaRPr>
          </a:p>
          <a:p>
            <a:r>
              <a:rPr lang="en-US" sz="2200" err="1">
                <a:solidFill>
                  <a:schemeClr val="bg1"/>
                </a:solidFill>
                <a:cs typeface="Segoe UI"/>
              </a:rPr>
              <a:t>e</a:t>
            </a:r>
            <a:r>
              <a:rPr lang="en-US" sz="2200" baseline="-25000" err="1">
                <a:solidFill>
                  <a:schemeClr val="bg1"/>
                </a:solidFill>
                <a:cs typeface="Segoe UI"/>
              </a:rPr>
              <a:t>i</a:t>
            </a:r>
            <a:r>
              <a:rPr lang="en-US" sz="2200">
                <a:solidFill>
                  <a:schemeClr val="bg1"/>
                </a:solidFill>
                <a:cs typeface="Segoe UI"/>
              </a:rPr>
              <a:t> = </a:t>
            </a:r>
            <a:r>
              <a:rPr lang="en-US" sz="2200" err="1">
                <a:solidFill>
                  <a:schemeClr val="bg1"/>
                </a:solidFill>
                <a:cs typeface="Segoe UI"/>
              </a:rPr>
              <a:t>s</a:t>
            </a:r>
            <a:r>
              <a:rPr lang="en-US" sz="2200" baseline="-25000" err="1">
                <a:solidFill>
                  <a:schemeClr val="bg1"/>
                </a:solidFill>
                <a:cs typeface="Segoe UI"/>
              </a:rPr>
              <a:t>i</a:t>
            </a:r>
            <a:r>
              <a:rPr lang="en-US" sz="2200">
                <a:solidFill>
                  <a:schemeClr val="bg1"/>
                </a:solidFill>
                <a:cs typeface="Segoe UI"/>
              </a:rPr>
              <a:t> XOR </a:t>
            </a:r>
            <a:r>
              <a:rPr lang="en-US" sz="2200" err="1">
                <a:solidFill>
                  <a:schemeClr val="bg1"/>
                </a:solidFill>
                <a:cs typeface="Segoe UI"/>
              </a:rPr>
              <a:t>ρ</a:t>
            </a:r>
            <a:r>
              <a:rPr lang="en-US" sz="2200" baseline="-25000" err="1">
                <a:solidFill>
                  <a:schemeClr val="bg1"/>
                </a:solidFill>
                <a:ea typeface="+mn-lt"/>
                <a:cs typeface="Segoe UI"/>
              </a:rPr>
              <a:t>i</a:t>
            </a:r>
            <a:r>
              <a:rPr lang="en-US" sz="2200" baseline="-25000">
                <a:solidFill>
                  <a:schemeClr val="bg1"/>
                </a:solidFill>
                <a:ea typeface="+mn-lt"/>
                <a:cs typeface="Segoe UI"/>
              </a:rPr>
              <a:t>​</a:t>
            </a:r>
            <a:endParaRPr lang="en-US" sz="2200" baseline="-25000">
              <a:solidFill>
                <a:schemeClr val="bg1"/>
              </a:solidFill>
            </a:endParaRPr>
          </a:p>
        </p:txBody>
      </p:sp>
      <p:sp>
        <p:nvSpPr>
          <p:cNvPr id="9" name="TextBox 8">
            <a:extLst>
              <a:ext uri="{FF2B5EF4-FFF2-40B4-BE49-F238E27FC236}">
                <a16:creationId xmlns:a16="http://schemas.microsoft.com/office/drawing/2014/main" id="{A7B4E20D-E39D-04A1-F0E5-8458CF4787E2}"/>
              </a:ext>
            </a:extLst>
          </p:cNvPr>
          <p:cNvSpPr txBox="1"/>
          <p:nvPr/>
        </p:nvSpPr>
        <p:spPr>
          <a:xfrm>
            <a:off x="94063" y="3887316"/>
            <a:ext cx="2960914"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chemeClr val="bg1"/>
                </a:solidFill>
              </a:rPr>
              <a:t>Sends ω to each server</a:t>
            </a:r>
          </a:p>
        </p:txBody>
      </p:sp>
      <p:sp>
        <p:nvSpPr>
          <p:cNvPr id="10" name="TextBox 9">
            <a:extLst>
              <a:ext uri="{FF2B5EF4-FFF2-40B4-BE49-F238E27FC236}">
                <a16:creationId xmlns:a16="http://schemas.microsoft.com/office/drawing/2014/main" id="{4D3C5BE9-B57A-C2E6-E940-920E39AEF75A}"/>
              </a:ext>
            </a:extLst>
          </p:cNvPr>
          <p:cNvSpPr txBox="1"/>
          <p:nvPr/>
        </p:nvSpPr>
        <p:spPr>
          <a:xfrm>
            <a:off x="92947" y="2689888"/>
            <a:ext cx="2743200"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rgbClr val="FFFFFF"/>
                </a:solidFill>
              </a:rPr>
              <a:t>Parses </a:t>
            </a:r>
            <a:r>
              <a:rPr lang="en-US" sz="2200" b="1">
                <a:solidFill>
                  <a:srgbClr val="FFFFFF"/>
                </a:solidFill>
              </a:rPr>
              <a:t>e</a:t>
            </a:r>
            <a:r>
              <a:rPr lang="en-US" sz="2200">
                <a:solidFill>
                  <a:srgbClr val="FFFFFF"/>
                </a:solidFill>
              </a:rPr>
              <a:t> = (e</a:t>
            </a:r>
            <a:r>
              <a:rPr lang="en-US" sz="2200" baseline="-25000">
                <a:solidFill>
                  <a:srgbClr val="FFFFFF"/>
                </a:solidFill>
              </a:rPr>
              <a:t>1</a:t>
            </a:r>
            <a:r>
              <a:rPr lang="en-US" sz="2200">
                <a:solidFill>
                  <a:srgbClr val="FFFFFF"/>
                </a:solidFill>
              </a:rPr>
              <a:t>,…,</a:t>
            </a:r>
            <a:r>
              <a:rPr lang="en-US" sz="2200" err="1">
                <a:solidFill>
                  <a:srgbClr val="FFFFFF"/>
                </a:solidFill>
              </a:rPr>
              <a:t>e</a:t>
            </a:r>
            <a:r>
              <a:rPr lang="en-US" sz="2200" baseline="-25000" err="1">
                <a:solidFill>
                  <a:srgbClr val="FFFFFF"/>
                </a:solidFill>
              </a:rPr>
              <a:t>n</a:t>
            </a:r>
            <a:r>
              <a:rPr lang="en-US" sz="2200">
                <a:solidFill>
                  <a:srgbClr val="FFFFFF"/>
                </a:solidFill>
              </a:rPr>
              <a:t>)</a:t>
            </a:r>
            <a:endParaRPr lang="en-US" sz="2200"/>
          </a:p>
        </p:txBody>
      </p:sp>
      <p:sp>
        <p:nvSpPr>
          <p:cNvPr id="5" name="Arrow: Right 4">
            <a:extLst>
              <a:ext uri="{FF2B5EF4-FFF2-40B4-BE49-F238E27FC236}">
                <a16:creationId xmlns:a16="http://schemas.microsoft.com/office/drawing/2014/main" id="{7F3EBB3C-8071-43D7-5C54-F04B2E2A2B13}"/>
              </a:ext>
            </a:extLst>
          </p:cNvPr>
          <p:cNvSpPr/>
          <p:nvPr/>
        </p:nvSpPr>
        <p:spPr>
          <a:xfrm rot="19800000">
            <a:off x="6940179" y="1752002"/>
            <a:ext cx="2299020" cy="808249"/>
          </a:xfrm>
          <a:prstGeom prst="leftArrow">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Right 13">
            <a:extLst>
              <a:ext uri="{FF2B5EF4-FFF2-40B4-BE49-F238E27FC236}">
                <a16:creationId xmlns:a16="http://schemas.microsoft.com/office/drawing/2014/main" id="{C7006E08-3640-40E2-C3AD-B1E54ADFA0CB}"/>
              </a:ext>
            </a:extLst>
          </p:cNvPr>
          <p:cNvSpPr/>
          <p:nvPr/>
        </p:nvSpPr>
        <p:spPr>
          <a:xfrm>
            <a:off x="6972218" y="2830303"/>
            <a:ext cx="2299020" cy="808249"/>
          </a:xfrm>
          <a:prstGeom prst="leftArrow">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BFCD243E-55A2-6777-30B6-294EAF1F8426}"/>
              </a:ext>
            </a:extLst>
          </p:cNvPr>
          <p:cNvSpPr/>
          <p:nvPr/>
        </p:nvSpPr>
        <p:spPr>
          <a:xfrm rot="1800000">
            <a:off x="6841386" y="3908605"/>
            <a:ext cx="2299020" cy="808249"/>
          </a:xfrm>
          <a:prstGeom prst="leftArrow">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E535974A-2D59-E32E-AF24-BB380EDAFDD1}"/>
              </a:ext>
            </a:extLst>
          </p:cNvPr>
          <p:cNvSpPr txBox="1"/>
          <p:nvPr/>
        </p:nvSpPr>
        <p:spPr>
          <a:xfrm>
            <a:off x="94062" y="3131458"/>
            <a:ext cx="274320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rgbClr val="FFFFFF"/>
                </a:solidFill>
                <a:ea typeface="+mn-lt"/>
                <a:cs typeface="+mn-lt"/>
              </a:rPr>
              <a:t>(C || </a:t>
            </a:r>
            <a:r>
              <a:rPr lang="en-US" sz="2200" err="1">
                <a:solidFill>
                  <a:srgbClr val="FFFFFF"/>
                </a:solidFill>
                <a:ea typeface="+mn-lt"/>
                <a:cs typeface="+mn-lt"/>
              </a:rPr>
              <a:t>sk</a:t>
            </a:r>
            <a:r>
              <a:rPr lang="en-US" sz="2200">
                <a:solidFill>
                  <a:srgbClr val="FFFFFF"/>
                </a:solidFill>
                <a:ea typeface="+mn-lt"/>
                <a:cs typeface="+mn-lt"/>
              </a:rPr>
              <a:t>):=H(</a:t>
            </a:r>
            <a:r>
              <a:rPr lang="en-US" sz="2200" err="1">
                <a:solidFill>
                  <a:srgbClr val="FFFFFF"/>
                </a:solidFill>
                <a:ea typeface="+mn-lt"/>
                <a:cs typeface="+mn-lt"/>
              </a:rPr>
              <a:t>pw,e,s</a:t>
            </a:r>
            <a:r>
              <a:rPr lang="en-US" sz="2200">
                <a:solidFill>
                  <a:srgbClr val="FFFFFF"/>
                </a:solidFill>
                <a:ea typeface="+mn-lt"/>
                <a:cs typeface="+mn-lt"/>
              </a:rPr>
              <a:t>)</a:t>
            </a:r>
            <a:r>
              <a:rPr lang="en-US" sz="2200">
                <a:solidFill>
                  <a:srgbClr val="FFFFFF"/>
                </a:solidFill>
              </a:rPr>
              <a:t>,</a:t>
            </a:r>
            <a:br>
              <a:rPr lang="en-US" sz="2200">
                <a:solidFill>
                  <a:srgbClr val="FFFFFF"/>
                </a:solidFill>
              </a:rPr>
            </a:br>
            <a:r>
              <a:rPr lang="en-US" sz="2200">
                <a:solidFill>
                  <a:srgbClr val="FFFFFF"/>
                </a:solidFill>
              </a:rPr>
              <a:t>ω:=(</a:t>
            </a:r>
            <a:r>
              <a:rPr lang="en-US" sz="2200" err="1">
                <a:solidFill>
                  <a:srgbClr val="FFFFFF"/>
                </a:solidFill>
              </a:rPr>
              <a:t>e,C</a:t>
            </a:r>
            <a:r>
              <a:rPr lang="en-US" sz="2200">
                <a:solidFill>
                  <a:srgbClr val="FFFFFF"/>
                </a:solidFill>
              </a:rPr>
              <a:t>)</a:t>
            </a:r>
            <a:r>
              <a:rPr lang="en-US" sz="2200"/>
              <a:t>​</a:t>
            </a:r>
            <a:endParaRPr lang="pl-PL"/>
          </a:p>
        </p:txBody>
      </p:sp>
      <p:sp>
        <p:nvSpPr>
          <p:cNvPr id="2" name="Symbol zastępczy numeru slajdu 1">
            <a:extLst>
              <a:ext uri="{FF2B5EF4-FFF2-40B4-BE49-F238E27FC236}">
                <a16:creationId xmlns:a16="http://schemas.microsoft.com/office/drawing/2014/main" id="{D32D7B53-8A63-B7C1-B3E2-715999B0D3AA}"/>
              </a:ext>
            </a:extLst>
          </p:cNvPr>
          <p:cNvSpPr>
            <a:spLocks noGrp="1"/>
          </p:cNvSpPr>
          <p:nvPr>
            <p:ph type="sldNum" sz="quarter" idx="12"/>
          </p:nvPr>
        </p:nvSpPr>
        <p:spPr/>
        <p:txBody>
          <a:bodyPr/>
          <a:lstStyle/>
          <a:p>
            <a:fld id="{4FAB73BC-B049-4115-A692-8D63A059BFB8}" type="slidenum">
              <a:rPr lang="en-US" dirty="0"/>
              <a:pPr/>
              <a:t>16</a:t>
            </a:fld>
            <a:endParaRPr lang="pl-PL"/>
          </a:p>
        </p:txBody>
      </p:sp>
      <p:sp>
        <p:nvSpPr>
          <p:cNvPr id="17" name="pole tekstowe 28">
            <a:extLst>
              <a:ext uri="{FF2B5EF4-FFF2-40B4-BE49-F238E27FC236}">
                <a16:creationId xmlns:a16="http://schemas.microsoft.com/office/drawing/2014/main" id="{E8635EDE-6796-D429-9967-B6CB5BE72CF3}"/>
              </a:ext>
            </a:extLst>
          </p:cNvPr>
          <p:cNvSpPr txBox="1"/>
          <p:nvPr/>
        </p:nvSpPr>
        <p:spPr>
          <a:xfrm>
            <a:off x="9546033" y="1811699"/>
            <a:ext cx="119143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a:t>key</a:t>
            </a:r>
            <a:r>
              <a:rPr lang="pl-PL" sz="2200" baseline="-25000"/>
              <a:t>1</a:t>
            </a:r>
          </a:p>
          <a:p>
            <a:pPr algn="l"/>
            <a:endParaRPr lang="pl-PL" sz="2200"/>
          </a:p>
        </p:txBody>
      </p:sp>
      <p:sp>
        <p:nvSpPr>
          <p:cNvPr id="19" name="pole tekstowe 28">
            <a:extLst>
              <a:ext uri="{FF2B5EF4-FFF2-40B4-BE49-F238E27FC236}">
                <a16:creationId xmlns:a16="http://schemas.microsoft.com/office/drawing/2014/main" id="{D7BFFAAB-6DD8-22FC-887C-F8C952D1093A}"/>
              </a:ext>
            </a:extLst>
          </p:cNvPr>
          <p:cNvSpPr txBox="1"/>
          <p:nvPr/>
        </p:nvSpPr>
        <p:spPr>
          <a:xfrm>
            <a:off x="9932251" y="3690603"/>
            <a:ext cx="119143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a:t>key</a:t>
            </a:r>
            <a:r>
              <a:rPr lang="pl-PL" sz="2200" baseline="-25000"/>
              <a:t>2</a:t>
            </a:r>
          </a:p>
          <a:p>
            <a:pPr algn="l"/>
            <a:endParaRPr lang="pl-PL" sz="2200"/>
          </a:p>
        </p:txBody>
      </p:sp>
      <p:sp>
        <p:nvSpPr>
          <p:cNvPr id="21" name="pole tekstowe 28">
            <a:extLst>
              <a:ext uri="{FF2B5EF4-FFF2-40B4-BE49-F238E27FC236}">
                <a16:creationId xmlns:a16="http://schemas.microsoft.com/office/drawing/2014/main" id="{85DA4B80-A2EA-09F9-ED5A-1698EC01B5B2}"/>
              </a:ext>
            </a:extLst>
          </p:cNvPr>
          <p:cNvSpPr txBox="1"/>
          <p:nvPr/>
        </p:nvSpPr>
        <p:spPr>
          <a:xfrm>
            <a:off x="9587785" y="5506877"/>
            <a:ext cx="119143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a:t>key</a:t>
            </a:r>
            <a:r>
              <a:rPr lang="pl-PL" sz="2200" baseline="-25000"/>
              <a:t>3</a:t>
            </a:r>
          </a:p>
          <a:p>
            <a:pPr algn="l"/>
            <a:endParaRPr lang="pl-PL" sz="2200"/>
          </a:p>
        </p:txBody>
      </p:sp>
      <p:sp>
        <p:nvSpPr>
          <p:cNvPr id="22" name="TextBox 21">
            <a:extLst>
              <a:ext uri="{FF2B5EF4-FFF2-40B4-BE49-F238E27FC236}">
                <a16:creationId xmlns:a16="http://schemas.microsoft.com/office/drawing/2014/main" id="{B3339956-9691-C56E-53F6-BC507D4602BE}"/>
              </a:ext>
            </a:extLst>
          </p:cNvPr>
          <p:cNvSpPr txBox="1"/>
          <p:nvPr/>
        </p:nvSpPr>
        <p:spPr>
          <a:xfrm>
            <a:off x="10042072" y="1807028"/>
            <a:ext cx="1292678"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,ω </a:t>
            </a:r>
          </a:p>
        </p:txBody>
      </p:sp>
      <p:sp>
        <p:nvSpPr>
          <p:cNvPr id="23" name="TextBox 22">
            <a:extLst>
              <a:ext uri="{FF2B5EF4-FFF2-40B4-BE49-F238E27FC236}">
                <a16:creationId xmlns:a16="http://schemas.microsoft.com/office/drawing/2014/main" id="{EA9483CE-AA95-C209-933E-BFBEDEF9843A}"/>
              </a:ext>
            </a:extLst>
          </p:cNvPr>
          <p:cNvSpPr txBox="1"/>
          <p:nvPr/>
        </p:nvSpPr>
        <p:spPr>
          <a:xfrm>
            <a:off x="10423071" y="3690256"/>
            <a:ext cx="1292678"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,ω </a:t>
            </a:r>
          </a:p>
        </p:txBody>
      </p:sp>
      <p:sp>
        <p:nvSpPr>
          <p:cNvPr id="24" name="TextBox 23">
            <a:extLst>
              <a:ext uri="{FF2B5EF4-FFF2-40B4-BE49-F238E27FC236}">
                <a16:creationId xmlns:a16="http://schemas.microsoft.com/office/drawing/2014/main" id="{03C3E159-408C-69A3-3CEC-42458E8008A7}"/>
              </a:ext>
            </a:extLst>
          </p:cNvPr>
          <p:cNvSpPr txBox="1"/>
          <p:nvPr/>
        </p:nvSpPr>
        <p:spPr>
          <a:xfrm>
            <a:off x="10074729" y="5508171"/>
            <a:ext cx="1292678"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,ω </a:t>
            </a:r>
          </a:p>
        </p:txBody>
      </p:sp>
      <p:sp>
        <p:nvSpPr>
          <p:cNvPr id="15" name="pole tekstowe 28">
            <a:extLst>
              <a:ext uri="{FF2B5EF4-FFF2-40B4-BE49-F238E27FC236}">
                <a16:creationId xmlns:a16="http://schemas.microsoft.com/office/drawing/2014/main" id="{7025027F-5BB1-59DF-6EF4-87FDADAB0763}"/>
              </a:ext>
            </a:extLst>
          </p:cNvPr>
          <p:cNvSpPr txBox="1"/>
          <p:nvPr/>
        </p:nvSpPr>
        <p:spPr>
          <a:xfrm>
            <a:off x="5480591" y="3707006"/>
            <a:ext cx="1550662"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password</a:t>
            </a:r>
          </a:p>
          <a:p>
            <a:pPr algn="l"/>
            <a:endParaRPr lang="pl-PL" sz="2200"/>
          </a:p>
        </p:txBody>
      </p:sp>
    </p:spTree>
    <p:extLst>
      <p:ext uri="{BB962C8B-B14F-4D97-AF65-F5344CB8AC3E}">
        <p14:creationId xmlns:p14="http://schemas.microsoft.com/office/powerpoint/2010/main" val="3212618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57"/>
                                        </p:tgtEl>
                                        <p:attrNameLst>
                                          <p:attrName>style.visibility</p:attrName>
                                        </p:attrNameLst>
                                      </p:cBhvr>
                                      <p:to>
                                        <p:strVal val="visible"/>
                                      </p:to>
                                    </p:set>
                                    <p:animEffect transition="in" filter="fade">
                                      <p:cBhvr>
                                        <p:cTn id="11" dur="500"/>
                                        <p:tgtEl>
                                          <p:spTgt spid="257"/>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268"/>
                                        </p:tgtEl>
                                        <p:attrNameLst>
                                          <p:attrName>style.visibility</p:attrName>
                                        </p:attrNameLst>
                                      </p:cBhvr>
                                      <p:to>
                                        <p:strVal val="visible"/>
                                      </p:to>
                                    </p:set>
                                    <p:animEffect transition="in" filter="fade">
                                      <p:cBhvr>
                                        <p:cTn id="14" dur="500"/>
                                        <p:tgtEl>
                                          <p:spTgt spid="268"/>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67"/>
                                        </p:tgtEl>
                                        <p:attrNameLst>
                                          <p:attrName>style.visibility</p:attrName>
                                        </p:attrNameLst>
                                      </p:cBhvr>
                                      <p:to>
                                        <p:strVal val="visible"/>
                                      </p:to>
                                    </p:set>
                                    <p:animEffect transition="in" filter="fade">
                                      <p:cBhvr>
                                        <p:cTn id="17" dur="500"/>
                                        <p:tgtEl>
                                          <p:spTgt spid="267"/>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257"/>
                                        </p:tgtEl>
                                        <p:attrNameLst>
                                          <p:attrName>style.visibility</p:attrName>
                                        </p:attrNameLst>
                                      </p:cBhvr>
                                      <p:to>
                                        <p:strVal val="hidden"/>
                                      </p:to>
                                    </p:set>
                                  </p:childTnLst>
                                </p:cTn>
                              </p:par>
                              <p:par>
                                <p:cTn id="22" presetID="1" presetClass="exit" presetSubtype="0" fill="hold" grpId="1" nodeType="withEffect">
                                  <p:stCondLst>
                                    <p:cond delay="0"/>
                                  </p:stCondLst>
                                  <p:childTnLst>
                                    <p:set>
                                      <p:cBhvr>
                                        <p:cTn id="23" dur="1" fill="hold">
                                          <p:stCondLst>
                                            <p:cond delay="0"/>
                                          </p:stCondLst>
                                        </p:cTn>
                                        <p:tgtEl>
                                          <p:spTgt spid="268"/>
                                        </p:tgtEl>
                                        <p:attrNameLst>
                                          <p:attrName>style.visibility</p:attrName>
                                        </p:attrNameLst>
                                      </p:cBhvr>
                                      <p:to>
                                        <p:strVal val="hidden"/>
                                      </p:to>
                                    </p:set>
                                  </p:childTnLst>
                                </p:cTn>
                              </p:par>
                              <p:par>
                                <p:cTn id="24" presetID="1" presetClass="exit" presetSubtype="0" fill="hold" grpId="1" nodeType="withEffect">
                                  <p:stCondLst>
                                    <p:cond delay="0"/>
                                  </p:stCondLst>
                                  <p:childTnLst>
                                    <p:set>
                                      <p:cBhvr>
                                        <p:cTn id="25" dur="1" fill="hold">
                                          <p:stCondLst>
                                            <p:cond delay="0"/>
                                          </p:stCondLst>
                                        </p:cTn>
                                        <p:tgtEl>
                                          <p:spTgt spid="267"/>
                                        </p:tgtEl>
                                        <p:attrNameLst>
                                          <p:attrName>style.visibility</p:attrName>
                                        </p:attrNameLst>
                                      </p:cBhvr>
                                      <p:to>
                                        <p:strVal val="hidden"/>
                                      </p:to>
                                    </p:set>
                                  </p:childTnLst>
                                </p:cTn>
                              </p:par>
                              <p:par>
                                <p:cTn id="26" presetID="1" presetClass="entr" presetSubtype="0"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4"/>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500"/>
                                        <p:tgtEl>
                                          <p:spTgt spid="7"/>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500"/>
                                        <p:tgtEl>
                                          <p:spTgt spid="8"/>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fade">
                                      <p:cBhvr>
                                        <p:cTn id="46" dur="500"/>
                                        <p:tgtEl>
                                          <p:spTgt spid="10"/>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500"/>
                                        <p:tgtEl>
                                          <p:spTgt spid="11"/>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fade">
                                      <p:cBhvr>
                                        <p:cTn id="56" dur="500"/>
                                        <p:tgtEl>
                                          <p:spTgt spid="9"/>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2" nodeType="clickEffect">
                                  <p:stCondLst>
                                    <p:cond delay="0"/>
                                  </p:stCondLst>
                                  <p:childTnLst>
                                    <p:set>
                                      <p:cBhvr>
                                        <p:cTn id="60" dur="1" fill="hold">
                                          <p:stCondLst>
                                            <p:cond delay="0"/>
                                          </p:stCondLst>
                                        </p:cTn>
                                        <p:tgtEl>
                                          <p:spTgt spid="257"/>
                                        </p:tgtEl>
                                        <p:attrNameLst>
                                          <p:attrName>style.visibility</p:attrName>
                                        </p:attrNameLst>
                                      </p:cBhvr>
                                      <p:to>
                                        <p:strVal val="visible"/>
                                      </p:to>
                                    </p:set>
                                  </p:childTnLst>
                                </p:cTn>
                              </p:par>
                              <p:par>
                                <p:cTn id="61" presetID="1" presetClass="entr" presetSubtype="0" fill="hold" grpId="2" nodeType="withEffect">
                                  <p:stCondLst>
                                    <p:cond delay="0"/>
                                  </p:stCondLst>
                                  <p:childTnLst>
                                    <p:set>
                                      <p:cBhvr>
                                        <p:cTn id="62" dur="1" fill="hold">
                                          <p:stCondLst>
                                            <p:cond delay="0"/>
                                          </p:stCondLst>
                                        </p:cTn>
                                        <p:tgtEl>
                                          <p:spTgt spid="268"/>
                                        </p:tgtEl>
                                        <p:attrNameLst>
                                          <p:attrName>style.visibility</p:attrName>
                                        </p:attrNameLst>
                                      </p:cBhvr>
                                      <p:to>
                                        <p:strVal val="visible"/>
                                      </p:to>
                                    </p:set>
                                  </p:childTnLst>
                                </p:cTn>
                              </p:par>
                              <p:par>
                                <p:cTn id="63" presetID="1" presetClass="entr" presetSubtype="0" fill="hold" grpId="2" nodeType="withEffect">
                                  <p:stCondLst>
                                    <p:cond delay="0"/>
                                  </p:stCondLst>
                                  <p:childTnLst>
                                    <p:set>
                                      <p:cBhvr>
                                        <p:cTn id="64" dur="1" fill="hold">
                                          <p:stCondLst>
                                            <p:cond delay="0"/>
                                          </p:stCondLst>
                                        </p:cTn>
                                        <p:tgtEl>
                                          <p:spTgt spid="267"/>
                                        </p:tgtEl>
                                        <p:attrNameLst>
                                          <p:attrName>style.visibility</p:attrName>
                                        </p:attrNameLst>
                                      </p:cBhvr>
                                      <p:to>
                                        <p:strVal val="visible"/>
                                      </p:to>
                                    </p:set>
                                  </p:childTnLst>
                                </p:cTn>
                              </p:par>
                              <p:par>
                                <p:cTn id="65" presetID="1" presetClass="exit" presetSubtype="0" fill="hold" grpId="1" nodeType="withEffect">
                                  <p:stCondLst>
                                    <p:cond delay="0"/>
                                  </p:stCondLst>
                                  <p:childTnLst>
                                    <p:set>
                                      <p:cBhvr>
                                        <p:cTn id="66" dur="1" fill="hold">
                                          <p:stCondLst>
                                            <p:cond delay="0"/>
                                          </p:stCondLst>
                                        </p:cTn>
                                        <p:tgtEl>
                                          <p:spTgt spid="5"/>
                                        </p:tgtEl>
                                        <p:attrNameLst>
                                          <p:attrName>style.visibility</p:attrName>
                                        </p:attrNameLst>
                                      </p:cBhvr>
                                      <p:to>
                                        <p:strVal val="hidden"/>
                                      </p:to>
                                    </p:set>
                                  </p:childTnLst>
                                </p:cTn>
                              </p:par>
                              <p:par>
                                <p:cTn id="67" presetID="1" presetClass="exit" presetSubtype="0" fill="hold" grpId="1" nodeType="withEffect">
                                  <p:stCondLst>
                                    <p:cond delay="0"/>
                                  </p:stCondLst>
                                  <p:childTnLst>
                                    <p:set>
                                      <p:cBhvr>
                                        <p:cTn id="68" dur="1" fill="hold">
                                          <p:stCondLst>
                                            <p:cond delay="0"/>
                                          </p:stCondLst>
                                        </p:cTn>
                                        <p:tgtEl>
                                          <p:spTgt spid="14"/>
                                        </p:tgtEl>
                                        <p:attrNameLst>
                                          <p:attrName>style.visibility</p:attrName>
                                        </p:attrNameLst>
                                      </p:cBhvr>
                                      <p:to>
                                        <p:strVal val="hidden"/>
                                      </p:to>
                                    </p:set>
                                  </p:childTnLst>
                                </p:cTn>
                              </p:par>
                              <p:par>
                                <p:cTn id="69" presetID="1" presetClass="exit" presetSubtype="0" fill="hold" grpId="1" nodeType="withEffect">
                                  <p:stCondLst>
                                    <p:cond delay="0"/>
                                  </p:stCondLst>
                                  <p:childTnLst>
                                    <p:set>
                                      <p:cBhvr>
                                        <p:cTn id="70" dur="1" fill="hold">
                                          <p:stCondLst>
                                            <p:cond delay="0"/>
                                          </p:stCondLst>
                                        </p:cTn>
                                        <p:tgtEl>
                                          <p:spTgt spid="16"/>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4"/>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23"/>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 grpId="0" animBg="1"/>
      <p:bldP spid="257" grpId="1" animBg="1"/>
      <p:bldP spid="257" grpId="2" animBg="1"/>
      <p:bldP spid="267" grpId="0" animBg="1"/>
      <p:bldP spid="267" grpId="1" animBg="1"/>
      <p:bldP spid="267" grpId="2" animBg="1"/>
      <p:bldP spid="268" grpId="0" animBg="1"/>
      <p:bldP spid="268" grpId="1" animBg="1"/>
      <p:bldP spid="268" grpId="2" animBg="1"/>
      <p:bldP spid="3" grpId="0"/>
      <p:bldP spid="6" grpId="0"/>
      <p:bldP spid="7" grpId="0"/>
      <p:bldP spid="8" grpId="0"/>
      <p:bldP spid="9" grpId="0"/>
      <p:bldP spid="10" grpId="0"/>
      <p:bldP spid="5" grpId="0" animBg="1"/>
      <p:bldP spid="5" grpId="1" animBg="1"/>
      <p:bldP spid="14" grpId="0" animBg="1"/>
      <p:bldP spid="14" grpId="1" animBg="1"/>
      <p:bldP spid="16" grpId="0" animBg="1"/>
      <p:bldP spid="16" grpId="1" animBg="1"/>
      <p:bldP spid="11" grpId="0"/>
      <p:bldP spid="22" grpId="0"/>
      <p:bldP spid="23" grpId="0"/>
      <p:bldP spid="2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9" name="Graphic 128" descr="Female Profile with solid fill">
            <a:extLst>
              <a:ext uri="{FF2B5EF4-FFF2-40B4-BE49-F238E27FC236}">
                <a16:creationId xmlns:a16="http://schemas.microsoft.com/office/drawing/2014/main" id="{72C3A832-1121-10B9-3EA2-F8CD65B86EDE}"/>
              </a:ext>
            </a:extLst>
          </p:cNvPr>
          <p:cNvPicPr>
            <a:picLocks noChangeAspect="1"/>
          </p:cNvPicPr>
          <p:nvPr/>
        </p:nvPicPr>
        <p:blipFill>
          <a:blip r:embed="rId3" cstate="print">
            <a:extLst>
              <a:ext uri="{96DAC541-7B7A-43D3-8B79-37D633B846F1}">
                <asvg:svgBlip xmlns:asvg="http://schemas.microsoft.com/office/drawing/2016/SVG/main" r:embed="rId4"/>
              </a:ext>
            </a:extLst>
          </a:blip>
          <a:stretch>
            <a:fillRect/>
          </a:stretch>
        </p:blipFill>
        <p:spPr>
          <a:xfrm>
            <a:off x="5326811" y="2448054"/>
            <a:ext cx="1561381" cy="1575758"/>
          </a:xfrm>
          <a:prstGeom prst="rect">
            <a:avLst/>
          </a:prstGeom>
        </p:spPr>
      </p:pic>
      <p:pic>
        <p:nvPicPr>
          <p:cNvPr id="207" name="Graphic 206" descr="Database with solid fill">
            <a:extLst>
              <a:ext uri="{FF2B5EF4-FFF2-40B4-BE49-F238E27FC236}">
                <a16:creationId xmlns:a16="http://schemas.microsoft.com/office/drawing/2014/main" id="{F5BEB05C-B69C-DA36-410A-ED7D7275D0B6}"/>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9271547" y="864901"/>
            <a:ext cx="1115683" cy="1115683"/>
          </a:xfrm>
          <a:prstGeom prst="rect">
            <a:avLst/>
          </a:prstGeom>
        </p:spPr>
      </p:pic>
      <p:sp>
        <p:nvSpPr>
          <p:cNvPr id="257" name="Arrow: Right 256">
            <a:extLst>
              <a:ext uri="{FF2B5EF4-FFF2-40B4-BE49-F238E27FC236}">
                <a16:creationId xmlns:a16="http://schemas.microsoft.com/office/drawing/2014/main" id="{DEE44D04-A028-56F5-08AA-89E78B83939A}"/>
              </a:ext>
            </a:extLst>
          </p:cNvPr>
          <p:cNvSpPr/>
          <p:nvPr/>
        </p:nvSpPr>
        <p:spPr>
          <a:xfrm rot="19800000">
            <a:off x="6842208" y="1752002"/>
            <a:ext cx="2299020" cy="808249"/>
          </a:xfrm>
          <a:prstGeom prst="leftRightArrow">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Arrow: Right 266">
            <a:extLst>
              <a:ext uri="{FF2B5EF4-FFF2-40B4-BE49-F238E27FC236}">
                <a16:creationId xmlns:a16="http://schemas.microsoft.com/office/drawing/2014/main" id="{70BC6CCA-DF32-DA9D-9527-41230EC90CB4}"/>
              </a:ext>
            </a:extLst>
          </p:cNvPr>
          <p:cNvSpPr/>
          <p:nvPr/>
        </p:nvSpPr>
        <p:spPr>
          <a:xfrm rot="1800000">
            <a:off x="6928472" y="3908605"/>
            <a:ext cx="2299020" cy="808249"/>
          </a:xfrm>
          <a:prstGeom prst="leftRightArrow">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Arrow: Right 267">
            <a:extLst>
              <a:ext uri="{FF2B5EF4-FFF2-40B4-BE49-F238E27FC236}">
                <a16:creationId xmlns:a16="http://schemas.microsoft.com/office/drawing/2014/main" id="{41F6DC98-E38C-1B5B-FF77-CE17D537225D}"/>
              </a:ext>
            </a:extLst>
          </p:cNvPr>
          <p:cNvSpPr/>
          <p:nvPr/>
        </p:nvSpPr>
        <p:spPr>
          <a:xfrm>
            <a:off x="7287904" y="2830303"/>
            <a:ext cx="2299020" cy="808249"/>
          </a:xfrm>
          <a:prstGeom prst="leftRightArrow">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3" name="Graphic 282" descr="Database with solid fill">
            <a:extLst>
              <a:ext uri="{FF2B5EF4-FFF2-40B4-BE49-F238E27FC236}">
                <a16:creationId xmlns:a16="http://schemas.microsoft.com/office/drawing/2014/main" id="{8A5FE604-D40B-470F-6A94-6D9C30A5CC6B}"/>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9587848" y="2690825"/>
            <a:ext cx="1115683" cy="1115683"/>
          </a:xfrm>
          <a:prstGeom prst="rect">
            <a:avLst/>
          </a:prstGeom>
        </p:spPr>
      </p:pic>
      <p:pic>
        <p:nvPicPr>
          <p:cNvPr id="284" name="Graphic 283" descr="Database with solid fill">
            <a:extLst>
              <a:ext uri="{FF2B5EF4-FFF2-40B4-BE49-F238E27FC236}">
                <a16:creationId xmlns:a16="http://schemas.microsoft.com/office/drawing/2014/main" id="{5C90D201-C7AD-2398-C8D6-99EDA9BCEEBC}"/>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9271547" y="4559882"/>
            <a:ext cx="1115683" cy="1115683"/>
          </a:xfrm>
          <a:prstGeom prst="rect">
            <a:avLst/>
          </a:prstGeom>
        </p:spPr>
      </p:pic>
      <p:sp>
        <p:nvSpPr>
          <p:cNvPr id="6" name="Title 5">
            <a:extLst>
              <a:ext uri="{FF2B5EF4-FFF2-40B4-BE49-F238E27FC236}">
                <a16:creationId xmlns:a16="http://schemas.microsoft.com/office/drawing/2014/main" id="{F0913BDB-9BEB-5C8B-C832-8F60A2EC4A92}"/>
              </a:ext>
            </a:extLst>
          </p:cNvPr>
          <p:cNvSpPr>
            <a:spLocks noGrp="1"/>
          </p:cNvSpPr>
          <p:nvPr>
            <p:ph type="title"/>
          </p:nvPr>
        </p:nvSpPr>
        <p:spPr>
          <a:xfrm>
            <a:off x="89631" y="4422207"/>
            <a:ext cx="2882169" cy="508157"/>
          </a:xfrm>
        </p:spPr>
        <p:txBody>
          <a:bodyPr vert="horz" lIns="91440" tIns="45720" rIns="91440" bIns="45720" rtlCol="0" anchor="ctr">
            <a:noAutofit/>
          </a:bodyPr>
          <a:lstStyle/>
          <a:p>
            <a:r>
              <a:rPr lang="en-US" sz="2200"/>
              <a:t>If C' = C output </a:t>
            </a:r>
            <a:r>
              <a:rPr lang="en-US" sz="2200" err="1"/>
              <a:t>sk</a:t>
            </a:r>
            <a:r>
              <a:rPr lang="en-US" sz="2200"/>
              <a:t>, </a:t>
            </a:r>
            <a:br>
              <a:rPr lang="en-US" sz="2200"/>
            </a:br>
            <a:r>
              <a:rPr lang="en-US" sz="2200"/>
              <a:t>else output  error message</a:t>
            </a:r>
          </a:p>
          <a:p>
            <a:endParaRPr lang="en-US" sz="2200"/>
          </a:p>
        </p:txBody>
      </p:sp>
      <p:sp>
        <p:nvSpPr>
          <p:cNvPr id="2" name="TextBox 1">
            <a:extLst>
              <a:ext uri="{FF2B5EF4-FFF2-40B4-BE49-F238E27FC236}">
                <a16:creationId xmlns:a16="http://schemas.microsoft.com/office/drawing/2014/main" id="{D3BFE43E-C152-1C8B-DAC1-CC8F82380FF9}"/>
              </a:ext>
            </a:extLst>
          </p:cNvPr>
          <p:cNvSpPr txBox="1"/>
          <p:nvPr/>
        </p:nvSpPr>
        <p:spPr>
          <a:xfrm>
            <a:off x="87086" y="979714"/>
            <a:ext cx="289560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rgbClr val="FFFFFF"/>
                </a:solidFill>
              </a:rPr>
              <a:t>Run OPRF</a:t>
            </a:r>
            <a:br>
              <a:rPr lang="en-US" sz="2200">
                <a:solidFill>
                  <a:srgbClr val="FFFFFF"/>
                </a:solidFill>
              </a:rPr>
            </a:br>
            <a:r>
              <a:rPr lang="en-US" sz="2200">
                <a:solidFill>
                  <a:srgbClr val="FFFFFF"/>
                </a:solidFill>
              </a:rPr>
              <a:t>get </a:t>
            </a:r>
            <a:r>
              <a:rPr lang="en-US" sz="2200" err="1">
                <a:solidFill>
                  <a:srgbClr val="FFFFFF"/>
                </a:solidFill>
              </a:rPr>
              <a:t>ω</a:t>
            </a:r>
            <a:r>
              <a:rPr lang="en-US" sz="2200" baseline="-25000" err="1">
                <a:solidFill>
                  <a:srgbClr val="FFFFFF"/>
                </a:solidFill>
              </a:rPr>
              <a:t>i</a:t>
            </a:r>
            <a:r>
              <a:rPr lang="en-US" sz="2200">
                <a:solidFill>
                  <a:srgbClr val="FFFFFF"/>
                </a:solidFill>
              </a:rPr>
              <a:t> from each server</a:t>
            </a:r>
            <a:endParaRPr lang="en-US" sz="2200"/>
          </a:p>
        </p:txBody>
      </p:sp>
      <p:sp>
        <p:nvSpPr>
          <p:cNvPr id="10" name="TextBox 9">
            <a:extLst>
              <a:ext uri="{FF2B5EF4-FFF2-40B4-BE49-F238E27FC236}">
                <a16:creationId xmlns:a16="http://schemas.microsoft.com/office/drawing/2014/main" id="{025A7CC2-2DE0-1B10-F28A-A4E523AB8AF0}"/>
              </a:ext>
            </a:extLst>
          </p:cNvPr>
          <p:cNvSpPr txBox="1"/>
          <p:nvPr/>
        </p:nvSpPr>
        <p:spPr>
          <a:xfrm>
            <a:off x="87086" y="1905000"/>
            <a:ext cx="2743200"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rgbClr val="FFFFFF"/>
                </a:solidFill>
              </a:rPr>
              <a:t>Parse ω= (</a:t>
            </a:r>
            <a:r>
              <a:rPr lang="en-US" sz="2200" err="1">
                <a:solidFill>
                  <a:srgbClr val="FFFFFF"/>
                </a:solidFill>
              </a:rPr>
              <a:t>C,e</a:t>
            </a:r>
            <a:r>
              <a:rPr lang="en-US" sz="2200">
                <a:solidFill>
                  <a:srgbClr val="FFFFFF"/>
                </a:solidFill>
              </a:rPr>
              <a:t>)</a:t>
            </a:r>
            <a:r>
              <a:rPr lang="en-US" sz="2200"/>
              <a:t>​</a:t>
            </a:r>
          </a:p>
        </p:txBody>
      </p:sp>
      <p:sp>
        <p:nvSpPr>
          <p:cNvPr id="11" name="TextBox 10">
            <a:extLst>
              <a:ext uri="{FF2B5EF4-FFF2-40B4-BE49-F238E27FC236}">
                <a16:creationId xmlns:a16="http://schemas.microsoft.com/office/drawing/2014/main" id="{099AA17A-DD03-6C1E-2A29-037A100DC96E}"/>
              </a:ext>
            </a:extLst>
          </p:cNvPr>
          <p:cNvSpPr txBox="1"/>
          <p:nvPr/>
        </p:nvSpPr>
        <p:spPr>
          <a:xfrm>
            <a:off x="87086" y="2405742"/>
            <a:ext cx="274320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cs typeface="Segoe UI"/>
              </a:rPr>
              <a:t>​</a:t>
            </a:r>
            <a:r>
              <a:rPr lang="en-US" sz="2200" err="1">
                <a:solidFill>
                  <a:srgbClr val="FFFFFF"/>
                </a:solidFill>
                <a:cs typeface="Segoe UI"/>
              </a:rPr>
              <a:t>s</a:t>
            </a:r>
            <a:r>
              <a:rPr lang="en-US" sz="2200" baseline="-25000" err="1">
                <a:solidFill>
                  <a:srgbClr val="FFFFFF"/>
                </a:solidFill>
                <a:cs typeface="Segoe UI"/>
              </a:rPr>
              <a:t>i</a:t>
            </a:r>
            <a:r>
              <a:rPr lang="en-US" sz="2200">
                <a:solidFill>
                  <a:srgbClr val="FFFFFF"/>
                </a:solidFill>
                <a:cs typeface="Segoe UI"/>
              </a:rPr>
              <a:t> = </a:t>
            </a:r>
            <a:r>
              <a:rPr lang="en-US" sz="2200" err="1">
                <a:solidFill>
                  <a:srgbClr val="FFFFFF"/>
                </a:solidFill>
                <a:cs typeface="Segoe UI"/>
              </a:rPr>
              <a:t>e</a:t>
            </a:r>
            <a:r>
              <a:rPr lang="en-US" sz="2200" baseline="-25000" err="1">
                <a:solidFill>
                  <a:srgbClr val="FFFFFF"/>
                </a:solidFill>
                <a:cs typeface="Segoe UI"/>
              </a:rPr>
              <a:t>i</a:t>
            </a:r>
            <a:r>
              <a:rPr lang="en-US" sz="2200">
                <a:solidFill>
                  <a:srgbClr val="FFFFFF"/>
                </a:solidFill>
                <a:cs typeface="Segoe UI"/>
              </a:rPr>
              <a:t> XOR </a:t>
            </a:r>
            <a:r>
              <a:rPr lang="en-US" sz="2200" err="1">
                <a:solidFill>
                  <a:schemeClr val="bg1"/>
                </a:solidFill>
                <a:cs typeface="Segoe UI"/>
              </a:rPr>
              <a:t>ρ</a:t>
            </a:r>
            <a:r>
              <a:rPr lang="en-US" sz="2200" baseline="-25000" err="1">
                <a:solidFill>
                  <a:schemeClr val="bg1"/>
                </a:solidFill>
                <a:cs typeface="Segoe UI"/>
              </a:rPr>
              <a:t>i</a:t>
            </a:r>
            <a:r>
              <a:rPr lang="en-US" sz="2200" baseline="-25000">
                <a:solidFill>
                  <a:schemeClr val="bg1"/>
                </a:solidFill>
                <a:cs typeface="Segoe UI"/>
              </a:rPr>
              <a:t> </a:t>
            </a:r>
            <a:endParaRPr lang="en-US" sz="2200">
              <a:solidFill>
                <a:schemeClr val="bg1"/>
              </a:solidFill>
              <a:cs typeface="Segoe UI"/>
            </a:endParaRPr>
          </a:p>
          <a:p>
            <a:endParaRPr lang="en-US" sz="2200">
              <a:solidFill>
                <a:srgbClr val="FFFFFF"/>
              </a:solidFill>
              <a:cs typeface="Segoe UI"/>
            </a:endParaRPr>
          </a:p>
        </p:txBody>
      </p:sp>
      <p:sp>
        <p:nvSpPr>
          <p:cNvPr id="12" name="TextBox 11">
            <a:extLst>
              <a:ext uri="{FF2B5EF4-FFF2-40B4-BE49-F238E27FC236}">
                <a16:creationId xmlns:a16="http://schemas.microsoft.com/office/drawing/2014/main" id="{DCCDEDE9-DCB9-FD43-15E4-5A9FBA5049B5}"/>
              </a:ext>
            </a:extLst>
          </p:cNvPr>
          <p:cNvSpPr txBox="1"/>
          <p:nvPr/>
        </p:nvSpPr>
        <p:spPr>
          <a:xfrm>
            <a:off x="87086" y="2928257"/>
            <a:ext cx="2743200"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rgbClr val="FFFFFF"/>
                </a:solidFill>
              </a:rPr>
              <a:t>Recover s</a:t>
            </a:r>
            <a:endParaRPr lang="en-US" sz="2200"/>
          </a:p>
        </p:txBody>
      </p:sp>
      <p:sp>
        <p:nvSpPr>
          <p:cNvPr id="13" name="TextBox 12">
            <a:extLst>
              <a:ext uri="{FF2B5EF4-FFF2-40B4-BE49-F238E27FC236}">
                <a16:creationId xmlns:a16="http://schemas.microsoft.com/office/drawing/2014/main" id="{C4C33D03-14D7-2BC3-4183-D015357AE8C1}"/>
              </a:ext>
            </a:extLst>
          </p:cNvPr>
          <p:cNvSpPr txBox="1"/>
          <p:nvPr/>
        </p:nvSpPr>
        <p:spPr>
          <a:xfrm>
            <a:off x="87086" y="3472541"/>
            <a:ext cx="335279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rgbClr val="FFFFFF"/>
                </a:solidFill>
              </a:rPr>
              <a:t>Parse H(</a:t>
            </a:r>
            <a:r>
              <a:rPr lang="en-US" sz="2200" err="1">
                <a:solidFill>
                  <a:srgbClr val="FFFFFF"/>
                </a:solidFill>
              </a:rPr>
              <a:t>pw,e,s</a:t>
            </a:r>
            <a:r>
              <a:rPr lang="en-US" sz="2200">
                <a:solidFill>
                  <a:srgbClr val="FFFFFF"/>
                </a:solidFill>
              </a:rPr>
              <a:t>) as (C' || </a:t>
            </a:r>
            <a:r>
              <a:rPr lang="en-US" sz="2200" err="1">
                <a:solidFill>
                  <a:srgbClr val="FFFFFF"/>
                </a:solidFill>
              </a:rPr>
              <a:t>sk</a:t>
            </a:r>
            <a:r>
              <a:rPr lang="en-US" sz="2200">
                <a:solidFill>
                  <a:srgbClr val="FFFFFF"/>
                </a:solidFill>
              </a:rPr>
              <a:t>)</a:t>
            </a:r>
            <a:r>
              <a:rPr lang="en-US" sz="2200"/>
              <a:t>​</a:t>
            </a:r>
          </a:p>
        </p:txBody>
      </p:sp>
      <p:sp>
        <p:nvSpPr>
          <p:cNvPr id="3" name="Symbol zastępczy numeru slajdu 2">
            <a:extLst>
              <a:ext uri="{FF2B5EF4-FFF2-40B4-BE49-F238E27FC236}">
                <a16:creationId xmlns:a16="http://schemas.microsoft.com/office/drawing/2014/main" id="{A9EB1932-8604-940A-68D2-96847E0BD855}"/>
              </a:ext>
            </a:extLst>
          </p:cNvPr>
          <p:cNvSpPr>
            <a:spLocks noGrp="1"/>
          </p:cNvSpPr>
          <p:nvPr>
            <p:ph type="sldNum" sz="quarter" idx="12"/>
          </p:nvPr>
        </p:nvSpPr>
        <p:spPr/>
        <p:txBody>
          <a:bodyPr/>
          <a:lstStyle/>
          <a:p>
            <a:fld id="{4FAB73BC-B049-4115-A692-8D63A059BFB8}" type="slidenum">
              <a:rPr lang="en-US" dirty="0"/>
              <a:pPr/>
              <a:t>17</a:t>
            </a:fld>
            <a:endParaRPr lang="pl-PL"/>
          </a:p>
        </p:txBody>
      </p:sp>
      <p:sp>
        <p:nvSpPr>
          <p:cNvPr id="9" name="pole tekstowe 28">
            <a:extLst>
              <a:ext uri="{FF2B5EF4-FFF2-40B4-BE49-F238E27FC236}">
                <a16:creationId xmlns:a16="http://schemas.microsoft.com/office/drawing/2014/main" id="{9753039B-F177-0235-6EA6-C0029E3F0781}"/>
              </a:ext>
            </a:extLst>
          </p:cNvPr>
          <p:cNvSpPr txBox="1"/>
          <p:nvPr/>
        </p:nvSpPr>
        <p:spPr>
          <a:xfrm>
            <a:off x="9546033" y="1811699"/>
            <a:ext cx="119143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a:t>key</a:t>
            </a:r>
            <a:r>
              <a:rPr lang="pl-PL" sz="2200" baseline="-25000"/>
              <a:t>1</a:t>
            </a:r>
          </a:p>
          <a:p>
            <a:pPr algn="l"/>
            <a:endParaRPr lang="pl-PL" sz="2200"/>
          </a:p>
        </p:txBody>
      </p:sp>
      <p:sp>
        <p:nvSpPr>
          <p:cNvPr id="15" name="pole tekstowe 28">
            <a:extLst>
              <a:ext uri="{FF2B5EF4-FFF2-40B4-BE49-F238E27FC236}">
                <a16:creationId xmlns:a16="http://schemas.microsoft.com/office/drawing/2014/main" id="{0439426A-4D8B-894A-C1C5-C318F90BF6A6}"/>
              </a:ext>
            </a:extLst>
          </p:cNvPr>
          <p:cNvSpPr txBox="1"/>
          <p:nvPr/>
        </p:nvSpPr>
        <p:spPr>
          <a:xfrm>
            <a:off x="9932251" y="3690603"/>
            <a:ext cx="119143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a:t>key</a:t>
            </a:r>
            <a:r>
              <a:rPr lang="pl-PL" sz="2200" baseline="-25000"/>
              <a:t>2</a:t>
            </a:r>
          </a:p>
          <a:p>
            <a:pPr algn="l"/>
            <a:endParaRPr lang="pl-PL" sz="2200"/>
          </a:p>
        </p:txBody>
      </p:sp>
      <p:sp>
        <p:nvSpPr>
          <p:cNvPr id="17" name="pole tekstowe 28">
            <a:extLst>
              <a:ext uri="{FF2B5EF4-FFF2-40B4-BE49-F238E27FC236}">
                <a16:creationId xmlns:a16="http://schemas.microsoft.com/office/drawing/2014/main" id="{1473D4E1-7B1D-61C9-645F-48AEA51CCE8C}"/>
              </a:ext>
            </a:extLst>
          </p:cNvPr>
          <p:cNvSpPr txBox="1"/>
          <p:nvPr/>
        </p:nvSpPr>
        <p:spPr>
          <a:xfrm>
            <a:off x="9587785" y="5506877"/>
            <a:ext cx="119143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a:t>key</a:t>
            </a:r>
            <a:r>
              <a:rPr lang="pl-PL" sz="2200" baseline="-25000"/>
              <a:t>3</a:t>
            </a:r>
          </a:p>
          <a:p>
            <a:pPr algn="l"/>
            <a:endParaRPr lang="pl-PL" sz="2200"/>
          </a:p>
        </p:txBody>
      </p:sp>
      <p:sp>
        <p:nvSpPr>
          <p:cNvPr id="19" name="TextBox 18">
            <a:extLst>
              <a:ext uri="{FF2B5EF4-FFF2-40B4-BE49-F238E27FC236}">
                <a16:creationId xmlns:a16="http://schemas.microsoft.com/office/drawing/2014/main" id="{42BE8CA1-55BD-253F-1CBD-9D0904AB4E9E}"/>
              </a:ext>
            </a:extLst>
          </p:cNvPr>
          <p:cNvSpPr txBox="1"/>
          <p:nvPr/>
        </p:nvSpPr>
        <p:spPr>
          <a:xfrm>
            <a:off x="10031186" y="1807028"/>
            <a:ext cx="1292678"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,ω </a:t>
            </a:r>
          </a:p>
        </p:txBody>
      </p:sp>
      <p:sp>
        <p:nvSpPr>
          <p:cNvPr id="21" name="TextBox 20">
            <a:extLst>
              <a:ext uri="{FF2B5EF4-FFF2-40B4-BE49-F238E27FC236}">
                <a16:creationId xmlns:a16="http://schemas.microsoft.com/office/drawing/2014/main" id="{467552CA-4DE6-4B8C-B1DC-03970E88B87A}"/>
              </a:ext>
            </a:extLst>
          </p:cNvPr>
          <p:cNvSpPr txBox="1"/>
          <p:nvPr/>
        </p:nvSpPr>
        <p:spPr>
          <a:xfrm>
            <a:off x="10423071" y="3690256"/>
            <a:ext cx="1292678"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,ω </a:t>
            </a:r>
          </a:p>
        </p:txBody>
      </p:sp>
      <p:sp>
        <p:nvSpPr>
          <p:cNvPr id="23" name="TextBox 22">
            <a:extLst>
              <a:ext uri="{FF2B5EF4-FFF2-40B4-BE49-F238E27FC236}">
                <a16:creationId xmlns:a16="http://schemas.microsoft.com/office/drawing/2014/main" id="{EA67F322-A0F2-8FCC-3BD9-B6F261648DDB}"/>
              </a:ext>
            </a:extLst>
          </p:cNvPr>
          <p:cNvSpPr txBox="1"/>
          <p:nvPr/>
        </p:nvSpPr>
        <p:spPr>
          <a:xfrm>
            <a:off x="10074729" y="5508171"/>
            <a:ext cx="1292678"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,ω </a:t>
            </a:r>
          </a:p>
        </p:txBody>
      </p:sp>
      <p:sp>
        <p:nvSpPr>
          <p:cNvPr id="16" name="pole tekstowe 28">
            <a:extLst>
              <a:ext uri="{FF2B5EF4-FFF2-40B4-BE49-F238E27FC236}">
                <a16:creationId xmlns:a16="http://schemas.microsoft.com/office/drawing/2014/main" id="{F4B5C31F-1420-C0AC-C169-E0E3BC8FB7A0}"/>
              </a:ext>
            </a:extLst>
          </p:cNvPr>
          <p:cNvSpPr txBox="1"/>
          <p:nvPr/>
        </p:nvSpPr>
        <p:spPr>
          <a:xfrm>
            <a:off x="5480591" y="3707006"/>
            <a:ext cx="1550662"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password</a:t>
            </a:r>
          </a:p>
          <a:p>
            <a:pPr algn="l"/>
            <a:endParaRPr lang="pl-PL" sz="2200"/>
          </a:p>
        </p:txBody>
      </p:sp>
      <p:sp>
        <p:nvSpPr>
          <p:cNvPr id="24" name="TextBox 23">
            <a:extLst>
              <a:ext uri="{FF2B5EF4-FFF2-40B4-BE49-F238E27FC236}">
                <a16:creationId xmlns:a16="http://schemas.microsoft.com/office/drawing/2014/main" id="{9D559868-B357-9169-8E80-35BB904F663D}"/>
              </a:ext>
            </a:extLst>
          </p:cNvPr>
          <p:cNvSpPr txBox="1"/>
          <p:nvPr/>
        </p:nvSpPr>
        <p:spPr>
          <a:xfrm>
            <a:off x="4567831" y="279808"/>
            <a:ext cx="5030037"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err="1"/>
              <a:t>aPPSS</a:t>
            </a:r>
            <a:r>
              <a:rPr lang="en-US" sz="2400" b="1"/>
              <a:t> Reconstruction Phase</a:t>
            </a:r>
            <a:endParaRPr lang="en-US"/>
          </a:p>
        </p:txBody>
      </p:sp>
    </p:spTree>
    <p:extLst>
      <p:ext uri="{BB962C8B-B14F-4D97-AF65-F5344CB8AC3E}">
        <p14:creationId xmlns:p14="http://schemas.microsoft.com/office/powerpoint/2010/main" val="2871068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10" grpId="0"/>
      <p:bldP spid="11" grpId="0"/>
      <p:bldP spid="12"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9" name="Graphic 128" descr="Female Profile with solid fill">
            <a:extLst>
              <a:ext uri="{FF2B5EF4-FFF2-40B4-BE49-F238E27FC236}">
                <a16:creationId xmlns:a16="http://schemas.microsoft.com/office/drawing/2014/main" id="{72C3A832-1121-10B9-3EA2-F8CD65B86EDE}"/>
              </a:ext>
            </a:extLst>
          </p:cNvPr>
          <p:cNvPicPr>
            <a:picLocks noChangeAspect="1"/>
          </p:cNvPicPr>
          <p:nvPr/>
        </p:nvPicPr>
        <p:blipFill>
          <a:blip r:embed="rId3" cstate="print">
            <a:extLst>
              <a:ext uri="{96DAC541-7B7A-43D3-8B79-37D633B846F1}">
                <asvg:svgBlip xmlns:asvg="http://schemas.microsoft.com/office/drawing/2016/SVG/main" r:embed="rId4"/>
              </a:ext>
            </a:extLst>
          </a:blip>
          <a:stretch>
            <a:fillRect/>
          </a:stretch>
        </p:blipFill>
        <p:spPr>
          <a:xfrm>
            <a:off x="5326811" y="2448054"/>
            <a:ext cx="1561381" cy="1575758"/>
          </a:xfrm>
          <a:prstGeom prst="rect">
            <a:avLst/>
          </a:prstGeom>
        </p:spPr>
      </p:pic>
      <p:pic>
        <p:nvPicPr>
          <p:cNvPr id="207" name="Graphic 206" descr="Database with solid fill">
            <a:extLst>
              <a:ext uri="{FF2B5EF4-FFF2-40B4-BE49-F238E27FC236}">
                <a16:creationId xmlns:a16="http://schemas.microsoft.com/office/drawing/2014/main" id="{F5BEB05C-B69C-DA36-410A-ED7D7275D0B6}"/>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9271547" y="864901"/>
            <a:ext cx="1115683" cy="1115683"/>
          </a:xfrm>
          <a:prstGeom prst="rect">
            <a:avLst/>
          </a:prstGeom>
        </p:spPr>
      </p:pic>
      <p:sp>
        <p:nvSpPr>
          <p:cNvPr id="257" name="Arrow: Right 256">
            <a:extLst>
              <a:ext uri="{FF2B5EF4-FFF2-40B4-BE49-F238E27FC236}">
                <a16:creationId xmlns:a16="http://schemas.microsoft.com/office/drawing/2014/main" id="{DEE44D04-A028-56F5-08AA-89E78B83939A}"/>
              </a:ext>
            </a:extLst>
          </p:cNvPr>
          <p:cNvSpPr/>
          <p:nvPr/>
        </p:nvSpPr>
        <p:spPr>
          <a:xfrm rot="19800000">
            <a:off x="6842208" y="1752002"/>
            <a:ext cx="2299020" cy="808249"/>
          </a:xfrm>
          <a:prstGeom prst="leftRightArrow">
            <a:avLst/>
          </a:prstGeom>
          <a:solidFill>
            <a:srgbClr val="2052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Arrow: Right 266">
            <a:extLst>
              <a:ext uri="{FF2B5EF4-FFF2-40B4-BE49-F238E27FC236}">
                <a16:creationId xmlns:a16="http://schemas.microsoft.com/office/drawing/2014/main" id="{70BC6CCA-DF32-DA9D-9527-41230EC90CB4}"/>
              </a:ext>
            </a:extLst>
          </p:cNvPr>
          <p:cNvSpPr/>
          <p:nvPr/>
        </p:nvSpPr>
        <p:spPr>
          <a:xfrm rot="1800000">
            <a:off x="6928472" y="3908605"/>
            <a:ext cx="2299020" cy="808249"/>
          </a:xfrm>
          <a:prstGeom prst="leftRightArrow">
            <a:avLst/>
          </a:prstGeom>
          <a:solidFill>
            <a:srgbClr val="2052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Arrow: Right 267">
            <a:extLst>
              <a:ext uri="{FF2B5EF4-FFF2-40B4-BE49-F238E27FC236}">
                <a16:creationId xmlns:a16="http://schemas.microsoft.com/office/drawing/2014/main" id="{41F6DC98-E38C-1B5B-FF77-CE17D537225D}"/>
              </a:ext>
            </a:extLst>
          </p:cNvPr>
          <p:cNvSpPr/>
          <p:nvPr/>
        </p:nvSpPr>
        <p:spPr>
          <a:xfrm>
            <a:off x="7287904" y="2830303"/>
            <a:ext cx="2299020" cy="808249"/>
          </a:xfrm>
          <a:prstGeom prst="leftRightArrow">
            <a:avLst/>
          </a:prstGeom>
          <a:solidFill>
            <a:srgbClr val="2052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3" name="Graphic 282" descr="Database with solid fill">
            <a:extLst>
              <a:ext uri="{FF2B5EF4-FFF2-40B4-BE49-F238E27FC236}">
                <a16:creationId xmlns:a16="http://schemas.microsoft.com/office/drawing/2014/main" id="{8A5FE604-D40B-470F-6A94-6D9C30A5CC6B}"/>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9587848" y="2690825"/>
            <a:ext cx="1115683" cy="1115683"/>
          </a:xfrm>
          <a:prstGeom prst="rect">
            <a:avLst/>
          </a:prstGeom>
        </p:spPr>
      </p:pic>
      <p:pic>
        <p:nvPicPr>
          <p:cNvPr id="284" name="Graphic 283" descr="Database with solid fill">
            <a:extLst>
              <a:ext uri="{FF2B5EF4-FFF2-40B4-BE49-F238E27FC236}">
                <a16:creationId xmlns:a16="http://schemas.microsoft.com/office/drawing/2014/main" id="{5C90D201-C7AD-2398-C8D6-99EDA9BCEEBC}"/>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9271547" y="4559882"/>
            <a:ext cx="1115683" cy="1115683"/>
          </a:xfrm>
          <a:prstGeom prst="rect">
            <a:avLst/>
          </a:prstGeom>
        </p:spPr>
      </p:pic>
      <p:sp>
        <p:nvSpPr>
          <p:cNvPr id="4" name="TextBox 3">
            <a:extLst>
              <a:ext uri="{FF2B5EF4-FFF2-40B4-BE49-F238E27FC236}">
                <a16:creationId xmlns:a16="http://schemas.microsoft.com/office/drawing/2014/main" id="{39D24DDD-9A3D-CA11-8A87-725961D9228B}"/>
              </a:ext>
            </a:extLst>
          </p:cNvPr>
          <p:cNvSpPr txBox="1"/>
          <p:nvPr/>
        </p:nvSpPr>
        <p:spPr>
          <a:xfrm>
            <a:off x="4491631" y="287345"/>
            <a:ext cx="460800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err="1"/>
              <a:t>aptSIG</a:t>
            </a:r>
            <a:r>
              <a:rPr lang="en-US" sz="2400" b="1"/>
              <a:t> Initialization Phase</a:t>
            </a:r>
          </a:p>
        </p:txBody>
      </p:sp>
      <p:sp>
        <p:nvSpPr>
          <p:cNvPr id="8" name="TextBox 7">
            <a:extLst>
              <a:ext uri="{FF2B5EF4-FFF2-40B4-BE49-F238E27FC236}">
                <a16:creationId xmlns:a16="http://schemas.microsoft.com/office/drawing/2014/main" id="{A1124E9F-79C0-38BA-ECD7-738EBF5441C1}"/>
              </a:ext>
            </a:extLst>
          </p:cNvPr>
          <p:cNvSpPr txBox="1"/>
          <p:nvPr/>
        </p:nvSpPr>
        <p:spPr>
          <a:xfrm>
            <a:off x="308638" y="1502367"/>
            <a:ext cx="3148483"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chemeClr val="bg1"/>
                </a:solidFill>
              </a:rPr>
              <a:t>Run </a:t>
            </a:r>
            <a:r>
              <a:rPr lang="en-US" sz="2200" err="1">
                <a:solidFill>
                  <a:schemeClr val="bg1"/>
                </a:solidFill>
              </a:rPr>
              <a:t>tBLS</a:t>
            </a:r>
            <a:r>
              <a:rPr lang="en-US" sz="2200">
                <a:solidFill>
                  <a:schemeClr val="bg1"/>
                </a:solidFill>
              </a:rPr>
              <a:t> Key Generation </a:t>
            </a:r>
          </a:p>
        </p:txBody>
      </p:sp>
      <p:sp>
        <p:nvSpPr>
          <p:cNvPr id="9" name="TextBox 8">
            <a:extLst>
              <a:ext uri="{FF2B5EF4-FFF2-40B4-BE49-F238E27FC236}">
                <a16:creationId xmlns:a16="http://schemas.microsoft.com/office/drawing/2014/main" id="{F0054F94-5CEF-AC3B-DA9E-43DF4EFF4428}"/>
              </a:ext>
            </a:extLst>
          </p:cNvPr>
          <p:cNvSpPr txBox="1"/>
          <p:nvPr/>
        </p:nvSpPr>
        <p:spPr>
          <a:xfrm>
            <a:off x="304800" y="1055915"/>
            <a:ext cx="2743200"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rgbClr val="FFFFFF"/>
                </a:solidFill>
              </a:rPr>
              <a:t>Run </a:t>
            </a:r>
            <a:r>
              <a:rPr lang="en-US" sz="2200" err="1">
                <a:solidFill>
                  <a:srgbClr val="FFFFFF"/>
                </a:solidFill>
              </a:rPr>
              <a:t>aPPSS</a:t>
            </a:r>
          </a:p>
        </p:txBody>
      </p:sp>
      <p:sp>
        <p:nvSpPr>
          <p:cNvPr id="2" name="Symbol zastępczy numeru slajdu 1">
            <a:extLst>
              <a:ext uri="{FF2B5EF4-FFF2-40B4-BE49-F238E27FC236}">
                <a16:creationId xmlns:a16="http://schemas.microsoft.com/office/drawing/2014/main" id="{DE213723-D2BC-1DD6-37A3-3A418E0F93C8}"/>
              </a:ext>
            </a:extLst>
          </p:cNvPr>
          <p:cNvSpPr>
            <a:spLocks noGrp="1"/>
          </p:cNvSpPr>
          <p:nvPr>
            <p:ph type="sldNum" sz="quarter" idx="12"/>
          </p:nvPr>
        </p:nvSpPr>
        <p:spPr/>
        <p:txBody>
          <a:bodyPr/>
          <a:lstStyle/>
          <a:p>
            <a:fld id="{4FAB73BC-B049-4115-A692-8D63A059BFB8}" type="slidenum">
              <a:rPr lang="en-US" dirty="0"/>
              <a:pPr/>
              <a:t>18</a:t>
            </a:fld>
            <a:endParaRPr lang="pl-PL"/>
          </a:p>
        </p:txBody>
      </p:sp>
      <p:sp>
        <p:nvSpPr>
          <p:cNvPr id="5" name="pole tekstowe 28">
            <a:extLst>
              <a:ext uri="{FF2B5EF4-FFF2-40B4-BE49-F238E27FC236}">
                <a16:creationId xmlns:a16="http://schemas.microsoft.com/office/drawing/2014/main" id="{EE4A7956-7B8B-7769-DD54-E367C415A280}"/>
              </a:ext>
            </a:extLst>
          </p:cNvPr>
          <p:cNvSpPr txBox="1"/>
          <p:nvPr/>
        </p:nvSpPr>
        <p:spPr>
          <a:xfrm>
            <a:off x="5480591" y="3707006"/>
            <a:ext cx="1550662"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password</a:t>
            </a:r>
          </a:p>
          <a:p>
            <a:pPr algn="l"/>
            <a:endParaRPr lang="pl-PL" sz="2200"/>
          </a:p>
        </p:txBody>
      </p:sp>
      <p:sp>
        <p:nvSpPr>
          <p:cNvPr id="6" name="pole tekstowe 28">
            <a:extLst>
              <a:ext uri="{FF2B5EF4-FFF2-40B4-BE49-F238E27FC236}">
                <a16:creationId xmlns:a16="http://schemas.microsoft.com/office/drawing/2014/main" id="{BC331151-3F72-19A8-7CC9-8FC039FEBED4}"/>
              </a:ext>
            </a:extLst>
          </p:cNvPr>
          <p:cNvSpPr txBox="1"/>
          <p:nvPr/>
        </p:nvSpPr>
        <p:spPr>
          <a:xfrm>
            <a:off x="9546033" y="1811699"/>
            <a:ext cx="119143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a:t>key</a:t>
            </a:r>
            <a:r>
              <a:rPr lang="pl-PL" sz="2200" baseline="-25000"/>
              <a:t>1</a:t>
            </a:r>
          </a:p>
          <a:p>
            <a:pPr algn="l"/>
            <a:endParaRPr lang="pl-PL" sz="2200"/>
          </a:p>
        </p:txBody>
      </p:sp>
      <p:sp>
        <p:nvSpPr>
          <p:cNvPr id="10" name="pole tekstowe 28">
            <a:extLst>
              <a:ext uri="{FF2B5EF4-FFF2-40B4-BE49-F238E27FC236}">
                <a16:creationId xmlns:a16="http://schemas.microsoft.com/office/drawing/2014/main" id="{543CC020-9E87-BCD4-442F-735BE7066878}"/>
              </a:ext>
            </a:extLst>
          </p:cNvPr>
          <p:cNvSpPr txBox="1"/>
          <p:nvPr/>
        </p:nvSpPr>
        <p:spPr>
          <a:xfrm>
            <a:off x="9932251" y="3690603"/>
            <a:ext cx="119143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a:t>key</a:t>
            </a:r>
            <a:r>
              <a:rPr lang="pl-PL" sz="2200" baseline="-25000"/>
              <a:t>2</a:t>
            </a:r>
          </a:p>
          <a:p>
            <a:pPr algn="l"/>
            <a:endParaRPr lang="pl-PL" sz="2200"/>
          </a:p>
        </p:txBody>
      </p:sp>
      <p:sp>
        <p:nvSpPr>
          <p:cNvPr id="11" name="pole tekstowe 28">
            <a:extLst>
              <a:ext uri="{FF2B5EF4-FFF2-40B4-BE49-F238E27FC236}">
                <a16:creationId xmlns:a16="http://schemas.microsoft.com/office/drawing/2014/main" id="{BE92BC8A-EBA4-47EB-4EBE-AC15B9E17E5E}"/>
              </a:ext>
            </a:extLst>
          </p:cNvPr>
          <p:cNvSpPr txBox="1"/>
          <p:nvPr/>
        </p:nvSpPr>
        <p:spPr>
          <a:xfrm>
            <a:off x="9587785" y="5506877"/>
            <a:ext cx="119143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a:t>key</a:t>
            </a:r>
            <a:r>
              <a:rPr lang="pl-PL" sz="2200" baseline="-25000"/>
              <a:t>3</a:t>
            </a:r>
          </a:p>
          <a:p>
            <a:pPr algn="l"/>
            <a:endParaRPr lang="pl-PL" sz="2200"/>
          </a:p>
        </p:txBody>
      </p:sp>
      <p:sp>
        <p:nvSpPr>
          <p:cNvPr id="12" name="pole tekstowe 28">
            <a:extLst>
              <a:ext uri="{FF2B5EF4-FFF2-40B4-BE49-F238E27FC236}">
                <a16:creationId xmlns:a16="http://schemas.microsoft.com/office/drawing/2014/main" id="{49A2F6B3-933D-11F6-BB56-0130906A6DB0}"/>
              </a:ext>
            </a:extLst>
          </p:cNvPr>
          <p:cNvSpPr txBox="1"/>
          <p:nvPr/>
        </p:nvSpPr>
        <p:spPr>
          <a:xfrm>
            <a:off x="5892608" y="4085472"/>
            <a:ext cx="48520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sk</a:t>
            </a:r>
          </a:p>
          <a:p>
            <a:pPr algn="l"/>
            <a:endParaRPr lang="pl-PL" sz="2200"/>
          </a:p>
        </p:txBody>
      </p:sp>
    </p:spTree>
    <p:extLst>
      <p:ext uri="{BB962C8B-B14F-4D97-AF65-F5344CB8AC3E}">
        <p14:creationId xmlns:p14="http://schemas.microsoft.com/office/powerpoint/2010/main" val="1151346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6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 grpId="0" animBg="1"/>
      <p:bldP spid="267" grpId="0" animBg="1"/>
      <p:bldP spid="268" grpId="0" animBg="1"/>
      <p:bldP spid="8" grpId="0"/>
      <p:bldP spid="9"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9" name="Graphic 128" descr="Female Profile with solid fill">
            <a:extLst>
              <a:ext uri="{FF2B5EF4-FFF2-40B4-BE49-F238E27FC236}">
                <a16:creationId xmlns:a16="http://schemas.microsoft.com/office/drawing/2014/main" id="{72C3A832-1121-10B9-3EA2-F8CD65B86EDE}"/>
              </a:ext>
            </a:extLst>
          </p:cNvPr>
          <p:cNvPicPr>
            <a:picLocks noChangeAspect="1"/>
          </p:cNvPicPr>
          <p:nvPr/>
        </p:nvPicPr>
        <p:blipFill>
          <a:blip r:embed="rId3" cstate="print">
            <a:extLst>
              <a:ext uri="{96DAC541-7B7A-43D3-8B79-37D633B846F1}">
                <asvg:svgBlip xmlns:asvg="http://schemas.microsoft.com/office/drawing/2016/SVG/main" r:embed="rId4"/>
              </a:ext>
            </a:extLst>
          </a:blip>
          <a:stretch>
            <a:fillRect/>
          </a:stretch>
        </p:blipFill>
        <p:spPr>
          <a:xfrm>
            <a:off x="5326811" y="2448054"/>
            <a:ext cx="1561381" cy="1575758"/>
          </a:xfrm>
          <a:prstGeom prst="rect">
            <a:avLst/>
          </a:prstGeom>
        </p:spPr>
      </p:pic>
      <p:pic>
        <p:nvPicPr>
          <p:cNvPr id="207" name="Graphic 206" descr="Database with solid fill">
            <a:extLst>
              <a:ext uri="{FF2B5EF4-FFF2-40B4-BE49-F238E27FC236}">
                <a16:creationId xmlns:a16="http://schemas.microsoft.com/office/drawing/2014/main" id="{F5BEB05C-B69C-DA36-410A-ED7D7275D0B6}"/>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9271547" y="864901"/>
            <a:ext cx="1115683" cy="1115683"/>
          </a:xfrm>
          <a:prstGeom prst="rect">
            <a:avLst/>
          </a:prstGeom>
        </p:spPr>
      </p:pic>
      <p:sp>
        <p:nvSpPr>
          <p:cNvPr id="257" name="Arrow: Right 256">
            <a:extLst>
              <a:ext uri="{FF2B5EF4-FFF2-40B4-BE49-F238E27FC236}">
                <a16:creationId xmlns:a16="http://schemas.microsoft.com/office/drawing/2014/main" id="{DEE44D04-A028-56F5-08AA-89E78B83939A}"/>
              </a:ext>
            </a:extLst>
          </p:cNvPr>
          <p:cNvSpPr/>
          <p:nvPr/>
        </p:nvSpPr>
        <p:spPr>
          <a:xfrm rot="19800000">
            <a:off x="6842208" y="1752002"/>
            <a:ext cx="2299020" cy="808249"/>
          </a:xfrm>
          <a:prstGeom prst="rightArrow">
            <a:avLst/>
          </a:prstGeom>
          <a:solidFill>
            <a:srgbClr val="DE7A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Arrow: Right 266">
            <a:extLst>
              <a:ext uri="{FF2B5EF4-FFF2-40B4-BE49-F238E27FC236}">
                <a16:creationId xmlns:a16="http://schemas.microsoft.com/office/drawing/2014/main" id="{70BC6CCA-DF32-DA9D-9527-41230EC90CB4}"/>
              </a:ext>
            </a:extLst>
          </p:cNvPr>
          <p:cNvSpPr/>
          <p:nvPr/>
        </p:nvSpPr>
        <p:spPr>
          <a:xfrm rot="1800000">
            <a:off x="6928472" y="3908605"/>
            <a:ext cx="2299020" cy="808249"/>
          </a:xfrm>
          <a:prstGeom prst="rightArrow">
            <a:avLst/>
          </a:prstGeom>
          <a:solidFill>
            <a:srgbClr val="DE7A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Arrow: Right 267">
            <a:extLst>
              <a:ext uri="{FF2B5EF4-FFF2-40B4-BE49-F238E27FC236}">
                <a16:creationId xmlns:a16="http://schemas.microsoft.com/office/drawing/2014/main" id="{41F6DC98-E38C-1B5B-FF77-CE17D537225D}"/>
              </a:ext>
            </a:extLst>
          </p:cNvPr>
          <p:cNvSpPr/>
          <p:nvPr/>
        </p:nvSpPr>
        <p:spPr>
          <a:xfrm>
            <a:off x="7287904" y="2830303"/>
            <a:ext cx="2299020" cy="808249"/>
          </a:xfrm>
          <a:prstGeom prst="rightArrow">
            <a:avLst/>
          </a:prstGeom>
          <a:solidFill>
            <a:srgbClr val="DE7A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3" name="Graphic 282" descr="Database with solid fill">
            <a:extLst>
              <a:ext uri="{FF2B5EF4-FFF2-40B4-BE49-F238E27FC236}">
                <a16:creationId xmlns:a16="http://schemas.microsoft.com/office/drawing/2014/main" id="{8A5FE604-D40B-470F-6A94-6D9C30A5CC6B}"/>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9587848" y="2690825"/>
            <a:ext cx="1115683" cy="1115683"/>
          </a:xfrm>
          <a:prstGeom prst="rect">
            <a:avLst/>
          </a:prstGeom>
        </p:spPr>
      </p:pic>
      <p:pic>
        <p:nvPicPr>
          <p:cNvPr id="284" name="Graphic 283" descr="Database with solid fill">
            <a:extLst>
              <a:ext uri="{FF2B5EF4-FFF2-40B4-BE49-F238E27FC236}">
                <a16:creationId xmlns:a16="http://schemas.microsoft.com/office/drawing/2014/main" id="{5C90D201-C7AD-2398-C8D6-99EDA9BCEEBC}"/>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9271547" y="4559882"/>
            <a:ext cx="1115683" cy="1115683"/>
          </a:xfrm>
          <a:prstGeom prst="rect">
            <a:avLst/>
          </a:prstGeom>
        </p:spPr>
      </p:pic>
      <p:sp>
        <p:nvSpPr>
          <p:cNvPr id="4" name="TextBox 3">
            <a:extLst>
              <a:ext uri="{FF2B5EF4-FFF2-40B4-BE49-F238E27FC236}">
                <a16:creationId xmlns:a16="http://schemas.microsoft.com/office/drawing/2014/main" id="{39D24DDD-9A3D-CA11-8A87-725961D9228B}"/>
              </a:ext>
            </a:extLst>
          </p:cNvPr>
          <p:cNvSpPr txBox="1"/>
          <p:nvPr/>
        </p:nvSpPr>
        <p:spPr>
          <a:xfrm>
            <a:off x="3654268" y="275622"/>
            <a:ext cx="627017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a:ea typeface="+mn-lt"/>
                <a:cs typeface="+mn-lt"/>
              </a:rPr>
              <a:t>Threshold BLS Signature </a:t>
            </a:r>
            <a:r>
              <a:rPr lang="en-US" sz="2400" b="1"/>
              <a:t>(</a:t>
            </a:r>
            <a:r>
              <a:rPr lang="en-US" sz="2400" b="1" err="1"/>
              <a:t>tBLS</a:t>
            </a:r>
            <a:r>
              <a:rPr lang="en-US" sz="2400" b="1"/>
              <a:t>)</a:t>
            </a:r>
          </a:p>
        </p:txBody>
      </p:sp>
      <p:sp>
        <p:nvSpPr>
          <p:cNvPr id="8" name="TextBox 7">
            <a:extLst>
              <a:ext uri="{FF2B5EF4-FFF2-40B4-BE49-F238E27FC236}">
                <a16:creationId xmlns:a16="http://schemas.microsoft.com/office/drawing/2014/main" id="{A1124E9F-79C0-38BA-ECD7-738EBF5441C1}"/>
              </a:ext>
            </a:extLst>
          </p:cNvPr>
          <p:cNvSpPr txBox="1"/>
          <p:nvPr/>
        </p:nvSpPr>
        <p:spPr>
          <a:xfrm>
            <a:off x="175049" y="1681277"/>
            <a:ext cx="288471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b="1" u="sng">
                <a:solidFill>
                  <a:schemeClr val="bg1"/>
                </a:solidFill>
              </a:rPr>
              <a:t>Key generation</a:t>
            </a:r>
          </a:p>
          <a:p>
            <a:r>
              <a:rPr lang="en-US" sz="2200">
                <a:solidFill>
                  <a:schemeClr val="bg1"/>
                </a:solidFill>
              </a:rPr>
              <a:t>Input : (P</a:t>
            </a:r>
            <a:r>
              <a:rPr lang="en-US" sz="2200" baseline="-25000">
                <a:solidFill>
                  <a:schemeClr val="bg1"/>
                </a:solidFill>
              </a:rPr>
              <a:t>0</a:t>
            </a:r>
            <a:r>
              <a:rPr lang="en-US" sz="2200">
                <a:solidFill>
                  <a:schemeClr val="bg1"/>
                </a:solidFill>
              </a:rPr>
              <a:t>, P</a:t>
            </a:r>
            <a:r>
              <a:rPr lang="en-US" sz="2200" baseline="-25000">
                <a:solidFill>
                  <a:schemeClr val="bg1"/>
                </a:solidFill>
              </a:rPr>
              <a:t>1</a:t>
            </a:r>
            <a:r>
              <a:rPr lang="en-US" sz="2200">
                <a:solidFill>
                  <a:schemeClr val="bg1"/>
                </a:solidFill>
              </a:rPr>
              <a:t>, …,</a:t>
            </a:r>
            <a:r>
              <a:rPr lang="en-US" sz="2200" err="1">
                <a:solidFill>
                  <a:schemeClr val="bg1"/>
                </a:solidFill>
              </a:rPr>
              <a:t>P</a:t>
            </a:r>
            <a:r>
              <a:rPr lang="en-US" sz="2200" baseline="-25000" err="1">
                <a:solidFill>
                  <a:schemeClr val="bg1"/>
                </a:solidFill>
              </a:rPr>
              <a:t>n</a:t>
            </a:r>
            <a:r>
              <a:rPr lang="en-US" sz="2200">
                <a:solidFill>
                  <a:schemeClr val="bg1"/>
                </a:solidFill>
              </a:rPr>
              <a:t>)</a:t>
            </a:r>
          </a:p>
        </p:txBody>
      </p:sp>
      <p:sp>
        <p:nvSpPr>
          <p:cNvPr id="9" name="TextBox 8">
            <a:extLst>
              <a:ext uri="{FF2B5EF4-FFF2-40B4-BE49-F238E27FC236}">
                <a16:creationId xmlns:a16="http://schemas.microsoft.com/office/drawing/2014/main" id="{F0054F94-5CEF-AC3B-DA9E-43DF4EFF4428}"/>
              </a:ext>
            </a:extLst>
          </p:cNvPr>
          <p:cNvSpPr txBox="1"/>
          <p:nvPr/>
        </p:nvSpPr>
        <p:spPr>
          <a:xfrm>
            <a:off x="181330" y="903802"/>
            <a:ext cx="3599145"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rgbClr val="FFFFFF"/>
                </a:solidFill>
              </a:rPr>
              <a:t>Threshold BLS scheme for the “1+t” access structure </a:t>
            </a:r>
            <a:endParaRPr lang="en-US" sz="2200"/>
          </a:p>
        </p:txBody>
      </p:sp>
      <p:sp>
        <p:nvSpPr>
          <p:cNvPr id="13" name="TextBox 12">
            <a:extLst>
              <a:ext uri="{FF2B5EF4-FFF2-40B4-BE49-F238E27FC236}">
                <a16:creationId xmlns:a16="http://schemas.microsoft.com/office/drawing/2014/main" id="{CCB85C8E-C386-FDEA-CA82-9982F2FEE58A}"/>
              </a:ext>
            </a:extLst>
          </p:cNvPr>
          <p:cNvSpPr txBox="1"/>
          <p:nvPr/>
        </p:nvSpPr>
        <p:spPr>
          <a:xfrm>
            <a:off x="180044" y="2453565"/>
            <a:ext cx="3254232"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rgbClr val="FFFFFF"/>
                </a:solidFill>
              </a:rPr>
              <a:t>Output: (</a:t>
            </a:r>
            <a:r>
              <a:rPr lang="en-US" sz="2200" err="1">
                <a:solidFill>
                  <a:srgbClr val="FFFFFF"/>
                </a:solidFill>
              </a:rPr>
              <a:t>i,sig_key</a:t>
            </a:r>
            <a:r>
              <a:rPr lang="en-US" sz="2200" baseline="-25000" err="1">
                <a:solidFill>
                  <a:srgbClr val="FFFFFF"/>
                </a:solidFill>
              </a:rPr>
              <a:t>i</a:t>
            </a:r>
            <a:r>
              <a:rPr lang="en-US" sz="2200" err="1">
                <a:solidFill>
                  <a:srgbClr val="FFFFFF"/>
                </a:solidFill>
              </a:rPr>
              <a:t>,V,</a:t>
            </a:r>
            <a:r>
              <a:rPr lang="en-US" sz="2200" b="1" err="1">
                <a:solidFill>
                  <a:srgbClr val="FFFFFF"/>
                </a:solidFill>
              </a:rPr>
              <a:t>V</a:t>
            </a:r>
            <a:r>
              <a:rPr lang="en-US" sz="2200" b="1">
                <a:solidFill>
                  <a:srgbClr val="FFFFFF"/>
                </a:solidFill>
              </a:rPr>
              <a:t>)</a:t>
            </a:r>
            <a:endParaRPr lang="en-US" sz="2200" b="1"/>
          </a:p>
        </p:txBody>
      </p:sp>
      <p:sp>
        <p:nvSpPr>
          <p:cNvPr id="16" name="TextBox 15">
            <a:extLst>
              <a:ext uri="{FF2B5EF4-FFF2-40B4-BE49-F238E27FC236}">
                <a16:creationId xmlns:a16="http://schemas.microsoft.com/office/drawing/2014/main" id="{6422FD11-D0AD-3C3C-A04F-5FB2E85455E7}"/>
              </a:ext>
            </a:extLst>
          </p:cNvPr>
          <p:cNvSpPr txBox="1"/>
          <p:nvPr/>
        </p:nvSpPr>
        <p:spPr>
          <a:xfrm>
            <a:off x="183853" y="2975264"/>
            <a:ext cx="2743200"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b="1" u="sng">
                <a:solidFill>
                  <a:srgbClr val="FFFFFF"/>
                </a:solidFill>
              </a:rPr>
              <a:t>Signing</a:t>
            </a:r>
          </a:p>
        </p:txBody>
      </p:sp>
      <p:sp>
        <p:nvSpPr>
          <p:cNvPr id="17" name="TextBox 16">
            <a:extLst>
              <a:ext uri="{FF2B5EF4-FFF2-40B4-BE49-F238E27FC236}">
                <a16:creationId xmlns:a16="http://schemas.microsoft.com/office/drawing/2014/main" id="{E392FDEE-9B5E-BA79-C65C-468A9DD8D8E8}"/>
              </a:ext>
            </a:extLst>
          </p:cNvPr>
          <p:cNvSpPr txBox="1"/>
          <p:nvPr/>
        </p:nvSpPr>
        <p:spPr>
          <a:xfrm>
            <a:off x="179108" y="3331927"/>
            <a:ext cx="3259015"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rgbClr val="FFFFFF"/>
                </a:solidFill>
              </a:rPr>
              <a:t>Server: On m computes </a:t>
            </a:r>
            <a:br>
              <a:rPr lang="en-US" sz="2200">
                <a:solidFill>
                  <a:srgbClr val="FFFFFF"/>
                </a:solidFill>
              </a:rPr>
            </a:br>
            <a:r>
              <a:rPr lang="en-US" sz="2200" err="1">
                <a:solidFill>
                  <a:srgbClr val="FFFFFF"/>
                </a:solidFill>
              </a:rPr>
              <a:t>σ</a:t>
            </a:r>
            <a:r>
              <a:rPr lang="en-US" sz="2200" baseline="-25000" err="1">
                <a:solidFill>
                  <a:srgbClr val="FFFFFF"/>
                </a:solidFill>
              </a:rPr>
              <a:t>i</a:t>
            </a:r>
            <a:r>
              <a:rPr lang="en-US" sz="2200">
                <a:solidFill>
                  <a:srgbClr val="FFFFFF"/>
                </a:solidFill>
              </a:rPr>
              <a:t> := H(m)</a:t>
            </a:r>
            <a:r>
              <a:rPr lang="en-US" sz="2200" baseline="30000" err="1">
                <a:solidFill>
                  <a:srgbClr val="FFFFFF"/>
                </a:solidFill>
              </a:rPr>
              <a:t>si</a:t>
            </a:r>
            <a:r>
              <a:rPr lang="en-US" sz="2200" baseline="30000">
                <a:solidFill>
                  <a:srgbClr val="FFFFFF"/>
                </a:solidFill>
              </a:rPr>
              <a:t> </a:t>
            </a:r>
            <a:r>
              <a:rPr lang="en-US" sz="2200">
                <a:solidFill>
                  <a:srgbClr val="FFFFFF"/>
                </a:solidFill>
              </a:rPr>
              <a:t>and sends (</a:t>
            </a:r>
            <a:r>
              <a:rPr lang="en-US" sz="2200" err="1">
                <a:solidFill>
                  <a:srgbClr val="FFFFFF"/>
                </a:solidFill>
              </a:rPr>
              <a:t>i</a:t>
            </a:r>
            <a:r>
              <a:rPr lang="en-US" sz="2200">
                <a:solidFill>
                  <a:srgbClr val="FFFFFF"/>
                </a:solidFill>
              </a:rPr>
              <a:t>, </a:t>
            </a:r>
            <a:r>
              <a:rPr lang="en-US" sz="2200" err="1">
                <a:solidFill>
                  <a:srgbClr val="FFFFFF"/>
                </a:solidFill>
              </a:rPr>
              <a:t>σ</a:t>
            </a:r>
            <a:r>
              <a:rPr lang="en-US" sz="2200" baseline="-25000" err="1">
                <a:solidFill>
                  <a:srgbClr val="FFFFFF"/>
                </a:solidFill>
              </a:rPr>
              <a:t>i</a:t>
            </a:r>
            <a:r>
              <a:rPr lang="en-US" sz="2200">
                <a:solidFill>
                  <a:srgbClr val="FFFFFF"/>
                </a:solidFill>
              </a:rPr>
              <a:t>) to all other parties</a:t>
            </a:r>
          </a:p>
          <a:p>
            <a:endParaRPr lang="en-US" sz="2200">
              <a:solidFill>
                <a:srgbClr val="FFFFFF"/>
              </a:solidFill>
            </a:endParaRPr>
          </a:p>
        </p:txBody>
      </p:sp>
      <p:sp>
        <p:nvSpPr>
          <p:cNvPr id="18" name="TextBox 17">
            <a:extLst>
              <a:ext uri="{FF2B5EF4-FFF2-40B4-BE49-F238E27FC236}">
                <a16:creationId xmlns:a16="http://schemas.microsoft.com/office/drawing/2014/main" id="{761008BC-D3ED-0F9A-ECAF-DDB341F7581D}"/>
              </a:ext>
            </a:extLst>
          </p:cNvPr>
          <p:cNvSpPr txBox="1"/>
          <p:nvPr/>
        </p:nvSpPr>
        <p:spPr>
          <a:xfrm>
            <a:off x="178270" y="4555432"/>
            <a:ext cx="3265564"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rgbClr val="FFFFFF"/>
                </a:solidFill>
              </a:rPr>
              <a:t>P</a:t>
            </a:r>
            <a:r>
              <a:rPr lang="en-US" sz="2200" baseline="-25000">
                <a:solidFill>
                  <a:srgbClr val="FFFFFF"/>
                </a:solidFill>
              </a:rPr>
              <a:t>0</a:t>
            </a:r>
            <a:r>
              <a:rPr lang="en-US" sz="2200">
                <a:solidFill>
                  <a:srgbClr val="FFFFFF"/>
                </a:solidFill>
              </a:rPr>
              <a:t> computes full signature σ using Lagrange interpolation</a:t>
            </a:r>
          </a:p>
          <a:p>
            <a:endParaRPr lang="en-US" sz="2200">
              <a:solidFill>
                <a:srgbClr val="FFFFFF"/>
              </a:solidFill>
            </a:endParaRPr>
          </a:p>
        </p:txBody>
      </p:sp>
      <p:sp>
        <p:nvSpPr>
          <p:cNvPr id="2" name="TextBox 1">
            <a:extLst>
              <a:ext uri="{FF2B5EF4-FFF2-40B4-BE49-F238E27FC236}">
                <a16:creationId xmlns:a16="http://schemas.microsoft.com/office/drawing/2014/main" id="{62AAE276-22AE-7957-7FC8-7C2404EFDBF7}"/>
              </a:ext>
            </a:extLst>
          </p:cNvPr>
          <p:cNvSpPr txBox="1"/>
          <p:nvPr/>
        </p:nvSpPr>
        <p:spPr>
          <a:xfrm>
            <a:off x="4044043" y="859971"/>
            <a:ext cx="394674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Introduced by </a:t>
            </a:r>
            <a:r>
              <a:rPr lang="en-US" sz="2200">
                <a:ea typeface="+mn-lt"/>
                <a:cs typeface="+mn-lt"/>
              </a:rPr>
              <a:t>Boldyreva in 2003 </a:t>
            </a:r>
          </a:p>
        </p:txBody>
      </p:sp>
      <p:pic>
        <p:nvPicPr>
          <p:cNvPr id="3" name="Picture 2" descr="A close up of black text&#10;&#10;Description automatically generated">
            <a:extLst>
              <a:ext uri="{FF2B5EF4-FFF2-40B4-BE49-F238E27FC236}">
                <a16:creationId xmlns:a16="http://schemas.microsoft.com/office/drawing/2014/main" id="{0BF8F5D7-2046-28A6-C265-4EA01B5432AA}"/>
              </a:ext>
            </a:extLst>
          </p:cNvPr>
          <p:cNvPicPr>
            <a:picLocks noChangeAspect="1"/>
          </p:cNvPicPr>
          <p:nvPr/>
        </p:nvPicPr>
        <p:blipFill>
          <a:blip r:embed="rId7" cstate="print"/>
          <a:stretch>
            <a:fillRect/>
          </a:stretch>
        </p:blipFill>
        <p:spPr>
          <a:xfrm>
            <a:off x="3653518" y="5064869"/>
            <a:ext cx="8508511" cy="1342713"/>
          </a:xfrm>
          <a:prstGeom prst="rect">
            <a:avLst/>
          </a:prstGeom>
          <a:ln>
            <a:noFill/>
          </a:ln>
        </p:spPr>
      </p:pic>
      <p:sp>
        <p:nvSpPr>
          <p:cNvPr id="5" name="Symbol zastępczy numeru slajdu 4">
            <a:extLst>
              <a:ext uri="{FF2B5EF4-FFF2-40B4-BE49-F238E27FC236}">
                <a16:creationId xmlns:a16="http://schemas.microsoft.com/office/drawing/2014/main" id="{EEF6E8E5-B0CA-DE2F-8E43-704629C87851}"/>
              </a:ext>
            </a:extLst>
          </p:cNvPr>
          <p:cNvSpPr>
            <a:spLocks noGrp="1"/>
          </p:cNvSpPr>
          <p:nvPr>
            <p:ph type="sldNum" sz="quarter" idx="12"/>
          </p:nvPr>
        </p:nvSpPr>
        <p:spPr/>
        <p:txBody>
          <a:bodyPr/>
          <a:lstStyle/>
          <a:p>
            <a:fld id="{4FAB73BC-B049-4115-A692-8D63A059BFB8}" type="slidenum">
              <a:rPr lang="en-US" dirty="0"/>
              <a:pPr/>
              <a:t>19</a:t>
            </a:fld>
            <a:endParaRPr lang="pl-PL"/>
          </a:p>
        </p:txBody>
      </p:sp>
      <p:sp>
        <p:nvSpPr>
          <p:cNvPr id="10" name="TextBox 9">
            <a:extLst>
              <a:ext uri="{FF2B5EF4-FFF2-40B4-BE49-F238E27FC236}">
                <a16:creationId xmlns:a16="http://schemas.microsoft.com/office/drawing/2014/main" id="{C7784299-8710-60D0-4F87-663B07C4EC52}"/>
              </a:ext>
            </a:extLst>
          </p:cNvPr>
          <p:cNvSpPr txBox="1"/>
          <p:nvPr/>
        </p:nvSpPr>
        <p:spPr>
          <a:xfrm>
            <a:off x="164805" y="6404298"/>
            <a:ext cx="1081199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ea typeface="+mn-lt"/>
                <a:cs typeface="+mn-lt"/>
              </a:rPr>
              <a:t>Boldyreva; PKC03</a:t>
            </a:r>
            <a:endParaRPr lang="en-US">
              <a:ea typeface="+mn-lt"/>
              <a:cs typeface="+mn-lt"/>
            </a:endParaRPr>
          </a:p>
        </p:txBody>
      </p:sp>
    </p:spTree>
    <p:extLst>
      <p:ext uri="{BB962C8B-B14F-4D97-AF65-F5344CB8AC3E}">
        <p14:creationId xmlns:p14="http://schemas.microsoft.com/office/powerpoint/2010/main" val="4267005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3" grpId="0"/>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97B4A23-3F81-AFD7-A01B-6FC89C575F25}"/>
              </a:ext>
            </a:extLst>
          </p:cNvPr>
          <p:cNvSpPr txBox="1"/>
          <p:nvPr/>
        </p:nvSpPr>
        <p:spPr>
          <a:xfrm>
            <a:off x="133745" y="991576"/>
            <a:ext cx="3375270"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rgbClr val="FFFFFF"/>
                </a:solidFill>
              </a:rPr>
              <a:t>As of recent estimates, there are roughly 400 million blockchain wallet users worldwide.</a:t>
            </a:r>
          </a:p>
        </p:txBody>
      </p:sp>
      <p:sp>
        <p:nvSpPr>
          <p:cNvPr id="7" name="TextBox 6">
            <a:extLst>
              <a:ext uri="{FF2B5EF4-FFF2-40B4-BE49-F238E27FC236}">
                <a16:creationId xmlns:a16="http://schemas.microsoft.com/office/drawing/2014/main" id="{8DA568B2-03BD-2889-CCA9-91AA507A3F3F}"/>
              </a:ext>
            </a:extLst>
          </p:cNvPr>
          <p:cNvSpPr txBox="1"/>
          <p:nvPr/>
        </p:nvSpPr>
        <p:spPr>
          <a:xfrm>
            <a:off x="130811" y="2878816"/>
            <a:ext cx="3202452"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rgbClr val="FFFFFF"/>
                </a:solidFill>
                <a:ea typeface="+mn-lt"/>
                <a:cs typeface="+mn-lt"/>
              </a:rPr>
              <a:t>Some also use custodial wallets...(How to trust that they are secure)</a:t>
            </a:r>
          </a:p>
        </p:txBody>
      </p:sp>
      <p:sp>
        <p:nvSpPr>
          <p:cNvPr id="9" name="TextBox 8">
            <a:extLst>
              <a:ext uri="{FF2B5EF4-FFF2-40B4-BE49-F238E27FC236}">
                <a16:creationId xmlns:a16="http://schemas.microsoft.com/office/drawing/2014/main" id="{B18FF013-A737-9841-8665-C5E3C88A5D01}"/>
              </a:ext>
            </a:extLst>
          </p:cNvPr>
          <p:cNvSpPr txBox="1"/>
          <p:nvPr/>
        </p:nvSpPr>
        <p:spPr>
          <a:xfrm>
            <a:off x="130814" y="4596717"/>
            <a:ext cx="3490559"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rgbClr val="FFFFFF"/>
                </a:solidFill>
              </a:rPr>
              <a:t>Custodial wallets may be distributed among many servers for security reasons.</a:t>
            </a:r>
          </a:p>
        </p:txBody>
      </p:sp>
      <p:pic>
        <p:nvPicPr>
          <p:cNvPr id="5" name="Picture 4">
            <a:extLst>
              <a:ext uri="{FF2B5EF4-FFF2-40B4-BE49-F238E27FC236}">
                <a16:creationId xmlns:a16="http://schemas.microsoft.com/office/drawing/2014/main" id="{226F8141-2A76-8245-5467-88A5C41DD3ED}"/>
              </a:ext>
            </a:extLst>
          </p:cNvPr>
          <p:cNvPicPr>
            <a:picLocks noChangeAspect="1"/>
          </p:cNvPicPr>
          <p:nvPr/>
        </p:nvPicPr>
        <p:blipFill>
          <a:blip r:embed="rId4" cstate="print"/>
          <a:stretch>
            <a:fillRect/>
          </a:stretch>
        </p:blipFill>
        <p:spPr>
          <a:xfrm>
            <a:off x="3505432" y="357805"/>
            <a:ext cx="8923645" cy="6589518"/>
          </a:xfrm>
          <a:prstGeom prst="rect">
            <a:avLst/>
          </a:prstGeom>
          <a:ln>
            <a:noFill/>
          </a:ln>
        </p:spPr>
      </p:pic>
      <p:sp>
        <p:nvSpPr>
          <p:cNvPr id="3" name="Symbol zastępczy numeru slajdu 2">
            <a:extLst>
              <a:ext uri="{FF2B5EF4-FFF2-40B4-BE49-F238E27FC236}">
                <a16:creationId xmlns:a16="http://schemas.microsoft.com/office/drawing/2014/main" id="{762ECA12-8EA0-31B9-85EB-53610CE76CB4}"/>
              </a:ext>
            </a:extLst>
          </p:cNvPr>
          <p:cNvSpPr>
            <a:spLocks noGrp="1"/>
          </p:cNvSpPr>
          <p:nvPr>
            <p:ph type="sldNum" sz="quarter" idx="12"/>
          </p:nvPr>
        </p:nvSpPr>
        <p:spPr/>
        <p:txBody>
          <a:bodyPr/>
          <a:lstStyle/>
          <a:p>
            <a:fld id="{4FAB73BC-B049-4115-A692-8D63A059BFB8}" type="slidenum">
              <a:rPr lang="en-US" dirty="0"/>
              <a:pPr/>
              <a:t>2</a:t>
            </a:fld>
            <a:endParaRPr lang="pl-PL" sz="2000"/>
          </a:p>
        </p:txBody>
      </p:sp>
      <p:pic>
        <p:nvPicPr>
          <p:cNvPr id="12" name="Picture 11" descr="A cartoon of a person using a computer&#10;&#10;Description automatically generated">
            <a:extLst>
              <a:ext uri="{FF2B5EF4-FFF2-40B4-BE49-F238E27FC236}">
                <a16:creationId xmlns:a16="http://schemas.microsoft.com/office/drawing/2014/main" id="{2B0AF94E-E225-D295-CBE7-D222A26B8D63}"/>
              </a:ext>
            </a:extLst>
          </p:cNvPr>
          <p:cNvPicPr>
            <a:picLocks noChangeAspect="1"/>
          </p:cNvPicPr>
          <p:nvPr/>
        </p:nvPicPr>
        <p:blipFill>
          <a:blip r:embed="rId5" cstate="print"/>
          <a:srcRect r="-1498" b="6825"/>
          <a:stretch/>
        </p:blipFill>
        <p:spPr>
          <a:xfrm>
            <a:off x="3900537" y="2120195"/>
            <a:ext cx="2587150" cy="1868655"/>
          </a:xfrm>
          <a:prstGeom prst="rect">
            <a:avLst/>
          </a:prstGeom>
          <a:ln>
            <a:noFill/>
          </a:ln>
        </p:spPr>
      </p:pic>
      <p:pic>
        <p:nvPicPr>
          <p:cNvPr id="14" name="Picture 13" descr="A phone with a wallet and coins&#10;&#10;Description automatically generated">
            <a:extLst>
              <a:ext uri="{FF2B5EF4-FFF2-40B4-BE49-F238E27FC236}">
                <a16:creationId xmlns:a16="http://schemas.microsoft.com/office/drawing/2014/main" id="{B5EEF33D-66E8-F25B-AB7D-76A4F545F738}"/>
              </a:ext>
            </a:extLst>
          </p:cNvPr>
          <p:cNvPicPr>
            <a:picLocks noChangeAspect="1"/>
          </p:cNvPicPr>
          <p:nvPr/>
        </p:nvPicPr>
        <p:blipFill>
          <a:blip r:embed="rId6" cstate="print"/>
          <a:srcRect r="1266" b="469"/>
          <a:stretch/>
        </p:blipFill>
        <p:spPr>
          <a:xfrm>
            <a:off x="6485607" y="1584024"/>
            <a:ext cx="1647189" cy="1477353"/>
          </a:xfrm>
          <a:prstGeom prst="rect">
            <a:avLst/>
          </a:prstGeom>
          <a:ln>
            <a:noFill/>
          </a:ln>
        </p:spPr>
      </p:pic>
      <p:sp>
        <p:nvSpPr>
          <p:cNvPr id="16" name="TextBox 15">
            <a:extLst>
              <a:ext uri="{FF2B5EF4-FFF2-40B4-BE49-F238E27FC236}">
                <a16:creationId xmlns:a16="http://schemas.microsoft.com/office/drawing/2014/main" id="{B1BD8877-4BC9-DEE2-910C-68A64AE83751}"/>
              </a:ext>
            </a:extLst>
          </p:cNvPr>
          <p:cNvSpPr txBox="1"/>
          <p:nvPr/>
        </p:nvSpPr>
        <p:spPr>
          <a:xfrm>
            <a:off x="4317565" y="6436397"/>
            <a:ext cx="1081199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ea typeface="+mn-lt"/>
                <a:cs typeface="+mn-lt"/>
              </a:rPr>
              <a:t>https://www.thebusinessresearchcompany.com/report/crypto-wallet-global-market-report</a:t>
            </a:r>
            <a:endParaRPr lang="en-US"/>
          </a:p>
        </p:txBody>
      </p:sp>
    </p:spTree>
    <p:extLst>
      <p:ext uri="{BB962C8B-B14F-4D97-AF65-F5344CB8AC3E}">
        <p14:creationId xmlns:p14="http://schemas.microsoft.com/office/powerpoint/2010/main" val="3596426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par>
                                <p:cTn id="17" presetID="10"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6" grpId="0"/>
    </p:bldLst>
  </p:timing>
  <p:extLst>
    <p:ext uri="{6950BFC3-D8DA-4A85-94F7-54DA5524770B}">
      <p188:commentRel xmlns:p188="http://schemas.microsoft.com/office/powerpoint/2018/8/main" r:id="rId3"/>
    </p:ext>
  </p:extLs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9" name="Graphic 128" descr="Female Profile with solid fill">
            <a:extLst>
              <a:ext uri="{FF2B5EF4-FFF2-40B4-BE49-F238E27FC236}">
                <a16:creationId xmlns:a16="http://schemas.microsoft.com/office/drawing/2014/main" id="{72C3A832-1121-10B9-3EA2-F8CD65B86EDE}"/>
              </a:ext>
            </a:extLst>
          </p:cNvPr>
          <p:cNvPicPr>
            <a:picLocks noChangeAspect="1"/>
          </p:cNvPicPr>
          <p:nvPr/>
        </p:nvPicPr>
        <p:blipFill>
          <a:blip r:embed="rId3" cstate="print">
            <a:extLst>
              <a:ext uri="{96DAC541-7B7A-43D3-8B79-37D633B846F1}">
                <asvg:svgBlip xmlns:asvg="http://schemas.microsoft.com/office/drawing/2016/SVG/main" r:embed="rId4"/>
              </a:ext>
            </a:extLst>
          </a:blip>
          <a:stretch>
            <a:fillRect/>
          </a:stretch>
        </p:blipFill>
        <p:spPr>
          <a:xfrm>
            <a:off x="5326811" y="2448054"/>
            <a:ext cx="1561381" cy="1575758"/>
          </a:xfrm>
          <a:prstGeom prst="rect">
            <a:avLst/>
          </a:prstGeom>
        </p:spPr>
      </p:pic>
      <p:pic>
        <p:nvPicPr>
          <p:cNvPr id="207" name="Graphic 206" descr="Database with solid fill">
            <a:extLst>
              <a:ext uri="{FF2B5EF4-FFF2-40B4-BE49-F238E27FC236}">
                <a16:creationId xmlns:a16="http://schemas.microsoft.com/office/drawing/2014/main" id="{F5BEB05C-B69C-DA36-410A-ED7D7275D0B6}"/>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9271547" y="864901"/>
            <a:ext cx="1115683" cy="1115683"/>
          </a:xfrm>
          <a:prstGeom prst="rect">
            <a:avLst/>
          </a:prstGeom>
        </p:spPr>
      </p:pic>
      <p:pic>
        <p:nvPicPr>
          <p:cNvPr id="283" name="Graphic 282" descr="Database with solid fill">
            <a:extLst>
              <a:ext uri="{FF2B5EF4-FFF2-40B4-BE49-F238E27FC236}">
                <a16:creationId xmlns:a16="http://schemas.microsoft.com/office/drawing/2014/main" id="{8A5FE604-D40B-470F-6A94-6D9C30A5CC6B}"/>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9587848" y="2690825"/>
            <a:ext cx="1115683" cy="1115683"/>
          </a:xfrm>
          <a:prstGeom prst="rect">
            <a:avLst/>
          </a:prstGeom>
        </p:spPr>
      </p:pic>
      <p:pic>
        <p:nvPicPr>
          <p:cNvPr id="284" name="Graphic 283" descr="Database with solid fill">
            <a:extLst>
              <a:ext uri="{FF2B5EF4-FFF2-40B4-BE49-F238E27FC236}">
                <a16:creationId xmlns:a16="http://schemas.microsoft.com/office/drawing/2014/main" id="{5C90D201-C7AD-2398-C8D6-99EDA9BCEEBC}"/>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9271547" y="4559882"/>
            <a:ext cx="1115683" cy="1115683"/>
          </a:xfrm>
          <a:prstGeom prst="rect">
            <a:avLst/>
          </a:prstGeom>
        </p:spPr>
      </p:pic>
      <p:sp>
        <p:nvSpPr>
          <p:cNvPr id="4" name="TextBox 3">
            <a:extLst>
              <a:ext uri="{FF2B5EF4-FFF2-40B4-BE49-F238E27FC236}">
                <a16:creationId xmlns:a16="http://schemas.microsoft.com/office/drawing/2014/main" id="{39D24DDD-9A3D-CA11-8A87-725961D9228B}"/>
              </a:ext>
            </a:extLst>
          </p:cNvPr>
          <p:cNvSpPr txBox="1"/>
          <p:nvPr/>
        </p:nvSpPr>
        <p:spPr>
          <a:xfrm>
            <a:off x="4448926" y="275622"/>
            <a:ext cx="4691742"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a:t>aptSIG Initialization Phase</a:t>
            </a:r>
          </a:p>
        </p:txBody>
      </p:sp>
      <p:sp>
        <p:nvSpPr>
          <p:cNvPr id="8" name="TextBox 7">
            <a:extLst>
              <a:ext uri="{FF2B5EF4-FFF2-40B4-BE49-F238E27FC236}">
                <a16:creationId xmlns:a16="http://schemas.microsoft.com/office/drawing/2014/main" id="{A1124E9F-79C0-38BA-ECD7-738EBF5441C1}"/>
              </a:ext>
            </a:extLst>
          </p:cNvPr>
          <p:cNvSpPr txBox="1"/>
          <p:nvPr/>
        </p:nvSpPr>
        <p:spPr>
          <a:xfrm>
            <a:off x="310243" y="2375806"/>
            <a:ext cx="288471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chemeClr val="bg1"/>
                </a:solidFill>
              </a:rPr>
              <a:t>Run </a:t>
            </a:r>
            <a:r>
              <a:rPr lang="en-US" sz="2200" err="1">
                <a:solidFill>
                  <a:schemeClr val="bg1"/>
                </a:solidFill>
              </a:rPr>
              <a:t>tBLS</a:t>
            </a:r>
            <a:r>
              <a:rPr lang="en-US" sz="2200">
                <a:solidFill>
                  <a:schemeClr val="bg1"/>
                </a:solidFill>
              </a:rPr>
              <a:t> Key generation </a:t>
            </a:r>
          </a:p>
        </p:txBody>
      </p:sp>
      <p:sp>
        <p:nvSpPr>
          <p:cNvPr id="9" name="TextBox 8">
            <a:extLst>
              <a:ext uri="{FF2B5EF4-FFF2-40B4-BE49-F238E27FC236}">
                <a16:creationId xmlns:a16="http://schemas.microsoft.com/office/drawing/2014/main" id="{F0054F94-5CEF-AC3B-DA9E-43DF4EFF4428}"/>
              </a:ext>
            </a:extLst>
          </p:cNvPr>
          <p:cNvSpPr txBox="1"/>
          <p:nvPr/>
        </p:nvSpPr>
        <p:spPr>
          <a:xfrm>
            <a:off x="304800" y="1055915"/>
            <a:ext cx="3026228"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rgbClr val="FFFFFF"/>
                </a:solidFill>
              </a:rPr>
              <a:t>Run </a:t>
            </a:r>
            <a:r>
              <a:rPr lang="en-US" sz="2200" err="1">
                <a:solidFill>
                  <a:srgbClr val="FFFFFF"/>
                </a:solidFill>
              </a:rPr>
              <a:t>aPPSS</a:t>
            </a:r>
            <a:r>
              <a:rPr lang="en-US" sz="2200">
                <a:solidFill>
                  <a:srgbClr val="FFFFFF"/>
                </a:solidFill>
              </a:rPr>
              <a:t> Initialization between the user and all servers – get </a:t>
            </a:r>
            <a:r>
              <a:rPr lang="en-US" sz="2200" err="1">
                <a:solidFill>
                  <a:srgbClr val="FFFFFF"/>
                </a:solidFill>
              </a:rPr>
              <a:t>sk</a:t>
            </a:r>
            <a:endParaRPr lang="en-US" sz="2200" err="1"/>
          </a:p>
        </p:txBody>
      </p:sp>
      <p:sp>
        <p:nvSpPr>
          <p:cNvPr id="3" name="TextBox 2">
            <a:extLst>
              <a:ext uri="{FF2B5EF4-FFF2-40B4-BE49-F238E27FC236}">
                <a16:creationId xmlns:a16="http://schemas.microsoft.com/office/drawing/2014/main" id="{A1769F6D-FF52-5CD3-872A-A9F9BD4095E1}"/>
              </a:ext>
            </a:extLst>
          </p:cNvPr>
          <p:cNvSpPr txBox="1"/>
          <p:nvPr/>
        </p:nvSpPr>
        <p:spPr>
          <a:xfrm>
            <a:off x="329293" y="3369127"/>
            <a:ext cx="2884714"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chemeClr val="bg1"/>
                </a:solidFill>
              </a:rPr>
              <a:t>Encrypt user's partial signing key with </a:t>
            </a:r>
            <a:r>
              <a:rPr lang="en-US" sz="2200" err="1">
                <a:solidFill>
                  <a:schemeClr val="bg1"/>
                </a:solidFill>
              </a:rPr>
              <a:t>sk</a:t>
            </a:r>
            <a:r>
              <a:rPr lang="en-US" sz="2200">
                <a:solidFill>
                  <a:schemeClr val="bg1"/>
                </a:solidFill>
              </a:rPr>
              <a:t> :</a:t>
            </a:r>
            <a:br>
              <a:rPr lang="en-US" sz="2200">
                <a:solidFill>
                  <a:schemeClr val="bg1"/>
                </a:solidFill>
              </a:rPr>
            </a:br>
            <a:r>
              <a:rPr lang="en-US" sz="2200" err="1">
                <a:solidFill>
                  <a:schemeClr val="bg1"/>
                </a:solidFill>
              </a:rPr>
              <a:t>aec</a:t>
            </a:r>
            <a:r>
              <a:rPr lang="en-US" sz="2200" baseline="-25000" err="1">
                <a:solidFill>
                  <a:schemeClr val="bg1"/>
                </a:solidFill>
              </a:rPr>
              <a:t>U</a:t>
            </a:r>
            <a:r>
              <a:rPr lang="en-US" sz="2200">
                <a:solidFill>
                  <a:schemeClr val="bg1"/>
                </a:solidFill>
              </a:rPr>
              <a:t>= </a:t>
            </a:r>
            <a:r>
              <a:rPr lang="en-US" sz="2200" err="1">
                <a:solidFill>
                  <a:schemeClr val="bg1"/>
                </a:solidFill>
              </a:rPr>
              <a:t>Enc</a:t>
            </a:r>
            <a:r>
              <a:rPr lang="en-US" sz="2200" baseline="-25000" err="1">
                <a:solidFill>
                  <a:schemeClr val="bg1"/>
                </a:solidFill>
              </a:rPr>
              <a:t>sk</a:t>
            </a:r>
            <a:r>
              <a:rPr lang="en-US" sz="2200">
                <a:solidFill>
                  <a:schemeClr val="bg1"/>
                </a:solidFill>
              </a:rPr>
              <a:t>(s</a:t>
            </a:r>
            <a:r>
              <a:rPr lang="en-US" sz="2200" baseline="-25000">
                <a:solidFill>
                  <a:schemeClr val="bg1"/>
                </a:solidFill>
              </a:rPr>
              <a:t>0</a:t>
            </a:r>
            <a:r>
              <a:rPr lang="en-US" sz="2200">
                <a:solidFill>
                  <a:schemeClr val="bg1"/>
                </a:solidFill>
              </a:rPr>
              <a:t>) </a:t>
            </a:r>
            <a:br>
              <a:rPr lang="en-US" sz="2200">
                <a:solidFill>
                  <a:schemeClr val="bg1"/>
                </a:solidFill>
              </a:rPr>
            </a:br>
            <a:endParaRPr lang="en-US" sz="2200">
              <a:solidFill>
                <a:schemeClr val="bg1"/>
              </a:solidFill>
            </a:endParaRPr>
          </a:p>
        </p:txBody>
      </p:sp>
      <p:sp>
        <p:nvSpPr>
          <p:cNvPr id="7" name="TextBox 6">
            <a:extLst>
              <a:ext uri="{FF2B5EF4-FFF2-40B4-BE49-F238E27FC236}">
                <a16:creationId xmlns:a16="http://schemas.microsoft.com/office/drawing/2014/main" id="{19F00A83-3D54-AD58-B0E6-E87DEB3047FB}"/>
              </a:ext>
            </a:extLst>
          </p:cNvPr>
          <p:cNvSpPr txBox="1"/>
          <p:nvPr/>
        </p:nvSpPr>
        <p:spPr>
          <a:xfrm>
            <a:off x="329293" y="4723142"/>
            <a:ext cx="2884714"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chemeClr val="bg1"/>
                </a:solidFill>
              </a:rPr>
              <a:t>Send </a:t>
            </a:r>
            <a:r>
              <a:rPr lang="en-US" sz="2200" err="1">
                <a:solidFill>
                  <a:schemeClr val="bg1"/>
                </a:solidFill>
              </a:rPr>
              <a:t>aec</a:t>
            </a:r>
            <a:r>
              <a:rPr lang="en-US" sz="2200" baseline="-25000" err="1">
                <a:solidFill>
                  <a:schemeClr val="bg1"/>
                </a:solidFill>
              </a:rPr>
              <a:t>U</a:t>
            </a:r>
            <a:r>
              <a:rPr lang="en-US" sz="2200">
                <a:solidFill>
                  <a:schemeClr val="bg1"/>
                </a:solidFill>
              </a:rPr>
              <a:t> to each server</a:t>
            </a:r>
            <a:br>
              <a:rPr lang="en-US" sz="2200"/>
            </a:br>
            <a:endParaRPr lang="en-US" sz="2200">
              <a:solidFill>
                <a:schemeClr val="bg1"/>
              </a:solidFill>
            </a:endParaRPr>
          </a:p>
        </p:txBody>
      </p:sp>
      <p:sp>
        <p:nvSpPr>
          <p:cNvPr id="2" name="Symbol zastępczy numeru slajdu 1">
            <a:extLst>
              <a:ext uri="{FF2B5EF4-FFF2-40B4-BE49-F238E27FC236}">
                <a16:creationId xmlns:a16="http://schemas.microsoft.com/office/drawing/2014/main" id="{AF25A054-1183-E5BD-2D50-B572F8A7200E}"/>
              </a:ext>
            </a:extLst>
          </p:cNvPr>
          <p:cNvSpPr>
            <a:spLocks noGrp="1"/>
          </p:cNvSpPr>
          <p:nvPr>
            <p:ph type="sldNum" sz="quarter" idx="12"/>
          </p:nvPr>
        </p:nvSpPr>
        <p:spPr/>
        <p:txBody>
          <a:bodyPr/>
          <a:lstStyle/>
          <a:p>
            <a:fld id="{4FAB73BC-B049-4115-A692-8D63A059BFB8}" type="slidenum">
              <a:rPr lang="en-US" dirty="0"/>
              <a:pPr/>
              <a:t>20</a:t>
            </a:fld>
            <a:endParaRPr lang="pl-PL"/>
          </a:p>
        </p:txBody>
      </p:sp>
      <p:sp>
        <p:nvSpPr>
          <p:cNvPr id="13" name="pole tekstowe 28">
            <a:extLst>
              <a:ext uri="{FF2B5EF4-FFF2-40B4-BE49-F238E27FC236}">
                <a16:creationId xmlns:a16="http://schemas.microsoft.com/office/drawing/2014/main" id="{0A4EEA23-111C-BC2C-97AC-FD23F84A1C8A}"/>
              </a:ext>
            </a:extLst>
          </p:cNvPr>
          <p:cNvSpPr txBox="1"/>
          <p:nvPr/>
        </p:nvSpPr>
        <p:spPr>
          <a:xfrm>
            <a:off x="9448061" y="1833470"/>
            <a:ext cx="119143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a:t>key</a:t>
            </a:r>
            <a:r>
              <a:rPr lang="pl-PL" sz="2200" baseline="-25000"/>
              <a:t>1</a:t>
            </a:r>
            <a:r>
              <a:rPr lang="pl-PL" sz="2200"/>
              <a:t>, V</a:t>
            </a:r>
            <a:r>
              <a:rPr lang="pl-PL" sz="2200" baseline="-25000"/>
              <a:t>1</a:t>
            </a:r>
            <a:endParaRPr lang="en-US" sz="2200" baseline="-25000"/>
          </a:p>
          <a:p>
            <a:pPr algn="l"/>
            <a:endParaRPr lang="pl-PL" sz="2200"/>
          </a:p>
        </p:txBody>
      </p:sp>
      <p:sp>
        <p:nvSpPr>
          <p:cNvPr id="15" name="pole tekstowe 28">
            <a:extLst>
              <a:ext uri="{FF2B5EF4-FFF2-40B4-BE49-F238E27FC236}">
                <a16:creationId xmlns:a16="http://schemas.microsoft.com/office/drawing/2014/main" id="{0D328504-D3EA-0E62-3A28-BCC33CCA8D43}"/>
              </a:ext>
            </a:extLst>
          </p:cNvPr>
          <p:cNvSpPr txBox="1"/>
          <p:nvPr/>
        </p:nvSpPr>
        <p:spPr>
          <a:xfrm>
            <a:off x="9788318" y="3699070"/>
            <a:ext cx="1191434"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a:t>key</a:t>
            </a:r>
            <a:r>
              <a:rPr lang="pl-PL" sz="2200" baseline="-25000"/>
              <a:t>2</a:t>
            </a:r>
            <a:r>
              <a:rPr lang="pl-PL" sz="2200"/>
              <a:t>, V</a:t>
            </a:r>
            <a:r>
              <a:rPr lang="pl-PL" sz="2200" baseline="-25000"/>
              <a:t>1</a:t>
            </a:r>
            <a:endParaRPr lang="pl-PL" sz="2200" err="1"/>
          </a:p>
        </p:txBody>
      </p:sp>
      <p:sp>
        <p:nvSpPr>
          <p:cNvPr id="17" name="pole tekstowe 28">
            <a:extLst>
              <a:ext uri="{FF2B5EF4-FFF2-40B4-BE49-F238E27FC236}">
                <a16:creationId xmlns:a16="http://schemas.microsoft.com/office/drawing/2014/main" id="{389CCCB8-C271-3D93-6673-94828C7B3661}"/>
              </a:ext>
            </a:extLst>
          </p:cNvPr>
          <p:cNvSpPr txBox="1"/>
          <p:nvPr/>
        </p:nvSpPr>
        <p:spPr>
          <a:xfrm>
            <a:off x="9443852" y="5540744"/>
            <a:ext cx="1191434"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pl-PL" sz="2200"/>
              <a:t>key</a:t>
            </a:r>
            <a:r>
              <a:rPr lang="pl-PL" sz="2200" baseline="-25000"/>
              <a:t>3</a:t>
            </a:r>
            <a:r>
              <a:rPr lang="pl-PL" sz="2200"/>
              <a:t>, V</a:t>
            </a:r>
            <a:r>
              <a:rPr lang="pl-PL" sz="2200" baseline="-25000"/>
              <a:t>1</a:t>
            </a:r>
            <a:endParaRPr lang="en-US" sz="2200" baseline="-25000"/>
          </a:p>
        </p:txBody>
      </p:sp>
      <p:sp>
        <p:nvSpPr>
          <p:cNvPr id="18" name="TextBox 17">
            <a:extLst>
              <a:ext uri="{FF2B5EF4-FFF2-40B4-BE49-F238E27FC236}">
                <a16:creationId xmlns:a16="http://schemas.microsoft.com/office/drawing/2014/main" id="{D0861584-3C7A-915B-502A-07E29DB5D142}"/>
              </a:ext>
            </a:extLst>
          </p:cNvPr>
          <p:cNvSpPr txBox="1"/>
          <p:nvPr/>
        </p:nvSpPr>
        <p:spPr>
          <a:xfrm>
            <a:off x="9590313" y="2163536"/>
            <a:ext cx="166007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200" err="1"/>
              <a:t>aec</a:t>
            </a:r>
            <a:r>
              <a:rPr lang="en-US" sz="2200" baseline="-25000" err="1"/>
              <a:t>U</a:t>
            </a:r>
            <a:endParaRPr lang="en-US" sz="2200" err="1"/>
          </a:p>
        </p:txBody>
      </p:sp>
      <p:sp>
        <p:nvSpPr>
          <p:cNvPr id="19" name="TextBox 18">
            <a:extLst>
              <a:ext uri="{FF2B5EF4-FFF2-40B4-BE49-F238E27FC236}">
                <a16:creationId xmlns:a16="http://schemas.microsoft.com/office/drawing/2014/main" id="{586E076C-8B5A-A79C-D5B3-C93B813EB5B8}"/>
              </a:ext>
            </a:extLst>
          </p:cNvPr>
          <p:cNvSpPr txBox="1"/>
          <p:nvPr/>
        </p:nvSpPr>
        <p:spPr>
          <a:xfrm>
            <a:off x="9873341" y="4024993"/>
            <a:ext cx="166007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200" err="1"/>
              <a:t>aec</a:t>
            </a:r>
            <a:r>
              <a:rPr lang="en-US" sz="2200" baseline="-25000" err="1"/>
              <a:t>U</a:t>
            </a:r>
            <a:endParaRPr lang="en-US" sz="2200" err="1"/>
          </a:p>
        </p:txBody>
      </p:sp>
      <p:sp>
        <p:nvSpPr>
          <p:cNvPr id="20" name="TextBox 19">
            <a:extLst>
              <a:ext uri="{FF2B5EF4-FFF2-40B4-BE49-F238E27FC236}">
                <a16:creationId xmlns:a16="http://schemas.microsoft.com/office/drawing/2014/main" id="{EA0182E1-0F57-AD05-DF47-CB243CECAD65}"/>
              </a:ext>
            </a:extLst>
          </p:cNvPr>
          <p:cNvSpPr txBox="1"/>
          <p:nvPr/>
        </p:nvSpPr>
        <p:spPr>
          <a:xfrm>
            <a:off x="9590312" y="5908221"/>
            <a:ext cx="166007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200" err="1"/>
              <a:t>aec</a:t>
            </a:r>
            <a:r>
              <a:rPr lang="en-US" sz="2200" baseline="-25000" err="1"/>
              <a:t>U</a:t>
            </a:r>
            <a:endParaRPr lang="en-US" sz="2200" err="1"/>
          </a:p>
        </p:txBody>
      </p:sp>
      <p:sp>
        <p:nvSpPr>
          <p:cNvPr id="22" name="Arrow: Right 256">
            <a:extLst>
              <a:ext uri="{FF2B5EF4-FFF2-40B4-BE49-F238E27FC236}">
                <a16:creationId xmlns:a16="http://schemas.microsoft.com/office/drawing/2014/main" id="{73C81CC9-E191-2DFF-8C4F-9EBEBAC3F6FF}"/>
              </a:ext>
            </a:extLst>
          </p:cNvPr>
          <p:cNvSpPr/>
          <p:nvPr/>
        </p:nvSpPr>
        <p:spPr>
          <a:xfrm rot="19800000">
            <a:off x="6842208" y="1752002"/>
            <a:ext cx="2299020" cy="808249"/>
          </a:xfrm>
          <a:prstGeom prst="leftRightArrow">
            <a:avLst/>
          </a:prstGeom>
          <a:solidFill>
            <a:srgbClr val="2052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66">
            <a:extLst>
              <a:ext uri="{FF2B5EF4-FFF2-40B4-BE49-F238E27FC236}">
                <a16:creationId xmlns:a16="http://schemas.microsoft.com/office/drawing/2014/main" id="{B8ECA5A3-E2FD-2AA8-9037-A6B4132CFEB4}"/>
              </a:ext>
            </a:extLst>
          </p:cNvPr>
          <p:cNvSpPr/>
          <p:nvPr/>
        </p:nvSpPr>
        <p:spPr>
          <a:xfrm rot="1800000">
            <a:off x="6928472" y="3908605"/>
            <a:ext cx="2299020" cy="808249"/>
          </a:xfrm>
          <a:prstGeom prst="leftRightArrow">
            <a:avLst/>
          </a:prstGeom>
          <a:solidFill>
            <a:srgbClr val="2052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Right 267">
            <a:extLst>
              <a:ext uri="{FF2B5EF4-FFF2-40B4-BE49-F238E27FC236}">
                <a16:creationId xmlns:a16="http://schemas.microsoft.com/office/drawing/2014/main" id="{239C1759-802F-2D97-C682-AF25A5867335}"/>
              </a:ext>
            </a:extLst>
          </p:cNvPr>
          <p:cNvSpPr/>
          <p:nvPr/>
        </p:nvSpPr>
        <p:spPr>
          <a:xfrm>
            <a:off x="7287904" y="2830303"/>
            <a:ext cx="2299020" cy="808249"/>
          </a:xfrm>
          <a:prstGeom prst="leftRightArrow">
            <a:avLst/>
          </a:prstGeom>
          <a:solidFill>
            <a:srgbClr val="2052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ole tekstowe 28">
            <a:extLst>
              <a:ext uri="{FF2B5EF4-FFF2-40B4-BE49-F238E27FC236}">
                <a16:creationId xmlns:a16="http://schemas.microsoft.com/office/drawing/2014/main" id="{927DDE31-FC04-B2C7-C224-87B9B4276B70}"/>
              </a:ext>
            </a:extLst>
          </p:cNvPr>
          <p:cNvSpPr txBox="1"/>
          <p:nvPr/>
        </p:nvSpPr>
        <p:spPr>
          <a:xfrm>
            <a:off x="5480591" y="3707006"/>
            <a:ext cx="1550662"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password</a:t>
            </a:r>
          </a:p>
          <a:p>
            <a:pPr algn="l"/>
            <a:endParaRPr lang="pl-PL" sz="2200"/>
          </a:p>
        </p:txBody>
      </p:sp>
      <p:sp>
        <p:nvSpPr>
          <p:cNvPr id="14" name="pole tekstowe 28">
            <a:extLst>
              <a:ext uri="{FF2B5EF4-FFF2-40B4-BE49-F238E27FC236}">
                <a16:creationId xmlns:a16="http://schemas.microsoft.com/office/drawing/2014/main" id="{814A91E8-3C5E-5348-331F-611CFC08C7C0}"/>
              </a:ext>
            </a:extLst>
          </p:cNvPr>
          <p:cNvSpPr txBox="1"/>
          <p:nvPr/>
        </p:nvSpPr>
        <p:spPr>
          <a:xfrm>
            <a:off x="5870837" y="3954843"/>
            <a:ext cx="48520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sk</a:t>
            </a:r>
          </a:p>
          <a:p>
            <a:pPr algn="l"/>
            <a:endParaRPr lang="pl-PL" sz="2200"/>
          </a:p>
        </p:txBody>
      </p:sp>
    </p:spTree>
    <p:extLst>
      <p:ext uri="{BB962C8B-B14F-4D97-AF65-F5344CB8AC3E}">
        <p14:creationId xmlns:p14="http://schemas.microsoft.com/office/powerpoint/2010/main" val="3748160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0"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500"/>
                                        <p:tgtEl>
                                          <p:spTgt spid="2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18" grpId="0"/>
      <p:bldP spid="19" grpId="0"/>
      <p:bldP spid="2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9" name="Graphic 128" descr="Female Profile with solid fill">
            <a:extLst>
              <a:ext uri="{FF2B5EF4-FFF2-40B4-BE49-F238E27FC236}">
                <a16:creationId xmlns:a16="http://schemas.microsoft.com/office/drawing/2014/main" id="{72C3A832-1121-10B9-3EA2-F8CD65B86EDE}"/>
              </a:ext>
            </a:extLst>
          </p:cNvPr>
          <p:cNvPicPr>
            <a:picLocks noChangeAspect="1"/>
          </p:cNvPicPr>
          <p:nvPr/>
        </p:nvPicPr>
        <p:blipFill>
          <a:blip r:embed="rId3" cstate="print">
            <a:extLst>
              <a:ext uri="{96DAC541-7B7A-43D3-8B79-37D633B846F1}">
                <asvg:svgBlip xmlns:asvg="http://schemas.microsoft.com/office/drawing/2016/SVG/main" r:embed="rId4"/>
              </a:ext>
            </a:extLst>
          </a:blip>
          <a:stretch>
            <a:fillRect/>
          </a:stretch>
        </p:blipFill>
        <p:spPr>
          <a:xfrm>
            <a:off x="5326811" y="2448054"/>
            <a:ext cx="1561381" cy="1575758"/>
          </a:xfrm>
          <a:prstGeom prst="rect">
            <a:avLst/>
          </a:prstGeom>
        </p:spPr>
      </p:pic>
      <p:sp>
        <p:nvSpPr>
          <p:cNvPr id="4" name="TextBox 3">
            <a:extLst>
              <a:ext uri="{FF2B5EF4-FFF2-40B4-BE49-F238E27FC236}">
                <a16:creationId xmlns:a16="http://schemas.microsoft.com/office/drawing/2014/main" id="{39D24DDD-9A3D-CA11-8A87-725961D9228B}"/>
              </a:ext>
            </a:extLst>
          </p:cNvPr>
          <p:cNvSpPr txBox="1"/>
          <p:nvPr/>
        </p:nvSpPr>
        <p:spPr>
          <a:xfrm>
            <a:off x="4840811" y="275622"/>
            <a:ext cx="389708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a:t>aptSIG Signing Phase</a:t>
            </a:r>
          </a:p>
        </p:txBody>
      </p:sp>
      <p:sp>
        <p:nvSpPr>
          <p:cNvPr id="8" name="TextBox 7">
            <a:extLst>
              <a:ext uri="{FF2B5EF4-FFF2-40B4-BE49-F238E27FC236}">
                <a16:creationId xmlns:a16="http://schemas.microsoft.com/office/drawing/2014/main" id="{A1124E9F-79C0-38BA-ECD7-738EBF5441C1}"/>
              </a:ext>
            </a:extLst>
          </p:cNvPr>
          <p:cNvSpPr txBox="1"/>
          <p:nvPr/>
        </p:nvSpPr>
        <p:spPr>
          <a:xfrm>
            <a:off x="299357" y="1983920"/>
            <a:ext cx="288471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chemeClr val="bg1"/>
                </a:solidFill>
              </a:rPr>
              <a:t>Run </a:t>
            </a:r>
            <a:r>
              <a:rPr lang="en-US" sz="2200" err="1">
                <a:solidFill>
                  <a:schemeClr val="bg1"/>
                </a:solidFill>
              </a:rPr>
              <a:t>tBLS</a:t>
            </a:r>
            <a:r>
              <a:rPr lang="en-US" sz="2200">
                <a:solidFill>
                  <a:schemeClr val="bg1"/>
                </a:solidFill>
              </a:rPr>
              <a:t> Signing on message m</a:t>
            </a:r>
          </a:p>
        </p:txBody>
      </p:sp>
      <p:sp>
        <p:nvSpPr>
          <p:cNvPr id="9" name="TextBox 8">
            <a:extLst>
              <a:ext uri="{FF2B5EF4-FFF2-40B4-BE49-F238E27FC236}">
                <a16:creationId xmlns:a16="http://schemas.microsoft.com/office/drawing/2014/main" id="{F0054F94-5CEF-AC3B-DA9E-43DF4EFF4428}"/>
              </a:ext>
            </a:extLst>
          </p:cNvPr>
          <p:cNvSpPr txBox="1"/>
          <p:nvPr/>
        </p:nvSpPr>
        <p:spPr>
          <a:xfrm>
            <a:off x="304800" y="1055915"/>
            <a:ext cx="2743200"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rgbClr val="FFFFFF"/>
                </a:solidFill>
              </a:rPr>
              <a:t>Run </a:t>
            </a:r>
            <a:r>
              <a:rPr lang="en-US" sz="2200" err="1">
                <a:solidFill>
                  <a:srgbClr val="FFFFFF"/>
                </a:solidFill>
              </a:rPr>
              <a:t>aPPSS</a:t>
            </a:r>
            <a:r>
              <a:rPr lang="en-US" sz="2200">
                <a:solidFill>
                  <a:srgbClr val="FFFFFF"/>
                </a:solidFill>
              </a:rPr>
              <a:t> Reconstruction </a:t>
            </a:r>
          </a:p>
          <a:p>
            <a:endParaRPr lang="en-US" sz="2000">
              <a:solidFill>
                <a:srgbClr val="FFFFFF"/>
              </a:solidFill>
            </a:endParaRPr>
          </a:p>
        </p:txBody>
      </p:sp>
      <p:sp>
        <p:nvSpPr>
          <p:cNvPr id="3" name="TextBox 2">
            <a:extLst>
              <a:ext uri="{FF2B5EF4-FFF2-40B4-BE49-F238E27FC236}">
                <a16:creationId xmlns:a16="http://schemas.microsoft.com/office/drawing/2014/main" id="{0A72A5DE-170D-20EA-C3AA-D32B48B815C7}"/>
              </a:ext>
            </a:extLst>
          </p:cNvPr>
          <p:cNvSpPr txBox="1"/>
          <p:nvPr/>
        </p:nvSpPr>
        <p:spPr>
          <a:xfrm>
            <a:off x="305219" y="2926232"/>
            <a:ext cx="2874945"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chemeClr val="bg1"/>
                </a:solidFill>
              </a:rPr>
              <a:t>Efficiency – minimal overhead</a:t>
            </a:r>
          </a:p>
        </p:txBody>
      </p:sp>
      <p:sp>
        <p:nvSpPr>
          <p:cNvPr id="6" name="TextBox 5">
            <a:extLst>
              <a:ext uri="{FF2B5EF4-FFF2-40B4-BE49-F238E27FC236}">
                <a16:creationId xmlns:a16="http://schemas.microsoft.com/office/drawing/2014/main" id="{F542DC0A-AC02-6C9D-5D57-5250B8188C6D}"/>
              </a:ext>
            </a:extLst>
          </p:cNvPr>
          <p:cNvSpPr txBox="1"/>
          <p:nvPr/>
        </p:nvSpPr>
        <p:spPr>
          <a:xfrm>
            <a:off x="293496" y="3852355"/>
            <a:ext cx="2874945"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chemeClr val="bg1"/>
                </a:solidFill>
              </a:rPr>
              <a:t>UC secure against an adaptive adversary</a:t>
            </a:r>
          </a:p>
        </p:txBody>
      </p:sp>
      <p:sp>
        <p:nvSpPr>
          <p:cNvPr id="10" name="TextBox 9">
            <a:extLst>
              <a:ext uri="{FF2B5EF4-FFF2-40B4-BE49-F238E27FC236}">
                <a16:creationId xmlns:a16="http://schemas.microsoft.com/office/drawing/2014/main" id="{BD8577EC-28AB-D4DD-B7C1-B84405607E9B}"/>
              </a:ext>
            </a:extLst>
          </p:cNvPr>
          <p:cNvSpPr txBox="1"/>
          <p:nvPr/>
        </p:nvSpPr>
        <p:spPr>
          <a:xfrm>
            <a:off x="3395073" y="5232932"/>
            <a:ext cx="4918602"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ea typeface="+mn-lt"/>
                <a:cs typeface="+mn-lt"/>
              </a:rPr>
              <a:t>Extensions to Password-Protected MPC</a:t>
            </a:r>
            <a:endParaRPr lang="en-US" sz="2200"/>
          </a:p>
        </p:txBody>
      </p:sp>
      <p:sp>
        <p:nvSpPr>
          <p:cNvPr id="12" name="TextBox 11">
            <a:extLst>
              <a:ext uri="{FF2B5EF4-FFF2-40B4-BE49-F238E27FC236}">
                <a16:creationId xmlns:a16="http://schemas.microsoft.com/office/drawing/2014/main" id="{7D7D2E16-9F5E-76F0-900A-79252D56097E}"/>
              </a:ext>
            </a:extLst>
          </p:cNvPr>
          <p:cNvSpPr txBox="1"/>
          <p:nvPr/>
        </p:nvSpPr>
        <p:spPr>
          <a:xfrm>
            <a:off x="3399425" y="5668721"/>
            <a:ext cx="4531988"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ea typeface="+mn-lt"/>
                <a:cs typeface="+mn-lt"/>
              </a:rPr>
              <a:t>MPC for Obfuscated Point Function</a:t>
            </a:r>
            <a:endParaRPr lang="en-US" sz="2200" err="1"/>
          </a:p>
        </p:txBody>
      </p:sp>
      <p:sp>
        <p:nvSpPr>
          <p:cNvPr id="14" name="TextBox 13">
            <a:extLst>
              <a:ext uri="{FF2B5EF4-FFF2-40B4-BE49-F238E27FC236}">
                <a16:creationId xmlns:a16="http://schemas.microsoft.com/office/drawing/2014/main" id="{5D935500-5C64-2572-870F-A540B9D2AF33}"/>
              </a:ext>
            </a:extLst>
          </p:cNvPr>
          <p:cNvSpPr txBox="1"/>
          <p:nvPr/>
        </p:nvSpPr>
        <p:spPr>
          <a:xfrm>
            <a:off x="3401507" y="4799486"/>
            <a:ext cx="4691996"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ea typeface="+mn-lt"/>
                <a:cs typeface="+mn-lt"/>
              </a:rPr>
              <a:t>Applications to blockchain wallets</a:t>
            </a:r>
          </a:p>
        </p:txBody>
      </p:sp>
      <p:sp>
        <p:nvSpPr>
          <p:cNvPr id="2" name="Symbol zastępczy numeru slajdu 1">
            <a:extLst>
              <a:ext uri="{FF2B5EF4-FFF2-40B4-BE49-F238E27FC236}">
                <a16:creationId xmlns:a16="http://schemas.microsoft.com/office/drawing/2014/main" id="{783292E9-6FC9-A5E1-F671-78FD465BE663}"/>
              </a:ext>
            </a:extLst>
          </p:cNvPr>
          <p:cNvSpPr>
            <a:spLocks noGrp="1"/>
          </p:cNvSpPr>
          <p:nvPr>
            <p:ph type="sldNum" sz="quarter" idx="12"/>
          </p:nvPr>
        </p:nvSpPr>
        <p:spPr/>
        <p:txBody>
          <a:bodyPr/>
          <a:lstStyle/>
          <a:p>
            <a:fld id="{4FAB73BC-B049-4115-A692-8D63A059BFB8}" type="slidenum">
              <a:rPr lang="en-US" dirty="0"/>
              <a:pPr/>
              <a:t>21</a:t>
            </a:fld>
            <a:endParaRPr lang="pl-PL"/>
          </a:p>
        </p:txBody>
      </p:sp>
      <p:sp>
        <p:nvSpPr>
          <p:cNvPr id="7" name="Arrow: Right 256">
            <a:extLst>
              <a:ext uri="{FF2B5EF4-FFF2-40B4-BE49-F238E27FC236}">
                <a16:creationId xmlns:a16="http://schemas.microsoft.com/office/drawing/2014/main" id="{8442AABA-CCC9-FDE4-214B-DD840C15533F}"/>
              </a:ext>
            </a:extLst>
          </p:cNvPr>
          <p:cNvSpPr/>
          <p:nvPr/>
        </p:nvSpPr>
        <p:spPr>
          <a:xfrm rot="19800000">
            <a:off x="6842208" y="1752002"/>
            <a:ext cx="2299020" cy="808249"/>
          </a:xfrm>
          <a:prstGeom prst="leftRightArrow">
            <a:avLst/>
          </a:prstGeom>
          <a:solidFill>
            <a:srgbClr val="2052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266">
            <a:extLst>
              <a:ext uri="{FF2B5EF4-FFF2-40B4-BE49-F238E27FC236}">
                <a16:creationId xmlns:a16="http://schemas.microsoft.com/office/drawing/2014/main" id="{8B6E0698-C249-D817-280F-CAC6F31C9E8C}"/>
              </a:ext>
            </a:extLst>
          </p:cNvPr>
          <p:cNvSpPr/>
          <p:nvPr/>
        </p:nvSpPr>
        <p:spPr>
          <a:xfrm rot="1800000">
            <a:off x="6928472" y="3908605"/>
            <a:ext cx="2299020" cy="808249"/>
          </a:xfrm>
          <a:prstGeom prst="leftRightArrow">
            <a:avLst/>
          </a:prstGeom>
          <a:solidFill>
            <a:srgbClr val="2052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Right 267">
            <a:extLst>
              <a:ext uri="{FF2B5EF4-FFF2-40B4-BE49-F238E27FC236}">
                <a16:creationId xmlns:a16="http://schemas.microsoft.com/office/drawing/2014/main" id="{6D293033-E9CB-9F9E-5E4F-25711A7F8925}"/>
              </a:ext>
            </a:extLst>
          </p:cNvPr>
          <p:cNvSpPr/>
          <p:nvPr/>
        </p:nvSpPr>
        <p:spPr>
          <a:xfrm>
            <a:off x="7287904" y="2830303"/>
            <a:ext cx="2299020" cy="808249"/>
          </a:xfrm>
          <a:prstGeom prst="leftRightArrow">
            <a:avLst/>
          </a:prstGeom>
          <a:solidFill>
            <a:srgbClr val="2052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Graphic 19" descr="Database with solid fill">
            <a:extLst>
              <a:ext uri="{FF2B5EF4-FFF2-40B4-BE49-F238E27FC236}">
                <a16:creationId xmlns:a16="http://schemas.microsoft.com/office/drawing/2014/main" id="{31973EAA-1754-6361-984A-94A5490B4E2E}"/>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9271547" y="864901"/>
            <a:ext cx="1115683" cy="1115683"/>
          </a:xfrm>
          <a:prstGeom prst="rect">
            <a:avLst/>
          </a:prstGeom>
        </p:spPr>
      </p:pic>
      <p:pic>
        <p:nvPicPr>
          <p:cNvPr id="22" name="Graphic 21" descr="Database with solid fill">
            <a:extLst>
              <a:ext uri="{FF2B5EF4-FFF2-40B4-BE49-F238E27FC236}">
                <a16:creationId xmlns:a16="http://schemas.microsoft.com/office/drawing/2014/main" id="{913C77FB-5C19-34A1-E6DA-CA904887FE07}"/>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9587848" y="2690825"/>
            <a:ext cx="1115683" cy="1115683"/>
          </a:xfrm>
          <a:prstGeom prst="rect">
            <a:avLst/>
          </a:prstGeom>
        </p:spPr>
      </p:pic>
      <p:pic>
        <p:nvPicPr>
          <p:cNvPr id="24" name="Graphic 23" descr="Database with solid fill">
            <a:extLst>
              <a:ext uri="{FF2B5EF4-FFF2-40B4-BE49-F238E27FC236}">
                <a16:creationId xmlns:a16="http://schemas.microsoft.com/office/drawing/2014/main" id="{33F515DE-043C-AEAE-4DD5-756F1E1C601B}"/>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9271547" y="4559882"/>
            <a:ext cx="1115683" cy="1115683"/>
          </a:xfrm>
          <a:prstGeom prst="rect">
            <a:avLst/>
          </a:prstGeom>
        </p:spPr>
      </p:pic>
      <p:sp>
        <p:nvSpPr>
          <p:cNvPr id="26" name="pole tekstowe 28">
            <a:extLst>
              <a:ext uri="{FF2B5EF4-FFF2-40B4-BE49-F238E27FC236}">
                <a16:creationId xmlns:a16="http://schemas.microsoft.com/office/drawing/2014/main" id="{023D606E-43E3-8601-1A20-951A2F5908BA}"/>
              </a:ext>
            </a:extLst>
          </p:cNvPr>
          <p:cNvSpPr txBox="1"/>
          <p:nvPr/>
        </p:nvSpPr>
        <p:spPr>
          <a:xfrm>
            <a:off x="9448061" y="1833470"/>
            <a:ext cx="119143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a:t>key</a:t>
            </a:r>
            <a:r>
              <a:rPr lang="pl-PL" sz="2200" baseline="-25000"/>
              <a:t>1</a:t>
            </a:r>
            <a:r>
              <a:rPr lang="pl-PL" sz="2200"/>
              <a:t>, V</a:t>
            </a:r>
            <a:r>
              <a:rPr lang="pl-PL" sz="2200" baseline="-25000"/>
              <a:t>1</a:t>
            </a:r>
            <a:endParaRPr lang="en-US" sz="2200" baseline="-25000"/>
          </a:p>
          <a:p>
            <a:pPr algn="l"/>
            <a:endParaRPr lang="pl-PL" sz="2200"/>
          </a:p>
        </p:txBody>
      </p:sp>
      <p:sp>
        <p:nvSpPr>
          <p:cNvPr id="28" name="pole tekstowe 28">
            <a:extLst>
              <a:ext uri="{FF2B5EF4-FFF2-40B4-BE49-F238E27FC236}">
                <a16:creationId xmlns:a16="http://schemas.microsoft.com/office/drawing/2014/main" id="{8D8AFFFE-6767-FAD9-4746-0A85E082740A}"/>
              </a:ext>
            </a:extLst>
          </p:cNvPr>
          <p:cNvSpPr txBox="1"/>
          <p:nvPr/>
        </p:nvSpPr>
        <p:spPr>
          <a:xfrm>
            <a:off x="9788318" y="3699070"/>
            <a:ext cx="1191434"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a:t>key</a:t>
            </a:r>
            <a:r>
              <a:rPr lang="pl-PL" sz="2200" baseline="-25000"/>
              <a:t>2</a:t>
            </a:r>
            <a:r>
              <a:rPr lang="pl-PL" sz="2200"/>
              <a:t>, V</a:t>
            </a:r>
            <a:r>
              <a:rPr lang="pl-PL" sz="2200" baseline="-25000"/>
              <a:t>1</a:t>
            </a:r>
            <a:endParaRPr lang="pl-PL" sz="2200" err="1"/>
          </a:p>
        </p:txBody>
      </p:sp>
      <p:sp>
        <p:nvSpPr>
          <p:cNvPr id="30" name="pole tekstowe 28">
            <a:extLst>
              <a:ext uri="{FF2B5EF4-FFF2-40B4-BE49-F238E27FC236}">
                <a16:creationId xmlns:a16="http://schemas.microsoft.com/office/drawing/2014/main" id="{DAA8F133-7886-EEEE-487A-45208BA9EF1F}"/>
              </a:ext>
            </a:extLst>
          </p:cNvPr>
          <p:cNvSpPr txBox="1"/>
          <p:nvPr/>
        </p:nvSpPr>
        <p:spPr>
          <a:xfrm>
            <a:off x="9443852" y="5540744"/>
            <a:ext cx="1191434"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pl-PL" sz="2200"/>
              <a:t>key</a:t>
            </a:r>
            <a:r>
              <a:rPr lang="pl-PL" sz="2200" baseline="-25000"/>
              <a:t>3</a:t>
            </a:r>
            <a:r>
              <a:rPr lang="pl-PL" sz="2200"/>
              <a:t>, V</a:t>
            </a:r>
            <a:r>
              <a:rPr lang="pl-PL" sz="2200" baseline="-25000"/>
              <a:t>1</a:t>
            </a:r>
            <a:endParaRPr lang="en-US" sz="2200" baseline="-25000"/>
          </a:p>
        </p:txBody>
      </p:sp>
      <p:sp>
        <p:nvSpPr>
          <p:cNvPr id="32" name="TextBox 31">
            <a:extLst>
              <a:ext uri="{FF2B5EF4-FFF2-40B4-BE49-F238E27FC236}">
                <a16:creationId xmlns:a16="http://schemas.microsoft.com/office/drawing/2014/main" id="{96E3974E-C52B-BEE4-8903-28FCADED3197}"/>
              </a:ext>
            </a:extLst>
          </p:cNvPr>
          <p:cNvSpPr txBox="1"/>
          <p:nvPr/>
        </p:nvSpPr>
        <p:spPr>
          <a:xfrm>
            <a:off x="9590313" y="2163536"/>
            <a:ext cx="166007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200" err="1"/>
              <a:t>aec</a:t>
            </a:r>
            <a:r>
              <a:rPr lang="en-US" sz="2200" baseline="-25000" err="1"/>
              <a:t>U</a:t>
            </a:r>
            <a:endParaRPr lang="en-US" sz="2200" err="1"/>
          </a:p>
        </p:txBody>
      </p:sp>
      <p:sp>
        <p:nvSpPr>
          <p:cNvPr id="34" name="TextBox 33">
            <a:extLst>
              <a:ext uri="{FF2B5EF4-FFF2-40B4-BE49-F238E27FC236}">
                <a16:creationId xmlns:a16="http://schemas.microsoft.com/office/drawing/2014/main" id="{B0071B0B-CA56-1D17-6DD6-2EBDBE3BC220}"/>
              </a:ext>
            </a:extLst>
          </p:cNvPr>
          <p:cNvSpPr txBox="1"/>
          <p:nvPr/>
        </p:nvSpPr>
        <p:spPr>
          <a:xfrm>
            <a:off x="9873341" y="4024993"/>
            <a:ext cx="166007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200" err="1"/>
              <a:t>aec</a:t>
            </a:r>
            <a:r>
              <a:rPr lang="en-US" sz="2200" baseline="-25000" err="1"/>
              <a:t>U</a:t>
            </a:r>
            <a:endParaRPr lang="en-US" sz="2200" err="1"/>
          </a:p>
        </p:txBody>
      </p:sp>
      <p:sp>
        <p:nvSpPr>
          <p:cNvPr id="36" name="TextBox 35">
            <a:extLst>
              <a:ext uri="{FF2B5EF4-FFF2-40B4-BE49-F238E27FC236}">
                <a16:creationId xmlns:a16="http://schemas.microsoft.com/office/drawing/2014/main" id="{6B3A4FCA-BF39-0357-1AD7-5C99B337915B}"/>
              </a:ext>
            </a:extLst>
          </p:cNvPr>
          <p:cNvSpPr txBox="1"/>
          <p:nvPr/>
        </p:nvSpPr>
        <p:spPr>
          <a:xfrm>
            <a:off x="9590312" y="5908221"/>
            <a:ext cx="166007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200" err="1"/>
              <a:t>aec</a:t>
            </a:r>
            <a:r>
              <a:rPr lang="en-US" sz="2200" baseline="-25000" err="1"/>
              <a:t>U</a:t>
            </a:r>
            <a:endParaRPr lang="en-US" sz="2200" err="1"/>
          </a:p>
        </p:txBody>
      </p:sp>
      <p:sp>
        <p:nvSpPr>
          <p:cNvPr id="44" name="pole tekstowe 28">
            <a:extLst>
              <a:ext uri="{FF2B5EF4-FFF2-40B4-BE49-F238E27FC236}">
                <a16:creationId xmlns:a16="http://schemas.microsoft.com/office/drawing/2014/main" id="{18D190BC-2B82-D77A-DF4B-3D8534E3A40D}"/>
              </a:ext>
            </a:extLst>
          </p:cNvPr>
          <p:cNvSpPr txBox="1"/>
          <p:nvPr/>
        </p:nvSpPr>
        <p:spPr>
          <a:xfrm>
            <a:off x="5666484" y="4234544"/>
            <a:ext cx="119143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a:t>(m, </a:t>
            </a:r>
            <a:r>
              <a:rPr lang="en-US" sz="2200"/>
              <a:t>σ</a:t>
            </a:r>
            <a:r>
              <a:rPr lang="pl-PL" sz="2200"/>
              <a:t>)</a:t>
            </a:r>
          </a:p>
          <a:p>
            <a:pPr algn="l"/>
            <a:endParaRPr lang="pl-PL" sz="2200"/>
          </a:p>
        </p:txBody>
      </p:sp>
      <p:pic>
        <p:nvPicPr>
          <p:cNvPr id="17" name="Picture 16" descr="A black and white image of a mathematical equation&#10;&#10;Description automatically generated">
            <a:extLst>
              <a:ext uri="{FF2B5EF4-FFF2-40B4-BE49-F238E27FC236}">
                <a16:creationId xmlns:a16="http://schemas.microsoft.com/office/drawing/2014/main" id="{9FD8159D-B892-A4F6-0820-A2AD2CF1C22B}"/>
              </a:ext>
            </a:extLst>
          </p:cNvPr>
          <p:cNvPicPr>
            <a:picLocks noChangeAspect="1"/>
          </p:cNvPicPr>
          <p:nvPr/>
        </p:nvPicPr>
        <p:blipFill>
          <a:blip r:embed="rId7" cstate="print"/>
          <a:stretch>
            <a:fillRect/>
          </a:stretch>
        </p:blipFill>
        <p:spPr>
          <a:xfrm>
            <a:off x="8077829" y="5368704"/>
            <a:ext cx="3477984" cy="1084489"/>
          </a:xfrm>
          <a:prstGeom prst="rect">
            <a:avLst/>
          </a:prstGeom>
          <a:ln>
            <a:noFill/>
          </a:ln>
        </p:spPr>
      </p:pic>
      <p:sp>
        <p:nvSpPr>
          <p:cNvPr id="23" name="pole tekstowe 28">
            <a:extLst>
              <a:ext uri="{FF2B5EF4-FFF2-40B4-BE49-F238E27FC236}">
                <a16:creationId xmlns:a16="http://schemas.microsoft.com/office/drawing/2014/main" id="{F4B252DB-BB77-725D-BF01-AB2548FC6D56}"/>
              </a:ext>
            </a:extLst>
          </p:cNvPr>
          <p:cNvSpPr txBox="1"/>
          <p:nvPr/>
        </p:nvSpPr>
        <p:spPr>
          <a:xfrm>
            <a:off x="5480591" y="3707006"/>
            <a:ext cx="1550662"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password</a:t>
            </a:r>
          </a:p>
          <a:p>
            <a:pPr algn="l"/>
            <a:endParaRPr lang="pl-PL" sz="2200"/>
          </a:p>
        </p:txBody>
      </p:sp>
      <p:sp>
        <p:nvSpPr>
          <p:cNvPr id="27" name="pole tekstowe 28">
            <a:extLst>
              <a:ext uri="{FF2B5EF4-FFF2-40B4-BE49-F238E27FC236}">
                <a16:creationId xmlns:a16="http://schemas.microsoft.com/office/drawing/2014/main" id="{AA7FE954-8DE2-4ED6-9529-062F82F51DAD}"/>
              </a:ext>
            </a:extLst>
          </p:cNvPr>
          <p:cNvSpPr txBox="1"/>
          <p:nvPr/>
        </p:nvSpPr>
        <p:spPr>
          <a:xfrm>
            <a:off x="5870837" y="3954843"/>
            <a:ext cx="48520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sk</a:t>
            </a:r>
          </a:p>
          <a:p>
            <a:pPr algn="l"/>
            <a:endParaRPr lang="pl-PL" sz="2200"/>
          </a:p>
        </p:txBody>
      </p:sp>
      <p:pic>
        <p:nvPicPr>
          <p:cNvPr id="31" name="Picture 30" descr="A diagram of a network&#10;&#10;Description automatically generated">
            <a:extLst>
              <a:ext uri="{FF2B5EF4-FFF2-40B4-BE49-F238E27FC236}">
                <a16:creationId xmlns:a16="http://schemas.microsoft.com/office/drawing/2014/main" id="{8AA0B261-206A-51E8-1EDD-0ED394082813}"/>
              </a:ext>
            </a:extLst>
          </p:cNvPr>
          <p:cNvPicPr>
            <a:picLocks noChangeAspect="1"/>
          </p:cNvPicPr>
          <p:nvPr/>
        </p:nvPicPr>
        <p:blipFill>
          <a:blip r:embed="rId8"/>
          <a:stretch>
            <a:fillRect/>
          </a:stretch>
        </p:blipFill>
        <p:spPr>
          <a:xfrm>
            <a:off x="4944836" y="739549"/>
            <a:ext cx="6939642" cy="5585732"/>
          </a:xfrm>
          <a:prstGeom prst="rect">
            <a:avLst/>
          </a:prstGeom>
        </p:spPr>
      </p:pic>
    </p:spTree>
    <p:extLst>
      <p:ext uri="{BB962C8B-B14F-4D97-AF65-F5344CB8AC3E}">
        <p14:creationId xmlns:p14="http://schemas.microsoft.com/office/powerpoint/2010/main" val="1705633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31"/>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500"/>
                                        <p:tgtEl>
                                          <p:spTgt spid="10"/>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0" nodeType="clickEffect">
                                  <p:stCondLst>
                                    <p:cond delay="0"/>
                                  </p:stCondLst>
                                  <p:childTnLst>
                                    <p:set>
                                      <p:cBhvr>
                                        <p:cTn id="44" dur="1" fill="hold">
                                          <p:stCondLst>
                                            <p:cond delay="0"/>
                                          </p:stCondLst>
                                        </p:cTn>
                                        <p:tgtEl>
                                          <p:spTgt spid="36"/>
                                        </p:tgtEl>
                                        <p:attrNameLst>
                                          <p:attrName>style.visibility</p:attrName>
                                        </p:attrNameLst>
                                      </p:cBhvr>
                                      <p:to>
                                        <p:strVal val="hidden"/>
                                      </p:to>
                                    </p:set>
                                  </p:childTnLst>
                                </p:cTn>
                              </p:par>
                              <p:par>
                                <p:cTn id="45" presetID="10" presetClass="entr" presetSubtype="0" fill="hold" nodeType="with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500"/>
                                        <p:tgtEl>
                                          <p:spTgt spid="17"/>
                                        </p:tgtEl>
                                      </p:cBhvr>
                                    </p:animEffect>
                                  </p:childTnLst>
                                </p:cTn>
                              </p:par>
                              <p:par>
                                <p:cTn id="48" presetID="1" presetClass="exit" presetSubtype="0" fill="hold" grpId="0" nodeType="withEffect">
                                  <p:stCondLst>
                                    <p:cond delay="0"/>
                                  </p:stCondLst>
                                  <p:childTnLst>
                                    <p:set>
                                      <p:cBhvr>
                                        <p:cTn id="49" dur="1" fill="hold">
                                          <p:stCondLst>
                                            <p:cond delay="0"/>
                                          </p:stCondLst>
                                        </p:cTn>
                                        <p:tgtEl>
                                          <p:spTgt spid="30"/>
                                        </p:tgtEl>
                                        <p:attrNameLst>
                                          <p:attrName>style.visibility</p:attrName>
                                        </p:attrNameLst>
                                      </p:cBhvr>
                                      <p:to>
                                        <p:strVal val="hidden"/>
                                      </p:to>
                                    </p:set>
                                  </p:childTnLst>
                                </p:cTn>
                              </p:par>
                              <p:par>
                                <p:cTn id="50" presetID="10" presetClass="entr" presetSubtype="0" fill="hold" grpId="0" nodeType="with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3" grpId="0"/>
      <p:bldP spid="6" grpId="0"/>
      <p:bldP spid="10" grpId="0"/>
      <p:bldP spid="12" grpId="0"/>
      <p:bldP spid="14" grpId="0"/>
      <p:bldP spid="30" grpId="0"/>
      <p:bldP spid="36" grpId="0"/>
      <p:bldP spid="4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95B7EE3-5666-6C0E-E7B0-3CA7C2CE8FE0}"/>
              </a:ext>
            </a:extLst>
          </p:cNvPr>
          <p:cNvSpPr txBox="1"/>
          <p:nvPr/>
        </p:nvSpPr>
        <p:spPr>
          <a:xfrm>
            <a:off x="431877" y="1022442"/>
            <a:ext cx="6176562"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solidFill>
                  <a:schemeClr val="bg1"/>
                </a:solidFill>
              </a:rPr>
              <a:t>Our contributions</a:t>
            </a:r>
          </a:p>
        </p:txBody>
      </p:sp>
      <p:sp>
        <p:nvSpPr>
          <p:cNvPr id="3" name="TextBox 2">
            <a:extLst>
              <a:ext uri="{FF2B5EF4-FFF2-40B4-BE49-F238E27FC236}">
                <a16:creationId xmlns:a16="http://schemas.microsoft.com/office/drawing/2014/main" id="{D818018B-D013-B5C2-038F-0F8A0E8EC944}"/>
              </a:ext>
            </a:extLst>
          </p:cNvPr>
          <p:cNvSpPr txBox="1"/>
          <p:nvPr/>
        </p:nvSpPr>
        <p:spPr>
          <a:xfrm>
            <a:off x="423836" y="1710717"/>
            <a:ext cx="4398045"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chemeClr val="bg1"/>
                </a:solidFill>
              </a:rPr>
              <a:t>We introduce a new notion of </a:t>
            </a:r>
            <a:r>
              <a:rPr lang="en-US" sz="2200">
                <a:solidFill>
                  <a:schemeClr val="bg1"/>
                </a:solidFill>
                <a:ea typeface="+mn-lt"/>
                <a:cs typeface="+mn-lt"/>
              </a:rPr>
              <a:t>augmented password-protected threshold signature (</a:t>
            </a:r>
            <a:r>
              <a:rPr lang="en-US" sz="2200" err="1">
                <a:solidFill>
                  <a:schemeClr val="bg1"/>
                </a:solidFill>
                <a:ea typeface="+mn-lt"/>
                <a:cs typeface="+mn-lt"/>
              </a:rPr>
              <a:t>aptSIG</a:t>
            </a:r>
            <a:r>
              <a:rPr lang="en-US" sz="2200">
                <a:solidFill>
                  <a:schemeClr val="bg1"/>
                </a:solidFill>
                <a:ea typeface="+mn-lt"/>
                <a:cs typeface="+mn-lt"/>
              </a:rPr>
              <a:t>) </a:t>
            </a:r>
            <a:endParaRPr lang="en-US" sz="2200">
              <a:solidFill>
                <a:schemeClr val="bg1"/>
              </a:solidFill>
            </a:endParaRPr>
          </a:p>
        </p:txBody>
      </p:sp>
      <p:sp>
        <p:nvSpPr>
          <p:cNvPr id="4" name="TextBox 3">
            <a:extLst>
              <a:ext uri="{FF2B5EF4-FFF2-40B4-BE49-F238E27FC236}">
                <a16:creationId xmlns:a16="http://schemas.microsoft.com/office/drawing/2014/main" id="{F809ED10-0586-85FB-DB8A-AD9F4E27B51E}"/>
              </a:ext>
            </a:extLst>
          </p:cNvPr>
          <p:cNvSpPr txBox="1"/>
          <p:nvPr/>
        </p:nvSpPr>
        <p:spPr>
          <a:xfrm>
            <a:off x="417682" y="3088613"/>
            <a:ext cx="3836315"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err="1">
                <a:solidFill>
                  <a:schemeClr val="bg1"/>
                </a:solidFill>
              </a:rPr>
              <a:t>aPPSS</a:t>
            </a:r>
            <a:r>
              <a:rPr lang="en-US" sz="2200">
                <a:solidFill>
                  <a:schemeClr val="bg1"/>
                </a:solidFill>
              </a:rPr>
              <a:t> – a new variant of PPSS, with better security</a:t>
            </a:r>
          </a:p>
        </p:txBody>
      </p:sp>
      <p:sp>
        <p:nvSpPr>
          <p:cNvPr id="5" name="TextBox 4">
            <a:extLst>
              <a:ext uri="{FF2B5EF4-FFF2-40B4-BE49-F238E27FC236}">
                <a16:creationId xmlns:a16="http://schemas.microsoft.com/office/drawing/2014/main" id="{ED9069FA-ECAE-3FFD-6959-676AA11BDA33}"/>
              </a:ext>
            </a:extLst>
          </p:cNvPr>
          <p:cNvSpPr txBox="1"/>
          <p:nvPr/>
        </p:nvSpPr>
        <p:spPr>
          <a:xfrm>
            <a:off x="409516" y="3867501"/>
            <a:ext cx="5204738"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chemeClr val="bg1"/>
                </a:solidFill>
                <a:ea typeface="+mn-lt"/>
                <a:cs typeface="+mn-lt"/>
              </a:rPr>
              <a:t>Concrete instantiations for ECDSA (t = n-1) and BLS signature schemes</a:t>
            </a:r>
            <a:endParaRPr lang="en-US" sz="2200">
              <a:solidFill>
                <a:schemeClr val="bg1"/>
              </a:solidFill>
            </a:endParaRPr>
          </a:p>
        </p:txBody>
      </p:sp>
      <p:sp>
        <p:nvSpPr>
          <p:cNvPr id="6" name="TextBox 5">
            <a:extLst>
              <a:ext uri="{FF2B5EF4-FFF2-40B4-BE49-F238E27FC236}">
                <a16:creationId xmlns:a16="http://schemas.microsoft.com/office/drawing/2014/main" id="{406D45CD-B8B0-AF79-7D5B-7598A08DAEC7}"/>
              </a:ext>
            </a:extLst>
          </p:cNvPr>
          <p:cNvSpPr txBox="1"/>
          <p:nvPr/>
        </p:nvSpPr>
        <p:spPr>
          <a:xfrm>
            <a:off x="436731" y="4876325"/>
            <a:ext cx="5395337"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chemeClr val="bg1"/>
                </a:solidFill>
              </a:rPr>
              <a:t>Security proven in UC framework</a:t>
            </a:r>
          </a:p>
        </p:txBody>
      </p:sp>
      <p:sp>
        <p:nvSpPr>
          <p:cNvPr id="8" name="Symbol zastępczy numeru slajdu 1">
            <a:extLst>
              <a:ext uri="{FF2B5EF4-FFF2-40B4-BE49-F238E27FC236}">
                <a16:creationId xmlns:a16="http://schemas.microsoft.com/office/drawing/2014/main" id="{EE5DE03B-9F01-EF4E-2E54-DE5EA4279311}"/>
              </a:ext>
            </a:extLst>
          </p:cNvPr>
          <p:cNvSpPr>
            <a:spLocks noGrp="1"/>
          </p:cNvSpPr>
          <p:nvPr>
            <p:ph type="sldNum" sz="quarter" idx="12"/>
          </p:nvPr>
        </p:nvSpPr>
        <p:spPr>
          <a:xfrm>
            <a:off x="10634135" y="6356350"/>
            <a:ext cx="1530927" cy="365125"/>
          </a:xfrm>
        </p:spPr>
        <p:txBody>
          <a:bodyPr/>
          <a:lstStyle/>
          <a:p>
            <a:fld id="{4FAB73BC-B049-4115-A692-8D63A059BFB8}" type="slidenum">
              <a:rPr lang="en-US" dirty="0"/>
              <a:pPr/>
              <a:t>22</a:t>
            </a:fld>
            <a:endParaRPr lang="pl-PL"/>
          </a:p>
        </p:txBody>
      </p:sp>
      <p:sp>
        <p:nvSpPr>
          <p:cNvPr id="9" name="pole tekstowe 8">
            <a:extLst>
              <a:ext uri="{FF2B5EF4-FFF2-40B4-BE49-F238E27FC236}">
                <a16:creationId xmlns:a16="http://schemas.microsoft.com/office/drawing/2014/main" id="{932D73AC-F6D7-3CBF-9553-3A2192BA7E28}"/>
              </a:ext>
            </a:extLst>
          </p:cNvPr>
          <p:cNvSpPr txBox="1"/>
          <p:nvPr/>
        </p:nvSpPr>
        <p:spPr>
          <a:xfrm>
            <a:off x="5434671" y="1024559"/>
            <a:ext cx="3841131" cy="11695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400" b="1" err="1">
                <a:solidFill>
                  <a:schemeClr val="bg1"/>
                </a:solidFill>
              </a:rPr>
              <a:t>Future</a:t>
            </a:r>
            <a:r>
              <a:rPr lang="pl-PL" sz="2400" b="1">
                <a:solidFill>
                  <a:schemeClr val="bg1"/>
                </a:solidFill>
              </a:rPr>
              <a:t> </a:t>
            </a:r>
            <a:r>
              <a:rPr lang="pl-PL" sz="2400" b="1" err="1">
                <a:solidFill>
                  <a:schemeClr val="bg1"/>
                </a:solidFill>
              </a:rPr>
              <a:t>Work</a:t>
            </a:r>
            <a:br>
              <a:rPr lang="pl-PL" sz="2400" b="1">
                <a:solidFill>
                  <a:schemeClr val="bg1"/>
                </a:solidFill>
              </a:rPr>
            </a:br>
            <a:br>
              <a:rPr lang="pl-PL" sz="2400" b="1"/>
            </a:br>
            <a:endParaRPr lang="pl-PL" sz="2200">
              <a:solidFill>
                <a:schemeClr val="bg1"/>
              </a:solidFill>
            </a:endParaRPr>
          </a:p>
        </p:txBody>
      </p:sp>
      <p:sp>
        <p:nvSpPr>
          <p:cNvPr id="10" name="Strzałka: w lewo 9">
            <a:extLst>
              <a:ext uri="{FF2B5EF4-FFF2-40B4-BE49-F238E27FC236}">
                <a16:creationId xmlns:a16="http://schemas.microsoft.com/office/drawing/2014/main" id="{5AE29308-CBC3-36C0-62F4-BC30DBA5BB0D}"/>
              </a:ext>
            </a:extLst>
          </p:cNvPr>
          <p:cNvSpPr/>
          <p:nvPr/>
        </p:nvSpPr>
        <p:spPr>
          <a:xfrm>
            <a:off x="4340533" y="2048443"/>
            <a:ext cx="961003" cy="434028"/>
          </a:xfrm>
          <a:prstGeom prst="leftArrow">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ole tekstowe 10">
            <a:extLst>
              <a:ext uri="{FF2B5EF4-FFF2-40B4-BE49-F238E27FC236}">
                <a16:creationId xmlns:a16="http://schemas.microsoft.com/office/drawing/2014/main" id="{77097DE0-5E55-D867-6D6E-7D27416F0ED6}"/>
              </a:ext>
            </a:extLst>
          </p:cNvPr>
          <p:cNvSpPr txBox="1"/>
          <p:nvPr/>
        </p:nvSpPr>
        <p:spPr>
          <a:xfrm>
            <a:off x="5431856" y="1707861"/>
            <a:ext cx="3359062"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solidFill>
                  <a:schemeClr val="bg1"/>
                </a:solidFill>
              </a:rPr>
              <a:t>password-protected</a:t>
            </a:r>
            <a:r>
              <a:rPr lang="pl-PL" sz="2200">
                <a:solidFill>
                  <a:schemeClr val="bg1"/>
                </a:solidFill>
              </a:rPr>
              <a:t> (</a:t>
            </a:r>
            <a:r>
              <a:rPr lang="pl-PL" sz="2200" err="1">
                <a:solidFill>
                  <a:schemeClr val="bg1"/>
                </a:solidFill>
              </a:rPr>
              <a:t>arbitrary</a:t>
            </a:r>
            <a:r>
              <a:rPr lang="pl-PL" sz="2200">
                <a:solidFill>
                  <a:schemeClr val="bg1"/>
                </a:solidFill>
              </a:rPr>
              <a:t>) </a:t>
            </a:r>
            <a:r>
              <a:rPr lang="pl-PL" sz="2200" err="1">
                <a:solidFill>
                  <a:schemeClr val="bg1"/>
                </a:solidFill>
              </a:rPr>
              <a:t>keyed</a:t>
            </a:r>
            <a:r>
              <a:rPr lang="pl-PL" sz="2200">
                <a:solidFill>
                  <a:schemeClr val="bg1"/>
                </a:solidFill>
              </a:rPr>
              <a:t> </a:t>
            </a:r>
            <a:r>
              <a:rPr lang="pl-PL" sz="2200" err="1">
                <a:solidFill>
                  <a:schemeClr val="bg1"/>
                </a:solidFill>
              </a:rPr>
              <a:t>function</a:t>
            </a:r>
            <a:br>
              <a:rPr lang="pl-PL" sz="2200">
                <a:solidFill>
                  <a:schemeClr val="bg1"/>
                </a:solidFill>
              </a:rPr>
            </a:br>
            <a:r>
              <a:rPr lang="pl-PL" sz="2200" err="1">
                <a:solidFill>
                  <a:schemeClr val="bg1"/>
                </a:solidFill>
              </a:rPr>
              <a:t>e.g</a:t>
            </a:r>
            <a:r>
              <a:rPr lang="pl-PL" sz="2200">
                <a:solidFill>
                  <a:schemeClr val="bg1"/>
                </a:solidFill>
              </a:rPr>
              <a:t>. </a:t>
            </a:r>
            <a:r>
              <a:rPr lang="pl-PL" sz="2200" err="1">
                <a:solidFill>
                  <a:schemeClr val="bg1"/>
                </a:solidFill>
              </a:rPr>
              <a:t>threshold</a:t>
            </a:r>
            <a:r>
              <a:rPr lang="pl-PL" sz="2200">
                <a:solidFill>
                  <a:schemeClr val="bg1"/>
                </a:solidFill>
              </a:rPr>
              <a:t> </a:t>
            </a:r>
            <a:r>
              <a:rPr lang="pl-PL" sz="2200" err="1">
                <a:solidFill>
                  <a:schemeClr val="bg1"/>
                </a:solidFill>
              </a:rPr>
              <a:t>encryption</a:t>
            </a:r>
            <a:br>
              <a:rPr lang="pl-PL" sz="2200">
                <a:solidFill>
                  <a:schemeClr val="bg1"/>
                </a:solidFill>
              </a:rPr>
            </a:br>
            <a:r>
              <a:rPr lang="pl-PL" sz="2200" err="1">
                <a:solidFill>
                  <a:schemeClr val="bg1"/>
                </a:solidFill>
              </a:rPr>
              <a:t>or</a:t>
            </a:r>
            <a:r>
              <a:rPr lang="pl-PL" sz="2200">
                <a:solidFill>
                  <a:schemeClr val="bg1"/>
                </a:solidFill>
              </a:rPr>
              <a:t> blind </a:t>
            </a:r>
            <a:r>
              <a:rPr lang="pl-PL" sz="2200" err="1">
                <a:solidFill>
                  <a:schemeClr val="bg1"/>
                </a:solidFill>
              </a:rPr>
              <a:t>signatures</a:t>
            </a:r>
            <a:endParaRPr lang="pl-PL" err="1">
              <a:solidFill>
                <a:schemeClr val="bg1"/>
              </a:solidFill>
            </a:endParaRPr>
          </a:p>
        </p:txBody>
      </p:sp>
    </p:spTree>
    <p:extLst>
      <p:ext uri="{BB962C8B-B14F-4D97-AF65-F5344CB8AC3E}">
        <p14:creationId xmlns:p14="http://schemas.microsoft.com/office/powerpoint/2010/main" val="5088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9" grpId="0"/>
      <p:bldP spid="10" grpId="0" animBg="1"/>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43162304-DA60-4C31-9E2B-E22F8DA75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Rectangle 28">
            <a:extLst>
              <a:ext uri="{FF2B5EF4-FFF2-40B4-BE49-F238E27FC236}">
                <a16:creationId xmlns:a16="http://schemas.microsoft.com/office/drawing/2014/main" id="{C4AE1EFF-264A-4A42-BEA1-0E875F40D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30" name="Rectangle 29">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2" name="Rectangle 3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4" name="Rectangle 33">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TextBox 3">
            <a:extLst>
              <a:ext uri="{FF2B5EF4-FFF2-40B4-BE49-F238E27FC236}">
                <a16:creationId xmlns:a16="http://schemas.microsoft.com/office/drawing/2014/main" id="{3FB64F9C-745D-372D-F2DD-D691CA19D82E}"/>
              </a:ext>
            </a:extLst>
          </p:cNvPr>
          <p:cNvSpPr txBox="1"/>
          <p:nvPr/>
        </p:nvSpPr>
        <p:spPr>
          <a:xfrm>
            <a:off x="4798222" y="4446797"/>
            <a:ext cx="3903489" cy="1229381"/>
          </a:xfrm>
          <a:prstGeom prst="rect">
            <a:avLst/>
          </a:prstGeom>
        </p:spPr>
        <p:txBody>
          <a:bodyPr rot="0" spcFirstLastPara="0" vert="horz" lIns="91440" tIns="45720" rIns="91440" bIns="45720" numCol="1" spcCol="0" rtlCol="0" fromWordArt="0" anchor="ctr" anchorCtr="0" forceAA="0" compatLnSpc="1">
            <a:prstTxWarp prst="textNoShape">
              <a:avLst/>
            </a:prstTxWarp>
            <a:norm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90000"/>
              </a:lnSpc>
              <a:spcAft>
                <a:spcPts val="600"/>
              </a:spcAft>
              <a:buClr>
                <a:schemeClr val="accent1"/>
              </a:buClr>
            </a:pPr>
            <a:r>
              <a:rPr lang="en-US"/>
              <a:t>eprint.iacr.org/2024/1469</a:t>
            </a:r>
          </a:p>
        </p:txBody>
      </p:sp>
      <p:sp>
        <p:nvSpPr>
          <p:cNvPr id="4" name="Symbol zastępczy numeru slajdu 3">
            <a:extLst>
              <a:ext uri="{FF2B5EF4-FFF2-40B4-BE49-F238E27FC236}">
                <a16:creationId xmlns:a16="http://schemas.microsoft.com/office/drawing/2014/main" id="{BED2DBF7-7015-13F3-C898-C1EF04A9EA79}"/>
              </a:ext>
            </a:extLst>
          </p:cNvPr>
          <p:cNvSpPr>
            <a:spLocks noGrp="1"/>
          </p:cNvSpPr>
          <p:nvPr>
            <p:ph type="sldNum" sz="quarter" idx="12"/>
          </p:nvPr>
        </p:nvSpPr>
        <p:spPr>
          <a:xfrm>
            <a:off x="10634135" y="6356350"/>
            <a:ext cx="1530927" cy="365125"/>
          </a:xfrm>
        </p:spPr>
        <p:txBody>
          <a:bodyPr vert="horz" lIns="91440" tIns="45720" rIns="91440" bIns="45720" rtlCol="0" anchor="ctr">
            <a:normAutofit/>
          </a:bodyPr>
          <a:lstStyle/>
          <a:p>
            <a:pPr defTabSz="457200">
              <a:spcAft>
                <a:spcPts val="600"/>
              </a:spcAft>
            </a:pPr>
            <a:fld id="{4FAB73BC-B049-4115-A692-8D63A059BFB8}" type="slidenum">
              <a:rPr lang="en-US" b="1" kern="1200" dirty="0">
                <a:solidFill>
                  <a:schemeClr val="accent1"/>
                </a:solidFill>
                <a:latin typeface="+mn-lt"/>
                <a:ea typeface="+mn-ea"/>
                <a:cs typeface="+mn-cs"/>
              </a:rPr>
              <a:pPr defTabSz="457200">
                <a:spcAft>
                  <a:spcPts val="600"/>
                </a:spcAft>
              </a:pPr>
              <a:t>23</a:t>
            </a:fld>
            <a:endParaRPr lang="en-US" b="1" kern="1200">
              <a:solidFill>
                <a:schemeClr val="accent1"/>
              </a:solidFill>
              <a:latin typeface="+mn-lt"/>
              <a:ea typeface="+mn-ea"/>
              <a:cs typeface="+mn-cs"/>
            </a:endParaRPr>
          </a:p>
        </p:txBody>
      </p:sp>
      <p:sp>
        <p:nvSpPr>
          <p:cNvPr id="5" name="Title 4">
            <a:extLst>
              <a:ext uri="{FF2B5EF4-FFF2-40B4-BE49-F238E27FC236}">
                <a16:creationId xmlns:a16="http://schemas.microsoft.com/office/drawing/2014/main" id="{ABAF67C3-BC4F-D130-AC1D-F1FDC89C58EA}"/>
              </a:ext>
            </a:extLst>
          </p:cNvPr>
          <p:cNvSpPr>
            <a:spLocks noGrp="1"/>
          </p:cNvSpPr>
          <p:nvPr>
            <p:ph type="title"/>
          </p:nvPr>
        </p:nvSpPr>
        <p:spPr>
          <a:xfrm>
            <a:off x="1505504" y="3362139"/>
            <a:ext cx="10286446" cy="1000978"/>
          </a:xfrm>
        </p:spPr>
        <p:txBody>
          <a:bodyPr vert="horz" lIns="91440" tIns="45720" rIns="91440" bIns="45720" rtlCol="0" anchor="ctr">
            <a:noAutofit/>
          </a:bodyPr>
          <a:lstStyle/>
          <a:p>
            <a:pPr algn="ctr"/>
            <a:r>
              <a:rPr lang="en-US" sz="5900">
                <a:solidFill>
                  <a:schemeClr val="tx1"/>
                </a:solidFill>
              </a:rPr>
              <a:t>Thank you for your attention!</a:t>
            </a:r>
          </a:p>
        </p:txBody>
      </p:sp>
    </p:spTree>
    <p:extLst>
      <p:ext uri="{BB962C8B-B14F-4D97-AF65-F5344CB8AC3E}">
        <p14:creationId xmlns:p14="http://schemas.microsoft.com/office/powerpoint/2010/main" val="2964810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146FA87-F448-420E-6AFC-3E168A74CBEA}"/>
              </a:ext>
            </a:extLst>
          </p:cNvPr>
          <p:cNvSpPr>
            <a:spLocks noGrp="1"/>
          </p:cNvSpPr>
          <p:nvPr>
            <p:ph type="sldNum" sz="quarter" idx="12"/>
          </p:nvPr>
        </p:nvSpPr>
        <p:spPr/>
        <p:txBody>
          <a:bodyPr vert="horz" lIns="91440" tIns="45720" rIns="91440" bIns="45720" rtlCol="0" anchor="ctr">
            <a:normAutofit/>
          </a:bodyPr>
          <a:lstStyle/>
          <a:p>
            <a:pPr defTabSz="457200">
              <a:spcAft>
                <a:spcPts val="600"/>
              </a:spcAft>
            </a:pPr>
            <a:fld id="{4FAB73BC-B049-4115-A692-8D63A059BFB8}" type="slidenum">
              <a:rPr lang="en-US" b="1" kern="1200">
                <a:solidFill>
                  <a:schemeClr val="accent1"/>
                </a:solidFill>
                <a:latin typeface="+mn-lt"/>
                <a:ea typeface="+mn-ea"/>
                <a:cs typeface="+mn-cs"/>
              </a:rPr>
              <a:pPr defTabSz="457200">
                <a:spcAft>
                  <a:spcPts val="600"/>
                </a:spcAft>
              </a:pPr>
              <a:t>3</a:t>
            </a:fld>
            <a:endParaRPr lang="en-US" b="1" kern="1200">
              <a:solidFill>
                <a:schemeClr val="accent1"/>
              </a:solidFill>
              <a:latin typeface="+mn-lt"/>
            </a:endParaRPr>
          </a:p>
        </p:txBody>
      </p:sp>
      <p:sp>
        <p:nvSpPr>
          <p:cNvPr id="35" name="TextBox 34">
            <a:extLst>
              <a:ext uri="{FF2B5EF4-FFF2-40B4-BE49-F238E27FC236}">
                <a16:creationId xmlns:a16="http://schemas.microsoft.com/office/drawing/2014/main" id="{39B30558-C65A-C117-1B82-03D06AAE3228}"/>
              </a:ext>
            </a:extLst>
          </p:cNvPr>
          <p:cNvSpPr txBox="1"/>
          <p:nvPr/>
        </p:nvSpPr>
        <p:spPr>
          <a:xfrm>
            <a:off x="6099781" y="184398"/>
            <a:ext cx="6386100" cy="4924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600" b="1"/>
              <a:t>Case 2: n servers – one password</a:t>
            </a:r>
          </a:p>
        </p:txBody>
      </p:sp>
      <p:sp>
        <p:nvSpPr>
          <p:cNvPr id="53" name="TextBox 52">
            <a:extLst>
              <a:ext uri="{FF2B5EF4-FFF2-40B4-BE49-F238E27FC236}">
                <a16:creationId xmlns:a16="http://schemas.microsoft.com/office/drawing/2014/main" id="{8DAD3FA3-EA58-22B3-02BB-3715617F6424}"/>
              </a:ext>
            </a:extLst>
          </p:cNvPr>
          <p:cNvSpPr txBox="1"/>
          <p:nvPr/>
        </p:nvSpPr>
        <p:spPr>
          <a:xfrm>
            <a:off x="-188051" y="184397"/>
            <a:ext cx="6132101" cy="4924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600" b="1"/>
              <a:t>Case 1: n servers – n passwords</a:t>
            </a:r>
          </a:p>
        </p:txBody>
      </p:sp>
      <p:pic>
        <p:nvPicPr>
          <p:cNvPr id="55" name="Graphic 54" descr="Female Profile with solid fill">
            <a:extLst>
              <a:ext uri="{FF2B5EF4-FFF2-40B4-BE49-F238E27FC236}">
                <a16:creationId xmlns:a16="http://schemas.microsoft.com/office/drawing/2014/main" id="{2ED77EFB-738F-F307-D3C7-8D60A7595729}"/>
              </a:ext>
            </a:extLst>
          </p:cNvPr>
          <p:cNvPicPr>
            <a:picLocks noChangeAspect="1"/>
          </p:cNvPicPr>
          <p:nvPr/>
        </p:nvPicPr>
        <p:blipFill>
          <a:blip r:embed="rId3" cstate="print">
            <a:extLst>
              <a:ext uri="{96DAC541-7B7A-43D3-8B79-37D633B846F1}">
                <asvg:svgBlip xmlns:asvg="http://schemas.microsoft.com/office/drawing/2016/SVG/main" r:embed="rId4"/>
              </a:ext>
            </a:extLst>
          </a:blip>
          <a:stretch>
            <a:fillRect/>
          </a:stretch>
        </p:blipFill>
        <p:spPr>
          <a:xfrm>
            <a:off x="6384350" y="2511408"/>
            <a:ext cx="1561381" cy="1575758"/>
          </a:xfrm>
          <a:prstGeom prst="rect">
            <a:avLst/>
          </a:prstGeom>
        </p:spPr>
      </p:pic>
      <p:pic>
        <p:nvPicPr>
          <p:cNvPr id="57" name="Graphic 56" descr="Database with solid fill">
            <a:extLst>
              <a:ext uri="{FF2B5EF4-FFF2-40B4-BE49-F238E27FC236}">
                <a16:creationId xmlns:a16="http://schemas.microsoft.com/office/drawing/2014/main" id="{024C365A-27BF-03ED-6B1A-978278BB64BE}"/>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10329086" y="928255"/>
            <a:ext cx="1115683" cy="1115683"/>
          </a:xfrm>
          <a:prstGeom prst="rect">
            <a:avLst/>
          </a:prstGeom>
        </p:spPr>
      </p:pic>
      <p:sp>
        <p:nvSpPr>
          <p:cNvPr id="59" name="Arrow: Right 256">
            <a:extLst>
              <a:ext uri="{FF2B5EF4-FFF2-40B4-BE49-F238E27FC236}">
                <a16:creationId xmlns:a16="http://schemas.microsoft.com/office/drawing/2014/main" id="{1B8401F0-C997-F2F6-C529-E45DDFD84137}"/>
              </a:ext>
            </a:extLst>
          </p:cNvPr>
          <p:cNvSpPr/>
          <p:nvPr/>
        </p:nvSpPr>
        <p:spPr>
          <a:xfrm rot="19800000">
            <a:off x="7899747" y="1815356"/>
            <a:ext cx="2299020" cy="808249"/>
          </a:xfrm>
          <a:prstGeom prst="leftRightArrow">
            <a:avLst/>
          </a:prstGeom>
          <a:solidFill>
            <a:srgbClr val="40BAD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pl-PL" sz="2200" err="1">
                <a:solidFill>
                  <a:schemeClr val="bg1"/>
                </a:solidFill>
              </a:rPr>
              <a:t>password</a:t>
            </a:r>
          </a:p>
        </p:txBody>
      </p:sp>
      <p:sp>
        <p:nvSpPr>
          <p:cNvPr id="61" name="Arrow: Right 266">
            <a:extLst>
              <a:ext uri="{FF2B5EF4-FFF2-40B4-BE49-F238E27FC236}">
                <a16:creationId xmlns:a16="http://schemas.microsoft.com/office/drawing/2014/main" id="{B3A0A58F-0AE5-3F88-7F3E-FF46894C7BE8}"/>
              </a:ext>
            </a:extLst>
          </p:cNvPr>
          <p:cNvSpPr/>
          <p:nvPr/>
        </p:nvSpPr>
        <p:spPr>
          <a:xfrm rot="1800000">
            <a:off x="7986011" y="4069930"/>
            <a:ext cx="2299020" cy="808249"/>
          </a:xfrm>
          <a:prstGeom prst="leftRightArrow">
            <a:avLst/>
          </a:prstGeom>
          <a:solidFill>
            <a:srgbClr val="40BAD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pl-PL" sz="2200" err="1">
                <a:solidFill>
                  <a:schemeClr val="bg1"/>
                </a:solidFill>
              </a:rPr>
              <a:t>password</a:t>
            </a:r>
          </a:p>
        </p:txBody>
      </p:sp>
      <p:sp>
        <p:nvSpPr>
          <p:cNvPr id="63" name="Arrow: Right 267">
            <a:extLst>
              <a:ext uri="{FF2B5EF4-FFF2-40B4-BE49-F238E27FC236}">
                <a16:creationId xmlns:a16="http://schemas.microsoft.com/office/drawing/2014/main" id="{1FD6FBE5-DC25-DDF6-2E94-E10C456C2FF0}"/>
              </a:ext>
            </a:extLst>
          </p:cNvPr>
          <p:cNvSpPr/>
          <p:nvPr/>
        </p:nvSpPr>
        <p:spPr>
          <a:xfrm>
            <a:off x="8345443" y="2893657"/>
            <a:ext cx="2299020" cy="808249"/>
          </a:xfrm>
          <a:prstGeom prst="leftRightArrow">
            <a:avLst/>
          </a:prstGeom>
          <a:solidFill>
            <a:srgbClr val="40BAD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pl-PL" sz="2200" err="1">
                <a:solidFill>
                  <a:schemeClr val="bg1"/>
                </a:solidFill>
              </a:rPr>
              <a:t>password</a:t>
            </a:r>
          </a:p>
        </p:txBody>
      </p:sp>
      <p:pic>
        <p:nvPicPr>
          <p:cNvPr id="65" name="Graphic 64" descr="Database with solid fill">
            <a:extLst>
              <a:ext uri="{FF2B5EF4-FFF2-40B4-BE49-F238E27FC236}">
                <a16:creationId xmlns:a16="http://schemas.microsoft.com/office/drawing/2014/main" id="{442E1416-0545-FB22-EFF3-2547C77425C5}"/>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10645387" y="2754179"/>
            <a:ext cx="1115683" cy="1115683"/>
          </a:xfrm>
          <a:prstGeom prst="rect">
            <a:avLst/>
          </a:prstGeom>
        </p:spPr>
      </p:pic>
      <p:pic>
        <p:nvPicPr>
          <p:cNvPr id="67" name="Graphic 66" descr="Database with solid fill">
            <a:extLst>
              <a:ext uri="{FF2B5EF4-FFF2-40B4-BE49-F238E27FC236}">
                <a16:creationId xmlns:a16="http://schemas.microsoft.com/office/drawing/2014/main" id="{ECF1B62F-B58C-486E-CF1A-9D8DFB1CFCF2}"/>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10329086" y="4623235"/>
            <a:ext cx="1115683" cy="1115683"/>
          </a:xfrm>
          <a:prstGeom prst="rect">
            <a:avLst/>
          </a:prstGeom>
        </p:spPr>
      </p:pic>
      <p:sp>
        <p:nvSpPr>
          <p:cNvPr id="69" name="pole tekstowe 6">
            <a:extLst>
              <a:ext uri="{FF2B5EF4-FFF2-40B4-BE49-F238E27FC236}">
                <a16:creationId xmlns:a16="http://schemas.microsoft.com/office/drawing/2014/main" id="{E6259A94-033D-CA56-53C3-547828465C11}"/>
              </a:ext>
            </a:extLst>
          </p:cNvPr>
          <p:cNvSpPr txBox="1"/>
          <p:nvPr/>
        </p:nvSpPr>
        <p:spPr>
          <a:xfrm>
            <a:off x="6534150" y="3872703"/>
            <a:ext cx="1318912"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password</a:t>
            </a:r>
          </a:p>
          <a:p>
            <a:pPr algn="l"/>
            <a:endParaRPr lang="pl-PL"/>
          </a:p>
        </p:txBody>
      </p:sp>
      <p:pic>
        <p:nvPicPr>
          <p:cNvPr id="71" name="Graphic 70" descr="Female Profile with solid fill">
            <a:extLst>
              <a:ext uri="{FF2B5EF4-FFF2-40B4-BE49-F238E27FC236}">
                <a16:creationId xmlns:a16="http://schemas.microsoft.com/office/drawing/2014/main" id="{DB77E8FC-AA27-BC85-E7B4-6DFAAEB25335}"/>
              </a:ext>
            </a:extLst>
          </p:cNvPr>
          <p:cNvPicPr>
            <a:picLocks noChangeAspect="1"/>
          </p:cNvPicPr>
          <p:nvPr/>
        </p:nvPicPr>
        <p:blipFill>
          <a:blip r:embed="rId3" cstate="print">
            <a:extLst>
              <a:ext uri="{96DAC541-7B7A-43D3-8B79-37D633B846F1}">
                <asvg:svgBlip xmlns:asvg="http://schemas.microsoft.com/office/drawing/2016/SVG/main" r:embed="rId4"/>
              </a:ext>
            </a:extLst>
          </a:blip>
          <a:stretch>
            <a:fillRect/>
          </a:stretch>
        </p:blipFill>
        <p:spPr>
          <a:xfrm>
            <a:off x="207532" y="2557589"/>
            <a:ext cx="1561381" cy="1575758"/>
          </a:xfrm>
          <a:prstGeom prst="rect">
            <a:avLst/>
          </a:prstGeom>
          <a:solidFill>
            <a:schemeClr val="bg1"/>
          </a:solidFill>
        </p:spPr>
      </p:pic>
      <p:pic>
        <p:nvPicPr>
          <p:cNvPr id="73" name="Graphic 72" descr="Database with solid fill">
            <a:extLst>
              <a:ext uri="{FF2B5EF4-FFF2-40B4-BE49-F238E27FC236}">
                <a16:creationId xmlns:a16="http://schemas.microsoft.com/office/drawing/2014/main" id="{49CD1127-B479-A14D-AB41-47311E0F18ED}"/>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4152268" y="974436"/>
            <a:ext cx="1115683" cy="1115683"/>
          </a:xfrm>
          <a:prstGeom prst="rect">
            <a:avLst/>
          </a:prstGeom>
          <a:solidFill>
            <a:schemeClr val="bg1"/>
          </a:solidFill>
        </p:spPr>
      </p:pic>
      <p:sp>
        <p:nvSpPr>
          <p:cNvPr id="75" name="Arrow: Right 256">
            <a:extLst>
              <a:ext uri="{FF2B5EF4-FFF2-40B4-BE49-F238E27FC236}">
                <a16:creationId xmlns:a16="http://schemas.microsoft.com/office/drawing/2014/main" id="{07E18854-EA5E-691A-8B8F-FE1852042EDC}"/>
              </a:ext>
            </a:extLst>
          </p:cNvPr>
          <p:cNvSpPr/>
          <p:nvPr/>
        </p:nvSpPr>
        <p:spPr>
          <a:xfrm rot="19800000">
            <a:off x="1722929" y="1861537"/>
            <a:ext cx="2299020" cy="808249"/>
          </a:xfrm>
          <a:prstGeom prst="leftRightArrow">
            <a:avLst/>
          </a:prstGeom>
          <a:solidFill>
            <a:srgbClr val="40BAD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pl-PL" sz="2200">
                <a:solidFill>
                  <a:schemeClr val="bg1"/>
                </a:solidFill>
              </a:rPr>
              <a:t>pw</a:t>
            </a:r>
            <a:r>
              <a:rPr lang="pl-PL" sz="2200" baseline="-25000">
                <a:solidFill>
                  <a:schemeClr val="bg1"/>
                </a:solidFill>
              </a:rPr>
              <a:t>1</a:t>
            </a:r>
          </a:p>
        </p:txBody>
      </p:sp>
      <p:sp>
        <p:nvSpPr>
          <p:cNvPr id="77" name="Arrow: Right 266">
            <a:extLst>
              <a:ext uri="{FF2B5EF4-FFF2-40B4-BE49-F238E27FC236}">
                <a16:creationId xmlns:a16="http://schemas.microsoft.com/office/drawing/2014/main" id="{4B227C71-08AD-B8D8-1B60-0F7F07BEACF3}"/>
              </a:ext>
            </a:extLst>
          </p:cNvPr>
          <p:cNvSpPr/>
          <p:nvPr/>
        </p:nvSpPr>
        <p:spPr>
          <a:xfrm rot="1800000">
            <a:off x="1809193" y="4116111"/>
            <a:ext cx="2299020" cy="808249"/>
          </a:xfrm>
          <a:prstGeom prst="leftRightArrow">
            <a:avLst/>
          </a:prstGeom>
          <a:solidFill>
            <a:srgbClr val="40BAD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pl-PL" sz="2200">
                <a:solidFill>
                  <a:schemeClr val="bg1"/>
                </a:solidFill>
              </a:rPr>
              <a:t>pw</a:t>
            </a:r>
            <a:r>
              <a:rPr lang="pl-PL" sz="2200" baseline="-25000">
                <a:solidFill>
                  <a:schemeClr val="bg1"/>
                </a:solidFill>
              </a:rPr>
              <a:t>3</a:t>
            </a:r>
          </a:p>
        </p:txBody>
      </p:sp>
      <p:sp>
        <p:nvSpPr>
          <p:cNvPr id="79" name="Arrow: Right 267">
            <a:extLst>
              <a:ext uri="{FF2B5EF4-FFF2-40B4-BE49-F238E27FC236}">
                <a16:creationId xmlns:a16="http://schemas.microsoft.com/office/drawing/2014/main" id="{9346DA79-29E2-E91C-C38F-3421654C1519}"/>
              </a:ext>
            </a:extLst>
          </p:cNvPr>
          <p:cNvSpPr/>
          <p:nvPr/>
        </p:nvSpPr>
        <p:spPr>
          <a:xfrm>
            <a:off x="2168625" y="2939838"/>
            <a:ext cx="2299020" cy="808249"/>
          </a:xfrm>
          <a:prstGeom prst="leftRightArrow">
            <a:avLst/>
          </a:prstGeom>
          <a:solidFill>
            <a:srgbClr val="40BAD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pl-PL" sz="2200">
                <a:solidFill>
                  <a:schemeClr val="bg1"/>
                </a:solidFill>
              </a:rPr>
              <a:t>pw</a:t>
            </a:r>
            <a:r>
              <a:rPr lang="pl-PL" sz="2200" baseline="-25000">
                <a:solidFill>
                  <a:schemeClr val="bg1"/>
                </a:solidFill>
              </a:rPr>
              <a:t>2</a:t>
            </a:r>
          </a:p>
        </p:txBody>
      </p:sp>
      <p:pic>
        <p:nvPicPr>
          <p:cNvPr id="81" name="Graphic 80" descr="Database with solid fill">
            <a:extLst>
              <a:ext uri="{FF2B5EF4-FFF2-40B4-BE49-F238E27FC236}">
                <a16:creationId xmlns:a16="http://schemas.microsoft.com/office/drawing/2014/main" id="{3564605E-3096-C055-38FF-AA3060B59E79}"/>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4468569" y="2800360"/>
            <a:ext cx="1115683" cy="1115683"/>
          </a:xfrm>
          <a:prstGeom prst="rect">
            <a:avLst/>
          </a:prstGeom>
        </p:spPr>
      </p:pic>
      <p:pic>
        <p:nvPicPr>
          <p:cNvPr id="83" name="Graphic 82" descr="Database with solid fill">
            <a:extLst>
              <a:ext uri="{FF2B5EF4-FFF2-40B4-BE49-F238E27FC236}">
                <a16:creationId xmlns:a16="http://schemas.microsoft.com/office/drawing/2014/main" id="{CC09980A-8CBF-F594-E10E-2A55D8032B3D}"/>
              </a:ext>
            </a:extLst>
          </p:cNvPr>
          <p:cNvPicPr>
            <a:picLocks noChangeAspect="1"/>
          </p:cNvPicPr>
          <p:nvPr/>
        </p:nvPicPr>
        <p:blipFill>
          <a:blip r:embed="rId5" cstate="print">
            <a:extLst>
              <a:ext uri="{96DAC541-7B7A-43D3-8B79-37D633B846F1}">
                <asvg:svgBlip xmlns:asvg="http://schemas.microsoft.com/office/drawing/2016/SVG/main" r:embed="rId6"/>
              </a:ext>
            </a:extLst>
          </a:blip>
          <a:stretch>
            <a:fillRect/>
          </a:stretch>
        </p:blipFill>
        <p:spPr>
          <a:xfrm>
            <a:off x="4152268" y="4669417"/>
            <a:ext cx="1115683" cy="1115683"/>
          </a:xfrm>
          <a:prstGeom prst="rect">
            <a:avLst/>
          </a:prstGeom>
        </p:spPr>
      </p:pic>
      <p:sp>
        <p:nvSpPr>
          <p:cNvPr id="85" name="pole tekstowe 6">
            <a:extLst>
              <a:ext uri="{FF2B5EF4-FFF2-40B4-BE49-F238E27FC236}">
                <a16:creationId xmlns:a16="http://schemas.microsoft.com/office/drawing/2014/main" id="{3FC0BDCD-1070-5891-CDC0-B6FAB808608F}"/>
              </a:ext>
            </a:extLst>
          </p:cNvPr>
          <p:cNvSpPr txBox="1"/>
          <p:nvPr/>
        </p:nvSpPr>
        <p:spPr>
          <a:xfrm>
            <a:off x="0" y="3899834"/>
            <a:ext cx="1979479" cy="104644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password_file</a:t>
            </a:r>
            <a:r>
              <a:rPr lang="pl-PL" sz="2200"/>
              <a:t>:</a:t>
            </a:r>
            <a:br>
              <a:rPr lang="pl-PL" sz="2200"/>
            </a:br>
            <a:r>
              <a:rPr lang="pl-PL" sz="2200"/>
              <a:t>(pw</a:t>
            </a:r>
            <a:r>
              <a:rPr lang="pl-PL" sz="2200" baseline="-25000"/>
              <a:t>1</a:t>
            </a:r>
            <a:r>
              <a:rPr lang="pl-PL" sz="2200"/>
              <a:t>,pw</a:t>
            </a:r>
            <a:r>
              <a:rPr lang="pl-PL" sz="2200" baseline="-25000"/>
              <a:t>2</a:t>
            </a:r>
            <a:r>
              <a:rPr lang="pl-PL" sz="2200"/>
              <a:t>,pw</a:t>
            </a:r>
            <a:r>
              <a:rPr lang="pl-PL" sz="2200" baseline="-25000"/>
              <a:t>3</a:t>
            </a:r>
            <a:r>
              <a:rPr lang="pl-PL" sz="2200"/>
              <a:t>)</a:t>
            </a:r>
            <a:endParaRPr lang="pl-PL" sz="2200" baseline="-25000"/>
          </a:p>
          <a:p>
            <a:pPr algn="l"/>
            <a:endParaRPr lang="pl-PL"/>
          </a:p>
        </p:txBody>
      </p:sp>
      <p:sp>
        <p:nvSpPr>
          <p:cNvPr id="86" name="TextBox 85">
            <a:extLst>
              <a:ext uri="{FF2B5EF4-FFF2-40B4-BE49-F238E27FC236}">
                <a16:creationId xmlns:a16="http://schemas.microsoft.com/office/drawing/2014/main" id="{513B8C72-13A1-54F9-6731-33D02B2C71FE}"/>
              </a:ext>
            </a:extLst>
          </p:cNvPr>
          <p:cNvSpPr txBox="1"/>
          <p:nvPr/>
        </p:nvSpPr>
        <p:spPr>
          <a:xfrm>
            <a:off x="990600" y="5539262"/>
            <a:ext cx="3067050" cy="436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a:t>Too much to </a:t>
            </a:r>
            <a:r>
              <a:rPr lang="pl-PL" sz="2200" err="1"/>
              <a:t>memorize</a:t>
            </a:r>
            <a:r>
              <a:rPr lang="pl-PL" sz="2200"/>
              <a:t>!</a:t>
            </a:r>
            <a:endParaRPr lang="en-US" sz="2200" err="1"/>
          </a:p>
        </p:txBody>
      </p:sp>
      <p:sp>
        <p:nvSpPr>
          <p:cNvPr id="88" name="pole tekstowe 8">
            <a:extLst>
              <a:ext uri="{FF2B5EF4-FFF2-40B4-BE49-F238E27FC236}">
                <a16:creationId xmlns:a16="http://schemas.microsoft.com/office/drawing/2014/main" id="{93B1D08D-03E7-4F70-F78B-BDA61D1B4E05}"/>
              </a:ext>
            </a:extLst>
          </p:cNvPr>
          <p:cNvSpPr txBox="1"/>
          <p:nvPr/>
        </p:nvSpPr>
        <p:spPr>
          <a:xfrm>
            <a:off x="6530467" y="5965086"/>
            <a:ext cx="538389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Strawman</a:t>
            </a:r>
            <a:r>
              <a:rPr lang="pl-PL" sz="2200"/>
              <a:t> </a:t>
            </a:r>
            <a:r>
              <a:rPr lang="pl-PL" sz="2200" err="1"/>
              <a:t>solution</a:t>
            </a:r>
            <a:r>
              <a:rPr lang="pl-PL" sz="2200"/>
              <a:t> </a:t>
            </a:r>
            <a:r>
              <a:rPr lang="pl-PL" sz="2200" err="1"/>
              <a:t>creates</a:t>
            </a:r>
            <a:r>
              <a:rPr lang="pl-PL" sz="2200"/>
              <a:t> n </a:t>
            </a:r>
            <a:r>
              <a:rPr lang="pl-PL" sz="2200" err="1"/>
              <a:t>points</a:t>
            </a:r>
            <a:r>
              <a:rPr lang="pl-PL" sz="2200"/>
              <a:t> of </a:t>
            </a:r>
            <a:r>
              <a:rPr lang="pl-PL" sz="2200" err="1"/>
              <a:t>failure</a:t>
            </a:r>
            <a:endParaRPr lang="pl-PL" sz="2200"/>
          </a:p>
        </p:txBody>
      </p:sp>
      <p:sp>
        <p:nvSpPr>
          <p:cNvPr id="2" name="Rectangle 1">
            <a:extLst>
              <a:ext uri="{FF2B5EF4-FFF2-40B4-BE49-F238E27FC236}">
                <a16:creationId xmlns:a16="http://schemas.microsoft.com/office/drawing/2014/main" id="{670E8FE0-B97A-8EEF-77DA-5270DA0FEA37}"/>
              </a:ext>
            </a:extLst>
          </p:cNvPr>
          <p:cNvSpPr/>
          <p:nvPr/>
        </p:nvSpPr>
        <p:spPr>
          <a:xfrm>
            <a:off x="5663884" y="-524886"/>
            <a:ext cx="659158" cy="7470467"/>
          </a:xfrm>
          <a:prstGeom prst="rect">
            <a:avLst/>
          </a:prstGeom>
          <a:solidFill>
            <a:srgbClr val="E4E4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68117F3F-9C4B-5AA4-45F2-DCF69FE895B4}"/>
              </a:ext>
            </a:extLst>
          </p:cNvPr>
          <p:cNvSpPr txBox="1"/>
          <p:nvPr/>
        </p:nvSpPr>
        <p:spPr>
          <a:xfrm>
            <a:off x="6534101" y="5539458"/>
            <a:ext cx="3831820"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User outputs signature </a:t>
            </a:r>
            <a:r>
              <a:rPr lang="en-US" sz="2200">
                <a:ea typeface="+mn-lt"/>
                <a:cs typeface="+mn-lt"/>
              </a:rPr>
              <a:t>σ</a:t>
            </a:r>
            <a:endParaRPr lang="en-US" sz="2200"/>
          </a:p>
        </p:txBody>
      </p:sp>
    </p:spTree>
    <p:extLst>
      <p:ext uri="{BB962C8B-B14F-4D97-AF65-F5344CB8AC3E}">
        <p14:creationId xmlns:p14="http://schemas.microsoft.com/office/powerpoint/2010/main" val="2994794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fade">
                                      <p:cBhvr>
                                        <p:cTn id="7" dur="500"/>
                                        <p:tgtEl>
                                          <p:spTgt spid="7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5"/>
                                        </p:tgtEl>
                                        <p:attrNameLst>
                                          <p:attrName>style.visibility</p:attrName>
                                        </p:attrNameLst>
                                      </p:cBhvr>
                                      <p:to>
                                        <p:strVal val="visible"/>
                                      </p:to>
                                    </p:set>
                                    <p:animEffect transition="in" filter="fade">
                                      <p:cBhvr>
                                        <p:cTn id="10" dur="500"/>
                                        <p:tgtEl>
                                          <p:spTgt spid="7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9"/>
                                        </p:tgtEl>
                                        <p:attrNameLst>
                                          <p:attrName>style.visibility</p:attrName>
                                        </p:attrNameLst>
                                      </p:cBhvr>
                                      <p:to>
                                        <p:strVal val="visible"/>
                                      </p:to>
                                    </p:set>
                                    <p:animEffect transition="in" filter="fade">
                                      <p:cBhvr>
                                        <p:cTn id="13" dur="500"/>
                                        <p:tgtEl>
                                          <p:spTgt spid="79"/>
                                        </p:tgtEl>
                                      </p:cBhvr>
                                    </p:animEffect>
                                  </p:childTnLst>
                                </p:cTn>
                              </p:par>
                              <p:par>
                                <p:cTn id="14" presetID="10" presetClass="entr" presetSubtype="0" fill="hold" nodeType="withEffect">
                                  <p:stCondLst>
                                    <p:cond delay="0"/>
                                  </p:stCondLst>
                                  <p:childTnLst>
                                    <p:set>
                                      <p:cBhvr>
                                        <p:cTn id="15" dur="1" fill="hold">
                                          <p:stCondLst>
                                            <p:cond delay="0"/>
                                          </p:stCondLst>
                                        </p:cTn>
                                        <p:tgtEl>
                                          <p:spTgt spid="81"/>
                                        </p:tgtEl>
                                        <p:attrNameLst>
                                          <p:attrName>style.visibility</p:attrName>
                                        </p:attrNameLst>
                                      </p:cBhvr>
                                      <p:to>
                                        <p:strVal val="visible"/>
                                      </p:to>
                                    </p:set>
                                    <p:animEffect transition="in" filter="fade">
                                      <p:cBhvr>
                                        <p:cTn id="16" dur="500"/>
                                        <p:tgtEl>
                                          <p:spTgt spid="8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7"/>
                                        </p:tgtEl>
                                        <p:attrNameLst>
                                          <p:attrName>style.visibility</p:attrName>
                                        </p:attrNameLst>
                                      </p:cBhvr>
                                      <p:to>
                                        <p:strVal val="visible"/>
                                      </p:to>
                                    </p:set>
                                    <p:animEffect transition="in" filter="fade">
                                      <p:cBhvr>
                                        <p:cTn id="19" dur="500"/>
                                        <p:tgtEl>
                                          <p:spTgt spid="77"/>
                                        </p:tgtEl>
                                      </p:cBhvr>
                                    </p:animEffect>
                                  </p:childTnLst>
                                </p:cTn>
                              </p:par>
                              <p:par>
                                <p:cTn id="20" presetID="10" presetClass="entr" presetSubtype="0" fill="hold" nodeType="withEffect">
                                  <p:stCondLst>
                                    <p:cond delay="0"/>
                                  </p:stCondLst>
                                  <p:childTnLst>
                                    <p:set>
                                      <p:cBhvr>
                                        <p:cTn id="21" dur="1" fill="hold">
                                          <p:stCondLst>
                                            <p:cond delay="0"/>
                                          </p:stCondLst>
                                        </p:cTn>
                                        <p:tgtEl>
                                          <p:spTgt spid="83"/>
                                        </p:tgtEl>
                                        <p:attrNameLst>
                                          <p:attrName>style.visibility</p:attrName>
                                        </p:attrNameLst>
                                      </p:cBhvr>
                                      <p:to>
                                        <p:strVal val="visible"/>
                                      </p:to>
                                    </p:set>
                                    <p:animEffect transition="in" filter="fade">
                                      <p:cBhvr>
                                        <p:cTn id="22" dur="500"/>
                                        <p:tgtEl>
                                          <p:spTgt spid="83"/>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85"/>
                                        </p:tgtEl>
                                        <p:attrNameLst>
                                          <p:attrName>style.visibility</p:attrName>
                                        </p:attrNameLst>
                                      </p:cBhvr>
                                      <p:to>
                                        <p:strVal val="visible"/>
                                      </p:to>
                                    </p:set>
                                    <p:animEffect transition="in" filter="fade">
                                      <p:cBhvr>
                                        <p:cTn id="25" dur="500"/>
                                        <p:tgtEl>
                                          <p:spTgt spid="85"/>
                                        </p:tgtEl>
                                      </p:cBhvr>
                                    </p:animEffect>
                                  </p:childTnLst>
                                </p:cTn>
                              </p:par>
                              <p:par>
                                <p:cTn id="26" presetID="10" presetClass="entr" presetSubtype="0" fill="hold" nodeType="withEffect">
                                  <p:stCondLst>
                                    <p:cond delay="0"/>
                                  </p:stCondLst>
                                  <p:childTnLst>
                                    <p:set>
                                      <p:cBhvr>
                                        <p:cTn id="27" dur="1" fill="hold">
                                          <p:stCondLst>
                                            <p:cond delay="0"/>
                                          </p:stCondLst>
                                        </p:cTn>
                                        <p:tgtEl>
                                          <p:spTgt spid="71"/>
                                        </p:tgtEl>
                                        <p:attrNameLst>
                                          <p:attrName>style.visibility</p:attrName>
                                        </p:attrNameLst>
                                      </p:cBhvr>
                                      <p:to>
                                        <p:strVal val="visible"/>
                                      </p:to>
                                    </p:set>
                                    <p:animEffect transition="in" filter="fade">
                                      <p:cBhvr>
                                        <p:cTn id="28" dur="500"/>
                                        <p:tgtEl>
                                          <p:spTgt spid="71"/>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86"/>
                                        </p:tgtEl>
                                        <p:attrNameLst>
                                          <p:attrName>style.visibility</p:attrName>
                                        </p:attrNameLst>
                                      </p:cBhvr>
                                      <p:to>
                                        <p:strVal val="visible"/>
                                      </p:to>
                                    </p:set>
                                    <p:animEffect transition="in" filter="fade">
                                      <p:cBhvr>
                                        <p:cTn id="33" dur="500"/>
                                        <p:tgtEl>
                                          <p:spTgt spid="86"/>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59"/>
                                        </p:tgtEl>
                                        <p:attrNameLst>
                                          <p:attrName>style.visibility</p:attrName>
                                        </p:attrNameLst>
                                      </p:cBhvr>
                                      <p:to>
                                        <p:strVal val="visible"/>
                                      </p:to>
                                    </p:set>
                                    <p:animEffect transition="in" filter="fade">
                                      <p:cBhvr>
                                        <p:cTn id="38" dur="500"/>
                                        <p:tgtEl>
                                          <p:spTgt spid="59"/>
                                        </p:tgtEl>
                                      </p:cBhvr>
                                    </p:animEffect>
                                  </p:childTnLst>
                                </p:cTn>
                              </p:par>
                              <p:par>
                                <p:cTn id="39" presetID="10" presetClass="entr" presetSubtype="0" fill="hold" nodeType="withEffect">
                                  <p:stCondLst>
                                    <p:cond delay="0"/>
                                  </p:stCondLst>
                                  <p:childTnLst>
                                    <p:set>
                                      <p:cBhvr>
                                        <p:cTn id="40" dur="1" fill="hold">
                                          <p:stCondLst>
                                            <p:cond delay="0"/>
                                          </p:stCondLst>
                                        </p:cTn>
                                        <p:tgtEl>
                                          <p:spTgt spid="55"/>
                                        </p:tgtEl>
                                        <p:attrNameLst>
                                          <p:attrName>style.visibility</p:attrName>
                                        </p:attrNameLst>
                                      </p:cBhvr>
                                      <p:to>
                                        <p:strVal val="visible"/>
                                      </p:to>
                                    </p:set>
                                    <p:animEffect transition="in" filter="fade">
                                      <p:cBhvr>
                                        <p:cTn id="41" dur="500"/>
                                        <p:tgtEl>
                                          <p:spTgt spid="55"/>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63"/>
                                        </p:tgtEl>
                                        <p:attrNameLst>
                                          <p:attrName>style.visibility</p:attrName>
                                        </p:attrNameLst>
                                      </p:cBhvr>
                                      <p:to>
                                        <p:strVal val="visible"/>
                                      </p:to>
                                    </p:set>
                                    <p:animEffect transition="in" filter="fade">
                                      <p:cBhvr>
                                        <p:cTn id="44" dur="500"/>
                                        <p:tgtEl>
                                          <p:spTgt spid="63"/>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61"/>
                                        </p:tgtEl>
                                        <p:attrNameLst>
                                          <p:attrName>style.visibility</p:attrName>
                                        </p:attrNameLst>
                                      </p:cBhvr>
                                      <p:to>
                                        <p:strVal val="visible"/>
                                      </p:to>
                                    </p:set>
                                    <p:animEffect transition="in" filter="fade">
                                      <p:cBhvr>
                                        <p:cTn id="47" dur="500"/>
                                        <p:tgtEl>
                                          <p:spTgt spid="61"/>
                                        </p:tgtEl>
                                      </p:cBhvr>
                                    </p:animEffect>
                                  </p:childTnLst>
                                </p:cTn>
                              </p:par>
                              <p:par>
                                <p:cTn id="48" presetID="10" presetClass="entr" presetSubtype="0" fill="hold" nodeType="withEffect">
                                  <p:stCondLst>
                                    <p:cond delay="0"/>
                                  </p:stCondLst>
                                  <p:childTnLst>
                                    <p:set>
                                      <p:cBhvr>
                                        <p:cTn id="49" dur="1" fill="hold">
                                          <p:stCondLst>
                                            <p:cond delay="0"/>
                                          </p:stCondLst>
                                        </p:cTn>
                                        <p:tgtEl>
                                          <p:spTgt spid="57"/>
                                        </p:tgtEl>
                                        <p:attrNameLst>
                                          <p:attrName>style.visibility</p:attrName>
                                        </p:attrNameLst>
                                      </p:cBhvr>
                                      <p:to>
                                        <p:strVal val="visible"/>
                                      </p:to>
                                    </p:set>
                                    <p:animEffect transition="in" filter="fade">
                                      <p:cBhvr>
                                        <p:cTn id="50" dur="500"/>
                                        <p:tgtEl>
                                          <p:spTgt spid="57"/>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69"/>
                                        </p:tgtEl>
                                        <p:attrNameLst>
                                          <p:attrName>style.visibility</p:attrName>
                                        </p:attrNameLst>
                                      </p:cBhvr>
                                      <p:to>
                                        <p:strVal val="visible"/>
                                      </p:to>
                                    </p:set>
                                    <p:animEffect transition="in" filter="fade">
                                      <p:cBhvr>
                                        <p:cTn id="53" dur="500"/>
                                        <p:tgtEl>
                                          <p:spTgt spid="69"/>
                                        </p:tgtEl>
                                      </p:cBhvr>
                                    </p:animEffect>
                                  </p:childTnLst>
                                </p:cTn>
                              </p:par>
                              <p:par>
                                <p:cTn id="54" presetID="10" presetClass="entr" presetSubtype="0" fill="hold" nodeType="withEffect">
                                  <p:stCondLst>
                                    <p:cond delay="0"/>
                                  </p:stCondLst>
                                  <p:childTnLst>
                                    <p:set>
                                      <p:cBhvr>
                                        <p:cTn id="55" dur="1" fill="hold">
                                          <p:stCondLst>
                                            <p:cond delay="0"/>
                                          </p:stCondLst>
                                        </p:cTn>
                                        <p:tgtEl>
                                          <p:spTgt spid="65"/>
                                        </p:tgtEl>
                                        <p:attrNameLst>
                                          <p:attrName>style.visibility</p:attrName>
                                        </p:attrNameLst>
                                      </p:cBhvr>
                                      <p:to>
                                        <p:strVal val="visible"/>
                                      </p:to>
                                    </p:set>
                                    <p:animEffect transition="in" filter="fade">
                                      <p:cBhvr>
                                        <p:cTn id="56" dur="500"/>
                                        <p:tgtEl>
                                          <p:spTgt spid="65"/>
                                        </p:tgtEl>
                                      </p:cBhvr>
                                    </p:animEffect>
                                  </p:childTnLst>
                                </p:cTn>
                              </p:par>
                              <p:par>
                                <p:cTn id="57" presetID="10" presetClass="entr" presetSubtype="0" fill="hold" nodeType="withEffect">
                                  <p:stCondLst>
                                    <p:cond delay="0"/>
                                  </p:stCondLst>
                                  <p:childTnLst>
                                    <p:set>
                                      <p:cBhvr>
                                        <p:cTn id="58" dur="1" fill="hold">
                                          <p:stCondLst>
                                            <p:cond delay="0"/>
                                          </p:stCondLst>
                                        </p:cTn>
                                        <p:tgtEl>
                                          <p:spTgt spid="67"/>
                                        </p:tgtEl>
                                        <p:attrNameLst>
                                          <p:attrName>style.visibility</p:attrName>
                                        </p:attrNameLst>
                                      </p:cBhvr>
                                      <p:to>
                                        <p:strVal val="visible"/>
                                      </p:to>
                                    </p:set>
                                    <p:animEffect transition="in" filter="fade">
                                      <p:cBhvr>
                                        <p:cTn id="59" dur="500"/>
                                        <p:tgtEl>
                                          <p:spTgt spid="67"/>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3"/>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88"/>
                                        </p:tgtEl>
                                        <p:attrNameLst>
                                          <p:attrName>style.visibility</p:attrName>
                                        </p:attrNameLst>
                                      </p:cBhvr>
                                      <p:to>
                                        <p:strVal val="visible"/>
                                      </p:to>
                                    </p:set>
                                    <p:animEffect transition="in" filter="fade">
                                      <p:cBhvr>
                                        <p:cTn id="68"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61" grpId="0" animBg="1"/>
      <p:bldP spid="63" grpId="0" animBg="1"/>
      <p:bldP spid="69" grpId="0"/>
      <p:bldP spid="75" grpId="0" animBg="1"/>
      <p:bldP spid="77" grpId="0" animBg="1"/>
      <p:bldP spid="79" grpId="0" animBg="1"/>
      <p:bldP spid="85" grpId="0"/>
      <p:bldP spid="86" grpId="0"/>
      <p:bldP spid="88"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numeru slajdu 5">
            <a:extLst>
              <a:ext uri="{FF2B5EF4-FFF2-40B4-BE49-F238E27FC236}">
                <a16:creationId xmlns:a16="http://schemas.microsoft.com/office/drawing/2014/main" id="{58A341EA-1BC1-0006-2FBE-B63BBFFA99FA}"/>
              </a:ext>
            </a:extLst>
          </p:cNvPr>
          <p:cNvSpPr>
            <a:spLocks noGrp="1"/>
          </p:cNvSpPr>
          <p:nvPr>
            <p:ph type="sldNum" sz="quarter" idx="12"/>
          </p:nvPr>
        </p:nvSpPr>
        <p:spPr/>
        <p:txBody>
          <a:bodyPr/>
          <a:lstStyle/>
          <a:p>
            <a:fld id="{4FAB73BC-B049-4115-A692-8D63A059BFB8}" type="slidenum">
              <a:rPr lang="en-US" dirty="0"/>
              <a:pPr/>
              <a:t>4</a:t>
            </a:fld>
            <a:endParaRPr lang="pl-PL"/>
          </a:p>
        </p:txBody>
      </p:sp>
      <p:pic>
        <p:nvPicPr>
          <p:cNvPr id="15" name="Graphic 128" descr="Female Profile with solid fill">
            <a:extLst>
              <a:ext uri="{FF2B5EF4-FFF2-40B4-BE49-F238E27FC236}">
                <a16:creationId xmlns:a16="http://schemas.microsoft.com/office/drawing/2014/main" id="{D97DC915-6D50-B015-8ADE-2494BDC15937}"/>
              </a:ext>
            </a:extLst>
          </p:cNvPr>
          <p:cNvPicPr>
            <a:picLocks noChangeAspect="1"/>
          </p:cNvPicPr>
          <p:nvPr/>
        </p:nvPicPr>
        <p:blipFill>
          <a:blip r:embed="rId2" cstate="print">
            <a:extLst>
              <a:ext uri="{96DAC541-7B7A-43D3-8B79-37D633B846F1}">
                <asvg:svgBlip xmlns:asvg="http://schemas.microsoft.com/office/drawing/2016/SVG/main" r:embed="rId3"/>
              </a:ext>
            </a:extLst>
          </a:blip>
          <a:stretch>
            <a:fillRect/>
          </a:stretch>
        </p:blipFill>
        <p:spPr>
          <a:xfrm>
            <a:off x="5518441" y="2268953"/>
            <a:ext cx="1561381" cy="1575758"/>
          </a:xfrm>
          <a:prstGeom prst="rect">
            <a:avLst/>
          </a:prstGeom>
        </p:spPr>
      </p:pic>
      <p:pic>
        <p:nvPicPr>
          <p:cNvPr id="17" name="Graphic 206" descr="Database with solid fill">
            <a:extLst>
              <a:ext uri="{FF2B5EF4-FFF2-40B4-BE49-F238E27FC236}">
                <a16:creationId xmlns:a16="http://schemas.microsoft.com/office/drawing/2014/main" id="{187B5A9F-4E87-688D-023A-253A78FF424C}"/>
              </a:ext>
            </a:extLst>
          </p:cNvPr>
          <p:cNvPicPr>
            <a:picLocks noChangeAspect="1"/>
          </p:cNvPicPr>
          <p:nvPr/>
        </p:nvPicPr>
        <p:blipFill>
          <a:blip r:embed="rId4" cstate="print">
            <a:extLst>
              <a:ext uri="{96DAC541-7B7A-43D3-8B79-37D633B846F1}">
                <asvg:svgBlip xmlns:asvg="http://schemas.microsoft.com/office/drawing/2016/SVG/main" r:embed="rId5"/>
              </a:ext>
            </a:extLst>
          </a:blip>
          <a:stretch>
            <a:fillRect/>
          </a:stretch>
        </p:blipFill>
        <p:spPr>
          <a:xfrm>
            <a:off x="9463177" y="685800"/>
            <a:ext cx="1115683" cy="1115683"/>
          </a:xfrm>
          <a:prstGeom prst="rect">
            <a:avLst/>
          </a:prstGeom>
        </p:spPr>
      </p:pic>
      <p:sp>
        <p:nvSpPr>
          <p:cNvPr id="19" name="Arrow: Right 256">
            <a:extLst>
              <a:ext uri="{FF2B5EF4-FFF2-40B4-BE49-F238E27FC236}">
                <a16:creationId xmlns:a16="http://schemas.microsoft.com/office/drawing/2014/main" id="{FFCC234A-4855-9CD5-B3A5-0BABDF7C3DC7}"/>
              </a:ext>
            </a:extLst>
          </p:cNvPr>
          <p:cNvSpPr/>
          <p:nvPr/>
        </p:nvSpPr>
        <p:spPr>
          <a:xfrm rot="19800000">
            <a:off x="7033838" y="1572901"/>
            <a:ext cx="2299020" cy="808249"/>
          </a:xfrm>
          <a:prstGeom prst="leftRightArrow">
            <a:avLst/>
          </a:prstGeom>
          <a:solidFill>
            <a:srgbClr val="40BAD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pl-PL">
              <a:solidFill>
                <a:srgbClr val="000000"/>
              </a:solidFill>
            </a:endParaRPr>
          </a:p>
        </p:txBody>
      </p:sp>
      <p:sp>
        <p:nvSpPr>
          <p:cNvPr id="21" name="Arrow: Right 266">
            <a:extLst>
              <a:ext uri="{FF2B5EF4-FFF2-40B4-BE49-F238E27FC236}">
                <a16:creationId xmlns:a16="http://schemas.microsoft.com/office/drawing/2014/main" id="{15465487-4608-CB94-D189-E9DC7A0CD359}"/>
              </a:ext>
            </a:extLst>
          </p:cNvPr>
          <p:cNvSpPr/>
          <p:nvPr/>
        </p:nvSpPr>
        <p:spPr>
          <a:xfrm rot="1800000">
            <a:off x="7120102" y="3827475"/>
            <a:ext cx="2299020" cy="808249"/>
          </a:xfrm>
          <a:prstGeom prst="leftRightArrow">
            <a:avLst/>
          </a:prstGeom>
          <a:solidFill>
            <a:srgbClr val="40BAD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pl-PL">
              <a:solidFill>
                <a:srgbClr val="000000"/>
              </a:solidFill>
            </a:endParaRPr>
          </a:p>
        </p:txBody>
      </p:sp>
      <p:sp>
        <p:nvSpPr>
          <p:cNvPr id="23" name="Arrow: Right 267">
            <a:extLst>
              <a:ext uri="{FF2B5EF4-FFF2-40B4-BE49-F238E27FC236}">
                <a16:creationId xmlns:a16="http://schemas.microsoft.com/office/drawing/2014/main" id="{1C9B57ED-E22D-9D1D-37B1-139A400B31CE}"/>
              </a:ext>
            </a:extLst>
          </p:cNvPr>
          <p:cNvSpPr/>
          <p:nvPr/>
        </p:nvSpPr>
        <p:spPr>
          <a:xfrm>
            <a:off x="7479534" y="2651202"/>
            <a:ext cx="2299020" cy="808249"/>
          </a:xfrm>
          <a:prstGeom prst="leftRightArrow">
            <a:avLst/>
          </a:prstGeom>
          <a:solidFill>
            <a:srgbClr val="40BAD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pl-PL">
              <a:solidFill>
                <a:srgbClr val="000000"/>
              </a:solidFill>
            </a:endParaRPr>
          </a:p>
        </p:txBody>
      </p:sp>
      <p:pic>
        <p:nvPicPr>
          <p:cNvPr id="25" name="Graphic 282" descr="Database with solid fill">
            <a:extLst>
              <a:ext uri="{FF2B5EF4-FFF2-40B4-BE49-F238E27FC236}">
                <a16:creationId xmlns:a16="http://schemas.microsoft.com/office/drawing/2014/main" id="{FA1FCC65-DF1F-A3B0-FDD4-A229D4DE82B2}"/>
              </a:ext>
            </a:extLst>
          </p:cNvPr>
          <p:cNvPicPr>
            <a:picLocks noChangeAspect="1"/>
          </p:cNvPicPr>
          <p:nvPr/>
        </p:nvPicPr>
        <p:blipFill>
          <a:blip r:embed="rId4" cstate="print">
            <a:extLst>
              <a:ext uri="{96DAC541-7B7A-43D3-8B79-37D633B846F1}">
                <asvg:svgBlip xmlns:asvg="http://schemas.microsoft.com/office/drawing/2016/SVG/main" r:embed="rId5"/>
              </a:ext>
            </a:extLst>
          </a:blip>
          <a:stretch>
            <a:fillRect/>
          </a:stretch>
        </p:blipFill>
        <p:spPr>
          <a:xfrm>
            <a:off x="9779478" y="2511724"/>
            <a:ext cx="1115683" cy="1115683"/>
          </a:xfrm>
          <a:prstGeom prst="rect">
            <a:avLst/>
          </a:prstGeom>
        </p:spPr>
      </p:pic>
      <p:pic>
        <p:nvPicPr>
          <p:cNvPr id="27" name="Graphic 283" descr="Database with solid fill">
            <a:extLst>
              <a:ext uri="{FF2B5EF4-FFF2-40B4-BE49-F238E27FC236}">
                <a16:creationId xmlns:a16="http://schemas.microsoft.com/office/drawing/2014/main" id="{AA566847-F0B6-6BA7-1030-28817F55BBA9}"/>
              </a:ext>
            </a:extLst>
          </p:cNvPr>
          <p:cNvPicPr>
            <a:picLocks noChangeAspect="1"/>
          </p:cNvPicPr>
          <p:nvPr/>
        </p:nvPicPr>
        <p:blipFill>
          <a:blip r:embed="rId4" cstate="print">
            <a:extLst>
              <a:ext uri="{96DAC541-7B7A-43D3-8B79-37D633B846F1}">
                <asvg:svgBlip xmlns:asvg="http://schemas.microsoft.com/office/drawing/2016/SVG/main" r:embed="rId5"/>
              </a:ext>
            </a:extLst>
          </a:blip>
          <a:stretch>
            <a:fillRect/>
          </a:stretch>
        </p:blipFill>
        <p:spPr>
          <a:xfrm>
            <a:off x="9463177" y="4380781"/>
            <a:ext cx="1115683" cy="1115683"/>
          </a:xfrm>
          <a:prstGeom prst="rect">
            <a:avLst/>
          </a:prstGeom>
        </p:spPr>
      </p:pic>
      <p:sp>
        <p:nvSpPr>
          <p:cNvPr id="29" name="pole tekstowe 28">
            <a:extLst>
              <a:ext uri="{FF2B5EF4-FFF2-40B4-BE49-F238E27FC236}">
                <a16:creationId xmlns:a16="http://schemas.microsoft.com/office/drawing/2014/main" id="{EE95ACB9-7649-A904-D007-E8DF8F1B9E83}"/>
              </a:ext>
            </a:extLst>
          </p:cNvPr>
          <p:cNvSpPr txBox="1"/>
          <p:nvPr/>
        </p:nvSpPr>
        <p:spPr>
          <a:xfrm>
            <a:off x="5657850" y="3630248"/>
            <a:ext cx="146685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password</a:t>
            </a:r>
          </a:p>
          <a:p>
            <a:pPr algn="l"/>
            <a:endParaRPr lang="pl-PL"/>
          </a:p>
        </p:txBody>
      </p:sp>
      <p:pic>
        <p:nvPicPr>
          <p:cNvPr id="3" name="Picture 2" descr="A blue and black symbol with red horns and arrows&#10;&#10;Description automatically generated">
            <a:extLst>
              <a:ext uri="{FF2B5EF4-FFF2-40B4-BE49-F238E27FC236}">
                <a16:creationId xmlns:a16="http://schemas.microsoft.com/office/drawing/2014/main" id="{FC5AB956-65DF-43B1-8752-4D816612479F}"/>
              </a:ext>
            </a:extLst>
          </p:cNvPr>
          <p:cNvPicPr>
            <a:picLocks noChangeAspect="1"/>
          </p:cNvPicPr>
          <p:nvPr/>
        </p:nvPicPr>
        <p:blipFill>
          <a:blip r:embed="rId6" cstate="print"/>
          <a:stretch>
            <a:fillRect/>
          </a:stretch>
        </p:blipFill>
        <p:spPr>
          <a:xfrm>
            <a:off x="8067156" y="2144590"/>
            <a:ext cx="1809750" cy="1524000"/>
          </a:xfrm>
          <a:prstGeom prst="rect">
            <a:avLst/>
          </a:prstGeom>
          <a:ln>
            <a:noFill/>
          </a:ln>
        </p:spPr>
      </p:pic>
      <p:sp>
        <p:nvSpPr>
          <p:cNvPr id="4" name="pole tekstowe 28">
            <a:extLst>
              <a:ext uri="{FF2B5EF4-FFF2-40B4-BE49-F238E27FC236}">
                <a16:creationId xmlns:a16="http://schemas.microsoft.com/office/drawing/2014/main" id="{1A203B1C-9B03-0409-3BE9-212A05E90D80}"/>
              </a:ext>
            </a:extLst>
          </p:cNvPr>
          <p:cNvSpPr txBox="1"/>
          <p:nvPr/>
        </p:nvSpPr>
        <p:spPr>
          <a:xfrm>
            <a:off x="8374795" y="3630248"/>
            <a:ext cx="1455005"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password</a:t>
            </a:r>
            <a:r>
              <a:rPr lang="pl-PL" sz="2200"/>
              <a:t>*</a:t>
            </a:r>
          </a:p>
          <a:p>
            <a:pPr algn="l"/>
            <a:endParaRPr lang="pl-PL"/>
          </a:p>
        </p:txBody>
      </p:sp>
      <p:sp>
        <p:nvSpPr>
          <p:cNvPr id="7" name="Arrow: Right 267">
            <a:extLst>
              <a:ext uri="{FF2B5EF4-FFF2-40B4-BE49-F238E27FC236}">
                <a16:creationId xmlns:a16="http://schemas.microsoft.com/office/drawing/2014/main" id="{DA7FE24C-09FD-5B1A-E085-6302E108AEB9}"/>
              </a:ext>
            </a:extLst>
          </p:cNvPr>
          <p:cNvSpPr/>
          <p:nvPr/>
        </p:nvSpPr>
        <p:spPr>
          <a:xfrm>
            <a:off x="6663106" y="2651202"/>
            <a:ext cx="1406392" cy="808249"/>
          </a:xfrm>
          <a:prstGeom prst="leftRightArrow">
            <a:avLst/>
          </a:prstGeom>
          <a:solidFill>
            <a:srgbClr val="40BAD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pl-PL">
              <a:solidFill>
                <a:srgbClr val="000000"/>
              </a:solidFill>
            </a:endParaRPr>
          </a:p>
        </p:txBody>
      </p:sp>
      <p:sp>
        <p:nvSpPr>
          <p:cNvPr id="8" name="TextBox 7">
            <a:extLst>
              <a:ext uri="{FF2B5EF4-FFF2-40B4-BE49-F238E27FC236}">
                <a16:creationId xmlns:a16="http://schemas.microsoft.com/office/drawing/2014/main" id="{198FCF5F-0136-5E44-80E7-47D1C7F42F5E}"/>
              </a:ext>
            </a:extLst>
          </p:cNvPr>
          <p:cNvSpPr txBox="1"/>
          <p:nvPr/>
        </p:nvSpPr>
        <p:spPr>
          <a:xfrm>
            <a:off x="5793921" y="5505450"/>
            <a:ext cx="5184321"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Correct password guess:</a:t>
            </a:r>
            <a:br>
              <a:rPr lang="en-US" sz="2200"/>
            </a:br>
            <a:r>
              <a:rPr lang="en-US" sz="2200"/>
              <a:t>password* = password</a:t>
            </a:r>
          </a:p>
        </p:txBody>
      </p:sp>
      <p:sp>
        <p:nvSpPr>
          <p:cNvPr id="9" name="TextBox 8">
            <a:extLst>
              <a:ext uri="{FF2B5EF4-FFF2-40B4-BE49-F238E27FC236}">
                <a16:creationId xmlns:a16="http://schemas.microsoft.com/office/drawing/2014/main" id="{7E4A495F-E5AF-622F-ABDF-5A1B5B220545}"/>
              </a:ext>
            </a:extLst>
          </p:cNvPr>
          <p:cNvSpPr txBox="1"/>
          <p:nvPr/>
        </p:nvSpPr>
        <p:spPr>
          <a:xfrm>
            <a:off x="636799" y="329675"/>
            <a:ext cx="4620959"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We define 4 properties of a good Password-Protected Threshold Signature scheme:</a:t>
            </a:r>
          </a:p>
          <a:p>
            <a:pPr marL="342900" indent="-342900">
              <a:buAutoNum type="arabicPeriod"/>
            </a:pPr>
            <a:endParaRPr lang="en-US">
              <a:solidFill>
                <a:srgbClr val="000000"/>
              </a:solidFill>
            </a:endParaRPr>
          </a:p>
          <a:p>
            <a:pPr marL="342900" indent="-342900">
              <a:buAutoNum type="arabicPeriod"/>
            </a:pPr>
            <a:endParaRPr lang="en-US">
              <a:ea typeface="+mn-lt"/>
              <a:cs typeface="+mn-lt"/>
            </a:endParaRPr>
          </a:p>
          <a:p>
            <a:endParaRPr lang="en-US"/>
          </a:p>
        </p:txBody>
      </p:sp>
      <p:sp>
        <p:nvSpPr>
          <p:cNvPr id="22" name="TextBox 21">
            <a:extLst>
              <a:ext uri="{FF2B5EF4-FFF2-40B4-BE49-F238E27FC236}">
                <a16:creationId xmlns:a16="http://schemas.microsoft.com/office/drawing/2014/main" id="{E933858A-3F36-4F54-DEA0-EA6587995E39}"/>
              </a:ext>
            </a:extLst>
          </p:cNvPr>
          <p:cNvSpPr txBox="1"/>
          <p:nvPr/>
        </p:nvSpPr>
        <p:spPr>
          <a:xfrm>
            <a:off x="628650" y="1490596"/>
            <a:ext cx="4620277"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1. One protocol execution = one online password guess.</a:t>
            </a:r>
          </a:p>
        </p:txBody>
      </p:sp>
    </p:spTree>
    <p:extLst>
      <p:ext uri="{BB962C8B-B14F-4D97-AF65-F5344CB8AC3E}">
        <p14:creationId xmlns:p14="http://schemas.microsoft.com/office/powerpoint/2010/main" val="2140325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4" grpId="0"/>
      <p:bldP spid="7" grpId="0" animBg="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numeru slajdu 5">
            <a:extLst>
              <a:ext uri="{FF2B5EF4-FFF2-40B4-BE49-F238E27FC236}">
                <a16:creationId xmlns:a16="http://schemas.microsoft.com/office/drawing/2014/main" id="{58A341EA-1BC1-0006-2FBE-B63BBFFA99FA}"/>
              </a:ext>
            </a:extLst>
          </p:cNvPr>
          <p:cNvSpPr>
            <a:spLocks noGrp="1"/>
          </p:cNvSpPr>
          <p:nvPr>
            <p:ph type="sldNum" sz="quarter" idx="12"/>
          </p:nvPr>
        </p:nvSpPr>
        <p:spPr/>
        <p:txBody>
          <a:bodyPr/>
          <a:lstStyle/>
          <a:p>
            <a:fld id="{4FAB73BC-B049-4115-A692-8D63A059BFB8}" type="slidenum">
              <a:rPr lang="en-US" dirty="0"/>
              <a:pPr/>
              <a:t>5</a:t>
            </a:fld>
            <a:endParaRPr lang="pl-PL"/>
          </a:p>
        </p:txBody>
      </p:sp>
      <p:pic>
        <p:nvPicPr>
          <p:cNvPr id="15" name="Graphic 128" descr="Female Profile with solid fill">
            <a:extLst>
              <a:ext uri="{FF2B5EF4-FFF2-40B4-BE49-F238E27FC236}">
                <a16:creationId xmlns:a16="http://schemas.microsoft.com/office/drawing/2014/main" id="{D97DC915-6D50-B015-8ADE-2494BDC15937}"/>
              </a:ext>
            </a:extLst>
          </p:cNvPr>
          <p:cNvPicPr>
            <a:picLocks noChangeAspect="1"/>
          </p:cNvPicPr>
          <p:nvPr/>
        </p:nvPicPr>
        <p:blipFill>
          <a:blip r:embed="rId2" cstate="print">
            <a:extLst>
              <a:ext uri="{96DAC541-7B7A-43D3-8B79-37D633B846F1}">
                <asvg:svgBlip xmlns:asvg="http://schemas.microsoft.com/office/drawing/2016/SVG/main" r:embed="rId3"/>
              </a:ext>
            </a:extLst>
          </a:blip>
          <a:stretch>
            <a:fillRect/>
          </a:stretch>
        </p:blipFill>
        <p:spPr>
          <a:xfrm>
            <a:off x="5518441" y="2268953"/>
            <a:ext cx="1561381" cy="1575758"/>
          </a:xfrm>
          <a:prstGeom prst="rect">
            <a:avLst/>
          </a:prstGeom>
        </p:spPr>
      </p:pic>
      <p:pic>
        <p:nvPicPr>
          <p:cNvPr id="17" name="Graphic 206" descr="Database with solid fill">
            <a:extLst>
              <a:ext uri="{FF2B5EF4-FFF2-40B4-BE49-F238E27FC236}">
                <a16:creationId xmlns:a16="http://schemas.microsoft.com/office/drawing/2014/main" id="{187B5A9F-4E87-688D-023A-253A78FF424C}"/>
              </a:ext>
            </a:extLst>
          </p:cNvPr>
          <p:cNvPicPr>
            <a:picLocks noChangeAspect="1"/>
          </p:cNvPicPr>
          <p:nvPr/>
        </p:nvPicPr>
        <p:blipFill>
          <a:blip r:embed="rId4" cstate="print">
            <a:extLst>
              <a:ext uri="{96DAC541-7B7A-43D3-8B79-37D633B846F1}">
                <asvg:svgBlip xmlns:asvg="http://schemas.microsoft.com/office/drawing/2016/SVG/main" r:embed="rId5"/>
              </a:ext>
            </a:extLst>
          </a:blip>
          <a:stretch>
            <a:fillRect/>
          </a:stretch>
        </p:blipFill>
        <p:spPr>
          <a:xfrm>
            <a:off x="9463177" y="685800"/>
            <a:ext cx="1115683" cy="1115683"/>
          </a:xfrm>
          <a:prstGeom prst="rect">
            <a:avLst/>
          </a:prstGeom>
        </p:spPr>
      </p:pic>
      <p:sp>
        <p:nvSpPr>
          <p:cNvPr id="19" name="Arrow: Right 256">
            <a:extLst>
              <a:ext uri="{FF2B5EF4-FFF2-40B4-BE49-F238E27FC236}">
                <a16:creationId xmlns:a16="http://schemas.microsoft.com/office/drawing/2014/main" id="{FFCC234A-4855-9CD5-B3A5-0BABDF7C3DC7}"/>
              </a:ext>
            </a:extLst>
          </p:cNvPr>
          <p:cNvSpPr/>
          <p:nvPr/>
        </p:nvSpPr>
        <p:spPr>
          <a:xfrm rot="19800000">
            <a:off x="7033838" y="1572901"/>
            <a:ext cx="2299020" cy="808249"/>
          </a:xfrm>
          <a:prstGeom prst="leftRightArrow">
            <a:avLst/>
          </a:prstGeom>
          <a:solidFill>
            <a:srgbClr val="40BAD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pl-PL">
              <a:solidFill>
                <a:srgbClr val="000000"/>
              </a:solidFill>
            </a:endParaRPr>
          </a:p>
        </p:txBody>
      </p:sp>
      <p:sp>
        <p:nvSpPr>
          <p:cNvPr id="21" name="Arrow: Right 266">
            <a:extLst>
              <a:ext uri="{FF2B5EF4-FFF2-40B4-BE49-F238E27FC236}">
                <a16:creationId xmlns:a16="http://schemas.microsoft.com/office/drawing/2014/main" id="{15465487-4608-CB94-D189-E9DC7A0CD359}"/>
              </a:ext>
            </a:extLst>
          </p:cNvPr>
          <p:cNvSpPr/>
          <p:nvPr/>
        </p:nvSpPr>
        <p:spPr>
          <a:xfrm rot="1800000">
            <a:off x="7120102" y="3827475"/>
            <a:ext cx="2299020" cy="808249"/>
          </a:xfrm>
          <a:prstGeom prst="leftRightArrow">
            <a:avLst/>
          </a:prstGeom>
          <a:solidFill>
            <a:srgbClr val="40BAD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pl-PL">
              <a:solidFill>
                <a:srgbClr val="000000"/>
              </a:solidFill>
            </a:endParaRPr>
          </a:p>
        </p:txBody>
      </p:sp>
      <p:sp>
        <p:nvSpPr>
          <p:cNvPr id="23" name="Arrow: Right 267">
            <a:extLst>
              <a:ext uri="{FF2B5EF4-FFF2-40B4-BE49-F238E27FC236}">
                <a16:creationId xmlns:a16="http://schemas.microsoft.com/office/drawing/2014/main" id="{1C9B57ED-E22D-9D1D-37B1-139A400B31CE}"/>
              </a:ext>
            </a:extLst>
          </p:cNvPr>
          <p:cNvSpPr/>
          <p:nvPr/>
        </p:nvSpPr>
        <p:spPr>
          <a:xfrm>
            <a:off x="7479534" y="2651202"/>
            <a:ext cx="2299020" cy="808249"/>
          </a:xfrm>
          <a:prstGeom prst="leftRightArrow">
            <a:avLst/>
          </a:prstGeom>
          <a:solidFill>
            <a:srgbClr val="40BAD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pl-PL">
              <a:solidFill>
                <a:srgbClr val="000000"/>
              </a:solidFill>
            </a:endParaRPr>
          </a:p>
        </p:txBody>
      </p:sp>
      <p:pic>
        <p:nvPicPr>
          <p:cNvPr id="25" name="Graphic 282" descr="Database with solid fill">
            <a:extLst>
              <a:ext uri="{FF2B5EF4-FFF2-40B4-BE49-F238E27FC236}">
                <a16:creationId xmlns:a16="http://schemas.microsoft.com/office/drawing/2014/main" id="{FA1FCC65-DF1F-A3B0-FDD4-A229D4DE82B2}"/>
              </a:ext>
            </a:extLst>
          </p:cNvPr>
          <p:cNvPicPr>
            <a:picLocks noChangeAspect="1"/>
          </p:cNvPicPr>
          <p:nvPr/>
        </p:nvPicPr>
        <p:blipFill>
          <a:blip r:embed="rId4" cstate="print">
            <a:extLst>
              <a:ext uri="{96DAC541-7B7A-43D3-8B79-37D633B846F1}">
                <asvg:svgBlip xmlns:asvg="http://schemas.microsoft.com/office/drawing/2016/SVG/main" r:embed="rId5"/>
              </a:ext>
            </a:extLst>
          </a:blip>
          <a:stretch>
            <a:fillRect/>
          </a:stretch>
        </p:blipFill>
        <p:spPr>
          <a:xfrm>
            <a:off x="9779478" y="2511724"/>
            <a:ext cx="1115683" cy="1115683"/>
          </a:xfrm>
          <a:prstGeom prst="rect">
            <a:avLst/>
          </a:prstGeom>
        </p:spPr>
      </p:pic>
      <p:pic>
        <p:nvPicPr>
          <p:cNvPr id="27" name="Graphic 283" descr="Database with solid fill">
            <a:extLst>
              <a:ext uri="{FF2B5EF4-FFF2-40B4-BE49-F238E27FC236}">
                <a16:creationId xmlns:a16="http://schemas.microsoft.com/office/drawing/2014/main" id="{AA566847-F0B6-6BA7-1030-28817F55BBA9}"/>
              </a:ext>
            </a:extLst>
          </p:cNvPr>
          <p:cNvPicPr>
            <a:picLocks noChangeAspect="1"/>
          </p:cNvPicPr>
          <p:nvPr/>
        </p:nvPicPr>
        <p:blipFill>
          <a:blip r:embed="rId4" cstate="print">
            <a:extLst>
              <a:ext uri="{96DAC541-7B7A-43D3-8B79-37D633B846F1}">
                <asvg:svgBlip xmlns:asvg="http://schemas.microsoft.com/office/drawing/2016/SVG/main" r:embed="rId5"/>
              </a:ext>
            </a:extLst>
          </a:blip>
          <a:stretch>
            <a:fillRect/>
          </a:stretch>
        </p:blipFill>
        <p:spPr>
          <a:xfrm>
            <a:off x="9463177" y="4380781"/>
            <a:ext cx="1115683" cy="1115683"/>
          </a:xfrm>
          <a:prstGeom prst="rect">
            <a:avLst/>
          </a:prstGeom>
          <a:noFill/>
        </p:spPr>
      </p:pic>
      <p:pic>
        <p:nvPicPr>
          <p:cNvPr id="4" name="Picture 3" descr="A blue and black symbol with red horns and arrows&#10;&#10;Description automatically generated">
            <a:extLst>
              <a:ext uri="{FF2B5EF4-FFF2-40B4-BE49-F238E27FC236}">
                <a16:creationId xmlns:a16="http://schemas.microsoft.com/office/drawing/2014/main" id="{77D83A54-1649-2F0D-448A-17E18209A505}"/>
              </a:ext>
            </a:extLst>
          </p:cNvPr>
          <p:cNvPicPr>
            <a:picLocks noChangeAspect="1"/>
          </p:cNvPicPr>
          <p:nvPr/>
        </p:nvPicPr>
        <p:blipFill>
          <a:blip r:embed="rId6" cstate="print"/>
          <a:stretch>
            <a:fillRect/>
          </a:stretch>
        </p:blipFill>
        <p:spPr>
          <a:xfrm>
            <a:off x="7073207" y="4938590"/>
            <a:ext cx="1809750" cy="1524000"/>
          </a:xfrm>
          <a:prstGeom prst="rect">
            <a:avLst/>
          </a:prstGeom>
          <a:ln>
            <a:noFill/>
          </a:ln>
        </p:spPr>
      </p:pic>
      <p:pic>
        <p:nvPicPr>
          <p:cNvPr id="5" name="Picture 4" descr="A blue and black symbol with red arrows and a blue cylinder&#10;&#10;Description automatically generated">
            <a:extLst>
              <a:ext uri="{FF2B5EF4-FFF2-40B4-BE49-F238E27FC236}">
                <a16:creationId xmlns:a16="http://schemas.microsoft.com/office/drawing/2014/main" id="{7CAA333E-4C21-2E22-428B-6429664BBFE4}"/>
              </a:ext>
            </a:extLst>
          </p:cNvPr>
          <p:cNvPicPr>
            <a:picLocks noChangeAspect="1"/>
          </p:cNvPicPr>
          <p:nvPr/>
        </p:nvPicPr>
        <p:blipFill>
          <a:blip r:embed="rId7" cstate="print"/>
          <a:stretch>
            <a:fillRect/>
          </a:stretch>
        </p:blipFill>
        <p:spPr>
          <a:xfrm>
            <a:off x="9197068" y="371475"/>
            <a:ext cx="1657350" cy="1390650"/>
          </a:xfrm>
          <a:prstGeom prst="rect">
            <a:avLst/>
          </a:prstGeom>
          <a:ln>
            <a:noFill/>
          </a:ln>
        </p:spPr>
      </p:pic>
      <p:sp>
        <p:nvSpPr>
          <p:cNvPr id="7" name="TextBox 6">
            <a:extLst>
              <a:ext uri="{FF2B5EF4-FFF2-40B4-BE49-F238E27FC236}">
                <a16:creationId xmlns:a16="http://schemas.microsoft.com/office/drawing/2014/main" id="{B5F4B48F-2F0A-9035-2216-4EE6B8F2F994}"/>
              </a:ext>
            </a:extLst>
          </p:cNvPr>
          <p:cNvSpPr txBox="1"/>
          <p:nvPr/>
        </p:nvSpPr>
        <p:spPr>
          <a:xfrm>
            <a:off x="636799" y="329675"/>
            <a:ext cx="4620959"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We define 4 properties of a good Password-Protected Threshold Signature scheme:</a:t>
            </a:r>
          </a:p>
          <a:p>
            <a:pPr marL="342900" indent="-342900">
              <a:buAutoNum type="arabicPeriod"/>
            </a:pPr>
            <a:endParaRPr lang="en-US">
              <a:solidFill>
                <a:srgbClr val="000000"/>
              </a:solidFill>
            </a:endParaRPr>
          </a:p>
          <a:p>
            <a:pPr marL="342900" indent="-342900">
              <a:buAutoNum type="arabicPeriod"/>
            </a:pPr>
            <a:endParaRPr lang="en-US">
              <a:ea typeface="+mn-lt"/>
              <a:cs typeface="+mn-lt"/>
            </a:endParaRPr>
          </a:p>
          <a:p>
            <a:endParaRPr lang="en-US"/>
          </a:p>
        </p:txBody>
      </p:sp>
      <p:sp>
        <p:nvSpPr>
          <p:cNvPr id="16" name="TextBox 15">
            <a:extLst>
              <a:ext uri="{FF2B5EF4-FFF2-40B4-BE49-F238E27FC236}">
                <a16:creationId xmlns:a16="http://schemas.microsoft.com/office/drawing/2014/main" id="{6A0480AA-5BB2-3FE8-35BD-804DD887E45E}"/>
              </a:ext>
            </a:extLst>
          </p:cNvPr>
          <p:cNvSpPr txBox="1"/>
          <p:nvPr/>
        </p:nvSpPr>
        <p:spPr>
          <a:xfrm>
            <a:off x="631370" y="2302924"/>
            <a:ext cx="462978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2. Compromising ≤ t servers = no security loss.</a:t>
            </a:r>
          </a:p>
        </p:txBody>
      </p:sp>
      <p:sp>
        <p:nvSpPr>
          <p:cNvPr id="20" name="TextBox 19">
            <a:extLst>
              <a:ext uri="{FF2B5EF4-FFF2-40B4-BE49-F238E27FC236}">
                <a16:creationId xmlns:a16="http://schemas.microsoft.com/office/drawing/2014/main" id="{8616F9C4-9565-B4A1-F042-6FF1AEB4C36D}"/>
              </a:ext>
            </a:extLst>
          </p:cNvPr>
          <p:cNvSpPr txBox="1"/>
          <p:nvPr/>
        </p:nvSpPr>
        <p:spPr>
          <a:xfrm>
            <a:off x="628650" y="1490596"/>
            <a:ext cx="4620277"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1. One protocol execution = one online password guess.</a:t>
            </a:r>
          </a:p>
        </p:txBody>
      </p:sp>
      <p:sp>
        <p:nvSpPr>
          <p:cNvPr id="3" name="pole tekstowe 28">
            <a:extLst>
              <a:ext uri="{FF2B5EF4-FFF2-40B4-BE49-F238E27FC236}">
                <a16:creationId xmlns:a16="http://schemas.microsoft.com/office/drawing/2014/main" id="{AACE914D-7EBF-4DBC-B7BB-84FD5EA64714}"/>
              </a:ext>
            </a:extLst>
          </p:cNvPr>
          <p:cNvSpPr txBox="1"/>
          <p:nvPr/>
        </p:nvSpPr>
        <p:spPr>
          <a:xfrm>
            <a:off x="5657850" y="3630248"/>
            <a:ext cx="146685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password</a:t>
            </a:r>
          </a:p>
          <a:p>
            <a:pPr algn="l"/>
            <a:endParaRPr lang="pl-PL"/>
          </a:p>
        </p:txBody>
      </p:sp>
    </p:spTree>
    <p:extLst>
      <p:ext uri="{BB962C8B-B14F-4D97-AF65-F5344CB8AC3E}">
        <p14:creationId xmlns:p14="http://schemas.microsoft.com/office/powerpoint/2010/main" val="3032692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numeru slajdu 5">
            <a:extLst>
              <a:ext uri="{FF2B5EF4-FFF2-40B4-BE49-F238E27FC236}">
                <a16:creationId xmlns:a16="http://schemas.microsoft.com/office/drawing/2014/main" id="{58A341EA-1BC1-0006-2FBE-B63BBFFA99FA}"/>
              </a:ext>
            </a:extLst>
          </p:cNvPr>
          <p:cNvSpPr>
            <a:spLocks noGrp="1"/>
          </p:cNvSpPr>
          <p:nvPr>
            <p:ph type="sldNum" sz="quarter" idx="12"/>
          </p:nvPr>
        </p:nvSpPr>
        <p:spPr/>
        <p:txBody>
          <a:bodyPr/>
          <a:lstStyle/>
          <a:p>
            <a:fld id="{4FAB73BC-B049-4115-A692-8D63A059BFB8}" type="slidenum">
              <a:rPr lang="en-US" dirty="0"/>
              <a:pPr/>
              <a:t>6</a:t>
            </a:fld>
            <a:endParaRPr lang="pl-PL"/>
          </a:p>
        </p:txBody>
      </p:sp>
      <p:pic>
        <p:nvPicPr>
          <p:cNvPr id="15" name="Graphic 128" descr="Female Profile with solid fill">
            <a:extLst>
              <a:ext uri="{FF2B5EF4-FFF2-40B4-BE49-F238E27FC236}">
                <a16:creationId xmlns:a16="http://schemas.microsoft.com/office/drawing/2014/main" id="{D97DC915-6D50-B015-8ADE-2494BDC15937}"/>
              </a:ext>
            </a:extLst>
          </p:cNvPr>
          <p:cNvPicPr>
            <a:picLocks noChangeAspect="1"/>
          </p:cNvPicPr>
          <p:nvPr/>
        </p:nvPicPr>
        <p:blipFill>
          <a:blip r:embed="rId2" cstate="print">
            <a:extLst>
              <a:ext uri="{96DAC541-7B7A-43D3-8B79-37D633B846F1}">
                <asvg:svgBlip xmlns:asvg="http://schemas.microsoft.com/office/drawing/2016/SVG/main" r:embed="rId3"/>
              </a:ext>
            </a:extLst>
          </a:blip>
          <a:stretch>
            <a:fillRect/>
          </a:stretch>
        </p:blipFill>
        <p:spPr>
          <a:xfrm>
            <a:off x="5518441" y="2268953"/>
            <a:ext cx="1561381" cy="1575758"/>
          </a:xfrm>
          <a:prstGeom prst="rect">
            <a:avLst/>
          </a:prstGeom>
        </p:spPr>
      </p:pic>
      <p:pic>
        <p:nvPicPr>
          <p:cNvPr id="17" name="Graphic 206" descr="Database with solid fill">
            <a:extLst>
              <a:ext uri="{FF2B5EF4-FFF2-40B4-BE49-F238E27FC236}">
                <a16:creationId xmlns:a16="http://schemas.microsoft.com/office/drawing/2014/main" id="{187B5A9F-4E87-688D-023A-253A78FF424C}"/>
              </a:ext>
            </a:extLst>
          </p:cNvPr>
          <p:cNvPicPr>
            <a:picLocks noChangeAspect="1"/>
          </p:cNvPicPr>
          <p:nvPr/>
        </p:nvPicPr>
        <p:blipFill>
          <a:blip r:embed="rId4" cstate="print">
            <a:extLst>
              <a:ext uri="{96DAC541-7B7A-43D3-8B79-37D633B846F1}">
                <asvg:svgBlip xmlns:asvg="http://schemas.microsoft.com/office/drawing/2016/SVG/main" r:embed="rId5"/>
              </a:ext>
            </a:extLst>
          </a:blip>
          <a:stretch>
            <a:fillRect/>
          </a:stretch>
        </p:blipFill>
        <p:spPr>
          <a:xfrm>
            <a:off x="9463177" y="685800"/>
            <a:ext cx="1115683" cy="1115683"/>
          </a:xfrm>
          <a:prstGeom prst="rect">
            <a:avLst/>
          </a:prstGeom>
        </p:spPr>
      </p:pic>
      <p:sp>
        <p:nvSpPr>
          <p:cNvPr id="19" name="Arrow: Right 256">
            <a:extLst>
              <a:ext uri="{FF2B5EF4-FFF2-40B4-BE49-F238E27FC236}">
                <a16:creationId xmlns:a16="http://schemas.microsoft.com/office/drawing/2014/main" id="{FFCC234A-4855-9CD5-B3A5-0BABDF7C3DC7}"/>
              </a:ext>
            </a:extLst>
          </p:cNvPr>
          <p:cNvSpPr/>
          <p:nvPr/>
        </p:nvSpPr>
        <p:spPr>
          <a:xfrm rot="19800000">
            <a:off x="7033838" y="1572901"/>
            <a:ext cx="2299020" cy="808249"/>
          </a:xfrm>
          <a:prstGeom prst="leftRightArrow">
            <a:avLst/>
          </a:prstGeom>
          <a:solidFill>
            <a:srgbClr val="40BAD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pl-PL">
              <a:solidFill>
                <a:srgbClr val="000000"/>
              </a:solidFill>
            </a:endParaRPr>
          </a:p>
        </p:txBody>
      </p:sp>
      <p:sp>
        <p:nvSpPr>
          <p:cNvPr id="21" name="Arrow: Right 266">
            <a:extLst>
              <a:ext uri="{FF2B5EF4-FFF2-40B4-BE49-F238E27FC236}">
                <a16:creationId xmlns:a16="http://schemas.microsoft.com/office/drawing/2014/main" id="{15465487-4608-CB94-D189-E9DC7A0CD359}"/>
              </a:ext>
            </a:extLst>
          </p:cNvPr>
          <p:cNvSpPr/>
          <p:nvPr/>
        </p:nvSpPr>
        <p:spPr>
          <a:xfrm rot="1800000">
            <a:off x="7120102" y="3827475"/>
            <a:ext cx="2299020" cy="808249"/>
          </a:xfrm>
          <a:prstGeom prst="leftRightArrow">
            <a:avLst/>
          </a:prstGeom>
          <a:solidFill>
            <a:srgbClr val="40BAD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pl-PL">
              <a:solidFill>
                <a:srgbClr val="000000"/>
              </a:solidFill>
            </a:endParaRPr>
          </a:p>
        </p:txBody>
      </p:sp>
      <p:sp>
        <p:nvSpPr>
          <p:cNvPr id="23" name="Arrow: Right 267">
            <a:extLst>
              <a:ext uri="{FF2B5EF4-FFF2-40B4-BE49-F238E27FC236}">
                <a16:creationId xmlns:a16="http://schemas.microsoft.com/office/drawing/2014/main" id="{1C9B57ED-E22D-9D1D-37B1-139A400B31CE}"/>
              </a:ext>
            </a:extLst>
          </p:cNvPr>
          <p:cNvSpPr/>
          <p:nvPr/>
        </p:nvSpPr>
        <p:spPr>
          <a:xfrm>
            <a:off x="7479534" y="2651202"/>
            <a:ext cx="2299020" cy="808249"/>
          </a:xfrm>
          <a:prstGeom prst="leftRightArrow">
            <a:avLst/>
          </a:prstGeom>
          <a:solidFill>
            <a:srgbClr val="40BAD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pl-PL">
              <a:solidFill>
                <a:srgbClr val="000000"/>
              </a:solidFill>
            </a:endParaRPr>
          </a:p>
        </p:txBody>
      </p:sp>
      <p:pic>
        <p:nvPicPr>
          <p:cNvPr id="25" name="Graphic 282" descr="Database with solid fill">
            <a:extLst>
              <a:ext uri="{FF2B5EF4-FFF2-40B4-BE49-F238E27FC236}">
                <a16:creationId xmlns:a16="http://schemas.microsoft.com/office/drawing/2014/main" id="{FA1FCC65-DF1F-A3B0-FDD4-A229D4DE82B2}"/>
              </a:ext>
            </a:extLst>
          </p:cNvPr>
          <p:cNvPicPr>
            <a:picLocks noChangeAspect="1"/>
          </p:cNvPicPr>
          <p:nvPr/>
        </p:nvPicPr>
        <p:blipFill>
          <a:blip r:embed="rId4" cstate="print">
            <a:extLst>
              <a:ext uri="{96DAC541-7B7A-43D3-8B79-37D633B846F1}">
                <asvg:svgBlip xmlns:asvg="http://schemas.microsoft.com/office/drawing/2016/SVG/main" r:embed="rId5"/>
              </a:ext>
            </a:extLst>
          </a:blip>
          <a:stretch>
            <a:fillRect/>
          </a:stretch>
        </p:blipFill>
        <p:spPr>
          <a:xfrm>
            <a:off x="9779478" y="2511724"/>
            <a:ext cx="1115683" cy="1115683"/>
          </a:xfrm>
          <a:prstGeom prst="rect">
            <a:avLst/>
          </a:prstGeom>
        </p:spPr>
      </p:pic>
      <p:pic>
        <p:nvPicPr>
          <p:cNvPr id="27" name="Graphic 283" descr="Database with solid fill">
            <a:extLst>
              <a:ext uri="{FF2B5EF4-FFF2-40B4-BE49-F238E27FC236}">
                <a16:creationId xmlns:a16="http://schemas.microsoft.com/office/drawing/2014/main" id="{AA566847-F0B6-6BA7-1030-28817F55BBA9}"/>
              </a:ext>
            </a:extLst>
          </p:cNvPr>
          <p:cNvPicPr>
            <a:picLocks noChangeAspect="1"/>
          </p:cNvPicPr>
          <p:nvPr/>
        </p:nvPicPr>
        <p:blipFill>
          <a:blip r:embed="rId4" cstate="print">
            <a:extLst>
              <a:ext uri="{96DAC541-7B7A-43D3-8B79-37D633B846F1}">
                <asvg:svgBlip xmlns:asvg="http://schemas.microsoft.com/office/drawing/2016/SVG/main" r:embed="rId5"/>
              </a:ext>
            </a:extLst>
          </a:blip>
          <a:stretch>
            <a:fillRect/>
          </a:stretch>
        </p:blipFill>
        <p:spPr>
          <a:xfrm>
            <a:off x="9463177" y="4380781"/>
            <a:ext cx="1115683" cy="1115683"/>
          </a:xfrm>
          <a:prstGeom prst="rect">
            <a:avLst/>
          </a:prstGeom>
        </p:spPr>
      </p:pic>
      <p:pic>
        <p:nvPicPr>
          <p:cNvPr id="4" name="Picture 3" descr="A blue and black symbol with red arrows and a blue cylinder&#10;&#10;Description automatically generated">
            <a:extLst>
              <a:ext uri="{FF2B5EF4-FFF2-40B4-BE49-F238E27FC236}">
                <a16:creationId xmlns:a16="http://schemas.microsoft.com/office/drawing/2014/main" id="{2AE020D6-1811-61CE-F26D-F42C7AC97FB5}"/>
              </a:ext>
            </a:extLst>
          </p:cNvPr>
          <p:cNvPicPr>
            <a:picLocks noChangeAspect="1"/>
          </p:cNvPicPr>
          <p:nvPr/>
        </p:nvPicPr>
        <p:blipFill>
          <a:blip r:embed="rId6" cstate="print"/>
          <a:stretch>
            <a:fillRect/>
          </a:stretch>
        </p:blipFill>
        <p:spPr>
          <a:xfrm>
            <a:off x="9197068" y="371475"/>
            <a:ext cx="1657350" cy="1390650"/>
          </a:xfrm>
          <a:prstGeom prst="rect">
            <a:avLst/>
          </a:prstGeom>
          <a:ln>
            <a:noFill/>
          </a:ln>
        </p:spPr>
      </p:pic>
      <p:pic>
        <p:nvPicPr>
          <p:cNvPr id="7" name="Picture 6" descr="A blue and black symbol with red arrows and a blue cylinder&#10;&#10;Description automatically generated">
            <a:extLst>
              <a:ext uri="{FF2B5EF4-FFF2-40B4-BE49-F238E27FC236}">
                <a16:creationId xmlns:a16="http://schemas.microsoft.com/office/drawing/2014/main" id="{221ACBAD-AD7D-47BE-E2F0-6B884B85FEF0}"/>
              </a:ext>
            </a:extLst>
          </p:cNvPr>
          <p:cNvPicPr>
            <a:picLocks noChangeAspect="1"/>
          </p:cNvPicPr>
          <p:nvPr/>
        </p:nvPicPr>
        <p:blipFill>
          <a:blip r:embed="rId6" cstate="print"/>
          <a:stretch>
            <a:fillRect/>
          </a:stretch>
        </p:blipFill>
        <p:spPr>
          <a:xfrm>
            <a:off x="9752239" y="2200275"/>
            <a:ext cx="1657350" cy="1390650"/>
          </a:xfrm>
          <a:prstGeom prst="rect">
            <a:avLst/>
          </a:prstGeom>
          <a:ln>
            <a:noFill/>
          </a:ln>
        </p:spPr>
      </p:pic>
      <p:pic>
        <p:nvPicPr>
          <p:cNvPr id="12" name="Picture 11" descr="A blue and black symbol with red arrows and a blue cylinder&#10;&#10;Description automatically generated">
            <a:extLst>
              <a:ext uri="{FF2B5EF4-FFF2-40B4-BE49-F238E27FC236}">
                <a16:creationId xmlns:a16="http://schemas.microsoft.com/office/drawing/2014/main" id="{35DA0625-90EC-601D-D651-A91E2044A42E}"/>
              </a:ext>
            </a:extLst>
          </p:cNvPr>
          <p:cNvPicPr>
            <a:picLocks noChangeAspect="1"/>
          </p:cNvPicPr>
          <p:nvPr/>
        </p:nvPicPr>
        <p:blipFill>
          <a:blip r:embed="rId6" cstate="print"/>
          <a:stretch>
            <a:fillRect/>
          </a:stretch>
        </p:blipFill>
        <p:spPr>
          <a:xfrm>
            <a:off x="9382125" y="4235904"/>
            <a:ext cx="1657350" cy="1390650"/>
          </a:xfrm>
          <a:prstGeom prst="rect">
            <a:avLst/>
          </a:prstGeom>
          <a:ln>
            <a:noFill/>
          </a:ln>
        </p:spPr>
      </p:pic>
      <p:pic>
        <p:nvPicPr>
          <p:cNvPr id="14" name="Picture 13" descr="A blue and black symbol with red horns and arrows&#10;&#10;Description automatically generated">
            <a:extLst>
              <a:ext uri="{FF2B5EF4-FFF2-40B4-BE49-F238E27FC236}">
                <a16:creationId xmlns:a16="http://schemas.microsoft.com/office/drawing/2014/main" id="{F2112B0D-25F0-BA1A-1767-62659DF0BCDB}"/>
              </a:ext>
            </a:extLst>
          </p:cNvPr>
          <p:cNvPicPr>
            <a:picLocks noChangeAspect="1"/>
          </p:cNvPicPr>
          <p:nvPr/>
        </p:nvPicPr>
        <p:blipFill>
          <a:blip r:embed="rId7" cstate="print"/>
          <a:stretch>
            <a:fillRect/>
          </a:stretch>
        </p:blipFill>
        <p:spPr>
          <a:xfrm>
            <a:off x="7073207" y="4938590"/>
            <a:ext cx="1809750" cy="1524000"/>
          </a:xfrm>
          <a:prstGeom prst="rect">
            <a:avLst/>
          </a:prstGeom>
          <a:ln>
            <a:noFill/>
          </a:ln>
        </p:spPr>
      </p:pic>
      <p:sp>
        <p:nvSpPr>
          <p:cNvPr id="18" name="pole tekstowe 28">
            <a:extLst>
              <a:ext uri="{FF2B5EF4-FFF2-40B4-BE49-F238E27FC236}">
                <a16:creationId xmlns:a16="http://schemas.microsoft.com/office/drawing/2014/main" id="{E0A5CA41-8180-4252-69C5-CD85CA765929}"/>
              </a:ext>
            </a:extLst>
          </p:cNvPr>
          <p:cNvSpPr txBox="1"/>
          <p:nvPr/>
        </p:nvSpPr>
        <p:spPr>
          <a:xfrm>
            <a:off x="7363261" y="6362562"/>
            <a:ext cx="152889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password</a:t>
            </a:r>
            <a:r>
              <a:rPr lang="pl-PL" sz="2200"/>
              <a:t>*</a:t>
            </a:r>
          </a:p>
          <a:p>
            <a:pPr algn="l"/>
            <a:endParaRPr lang="pl-PL" sz="2200"/>
          </a:p>
        </p:txBody>
      </p:sp>
      <p:sp>
        <p:nvSpPr>
          <p:cNvPr id="20" name="TextBox 19">
            <a:extLst>
              <a:ext uri="{FF2B5EF4-FFF2-40B4-BE49-F238E27FC236}">
                <a16:creationId xmlns:a16="http://schemas.microsoft.com/office/drawing/2014/main" id="{6F61B8FF-1D78-EF02-6EB3-AA8C6052F71F}"/>
              </a:ext>
            </a:extLst>
          </p:cNvPr>
          <p:cNvSpPr txBox="1"/>
          <p:nvPr/>
        </p:nvSpPr>
        <p:spPr>
          <a:xfrm>
            <a:off x="625929" y="5178841"/>
            <a:ext cx="5771291"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Offline dictionary attack: password* = password (</a:t>
            </a:r>
            <a:r>
              <a:rPr lang="en-US" sz="2200">
                <a:ea typeface="+mn-lt"/>
                <a:cs typeface="+mn-lt"/>
              </a:rPr>
              <a:t>recover password using brute force)</a:t>
            </a:r>
            <a:endParaRPr lang="en-US" sz="2200"/>
          </a:p>
        </p:txBody>
      </p:sp>
      <p:sp>
        <p:nvSpPr>
          <p:cNvPr id="5" name="TextBox 4">
            <a:extLst>
              <a:ext uri="{FF2B5EF4-FFF2-40B4-BE49-F238E27FC236}">
                <a16:creationId xmlns:a16="http://schemas.microsoft.com/office/drawing/2014/main" id="{085CAE7B-C6DF-8E57-84CB-876AA9AA6AD7}"/>
              </a:ext>
            </a:extLst>
          </p:cNvPr>
          <p:cNvSpPr txBox="1"/>
          <p:nvPr/>
        </p:nvSpPr>
        <p:spPr>
          <a:xfrm>
            <a:off x="636799" y="329675"/>
            <a:ext cx="4620959"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We define 4 properties of a good Password-Protected Threshold Signature scheme:</a:t>
            </a:r>
          </a:p>
          <a:p>
            <a:pPr marL="342900" indent="-342900">
              <a:buAutoNum type="arabicPeriod"/>
            </a:pPr>
            <a:endParaRPr lang="en-US">
              <a:solidFill>
                <a:srgbClr val="000000"/>
              </a:solidFill>
            </a:endParaRPr>
          </a:p>
          <a:p>
            <a:pPr marL="342900" indent="-342900">
              <a:buAutoNum type="arabicPeriod"/>
            </a:pPr>
            <a:endParaRPr lang="en-US">
              <a:ea typeface="+mn-lt"/>
              <a:cs typeface="+mn-lt"/>
            </a:endParaRPr>
          </a:p>
          <a:p>
            <a:endParaRPr lang="en-US"/>
          </a:p>
        </p:txBody>
      </p:sp>
      <p:sp>
        <p:nvSpPr>
          <p:cNvPr id="26" name="TextBox 25">
            <a:extLst>
              <a:ext uri="{FF2B5EF4-FFF2-40B4-BE49-F238E27FC236}">
                <a16:creationId xmlns:a16="http://schemas.microsoft.com/office/drawing/2014/main" id="{A09DE774-31CD-1509-006B-B8C0936C3C5B}"/>
              </a:ext>
            </a:extLst>
          </p:cNvPr>
          <p:cNvSpPr txBox="1"/>
          <p:nvPr/>
        </p:nvSpPr>
        <p:spPr>
          <a:xfrm>
            <a:off x="631370" y="2302924"/>
            <a:ext cx="462978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2. Compromising ≤ t servers = no security loss.</a:t>
            </a:r>
          </a:p>
        </p:txBody>
      </p:sp>
      <p:sp>
        <p:nvSpPr>
          <p:cNvPr id="30" name="TextBox 29">
            <a:extLst>
              <a:ext uri="{FF2B5EF4-FFF2-40B4-BE49-F238E27FC236}">
                <a16:creationId xmlns:a16="http://schemas.microsoft.com/office/drawing/2014/main" id="{2351B296-EABB-B966-5604-DB60D4B8F0B8}"/>
              </a:ext>
            </a:extLst>
          </p:cNvPr>
          <p:cNvSpPr txBox="1"/>
          <p:nvPr/>
        </p:nvSpPr>
        <p:spPr>
          <a:xfrm>
            <a:off x="628650" y="1490596"/>
            <a:ext cx="4620277"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1. One protocol execution = one online password guess.</a:t>
            </a:r>
          </a:p>
        </p:txBody>
      </p:sp>
      <p:sp>
        <p:nvSpPr>
          <p:cNvPr id="3" name="TextBox 2">
            <a:extLst>
              <a:ext uri="{FF2B5EF4-FFF2-40B4-BE49-F238E27FC236}">
                <a16:creationId xmlns:a16="http://schemas.microsoft.com/office/drawing/2014/main" id="{837BD0CA-E60D-EA1E-9F74-D0FC1FDF45B7}"/>
              </a:ext>
            </a:extLst>
          </p:cNvPr>
          <p:cNvSpPr txBox="1"/>
          <p:nvPr/>
        </p:nvSpPr>
        <p:spPr>
          <a:xfrm>
            <a:off x="630923" y="3081331"/>
            <a:ext cx="4016419" cy="11431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3. Compromising &gt; t servers (even all n) without successful ODA = no security loss.</a:t>
            </a:r>
          </a:p>
        </p:txBody>
      </p:sp>
      <p:sp>
        <p:nvSpPr>
          <p:cNvPr id="9" name="pole tekstowe 28">
            <a:extLst>
              <a:ext uri="{FF2B5EF4-FFF2-40B4-BE49-F238E27FC236}">
                <a16:creationId xmlns:a16="http://schemas.microsoft.com/office/drawing/2014/main" id="{3A47B430-0E5A-1ED7-D458-060DCEE1C2E2}"/>
              </a:ext>
            </a:extLst>
          </p:cNvPr>
          <p:cNvSpPr txBox="1"/>
          <p:nvPr/>
        </p:nvSpPr>
        <p:spPr>
          <a:xfrm>
            <a:off x="5657850" y="3630248"/>
            <a:ext cx="146685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password</a:t>
            </a:r>
          </a:p>
          <a:p>
            <a:pPr algn="l"/>
            <a:endParaRPr lang="pl-PL"/>
          </a:p>
        </p:txBody>
      </p:sp>
    </p:spTree>
    <p:extLst>
      <p:ext uri="{BB962C8B-B14F-4D97-AF65-F5344CB8AC3E}">
        <p14:creationId xmlns:p14="http://schemas.microsoft.com/office/powerpoint/2010/main" val="3187120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5F85722-92F5-2943-23D1-B256BED33B59}"/>
              </a:ext>
            </a:extLst>
          </p:cNvPr>
          <p:cNvSpPr txBox="1"/>
          <p:nvPr/>
        </p:nvSpPr>
        <p:spPr>
          <a:xfrm>
            <a:off x="636799" y="329675"/>
            <a:ext cx="4620959"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We define 4 properties of a good Password-Protected Threshold Signature scheme:</a:t>
            </a:r>
          </a:p>
          <a:p>
            <a:pPr marL="342900" indent="-342900">
              <a:buAutoNum type="arabicPeriod"/>
            </a:pPr>
            <a:endParaRPr lang="en-US">
              <a:solidFill>
                <a:srgbClr val="000000"/>
              </a:solidFill>
            </a:endParaRPr>
          </a:p>
          <a:p>
            <a:pPr marL="342900" indent="-342900">
              <a:buAutoNum type="arabicPeriod"/>
            </a:pPr>
            <a:endParaRPr lang="en-US">
              <a:ea typeface="+mn-lt"/>
              <a:cs typeface="+mn-lt"/>
            </a:endParaRPr>
          </a:p>
          <a:p>
            <a:endParaRPr lang="en-US"/>
          </a:p>
        </p:txBody>
      </p:sp>
      <p:sp>
        <p:nvSpPr>
          <p:cNvPr id="5" name="TextBox 4">
            <a:extLst>
              <a:ext uri="{FF2B5EF4-FFF2-40B4-BE49-F238E27FC236}">
                <a16:creationId xmlns:a16="http://schemas.microsoft.com/office/drawing/2014/main" id="{7E95151A-ACA2-C87A-4B32-B891CB5E63CE}"/>
              </a:ext>
            </a:extLst>
          </p:cNvPr>
          <p:cNvSpPr txBox="1"/>
          <p:nvPr/>
        </p:nvSpPr>
        <p:spPr>
          <a:xfrm>
            <a:off x="634093" y="4231822"/>
            <a:ext cx="4623297"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rgbClr val="000000"/>
                </a:solidFill>
              </a:rPr>
              <a:t>4. An attacker who knows the password, can sign only one message per each interaction with t + 1 servers.</a:t>
            </a:r>
            <a:endParaRPr lang="en-US" sz="2200"/>
          </a:p>
        </p:txBody>
      </p:sp>
      <p:sp>
        <p:nvSpPr>
          <p:cNvPr id="8" name="TextBox 7">
            <a:extLst>
              <a:ext uri="{FF2B5EF4-FFF2-40B4-BE49-F238E27FC236}">
                <a16:creationId xmlns:a16="http://schemas.microsoft.com/office/drawing/2014/main" id="{2F067A37-9AC0-E056-723A-0CB8C1933691}"/>
              </a:ext>
            </a:extLst>
          </p:cNvPr>
          <p:cNvSpPr txBox="1"/>
          <p:nvPr/>
        </p:nvSpPr>
        <p:spPr>
          <a:xfrm>
            <a:off x="630923" y="3081331"/>
            <a:ext cx="4016419" cy="11431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3. Compromising &gt; t servers (even all n) without successful ODA = no security loss.</a:t>
            </a:r>
          </a:p>
        </p:txBody>
      </p:sp>
      <p:sp>
        <p:nvSpPr>
          <p:cNvPr id="9" name="TextBox 8">
            <a:extLst>
              <a:ext uri="{FF2B5EF4-FFF2-40B4-BE49-F238E27FC236}">
                <a16:creationId xmlns:a16="http://schemas.microsoft.com/office/drawing/2014/main" id="{7E0B9230-4C68-B841-AD33-55A31BDADE78}"/>
              </a:ext>
            </a:extLst>
          </p:cNvPr>
          <p:cNvSpPr txBox="1"/>
          <p:nvPr/>
        </p:nvSpPr>
        <p:spPr>
          <a:xfrm>
            <a:off x="631370" y="2302924"/>
            <a:ext cx="462978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2. Compromising ≤ t servers = no security loss.</a:t>
            </a:r>
          </a:p>
        </p:txBody>
      </p:sp>
      <p:sp>
        <p:nvSpPr>
          <p:cNvPr id="10" name="TextBox 9">
            <a:extLst>
              <a:ext uri="{FF2B5EF4-FFF2-40B4-BE49-F238E27FC236}">
                <a16:creationId xmlns:a16="http://schemas.microsoft.com/office/drawing/2014/main" id="{5869CA49-EFD2-681D-DA16-A11C91459934}"/>
              </a:ext>
            </a:extLst>
          </p:cNvPr>
          <p:cNvSpPr txBox="1"/>
          <p:nvPr/>
        </p:nvSpPr>
        <p:spPr>
          <a:xfrm>
            <a:off x="628650" y="1490596"/>
            <a:ext cx="4620277"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1. One protocol execution = one online password guess.</a:t>
            </a:r>
          </a:p>
        </p:txBody>
      </p:sp>
      <p:sp>
        <p:nvSpPr>
          <p:cNvPr id="6" name="Symbol zastępczy numeru slajdu 5">
            <a:extLst>
              <a:ext uri="{FF2B5EF4-FFF2-40B4-BE49-F238E27FC236}">
                <a16:creationId xmlns:a16="http://schemas.microsoft.com/office/drawing/2014/main" id="{58A341EA-1BC1-0006-2FBE-B63BBFFA99FA}"/>
              </a:ext>
            </a:extLst>
          </p:cNvPr>
          <p:cNvSpPr>
            <a:spLocks noGrp="1"/>
          </p:cNvSpPr>
          <p:nvPr>
            <p:ph type="sldNum" sz="quarter" idx="12"/>
          </p:nvPr>
        </p:nvSpPr>
        <p:spPr/>
        <p:txBody>
          <a:bodyPr/>
          <a:lstStyle/>
          <a:p>
            <a:fld id="{4FAB73BC-B049-4115-A692-8D63A059BFB8}" type="slidenum">
              <a:rPr lang="en-US" dirty="0"/>
              <a:pPr/>
              <a:t>7</a:t>
            </a:fld>
            <a:endParaRPr lang="pl-PL"/>
          </a:p>
        </p:txBody>
      </p:sp>
      <p:pic>
        <p:nvPicPr>
          <p:cNvPr id="15" name="Graphic 128" descr="Female Profile with solid fill">
            <a:extLst>
              <a:ext uri="{FF2B5EF4-FFF2-40B4-BE49-F238E27FC236}">
                <a16:creationId xmlns:a16="http://schemas.microsoft.com/office/drawing/2014/main" id="{D97DC915-6D50-B015-8ADE-2494BDC15937}"/>
              </a:ext>
            </a:extLst>
          </p:cNvPr>
          <p:cNvPicPr>
            <a:picLocks noChangeAspect="1"/>
          </p:cNvPicPr>
          <p:nvPr/>
        </p:nvPicPr>
        <p:blipFill>
          <a:blip r:embed="rId2" cstate="print">
            <a:extLst>
              <a:ext uri="{96DAC541-7B7A-43D3-8B79-37D633B846F1}">
                <asvg:svgBlip xmlns:asvg="http://schemas.microsoft.com/office/drawing/2016/SVG/main" r:embed="rId3"/>
              </a:ext>
            </a:extLst>
          </a:blip>
          <a:stretch>
            <a:fillRect/>
          </a:stretch>
        </p:blipFill>
        <p:spPr>
          <a:xfrm>
            <a:off x="5518441" y="2268953"/>
            <a:ext cx="1561381" cy="1575758"/>
          </a:xfrm>
          <a:prstGeom prst="rect">
            <a:avLst/>
          </a:prstGeom>
        </p:spPr>
      </p:pic>
      <p:pic>
        <p:nvPicPr>
          <p:cNvPr id="17" name="Graphic 206" descr="Database with solid fill">
            <a:extLst>
              <a:ext uri="{FF2B5EF4-FFF2-40B4-BE49-F238E27FC236}">
                <a16:creationId xmlns:a16="http://schemas.microsoft.com/office/drawing/2014/main" id="{187B5A9F-4E87-688D-023A-253A78FF424C}"/>
              </a:ext>
            </a:extLst>
          </p:cNvPr>
          <p:cNvPicPr>
            <a:picLocks noChangeAspect="1"/>
          </p:cNvPicPr>
          <p:nvPr/>
        </p:nvPicPr>
        <p:blipFill>
          <a:blip r:embed="rId4" cstate="print">
            <a:extLst>
              <a:ext uri="{96DAC541-7B7A-43D3-8B79-37D633B846F1}">
                <asvg:svgBlip xmlns:asvg="http://schemas.microsoft.com/office/drawing/2016/SVG/main" r:embed="rId5"/>
              </a:ext>
            </a:extLst>
          </a:blip>
          <a:stretch>
            <a:fillRect/>
          </a:stretch>
        </p:blipFill>
        <p:spPr>
          <a:xfrm>
            <a:off x="9463177" y="685800"/>
            <a:ext cx="1115683" cy="1115683"/>
          </a:xfrm>
          <a:prstGeom prst="rect">
            <a:avLst/>
          </a:prstGeom>
        </p:spPr>
      </p:pic>
      <p:sp>
        <p:nvSpPr>
          <p:cNvPr id="21" name="Arrow: Right 266">
            <a:extLst>
              <a:ext uri="{FF2B5EF4-FFF2-40B4-BE49-F238E27FC236}">
                <a16:creationId xmlns:a16="http://schemas.microsoft.com/office/drawing/2014/main" id="{15465487-4608-CB94-D189-E9DC7A0CD359}"/>
              </a:ext>
            </a:extLst>
          </p:cNvPr>
          <p:cNvSpPr/>
          <p:nvPr/>
        </p:nvSpPr>
        <p:spPr>
          <a:xfrm rot="1800000">
            <a:off x="7120102" y="3827475"/>
            <a:ext cx="2299020" cy="808249"/>
          </a:xfrm>
          <a:prstGeom prst="leftRightArrow">
            <a:avLst/>
          </a:prstGeom>
          <a:solidFill>
            <a:srgbClr val="40BAD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pl-PL">
              <a:solidFill>
                <a:srgbClr val="000000"/>
              </a:solidFill>
            </a:endParaRPr>
          </a:p>
        </p:txBody>
      </p:sp>
      <p:sp>
        <p:nvSpPr>
          <p:cNvPr id="23" name="Arrow: Right 267">
            <a:extLst>
              <a:ext uri="{FF2B5EF4-FFF2-40B4-BE49-F238E27FC236}">
                <a16:creationId xmlns:a16="http://schemas.microsoft.com/office/drawing/2014/main" id="{1C9B57ED-E22D-9D1D-37B1-139A400B31CE}"/>
              </a:ext>
            </a:extLst>
          </p:cNvPr>
          <p:cNvSpPr/>
          <p:nvPr/>
        </p:nvSpPr>
        <p:spPr>
          <a:xfrm>
            <a:off x="7479534" y="2651202"/>
            <a:ext cx="2299020" cy="808249"/>
          </a:xfrm>
          <a:prstGeom prst="leftRightArrow">
            <a:avLst/>
          </a:prstGeom>
          <a:solidFill>
            <a:srgbClr val="40BAD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pl-PL">
              <a:solidFill>
                <a:srgbClr val="000000"/>
              </a:solidFill>
            </a:endParaRPr>
          </a:p>
        </p:txBody>
      </p:sp>
      <p:pic>
        <p:nvPicPr>
          <p:cNvPr id="25" name="Graphic 282" descr="Database with solid fill">
            <a:extLst>
              <a:ext uri="{FF2B5EF4-FFF2-40B4-BE49-F238E27FC236}">
                <a16:creationId xmlns:a16="http://schemas.microsoft.com/office/drawing/2014/main" id="{FA1FCC65-DF1F-A3B0-FDD4-A229D4DE82B2}"/>
              </a:ext>
            </a:extLst>
          </p:cNvPr>
          <p:cNvPicPr>
            <a:picLocks noChangeAspect="1"/>
          </p:cNvPicPr>
          <p:nvPr/>
        </p:nvPicPr>
        <p:blipFill>
          <a:blip r:embed="rId4" cstate="print">
            <a:extLst>
              <a:ext uri="{96DAC541-7B7A-43D3-8B79-37D633B846F1}">
                <asvg:svgBlip xmlns:asvg="http://schemas.microsoft.com/office/drawing/2016/SVG/main" r:embed="rId5"/>
              </a:ext>
            </a:extLst>
          </a:blip>
          <a:stretch>
            <a:fillRect/>
          </a:stretch>
        </p:blipFill>
        <p:spPr>
          <a:xfrm>
            <a:off x="9779478" y="2511724"/>
            <a:ext cx="1115683" cy="1115683"/>
          </a:xfrm>
          <a:prstGeom prst="rect">
            <a:avLst/>
          </a:prstGeom>
        </p:spPr>
      </p:pic>
      <p:pic>
        <p:nvPicPr>
          <p:cNvPr id="27" name="Graphic 283" descr="Database with solid fill">
            <a:extLst>
              <a:ext uri="{FF2B5EF4-FFF2-40B4-BE49-F238E27FC236}">
                <a16:creationId xmlns:a16="http://schemas.microsoft.com/office/drawing/2014/main" id="{AA566847-F0B6-6BA7-1030-28817F55BBA9}"/>
              </a:ext>
            </a:extLst>
          </p:cNvPr>
          <p:cNvPicPr>
            <a:picLocks noChangeAspect="1"/>
          </p:cNvPicPr>
          <p:nvPr/>
        </p:nvPicPr>
        <p:blipFill>
          <a:blip r:embed="rId4" cstate="print">
            <a:extLst>
              <a:ext uri="{96DAC541-7B7A-43D3-8B79-37D633B846F1}">
                <asvg:svgBlip xmlns:asvg="http://schemas.microsoft.com/office/drawing/2016/SVG/main" r:embed="rId5"/>
              </a:ext>
            </a:extLst>
          </a:blip>
          <a:stretch>
            <a:fillRect/>
          </a:stretch>
        </p:blipFill>
        <p:spPr>
          <a:xfrm>
            <a:off x="9463177" y="4380781"/>
            <a:ext cx="1115683" cy="1115683"/>
          </a:xfrm>
          <a:prstGeom prst="rect">
            <a:avLst/>
          </a:prstGeom>
        </p:spPr>
      </p:pic>
      <p:pic>
        <p:nvPicPr>
          <p:cNvPr id="4" name="Picture 3" descr="A blue and black symbol with red horns and arrows&#10;&#10;Description automatically generated">
            <a:extLst>
              <a:ext uri="{FF2B5EF4-FFF2-40B4-BE49-F238E27FC236}">
                <a16:creationId xmlns:a16="http://schemas.microsoft.com/office/drawing/2014/main" id="{2CA2B21F-6190-140A-68E6-D4AC68CCAF27}"/>
              </a:ext>
            </a:extLst>
          </p:cNvPr>
          <p:cNvPicPr>
            <a:picLocks noChangeAspect="1"/>
          </p:cNvPicPr>
          <p:nvPr/>
        </p:nvPicPr>
        <p:blipFill>
          <a:blip r:embed="rId6" cstate="print"/>
          <a:stretch>
            <a:fillRect/>
          </a:stretch>
        </p:blipFill>
        <p:spPr>
          <a:xfrm>
            <a:off x="5494778" y="2140961"/>
            <a:ext cx="1809750" cy="1524000"/>
          </a:xfrm>
          <a:prstGeom prst="rect">
            <a:avLst/>
          </a:prstGeom>
          <a:ln>
            <a:noFill/>
          </a:ln>
        </p:spPr>
      </p:pic>
      <p:sp>
        <p:nvSpPr>
          <p:cNvPr id="19" name="Arrow: Right 256">
            <a:extLst>
              <a:ext uri="{FF2B5EF4-FFF2-40B4-BE49-F238E27FC236}">
                <a16:creationId xmlns:a16="http://schemas.microsoft.com/office/drawing/2014/main" id="{FFCC234A-4855-9CD5-B3A5-0BABDF7C3DC7}"/>
              </a:ext>
            </a:extLst>
          </p:cNvPr>
          <p:cNvSpPr/>
          <p:nvPr/>
        </p:nvSpPr>
        <p:spPr>
          <a:xfrm rot="19800000">
            <a:off x="7033838" y="1572901"/>
            <a:ext cx="2299020" cy="808249"/>
          </a:xfrm>
          <a:prstGeom prst="leftRightArrow">
            <a:avLst/>
          </a:prstGeom>
          <a:solidFill>
            <a:srgbClr val="40BAD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pl-PL">
              <a:solidFill>
                <a:srgbClr val="000000"/>
              </a:solidFill>
            </a:endParaRPr>
          </a:p>
        </p:txBody>
      </p:sp>
      <p:sp>
        <p:nvSpPr>
          <p:cNvPr id="7" name="TextBox 6">
            <a:extLst>
              <a:ext uri="{FF2B5EF4-FFF2-40B4-BE49-F238E27FC236}">
                <a16:creationId xmlns:a16="http://schemas.microsoft.com/office/drawing/2014/main" id="{B6F11A46-3540-630C-5091-2E5E03928C23}"/>
              </a:ext>
            </a:extLst>
          </p:cNvPr>
          <p:cNvSpPr txBox="1"/>
          <p:nvPr/>
        </p:nvSpPr>
        <p:spPr>
          <a:xfrm>
            <a:off x="5655129" y="4302578"/>
            <a:ext cx="326571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No signature can be created!</a:t>
            </a:r>
          </a:p>
        </p:txBody>
      </p:sp>
      <p:sp>
        <p:nvSpPr>
          <p:cNvPr id="3" name="TextBox 2">
            <a:extLst>
              <a:ext uri="{FF2B5EF4-FFF2-40B4-BE49-F238E27FC236}">
                <a16:creationId xmlns:a16="http://schemas.microsoft.com/office/drawing/2014/main" id="{6BC3E1F8-C992-CE80-8E66-52B319D27D7E}"/>
              </a:ext>
            </a:extLst>
          </p:cNvPr>
          <p:cNvSpPr txBox="1"/>
          <p:nvPr/>
        </p:nvSpPr>
        <p:spPr>
          <a:xfrm>
            <a:off x="5655113" y="5075846"/>
            <a:ext cx="462095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Signature is created!</a:t>
            </a:r>
            <a:endParaRPr lang="en-US"/>
          </a:p>
        </p:txBody>
      </p:sp>
      <p:sp>
        <p:nvSpPr>
          <p:cNvPr id="12" name="pole tekstowe 28">
            <a:extLst>
              <a:ext uri="{FF2B5EF4-FFF2-40B4-BE49-F238E27FC236}">
                <a16:creationId xmlns:a16="http://schemas.microsoft.com/office/drawing/2014/main" id="{CF973B73-5A2D-FB6A-2EB2-9F6644BBCCFB}"/>
              </a:ext>
            </a:extLst>
          </p:cNvPr>
          <p:cNvSpPr txBox="1"/>
          <p:nvPr/>
        </p:nvSpPr>
        <p:spPr>
          <a:xfrm>
            <a:off x="5657850" y="3630248"/>
            <a:ext cx="146685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sz="2200" err="1"/>
              <a:t>password</a:t>
            </a:r>
          </a:p>
          <a:p>
            <a:pPr algn="l"/>
            <a:endParaRPr lang="pl-PL"/>
          </a:p>
        </p:txBody>
      </p:sp>
    </p:spTree>
    <p:extLst>
      <p:ext uri="{BB962C8B-B14F-4D97-AF65-F5344CB8AC3E}">
        <p14:creationId xmlns:p14="http://schemas.microsoft.com/office/powerpoint/2010/main" val="1546122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hidden"/>
                                      </p:to>
                                    </p:set>
                                  </p:childTnLst>
                                </p:cTn>
                              </p:par>
                              <p:par>
                                <p:cTn id="11" presetID="1" presetClass="exit" presetSubtype="0" fill="hold" grpId="1" nodeType="withEffect">
                                  <p:stCondLst>
                                    <p:cond delay="0"/>
                                  </p:stCondLst>
                                  <p:childTnLst>
                                    <p:set>
                                      <p:cBhvr>
                                        <p:cTn id="12" dur="1" fill="hold">
                                          <p:stCondLst>
                                            <p:cond delay="0"/>
                                          </p:stCondLst>
                                        </p:cTn>
                                        <p:tgtEl>
                                          <p:spTgt spid="2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xit" presetSubtype="0" fill="hold" grpId="1" nodeType="withEffect">
                                  <p:stCondLst>
                                    <p:cond delay="0"/>
                                  </p:stCondLst>
                                  <p:childTnLst>
                                    <p:set>
                                      <p:cBhvr>
                                        <p:cTn id="22" dur="1" fill="hold">
                                          <p:stCondLst>
                                            <p:cond delay="0"/>
                                          </p:stCondLst>
                                        </p:cTn>
                                        <p:tgtEl>
                                          <p:spTgt spid="7"/>
                                        </p:tgtEl>
                                        <p:attrNameLst>
                                          <p:attrName>style.visibility</p:attrName>
                                        </p:attrNameLst>
                                      </p:cBhvr>
                                      <p:to>
                                        <p:strVal val="hidden"/>
                                      </p:to>
                                    </p:set>
                                  </p:childTnLst>
                                </p:cTn>
                              </p:par>
                              <p:par>
                                <p:cTn id="23" presetID="10" presetClass="entr" presetSubtype="0"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1" grpId="1" animBg="1"/>
      <p:bldP spid="23" grpId="0" animBg="1"/>
      <p:bldP spid="7" grpId="0"/>
      <p:bldP spid="7" grpId="1"/>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922C91A-C5C7-810B-FDDB-FC37469A8CB9}"/>
              </a:ext>
            </a:extLst>
          </p:cNvPr>
          <p:cNvSpPr txBox="1"/>
          <p:nvPr/>
        </p:nvSpPr>
        <p:spPr>
          <a:xfrm>
            <a:off x="6533910" y="1523474"/>
            <a:ext cx="5505431"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ea typeface="+mn-lt"/>
                <a:cs typeface="+mn-lt"/>
              </a:rPr>
              <a:t>Password Authenticated Key Exchange (</a:t>
            </a:r>
            <a:r>
              <a:rPr lang="en-US" sz="2200" err="1">
                <a:ea typeface="+mn-lt"/>
                <a:cs typeface="+mn-lt"/>
              </a:rPr>
              <a:t>tPAKE</a:t>
            </a:r>
            <a:r>
              <a:rPr lang="en-US" sz="2200">
                <a:ea typeface="+mn-lt"/>
                <a:cs typeface="+mn-lt"/>
              </a:rPr>
              <a:t>) + threshold signature scheme (</a:t>
            </a:r>
            <a:r>
              <a:rPr lang="en-US" sz="2200" err="1">
                <a:ea typeface="+mn-lt"/>
                <a:cs typeface="+mn-lt"/>
              </a:rPr>
              <a:t>tSIG</a:t>
            </a:r>
            <a:r>
              <a:rPr lang="en-US" sz="2200">
                <a:ea typeface="+mn-lt"/>
                <a:cs typeface="+mn-lt"/>
              </a:rPr>
              <a:t>). </a:t>
            </a:r>
          </a:p>
        </p:txBody>
      </p:sp>
      <p:sp>
        <p:nvSpPr>
          <p:cNvPr id="4" name="TextBox 3">
            <a:extLst>
              <a:ext uri="{FF2B5EF4-FFF2-40B4-BE49-F238E27FC236}">
                <a16:creationId xmlns:a16="http://schemas.microsoft.com/office/drawing/2014/main" id="{D6667BDB-86E9-DA63-E26B-1025E61EB97E}"/>
              </a:ext>
            </a:extLst>
          </p:cNvPr>
          <p:cNvSpPr txBox="1"/>
          <p:nvPr/>
        </p:nvSpPr>
        <p:spPr>
          <a:xfrm>
            <a:off x="6537235" y="3244969"/>
            <a:ext cx="5028867"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ea typeface="+mn-lt"/>
                <a:cs typeface="+mn-lt"/>
              </a:rPr>
              <a:t>Property 4. adds</a:t>
            </a:r>
            <a:r>
              <a:rPr lang="en-US" sz="2200"/>
              <a:t> security mechanisms:</a:t>
            </a:r>
          </a:p>
          <a:p>
            <a:pPr marL="285750" indent="-285750">
              <a:buFont typeface="Calibri"/>
              <a:buChar char="-"/>
            </a:pPr>
            <a:endParaRPr lang="en-US" sz="2200">
              <a:ea typeface="+mn-lt"/>
              <a:cs typeface="+mn-lt"/>
            </a:endParaRPr>
          </a:p>
          <a:p>
            <a:endParaRPr lang="en-US" sz="2200">
              <a:ea typeface="+mn-lt"/>
              <a:cs typeface="+mn-lt"/>
            </a:endParaRPr>
          </a:p>
        </p:txBody>
      </p:sp>
      <p:sp>
        <p:nvSpPr>
          <p:cNvPr id="7" name="TextBox 6">
            <a:extLst>
              <a:ext uri="{FF2B5EF4-FFF2-40B4-BE49-F238E27FC236}">
                <a16:creationId xmlns:a16="http://schemas.microsoft.com/office/drawing/2014/main" id="{205A1AEE-B8D8-5667-0244-330AFF14E74F}"/>
              </a:ext>
            </a:extLst>
          </p:cNvPr>
          <p:cNvSpPr txBox="1"/>
          <p:nvPr/>
        </p:nvSpPr>
        <p:spPr>
          <a:xfrm>
            <a:off x="6520461" y="3801084"/>
            <a:ext cx="2974730"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l">
              <a:buFont typeface="Calibri"/>
              <a:buChar char="-"/>
            </a:pPr>
            <a:r>
              <a:rPr lang="en-US" sz="2200"/>
              <a:t>rate-limiting</a:t>
            </a:r>
          </a:p>
        </p:txBody>
      </p:sp>
      <p:sp>
        <p:nvSpPr>
          <p:cNvPr id="11" name="TextBox 10">
            <a:extLst>
              <a:ext uri="{FF2B5EF4-FFF2-40B4-BE49-F238E27FC236}">
                <a16:creationId xmlns:a16="http://schemas.microsoft.com/office/drawing/2014/main" id="{6D14683F-C3E1-8A99-F0A8-6246F7E111AD}"/>
              </a:ext>
            </a:extLst>
          </p:cNvPr>
          <p:cNvSpPr txBox="1"/>
          <p:nvPr/>
        </p:nvSpPr>
        <p:spPr>
          <a:xfrm>
            <a:off x="6516217" y="4166314"/>
            <a:ext cx="441960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Calibri,Sans-Serif"/>
              <a:buChar char="-"/>
            </a:pPr>
            <a:r>
              <a:rPr lang="en-US" sz="2200"/>
              <a:t>multi-factor authentication</a:t>
            </a:r>
          </a:p>
          <a:p>
            <a:pPr algn="l"/>
            <a:endParaRPr lang="en-US" sz="2200"/>
          </a:p>
        </p:txBody>
      </p:sp>
      <p:sp>
        <p:nvSpPr>
          <p:cNvPr id="12" name="TextBox 11">
            <a:extLst>
              <a:ext uri="{FF2B5EF4-FFF2-40B4-BE49-F238E27FC236}">
                <a16:creationId xmlns:a16="http://schemas.microsoft.com/office/drawing/2014/main" id="{B4890FEB-30AE-044B-3D62-E6FE9242FBCA}"/>
              </a:ext>
            </a:extLst>
          </p:cNvPr>
          <p:cNvSpPr txBox="1"/>
          <p:nvPr/>
        </p:nvSpPr>
        <p:spPr>
          <a:xfrm>
            <a:off x="6531123" y="4557768"/>
            <a:ext cx="3097822"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Calibri,Sans-Serif"/>
              <a:buChar char="-"/>
            </a:pPr>
            <a:r>
              <a:rPr lang="en-US" sz="2200"/>
              <a:t>application policy</a:t>
            </a:r>
          </a:p>
          <a:p>
            <a:pPr algn="l"/>
            <a:endParaRPr lang="en-US" sz="2200"/>
          </a:p>
        </p:txBody>
      </p:sp>
      <p:sp>
        <p:nvSpPr>
          <p:cNvPr id="13" name="TextBox 12">
            <a:extLst>
              <a:ext uri="{FF2B5EF4-FFF2-40B4-BE49-F238E27FC236}">
                <a16:creationId xmlns:a16="http://schemas.microsoft.com/office/drawing/2014/main" id="{6337A7D9-6C9B-A4A2-B8CE-A77ACA65812E}"/>
              </a:ext>
            </a:extLst>
          </p:cNvPr>
          <p:cNvSpPr txBox="1"/>
          <p:nvPr/>
        </p:nvSpPr>
        <p:spPr>
          <a:xfrm>
            <a:off x="6542847" y="4947580"/>
            <a:ext cx="4240823"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Calibri,Sans-Serif"/>
              <a:buChar char="-"/>
            </a:pPr>
            <a:r>
              <a:rPr lang="en-US" sz="2200"/>
              <a:t>protects the user in case of a break into the client machine</a:t>
            </a:r>
          </a:p>
        </p:txBody>
      </p:sp>
      <p:sp>
        <p:nvSpPr>
          <p:cNvPr id="6" name="Symbol zastępczy numeru slajdu 5">
            <a:extLst>
              <a:ext uri="{FF2B5EF4-FFF2-40B4-BE49-F238E27FC236}">
                <a16:creationId xmlns:a16="http://schemas.microsoft.com/office/drawing/2014/main" id="{58A341EA-1BC1-0006-2FBE-B63BBFFA99FA}"/>
              </a:ext>
            </a:extLst>
          </p:cNvPr>
          <p:cNvSpPr>
            <a:spLocks noGrp="1"/>
          </p:cNvSpPr>
          <p:nvPr>
            <p:ph type="sldNum" sz="quarter" idx="12"/>
          </p:nvPr>
        </p:nvSpPr>
        <p:spPr/>
        <p:txBody>
          <a:bodyPr/>
          <a:lstStyle/>
          <a:p>
            <a:fld id="{4FAB73BC-B049-4115-A692-8D63A059BFB8}" type="slidenum">
              <a:rPr lang="en-US" dirty="0"/>
              <a:pPr/>
              <a:t>8</a:t>
            </a:fld>
            <a:endParaRPr lang="pl-PL"/>
          </a:p>
        </p:txBody>
      </p:sp>
      <p:sp>
        <p:nvSpPr>
          <p:cNvPr id="2" name="Right Brace 1">
            <a:extLst>
              <a:ext uri="{FF2B5EF4-FFF2-40B4-BE49-F238E27FC236}">
                <a16:creationId xmlns:a16="http://schemas.microsoft.com/office/drawing/2014/main" id="{E7872FA9-5994-2DFB-DBC9-D7CC265DD561}"/>
              </a:ext>
            </a:extLst>
          </p:cNvPr>
          <p:cNvSpPr/>
          <p:nvPr/>
        </p:nvSpPr>
        <p:spPr>
          <a:xfrm>
            <a:off x="5429250" y="1029579"/>
            <a:ext cx="1091291" cy="2046626"/>
          </a:xfrm>
          <a:prstGeom prst="rightBrace">
            <a:avLst/>
          </a:prstGeom>
          <a:solidFill>
            <a:srgbClr val="E4E4E4"/>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ectangle 4">
            <a:extLst>
              <a:ext uri="{FF2B5EF4-FFF2-40B4-BE49-F238E27FC236}">
                <a16:creationId xmlns:a16="http://schemas.microsoft.com/office/drawing/2014/main" id="{ED1E8BD0-A973-4468-074B-0D6998FEF287}"/>
              </a:ext>
            </a:extLst>
          </p:cNvPr>
          <p:cNvSpPr/>
          <p:nvPr/>
        </p:nvSpPr>
        <p:spPr>
          <a:xfrm>
            <a:off x="628825" y="1024148"/>
            <a:ext cx="4831717" cy="2050971"/>
          </a:xfrm>
          <a:prstGeom prst="rect">
            <a:avLst/>
          </a:prstGeom>
          <a:solidFill>
            <a:srgbClr val="E4E4E4"/>
          </a:solid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F34ADF56-F369-F691-5F23-A5ADEDC6D576}"/>
              </a:ext>
            </a:extLst>
          </p:cNvPr>
          <p:cNvSpPr txBox="1"/>
          <p:nvPr/>
        </p:nvSpPr>
        <p:spPr>
          <a:xfrm>
            <a:off x="636799" y="329675"/>
            <a:ext cx="4620959"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We define 4 properties of a good Password-Protected Threshold Signature scheme:</a:t>
            </a:r>
          </a:p>
          <a:p>
            <a:pPr marL="342900" indent="-342900">
              <a:buAutoNum type="arabicPeriod"/>
            </a:pPr>
            <a:endParaRPr lang="en-US">
              <a:solidFill>
                <a:srgbClr val="000000"/>
              </a:solidFill>
            </a:endParaRPr>
          </a:p>
          <a:p>
            <a:pPr marL="342900" indent="-342900">
              <a:buAutoNum type="arabicPeriod"/>
            </a:pPr>
            <a:endParaRPr lang="en-US">
              <a:ea typeface="+mn-lt"/>
              <a:cs typeface="+mn-lt"/>
            </a:endParaRPr>
          </a:p>
          <a:p>
            <a:endParaRPr lang="en-US"/>
          </a:p>
        </p:txBody>
      </p:sp>
      <p:sp>
        <p:nvSpPr>
          <p:cNvPr id="14" name="TextBox 13">
            <a:extLst>
              <a:ext uri="{FF2B5EF4-FFF2-40B4-BE49-F238E27FC236}">
                <a16:creationId xmlns:a16="http://schemas.microsoft.com/office/drawing/2014/main" id="{85988CD0-B5B7-2146-0855-541AF750E242}"/>
              </a:ext>
            </a:extLst>
          </p:cNvPr>
          <p:cNvSpPr txBox="1"/>
          <p:nvPr/>
        </p:nvSpPr>
        <p:spPr>
          <a:xfrm>
            <a:off x="634093" y="4231822"/>
            <a:ext cx="4623297"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rgbClr val="000000"/>
                </a:solidFill>
              </a:rPr>
              <a:t>4. An attacker who knows the password, can sign only one message per each interaction with t + 1 servers.</a:t>
            </a:r>
            <a:endParaRPr lang="en-US" sz="2200"/>
          </a:p>
        </p:txBody>
      </p:sp>
      <p:sp>
        <p:nvSpPr>
          <p:cNvPr id="22" name="TextBox 21">
            <a:extLst>
              <a:ext uri="{FF2B5EF4-FFF2-40B4-BE49-F238E27FC236}">
                <a16:creationId xmlns:a16="http://schemas.microsoft.com/office/drawing/2014/main" id="{6EFB1E57-0E8F-2E68-651D-CDF12B987DBC}"/>
              </a:ext>
            </a:extLst>
          </p:cNvPr>
          <p:cNvSpPr txBox="1"/>
          <p:nvPr/>
        </p:nvSpPr>
        <p:spPr>
          <a:xfrm>
            <a:off x="631370" y="2302924"/>
            <a:ext cx="462978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2. Compromising ≤ t servers = no security loss.</a:t>
            </a:r>
          </a:p>
        </p:txBody>
      </p:sp>
      <p:sp>
        <p:nvSpPr>
          <p:cNvPr id="25" name="TextBox 24">
            <a:extLst>
              <a:ext uri="{FF2B5EF4-FFF2-40B4-BE49-F238E27FC236}">
                <a16:creationId xmlns:a16="http://schemas.microsoft.com/office/drawing/2014/main" id="{12AD2FD0-F86A-6B21-EBF0-9EA680534602}"/>
              </a:ext>
            </a:extLst>
          </p:cNvPr>
          <p:cNvSpPr txBox="1"/>
          <p:nvPr/>
        </p:nvSpPr>
        <p:spPr>
          <a:xfrm>
            <a:off x="628650" y="1490596"/>
            <a:ext cx="4620277"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1. One protocol execution = one online password guess.</a:t>
            </a:r>
          </a:p>
        </p:txBody>
      </p:sp>
      <p:sp>
        <p:nvSpPr>
          <p:cNvPr id="10" name="TextBox 9">
            <a:extLst>
              <a:ext uri="{FF2B5EF4-FFF2-40B4-BE49-F238E27FC236}">
                <a16:creationId xmlns:a16="http://schemas.microsoft.com/office/drawing/2014/main" id="{062FD4ED-BD9B-0CA2-E8DF-A6D642994BA6}"/>
              </a:ext>
            </a:extLst>
          </p:cNvPr>
          <p:cNvSpPr txBox="1"/>
          <p:nvPr/>
        </p:nvSpPr>
        <p:spPr>
          <a:xfrm>
            <a:off x="630923" y="3081331"/>
            <a:ext cx="4016419" cy="11431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3. Compromising &gt; t servers (even all n) without successful ODA = no security loss.</a:t>
            </a:r>
          </a:p>
        </p:txBody>
      </p:sp>
    </p:spTree>
    <p:extLst>
      <p:ext uri="{BB962C8B-B14F-4D97-AF65-F5344CB8AC3E}">
        <p14:creationId xmlns:p14="http://schemas.microsoft.com/office/powerpoint/2010/main" val="1932152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11" grpId="0"/>
      <p:bldP spid="12" grpId="0"/>
      <p:bldP spid="13" grpId="0"/>
    </p:bldLst>
  </p:timing>
  <p:extLst>
    <p:ext uri="{6950BFC3-D8DA-4A85-94F7-54DA5524770B}">
      <p188:commentRel xmlns:p188="http://schemas.microsoft.com/office/powerpoint/2018/8/main" r:id="rId3"/>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Connector 1">
            <a:extLst>
              <a:ext uri="{FF2B5EF4-FFF2-40B4-BE49-F238E27FC236}">
                <a16:creationId xmlns:a16="http://schemas.microsoft.com/office/drawing/2014/main" id="{8361E480-9BB6-6618-BECE-B8AB2C126518}"/>
              </a:ext>
            </a:extLst>
          </p:cNvPr>
          <p:cNvSpPr/>
          <p:nvPr/>
        </p:nvSpPr>
        <p:spPr>
          <a:xfrm>
            <a:off x="5581298" y="547940"/>
            <a:ext cx="7219941" cy="6813291"/>
          </a:xfrm>
          <a:prstGeom prst="flowChartConnector">
            <a:avLst/>
          </a:prstGeom>
          <a:solidFill>
            <a:srgbClr val="2052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lowchart: Connector 3">
            <a:extLst>
              <a:ext uri="{FF2B5EF4-FFF2-40B4-BE49-F238E27FC236}">
                <a16:creationId xmlns:a16="http://schemas.microsoft.com/office/drawing/2014/main" id="{F3082C15-6264-E834-C617-9240A0220F4E}"/>
              </a:ext>
            </a:extLst>
          </p:cNvPr>
          <p:cNvSpPr/>
          <p:nvPr/>
        </p:nvSpPr>
        <p:spPr>
          <a:xfrm>
            <a:off x="5758299" y="1711380"/>
            <a:ext cx="4010603" cy="3678077"/>
          </a:xfrm>
          <a:prstGeom prst="flowChartConnector">
            <a:avLst/>
          </a:prstGeom>
          <a:solidFill>
            <a:srgbClr val="6F18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lowchart: Connector 2">
            <a:extLst>
              <a:ext uri="{FF2B5EF4-FFF2-40B4-BE49-F238E27FC236}">
                <a16:creationId xmlns:a16="http://schemas.microsoft.com/office/drawing/2014/main" id="{2889A51A-61C6-ABA3-CC41-91FA4388F29A}"/>
              </a:ext>
            </a:extLst>
          </p:cNvPr>
          <p:cNvSpPr/>
          <p:nvPr/>
        </p:nvSpPr>
        <p:spPr>
          <a:xfrm>
            <a:off x="5869992" y="2680793"/>
            <a:ext cx="1858956" cy="1733245"/>
          </a:xfrm>
          <a:prstGeom prst="flowChartConnector">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1EE534CE-8938-23E6-4FB4-4AA8A2633999}"/>
              </a:ext>
            </a:extLst>
          </p:cNvPr>
          <p:cNvSpPr txBox="1"/>
          <p:nvPr/>
        </p:nvSpPr>
        <p:spPr>
          <a:xfrm>
            <a:off x="6362256" y="3323123"/>
            <a:ext cx="274319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200" b="1"/>
              <a:t>OPRF</a:t>
            </a:r>
          </a:p>
        </p:txBody>
      </p:sp>
      <p:sp>
        <p:nvSpPr>
          <p:cNvPr id="6" name="TextBox 5">
            <a:extLst>
              <a:ext uri="{FF2B5EF4-FFF2-40B4-BE49-F238E27FC236}">
                <a16:creationId xmlns:a16="http://schemas.microsoft.com/office/drawing/2014/main" id="{AE5569A8-18BE-E30A-D266-3BCE558DE4C6}"/>
              </a:ext>
            </a:extLst>
          </p:cNvPr>
          <p:cNvSpPr txBox="1"/>
          <p:nvPr/>
        </p:nvSpPr>
        <p:spPr>
          <a:xfrm>
            <a:off x="7270135" y="2150468"/>
            <a:ext cx="274319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200" b="1" err="1">
                <a:solidFill>
                  <a:schemeClr val="bg1"/>
                </a:solidFill>
              </a:rPr>
              <a:t>aPPSS</a:t>
            </a:r>
            <a:endParaRPr lang="en-US" sz="2200" b="1">
              <a:solidFill>
                <a:schemeClr val="bg1"/>
              </a:solidFill>
            </a:endParaRPr>
          </a:p>
        </p:txBody>
      </p:sp>
      <p:sp>
        <p:nvSpPr>
          <p:cNvPr id="7" name="TextBox 6">
            <a:extLst>
              <a:ext uri="{FF2B5EF4-FFF2-40B4-BE49-F238E27FC236}">
                <a16:creationId xmlns:a16="http://schemas.microsoft.com/office/drawing/2014/main" id="{C2D52F0E-0AF3-19FC-A9FE-43504699E22D}"/>
              </a:ext>
            </a:extLst>
          </p:cNvPr>
          <p:cNvSpPr txBox="1"/>
          <p:nvPr/>
        </p:nvSpPr>
        <p:spPr>
          <a:xfrm>
            <a:off x="8548367" y="885423"/>
            <a:ext cx="274319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200" b="1" err="1">
                <a:solidFill>
                  <a:schemeClr val="bg1"/>
                </a:solidFill>
              </a:rPr>
              <a:t>aptSIG</a:t>
            </a:r>
            <a:endParaRPr lang="en-US" sz="2200" b="1">
              <a:solidFill>
                <a:schemeClr val="bg1"/>
              </a:solidFill>
            </a:endParaRPr>
          </a:p>
        </p:txBody>
      </p:sp>
      <p:sp>
        <p:nvSpPr>
          <p:cNvPr id="8" name="TextBox 7">
            <a:extLst>
              <a:ext uri="{FF2B5EF4-FFF2-40B4-BE49-F238E27FC236}">
                <a16:creationId xmlns:a16="http://schemas.microsoft.com/office/drawing/2014/main" id="{2B8507DC-0724-BCC9-76C7-B2FC972DC917}"/>
              </a:ext>
            </a:extLst>
          </p:cNvPr>
          <p:cNvSpPr txBox="1"/>
          <p:nvPr/>
        </p:nvSpPr>
        <p:spPr>
          <a:xfrm>
            <a:off x="378069" y="247650"/>
            <a:ext cx="5307204"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u="sng">
                <a:ea typeface="+mn-lt"/>
                <a:cs typeface="+mn-lt"/>
              </a:rPr>
              <a:t>a</a:t>
            </a:r>
            <a:r>
              <a:rPr lang="en-US" sz="2400" b="1">
                <a:ea typeface="+mn-lt"/>
                <a:cs typeface="+mn-lt"/>
              </a:rPr>
              <a:t>ugmented </a:t>
            </a:r>
            <a:r>
              <a:rPr lang="en-US" sz="2400" b="1" u="sng">
                <a:ea typeface="+mn-lt"/>
                <a:cs typeface="+mn-lt"/>
              </a:rPr>
              <a:t>p</a:t>
            </a:r>
            <a:r>
              <a:rPr lang="en-US" sz="2400" b="1">
                <a:ea typeface="+mn-lt"/>
                <a:cs typeface="+mn-lt"/>
              </a:rPr>
              <a:t>assword-protected </a:t>
            </a:r>
            <a:r>
              <a:rPr lang="en-US" sz="2400" b="1" u="sng">
                <a:ea typeface="+mn-lt"/>
                <a:cs typeface="+mn-lt"/>
              </a:rPr>
              <a:t>t</a:t>
            </a:r>
            <a:r>
              <a:rPr lang="en-US" sz="2400" b="1">
                <a:ea typeface="+mn-lt"/>
                <a:cs typeface="+mn-lt"/>
              </a:rPr>
              <a:t>hreshold </a:t>
            </a:r>
            <a:r>
              <a:rPr lang="en-US" sz="2400" b="1" u="sng" err="1">
                <a:ea typeface="+mn-lt"/>
                <a:cs typeface="+mn-lt"/>
              </a:rPr>
              <a:t>SIG</a:t>
            </a:r>
            <a:r>
              <a:rPr lang="en-US" sz="2400" b="1" err="1">
                <a:ea typeface="+mn-lt"/>
                <a:cs typeface="+mn-lt"/>
              </a:rPr>
              <a:t>nature</a:t>
            </a:r>
            <a:r>
              <a:rPr lang="en-US" sz="2400" b="1">
                <a:ea typeface="+mn-lt"/>
                <a:cs typeface="+mn-lt"/>
              </a:rPr>
              <a:t> (</a:t>
            </a:r>
            <a:r>
              <a:rPr lang="en-US" sz="2400" b="1" err="1">
                <a:ea typeface="+mn-lt"/>
                <a:cs typeface="+mn-lt"/>
              </a:rPr>
              <a:t>aptSIG</a:t>
            </a:r>
            <a:r>
              <a:rPr lang="en-US" sz="2400" b="1">
                <a:ea typeface="+mn-lt"/>
                <a:cs typeface="+mn-lt"/>
              </a:rPr>
              <a:t>)</a:t>
            </a:r>
          </a:p>
          <a:p>
            <a:endParaRPr lang="en-US"/>
          </a:p>
        </p:txBody>
      </p:sp>
      <p:sp>
        <p:nvSpPr>
          <p:cNvPr id="12" name="TextBox 11">
            <a:extLst>
              <a:ext uri="{FF2B5EF4-FFF2-40B4-BE49-F238E27FC236}">
                <a16:creationId xmlns:a16="http://schemas.microsoft.com/office/drawing/2014/main" id="{26CB6429-1A32-7ED8-0935-AD2AB67DC015}"/>
              </a:ext>
            </a:extLst>
          </p:cNvPr>
          <p:cNvSpPr txBox="1"/>
          <p:nvPr/>
        </p:nvSpPr>
        <p:spPr>
          <a:xfrm>
            <a:off x="629067" y="5394708"/>
            <a:ext cx="4351565"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ea typeface="+mn-lt"/>
                <a:cs typeface="+mn-lt"/>
              </a:rPr>
              <a:t>Proven secure in Universally Composable (UC) framework.</a:t>
            </a:r>
            <a:endParaRPr lang="en-US" sz="2200"/>
          </a:p>
        </p:txBody>
      </p:sp>
      <p:sp>
        <p:nvSpPr>
          <p:cNvPr id="13" name="Symbol zastępczy numeru slajdu 12">
            <a:extLst>
              <a:ext uri="{FF2B5EF4-FFF2-40B4-BE49-F238E27FC236}">
                <a16:creationId xmlns:a16="http://schemas.microsoft.com/office/drawing/2014/main" id="{3AACA202-9F06-4405-3314-706EE84BC61E}"/>
              </a:ext>
            </a:extLst>
          </p:cNvPr>
          <p:cNvSpPr>
            <a:spLocks noGrp="1"/>
          </p:cNvSpPr>
          <p:nvPr>
            <p:ph type="sldNum" sz="quarter" idx="12"/>
          </p:nvPr>
        </p:nvSpPr>
        <p:spPr/>
        <p:txBody>
          <a:bodyPr/>
          <a:lstStyle/>
          <a:p>
            <a:fld id="{4FAB73BC-B049-4115-A692-8D63A059BFB8}" type="slidenum">
              <a:rPr lang="en-US" dirty="0"/>
              <a:pPr/>
              <a:t>9</a:t>
            </a:fld>
            <a:endParaRPr lang="pl-PL"/>
          </a:p>
        </p:txBody>
      </p:sp>
      <p:sp>
        <p:nvSpPr>
          <p:cNvPr id="14" name="Oval 13">
            <a:extLst>
              <a:ext uri="{FF2B5EF4-FFF2-40B4-BE49-F238E27FC236}">
                <a16:creationId xmlns:a16="http://schemas.microsoft.com/office/drawing/2014/main" id="{8E34E4C7-B290-507C-34E4-D7489F444A9A}"/>
              </a:ext>
            </a:extLst>
          </p:cNvPr>
          <p:cNvSpPr/>
          <p:nvPr/>
        </p:nvSpPr>
        <p:spPr>
          <a:xfrm>
            <a:off x="9599152" y="3971821"/>
            <a:ext cx="2561042" cy="2555750"/>
          </a:xfrm>
          <a:prstGeom prst="ellipse">
            <a:avLst/>
          </a:prstGeom>
          <a:solidFill>
            <a:srgbClr val="DE7A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07AA49F9-ADFE-5B5E-E62A-88D7FEF0B52B}"/>
              </a:ext>
            </a:extLst>
          </p:cNvPr>
          <p:cNvSpPr txBox="1"/>
          <p:nvPr/>
        </p:nvSpPr>
        <p:spPr>
          <a:xfrm>
            <a:off x="10504734" y="4699109"/>
            <a:ext cx="78706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200" b="1" err="1">
                <a:solidFill>
                  <a:schemeClr val="bg1"/>
                </a:solidFill>
              </a:rPr>
              <a:t>tSIG</a:t>
            </a:r>
          </a:p>
        </p:txBody>
      </p:sp>
      <p:sp>
        <p:nvSpPr>
          <p:cNvPr id="16" name="TextBox 15">
            <a:extLst>
              <a:ext uri="{FF2B5EF4-FFF2-40B4-BE49-F238E27FC236}">
                <a16:creationId xmlns:a16="http://schemas.microsoft.com/office/drawing/2014/main" id="{BECB91CA-49CD-EE58-38BA-1E3FB42CF0B9}"/>
              </a:ext>
            </a:extLst>
          </p:cNvPr>
          <p:cNvSpPr txBox="1"/>
          <p:nvPr/>
        </p:nvSpPr>
        <p:spPr>
          <a:xfrm>
            <a:off x="634093" y="4231822"/>
            <a:ext cx="4623297"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solidFill>
                  <a:srgbClr val="000000"/>
                </a:solidFill>
              </a:rPr>
              <a:t>4. An attacker who knows the password, can sign only one message per each interaction with t + 1 servers.</a:t>
            </a:r>
            <a:endParaRPr lang="en-US" sz="2200"/>
          </a:p>
        </p:txBody>
      </p:sp>
      <p:sp>
        <p:nvSpPr>
          <p:cNvPr id="20" name="TextBox 19">
            <a:extLst>
              <a:ext uri="{FF2B5EF4-FFF2-40B4-BE49-F238E27FC236}">
                <a16:creationId xmlns:a16="http://schemas.microsoft.com/office/drawing/2014/main" id="{E5F039BF-BE65-D572-946B-92A914776884}"/>
              </a:ext>
            </a:extLst>
          </p:cNvPr>
          <p:cNvSpPr txBox="1"/>
          <p:nvPr/>
        </p:nvSpPr>
        <p:spPr>
          <a:xfrm>
            <a:off x="630923" y="3081331"/>
            <a:ext cx="4016419" cy="11431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3. Compromising &gt; t servers (even all n) without successful ODA = no security loss.</a:t>
            </a:r>
          </a:p>
        </p:txBody>
      </p:sp>
      <p:sp>
        <p:nvSpPr>
          <p:cNvPr id="24" name="TextBox 23">
            <a:extLst>
              <a:ext uri="{FF2B5EF4-FFF2-40B4-BE49-F238E27FC236}">
                <a16:creationId xmlns:a16="http://schemas.microsoft.com/office/drawing/2014/main" id="{533B3ED7-83CC-0BFF-7293-0D18607C6803}"/>
              </a:ext>
            </a:extLst>
          </p:cNvPr>
          <p:cNvSpPr txBox="1"/>
          <p:nvPr/>
        </p:nvSpPr>
        <p:spPr>
          <a:xfrm>
            <a:off x="631370" y="2302924"/>
            <a:ext cx="4629784"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2. Compromising ≤ t servers = no security loss.</a:t>
            </a:r>
          </a:p>
        </p:txBody>
      </p:sp>
      <p:sp>
        <p:nvSpPr>
          <p:cNvPr id="26" name="TextBox 25">
            <a:extLst>
              <a:ext uri="{FF2B5EF4-FFF2-40B4-BE49-F238E27FC236}">
                <a16:creationId xmlns:a16="http://schemas.microsoft.com/office/drawing/2014/main" id="{A7616121-3851-89C3-50B2-566A172A55BE}"/>
              </a:ext>
            </a:extLst>
          </p:cNvPr>
          <p:cNvSpPr txBox="1"/>
          <p:nvPr/>
        </p:nvSpPr>
        <p:spPr>
          <a:xfrm>
            <a:off x="628650" y="1490596"/>
            <a:ext cx="4620277"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a:t>1. One protocol execution = one online password guess.</a:t>
            </a:r>
          </a:p>
        </p:txBody>
      </p:sp>
    </p:spTree>
    <p:extLst>
      <p:ext uri="{BB962C8B-B14F-4D97-AF65-F5344CB8AC3E}">
        <p14:creationId xmlns:p14="http://schemas.microsoft.com/office/powerpoint/2010/main" val="213170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theme/theme1.xml><?xml version="1.0" encoding="utf-8"?>
<a:theme xmlns:a="http://schemas.openxmlformats.org/drawingml/2006/main" name="Frame">
  <a:themeElements>
    <a:clrScheme name="Niestandardowy 3">
      <a:dk1>
        <a:sysClr val="windowText" lastClr="000000"/>
      </a:dk1>
      <a:lt1>
        <a:sysClr val="window" lastClr="FFFFFF"/>
      </a:lt1>
      <a:dk2>
        <a:srgbClr val="4F271C"/>
      </a:dk2>
      <a:lt2>
        <a:srgbClr val="E7DEC9"/>
      </a:lt2>
      <a:accent1>
        <a:srgbClr val="20525E"/>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23</Slides>
  <Notes>16</Notes>
  <HiddenSlides>0</HiddenSlide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Frame</vt:lpstr>
      <vt:lpstr>Password-Protected Threshold Signatures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Run OPRF</vt:lpstr>
      <vt:lpstr>If C' = C output sk,  else output  error message </vt:lpstr>
      <vt:lpstr>PowerPoint Presentation</vt:lpstr>
      <vt:lpstr>PowerPoint Presentation</vt:lpstr>
      <vt:lpstr>PowerPoint Presentation</vt:lpstr>
      <vt:lpstr>PowerPoint Presentation</vt:lpstr>
      <vt:lpstr>PowerPoint Presentation</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Password-Protected Threshold Signatures</dc:title>
  <dc:creator>FUJITSU E744</dc:creator>
  <cp:revision>17</cp:revision>
  <dcterms:created xsi:type="dcterms:W3CDTF">2024-11-09T12:44:38Z</dcterms:created>
  <dcterms:modified xsi:type="dcterms:W3CDTF">2024-12-11T19:25:11Z</dcterms:modified>
</cp:coreProperties>
</file>