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1.xml" ContentType="application/vnd.openxmlformats-officedocument.presentationml.tags+xml"/>
  <Override PartName="/ppt/notesSlides/notesSlide27.xml" ContentType="application/vnd.openxmlformats-officedocument.presentationml.notesSlide+xml"/>
  <Override PartName="/ppt/tags/tag12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5" r:id="rId4"/>
    <p:sldId id="351" r:id="rId5"/>
    <p:sldId id="352" r:id="rId6"/>
    <p:sldId id="355" r:id="rId7"/>
    <p:sldId id="332" r:id="rId8"/>
    <p:sldId id="354" r:id="rId9"/>
    <p:sldId id="333" r:id="rId10"/>
    <p:sldId id="353" r:id="rId11"/>
    <p:sldId id="356" r:id="rId12"/>
    <p:sldId id="359" r:id="rId13"/>
    <p:sldId id="360" r:id="rId14"/>
    <p:sldId id="358" r:id="rId15"/>
    <p:sldId id="350" r:id="rId16"/>
    <p:sldId id="363" r:id="rId17"/>
    <p:sldId id="325" r:id="rId18"/>
    <p:sldId id="365" r:id="rId19"/>
    <p:sldId id="357" r:id="rId20"/>
    <p:sldId id="361" r:id="rId21"/>
    <p:sldId id="366" r:id="rId22"/>
    <p:sldId id="362" r:id="rId23"/>
    <p:sldId id="303" r:id="rId24"/>
    <p:sldId id="347" r:id="rId25"/>
    <p:sldId id="364" r:id="rId26"/>
    <p:sldId id="349" r:id="rId27"/>
    <p:sldId id="348" r:id="rId28"/>
    <p:sldId id="328" r:id="rId29"/>
    <p:sldId id="298" r:id="rId30"/>
    <p:sldId id="330" r:id="rId31"/>
    <p:sldId id="312" r:id="rId32"/>
    <p:sldId id="31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BC6F7A-D026-4129-9AC7-69A6EDD8307F}">
          <p14:sldIdLst>
            <p14:sldId id="256"/>
            <p14:sldId id="257"/>
            <p14:sldId id="265"/>
            <p14:sldId id="351"/>
            <p14:sldId id="352"/>
            <p14:sldId id="355"/>
            <p14:sldId id="332"/>
            <p14:sldId id="354"/>
            <p14:sldId id="333"/>
            <p14:sldId id="353"/>
            <p14:sldId id="356"/>
            <p14:sldId id="359"/>
            <p14:sldId id="360"/>
            <p14:sldId id="358"/>
            <p14:sldId id="350"/>
            <p14:sldId id="363"/>
            <p14:sldId id="325"/>
            <p14:sldId id="365"/>
            <p14:sldId id="357"/>
            <p14:sldId id="361"/>
            <p14:sldId id="366"/>
            <p14:sldId id="362"/>
            <p14:sldId id="303"/>
          </p14:sldIdLst>
        </p14:section>
        <p14:section name="New section!" id="{4BF081C4-F090-44C8-821F-878EE7178F14}">
          <p14:sldIdLst>
            <p14:sldId id="347"/>
            <p14:sldId id="364"/>
            <p14:sldId id="349"/>
            <p14:sldId id="348"/>
            <p14:sldId id="328"/>
            <p14:sldId id="298"/>
            <p14:sldId id="330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Liu" initials="KL" lastIdx="1" clrIdx="0">
    <p:extLst>
      <p:ext uri="{19B8F6BF-5375-455C-9EA6-DF929625EA0E}">
        <p15:presenceInfo xmlns:p15="http://schemas.microsoft.com/office/powerpoint/2012/main" userId="Kevin Li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6"/>
    <p:restoredTop sz="82528" autoAdjust="0"/>
  </p:normalViewPr>
  <p:slideViewPr>
    <p:cSldViewPr snapToGrid="0">
      <p:cViewPr varScale="1">
        <p:scale>
          <a:sx n="100" d="100"/>
          <a:sy n="100" d="100"/>
        </p:scale>
        <p:origin x="1088" y="16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DBCCB-FBD1-4C98-8813-950C9C9D6836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97EA8-5017-4321-8525-781D3D36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0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21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consider a more general setting of USS: where some subset of parties can collude and communicate.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31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natural factor to take into account is that the parties can share entanglement in their attack, even in the setting where we do not allow collusion.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dirty="0"/>
              <a:t>this talk, we will focus</a:t>
            </a:r>
            <a:r>
              <a:rPr lang="zh-CN" altLang="en-US" dirty="0"/>
              <a:t> </a:t>
            </a:r>
            <a:r>
              <a:rPr lang="en-US" altLang="zh-CN" dirty="0"/>
              <a:t>on the entanglement resources and how different entanglement between parties will lead to different levels of challenges in achieving unclonable security.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87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Unclonable encryption is an important notion in unclonable cryptography:</a:t>
            </a:r>
          </a:p>
          <a:p>
            <a:r>
              <a:rPr lang="en-US" dirty="0"/>
              <a:t>The scheme encodes a message 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3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55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application is position verification using quantum information.</a:t>
            </a:r>
          </a:p>
          <a:p>
            <a:r>
              <a:rPr lang="en-US" dirty="0"/>
              <a:t>It is a useful primitive where verifiers can verify </a:t>
            </a:r>
            <a:r>
              <a:rPr lang="en-US"/>
              <a:t>if a prover </a:t>
            </a:r>
            <a:r>
              <a:rPr lang="en-US" dirty="0"/>
              <a:t>is at a location it claims to </a:t>
            </a:r>
            <a:r>
              <a:rPr lang="en-US"/>
              <a:t>be 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52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66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correspondence to our 1 </a:t>
            </a:r>
            <a:r>
              <a:rPr lang="en-US" dirty="0" err="1"/>
              <a:t>st</a:t>
            </a:r>
            <a:r>
              <a:rPr lang="en-US" dirty="0"/>
              <a:t> negative, we present a positive result where the parties are unentangled and we can achieve IT-security.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88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prove the security of the scheme, we give a new XOR repetition lemma for cloning BB84 states. </a:t>
            </a:r>
          </a:p>
          <a:p>
            <a:endParaRPr lang="en-US" dirty="0"/>
          </a:p>
          <a:p>
            <a:r>
              <a:rPr lang="en-US" dirty="0"/>
              <a:t>By sharing the secret in k-1 BB84 states such that one has to XOR all classical secrets in each state together to learn anything about m , we ensure that the adversary’s advantage is negligible.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6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27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Complementing our 2</a:t>
            </a:r>
            <a:r>
              <a:rPr lang="en-US" baseline="30000" dirty="0"/>
              <a:t>nd</a:t>
            </a:r>
            <a:r>
              <a:rPr lang="en-US" dirty="0"/>
              <a:t> negative result, we present another positive result</a:t>
            </a:r>
            <a:r>
              <a:rPr lang="zh-CN" altLang="en-US" dirty="0"/>
              <a:t> </a:t>
            </a:r>
            <a:r>
              <a:rPr lang="en-US" altLang="zh-CN" dirty="0"/>
              <a:t>where if we use a high-T gate circuit in the Reconstruct algorithm, we can avoid the previous attack.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03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8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95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39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3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29045-1518-4E3E-8027-723AC8277E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43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62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Coset states satisfy the direct product hardness property. </a:t>
                </a:r>
              </a:p>
              <a:p>
                <a:r>
                  <a:rPr lang="en-US" dirty="0"/>
                  <a:t>It says for any query bounded quantum algorithm, given a single copy of a coset state,</a:t>
                </a:r>
              </a:p>
              <a:p>
                <a:r>
                  <a:rPr lang="en-US" dirty="0"/>
                  <a:t>even it gets oracle access to both membership checking oracles, </a:t>
                </a:r>
              </a:p>
              <a:p>
                <a:r>
                  <a:rPr lang="en-US" dirty="0"/>
                  <a:t>It can not find two vectors in both cosets. </a:t>
                </a:r>
              </a:p>
              <a:p>
                <a:r>
                  <a:rPr lang="en-US" dirty="0"/>
                  <a:t>[NEXT]</a:t>
                </a:r>
              </a:p>
              <a:p>
                <a:r>
                  <a:rPr lang="en-US" dirty="0"/>
                  <a:t>For subspace states, we do not allow an algorithm to find 0 vectors. We do not have such a requirement for coset states.</a:t>
                </a:r>
              </a:p>
              <a:p>
                <a:r>
                  <a:rPr lang="en-US" dirty="0"/>
                  <a:t>Because you can think of 0 vectors are now replaced with s and s’, which are now also secret.</a:t>
                </a:r>
              </a:p>
              <a:p>
                <a:r>
                  <a:rPr lang="en-US" dirty="0"/>
                  <a:t>Thus, finding s or s’ is also hard in our case and direct-product hardness still holds if we do not put such a constraint. </a:t>
                </a:r>
              </a:p>
              <a:p>
                <a:r>
                  <a:rPr lang="en-US" dirty="0"/>
                  <a:t>[NEXT]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So, the direct-product hardness of coset states naturally gives a construction of signature tokens, but still relative to classical oracles.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29045-1518-4E3E-8027-723AC8277E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66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show that by replacing VBB obfuscation or classical oracles with </a:t>
            </a:r>
            <a:r>
              <a:rPr lang="en-US" dirty="0" err="1"/>
              <a:t>iO</a:t>
            </a:r>
            <a:r>
              <a:rPr lang="en-US" dirty="0"/>
              <a:t>, we can achieve the direct-product hardness in the plain model. </a:t>
            </a:r>
          </a:p>
          <a:p>
            <a:r>
              <a:rPr lang="en-US" dirty="0"/>
              <a:t>It then naturally gives the construction of signature tokens in the plain model. </a:t>
            </a:r>
          </a:p>
          <a:p>
            <a:r>
              <a:rPr lang="en-US" dirty="0"/>
              <a:t>[NEXT]</a:t>
            </a:r>
          </a:p>
          <a:p>
            <a:r>
              <a:rPr lang="en-US" dirty="0"/>
              <a:t>Formally, we want to prove the following security: </a:t>
            </a:r>
          </a:p>
          <a:p>
            <a:r>
              <a:rPr lang="en-US" dirty="0"/>
              <a:t>There is not efficient quantum algorithm that given a coset state and two </a:t>
            </a:r>
            <a:r>
              <a:rPr lang="en-US" dirty="0" err="1"/>
              <a:t>iO</a:t>
            </a:r>
            <a:r>
              <a:rPr lang="en-US" dirty="0"/>
              <a:t> of membership checking programs, can produce vectors in both cosets.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20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1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6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6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two algorithms: Share and Reconstruct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8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8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7EA8-5017-4321-8525-781D3D36F4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6134-522D-4A4C-BA3C-D9E2DA8C6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A6300-424F-4DB9-840A-3A143D6B9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C4B91-6F3A-4417-9619-18E68A92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F36A-BE0B-4C12-84B6-8E4DAE611BB9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18E0A-30AA-40F7-A5EF-BC0148DE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57595-09A4-4418-96DD-D378F044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5224-444F-4A17-B882-17A12D6A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0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8B6E-2D0F-4CDC-8577-E649D824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627BA-FA91-413C-A42A-817D551A2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16805-CF58-42DB-80D8-C5386432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F36A-BE0B-4C12-84B6-8E4DAE611BB9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0AEE-2D9C-4CD5-9452-E0E83EAC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0EA5B-7606-4641-95D9-503C285C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5224-444F-4A17-B882-17A12D6A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B3978C-7259-45BF-A212-5F78A7275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0166F-BD9F-4B2E-B771-FFC5969CD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D441-262F-47AF-8310-A16F17FC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F36A-BE0B-4C12-84B6-8E4DAE611BB9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371BF-A74B-4D37-B99D-3BAD7489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ECA48-41E2-4099-B335-96623AFC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5224-444F-4A17-B882-17A12D6A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10C5F-5131-4D95-A161-2F1E48C5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90EDB-E999-4D95-A1A5-194887BE5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8F42C-E659-4F6D-91AB-D906EAB1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F36A-BE0B-4C12-84B6-8E4DAE611BB9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71935-7015-4248-BCC7-DADEE045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C626D-7CBF-4F23-84CB-B702F85B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5224-444F-4A17-B882-17A12D6A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9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035A-6204-47F1-89A6-4FA64017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7AFB6-8F4A-4B80-8A5C-763EF6636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CCF21-4728-449C-BDD6-4322AA79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F36A-BE0B-4C12-84B6-8E4DAE611BB9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B13DF-D3AA-4C31-827F-0ABE065C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B7789-9E33-4EF7-9E90-9DA10187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5224-444F-4A17-B882-17A12D6A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4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E8E0-C996-47BF-BA25-A4DF6DB1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1D937-F25C-40F9-BC2D-E3C03EB0B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8C8BE-E59A-414D-ABFC-47B9E5413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5FD23-3129-47A7-A5DC-4AAF246E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F36A-BE0B-4C12-84B6-8E4DAE611BB9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91D8E-89F2-46E9-BF37-0085EC90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8EBD3-BD92-4ED0-84BC-677A4897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5224-444F-4A17-B882-17A12D6A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C974-5F2A-45AE-B9DF-8DF368C2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C1B01-EB9B-46D4-AB9D-39A12CE47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A19EB-530B-472B-8740-19F93308C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B3377-0D79-42D0-9C2D-3313EB78B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462D8-226D-4846-B904-0357E178B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3090E-A215-4B24-A0D2-5A1D98A1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F36A-BE0B-4C12-84B6-8E4DAE611BB9}" type="datetimeFigureOut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18C851-C07D-4250-839E-EAE1DDE7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694A1-2957-4EBC-BE03-598F1FC2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5224-444F-4A17-B882-17A12D6A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DBAC-5D2B-400C-A48C-64ABCFAA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2314F-EE96-46F5-9E4D-C093FBE6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F36A-BE0B-4C12-84B6-8E4DAE611BB9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3E409-9F15-422E-8E65-9EBDB3F8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F9498-0194-4657-9BA0-DA1A772D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5224-444F-4A17-B882-17A12D6A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9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68FF75-B33C-473A-AB4C-03FF42CD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F36A-BE0B-4C12-84B6-8E4DAE611BB9}" type="datetimeFigureOut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0BEA0-5585-45FA-B8BE-6C4EEBC8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4CB5B-AD4E-499B-BAB0-FD74002C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5224-444F-4A17-B882-17A12D6A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0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D3A0-ECBE-46A8-B918-6FC9610A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F50CF-C3C8-449F-831D-3E169C8E1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8DB5A-BA70-4CAD-86DE-A88713378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C3669-4563-4A20-AFF8-F77F090E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F36A-BE0B-4C12-84B6-8E4DAE611BB9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034-47C2-40F7-ADCB-409A4749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77428-5B4C-43E3-AE56-144F5DC9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5224-444F-4A17-B882-17A12D6A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5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647B-C3AF-444A-A1F3-3ED0D09C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914785-15EB-40A1-A26E-377601446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0F79A-9C9F-46AF-B535-F757A9E97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96DE9-98F8-4FAC-B3A6-0973F044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F36A-BE0B-4C12-84B6-8E4DAE611BB9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3F201-A5ED-4CA7-B8EC-E4E2F2A4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CDF3D-8705-48AD-9AFC-2129D62A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5224-444F-4A17-B882-17A12D6A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8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EFD62-8850-4651-A8B3-57B9867D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D8139-368C-49C3-A664-7C4D41EB7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A5037-2FBB-4473-B1E0-6BA982F99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CF36A-BE0B-4C12-84B6-8E4DAE611BB9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A5CA9-5C80-43C2-BEB3-0091D5CFF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D74CF-C63E-4F1B-9EB6-C5072D62C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B5224-444F-4A17-B882-17A12D6A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1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5.png"/><Relationship Id="rId7" Type="http://schemas.openxmlformats.org/officeDocument/2006/relationships/image" Target="../media/image12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45.png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11" Type="http://schemas.openxmlformats.org/officeDocument/2006/relationships/image" Target="../media/image39.png"/><Relationship Id="rId24" Type="http://schemas.openxmlformats.org/officeDocument/2006/relationships/image" Target="../media/image18.svg"/><Relationship Id="rId5" Type="http://schemas.openxmlformats.org/officeDocument/2006/relationships/image" Target="../media/image10.png"/><Relationship Id="rId15" Type="http://schemas.openxmlformats.org/officeDocument/2006/relationships/image" Target="../media/image41.png"/><Relationship Id="rId23" Type="http://schemas.openxmlformats.org/officeDocument/2006/relationships/image" Target="../media/image17.png"/><Relationship Id="rId19" Type="http://schemas.openxmlformats.org/officeDocument/2006/relationships/image" Target="../media/image44.png"/><Relationship Id="rId4" Type="http://schemas.openxmlformats.org/officeDocument/2006/relationships/image" Target="../media/image20.png"/><Relationship Id="rId9" Type="http://schemas.openxmlformats.org/officeDocument/2006/relationships/image" Target="../media/image47.png"/><Relationship Id="rId22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1.png"/><Relationship Id="rId18" Type="http://schemas.openxmlformats.org/officeDocument/2006/relationships/image" Target="../media/image43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40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39.png"/><Relationship Id="rId24" Type="http://schemas.openxmlformats.org/officeDocument/2006/relationships/image" Target="../media/image18.svg"/><Relationship Id="rId5" Type="http://schemas.openxmlformats.org/officeDocument/2006/relationships/image" Target="../media/image10.png"/><Relationship Id="rId15" Type="http://schemas.openxmlformats.org/officeDocument/2006/relationships/image" Target="../media/image41.png"/><Relationship Id="rId23" Type="http://schemas.openxmlformats.org/officeDocument/2006/relationships/image" Target="../media/image17.png"/><Relationship Id="rId10" Type="http://schemas.openxmlformats.org/officeDocument/2006/relationships/image" Target="../media/image38.png"/><Relationship Id="rId19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7.png"/><Relationship Id="rId14" Type="http://schemas.openxmlformats.org/officeDocument/2006/relationships/image" Target="../media/image22.svg"/><Relationship Id="rId22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1.png"/><Relationship Id="rId18" Type="http://schemas.openxmlformats.org/officeDocument/2006/relationships/image" Target="../media/image43.png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40.png"/><Relationship Id="rId17" Type="http://schemas.openxmlformats.org/officeDocument/2006/relationships/image" Target="../media/image48.png"/><Relationship Id="rId25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39.png"/><Relationship Id="rId24" Type="http://schemas.openxmlformats.org/officeDocument/2006/relationships/image" Target="../media/image18.svg"/><Relationship Id="rId5" Type="http://schemas.openxmlformats.org/officeDocument/2006/relationships/image" Target="../media/image10.png"/><Relationship Id="rId15" Type="http://schemas.openxmlformats.org/officeDocument/2006/relationships/image" Target="../media/image41.png"/><Relationship Id="rId23" Type="http://schemas.openxmlformats.org/officeDocument/2006/relationships/image" Target="../media/image17.png"/><Relationship Id="rId10" Type="http://schemas.openxmlformats.org/officeDocument/2006/relationships/image" Target="../media/image38.png"/><Relationship Id="rId19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7.png"/><Relationship Id="rId14" Type="http://schemas.openxmlformats.org/officeDocument/2006/relationships/image" Target="../media/image22.svg"/><Relationship Id="rId22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11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200.png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Relationship Id="rId1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3" Type="http://schemas.openxmlformats.org/officeDocument/2006/relationships/image" Target="../media/image27.png"/><Relationship Id="rId7" Type="http://schemas.openxmlformats.org/officeDocument/2006/relationships/image" Target="../media/image3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50.png"/><Relationship Id="rId10" Type="http://schemas.openxmlformats.org/officeDocument/2006/relationships/image" Target="../media/image61.png"/><Relationship Id="rId4" Type="http://schemas.openxmlformats.org/officeDocument/2006/relationships/image" Target="../media/image340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140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6.png"/><Relationship Id="rId12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0.png"/><Relationship Id="rId1" Type="http://schemas.openxmlformats.org/officeDocument/2006/relationships/tags" Target="../tags/tag10.xml"/><Relationship Id="rId6" Type="http://schemas.openxmlformats.org/officeDocument/2006/relationships/image" Target="../media/image100.png"/><Relationship Id="rId11" Type="http://schemas.openxmlformats.org/officeDocument/2006/relationships/image" Target="../media/image68.png"/><Relationship Id="rId15" Type="http://schemas.openxmlformats.org/officeDocument/2006/relationships/image" Target="../media/image160.png"/><Relationship Id="rId10" Type="http://schemas.openxmlformats.org/officeDocument/2006/relationships/image" Target="../media/image860.png"/><Relationship Id="rId14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60.png"/><Relationship Id="rId12" Type="http://schemas.openxmlformats.org/officeDocument/2006/relationships/image" Target="../media/image4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11" Type="http://schemas.openxmlformats.org/officeDocument/2006/relationships/image" Target="../media/image400.png"/><Relationship Id="rId10" Type="http://schemas.openxmlformats.org/officeDocument/2006/relationships/image" Target="../media/image390.png"/><Relationship Id="rId4" Type="http://schemas.openxmlformats.org/officeDocument/2006/relationships/image" Target="../media/image10.png"/><Relationship Id="rId9" Type="http://schemas.openxmlformats.org/officeDocument/2006/relationships/image" Target="../media/image3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sv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18.svg"/><Relationship Id="rId23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3.png"/><Relationship Id="rId7" Type="http://schemas.openxmlformats.org/officeDocument/2006/relationships/image" Target="../media/image12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svg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24" Type="http://schemas.openxmlformats.org/officeDocument/2006/relationships/image" Target="../media/image3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23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6.svg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26" Type="http://schemas.openxmlformats.org/officeDocument/2006/relationships/image" Target="../media/image1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17" Type="http://schemas.openxmlformats.org/officeDocument/2006/relationships/image" Target="../media/image41.png"/><Relationship Id="rId25" Type="http://schemas.openxmlformats.org/officeDocument/2006/relationships/image" Target="../media/image16.sv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180.png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37.png"/><Relationship Id="rId24" Type="http://schemas.openxmlformats.org/officeDocument/2006/relationships/image" Target="../media/image15.png"/><Relationship Id="rId5" Type="http://schemas.openxmlformats.org/officeDocument/2006/relationships/image" Target="../media/image10.png"/><Relationship Id="rId23" Type="http://schemas.openxmlformats.org/officeDocument/2006/relationships/image" Target="../media/image45.png"/><Relationship Id="rId10" Type="http://schemas.openxmlformats.org/officeDocument/2006/relationships/image" Target="../media/image57.png"/><Relationship Id="rId4" Type="http://schemas.openxmlformats.org/officeDocument/2006/relationships/image" Target="../media/image19.png"/><Relationship Id="rId22" Type="http://schemas.openxmlformats.org/officeDocument/2006/relationships/image" Target="../media/image44.png"/><Relationship Id="rId27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F9E-0CF2-4EB3-A5A3-CF4ADDE4A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320" y="156828"/>
            <a:ext cx="10119360" cy="2387600"/>
          </a:xfrm>
        </p:spPr>
        <p:txBody>
          <a:bodyPr>
            <a:normAutofit/>
          </a:bodyPr>
          <a:lstStyle/>
          <a:p>
            <a:r>
              <a:rPr lang="en-US" sz="5400" b="1" dirty="0"/>
              <a:t>Unclonable Secret Sharing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76ADE-815C-495B-9295-681FE3827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7988"/>
            <a:ext cx="9144000" cy="675764"/>
          </a:xfrm>
        </p:spPr>
        <p:txBody>
          <a:bodyPr/>
          <a:lstStyle/>
          <a:p>
            <a:r>
              <a:rPr lang="en-US" b="0" dirty="0" err="1">
                <a:solidFill>
                  <a:srgbClr val="212529"/>
                </a:solidFill>
                <a:effectLst/>
                <a:latin typeface="system-ui"/>
              </a:rPr>
              <a:t>Prabhanjan</a:t>
            </a:r>
            <a:r>
              <a:rPr lang="en-US" b="0" dirty="0">
                <a:solidFill>
                  <a:srgbClr val="212529"/>
                </a:solidFill>
                <a:effectLst/>
                <a:latin typeface="system-ui"/>
              </a:rPr>
              <a:t> Ananth</a:t>
            </a:r>
            <a:r>
              <a:rPr lang="en-US" dirty="0">
                <a:solidFill>
                  <a:srgbClr val="212529"/>
                </a:solidFill>
                <a:latin typeface="system-ui"/>
              </a:rPr>
              <a:t>,</a:t>
            </a:r>
            <a:r>
              <a:rPr lang="en-US" b="0" dirty="0">
                <a:solidFill>
                  <a:srgbClr val="212529"/>
                </a:solidFill>
                <a:effectLst/>
                <a:latin typeface="system-ui"/>
              </a:rPr>
              <a:t> Vipul Goyal, </a:t>
            </a:r>
            <a:r>
              <a:rPr lang="en-US" dirty="0"/>
              <a:t>Jiahui Liu, </a:t>
            </a:r>
            <a:r>
              <a:rPr lang="en-US" dirty="0" err="1"/>
              <a:t>Qipeng</a:t>
            </a:r>
            <a:r>
              <a:rPr lang="en-US" dirty="0"/>
              <a:t> Liu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59F137-C501-4CF7-ABF2-9A907C3FD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7" y="3313752"/>
            <a:ext cx="3735209" cy="1951647"/>
          </a:xfrm>
          <a:prstGeom prst="rect">
            <a:avLst/>
          </a:prstGeom>
        </p:spPr>
      </p:pic>
      <p:pic>
        <p:nvPicPr>
          <p:cNvPr id="1028" name="Picture 4" descr="Carnegie Mellon University">
            <a:extLst>
              <a:ext uri="{FF2B5EF4-FFF2-40B4-BE49-F238E27FC236}">
                <a16:creationId xmlns:a16="http://schemas.microsoft.com/office/drawing/2014/main" id="{23CE5BF2-4372-36A5-43D7-F886790B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02" y="3429000"/>
            <a:ext cx="1951647" cy="1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chnology Licensing Officer, Massachusetts Institute of Technology (MIT) »  Vortechs Group">
            <a:extLst>
              <a:ext uri="{FF2B5EF4-FFF2-40B4-BE49-F238E27FC236}">
                <a16:creationId xmlns:a16="http://schemas.microsoft.com/office/drawing/2014/main" id="{E30C7B73-D020-F17F-600F-90C30841D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49" y="4958571"/>
            <a:ext cx="3161269" cy="17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niversity of California, Santa Barbara">
            <a:extLst>
              <a:ext uri="{FF2B5EF4-FFF2-40B4-BE49-F238E27FC236}">
                <a16:creationId xmlns:a16="http://schemas.microsoft.com/office/drawing/2014/main" id="{93A846F9-95E8-B2F5-B713-E6964D728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7" r="847" b="43003"/>
          <a:stretch/>
        </p:blipFill>
        <p:spPr bwMode="auto">
          <a:xfrm>
            <a:off x="373702" y="3830794"/>
            <a:ext cx="4437441" cy="67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AC68616D-10FB-14FF-2795-681EE4278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82" y="5582266"/>
            <a:ext cx="2843702" cy="5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2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AB0533-F6B9-613E-678B-66740BEECB49}"/>
              </a:ext>
            </a:extLst>
          </p:cNvPr>
          <p:cNvSpPr/>
          <p:nvPr/>
        </p:nvSpPr>
        <p:spPr>
          <a:xfrm>
            <a:off x="3004456" y="3454863"/>
            <a:ext cx="3225983" cy="9701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F7F196-9A2C-275B-A9CB-A580AD3A2664}"/>
              </a:ext>
            </a:extLst>
          </p:cNvPr>
          <p:cNvCxnSpPr>
            <a:cxnSpLocks/>
          </p:cNvCxnSpPr>
          <p:nvPr/>
        </p:nvCxnSpPr>
        <p:spPr>
          <a:xfrm>
            <a:off x="6161063" y="3841615"/>
            <a:ext cx="87179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59B67A-50CD-479B-B0E8-2FEA1668AC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4185" y="108129"/>
                <a:ext cx="113538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More General USS: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-out-of-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collusion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59B67A-50CD-479B-B0E8-2FEA1668A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4185" y="108129"/>
                <a:ext cx="11353800" cy="1325563"/>
              </a:xfrm>
              <a:blipFill>
                <a:blip r:embed="rId4"/>
                <a:stretch>
                  <a:fillRect l="-2237" t="-13333" b="-2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FD1E024-7BD9-4F69-A782-B451E6F18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38" y="1690688"/>
            <a:ext cx="949547" cy="9495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753F50-6CC1-47D3-8A15-DE87A8AC1E8D}"/>
              </a:ext>
            </a:extLst>
          </p:cNvPr>
          <p:cNvCxnSpPr>
            <a:cxnSpLocks/>
          </p:cNvCxnSpPr>
          <p:nvPr/>
        </p:nvCxnSpPr>
        <p:spPr>
          <a:xfrm flipH="1">
            <a:off x="4368845" y="2698750"/>
            <a:ext cx="730205" cy="623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B92E6B-91A5-4B44-A698-2BBD4D4A5A02}"/>
              </a:ext>
            </a:extLst>
          </p:cNvPr>
          <p:cNvCxnSpPr>
            <a:cxnSpLocks/>
          </p:cNvCxnSpPr>
          <p:nvPr/>
        </p:nvCxnSpPr>
        <p:spPr>
          <a:xfrm>
            <a:off x="5569497" y="2761519"/>
            <a:ext cx="0" cy="6854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B7A36F5-3E35-4707-8709-1EE045592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26" y="3429074"/>
            <a:ext cx="1009345" cy="100934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E2EF6F2-CCE5-40E9-83D7-087338631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40" y="3447554"/>
            <a:ext cx="1009345" cy="100934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87D1E1A-3CD8-4390-BB31-6CACB12F99B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81" y="2761519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/>
              <p:nvPr/>
            </p:nvSpPr>
            <p:spPr>
              <a:xfrm>
                <a:off x="3781772" y="2698750"/>
                <a:ext cx="5444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772" y="2698750"/>
                <a:ext cx="544444" cy="492443"/>
              </a:xfrm>
              <a:prstGeom prst="rect">
                <a:avLst/>
              </a:prstGeom>
              <a:blipFill>
                <a:blip r:embed="rId8"/>
                <a:stretch>
                  <a:fillRect l="-18182" r="-68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809AEAC-81D0-44F9-A9BB-49EDEF6AE14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01" y="2790233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/>
              <p:nvPr/>
            </p:nvSpPr>
            <p:spPr>
              <a:xfrm>
                <a:off x="5007910" y="2774517"/>
                <a:ext cx="5310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910" y="2774517"/>
                <a:ext cx="531087" cy="492443"/>
              </a:xfrm>
              <a:prstGeom prst="rect">
                <a:avLst/>
              </a:prstGeom>
              <a:blipFill>
                <a:blip r:embed="rId9"/>
                <a:stretch>
                  <a:fillRect l="-20930" r="-697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CCED95-D034-44A0-AB31-550B0E450E5E}"/>
              </a:ext>
            </a:extLst>
          </p:cNvPr>
          <p:cNvCxnSpPr>
            <a:cxnSpLocks/>
          </p:cNvCxnSpPr>
          <p:nvPr/>
        </p:nvCxnSpPr>
        <p:spPr>
          <a:xfrm>
            <a:off x="5948577" y="4448423"/>
            <a:ext cx="1357094" cy="544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8A0897-AFD2-4D76-AF8B-5864C5572FE6}"/>
              </a:ext>
            </a:extLst>
          </p:cNvPr>
          <p:cNvCxnSpPr>
            <a:cxnSpLocks/>
          </p:cNvCxnSpPr>
          <p:nvPr/>
        </p:nvCxnSpPr>
        <p:spPr>
          <a:xfrm>
            <a:off x="4227253" y="3841615"/>
            <a:ext cx="87179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D8F22E-6F43-4A43-AB5E-1B88AF1C8AE7}"/>
              </a:ext>
            </a:extLst>
          </p:cNvPr>
          <p:cNvCxnSpPr>
            <a:cxnSpLocks/>
          </p:cNvCxnSpPr>
          <p:nvPr/>
        </p:nvCxnSpPr>
        <p:spPr>
          <a:xfrm flipH="1">
            <a:off x="3671034" y="4389467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51C6B5-1C39-4070-A659-26E1AF4D95CA}"/>
              </a:ext>
            </a:extLst>
          </p:cNvPr>
          <p:cNvCxnSpPr>
            <a:cxnSpLocks/>
          </p:cNvCxnSpPr>
          <p:nvPr/>
        </p:nvCxnSpPr>
        <p:spPr>
          <a:xfrm flipH="1">
            <a:off x="4319973" y="4438419"/>
            <a:ext cx="1249525" cy="488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/>
              <p:nvPr/>
            </p:nvSpPr>
            <p:spPr>
              <a:xfrm>
                <a:off x="3459186" y="6209275"/>
                <a:ext cx="47288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186" y="6209275"/>
                <a:ext cx="472886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1DB14-002F-43AF-A195-15CCB2528CDC}"/>
                  </a:ext>
                </a:extLst>
              </p:cNvPr>
              <p:cNvSpPr txBox="1"/>
              <p:nvPr/>
            </p:nvSpPr>
            <p:spPr>
              <a:xfrm>
                <a:off x="-2650391" y="7057026"/>
                <a:ext cx="20175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1DB14-002F-43AF-A195-15CCB252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50391" y="7057026"/>
                <a:ext cx="2017540" cy="369332"/>
              </a:xfrm>
              <a:prstGeom prst="rect">
                <a:avLst/>
              </a:prstGeom>
              <a:blipFill>
                <a:blip r:embed="rId15"/>
                <a:stretch>
                  <a:fillRect l="-1875" r="-312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FDB62C-CECA-614B-CD99-0ED66F97A40A}"/>
              </a:ext>
            </a:extLst>
          </p:cNvPr>
          <p:cNvCxnSpPr>
            <a:cxnSpLocks/>
          </p:cNvCxnSpPr>
          <p:nvPr/>
        </p:nvCxnSpPr>
        <p:spPr>
          <a:xfrm>
            <a:off x="5770999" y="2537098"/>
            <a:ext cx="1261861" cy="8274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52D5739D-CB71-AAF5-B6D8-895AC745749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95" y="2577703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1B8FA3-CD4E-C209-FEB4-19F108D28226}"/>
                  </a:ext>
                </a:extLst>
              </p:cNvPr>
              <p:cNvSpPr txBox="1"/>
              <p:nvPr/>
            </p:nvSpPr>
            <p:spPr>
              <a:xfrm>
                <a:off x="6596962" y="2651941"/>
                <a:ext cx="5444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1B8FA3-CD4E-C209-FEB4-19F108D28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62" y="2651941"/>
                <a:ext cx="544443" cy="492443"/>
              </a:xfrm>
              <a:prstGeom prst="rect">
                <a:avLst/>
              </a:prstGeom>
              <a:blipFill>
                <a:blip r:embed="rId17"/>
                <a:stretch>
                  <a:fillRect l="-18182" r="-68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75985760-27FD-DAF6-CEC9-630B4B3E0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37" y="3389175"/>
            <a:ext cx="1009345" cy="1009345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C669F4-628B-4A9E-DBBF-F05858345163}"/>
              </a:ext>
            </a:extLst>
          </p:cNvPr>
          <p:cNvCxnSpPr>
            <a:cxnSpLocks/>
          </p:cNvCxnSpPr>
          <p:nvPr/>
        </p:nvCxnSpPr>
        <p:spPr>
          <a:xfrm flipH="1">
            <a:off x="4544606" y="4406399"/>
            <a:ext cx="2701936" cy="6102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E8A0B0F-709C-EAB7-2AE4-ACBF6F69717C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776577" y="4302114"/>
            <a:ext cx="13927" cy="565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7D5EF-B986-02A5-FC18-55721D2ADB6B}"/>
                  </a:ext>
                </a:extLst>
              </p:cNvPr>
              <p:cNvSpPr txBox="1"/>
              <p:nvPr/>
            </p:nvSpPr>
            <p:spPr>
              <a:xfrm>
                <a:off x="7540132" y="6246653"/>
                <a:ext cx="4728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7D5EF-B986-02A5-FC18-55721D2AD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132" y="6246653"/>
                <a:ext cx="472887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&quot;Not Allowed&quot; Symbol 42">
            <a:extLst>
              <a:ext uri="{FF2B5EF4-FFF2-40B4-BE49-F238E27FC236}">
                <a16:creationId xmlns:a16="http://schemas.microsoft.com/office/drawing/2014/main" id="{2118F1B1-9738-2706-562B-39A0EBECD2EF}"/>
              </a:ext>
            </a:extLst>
          </p:cNvPr>
          <p:cNvSpPr/>
          <p:nvPr/>
        </p:nvSpPr>
        <p:spPr>
          <a:xfrm>
            <a:off x="6319591" y="3618228"/>
            <a:ext cx="513160" cy="522821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7463EB-4216-6EE9-F11A-AE131D4AB786}"/>
              </a:ext>
            </a:extLst>
          </p:cNvPr>
          <p:cNvSpPr txBox="1"/>
          <p:nvPr/>
        </p:nvSpPr>
        <p:spPr>
          <a:xfrm>
            <a:off x="12377148" y="5128795"/>
            <a:ext cx="3754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Focus on 2-&gt;3</a:t>
            </a:r>
          </a:p>
          <a:p>
            <a:pPr algn="ctr"/>
            <a:r>
              <a:rPr lang="en-US" sz="2400" dirty="0"/>
              <a:t>But can handle any bounded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448C09-D850-460A-B9C5-6D7946730745}"/>
                  </a:ext>
                </a:extLst>
              </p:cNvPr>
              <p:cNvSpPr txBox="1"/>
              <p:nvPr/>
            </p:nvSpPr>
            <p:spPr>
              <a:xfrm>
                <a:off x="3215137" y="1718128"/>
                <a:ext cx="1645178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0" dirty="0"/>
                  <a:t>Secret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448C09-D850-460A-B9C5-6D7946730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37" y="1718128"/>
                <a:ext cx="1645178" cy="1107996"/>
              </a:xfrm>
              <a:prstGeom prst="rect">
                <a:avLst/>
              </a:prstGeom>
              <a:blipFill>
                <a:blip r:embed="rId20"/>
                <a:stretch>
                  <a:fillRect l="-16031" t="-1250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Graphic 35" descr="Atom with solid fill">
            <a:extLst>
              <a:ext uri="{FF2B5EF4-FFF2-40B4-BE49-F238E27FC236}">
                <a16:creationId xmlns:a16="http://schemas.microsoft.com/office/drawing/2014/main" id="{948C4F15-2370-5BE9-4DF6-E67A568D3C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56336" y="4956823"/>
            <a:ext cx="581390" cy="581390"/>
          </a:xfrm>
          <a:prstGeom prst="rect">
            <a:avLst/>
          </a:prstGeom>
        </p:spPr>
      </p:pic>
      <p:pic>
        <p:nvPicPr>
          <p:cNvPr id="40" name="Graphic 39" descr="Monitor outline">
            <a:extLst>
              <a:ext uri="{FF2B5EF4-FFF2-40B4-BE49-F238E27FC236}">
                <a16:creationId xmlns:a16="http://schemas.microsoft.com/office/drawing/2014/main" id="{F83F36C3-7478-7AC7-9F08-B2186B89B5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270371" y="4845838"/>
            <a:ext cx="914400" cy="91440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C2A895-8E05-8E53-C9DA-D4A51E110492}"/>
              </a:ext>
            </a:extLst>
          </p:cNvPr>
          <p:cNvCxnSpPr>
            <a:cxnSpLocks/>
          </p:cNvCxnSpPr>
          <p:nvPr/>
        </p:nvCxnSpPr>
        <p:spPr>
          <a:xfrm flipH="1">
            <a:off x="3727571" y="5781628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ABD188F-0906-FE20-4019-AA112BF824E6}"/>
              </a:ext>
            </a:extLst>
          </p:cNvPr>
          <p:cNvCxnSpPr>
            <a:cxnSpLocks/>
          </p:cNvCxnSpPr>
          <p:nvPr/>
        </p:nvCxnSpPr>
        <p:spPr>
          <a:xfrm flipH="1">
            <a:off x="7772690" y="5830072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Graphic 48" descr="Atom with solid fill">
            <a:extLst>
              <a:ext uri="{FF2B5EF4-FFF2-40B4-BE49-F238E27FC236}">
                <a16:creationId xmlns:a16="http://schemas.microsoft.com/office/drawing/2014/main" id="{0056E711-E0A1-529A-1D14-DE250C3FBDB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481995" y="4927414"/>
            <a:ext cx="581390" cy="581390"/>
          </a:xfrm>
          <a:prstGeom prst="rect">
            <a:avLst/>
          </a:prstGeom>
        </p:spPr>
      </p:pic>
      <p:pic>
        <p:nvPicPr>
          <p:cNvPr id="53" name="Graphic 52" descr="Monitor outline">
            <a:extLst>
              <a:ext uri="{FF2B5EF4-FFF2-40B4-BE49-F238E27FC236}">
                <a16:creationId xmlns:a16="http://schemas.microsoft.com/office/drawing/2014/main" id="{A2B312CF-D77A-2AB2-42A6-86C368CAF14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333304" y="4867228"/>
            <a:ext cx="914400" cy="914400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1C52EE5-0196-9115-B4AC-559542316C93}"/>
              </a:ext>
            </a:extLst>
          </p:cNvPr>
          <p:cNvCxnSpPr>
            <a:cxnSpLocks/>
          </p:cNvCxnSpPr>
          <p:nvPr/>
        </p:nvCxnSpPr>
        <p:spPr>
          <a:xfrm>
            <a:off x="3860575" y="4355607"/>
            <a:ext cx="3288410" cy="747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0415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3E67-C669-4858-48AF-3BB1E2A6C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USS: Additional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D518B0-F9DA-8A8C-4F16-658146A523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Regular Secret-Sharing Soundness: </a:t>
                </a:r>
              </a:p>
              <a:p>
                <a:pPr lvl="1"/>
                <a:r>
                  <a:rPr lang="en-US" dirty="0"/>
                  <a:t>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-size subset of parties can recover </a:t>
                </a:r>
                <a:r>
                  <a:rPr lang="en-US" b="1" i="1" dirty="0"/>
                  <a:t>one-copy</a:t>
                </a:r>
                <a:r>
                  <a:rPr lang="en-US" dirty="0"/>
                  <a:t> of secret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Unclonable Security: Computational vs. Information-theoretic</a:t>
                </a:r>
              </a:p>
              <a:p>
                <a:pPr lvl="1"/>
                <a:r>
                  <a:rPr lang="en-US" dirty="0"/>
                  <a:t>We consider both computational and IT unclonable security in our paper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D518B0-F9DA-8A8C-4F16-658146A52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65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AB0533-F6B9-613E-678B-66740BEECB49}"/>
              </a:ext>
            </a:extLst>
          </p:cNvPr>
          <p:cNvSpPr/>
          <p:nvPr/>
        </p:nvSpPr>
        <p:spPr>
          <a:xfrm>
            <a:off x="3027854" y="3443097"/>
            <a:ext cx="3103231" cy="970137"/>
          </a:xfrm>
          <a:prstGeom prst="roundRect">
            <a:avLst/>
          </a:prstGeom>
          <a:gradFill>
            <a:gsLst>
              <a:gs pos="31000">
                <a:schemeClr val="accent6">
                  <a:lumMod val="40000"/>
                  <a:lumOff val="60000"/>
                </a:schemeClr>
              </a:gs>
              <a:gs pos="68000">
                <a:schemeClr val="accent6">
                  <a:lumMod val="40000"/>
                  <a:lumOff val="60000"/>
                </a:schemeClr>
              </a:gs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F7F196-9A2C-275B-A9CB-A580AD3A2664}"/>
              </a:ext>
            </a:extLst>
          </p:cNvPr>
          <p:cNvCxnSpPr>
            <a:cxnSpLocks/>
          </p:cNvCxnSpPr>
          <p:nvPr/>
        </p:nvCxnSpPr>
        <p:spPr>
          <a:xfrm>
            <a:off x="6161063" y="3841615"/>
            <a:ext cx="87179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59B67A-50CD-479B-B0E8-2FEA1668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85" y="108129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/>
              <a:t>USS: allow </a:t>
            </a:r>
            <a:r>
              <a:rPr lang="en-US" b="1" dirty="0">
                <a:solidFill>
                  <a:srgbClr val="C00000"/>
                </a:solidFill>
              </a:rPr>
              <a:t>entanglement</a:t>
            </a:r>
            <a:r>
              <a:rPr lang="en-US" dirty="0"/>
              <a:t> between parties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C36039-9681-4428-98E1-7CAB9C33C08A}"/>
                  </a:ext>
                </a:extLst>
              </p:cNvPr>
              <p:cNvSpPr txBox="1"/>
              <p:nvPr/>
            </p:nvSpPr>
            <p:spPr>
              <a:xfrm>
                <a:off x="-1752497" y="1452086"/>
                <a:ext cx="627479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C36039-9681-4428-98E1-7CAB9C33C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2497" y="1452086"/>
                <a:ext cx="627479" cy="1107996"/>
              </a:xfrm>
              <a:prstGeom prst="rect">
                <a:avLst/>
              </a:prstGeom>
              <a:blipFill>
                <a:blip r:embed="rId4"/>
                <a:stretch>
                  <a:fillRect l="-26000" r="-2200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FD1E024-7BD9-4F69-A782-B451E6F18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38" y="1690688"/>
            <a:ext cx="949547" cy="9495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753F50-6CC1-47D3-8A15-DE87A8AC1E8D}"/>
              </a:ext>
            </a:extLst>
          </p:cNvPr>
          <p:cNvCxnSpPr>
            <a:cxnSpLocks/>
          </p:cNvCxnSpPr>
          <p:nvPr/>
        </p:nvCxnSpPr>
        <p:spPr>
          <a:xfrm flipH="1">
            <a:off x="4368845" y="2698750"/>
            <a:ext cx="730205" cy="623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B92E6B-91A5-4B44-A698-2BBD4D4A5A02}"/>
              </a:ext>
            </a:extLst>
          </p:cNvPr>
          <p:cNvCxnSpPr>
            <a:cxnSpLocks/>
          </p:cNvCxnSpPr>
          <p:nvPr/>
        </p:nvCxnSpPr>
        <p:spPr>
          <a:xfrm>
            <a:off x="5569497" y="2761519"/>
            <a:ext cx="0" cy="6854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B7A36F5-3E35-4707-8709-1EE045592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26" y="3429074"/>
            <a:ext cx="1009345" cy="100934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E2EF6F2-CCE5-40E9-83D7-087338631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40" y="3447554"/>
            <a:ext cx="1009345" cy="100934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87D1E1A-3CD8-4390-BB31-6CACB12F99B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81" y="2761519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/>
              <p:nvPr/>
            </p:nvSpPr>
            <p:spPr>
              <a:xfrm>
                <a:off x="3781772" y="2698750"/>
                <a:ext cx="5444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772" y="2698750"/>
                <a:ext cx="544444" cy="492443"/>
              </a:xfrm>
              <a:prstGeom prst="rect">
                <a:avLst/>
              </a:prstGeom>
              <a:blipFill>
                <a:blip r:embed="rId8"/>
                <a:stretch>
                  <a:fillRect l="-18182" r="-68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809AEAC-81D0-44F9-A9BB-49EDEF6AE14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01" y="2790233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/>
              <p:nvPr/>
            </p:nvSpPr>
            <p:spPr>
              <a:xfrm>
                <a:off x="5007910" y="2774517"/>
                <a:ext cx="5310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910" y="2774517"/>
                <a:ext cx="531087" cy="492443"/>
              </a:xfrm>
              <a:prstGeom prst="rect">
                <a:avLst/>
              </a:prstGeom>
              <a:blipFill>
                <a:blip r:embed="rId9"/>
                <a:stretch>
                  <a:fillRect l="-20930" r="-697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CCED95-D034-44A0-AB31-550B0E450E5E}"/>
              </a:ext>
            </a:extLst>
          </p:cNvPr>
          <p:cNvCxnSpPr>
            <a:cxnSpLocks/>
          </p:cNvCxnSpPr>
          <p:nvPr/>
        </p:nvCxnSpPr>
        <p:spPr>
          <a:xfrm>
            <a:off x="5948577" y="4448423"/>
            <a:ext cx="1357094" cy="544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4EC4FB-2422-42D5-8C56-E3EE8F41B3F8}"/>
                  </a:ext>
                </a:extLst>
              </p:cNvPr>
              <p:cNvSpPr txBox="1"/>
              <p:nvPr/>
            </p:nvSpPr>
            <p:spPr>
              <a:xfrm>
                <a:off x="-2922953" y="4623888"/>
                <a:ext cx="20175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4EC4FB-2422-42D5-8C56-E3EE8F41B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22953" y="4623888"/>
                <a:ext cx="2017540" cy="369332"/>
              </a:xfrm>
              <a:prstGeom prst="rect">
                <a:avLst/>
              </a:prstGeom>
              <a:blipFill>
                <a:blip r:embed="rId10"/>
                <a:stretch>
                  <a:fillRect l="-1887" r="-377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8A0897-AFD2-4D76-AF8B-5864C5572FE6}"/>
              </a:ext>
            </a:extLst>
          </p:cNvPr>
          <p:cNvCxnSpPr>
            <a:cxnSpLocks/>
          </p:cNvCxnSpPr>
          <p:nvPr/>
        </p:nvCxnSpPr>
        <p:spPr>
          <a:xfrm>
            <a:off x="4227253" y="3841615"/>
            <a:ext cx="87179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D8F22E-6F43-4A43-AB5E-1B88AF1C8AE7}"/>
              </a:ext>
            </a:extLst>
          </p:cNvPr>
          <p:cNvCxnSpPr>
            <a:cxnSpLocks/>
          </p:cNvCxnSpPr>
          <p:nvPr/>
        </p:nvCxnSpPr>
        <p:spPr>
          <a:xfrm flipH="1">
            <a:off x="3671034" y="4389467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51C6B5-1C39-4070-A659-26E1AF4D95CA}"/>
              </a:ext>
            </a:extLst>
          </p:cNvPr>
          <p:cNvCxnSpPr>
            <a:cxnSpLocks/>
          </p:cNvCxnSpPr>
          <p:nvPr/>
        </p:nvCxnSpPr>
        <p:spPr>
          <a:xfrm flipH="1">
            <a:off x="4319973" y="4438419"/>
            <a:ext cx="1249525" cy="488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/>
              <p:nvPr/>
            </p:nvSpPr>
            <p:spPr>
              <a:xfrm>
                <a:off x="3459186" y="6209275"/>
                <a:ext cx="47288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186" y="6209275"/>
                <a:ext cx="472886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43179C-0574-4ED9-BCD5-76248A64B466}"/>
                  </a:ext>
                </a:extLst>
              </p:cNvPr>
              <p:cNvSpPr txBox="1"/>
              <p:nvPr/>
            </p:nvSpPr>
            <p:spPr>
              <a:xfrm>
                <a:off x="-1214676" y="2956163"/>
                <a:ext cx="7982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|   ⟩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43179C-0574-4ED9-BCD5-76248A64B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4676" y="2956163"/>
                <a:ext cx="798295" cy="615553"/>
              </a:xfrm>
              <a:prstGeom prst="rect">
                <a:avLst/>
              </a:prstGeom>
              <a:blipFill>
                <a:blip r:embed="rId12"/>
                <a:stretch>
                  <a:fillRect l="-20313" t="-6000" r="-20313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Key with solid fill">
            <a:extLst>
              <a:ext uri="{FF2B5EF4-FFF2-40B4-BE49-F238E27FC236}">
                <a16:creationId xmlns:a16="http://schemas.microsoft.com/office/drawing/2014/main" id="{0378957C-3ECA-4F59-A295-D671E0EBD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-1184439" y="2888931"/>
            <a:ext cx="558053" cy="558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1DB14-002F-43AF-A195-15CCB2528CDC}"/>
                  </a:ext>
                </a:extLst>
              </p:cNvPr>
              <p:cNvSpPr txBox="1"/>
              <p:nvPr/>
            </p:nvSpPr>
            <p:spPr>
              <a:xfrm>
                <a:off x="-2650391" y="7057026"/>
                <a:ext cx="20175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1DB14-002F-43AF-A195-15CCB252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50391" y="7057026"/>
                <a:ext cx="2017540" cy="369332"/>
              </a:xfrm>
              <a:prstGeom prst="rect">
                <a:avLst/>
              </a:prstGeom>
              <a:blipFill>
                <a:blip r:embed="rId15"/>
                <a:stretch>
                  <a:fillRect l="-1875" r="-312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5AD81-B7BC-A679-0232-2D4630BA97D5}"/>
                  </a:ext>
                </a:extLst>
              </p:cNvPr>
              <p:cNvSpPr txBox="1"/>
              <p:nvPr/>
            </p:nvSpPr>
            <p:spPr>
              <a:xfrm>
                <a:off x="-2151645" y="2813447"/>
                <a:ext cx="7982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|   ⟩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5AD81-B7BC-A679-0232-2D4630BA9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1645" y="2813447"/>
                <a:ext cx="798295" cy="615553"/>
              </a:xfrm>
              <a:prstGeom prst="rect">
                <a:avLst/>
              </a:prstGeom>
              <a:blipFill>
                <a:blip r:embed="rId16"/>
                <a:stretch>
                  <a:fillRect l="-20313" t="-6000" r="-20313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 descr="Key with solid fill">
            <a:extLst>
              <a:ext uri="{FF2B5EF4-FFF2-40B4-BE49-F238E27FC236}">
                <a16:creationId xmlns:a16="http://schemas.microsoft.com/office/drawing/2014/main" id="{CC514E57-1BE1-97C5-C676-2A04802009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-2089679" y="2975103"/>
            <a:ext cx="558053" cy="558053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FDB62C-CECA-614B-CD99-0ED66F97A40A}"/>
              </a:ext>
            </a:extLst>
          </p:cNvPr>
          <p:cNvCxnSpPr>
            <a:cxnSpLocks/>
          </p:cNvCxnSpPr>
          <p:nvPr/>
        </p:nvCxnSpPr>
        <p:spPr>
          <a:xfrm>
            <a:off x="5770999" y="2537098"/>
            <a:ext cx="1261861" cy="8274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52D5739D-CB71-AAF5-B6D8-895AC745749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95" y="2577703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1B8FA3-CD4E-C209-FEB4-19F108D28226}"/>
                  </a:ext>
                </a:extLst>
              </p:cNvPr>
              <p:cNvSpPr txBox="1"/>
              <p:nvPr/>
            </p:nvSpPr>
            <p:spPr>
              <a:xfrm>
                <a:off x="6596962" y="2651941"/>
                <a:ext cx="5444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1B8FA3-CD4E-C209-FEB4-19F108D28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62" y="2651941"/>
                <a:ext cx="544443" cy="492443"/>
              </a:xfrm>
              <a:prstGeom prst="rect">
                <a:avLst/>
              </a:prstGeom>
              <a:blipFill>
                <a:blip r:embed="rId17"/>
                <a:stretch>
                  <a:fillRect l="-18182" r="-68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75985760-27FD-DAF6-CEC9-630B4B3E0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37" y="3389175"/>
            <a:ext cx="1009345" cy="1009345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C669F4-628B-4A9E-DBBF-F05858345163}"/>
              </a:ext>
            </a:extLst>
          </p:cNvPr>
          <p:cNvCxnSpPr>
            <a:cxnSpLocks/>
          </p:cNvCxnSpPr>
          <p:nvPr/>
        </p:nvCxnSpPr>
        <p:spPr>
          <a:xfrm flipH="1">
            <a:off x="4544606" y="4406399"/>
            <a:ext cx="2701936" cy="6102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6863CF-08B0-0E53-3A30-F24A721EA159}"/>
                  </a:ext>
                </a:extLst>
              </p:cNvPr>
              <p:cNvSpPr txBox="1"/>
              <p:nvPr/>
            </p:nvSpPr>
            <p:spPr>
              <a:xfrm>
                <a:off x="-2734177" y="5412296"/>
                <a:ext cx="19633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6863CF-08B0-0E53-3A30-F24A721EA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34177" y="5412296"/>
                <a:ext cx="1963358" cy="369332"/>
              </a:xfrm>
              <a:prstGeom prst="rect">
                <a:avLst/>
              </a:prstGeom>
              <a:blipFill>
                <a:blip r:embed="rId18"/>
                <a:stretch>
                  <a:fillRect l="-3205" r="-512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E8A0B0F-709C-EAB7-2AE4-ACBF6F69717C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776577" y="4302114"/>
            <a:ext cx="13927" cy="565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7D5EF-B986-02A5-FC18-55721D2ADB6B}"/>
                  </a:ext>
                </a:extLst>
              </p:cNvPr>
              <p:cNvSpPr txBox="1"/>
              <p:nvPr/>
            </p:nvSpPr>
            <p:spPr>
              <a:xfrm>
                <a:off x="7540132" y="6246653"/>
                <a:ext cx="4728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7D5EF-B986-02A5-FC18-55721D2AD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132" y="6246653"/>
                <a:ext cx="472887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&quot;Not Allowed&quot; Symbol 42">
            <a:extLst>
              <a:ext uri="{FF2B5EF4-FFF2-40B4-BE49-F238E27FC236}">
                <a16:creationId xmlns:a16="http://schemas.microsoft.com/office/drawing/2014/main" id="{2118F1B1-9738-2706-562B-39A0EBECD2EF}"/>
              </a:ext>
            </a:extLst>
          </p:cNvPr>
          <p:cNvSpPr/>
          <p:nvPr/>
        </p:nvSpPr>
        <p:spPr>
          <a:xfrm>
            <a:off x="6319591" y="3618228"/>
            <a:ext cx="513160" cy="522821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7463EB-4216-6EE9-F11A-AE131D4AB786}"/>
              </a:ext>
            </a:extLst>
          </p:cNvPr>
          <p:cNvSpPr txBox="1"/>
          <p:nvPr/>
        </p:nvSpPr>
        <p:spPr>
          <a:xfrm>
            <a:off x="12377148" y="5128795"/>
            <a:ext cx="3754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Focus on 2-&gt;3</a:t>
            </a:r>
          </a:p>
          <a:p>
            <a:pPr algn="ctr"/>
            <a:r>
              <a:rPr lang="en-US" sz="2400" dirty="0"/>
              <a:t>But can handle any bounded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448C09-D850-460A-B9C5-6D7946730745}"/>
                  </a:ext>
                </a:extLst>
              </p:cNvPr>
              <p:cNvSpPr txBox="1"/>
              <p:nvPr/>
            </p:nvSpPr>
            <p:spPr>
              <a:xfrm>
                <a:off x="3215137" y="1718128"/>
                <a:ext cx="1645178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0" dirty="0"/>
                  <a:t>Secret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448C09-D850-460A-B9C5-6D7946730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37" y="1718128"/>
                <a:ext cx="1645178" cy="1107996"/>
              </a:xfrm>
              <a:prstGeom prst="rect">
                <a:avLst/>
              </a:prstGeom>
              <a:blipFill>
                <a:blip r:embed="rId20"/>
                <a:stretch>
                  <a:fillRect l="-16031" t="-1250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Graphic 35" descr="Atom with solid fill">
            <a:extLst>
              <a:ext uri="{FF2B5EF4-FFF2-40B4-BE49-F238E27FC236}">
                <a16:creationId xmlns:a16="http://schemas.microsoft.com/office/drawing/2014/main" id="{948C4F15-2370-5BE9-4DF6-E67A568D3C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56336" y="4956823"/>
            <a:ext cx="581390" cy="581390"/>
          </a:xfrm>
          <a:prstGeom prst="rect">
            <a:avLst/>
          </a:prstGeom>
        </p:spPr>
      </p:pic>
      <p:pic>
        <p:nvPicPr>
          <p:cNvPr id="40" name="Graphic 39" descr="Monitor outline">
            <a:extLst>
              <a:ext uri="{FF2B5EF4-FFF2-40B4-BE49-F238E27FC236}">
                <a16:creationId xmlns:a16="http://schemas.microsoft.com/office/drawing/2014/main" id="{F83F36C3-7478-7AC7-9F08-B2186B89B5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270371" y="4845838"/>
            <a:ext cx="914400" cy="91440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C2A895-8E05-8E53-C9DA-D4A51E110492}"/>
              </a:ext>
            </a:extLst>
          </p:cNvPr>
          <p:cNvCxnSpPr>
            <a:cxnSpLocks/>
          </p:cNvCxnSpPr>
          <p:nvPr/>
        </p:nvCxnSpPr>
        <p:spPr>
          <a:xfrm flipH="1">
            <a:off x="3727571" y="5781628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ABD188F-0906-FE20-4019-AA112BF824E6}"/>
              </a:ext>
            </a:extLst>
          </p:cNvPr>
          <p:cNvCxnSpPr>
            <a:cxnSpLocks/>
          </p:cNvCxnSpPr>
          <p:nvPr/>
        </p:nvCxnSpPr>
        <p:spPr>
          <a:xfrm flipH="1">
            <a:off x="7772690" y="5830072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Graphic 48" descr="Atom with solid fill">
            <a:extLst>
              <a:ext uri="{FF2B5EF4-FFF2-40B4-BE49-F238E27FC236}">
                <a16:creationId xmlns:a16="http://schemas.microsoft.com/office/drawing/2014/main" id="{0056E711-E0A1-529A-1D14-DE250C3FBDB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481995" y="4927414"/>
            <a:ext cx="581390" cy="581390"/>
          </a:xfrm>
          <a:prstGeom prst="rect">
            <a:avLst/>
          </a:prstGeom>
        </p:spPr>
      </p:pic>
      <p:pic>
        <p:nvPicPr>
          <p:cNvPr id="53" name="Graphic 52" descr="Monitor outline">
            <a:extLst>
              <a:ext uri="{FF2B5EF4-FFF2-40B4-BE49-F238E27FC236}">
                <a16:creationId xmlns:a16="http://schemas.microsoft.com/office/drawing/2014/main" id="{A2B312CF-D77A-2AB2-42A6-86C368CAF14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333304" y="4867228"/>
            <a:ext cx="914400" cy="914400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1C52EE5-0196-9115-B4AC-559542316C93}"/>
              </a:ext>
            </a:extLst>
          </p:cNvPr>
          <p:cNvCxnSpPr>
            <a:cxnSpLocks/>
          </p:cNvCxnSpPr>
          <p:nvPr/>
        </p:nvCxnSpPr>
        <p:spPr>
          <a:xfrm>
            <a:off x="3860575" y="4355607"/>
            <a:ext cx="3288410" cy="747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&quot;Not Allowed&quot; Symbol 42">
            <a:extLst>
              <a:ext uri="{FF2B5EF4-FFF2-40B4-BE49-F238E27FC236}">
                <a16:creationId xmlns:a16="http://schemas.microsoft.com/office/drawing/2014/main" id="{D14905F4-E99E-5509-1E24-782704DB9C6A}"/>
              </a:ext>
            </a:extLst>
          </p:cNvPr>
          <p:cNvSpPr/>
          <p:nvPr/>
        </p:nvSpPr>
        <p:spPr>
          <a:xfrm>
            <a:off x="4405887" y="3598659"/>
            <a:ext cx="513160" cy="522821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A872EA2-A404-0B78-0C42-EFB79353637A}"/>
              </a:ext>
            </a:extLst>
          </p:cNvPr>
          <p:cNvSpPr/>
          <p:nvPr/>
        </p:nvSpPr>
        <p:spPr>
          <a:xfrm>
            <a:off x="4206240" y="4154570"/>
            <a:ext cx="904240" cy="163430"/>
          </a:xfrm>
          <a:custGeom>
            <a:avLst/>
            <a:gdLst>
              <a:gd name="connsiteX0" fmla="*/ 0 w 904240"/>
              <a:gd name="connsiteY0" fmla="*/ 21190 h 163430"/>
              <a:gd name="connsiteX1" fmla="*/ 20320 w 904240"/>
              <a:gd name="connsiteY1" fmla="*/ 122790 h 163430"/>
              <a:gd name="connsiteX2" fmla="*/ 40640 w 904240"/>
              <a:gd name="connsiteY2" fmla="*/ 153270 h 163430"/>
              <a:gd name="connsiteX3" fmla="*/ 71120 w 904240"/>
              <a:gd name="connsiteY3" fmla="*/ 163430 h 163430"/>
              <a:gd name="connsiteX4" fmla="*/ 193040 w 904240"/>
              <a:gd name="connsiteY4" fmla="*/ 112630 h 163430"/>
              <a:gd name="connsiteX5" fmla="*/ 203200 w 904240"/>
              <a:gd name="connsiteY5" fmla="*/ 82150 h 163430"/>
              <a:gd name="connsiteX6" fmla="*/ 264160 w 904240"/>
              <a:gd name="connsiteY6" fmla="*/ 61830 h 163430"/>
              <a:gd name="connsiteX7" fmla="*/ 294640 w 904240"/>
              <a:gd name="connsiteY7" fmla="*/ 82150 h 163430"/>
              <a:gd name="connsiteX8" fmla="*/ 325120 w 904240"/>
              <a:gd name="connsiteY8" fmla="*/ 143110 h 163430"/>
              <a:gd name="connsiteX9" fmla="*/ 355600 w 904240"/>
              <a:gd name="connsiteY9" fmla="*/ 153270 h 163430"/>
              <a:gd name="connsiteX10" fmla="*/ 416560 w 904240"/>
              <a:gd name="connsiteY10" fmla="*/ 143110 h 163430"/>
              <a:gd name="connsiteX11" fmla="*/ 447040 w 904240"/>
              <a:gd name="connsiteY11" fmla="*/ 71990 h 163430"/>
              <a:gd name="connsiteX12" fmla="*/ 477520 w 904240"/>
              <a:gd name="connsiteY12" fmla="*/ 61830 h 163430"/>
              <a:gd name="connsiteX13" fmla="*/ 518160 w 904240"/>
              <a:gd name="connsiteY13" fmla="*/ 92310 h 163430"/>
              <a:gd name="connsiteX14" fmla="*/ 548640 w 904240"/>
              <a:gd name="connsiteY14" fmla="*/ 122790 h 163430"/>
              <a:gd name="connsiteX15" fmla="*/ 579120 w 904240"/>
              <a:gd name="connsiteY15" fmla="*/ 132950 h 163430"/>
              <a:gd name="connsiteX16" fmla="*/ 619760 w 904240"/>
              <a:gd name="connsiteY16" fmla="*/ 21190 h 163430"/>
              <a:gd name="connsiteX17" fmla="*/ 650240 w 904240"/>
              <a:gd name="connsiteY17" fmla="*/ 11030 h 163430"/>
              <a:gd name="connsiteX18" fmla="*/ 690880 w 904240"/>
              <a:gd name="connsiteY18" fmla="*/ 21190 h 163430"/>
              <a:gd name="connsiteX19" fmla="*/ 701040 w 904240"/>
              <a:gd name="connsiteY19" fmla="*/ 51670 h 163430"/>
              <a:gd name="connsiteX20" fmla="*/ 711200 w 904240"/>
              <a:gd name="connsiteY20" fmla="*/ 143110 h 163430"/>
              <a:gd name="connsiteX21" fmla="*/ 762000 w 904240"/>
              <a:gd name="connsiteY21" fmla="*/ 153270 h 163430"/>
              <a:gd name="connsiteX22" fmla="*/ 812800 w 904240"/>
              <a:gd name="connsiteY22" fmla="*/ 143110 h 163430"/>
              <a:gd name="connsiteX23" fmla="*/ 822960 w 904240"/>
              <a:gd name="connsiteY23" fmla="*/ 112630 h 163430"/>
              <a:gd name="connsiteX24" fmla="*/ 802640 w 904240"/>
              <a:gd name="connsiteY24" fmla="*/ 11030 h 163430"/>
              <a:gd name="connsiteX25" fmla="*/ 833120 w 904240"/>
              <a:gd name="connsiteY25" fmla="*/ 870 h 163430"/>
              <a:gd name="connsiteX26" fmla="*/ 853440 w 904240"/>
              <a:gd name="connsiteY26" fmla="*/ 31350 h 163430"/>
              <a:gd name="connsiteX27" fmla="*/ 904240 w 904240"/>
              <a:gd name="connsiteY27" fmla="*/ 51670 h 16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4240" h="163430">
                <a:moveTo>
                  <a:pt x="0" y="21190"/>
                </a:moveTo>
                <a:cubicBezTo>
                  <a:pt x="3744" y="47399"/>
                  <a:pt x="6134" y="94417"/>
                  <a:pt x="20320" y="122790"/>
                </a:cubicBezTo>
                <a:cubicBezTo>
                  <a:pt x="25781" y="133712"/>
                  <a:pt x="31105" y="145642"/>
                  <a:pt x="40640" y="153270"/>
                </a:cubicBezTo>
                <a:cubicBezTo>
                  <a:pt x="49003" y="159960"/>
                  <a:pt x="60960" y="160043"/>
                  <a:pt x="71120" y="163430"/>
                </a:cubicBezTo>
                <a:cubicBezTo>
                  <a:pt x="204343" y="151319"/>
                  <a:pt x="170987" y="189817"/>
                  <a:pt x="193040" y="112630"/>
                </a:cubicBezTo>
                <a:cubicBezTo>
                  <a:pt x="195982" y="102332"/>
                  <a:pt x="194485" y="88375"/>
                  <a:pt x="203200" y="82150"/>
                </a:cubicBezTo>
                <a:cubicBezTo>
                  <a:pt x="220629" y="69700"/>
                  <a:pt x="264160" y="61830"/>
                  <a:pt x="264160" y="61830"/>
                </a:cubicBezTo>
                <a:cubicBezTo>
                  <a:pt x="274320" y="68603"/>
                  <a:pt x="287012" y="72615"/>
                  <a:pt x="294640" y="82150"/>
                </a:cubicBezTo>
                <a:cubicBezTo>
                  <a:pt x="327361" y="123052"/>
                  <a:pt x="277538" y="105045"/>
                  <a:pt x="325120" y="143110"/>
                </a:cubicBezTo>
                <a:cubicBezTo>
                  <a:pt x="333483" y="149800"/>
                  <a:pt x="345440" y="149883"/>
                  <a:pt x="355600" y="153270"/>
                </a:cubicBezTo>
                <a:cubicBezTo>
                  <a:pt x="375920" y="149883"/>
                  <a:pt x="398135" y="152323"/>
                  <a:pt x="416560" y="143110"/>
                </a:cubicBezTo>
                <a:cubicBezTo>
                  <a:pt x="449278" y="126751"/>
                  <a:pt x="428598" y="95042"/>
                  <a:pt x="447040" y="71990"/>
                </a:cubicBezTo>
                <a:cubicBezTo>
                  <a:pt x="453730" y="63627"/>
                  <a:pt x="467360" y="65217"/>
                  <a:pt x="477520" y="61830"/>
                </a:cubicBezTo>
                <a:cubicBezTo>
                  <a:pt x="491067" y="71990"/>
                  <a:pt x="505303" y="81290"/>
                  <a:pt x="518160" y="92310"/>
                </a:cubicBezTo>
                <a:cubicBezTo>
                  <a:pt x="529069" y="101661"/>
                  <a:pt x="536685" y="114820"/>
                  <a:pt x="548640" y="122790"/>
                </a:cubicBezTo>
                <a:cubicBezTo>
                  <a:pt x="557551" y="128731"/>
                  <a:pt x="568960" y="129563"/>
                  <a:pt x="579120" y="132950"/>
                </a:cubicBezTo>
                <a:cubicBezTo>
                  <a:pt x="652486" y="108495"/>
                  <a:pt x="574857" y="144672"/>
                  <a:pt x="619760" y="21190"/>
                </a:cubicBezTo>
                <a:cubicBezTo>
                  <a:pt x="623420" y="11125"/>
                  <a:pt x="640080" y="14417"/>
                  <a:pt x="650240" y="11030"/>
                </a:cubicBezTo>
                <a:cubicBezTo>
                  <a:pt x="663787" y="14417"/>
                  <a:pt x="679976" y="12467"/>
                  <a:pt x="690880" y="21190"/>
                </a:cubicBezTo>
                <a:cubicBezTo>
                  <a:pt x="699243" y="27880"/>
                  <a:pt x="699279" y="41106"/>
                  <a:pt x="701040" y="51670"/>
                </a:cubicBezTo>
                <a:cubicBezTo>
                  <a:pt x="706082" y="81920"/>
                  <a:pt x="695422" y="116813"/>
                  <a:pt x="711200" y="143110"/>
                </a:cubicBezTo>
                <a:cubicBezTo>
                  <a:pt x="720085" y="157918"/>
                  <a:pt x="745067" y="149883"/>
                  <a:pt x="762000" y="153270"/>
                </a:cubicBezTo>
                <a:cubicBezTo>
                  <a:pt x="778933" y="149883"/>
                  <a:pt x="798432" y="152689"/>
                  <a:pt x="812800" y="143110"/>
                </a:cubicBezTo>
                <a:cubicBezTo>
                  <a:pt x="821711" y="137169"/>
                  <a:pt x="822960" y="123340"/>
                  <a:pt x="822960" y="112630"/>
                </a:cubicBezTo>
                <a:cubicBezTo>
                  <a:pt x="822960" y="65932"/>
                  <a:pt x="815152" y="48565"/>
                  <a:pt x="802640" y="11030"/>
                </a:cubicBezTo>
                <a:cubicBezTo>
                  <a:pt x="812800" y="7643"/>
                  <a:pt x="823176" y="-3107"/>
                  <a:pt x="833120" y="870"/>
                </a:cubicBezTo>
                <a:cubicBezTo>
                  <a:pt x="844457" y="5405"/>
                  <a:pt x="844806" y="22716"/>
                  <a:pt x="853440" y="31350"/>
                </a:cubicBezTo>
                <a:cubicBezTo>
                  <a:pt x="877517" y="55427"/>
                  <a:pt x="878387" y="51670"/>
                  <a:pt x="904240" y="516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97D5F1-6856-0ED6-955E-4353364C495C}"/>
              </a:ext>
            </a:extLst>
          </p:cNvPr>
          <p:cNvSpPr txBox="1"/>
          <p:nvPr/>
        </p:nvSpPr>
        <p:spPr>
          <a:xfrm>
            <a:off x="203006" y="2860823"/>
            <a:ext cx="33576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 communication</a:t>
            </a:r>
          </a:p>
          <a:p>
            <a:r>
              <a:rPr lang="en-US" sz="3200" dirty="0"/>
              <a:t>But </a:t>
            </a:r>
            <a:r>
              <a:rPr lang="en-US" sz="3200" dirty="0">
                <a:solidFill>
                  <a:srgbClr val="C00000"/>
                </a:solidFill>
              </a:rPr>
              <a:t>entangled</a:t>
            </a:r>
            <a:r>
              <a:rPr lang="en-US" sz="3200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94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58C36A2-428B-6DD7-EEA2-C20544B4E18D}"/>
              </a:ext>
            </a:extLst>
          </p:cNvPr>
          <p:cNvSpPr/>
          <p:nvPr/>
        </p:nvSpPr>
        <p:spPr>
          <a:xfrm>
            <a:off x="7044954" y="3316746"/>
            <a:ext cx="1288647" cy="1066230"/>
          </a:xfrm>
          <a:prstGeom prst="roundRect">
            <a:avLst/>
          </a:prstGeom>
          <a:gradFill>
            <a:gsLst>
              <a:gs pos="31000">
                <a:schemeClr val="accent6">
                  <a:lumMod val="40000"/>
                  <a:lumOff val="60000"/>
                </a:schemeClr>
              </a:gs>
              <a:gs pos="68000">
                <a:schemeClr val="accent6">
                  <a:lumMod val="40000"/>
                  <a:lumOff val="60000"/>
                </a:schemeClr>
              </a:gs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AB0533-F6B9-613E-678B-66740BEECB49}"/>
              </a:ext>
            </a:extLst>
          </p:cNvPr>
          <p:cNvSpPr/>
          <p:nvPr/>
        </p:nvSpPr>
        <p:spPr>
          <a:xfrm>
            <a:off x="3027854" y="3443097"/>
            <a:ext cx="3103231" cy="970137"/>
          </a:xfrm>
          <a:prstGeom prst="roundRect">
            <a:avLst/>
          </a:prstGeom>
          <a:gradFill>
            <a:gsLst>
              <a:gs pos="31000">
                <a:schemeClr val="accent6">
                  <a:lumMod val="40000"/>
                  <a:lumOff val="60000"/>
                </a:schemeClr>
              </a:gs>
              <a:gs pos="68000">
                <a:schemeClr val="accent6">
                  <a:lumMod val="40000"/>
                  <a:lumOff val="60000"/>
                </a:schemeClr>
              </a:gs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F7F196-9A2C-275B-A9CB-A580AD3A2664}"/>
              </a:ext>
            </a:extLst>
          </p:cNvPr>
          <p:cNvCxnSpPr>
            <a:cxnSpLocks/>
          </p:cNvCxnSpPr>
          <p:nvPr/>
        </p:nvCxnSpPr>
        <p:spPr>
          <a:xfrm>
            <a:off x="6161063" y="3841615"/>
            <a:ext cx="87179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59B67A-50CD-479B-B0E8-2FEA1668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85" y="108129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/>
              <a:t>USS: different </a:t>
            </a:r>
            <a:r>
              <a:rPr lang="en-US" b="1" dirty="0">
                <a:solidFill>
                  <a:srgbClr val="C00000"/>
                </a:solidFill>
              </a:rPr>
              <a:t>entanglement</a:t>
            </a:r>
            <a:r>
              <a:rPr lang="en-US" dirty="0"/>
              <a:t> between parties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C36039-9681-4428-98E1-7CAB9C33C08A}"/>
                  </a:ext>
                </a:extLst>
              </p:cNvPr>
              <p:cNvSpPr txBox="1"/>
              <p:nvPr/>
            </p:nvSpPr>
            <p:spPr>
              <a:xfrm>
                <a:off x="-1752497" y="1452086"/>
                <a:ext cx="627479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C36039-9681-4428-98E1-7CAB9C33C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2497" y="1452086"/>
                <a:ext cx="627479" cy="1107996"/>
              </a:xfrm>
              <a:prstGeom prst="rect">
                <a:avLst/>
              </a:prstGeom>
              <a:blipFill>
                <a:blip r:embed="rId4"/>
                <a:stretch>
                  <a:fillRect l="-26000" r="-2200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FD1E024-7BD9-4F69-A782-B451E6F18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38" y="1690688"/>
            <a:ext cx="949547" cy="9495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753F50-6CC1-47D3-8A15-DE87A8AC1E8D}"/>
              </a:ext>
            </a:extLst>
          </p:cNvPr>
          <p:cNvCxnSpPr>
            <a:cxnSpLocks/>
          </p:cNvCxnSpPr>
          <p:nvPr/>
        </p:nvCxnSpPr>
        <p:spPr>
          <a:xfrm flipH="1">
            <a:off x="4368845" y="2698750"/>
            <a:ext cx="730205" cy="623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B92E6B-91A5-4B44-A698-2BBD4D4A5A02}"/>
              </a:ext>
            </a:extLst>
          </p:cNvPr>
          <p:cNvCxnSpPr>
            <a:cxnSpLocks/>
          </p:cNvCxnSpPr>
          <p:nvPr/>
        </p:nvCxnSpPr>
        <p:spPr>
          <a:xfrm>
            <a:off x="5569497" y="2761519"/>
            <a:ext cx="0" cy="6854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B7A36F5-3E35-4707-8709-1EE045592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26" y="3429074"/>
            <a:ext cx="1009345" cy="100934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E2EF6F2-CCE5-40E9-83D7-087338631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40" y="3447554"/>
            <a:ext cx="1009345" cy="100934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87D1E1A-3CD8-4390-BB31-6CACB12F99B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81" y="2761519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/>
              <p:nvPr/>
            </p:nvSpPr>
            <p:spPr>
              <a:xfrm>
                <a:off x="3781772" y="2698750"/>
                <a:ext cx="5444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772" y="2698750"/>
                <a:ext cx="544444" cy="492443"/>
              </a:xfrm>
              <a:prstGeom prst="rect">
                <a:avLst/>
              </a:prstGeom>
              <a:blipFill>
                <a:blip r:embed="rId8"/>
                <a:stretch>
                  <a:fillRect l="-18182" r="-68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809AEAC-81D0-44F9-A9BB-49EDEF6AE14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01" y="2790233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/>
              <p:nvPr/>
            </p:nvSpPr>
            <p:spPr>
              <a:xfrm>
                <a:off x="5007910" y="2774517"/>
                <a:ext cx="5310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910" y="2774517"/>
                <a:ext cx="531087" cy="492443"/>
              </a:xfrm>
              <a:prstGeom prst="rect">
                <a:avLst/>
              </a:prstGeom>
              <a:blipFill>
                <a:blip r:embed="rId9"/>
                <a:stretch>
                  <a:fillRect l="-20930" r="-697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CCED95-D034-44A0-AB31-550B0E450E5E}"/>
              </a:ext>
            </a:extLst>
          </p:cNvPr>
          <p:cNvCxnSpPr>
            <a:cxnSpLocks/>
          </p:cNvCxnSpPr>
          <p:nvPr/>
        </p:nvCxnSpPr>
        <p:spPr>
          <a:xfrm>
            <a:off x="5948577" y="4448423"/>
            <a:ext cx="1357094" cy="544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4EC4FB-2422-42D5-8C56-E3EE8F41B3F8}"/>
                  </a:ext>
                </a:extLst>
              </p:cNvPr>
              <p:cNvSpPr txBox="1"/>
              <p:nvPr/>
            </p:nvSpPr>
            <p:spPr>
              <a:xfrm>
                <a:off x="-2922953" y="4623888"/>
                <a:ext cx="20175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4EC4FB-2422-42D5-8C56-E3EE8F41B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22953" y="4623888"/>
                <a:ext cx="2017540" cy="369332"/>
              </a:xfrm>
              <a:prstGeom prst="rect">
                <a:avLst/>
              </a:prstGeom>
              <a:blipFill>
                <a:blip r:embed="rId10"/>
                <a:stretch>
                  <a:fillRect l="-1887" r="-377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8A0897-AFD2-4D76-AF8B-5864C5572FE6}"/>
              </a:ext>
            </a:extLst>
          </p:cNvPr>
          <p:cNvCxnSpPr>
            <a:cxnSpLocks/>
          </p:cNvCxnSpPr>
          <p:nvPr/>
        </p:nvCxnSpPr>
        <p:spPr>
          <a:xfrm>
            <a:off x="4227253" y="3841615"/>
            <a:ext cx="87179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D8F22E-6F43-4A43-AB5E-1B88AF1C8AE7}"/>
              </a:ext>
            </a:extLst>
          </p:cNvPr>
          <p:cNvCxnSpPr>
            <a:cxnSpLocks/>
          </p:cNvCxnSpPr>
          <p:nvPr/>
        </p:nvCxnSpPr>
        <p:spPr>
          <a:xfrm flipH="1">
            <a:off x="3671034" y="4389467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51C6B5-1C39-4070-A659-26E1AF4D95CA}"/>
              </a:ext>
            </a:extLst>
          </p:cNvPr>
          <p:cNvCxnSpPr>
            <a:cxnSpLocks/>
          </p:cNvCxnSpPr>
          <p:nvPr/>
        </p:nvCxnSpPr>
        <p:spPr>
          <a:xfrm flipH="1">
            <a:off x="4319973" y="4438419"/>
            <a:ext cx="1249525" cy="488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/>
              <p:nvPr/>
            </p:nvSpPr>
            <p:spPr>
              <a:xfrm>
                <a:off x="3459186" y="6209275"/>
                <a:ext cx="47288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186" y="6209275"/>
                <a:ext cx="472886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43179C-0574-4ED9-BCD5-76248A64B466}"/>
                  </a:ext>
                </a:extLst>
              </p:cNvPr>
              <p:cNvSpPr txBox="1"/>
              <p:nvPr/>
            </p:nvSpPr>
            <p:spPr>
              <a:xfrm>
                <a:off x="-1214676" y="2956163"/>
                <a:ext cx="7982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|   ⟩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43179C-0574-4ED9-BCD5-76248A64B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4676" y="2956163"/>
                <a:ext cx="798295" cy="615553"/>
              </a:xfrm>
              <a:prstGeom prst="rect">
                <a:avLst/>
              </a:prstGeom>
              <a:blipFill>
                <a:blip r:embed="rId12"/>
                <a:stretch>
                  <a:fillRect l="-20313" t="-6000" r="-20313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Key with solid fill">
            <a:extLst>
              <a:ext uri="{FF2B5EF4-FFF2-40B4-BE49-F238E27FC236}">
                <a16:creationId xmlns:a16="http://schemas.microsoft.com/office/drawing/2014/main" id="{0378957C-3ECA-4F59-A295-D671E0EBD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-1184439" y="2888931"/>
            <a:ext cx="558053" cy="558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1DB14-002F-43AF-A195-15CCB2528CDC}"/>
                  </a:ext>
                </a:extLst>
              </p:cNvPr>
              <p:cNvSpPr txBox="1"/>
              <p:nvPr/>
            </p:nvSpPr>
            <p:spPr>
              <a:xfrm>
                <a:off x="-2650391" y="7057026"/>
                <a:ext cx="20175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1DB14-002F-43AF-A195-15CCB252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50391" y="7057026"/>
                <a:ext cx="2017540" cy="369332"/>
              </a:xfrm>
              <a:prstGeom prst="rect">
                <a:avLst/>
              </a:prstGeom>
              <a:blipFill>
                <a:blip r:embed="rId15"/>
                <a:stretch>
                  <a:fillRect l="-1875" r="-312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5AD81-B7BC-A679-0232-2D4630BA97D5}"/>
                  </a:ext>
                </a:extLst>
              </p:cNvPr>
              <p:cNvSpPr txBox="1"/>
              <p:nvPr/>
            </p:nvSpPr>
            <p:spPr>
              <a:xfrm>
                <a:off x="-2151645" y="2813447"/>
                <a:ext cx="7982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|   ⟩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5AD81-B7BC-A679-0232-2D4630BA9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1645" y="2813447"/>
                <a:ext cx="798295" cy="615553"/>
              </a:xfrm>
              <a:prstGeom prst="rect">
                <a:avLst/>
              </a:prstGeom>
              <a:blipFill>
                <a:blip r:embed="rId16"/>
                <a:stretch>
                  <a:fillRect l="-20313" t="-6000" r="-20313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 descr="Key with solid fill">
            <a:extLst>
              <a:ext uri="{FF2B5EF4-FFF2-40B4-BE49-F238E27FC236}">
                <a16:creationId xmlns:a16="http://schemas.microsoft.com/office/drawing/2014/main" id="{CC514E57-1BE1-97C5-C676-2A04802009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-2089679" y="2975103"/>
            <a:ext cx="558053" cy="558053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FDB62C-CECA-614B-CD99-0ED66F97A40A}"/>
              </a:ext>
            </a:extLst>
          </p:cNvPr>
          <p:cNvCxnSpPr>
            <a:cxnSpLocks/>
          </p:cNvCxnSpPr>
          <p:nvPr/>
        </p:nvCxnSpPr>
        <p:spPr>
          <a:xfrm>
            <a:off x="5770999" y="2537098"/>
            <a:ext cx="1261861" cy="8274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52D5739D-CB71-AAF5-B6D8-895AC745749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95" y="2577703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1B8FA3-CD4E-C209-FEB4-19F108D28226}"/>
                  </a:ext>
                </a:extLst>
              </p:cNvPr>
              <p:cNvSpPr txBox="1"/>
              <p:nvPr/>
            </p:nvSpPr>
            <p:spPr>
              <a:xfrm>
                <a:off x="6596962" y="2651941"/>
                <a:ext cx="5444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1B8FA3-CD4E-C209-FEB4-19F108D28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62" y="2651941"/>
                <a:ext cx="544443" cy="492443"/>
              </a:xfrm>
              <a:prstGeom prst="rect">
                <a:avLst/>
              </a:prstGeom>
              <a:blipFill>
                <a:blip r:embed="rId17"/>
                <a:stretch>
                  <a:fillRect l="-18182" r="-68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75985760-27FD-DAF6-CEC9-630B4B3E0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37" y="3389175"/>
            <a:ext cx="1009345" cy="1009345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C669F4-628B-4A9E-DBBF-F05858345163}"/>
              </a:ext>
            </a:extLst>
          </p:cNvPr>
          <p:cNvCxnSpPr>
            <a:cxnSpLocks/>
          </p:cNvCxnSpPr>
          <p:nvPr/>
        </p:nvCxnSpPr>
        <p:spPr>
          <a:xfrm flipH="1">
            <a:off x="4544606" y="4406399"/>
            <a:ext cx="2701936" cy="6102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6863CF-08B0-0E53-3A30-F24A721EA159}"/>
                  </a:ext>
                </a:extLst>
              </p:cNvPr>
              <p:cNvSpPr txBox="1"/>
              <p:nvPr/>
            </p:nvSpPr>
            <p:spPr>
              <a:xfrm>
                <a:off x="-2734177" y="5412296"/>
                <a:ext cx="19633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6863CF-08B0-0E53-3A30-F24A721EA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34177" y="5412296"/>
                <a:ext cx="1963358" cy="369332"/>
              </a:xfrm>
              <a:prstGeom prst="rect">
                <a:avLst/>
              </a:prstGeom>
              <a:blipFill>
                <a:blip r:embed="rId18"/>
                <a:stretch>
                  <a:fillRect l="-3205" r="-512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E8A0B0F-709C-EAB7-2AE4-ACBF6F69717C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776577" y="4302114"/>
            <a:ext cx="13927" cy="565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7D5EF-B986-02A5-FC18-55721D2ADB6B}"/>
                  </a:ext>
                </a:extLst>
              </p:cNvPr>
              <p:cNvSpPr txBox="1"/>
              <p:nvPr/>
            </p:nvSpPr>
            <p:spPr>
              <a:xfrm>
                <a:off x="7540132" y="6246653"/>
                <a:ext cx="4728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7D5EF-B986-02A5-FC18-55721D2AD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132" y="6246653"/>
                <a:ext cx="472887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&quot;Not Allowed&quot; Symbol 42">
            <a:extLst>
              <a:ext uri="{FF2B5EF4-FFF2-40B4-BE49-F238E27FC236}">
                <a16:creationId xmlns:a16="http://schemas.microsoft.com/office/drawing/2014/main" id="{2118F1B1-9738-2706-562B-39A0EBECD2EF}"/>
              </a:ext>
            </a:extLst>
          </p:cNvPr>
          <p:cNvSpPr/>
          <p:nvPr/>
        </p:nvSpPr>
        <p:spPr>
          <a:xfrm>
            <a:off x="6319591" y="3618228"/>
            <a:ext cx="513160" cy="522821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7463EB-4216-6EE9-F11A-AE131D4AB786}"/>
              </a:ext>
            </a:extLst>
          </p:cNvPr>
          <p:cNvSpPr txBox="1"/>
          <p:nvPr/>
        </p:nvSpPr>
        <p:spPr>
          <a:xfrm>
            <a:off x="12377148" y="5128795"/>
            <a:ext cx="3754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Focus on 2-&gt;3</a:t>
            </a:r>
          </a:p>
          <a:p>
            <a:pPr algn="ctr"/>
            <a:r>
              <a:rPr lang="en-US" sz="2400" dirty="0"/>
              <a:t>But can handle any bounded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448C09-D850-460A-B9C5-6D7946730745}"/>
                  </a:ext>
                </a:extLst>
              </p:cNvPr>
              <p:cNvSpPr txBox="1"/>
              <p:nvPr/>
            </p:nvSpPr>
            <p:spPr>
              <a:xfrm>
                <a:off x="3215137" y="1718128"/>
                <a:ext cx="1645178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0" dirty="0"/>
                  <a:t>Secret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448C09-D850-460A-B9C5-6D7946730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37" y="1718128"/>
                <a:ext cx="1645178" cy="1107996"/>
              </a:xfrm>
              <a:prstGeom prst="rect">
                <a:avLst/>
              </a:prstGeom>
              <a:blipFill>
                <a:blip r:embed="rId20"/>
                <a:stretch>
                  <a:fillRect l="-16031" t="-1250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Graphic 35" descr="Atom with solid fill">
            <a:extLst>
              <a:ext uri="{FF2B5EF4-FFF2-40B4-BE49-F238E27FC236}">
                <a16:creationId xmlns:a16="http://schemas.microsoft.com/office/drawing/2014/main" id="{948C4F15-2370-5BE9-4DF6-E67A568D3C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56336" y="4956823"/>
            <a:ext cx="581390" cy="581390"/>
          </a:xfrm>
          <a:prstGeom prst="rect">
            <a:avLst/>
          </a:prstGeom>
        </p:spPr>
      </p:pic>
      <p:pic>
        <p:nvPicPr>
          <p:cNvPr id="40" name="Graphic 39" descr="Monitor outline">
            <a:extLst>
              <a:ext uri="{FF2B5EF4-FFF2-40B4-BE49-F238E27FC236}">
                <a16:creationId xmlns:a16="http://schemas.microsoft.com/office/drawing/2014/main" id="{F83F36C3-7478-7AC7-9F08-B2186B89B5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270371" y="4845838"/>
            <a:ext cx="914400" cy="91440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C2A895-8E05-8E53-C9DA-D4A51E110492}"/>
              </a:ext>
            </a:extLst>
          </p:cNvPr>
          <p:cNvCxnSpPr>
            <a:cxnSpLocks/>
          </p:cNvCxnSpPr>
          <p:nvPr/>
        </p:nvCxnSpPr>
        <p:spPr>
          <a:xfrm flipH="1">
            <a:off x="3727571" y="5781628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ABD188F-0906-FE20-4019-AA112BF824E6}"/>
              </a:ext>
            </a:extLst>
          </p:cNvPr>
          <p:cNvCxnSpPr>
            <a:cxnSpLocks/>
          </p:cNvCxnSpPr>
          <p:nvPr/>
        </p:nvCxnSpPr>
        <p:spPr>
          <a:xfrm flipH="1">
            <a:off x="7772690" y="5830072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Graphic 48" descr="Atom with solid fill">
            <a:extLst>
              <a:ext uri="{FF2B5EF4-FFF2-40B4-BE49-F238E27FC236}">
                <a16:creationId xmlns:a16="http://schemas.microsoft.com/office/drawing/2014/main" id="{0056E711-E0A1-529A-1D14-DE250C3FBDB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481995" y="4927414"/>
            <a:ext cx="581390" cy="581390"/>
          </a:xfrm>
          <a:prstGeom prst="rect">
            <a:avLst/>
          </a:prstGeom>
        </p:spPr>
      </p:pic>
      <p:pic>
        <p:nvPicPr>
          <p:cNvPr id="53" name="Graphic 52" descr="Monitor outline">
            <a:extLst>
              <a:ext uri="{FF2B5EF4-FFF2-40B4-BE49-F238E27FC236}">
                <a16:creationId xmlns:a16="http://schemas.microsoft.com/office/drawing/2014/main" id="{A2B312CF-D77A-2AB2-42A6-86C368CAF14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333304" y="4867228"/>
            <a:ext cx="914400" cy="914400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1C52EE5-0196-9115-B4AC-559542316C93}"/>
              </a:ext>
            </a:extLst>
          </p:cNvPr>
          <p:cNvCxnSpPr>
            <a:cxnSpLocks/>
          </p:cNvCxnSpPr>
          <p:nvPr/>
        </p:nvCxnSpPr>
        <p:spPr>
          <a:xfrm>
            <a:off x="3860575" y="4355607"/>
            <a:ext cx="3288410" cy="747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&quot;Not Allowed&quot; Symbol 42">
            <a:extLst>
              <a:ext uri="{FF2B5EF4-FFF2-40B4-BE49-F238E27FC236}">
                <a16:creationId xmlns:a16="http://schemas.microsoft.com/office/drawing/2014/main" id="{D14905F4-E99E-5509-1E24-782704DB9C6A}"/>
              </a:ext>
            </a:extLst>
          </p:cNvPr>
          <p:cNvSpPr/>
          <p:nvPr/>
        </p:nvSpPr>
        <p:spPr>
          <a:xfrm>
            <a:off x="4405887" y="3598659"/>
            <a:ext cx="513160" cy="522821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A872EA2-A404-0B78-0C42-EFB79353637A}"/>
              </a:ext>
            </a:extLst>
          </p:cNvPr>
          <p:cNvSpPr/>
          <p:nvPr/>
        </p:nvSpPr>
        <p:spPr>
          <a:xfrm>
            <a:off x="4206240" y="4154570"/>
            <a:ext cx="904240" cy="163430"/>
          </a:xfrm>
          <a:custGeom>
            <a:avLst/>
            <a:gdLst>
              <a:gd name="connsiteX0" fmla="*/ 0 w 904240"/>
              <a:gd name="connsiteY0" fmla="*/ 21190 h 163430"/>
              <a:gd name="connsiteX1" fmla="*/ 20320 w 904240"/>
              <a:gd name="connsiteY1" fmla="*/ 122790 h 163430"/>
              <a:gd name="connsiteX2" fmla="*/ 40640 w 904240"/>
              <a:gd name="connsiteY2" fmla="*/ 153270 h 163430"/>
              <a:gd name="connsiteX3" fmla="*/ 71120 w 904240"/>
              <a:gd name="connsiteY3" fmla="*/ 163430 h 163430"/>
              <a:gd name="connsiteX4" fmla="*/ 193040 w 904240"/>
              <a:gd name="connsiteY4" fmla="*/ 112630 h 163430"/>
              <a:gd name="connsiteX5" fmla="*/ 203200 w 904240"/>
              <a:gd name="connsiteY5" fmla="*/ 82150 h 163430"/>
              <a:gd name="connsiteX6" fmla="*/ 264160 w 904240"/>
              <a:gd name="connsiteY6" fmla="*/ 61830 h 163430"/>
              <a:gd name="connsiteX7" fmla="*/ 294640 w 904240"/>
              <a:gd name="connsiteY7" fmla="*/ 82150 h 163430"/>
              <a:gd name="connsiteX8" fmla="*/ 325120 w 904240"/>
              <a:gd name="connsiteY8" fmla="*/ 143110 h 163430"/>
              <a:gd name="connsiteX9" fmla="*/ 355600 w 904240"/>
              <a:gd name="connsiteY9" fmla="*/ 153270 h 163430"/>
              <a:gd name="connsiteX10" fmla="*/ 416560 w 904240"/>
              <a:gd name="connsiteY10" fmla="*/ 143110 h 163430"/>
              <a:gd name="connsiteX11" fmla="*/ 447040 w 904240"/>
              <a:gd name="connsiteY11" fmla="*/ 71990 h 163430"/>
              <a:gd name="connsiteX12" fmla="*/ 477520 w 904240"/>
              <a:gd name="connsiteY12" fmla="*/ 61830 h 163430"/>
              <a:gd name="connsiteX13" fmla="*/ 518160 w 904240"/>
              <a:gd name="connsiteY13" fmla="*/ 92310 h 163430"/>
              <a:gd name="connsiteX14" fmla="*/ 548640 w 904240"/>
              <a:gd name="connsiteY14" fmla="*/ 122790 h 163430"/>
              <a:gd name="connsiteX15" fmla="*/ 579120 w 904240"/>
              <a:gd name="connsiteY15" fmla="*/ 132950 h 163430"/>
              <a:gd name="connsiteX16" fmla="*/ 619760 w 904240"/>
              <a:gd name="connsiteY16" fmla="*/ 21190 h 163430"/>
              <a:gd name="connsiteX17" fmla="*/ 650240 w 904240"/>
              <a:gd name="connsiteY17" fmla="*/ 11030 h 163430"/>
              <a:gd name="connsiteX18" fmla="*/ 690880 w 904240"/>
              <a:gd name="connsiteY18" fmla="*/ 21190 h 163430"/>
              <a:gd name="connsiteX19" fmla="*/ 701040 w 904240"/>
              <a:gd name="connsiteY19" fmla="*/ 51670 h 163430"/>
              <a:gd name="connsiteX20" fmla="*/ 711200 w 904240"/>
              <a:gd name="connsiteY20" fmla="*/ 143110 h 163430"/>
              <a:gd name="connsiteX21" fmla="*/ 762000 w 904240"/>
              <a:gd name="connsiteY21" fmla="*/ 153270 h 163430"/>
              <a:gd name="connsiteX22" fmla="*/ 812800 w 904240"/>
              <a:gd name="connsiteY22" fmla="*/ 143110 h 163430"/>
              <a:gd name="connsiteX23" fmla="*/ 822960 w 904240"/>
              <a:gd name="connsiteY23" fmla="*/ 112630 h 163430"/>
              <a:gd name="connsiteX24" fmla="*/ 802640 w 904240"/>
              <a:gd name="connsiteY24" fmla="*/ 11030 h 163430"/>
              <a:gd name="connsiteX25" fmla="*/ 833120 w 904240"/>
              <a:gd name="connsiteY25" fmla="*/ 870 h 163430"/>
              <a:gd name="connsiteX26" fmla="*/ 853440 w 904240"/>
              <a:gd name="connsiteY26" fmla="*/ 31350 h 163430"/>
              <a:gd name="connsiteX27" fmla="*/ 904240 w 904240"/>
              <a:gd name="connsiteY27" fmla="*/ 51670 h 16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4240" h="163430">
                <a:moveTo>
                  <a:pt x="0" y="21190"/>
                </a:moveTo>
                <a:cubicBezTo>
                  <a:pt x="3744" y="47399"/>
                  <a:pt x="6134" y="94417"/>
                  <a:pt x="20320" y="122790"/>
                </a:cubicBezTo>
                <a:cubicBezTo>
                  <a:pt x="25781" y="133712"/>
                  <a:pt x="31105" y="145642"/>
                  <a:pt x="40640" y="153270"/>
                </a:cubicBezTo>
                <a:cubicBezTo>
                  <a:pt x="49003" y="159960"/>
                  <a:pt x="60960" y="160043"/>
                  <a:pt x="71120" y="163430"/>
                </a:cubicBezTo>
                <a:cubicBezTo>
                  <a:pt x="204343" y="151319"/>
                  <a:pt x="170987" y="189817"/>
                  <a:pt x="193040" y="112630"/>
                </a:cubicBezTo>
                <a:cubicBezTo>
                  <a:pt x="195982" y="102332"/>
                  <a:pt x="194485" y="88375"/>
                  <a:pt x="203200" y="82150"/>
                </a:cubicBezTo>
                <a:cubicBezTo>
                  <a:pt x="220629" y="69700"/>
                  <a:pt x="264160" y="61830"/>
                  <a:pt x="264160" y="61830"/>
                </a:cubicBezTo>
                <a:cubicBezTo>
                  <a:pt x="274320" y="68603"/>
                  <a:pt x="287012" y="72615"/>
                  <a:pt x="294640" y="82150"/>
                </a:cubicBezTo>
                <a:cubicBezTo>
                  <a:pt x="327361" y="123052"/>
                  <a:pt x="277538" y="105045"/>
                  <a:pt x="325120" y="143110"/>
                </a:cubicBezTo>
                <a:cubicBezTo>
                  <a:pt x="333483" y="149800"/>
                  <a:pt x="345440" y="149883"/>
                  <a:pt x="355600" y="153270"/>
                </a:cubicBezTo>
                <a:cubicBezTo>
                  <a:pt x="375920" y="149883"/>
                  <a:pt x="398135" y="152323"/>
                  <a:pt x="416560" y="143110"/>
                </a:cubicBezTo>
                <a:cubicBezTo>
                  <a:pt x="449278" y="126751"/>
                  <a:pt x="428598" y="95042"/>
                  <a:pt x="447040" y="71990"/>
                </a:cubicBezTo>
                <a:cubicBezTo>
                  <a:pt x="453730" y="63627"/>
                  <a:pt x="467360" y="65217"/>
                  <a:pt x="477520" y="61830"/>
                </a:cubicBezTo>
                <a:cubicBezTo>
                  <a:pt x="491067" y="71990"/>
                  <a:pt x="505303" y="81290"/>
                  <a:pt x="518160" y="92310"/>
                </a:cubicBezTo>
                <a:cubicBezTo>
                  <a:pt x="529069" y="101661"/>
                  <a:pt x="536685" y="114820"/>
                  <a:pt x="548640" y="122790"/>
                </a:cubicBezTo>
                <a:cubicBezTo>
                  <a:pt x="557551" y="128731"/>
                  <a:pt x="568960" y="129563"/>
                  <a:pt x="579120" y="132950"/>
                </a:cubicBezTo>
                <a:cubicBezTo>
                  <a:pt x="652486" y="108495"/>
                  <a:pt x="574857" y="144672"/>
                  <a:pt x="619760" y="21190"/>
                </a:cubicBezTo>
                <a:cubicBezTo>
                  <a:pt x="623420" y="11125"/>
                  <a:pt x="640080" y="14417"/>
                  <a:pt x="650240" y="11030"/>
                </a:cubicBezTo>
                <a:cubicBezTo>
                  <a:pt x="663787" y="14417"/>
                  <a:pt x="679976" y="12467"/>
                  <a:pt x="690880" y="21190"/>
                </a:cubicBezTo>
                <a:cubicBezTo>
                  <a:pt x="699243" y="27880"/>
                  <a:pt x="699279" y="41106"/>
                  <a:pt x="701040" y="51670"/>
                </a:cubicBezTo>
                <a:cubicBezTo>
                  <a:pt x="706082" y="81920"/>
                  <a:pt x="695422" y="116813"/>
                  <a:pt x="711200" y="143110"/>
                </a:cubicBezTo>
                <a:cubicBezTo>
                  <a:pt x="720085" y="157918"/>
                  <a:pt x="745067" y="149883"/>
                  <a:pt x="762000" y="153270"/>
                </a:cubicBezTo>
                <a:cubicBezTo>
                  <a:pt x="778933" y="149883"/>
                  <a:pt x="798432" y="152689"/>
                  <a:pt x="812800" y="143110"/>
                </a:cubicBezTo>
                <a:cubicBezTo>
                  <a:pt x="821711" y="137169"/>
                  <a:pt x="822960" y="123340"/>
                  <a:pt x="822960" y="112630"/>
                </a:cubicBezTo>
                <a:cubicBezTo>
                  <a:pt x="822960" y="65932"/>
                  <a:pt x="815152" y="48565"/>
                  <a:pt x="802640" y="11030"/>
                </a:cubicBezTo>
                <a:cubicBezTo>
                  <a:pt x="812800" y="7643"/>
                  <a:pt x="823176" y="-3107"/>
                  <a:pt x="833120" y="870"/>
                </a:cubicBezTo>
                <a:cubicBezTo>
                  <a:pt x="844457" y="5405"/>
                  <a:pt x="844806" y="22716"/>
                  <a:pt x="853440" y="31350"/>
                </a:cubicBezTo>
                <a:cubicBezTo>
                  <a:pt x="877517" y="55427"/>
                  <a:pt x="878387" y="51670"/>
                  <a:pt x="904240" y="516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97D5F1-6856-0ED6-955E-4353364C495C}"/>
              </a:ext>
            </a:extLst>
          </p:cNvPr>
          <p:cNvSpPr txBox="1"/>
          <p:nvPr/>
        </p:nvSpPr>
        <p:spPr>
          <a:xfrm>
            <a:off x="7156162" y="1179519"/>
            <a:ext cx="4480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Entanglement graph: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divide parties into disjoint</a:t>
            </a:r>
          </a:p>
          <a:p>
            <a:r>
              <a:rPr lang="en-US" sz="2800" dirty="0">
                <a:solidFill>
                  <a:srgbClr val="C00000"/>
                </a:solidFill>
              </a:rPr>
              <a:t>connected components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depending on entanglement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284C53-642B-D5FE-3BF9-E2B25AA33275}"/>
                  </a:ext>
                </a:extLst>
              </p:cNvPr>
              <p:cNvSpPr txBox="1"/>
              <p:nvPr/>
            </p:nvSpPr>
            <p:spPr>
              <a:xfrm>
                <a:off x="-8486" y="2183920"/>
                <a:ext cx="508421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 disjoint components,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70C0"/>
                    </a:solidFill>
                  </a:rPr>
                  <a:t>Inside component: 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    mutually entangled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284C53-642B-D5FE-3BF9-E2B25AA33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86" y="2183920"/>
                <a:ext cx="5084212" cy="1384995"/>
              </a:xfrm>
              <a:prstGeom prst="rect">
                <a:avLst/>
              </a:prstGeom>
              <a:blipFill>
                <a:blip r:embed="rId25"/>
                <a:stretch>
                  <a:fillRect l="-2244" t="-3636" r="-149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912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228A-F80E-AAFF-2557-51530DA6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USS: allow </a:t>
            </a:r>
            <a:r>
              <a:rPr lang="en-US" b="1" dirty="0">
                <a:solidFill>
                  <a:srgbClr val="C00000"/>
                </a:solidFill>
              </a:rPr>
              <a:t>entanglement</a:t>
            </a:r>
            <a:r>
              <a:rPr lang="en-US" dirty="0"/>
              <a:t> between parties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E2A1B-DC3B-DF68-1B46-58A8B7CA6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Different entanglement graphs: the fewer components, the more secure the USS protocol is, but more difficult to prove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/>
                  <a:t>: </a:t>
                </a:r>
                <a:r>
                  <a:rPr lang="en-US" b="0" dirty="0">
                    <a:solidFill>
                      <a:srgbClr val="0070C0"/>
                    </a:solidFill>
                  </a:rPr>
                  <a:t>easier to achieve</a:t>
                </a:r>
                <a:r>
                  <a:rPr lang="en-US" b="0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gets larger (more unentangled components)</a:t>
                </a:r>
              </a:p>
              <a:p>
                <a:endParaRPr lang="en-US" b="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:  most challenging</a:t>
                </a:r>
                <a:r>
                  <a:rPr lang="zh-CN" altLang="en-US" b="0" dirty="0"/>
                  <a:t> </a:t>
                </a:r>
                <a:r>
                  <a:rPr lang="en-US" altLang="zh-CN" dirty="0"/>
                  <a:t>(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all entangled</a:t>
                </a:r>
                <a:r>
                  <a:rPr lang="en-US" altLang="zh-CN" dirty="0"/>
                  <a:t>)</a:t>
                </a:r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Trivial implication: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E2A1B-DC3B-DF68-1B46-58A8B7CA6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47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B67A-50CD-479B-B0E8-2FEA1668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Unclonable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C36039-9681-4428-98E1-7CAB9C33C08A}"/>
                  </a:ext>
                </a:extLst>
              </p:cNvPr>
              <p:cNvSpPr txBox="1"/>
              <p:nvPr/>
            </p:nvSpPr>
            <p:spPr>
              <a:xfrm>
                <a:off x="-1777579" y="1040151"/>
                <a:ext cx="149810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Secret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C36039-9681-4428-98E1-7CAB9C33C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7579" y="1040151"/>
                <a:ext cx="1498102" cy="1107996"/>
              </a:xfrm>
              <a:prstGeom prst="rect">
                <a:avLst/>
              </a:prstGeom>
              <a:blipFill>
                <a:blip r:embed="rId4"/>
                <a:stretch>
                  <a:fillRect l="-17647" t="-12644" r="-5882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FD1E024-7BD9-4F69-A782-B451E6F18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38" y="1690688"/>
            <a:ext cx="949547" cy="94954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6E20CC-3B27-4694-8A75-A20EE37B3BDC}"/>
              </a:ext>
            </a:extLst>
          </p:cNvPr>
          <p:cNvCxnSpPr/>
          <p:nvPr/>
        </p:nvCxnSpPr>
        <p:spPr>
          <a:xfrm>
            <a:off x="3194050" y="2165460"/>
            <a:ext cx="1504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753F50-6CC1-47D3-8A15-DE87A8AC1E8D}"/>
              </a:ext>
            </a:extLst>
          </p:cNvPr>
          <p:cNvCxnSpPr>
            <a:cxnSpLocks/>
          </p:cNvCxnSpPr>
          <p:nvPr/>
        </p:nvCxnSpPr>
        <p:spPr>
          <a:xfrm flipH="1">
            <a:off x="3946525" y="2698750"/>
            <a:ext cx="1152525" cy="1231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B92E6B-91A5-4B44-A698-2BBD4D4A5A02}"/>
              </a:ext>
            </a:extLst>
          </p:cNvPr>
          <p:cNvCxnSpPr>
            <a:cxnSpLocks/>
          </p:cNvCxnSpPr>
          <p:nvPr/>
        </p:nvCxnSpPr>
        <p:spPr>
          <a:xfrm>
            <a:off x="5746750" y="2698750"/>
            <a:ext cx="1098550" cy="1231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B7A36F5-3E35-4707-8709-1EE045592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05" y="3989165"/>
            <a:ext cx="1009345" cy="100934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E2EF6F2-CCE5-40E9-83D7-087338631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05" y="3989164"/>
            <a:ext cx="1009345" cy="100934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87D1E1A-3CD8-4390-BB31-6CACB12F99B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81" y="2761519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/>
              <p:nvPr/>
            </p:nvSpPr>
            <p:spPr>
              <a:xfrm>
                <a:off x="3781772" y="2698750"/>
                <a:ext cx="5444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772" y="2698750"/>
                <a:ext cx="544444" cy="492443"/>
              </a:xfrm>
              <a:prstGeom prst="rect">
                <a:avLst/>
              </a:prstGeom>
              <a:blipFill>
                <a:blip r:embed="rId8"/>
                <a:stretch>
                  <a:fillRect l="-18182" r="-68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809AEAC-81D0-44F9-A9BB-49EDEF6AE14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31" y="2761519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/>
              <p:nvPr/>
            </p:nvSpPr>
            <p:spPr>
              <a:xfrm>
                <a:off x="6391622" y="2698750"/>
                <a:ext cx="552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622" y="2698750"/>
                <a:ext cx="552459" cy="492443"/>
              </a:xfrm>
              <a:prstGeom prst="rect">
                <a:avLst/>
              </a:prstGeom>
              <a:blipFill>
                <a:blip r:embed="rId9"/>
                <a:stretch>
                  <a:fillRect l="-18182" r="-68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91446C-C6FF-40E7-AD58-ABF26CC625C0}"/>
              </a:ext>
            </a:extLst>
          </p:cNvPr>
          <p:cNvCxnSpPr>
            <a:cxnSpLocks/>
          </p:cNvCxnSpPr>
          <p:nvPr/>
        </p:nvCxnSpPr>
        <p:spPr>
          <a:xfrm>
            <a:off x="2146300" y="4508610"/>
            <a:ext cx="8799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CCED95-D034-44A0-AB31-550B0E450E5E}"/>
              </a:ext>
            </a:extLst>
          </p:cNvPr>
          <p:cNvCxnSpPr>
            <a:cxnSpLocks/>
          </p:cNvCxnSpPr>
          <p:nvPr/>
        </p:nvCxnSpPr>
        <p:spPr>
          <a:xfrm flipH="1">
            <a:off x="7845781" y="4508610"/>
            <a:ext cx="9362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4EC4FB-2422-42D5-8C56-E3EE8F41B3F8}"/>
                  </a:ext>
                </a:extLst>
              </p:cNvPr>
              <p:cNvSpPr txBox="1"/>
              <p:nvPr/>
            </p:nvSpPr>
            <p:spPr>
              <a:xfrm>
                <a:off x="-2786349" y="3874327"/>
                <a:ext cx="20175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4EC4FB-2422-42D5-8C56-E3EE8F41B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6349" y="3874327"/>
                <a:ext cx="2017540" cy="369332"/>
              </a:xfrm>
              <a:prstGeom prst="rect">
                <a:avLst/>
              </a:prstGeom>
              <a:blipFill>
                <a:blip r:embed="rId10"/>
                <a:stretch>
                  <a:fillRect l="-1875" r="-375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8A0897-AFD2-4D76-AF8B-5864C5572FE6}"/>
              </a:ext>
            </a:extLst>
          </p:cNvPr>
          <p:cNvCxnSpPr/>
          <p:nvPr/>
        </p:nvCxnSpPr>
        <p:spPr>
          <a:xfrm>
            <a:off x="4457700" y="4493835"/>
            <a:ext cx="193392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&quot;Not Allowed&quot; Symbol 19">
            <a:extLst>
              <a:ext uri="{FF2B5EF4-FFF2-40B4-BE49-F238E27FC236}">
                <a16:creationId xmlns:a16="http://schemas.microsoft.com/office/drawing/2014/main" id="{F5821F95-AF48-4DFD-88D6-AE2B60C93C1F}"/>
              </a:ext>
            </a:extLst>
          </p:cNvPr>
          <p:cNvSpPr/>
          <p:nvPr/>
        </p:nvSpPr>
        <p:spPr>
          <a:xfrm>
            <a:off x="4966068" y="3959267"/>
            <a:ext cx="1009345" cy="1009343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D8F22E-6F43-4A43-AB5E-1B88AF1C8AE7}"/>
              </a:ext>
            </a:extLst>
          </p:cNvPr>
          <p:cNvCxnSpPr>
            <a:cxnSpLocks/>
          </p:cNvCxnSpPr>
          <p:nvPr/>
        </p:nvCxnSpPr>
        <p:spPr>
          <a:xfrm flipH="1">
            <a:off x="3671035" y="4998509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51C6B5-1C39-4070-A659-26E1AF4D95CA}"/>
              </a:ext>
            </a:extLst>
          </p:cNvPr>
          <p:cNvCxnSpPr>
            <a:cxnSpLocks/>
          </p:cNvCxnSpPr>
          <p:nvPr/>
        </p:nvCxnSpPr>
        <p:spPr>
          <a:xfrm flipH="1">
            <a:off x="7214099" y="4998509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/>
              <p:nvPr/>
            </p:nvSpPr>
            <p:spPr>
              <a:xfrm>
                <a:off x="3434592" y="5467349"/>
                <a:ext cx="4728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592" y="5467349"/>
                <a:ext cx="472886" cy="492443"/>
              </a:xfrm>
              <a:prstGeom prst="rect">
                <a:avLst/>
              </a:prstGeom>
              <a:blipFill>
                <a:blip r:embed="rId11"/>
                <a:stretch>
                  <a:fillRect l="-13158"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62CEAE-D677-4328-B0E7-FAFE83956C04}"/>
                  </a:ext>
                </a:extLst>
              </p:cNvPr>
              <p:cNvSpPr txBox="1"/>
              <p:nvPr/>
            </p:nvSpPr>
            <p:spPr>
              <a:xfrm>
                <a:off x="6977656" y="5467350"/>
                <a:ext cx="4728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62CEAE-D677-4328-B0E7-FAFE83956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656" y="5467350"/>
                <a:ext cx="472886" cy="492443"/>
              </a:xfrm>
              <a:prstGeom prst="rect">
                <a:avLst/>
              </a:prstGeom>
              <a:blipFill>
                <a:blip r:embed="rId11"/>
                <a:stretch>
                  <a:fillRect l="-13158"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43179C-0574-4ED9-BCD5-76248A64B466}"/>
                  </a:ext>
                </a:extLst>
              </p:cNvPr>
              <p:cNvSpPr txBox="1"/>
              <p:nvPr/>
            </p:nvSpPr>
            <p:spPr>
              <a:xfrm>
                <a:off x="-345130" y="1824854"/>
                <a:ext cx="488947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000" b="1"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40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43179C-0574-4ED9-BCD5-76248A64B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5130" y="1824854"/>
                <a:ext cx="4889477" cy="615553"/>
              </a:xfrm>
              <a:prstGeom prst="rect">
                <a:avLst/>
              </a:prstGeom>
              <a:blipFill>
                <a:blip r:embed="rId12"/>
                <a:stretch>
                  <a:fillRect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Key with solid fill">
            <a:extLst>
              <a:ext uri="{FF2B5EF4-FFF2-40B4-BE49-F238E27FC236}">
                <a16:creationId xmlns:a16="http://schemas.microsoft.com/office/drawing/2014/main" id="{0378957C-3ECA-4F59-A295-D671E0EBD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1541555" y="4184911"/>
            <a:ext cx="558053" cy="558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1DB14-002F-43AF-A195-15CCB2528CDC}"/>
                  </a:ext>
                </a:extLst>
              </p:cNvPr>
              <p:cNvSpPr txBox="1"/>
              <p:nvPr/>
            </p:nvSpPr>
            <p:spPr>
              <a:xfrm>
                <a:off x="-2297017" y="2946776"/>
                <a:ext cx="20175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1DB14-002F-43AF-A195-15CCB252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97017" y="2946776"/>
                <a:ext cx="2017540" cy="369332"/>
              </a:xfrm>
              <a:prstGeom prst="rect">
                <a:avLst/>
              </a:prstGeom>
              <a:blipFill>
                <a:blip r:embed="rId15"/>
                <a:stretch>
                  <a:fillRect l="-1887" r="-3774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 descr="Key with solid fill">
            <a:extLst>
              <a:ext uri="{FF2B5EF4-FFF2-40B4-BE49-F238E27FC236}">
                <a16:creationId xmlns:a16="http://schemas.microsoft.com/office/drawing/2014/main" id="{C00929CC-3A28-6FAD-7867-C153CE3F88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8697350" y="4173973"/>
            <a:ext cx="558053" cy="5580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2C2C65-4E8D-8EFD-43F9-D146F7069CC3}"/>
              </a:ext>
            </a:extLst>
          </p:cNvPr>
          <p:cNvSpPr txBox="1"/>
          <p:nvPr/>
        </p:nvSpPr>
        <p:spPr>
          <a:xfrm>
            <a:off x="6034456" y="1690688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5B5BB0-F110-E6EE-7409-1FB24035D37C}"/>
              </a:ext>
            </a:extLst>
          </p:cNvPr>
          <p:cNvSpPr txBox="1"/>
          <p:nvPr/>
        </p:nvSpPr>
        <p:spPr>
          <a:xfrm>
            <a:off x="2241932" y="3676850"/>
            <a:ext cx="162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7C0AB7-123C-903C-9B54-7C1330B4AB09}"/>
              </a:ext>
            </a:extLst>
          </p:cNvPr>
          <p:cNvSpPr txBox="1"/>
          <p:nvPr/>
        </p:nvSpPr>
        <p:spPr>
          <a:xfrm>
            <a:off x="7514869" y="355994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Charlie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47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 animBg="1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4D134-8F3A-32D2-E8B9-EEC24983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Unclonable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707038-08F3-3C5C-1F35-F465F2F355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UE implies 2-out-of-2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Two parties; </a:t>
                </a:r>
                <a:r>
                  <a:rPr lang="en-US" dirty="0">
                    <a:solidFill>
                      <a:srgbClr val="C00000"/>
                    </a:solidFill>
                  </a:rPr>
                  <a:t>no entanglement, information-theoretic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implies UE: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with entanglement, information-theoretic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Reverse direction does NOT hold in IT setting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707038-08F3-3C5C-1F35-F465F2F35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1E3981E-8B2F-EF34-A9FF-15E06491DF29}"/>
              </a:ext>
            </a:extLst>
          </p:cNvPr>
          <p:cNvSpPr txBox="1"/>
          <p:nvPr/>
        </p:nvSpPr>
        <p:spPr>
          <a:xfrm>
            <a:off x="147484" y="7300452"/>
            <a:ext cx="11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2-out-of-2</a:t>
            </a:r>
          </a:p>
        </p:txBody>
      </p:sp>
    </p:spTree>
    <p:extLst>
      <p:ext uri="{BB962C8B-B14F-4D97-AF65-F5344CB8AC3E}">
        <p14:creationId xmlns:p14="http://schemas.microsoft.com/office/powerpoint/2010/main" val="53270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EB43-4DB5-490E-9C21-D5F4590A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Quantum Position Verification</a:t>
            </a:r>
          </a:p>
        </p:txBody>
      </p:sp>
      <p:pic>
        <p:nvPicPr>
          <p:cNvPr id="1026" name="Picture 2" descr="Astronaut free icon">
            <a:extLst>
              <a:ext uri="{FF2B5EF4-FFF2-40B4-BE49-F238E27FC236}">
                <a16:creationId xmlns:a16="http://schemas.microsoft.com/office/drawing/2014/main" id="{4EEC42B9-3B75-4547-B963-69316881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06" y="2685966"/>
            <a:ext cx="1036948" cy="103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68F5C2-452E-4630-AE2E-AD9A79F08C9A}"/>
              </a:ext>
            </a:extLst>
          </p:cNvPr>
          <p:cNvCxnSpPr/>
          <p:nvPr/>
        </p:nvCxnSpPr>
        <p:spPr>
          <a:xfrm>
            <a:off x="1343607" y="4105469"/>
            <a:ext cx="89480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B651CA3-DD03-441D-BBEB-C5FF02E13D95}"/>
              </a:ext>
            </a:extLst>
          </p:cNvPr>
          <p:cNvSpPr/>
          <p:nvPr/>
        </p:nvSpPr>
        <p:spPr>
          <a:xfrm>
            <a:off x="5861295" y="1865811"/>
            <a:ext cx="1746325" cy="7358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am at 0.5.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72936D-44E4-46DC-9885-F953BDAD593B}"/>
              </a:ext>
            </a:extLst>
          </p:cNvPr>
          <p:cNvCxnSpPr>
            <a:cxnSpLocks/>
          </p:cNvCxnSpPr>
          <p:nvPr/>
        </p:nvCxnSpPr>
        <p:spPr>
          <a:xfrm>
            <a:off x="2786924" y="2934679"/>
            <a:ext cx="2118563" cy="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F002FC-D74F-4FE8-806B-C9DEC1AE564B}"/>
              </a:ext>
            </a:extLst>
          </p:cNvPr>
          <p:cNvCxnSpPr>
            <a:cxnSpLocks/>
          </p:cNvCxnSpPr>
          <p:nvPr/>
        </p:nvCxnSpPr>
        <p:spPr>
          <a:xfrm flipH="1">
            <a:off x="2786924" y="3291840"/>
            <a:ext cx="2118563" cy="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CA3AC5-4F1D-495F-833C-3358AFAF50EE}"/>
                  </a:ext>
                </a:extLst>
              </p:cNvPr>
              <p:cNvSpPr txBox="1"/>
              <p:nvPr/>
            </p:nvSpPr>
            <p:spPr>
              <a:xfrm>
                <a:off x="3687516" y="2399616"/>
                <a:ext cx="822703" cy="379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CA3AC5-4F1D-495F-833C-3358AFAF5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516" y="2399616"/>
                <a:ext cx="822703" cy="379976"/>
              </a:xfrm>
              <a:prstGeom prst="rect">
                <a:avLst/>
              </a:prstGeom>
              <a:blipFill>
                <a:blip r:embed="rId4"/>
                <a:stretch>
                  <a:fillRect t="-1613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7C780D-3D96-443D-8403-66C3BE01226B}"/>
                  </a:ext>
                </a:extLst>
              </p:cNvPr>
              <p:cNvSpPr txBox="1"/>
              <p:nvPr/>
            </p:nvSpPr>
            <p:spPr>
              <a:xfrm>
                <a:off x="3687517" y="3376817"/>
                <a:ext cx="65857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7C780D-3D96-443D-8403-66C3BE012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517" y="3376817"/>
                <a:ext cx="6585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Desktop">
            <a:extLst>
              <a:ext uri="{FF2B5EF4-FFF2-40B4-BE49-F238E27FC236}">
                <a16:creationId xmlns:a16="http://schemas.microsoft.com/office/drawing/2014/main" id="{58EF4167-F43F-40D8-BC52-078E09E49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56" y="2687216"/>
            <a:ext cx="1035698" cy="10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B93619-E053-4659-BDC3-825A931158E8}"/>
              </a:ext>
            </a:extLst>
          </p:cNvPr>
          <p:cNvCxnSpPr>
            <a:cxnSpLocks/>
          </p:cNvCxnSpPr>
          <p:nvPr/>
        </p:nvCxnSpPr>
        <p:spPr>
          <a:xfrm>
            <a:off x="6661470" y="3291474"/>
            <a:ext cx="2118563" cy="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F5050B-B477-452F-B36F-46434712476B}"/>
              </a:ext>
            </a:extLst>
          </p:cNvPr>
          <p:cNvCxnSpPr>
            <a:cxnSpLocks/>
          </p:cNvCxnSpPr>
          <p:nvPr/>
        </p:nvCxnSpPr>
        <p:spPr>
          <a:xfrm flipH="1">
            <a:off x="6661470" y="2925714"/>
            <a:ext cx="2118563" cy="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DF8C1F-D8E0-4E4A-967D-31B463EB1771}"/>
                  </a:ext>
                </a:extLst>
              </p:cNvPr>
              <p:cNvSpPr txBox="1"/>
              <p:nvPr/>
            </p:nvSpPr>
            <p:spPr>
              <a:xfrm>
                <a:off x="7720751" y="3429000"/>
                <a:ext cx="65857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DF8C1F-D8E0-4E4A-967D-31B463EB1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751" y="3429000"/>
                <a:ext cx="6585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55D934-F0EF-4FCE-9DCC-CE666CFA0E16}"/>
                  </a:ext>
                </a:extLst>
              </p:cNvPr>
              <p:cNvSpPr txBox="1"/>
              <p:nvPr/>
            </p:nvSpPr>
            <p:spPr>
              <a:xfrm>
                <a:off x="7681781" y="2373503"/>
                <a:ext cx="65857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55D934-F0EF-4FCE-9DCC-CE666CFA0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781" y="2373503"/>
                <a:ext cx="65857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7F48E32-E23A-4AA2-A947-ADE503D72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97" y="2613658"/>
            <a:ext cx="1161768" cy="1161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D98AB-9169-2984-E60E-67D928595A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4621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implies Position verification (</a:t>
                </a:r>
                <a:r>
                  <a:rPr lang="en-US" dirty="0">
                    <a:solidFill>
                      <a:srgbClr val="0070C0"/>
                    </a:solidFill>
                  </a:rPr>
                  <a:t>against entangled adversaries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D98AB-9169-2984-E60E-67D928595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46215"/>
                <a:ext cx="10515600" cy="4351338"/>
              </a:xfrm>
              <a:blipFill>
                <a:blip r:embed="rId10"/>
                <a:stretch>
                  <a:fillRect l="-362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1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A8875E-0FC4-1B52-A71D-5C992E12FD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Negative Result 1: Fully-IT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impossible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A8875E-0FC4-1B52-A71D-5C992E12F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357DF-920E-1901-D62C-19FC5561FC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all parties have </a:t>
                </a:r>
                <a:r>
                  <a:rPr lang="en-US" b="1" i="1" dirty="0"/>
                  <a:t>unbounded entanglement &amp; computation &amp; memory</a:t>
                </a:r>
                <a:r>
                  <a:rPr lang="en-US" dirty="0"/>
                  <a:t> resources: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impossible!</a:t>
                </a:r>
              </a:p>
              <a:p>
                <a:endParaRPr lang="en-US" dirty="0"/>
              </a:p>
              <a:p>
                <a:r>
                  <a:rPr lang="en-US" dirty="0"/>
                  <a:t>General Attack using:</a:t>
                </a:r>
              </a:p>
              <a:p>
                <a:pPr lvl="1"/>
                <a:r>
                  <a:rPr lang="en-US" sz="2800" dirty="0">
                    <a:solidFill>
                      <a:srgbClr val="0070C0"/>
                    </a:solidFill>
                  </a:rPr>
                  <a:t>Port-based teleportation </a:t>
                </a:r>
                <a:r>
                  <a:rPr lang="en-US" sz="2800" dirty="0"/>
                  <a:t>+ </a:t>
                </a:r>
                <a:r>
                  <a:rPr lang="en-US" sz="2800" dirty="0">
                    <a:solidFill>
                      <a:srgbClr val="00B050"/>
                    </a:solidFill>
                  </a:rPr>
                  <a:t>Standard teleportation</a:t>
                </a:r>
              </a:p>
              <a:p>
                <a:pPr lvl="1"/>
                <a:r>
                  <a:rPr lang="en-US" sz="2800" dirty="0"/>
                  <a:t>Require entanglement/computation/memory all be exponentially large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357DF-920E-1901-D62C-19FC5561F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81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F45F33-6848-EE58-49B9-C87FEA53D5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Positive Result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, IT-secure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F45F33-6848-EE58-49B9-C87FEA53D5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0F588-51E5-003A-60D9-AC150DC06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Share(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Classically share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classical shares,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Encode each share into BB84 states (conjugate coding) with random basis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share is the basis information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Reconstruct: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Recover all classical shares by measuring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 </m:t>
                    </m:r>
                  </m:oMath>
                </a14:m>
                <a:r>
                  <a:rPr lang="en-US" dirty="0"/>
                  <a:t> shares under basis given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share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Recover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from classical shares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0F588-51E5-003A-60D9-AC150DC06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71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344B-DE57-463A-B6AD-520922E7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No-Cloning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ADA496-CC95-4913-B5A9-65274F2AA97A}"/>
                  </a:ext>
                </a:extLst>
              </p:cNvPr>
              <p:cNvSpPr txBox="1"/>
              <p:nvPr/>
            </p:nvSpPr>
            <p:spPr>
              <a:xfrm>
                <a:off x="1734360" y="3029802"/>
                <a:ext cx="116378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ADA496-CC95-4913-B5A9-65274F2AA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360" y="3029802"/>
                <a:ext cx="116378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692629-1B69-4303-91C7-E3BC48EC89AD}"/>
              </a:ext>
            </a:extLst>
          </p:cNvPr>
          <p:cNvSpPr txBox="1"/>
          <p:nvPr/>
        </p:nvSpPr>
        <p:spPr>
          <a:xfrm>
            <a:off x="1148080" y="3997960"/>
            <a:ext cx="248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unknown quantum state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8B09C4-9B76-4427-BC70-A5A4363C5274}"/>
              </a:ext>
            </a:extLst>
          </p:cNvPr>
          <p:cNvCxnSpPr/>
          <p:nvPr/>
        </p:nvCxnSpPr>
        <p:spPr>
          <a:xfrm>
            <a:off x="3068320" y="3445301"/>
            <a:ext cx="77216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1386B5-34D2-4721-B002-A4700C8E3B3D}"/>
              </a:ext>
            </a:extLst>
          </p:cNvPr>
          <p:cNvSpPr/>
          <p:nvPr/>
        </p:nvSpPr>
        <p:spPr>
          <a:xfrm>
            <a:off x="4180840" y="3073400"/>
            <a:ext cx="1915160" cy="830994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Cloning Machine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505AC9-41A6-4879-9DF1-B1812F308F08}"/>
              </a:ext>
            </a:extLst>
          </p:cNvPr>
          <p:cNvCxnSpPr>
            <a:cxnSpLocks/>
          </p:cNvCxnSpPr>
          <p:nvPr/>
        </p:nvCxnSpPr>
        <p:spPr>
          <a:xfrm flipV="1">
            <a:off x="6248400" y="2783840"/>
            <a:ext cx="1005840" cy="4684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BF71FB-AC58-4C2E-BD12-5ECD6D9FCBBD}"/>
                  </a:ext>
                </a:extLst>
              </p:cNvPr>
              <p:cNvSpPr txBox="1"/>
              <p:nvPr/>
            </p:nvSpPr>
            <p:spPr>
              <a:xfrm>
                <a:off x="7357920" y="2187053"/>
                <a:ext cx="116378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BF71FB-AC58-4C2E-BD12-5ECD6D9FC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920" y="2187053"/>
                <a:ext cx="116378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7DF9A5-F5A5-44A4-9529-492B6B5EBBFA}"/>
              </a:ext>
            </a:extLst>
          </p:cNvPr>
          <p:cNvCxnSpPr>
            <a:cxnSpLocks/>
          </p:cNvCxnSpPr>
          <p:nvPr/>
        </p:nvCxnSpPr>
        <p:spPr>
          <a:xfrm>
            <a:off x="6248400" y="3749040"/>
            <a:ext cx="939800" cy="5963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495622-1C2B-46F2-8CE2-6FDF87E85DA4}"/>
                  </a:ext>
                </a:extLst>
              </p:cNvPr>
              <p:cNvSpPr txBox="1"/>
              <p:nvPr/>
            </p:nvSpPr>
            <p:spPr>
              <a:xfrm>
                <a:off x="7357920" y="3997960"/>
                <a:ext cx="116378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495622-1C2B-46F2-8CE2-6FDF87E85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920" y="3997960"/>
                <a:ext cx="116378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&quot;Not Allowed&quot; Symbol 16">
            <a:extLst>
              <a:ext uri="{FF2B5EF4-FFF2-40B4-BE49-F238E27FC236}">
                <a16:creationId xmlns:a16="http://schemas.microsoft.com/office/drawing/2014/main" id="{D2995748-9252-40CD-AF4D-DCA5BDF6DE33}"/>
              </a:ext>
            </a:extLst>
          </p:cNvPr>
          <p:cNvSpPr/>
          <p:nvPr/>
        </p:nvSpPr>
        <p:spPr>
          <a:xfrm>
            <a:off x="5165237" y="2314410"/>
            <a:ext cx="2400300" cy="2348973"/>
          </a:xfrm>
          <a:prstGeom prst="noSmoking">
            <a:avLst>
              <a:gd name="adj" fmla="val 100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9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F45F33-6848-EE58-49B9-C87FEA53D5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Positive Result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, IT-secure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F45F33-6848-EE58-49B9-C87FEA53D5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0F588-51E5-003A-60D9-AC150DC06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Share(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Classically share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classical shares,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Encode each share into BB84 states (conjugate coding) with random basis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share is the basis information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Reconstruct: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Recover all classical shares by measuring the first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shares under basis given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share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Recover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from classical shares (XOR-</a:t>
                </a:r>
                <a:r>
                  <a:rPr lang="en-US" dirty="0" err="1"/>
                  <a:t>ing</a:t>
                </a:r>
                <a:r>
                  <a:rPr lang="en-US" dirty="0"/>
                  <a:t> them)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Proof: (New) XOR repetition lemma of cloning BB84 states</a:t>
                </a:r>
              </a:p>
              <a:p>
                <a:pPr marL="0" indent="0">
                  <a:buNone/>
                </a:pPr>
                <a:r>
                  <a:rPr lang="en-US" dirty="0"/>
                  <a:t>Has to XOR all classical secrets in each state together to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0F588-51E5-003A-60D9-AC150DC06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441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A8875E-0FC4-1B52-A71D-5C992E12FD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Negative Result 2: </a:t>
                </a:r>
                <a:br>
                  <a:rPr lang="en-US" dirty="0"/>
                </a:br>
                <a:r>
                  <a:rPr lang="en-US" dirty="0"/>
                  <a:t>Low-T count Reconstruct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impossible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A8875E-0FC4-1B52-A71D-5C992E12F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 t="-13333" b="-2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357DF-920E-1901-D62C-19FC5561FC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T gate is one of the gate in the universal quantum gate set</a:t>
                </a:r>
              </a:p>
              <a:p>
                <a:pPr lvl="1"/>
                <a:r>
                  <a:rPr lang="en-US" sz="2800" dirty="0"/>
                  <a:t>Essential for achieving universal quantum computation</a:t>
                </a:r>
              </a:p>
              <a:p>
                <a:pPr lvl="1"/>
                <a:r>
                  <a:rPr lang="en-US" sz="2800" dirty="0"/>
                  <a:t>A quantum circuit without T gates can be classically simulated</a:t>
                </a:r>
              </a:p>
              <a:p>
                <a:pPr lvl="1"/>
                <a:r>
                  <a:rPr lang="en-US" sz="2800" dirty="0"/>
                  <a:t>A key quantum resource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If </a:t>
                </a:r>
                <a:r>
                  <a:rPr lang="en-US" sz="3200" dirty="0">
                    <a:solidFill>
                      <a:srgbClr val="0070C0"/>
                    </a:solidFill>
                  </a:rPr>
                  <a:t>honest Reconstruct </a:t>
                </a:r>
                <a:r>
                  <a:rPr lang="en-US" sz="3200" dirty="0"/>
                  <a:t>algorithm has </a:t>
                </a:r>
                <a:r>
                  <a:rPr lang="en-US" sz="3200" dirty="0">
                    <a:solidFill>
                      <a:srgbClr val="0070C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T-gates</a:t>
                </a:r>
                <a:r>
                  <a:rPr lang="en-US" sz="3200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(</a:t>
                </a:r>
                <a:r>
                  <a:rPr lang="en-US" sz="3200" dirty="0">
                    <a:solidFill>
                      <a:srgbClr val="C00000"/>
                    </a:solidFill>
                  </a:rPr>
                  <a:t>fully entangled, efficient</a:t>
                </a:r>
                <a:r>
                  <a:rPr lang="en-US" sz="3200" dirty="0"/>
                  <a:t> adversaries) is impossible!</a:t>
                </a:r>
              </a:p>
              <a:p>
                <a:pPr lvl="1"/>
                <a:r>
                  <a:rPr lang="en-US" sz="3200" dirty="0">
                    <a:solidFill>
                      <a:srgbClr val="C00000"/>
                    </a:solidFill>
                  </a:rPr>
                  <a:t>Gate teleportation </a:t>
                </a:r>
                <a:r>
                  <a:rPr lang="en-US" sz="3200" dirty="0"/>
                  <a:t>tricks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357DF-920E-1901-D62C-19FC5561F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t="-2907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528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13B069-59EC-9A78-A304-BF89C5E2CE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Positive Result 2: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QROM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13B069-59EC-9A78-A304-BF89C5E2CE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06EAF9-192A-4546-57FE-AC2787700A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Unclonable encryption + Quantum Random Oracle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3200" b="0" dirty="0">
                    <a:solidFill>
                      <a:srgbClr val="C00000"/>
                    </a:solidFill>
                  </a:rPr>
                  <a:t>(k-party, fully entangled, query-bounded adversaries)</a:t>
                </a:r>
              </a:p>
              <a:p>
                <a:pPr marL="0" indent="0">
                  <a:buNone/>
                </a:pPr>
                <a:endParaRPr lang="en-US" sz="3200" b="0" dirty="0"/>
              </a:p>
              <a:p>
                <a:r>
                  <a:rPr lang="en-US" sz="3200" b="0" dirty="0"/>
                  <a:t>High-level Idea: </a:t>
                </a:r>
              </a:p>
              <a:p>
                <a:pPr lvl="1"/>
                <a:r>
                  <a:rPr lang="en-US" sz="2800" b="0" dirty="0"/>
                  <a:t>Reconstruct requires using random oracle</a:t>
                </a:r>
              </a:p>
              <a:p>
                <a:pPr lvl="1"/>
                <a:r>
                  <a:rPr lang="en-US" sz="2800" b="0" dirty="0"/>
                  <a:t>Random functions are </a:t>
                </a:r>
                <a:r>
                  <a:rPr lang="en-US" sz="2800" b="1" dirty="0"/>
                  <a:t>“high T-depth” </a:t>
                </a:r>
                <a:r>
                  <a:rPr lang="en-US" sz="2800" b="0" dirty="0"/>
                  <a:t>and </a:t>
                </a:r>
                <a:r>
                  <a:rPr lang="en-US" sz="2800" b="1" dirty="0"/>
                  <a:t>computationally-hard</a:t>
                </a:r>
                <a:r>
                  <a:rPr lang="en-US" sz="2800" b="0" dirty="0"/>
                  <a:t> to evaluate in teleportation attacks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06EAF9-192A-4546-57FE-AC2787700A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2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66E70A-2888-C681-2956-D84063FF2318}"/>
              </a:ext>
            </a:extLst>
          </p:cNvPr>
          <p:cNvSpPr txBox="1"/>
          <p:nvPr/>
        </p:nvSpPr>
        <p:spPr>
          <a:xfrm>
            <a:off x="2816942" y="7315200"/>
            <a:ext cx="720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Reprogram random oracle “before” adversaries can access this information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12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EE5F-3EF0-4439-B0A6-2A92D1DDB5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1488F-5599-4678-BCAD-F52FECE61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07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94F1-AD81-A5B5-54AA-C7D7CD1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(for Jiahui </a:t>
            </a:r>
            <a:r>
              <a:rPr lang="en-US" dirty="0" err="1"/>
              <a:t>Qipeng</a:t>
            </a:r>
            <a:r>
              <a:rPr lang="en-US" dirty="0"/>
              <a:t>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F0977-8007-0C33-67C1-F3DDBA5CD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Classically impossible primitives</a:t>
            </a:r>
          </a:p>
          <a:p>
            <a:pPr lvl="1"/>
            <a:r>
              <a:rPr lang="en-US" dirty="0"/>
              <a:t>No study on secret sharing</a:t>
            </a:r>
          </a:p>
          <a:p>
            <a:pPr lvl="1"/>
            <a:r>
              <a:rPr lang="en-US" dirty="0"/>
              <a:t>Propose the question – unclonable secret sharing</a:t>
            </a:r>
          </a:p>
          <a:p>
            <a:pPr lvl="1"/>
            <a:r>
              <a:rPr lang="en-US" dirty="0"/>
              <a:t>Also, secret sharing can be viewed as weaken unclonable encryption (which is hard to build), may provide some insights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79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4D134-8F3A-32D2-E8B9-EEC24983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Position verification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707038-08F3-3C5C-1F35-F465F2F355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implies Position verification (</a:t>
                </a:r>
                <a:r>
                  <a:rPr lang="en-US" dirty="0">
                    <a:solidFill>
                      <a:srgbClr val="0070C0"/>
                    </a:solidFill>
                  </a:rPr>
                  <a:t>against entangled adversaries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707038-08F3-3C5C-1F35-F465F2F35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6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520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94F1-AD81-A5B5-54AA-C7D7CD1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(for Jiahui </a:t>
            </a:r>
            <a:r>
              <a:rPr lang="en-US" dirty="0" err="1"/>
              <a:t>Qipeng</a:t>
            </a:r>
            <a:r>
              <a:rPr lang="en-US" dirty="0"/>
              <a:t>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F0977-8007-0C33-67C1-F3DDBA5CD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definition of unclonable secret sharing</a:t>
            </a:r>
          </a:p>
          <a:p>
            <a:pPr lvl="1"/>
            <a:r>
              <a:rPr lang="en-US" dirty="0"/>
              <a:t>Distinguish how much entangled is shared between parties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Positive: Theorem 1.1, USS IT secure against polynomial amount of entanglement implies UE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Negative: Theorem 1.2, Unbounded entanglement/time/communication is impossible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Thus, we give the formal definition, characterized by entanglement (connected-component-based) </a:t>
            </a:r>
            <a:r>
              <a:rPr lang="en-US" dirty="0" err="1"/>
              <a:t>USS_d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73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94F1-AD81-A5B5-54AA-C7D7CD1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(for Jiahui </a:t>
            </a:r>
            <a:r>
              <a:rPr lang="en-US" dirty="0" err="1"/>
              <a:t>Qipeng</a:t>
            </a:r>
            <a:r>
              <a:rPr lang="en-US" dirty="0"/>
              <a:t>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F0977-8007-0C33-67C1-F3DDBA5CD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work part 1, bridge UE with USS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Theorem</a:t>
            </a:r>
            <a:r>
              <a:rPr lang="zh-CN" altLang="en-US" dirty="0"/>
              <a:t> </a:t>
            </a:r>
            <a:r>
              <a:rPr lang="en-US" altLang="zh-CN" dirty="0"/>
              <a:t>1.2, USS_2 is implied by UE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USS_{omega(log lambda)} exists unconditionally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Construction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Proof  (an XOR lemma for BB84 states against unentangled strategies)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Conclude by the Figure 1 in the paper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Mention the connections with PV, and a final conclusion maybe .. (TBD)</a:t>
            </a:r>
          </a:p>
        </p:txBody>
      </p:sp>
    </p:spTree>
    <p:extLst>
      <p:ext uri="{BB962C8B-B14F-4D97-AF65-F5344CB8AC3E}">
        <p14:creationId xmlns:p14="http://schemas.microsoft.com/office/powerpoint/2010/main" val="1332362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5D01-5435-4D1C-8E80-CF76B9F3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Results (standard model only)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8FCE58-3922-431F-972F-DA19A34E95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501995"/>
              </p:ext>
            </p:extLst>
          </p:nvPr>
        </p:nvGraphicFramePr>
        <p:xfrm>
          <a:off x="838200" y="1825623"/>
          <a:ext cx="10344912" cy="31578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86228">
                  <a:extLst>
                    <a:ext uri="{9D8B030D-6E8A-4147-A177-3AD203B41FA5}">
                      <a16:colId xmlns:a16="http://schemas.microsoft.com/office/drawing/2014/main" val="237447845"/>
                    </a:ext>
                  </a:extLst>
                </a:gridCol>
                <a:gridCol w="2586228">
                  <a:extLst>
                    <a:ext uri="{9D8B030D-6E8A-4147-A177-3AD203B41FA5}">
                      <a16:colId xmlns:a16="http://schemas.microsoft.com/office/drawing/2014/main" val="733354770"/>
                    </a:ext>
                  </a:extLst>
                </a:gridCol>
                <a:gridCol w="2586228">
                  <a:extLst>
                    <a:ext uri="{9D8B030D-6E8A-4147-A177-3AD203B41FA5}">
                      <a16:colId xmlns:a16="http://schemas.microsoft.com/office/drawing/2014/main" val="753687636"/>
                    </a:ext>
                  </a:extLst>
                </a:gridCol>
                <a:gridCol w="2586228">
                  <a:extLst>
                    <a:ext uri="{9D8B030D-6E8A-4147-A177-3AD203B41FA5}">
                      <a16:colId xmlns:a16="http://schemas.microsoft.com/office/drawing/2014/main" val="2195789240"/>
                    </a:ext>
                  </a:extLst>
                </a:gridCol>
              </a:tblGrid>
              <a:tr h="90651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Unclonable Decryption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Copy-Protection PRF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Unclonable</a:t>
                      </a:r>
                    </a:p>
                    <a:p>
                      <a:pPr algn="ctr"/>
                      <a:r>
                        <a:rPr lang="en-US" sz="2400" dirty="0"/>
                        <a:t>Signing 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877391"/>
                  </a:ext>
                </a:extLst>
              </a:tr>
              <a:tr h="1125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Subspace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VBB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[GZ’20]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Not 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Not 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685222"/>
                  </a:ext>
                </a:extLst>
              </a:tr>
              <a:tr h="1125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Coset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iO</a:t>
                      </a:r>
                      <a:r>
                        <a:rPr lang="en-US" sz="2400" dirty="0"/>
                        <a:t> + OWF</a:t>
                      </a:r>
                    </a:p>
                    <a:p>
                      <a:pPr algn="ctr"/>
                      <a:r>
                        <a:rPr lang="en-US" sz="2400" dirty="0"/>
                        <a:t>[CLLZ’21]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iO</a:t>
                      </a:r>
                      <a:r>
                        <a:rPr lang="en-US" sz="2400" dirty="0"/>
                        <a:t> + OWF</a:t>
                      </a:r>
                    </a:p>
                    <a:p>
                      <a:pPr algn="ctr"/>
                      <a:r>
                        <a:rPr lang="en-US" sz="2400" dirty="0"/>
                        <a:t>[CLLZ’21]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Not 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63787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CAABE1-D446-44D9-8613-71D406F6C9F7}"/>
              </a:ext>
            </a:extLst>
          </p:cNvPr>
          <p:cNvSpPr txBox="1">
            <a:spLocks/>
          </p:cNvSpPr>
          <p:nvPr/>
        </p:nvSpPr>
        <p:spPr>
          <a:xfrm>
            <a:off x="838200" y="5270500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5098D-40CB-630E-E7D6-EBD08F930277}"/>
              </a:ext>
            </a:extLst>
          </p:cNvPr>
          <p:cNvSpPr txBox="1"/>
          <p:nvPr/>
        </p:nvSpPr>
        <p:spPr>
          <a:xfrm>
            <a:off x="7022054" y="5633134"/>
            <a:ext cx="465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Not Collusion-Resistant!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06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BB5B-038A-4FD5-AA34-6684B4D8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Subspace States [Aaronson-Christiano’12]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E714D7-3694-45FE-96FA-5C35024CE9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Hidden subspace state             for some unknown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be the membership checking programs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E714D7-3694-45FE-96FA-5C35024CE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EEF3609-39F7-4D35-B2AC-051EBB9FB1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83" y="2603666"/>
            <a:ext cx="1365813" cy="491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86A8F2-6B96-43B8-87EF-26CB3C29C4DB}"/>
                  </a:ext>
                </a:extLst>
              </p:cNvPr>
              <p:cNvSpPr txBox="1"/>
              <p:nvPr/>
            </p:nvSpPr>
            <p:spPr>
              <a:xfrm>
                <a:off x="3837292" y="2710941"/>
                <a:ext cx="605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86A8F2-6B96-43B8-87EF-26CB3C29C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292" y="2710941"/>
                <a:ext cx="605294" cy="276999"/>
              </a:xfrm>
              <a:prstGeom prst="rect">
                <a:avLst/>
              </a:prstGeom>
              <a:blipFill>
                <a:blip r:embed="rId8"/>
                <a:stretch>
                  <a:fillRect l="-5000" r="-8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C376A621-2D0F-4C6E-9572-E87A2F0F3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40" y="3548914"/>
            <a:ext cx="1365813" cy="491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53CD3E-37A3-4A57-B0ED-E5058F888038}"/>
                  </a:ext>
                </a:extLst>
              </p:cNvPr>
              <p:cNvSpPr txBox="1"/>
              <p:nvPr/>
            </p:nvSpPr>
            <p:spPr>
              <a:xfrm>
                <a:off x="4699849" y="3656189"/>
                <a:ext cx="736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53CD3E-37A3-4A57-B0ED-E5058F888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49" y="3656189"/>
                <a:ext cx="736099" cy="276999"/>
              </a:xfrm>
              <a:prstGeom prst="rect">
                <a:avLst/>
              </a:prstGeom>
              <a:blipFill>
                <a:blip r:embed="rId10"/>
                <a:stretch>
                  <a:fillRect l="-4132" t="-4444" r="-24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761F99-F45B-4741-A1F4-EAB2515599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83" y="3548914"/>
            <a:ext cx="1162057" cy="491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CADA48-5EF4-4143-A4D4-A21AA9C74D01}"/>
                  </a:ext>
                </a:extLst>
              </p:cNvPr>
              <p:cNvSpPr txBox="1"/>
              <p:nvPr/>
            </p:nvSpPr>
            <p:spPr>
              <a:xfrm>
                <a:off x="4546094" y="1748546"/>
                <a:ext cx="7130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CADA48-5EF4-4143-A4D4-A21AA9C74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094" y="1748546"/>
                <a:ext cx="713016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465234-F5B3-464C-BCFF-77AB70AE246B}"/>
                  </a:ext>
                </a:extLst>
              </p:cNvPr>
              <p:cNvSpPr txBox="1"/>
              <p:nvPr/>
            </p:nvSpPr>
            <p:spPr>
              <a:xfrm>
                <a:off x="1695667" y="2541218"/>
                <a:ext cx="7130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465234-F5B3-464C-BCFF-77AB70AE2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67" y="2541218"/>
                <a:ext cx="713016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F2C8C4-FB2A-4B59-B0D3-3D098DF3A5FA}"/>
                  </a:ext>
                </a:extLst>
              </p:cNvPr>
              <p:cNvSpPr txBox="1"/>
              <p:nvPr/>
            </p:nvSpPr>
            <p:spPr>
              <a:xfrm>
                <a:off x="1695667" y="3499274"/>
                <a:ext cx="7130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F2C8C4-FB2A-4B59-B0D3-3D098DF3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67" y="3499274"/>
                <a:ext cx="713016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54774363-A4D2-4D08-9E01-3F56AC14F4D0}"/>
                  </a:ext>
                </a:extLst>
              </p:cNvPr>
              <p:cNvSpPr/>
              <p:nvPr/>
            </p:nvSpPr>
            <p:spPr>
              <a:xfrm>
                <a:off x="5794755" y="2338672"/>
                <a:ext cx="4435096" cy="80207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Definition</a:t>
                </a:r>
                <a:r>
                  <a:rPr lang="en-US" sz="2800" b="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54774363-A4D2-4D08-9E01-3F56AC14F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55" y="2338672"/>
                <a:ext cx="4435096" cy="802072"/>
              </a:xfrm>
              <a:prstGeom prst="roundRect">
                <a:avLst/>
              </a:prstGeom>
              <a:blipFill>
                <a:blip r:embed="rId15"/>
                <a:stretch>
                  <a:fillRect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A741336E-2BA7-454F-9D15-C258F7B6DF5D}"/>
                  </a:ext>
                </a:extLst>
              </p:cNvPr>
              <p:cNvSpPr/>
              <p:nvPr/>
            </p:nvSpPr>
            <p:spPr>
              <a:xfrm>
                <a:off x="1744058" y="4261194"/>
                <a:ext cx="2966004" cy="49155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A741336E-2BA7-454F-9D15-C258F7B6D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058" y="4261194"/>
                <a:ext cx="2966004" cy="491551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488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7895-55D7-4140-BE2A-F357E3DA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485"/>
            <a:ext cx="10515600" cy="1325563"/>
          </a:xfrm>
        </p:spPr>
        <p:txBody>
          <a:bodyPr/>
          <a:lstStyle/>
          <a:p>
            <a:r>
              <a:rPr lang="en-US" dirty="0"/>
              <a:t>Classically Impossible Primitives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F486-973B-4871-AA8B-F31EE8BED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QKD [BB’84]</a:t>
            </a:r>
          </a:p>
          <a:p>
            <a:r>
              <a:rPr lang="en-US" dirty="0"/>
              <a:t>Quantum Money [Wiesner’69, AC’12, Zhandry’19…]</a:t>
            </a:r>
          </a:p>
          <a:p>
            <a:r>
              <a:rPr lang="en-US" dirty="0"/>
              <a:t>Quantum Copy-Protection [Aaronson’09, CLLZ’21 …]</a:t>
            </a:r>
          </a:p>
          <a:p>
            <a:r>
              <a:rPr lang="en-US" dirty="0"/>
              <a:t>Signature Token [BS’16, AGKZ’20, CLLZ’21]</a:t>
            </a:r>
          </a:p>
          <a:p>
            <a:r>
              <a:rPr lang="en-US" dirty="0"/>
              <a:t>Unclonable Encryption, Decryption [Gottesman’02, BL’19, GZ’20, CLLZ’21]</a:t>
            </a:r>
          </a:p>
          <a:p>
            <a:r>
              <a:rPr lang="en-US" dirty="0"/>
              <a:t>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7BA07E-6FBA-4F00-A206-D9A77FC23E91}"/>
              </a:ext>
            </a:extLst>
          </p:cNvPr>
          <p:cNvSpPr/>
          <p:nvPr/>
        </p:nvSpPr>
        <p:spPr>
          <a:xfrm>
            <a:off x="5225" y="5225"/>
            <a:ext cx="33528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E66BA0-D69E-4079-8048-6648B141B51F}"/>
              </a:ext>
            </a:extLst>
          </p:cNvPr>
          <p:cNvSpPr/>
          <p:nvPr/>
        </p:nvSpPr>
        <p:spPr>
          <a:xfrm>
            <a:off x="11851495" y="6517495"/>
            <a:ext cx="33528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682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BAA604B2-3751-46FB-9A80-A616AC4E4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745" y="4205616"/>
            <a:ext cx="891807" cy="8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193A37-798D-FC58-39C0-581B1DFB25DA}"/>
              </a:ext>
            </a:extLst>
          </p:cNvPr>
          <p:cNvCxnSpPr>
            <a:cxnSpLocks/>
          </p:cNvCxnSpPr>
          <p:nvPr/>
        </p:nvCxnSpPr>
        <p:spPr>
          <a:xfrm>
            <a:off x="1413256" y="939845"/>
            <a:ext cx="31221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C88F8BCB-FEBE-6EB6-59F7-240A9D13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16" y="1602518"/>
            <a:ext cx="883920" cy="8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2A0B58D-89E3-3706-7F4B-34B743CF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48" y="1602518"/>
            <a:ext cx="883920" cy="8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05C8655-03D2-541E-5770-FAF58CC8A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7"/>
          <a:stretch/>
        </p:blipFill>
        <p:spPr bwMode="auto">
          <a:xfrm>
            <a:off x="3379676" y="1431529"/>
            <a:ext cx="282305" cy="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5A6AC02-EF1D-162D-FCE7-7D97A2943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7"/>
          <a:stretch/>
        </p:blipFill>
        <p:spPr bwMode="auto">
          <a:xfrm flipH="1">
            <a:off x="3821637" y="1431529"/>
            <a:ext cx="282305" cy="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DEA72E49-5646-85BB-69EE-5A11676B5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42" y="3153950"/>
            <a:ext cx="600456" cy="6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F1F156B-2710-FEF0-304F-68153B75F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0" b="51924"/>
          <a:stretch/>
        </p:blipFill>
        <p:spPr bwMode="auto">
          <a:xfrm>
            <a:off x="4535424" y="3429001"/>
            <a:ext cx="77150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5BE72-48BA-66AA-7CCE-162CC69B9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0" t="46631"/>
          <a:stretch/>
        </p:blipFill>
        <p:spPr bwMode="auto">
          <a:xfrm>
            <a:off x="6113560" y="3289162"/>
            <a:ext cx="771509" cy="9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FB28822-A10E-586D-B62F-BEE7EE498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5" r="22270" b="50000"/>
          <a:stretch/>
        </p:blipFill>
        <p:spPr bwMode="auto">
          <a:xfrm>
            <a:off x="6194385" y="429463"/>
            <a:ext cx="1335304" cy="11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106A00A-585E-DE4C-0156-EB9005B3E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t="49348" r="22812"/>
          <a:stretch/>
        </p:blipFill>
        <p:spPr bwMode="auto">
          <a:xfrm>
            <a:off x="8015111" y="345663"/>
            <a:ext cx="1286934" cy="118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FC4B8C5-702C-E28D-FCBF-7176E08AC1A2}"/>
              </a:ext>
            </a:extLst>
          </p:cNvPr>
          <p:cNvSpPr/>
          <p:nvPr/>
        </p:nvSpPr>
        <p:spPr>
          <a:xfrm>
            <a:off x="1408288" y="4514924"/>
            <a:ext cx="3736623" cy="1213231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561C64-41EA-4883-E915-5EA71B55E845}"/>
                  </a:ext>
                </a:extLst>
              </p:cNvPr>
              <p:cNvSpPr txBox="1"/>
              <p:nvPr/>
            </p:nvSpPr>
            <p:spPr>
              <a:xfrm>
                <a:off x="5362012" y="1840107"/>
                <a:ext cx="17586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561C64-41EA-4883-E915-5EA71B55E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012" y="1840107"/>
                <a:ext cx="175868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3FF698B-DAA9-E138-4937-8C34AC75179A}"/>
              </a:ext>
            </a:extLst>
          </p:cNvPr>
          <p:cNvSpPr/>
          <p:nvPr/>
        </p:nvSpPr>
        <p:spPr>
          <a:xfrm>
            <a:off x="8398933" y="2008331"/>
            <a:ext cx="2522051" cy="1420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filling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2EC68D-7B7B-F644-83F0-998D56D7D55A}"/>
              </a:ext>
            </a:extLst>
          </p:cNvPr>
          <p:cNvSpPr txBox="1"/>
          <p:nvPr/>
        </p:nvSpPr>
        <p:spPr>
          <a:xfrm>
            <a:off x="7120699" y="5612429"/>
            <a:ext cx="770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to</a:t>
            </a:r>
            <a:r>
              <a:rPr lang="en-US" dirty="0"/>
              <a:t>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7C6781-8A6B-44BF-E598-9FC97F395115}"/>
              </a:ext>
            </a:extLst>
          </p:cNvPr>
          <p:cNvCxnSpPr>
            <a:cxnSpLocks/>
          </p:cNvCxnSpPr>
          <p:nvPr/>
        </p:nvCxnSpPr>
        <p:spPr>
          <a:xfrm>
            <a:off x="1845951" y="1209940"/>
            <a:ext cx="3122168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FCB19D-5C75-CA0A-81AB-5062C0ACFB9C}"/>
              </a:ext>
            </a:extLst>
          </p:cNvPr>
          <p:cNvGrpSpPr/>
          <p:nvPr/>
        </p:nvGrpSpPr>
        <p:grpSpPr>
          <a:xfrm>
            <a:off x="278270" y="2629288"/>
            <a:ext cx="1099039" cy="2022231"/>
            <a:chOff x="949569" y="1582615"/>
            <a:chExt cx="1099039" cy="20222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CF1CDD-845B-8AE6-220A-E7011336F145}"/>
                </a:ext>
              </a:extLst>
            </p:cNvPr>
            <p:cNvSpPr/>
            <p:nvPr/>
          </p:nvSpPr>
          <p:spPr>
            <a:xfrm>
              <a:off x="949569" y="1582615"/>
              <a:ext cx="1099039" cy="202223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0F001BDD-1874-80FF-D4E5-2D22325A0C55}"/>
                </a:ext>
              </a:extLst>
            </p:cNvPr>
            <p:cNvSpPr/>
            <p:nvPr/>
          </p:nvSpPr>
          <p:spPr>
            <a:xfrm>
              <a:off x="1169376" y="2365129"/>
              <a:ext cx="659423" cy="659423"/>
            </a:xfrm>
            <a:prstGeom prst="arc">
              <a:avLst>
                <a:gd name="adj1" fmla="val 10832429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361F337-6334-F97F-0829-3EC9A5CD92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9087" y="2136531"/>
              <a:ext cx="202226" cy="5583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90DDC9-0495-ECF8-6D38-E63B8A85752D}"/>
                </a:ext>
              </a:extLst>
            </p:cNvPr>
            <p:cNvSpPr/>
            <p:nvPr/>
          </p:nvSpPr>
          <p:spPr>
            <a:xfrm>
              <a:off x="1441937" y="2624502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90FB6A4F-DC0E-0070-79E3-427FCD0CC2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99" y="2984331"/>
            <a:ext cx="471138" cy="8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96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BB5B-038A-4FD5-AA34-6684B4D8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Coset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14D7-3694-45FE-96FA-5C35024C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Direct-Product Hardness [This Work]:</a:t>
            </a:r>
          </a:p>
          <a:p>
            <a:pPr lvl="1"/>
            <a:r>
              <a:rPr lang="en-US" dirty="0"/>
              <a:t>No (query-bounded) quantum algorithm          :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Subspace states: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F0BC0CA1-6C0F-4094-BEB9-7D3FC1147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96" y="2222499"/>
            <a:ext cx="612367" cy="612367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9F04ED7F-C7AF-4CE1-B3B3-4C1DAFDE8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51" y="3076645"/>
            <a:ext cx="949547" cy="949547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C3366F2-5C00-4DDA-812E-CFEFB7F3AEBE}"/>
              </a:ext>
            </a:extLst>
          </p:cNvPr>
          <p:cNvCxnSpPr/>
          <p:nvPr/>
        </p:nvCxnSpPr>
        <p:spPr>
          <a:xfrm>
            <a:off x="3525044" y="3510887"/>
            <a:ext cx="5235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9FC88C1-1301-45B2-AAC4-58F1BF33E772}"/>
              </a:ext>
            </a:extLst>
          </p:cNvPr>
          <p:cNvCxnSpPr>
            <a:cxnSpLocks/>
          </p:cNvCxnSpPr>
          <p:nvPr/>
        </p:nvCxnSpPr>
        <p:spPr>
          <a:xfrm>
            <a:off x="5313951" y="3481004"/>
            <a:ext cx="8891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38E0CE7-21BB-458F-AF7D-A9889B3CC8D3}"/>
                  </a:ext>
                </a:extLst>
              </p:cNvPr>
              <p:cNvSpPr txBox="1"/>
              <p:nvPr/>
            </p:nvSpPr>
            <p:spPr>
              <a:xfrm>
                <a:off x="6203130" y="3277090"/>
                <a:ext cx="33713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38E0CE7-21BB-458F-AF7D-A9889B3CC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130" y="3277090"/>
                <a:ext cx="3371308" cy="369332"/>
              </a:xfrm>
              <a:prstGeom prst="rect">
                <a:avLst/>
              </a:prstGeom>
              <a:blipFill>
                <a:blip r:embed="rId7"/>
                <a:stretch>
                  <a:fillRect t="-3333" r="-162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1AAC9E4-8B64-4571-B1E6-48897FFC9079}"/>
                  </a:ext>
                </a:extLst>
              </p:cNvPr>
              <p:cNvSpPr txBox="1"/>
              <p:nvPr/>
            </p:nvSpPr>
            <p:spPr>
              <a:xfrm>
                <a:off x="2298229" y="3191822"/>
                <a:ext cx="1250791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1AAC9E4-8B64-4571-B1E6-48897FFC9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29" y="3191822"/>
                <a:ext cx="1250791" cy="5783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0E62A6B-ACAA-4ED1-801B-0CDDFDAF092E}"/>
                  </a:ext>
                </a:extLst>
              </p:cNvPr>
              <p:cNvSpPr txBox="1"/>
              <p:nvPr/>
            </p:nvSpPr>
            <p:spPr>
              <a:xfrm>
                <a:off x="5016024" y="2804703"/>
                <a:ext cx="1711559" cy="37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0E62A6B-ACAA-4ED1-801B-0CDDFDAF0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24" y="2804703"/>
                <a:ext cx="1711559" cy="379206"/>
              </a:xfrm>
              <a:prstGeom prst="rect">
                <a:avLst/>
              </a:prstGeom>
              <a:blipFill>
                <a:blip r:embed="rId9"/>
                <a:stretch>
                  <a:fillRect l="-640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2385B07-81C0-4905-A84F-9B5AC2EE7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39" y="4699380"/>
            <a:ext cx="949547" cy="94954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F34572-76B9-40F2-9955-C4DEA5856D71}"/>
              </a:ext>
            </a:extLst>
          </p:cNvPr>
          <p:cNvCxnSpPr/>
          <p:nvPr/>
        </p:nvCxnSpPr>
        <p:spPr>
          <a:xfrm>
            <a:off x="3578832" y="5133622"/>
            <a:ext cx="5235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1D38EB-7659-4FF0-B881-466E7B57E957}"/>
              </a:ext>
            </a:extLst>
          </p:cNvPr>
          <p:cNvCxnSpPr>
            <a:cxnSpLocks/>
          </p:cNvCxnSpPr>
          <p:nvPr/>
        </p:nvCxnSpPr>
        <p:spPr>
          <a:xfrm>
            <a:off x="5367739" y="5103739"/>
            <a:ext cx="8891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03406A-2B59-4340-BD70-E85AFC5FB96C}"/>
                  </a:ext>
                </a:extLst>
              </p:cNvPr>
              <p:cNvSpPr txBox="1"/>
              <p:nvPr/>
            </p:nvSpPr>
            <p:spPr>
              <a:xfrm>
                <a:off x="6311589" y="4886635"/>
                <a:ext cx="29376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lit/>
                        </m:rP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0}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03406A-2B59-4340-BD70-E85AFC5FB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589" y="4886635"/>
                <a:ext cx="2937664" cy="369332"/>
              </a:xfrm>
              <a:prstGeom prst="rect">
                <a:avLst/>
              </a:prstGeom>
              <a:blipFill>
                <a:blip r:embed="rId10"/>
                <a:stretch>
                  <a:fillRect l="-830" t="-3333" r="-332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4C0FD0-9E3F-4716-BAA1-A09CBB417F38}"/>
                  </a:ext>
                </a:extLst>
              </p:cNvPr>
              <p:cNvSpPr txBox="1"/>
              <p:nvPr/>
            </p:nvSpPr>
            <p:spPr>
              <a:xfrm>
                <a:off x="2865816" y="4806671"/>
                <a:ext cx="7130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4C0FD0-9E3F-4716-BAA1-A09CBB417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6" y="4806671"/>
                <a:ext cx="713016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8BDC5A-66DC-42A4-9729-7FF16B36A42F}"/>
                  </a:ext>
                </a:extLst>
              </p:cNvPr>
              <p:cNvSpPr txBox="1"/>
              <p:nvPr/>
            </p:nvSpPr>
            <p:spPr>
              <a:xfrm>
                <a:off x="5069812" y="4427438"/>
                <a:ext cx="1079976" cy="377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8BDC5A-66DC-42A4-9729-7FF16B36A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812" y="4427438"/>
                <a:ext cx="1079976" cy="377347"/>
              </a:xfrm>
              <a:prstGeom prst="rect">
                <a:avLst/>
              </a:prstGeom>
              <a:blipFill>
                <a:blip r:embed="rId12"/>
                <a:stretch>
                  <a:fillRect l="-10169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666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CA54-762E-4A01-88E7-41B69AFB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Direct-Product Hardness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3BBCF-1C2C-4721-8BCF-2A0EB2F61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 QPT algorithm          : </a:t>
            </a:r>
          </a:p>
          <a:p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B7C363F-8DDD-4960-B1EA-737E2B572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26" y="3429000"/>
            <a:ext cx="949547" cy="9495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6A2995-8797-4A03-B9BA-6868CE041AE2}"/>
              </a:ext>
            </a:extLst>
          </p:cNvPr>
          <p:cNvCxnSpPr/>
          <p:nvPr/>
        </p:nvCxnSpPr>
        <p:spPr>
          <a:xfrm>
            <a:off x="4991584" y="3863878"/>
            <a:ext cx="5235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5C5AFA-096B-4220-BCB5-673FF533DF3A}"/>
              </a:ext>
            </a:extLst>
          </p:cNvPr>
          <p:cNvCxnSpPr>
            <a:cxnSpLocks/>
          </p:cNvCxnSpPr>
          <p:nvPr/>
        </p:nvCxnSpPr>
        <p:spPr>
          <a:xfrm>
            <a:off x="6733426" y="3833359"/>
            <a:ext cx="8891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4C53DE-BFA6-415F-BCF0-B13B6D6983CD}"/>
                  </a:ext>
                </a:extLst>
              </p:cNvPr>
              <p:cNvSpPr txBox="1"/>
              <p:nvPr/>
            </p:nvSpPr>
            <p:spPr>
              <a:xfrm>
                <a:off x="7622605" y="3629445"/>
                <a:ext cx="33713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4C53DE-BFA6-415F-BCF0-B13B6D698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605" y="3629445"/>
                <a:ext cx="3371308" cy="369332"/>
              </a:xfrm>
              <a:prstGeom prst="rect">
                <a:avLst/>
              </a:prstGeom>
              <a:blipFill>
                <a:blip r:embed="rId5"/>
                <a:stretch>
                  <a:fillRect t="-1639" r="-180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108817-FB4D-40DE-92B6-CBD8078BC880}"/>
                  </a:ext>
                </a:extLst>
              </p:cNvPr>
              <p:cNvSpPr txBox="1"/>
              <p:nvPr/>
            </p:nvSpPr>
            <p:spPr>
              <a:xfrm>
                <a:off x="517303" y="3524929"/>
                <a:ext cx="1250791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108817-FB4D-40DE-92B6-CBD8078BC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03" y="3524929"/>
                <a:ext cx="1250791" cy="5783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FABE5A8-50C9-4A55-B229-93729374F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26" y="2249932"/>
            <a:ext cx="612367" cy="612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EBCAF6-8D59-414F-B43B-93661B070D28}"/>
                  </a:ext>
                </a:extLst>
              </p:cNvPr>
              <p:cNvSpPr txBox="1"/>
              <p:nvPr/>
            </p:nvSpPr>
            <p:spPr>
              <a:xfrm>
                <a:off x="1635241" y="3561156"/>
                <a:ext cx="3048560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𝑖𝑂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𝑂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⊥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EBCAF6-8D59-414F-B43B-93661B070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41" y="3561156"/>
                <a:ext cx="3048560" cy="578685"/>
              </a:xfrm>
              <a:prstGeom prst="rect">
                <a:avLst/>
              </a:prstGeom>
              <a:blipFill>
                <a:blip r:embed="rId7"/>
                <a:stretch>
                  <a:fillRect r="-8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904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8370-A382-14F2-95CC-AB4B90EB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Unclonable version of secret sharing?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BF258-604F-B9F5-84E8-C4A88212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considered in literatures</a:t>
            </a:r>
          </a:p>
          <a:p>
            <a:r>
              <a:rPr lang="en-US" dirty="0"/>
              <a:t>Important applications</a:t>
            </a:r>
          </a:p>
          <a:p>
            <a:pPr lvl="1"/>
            <a:r>
              <a:rPr lang="en-US" sz="2800" dirty="0"/>
              <a:t>prevent cloud servers from copying your data</a:t>
            </a:r>
          </a:p>
          <a:p>
            <a:pPr lvl="1"/>
            <a:r>
              <a:rPr lang="en-US" sz="2800" dirty="0"/>
              <a:t>Classical solution (traceable secret sharing) only deters, does not prevent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0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8370-A382-14F2-95CC-AB4B90EB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Unclonable version of secret sharing?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BF258-604F-B9F5-84E8-C4A88212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Never considered in literatures</a:t>
            </a:r>
          </a:p>
          <a:p>
            <a:r>
              <a:rPr lang="en-US" dirty="0"/>
              <a:t>Important applications</a:t>
            </a:r>
          </a:p>
          <a:p>
            <a:pPr lvl="1"/>
            <a:r>
              <a:rPr lang="en-US" sz="2800" dirty="0"/>
              <a:t>prevent cloud servers from copying your data</a:t>
            </a:r>
          </a:p>
          <a:p>
            <a:pPr lvl="1"/>
            <a:r>
              <a:rPr lang="en-US" sz="2800" dirty="0"/>
              <a:t>Classical solution (traceable secret sharing) only deters, does not prevent</a:t>
            </a:r>
          </a:p>
          <a:p>
            <a:pPr lvl="1"/>
            <a:endParaRPr lang="en-US" sz="2800" dirty="0"/>
          </a:p>
          <a:p>
            <a:r>
              <a:rPr lang="en-US" sz="3200" dirty="0"/>
              <a:t>We propose the following question</a:t>
            </a:r>
          </a:p>
          <a:p>
            <a:pPr lvl="1"/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C4C93-E6E4-3307-5378-D2840468179C}"/>
              </a:ext>
            </a:extLst>
          </p:cNvPr>
          <p:cNvSpPr txBox="1"/>
          <p:nvPr/>
        </p:nvSpPr>
        <p:spPr>
          <a:xfrm>
            <a:off x="603100" y="5397007"/>
            <a:ext cx="10750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3600" i="1" dirty="0"/>
              <a:t>Can we define and achieve unclonable secret sharing?</a:t>
            </a:r>
          </a:p>
        </p:txBody>
      </p:sp>
    </p:spTree>
    <p:extLst>
      <p:ext uri="{BB962C8B-B14F-4D97-AF65-F5344CB8AC3E}">
        <p14:creationId xmlns:p14="http://schemas.microsoft.com/office/powerpoint/2010/main" val="78253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2301-ABA8-CEEE-49A7-E9173050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D9891-F6D9-C47D-3D12-60047FBB1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unclonable secret sharing (USS)</a:t>
            </a:r>
          </a:p>
          <a:p>
            <a:endParaRPr lang="en-US" dirty="0"/>
          </a:p>
          <a:p>
            <a:r>
              <a:rPr lang="en-US" dirty="0"/>
              <a:t>Implication to unclonable encryption and position verification </a:t>
            </a:r>
          </a:p>
          <a:p>
            <a:endParaRPr lang="en-US" dirty="0"/>
          </a:p>
          <a:p>
            <a:r>
              <a:rPr lang="en-US" dirty="0"/>
              <a:t>Negative and Positive Results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5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B67A-50CD-479B-B0E8-2FEA1668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01" y="253793"/>
            <a:ext cx="10515600" cy="1325563"/>
          </a:xfrm>
        </p:spPr>
        <p:txBody>
          <a:bodyPr/>
          <a:lstStyle/>
          <a:p>
            <a:r>
              <a:rPr lang="en-US" dirty="0"/>
              <a:t>Unclonable Secret Sharing (2-party example):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C36039-9681-4428-98E1-7CAB9C33C08A}"/>
                  </a:ext>
                </a:extLst>
              </p:cNvPr>
              <p:cNvSpPr txBox="1"/>
              <p:nvPr/>
            </p:nvSpPr>
            <p:spPr>
              <a:xfrm>
                <a:off x="3435720" y="1492116"/>
                <a:ext cx="149810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Secret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C36039-9681-4428-98E1-7CAB9C33C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20" y="1492116"/>
                <a:ext cx="1498102" cy="1107996"/>
              </a:xfrm>
              <a:prstGeom prst="rect">
                <a:avLst/>
              </a:prstGeom>
              <a:blipFill>
                <a:blip r:embed="rId4"/>
                <a:stretch>
                  <a:fillRect l="-18487" t="-12500" r="-588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FD1E024-7BD9-4F69-A782-B451E6F18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48" y="1363602"/>
            <a:ext cx="949547" cy="9495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753F50-6CC1-47D3-8A15-DE87A8AC1E8D}"/>
              </a:ext>
            </a:extLst>
          </p:cNvPr>
          <p:cNvCxnSpPr>
            <a:cxnSpLocks/>
          </p:cNvCxnSpPr>
          <p:nvPr/>
        </p:nvCxnSpPr>
        <p:spPr>
          <a:xfrm flipH="1">
            <a:off x="4284579" y="2358296"/>
            <a:ext cx="932540" cy="10801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B92E6B-91A5-4B44-A698-2BBD4D4A5A02}"/>
              </a:ext>
            </a:extLst>
          </p:cNvPr>
          <p:cNvCxnSpPr>
            <a:cxnSpLocks/>
          </p:cNvCxnSpPr>
          <p:nvPr/>
        </p:nvCxnSpPr>
        <p:spPr>
          <a:xfrm>
            <a:off x="5764201" y="2347060"/>
            <a:ext cx="865912" cy="11003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B7A36F5-3E35-4707-8709-1EE045592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05" y="3382722"/>
            <a:ext cx="1009345" cy="100934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E2EF6F2-CCE5-40E9-83D7-087338631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33" y="3382722"/>
            <a:ext cx="1009345" cy="100934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87D1E1A-3CD8-4390-BB31-6CACB12F99B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92" y="2202095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/>
              <p:nvPr/>
            </p:nvSpPr>
            <p:spPr>
              <a:xfrm>
                <a:off x="3169289" y="2217425"/>
                <a:ext cx="15080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89" y="2217425"/>
                <a:ext cx="1508042" cy="492443"/>
              </a:xfrm>
              <a:prstGeom prst="rect">
                <a:avLst/>
              </a:prstGeom>
              <a:blipFill>
                <a:blip r:embed="rId8"/>
                <a:stretch>
                  <a:fillRect l="-15833" t="-25000" r="-4167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809AEAC-81D0-44F9-A9BB-49EDEF6AE14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89" y="2261879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/>
              <p:nvPr/>
            </p:nvSpPr>
            <p:spPr>
              <a:xfrm>
                <a:off x="6540915" y="2226099"/>
                <a:ext cx="15080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915" y="2226099"/>
                <a:ext cx="1508042" cy="492443"/>
              </a:xfrm>
              <a:prstGeom prst="rect">
                <a:avLst/>
              </a:prstGeom>
              <a:blipFill>
                <a:blip r:embed="rId9"/>
                <a:stretch>
                  <a:fillRect l="-16807" t="-25000" r="-4202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8A0897-AFD2-4D76-AF8B-5864C5572FE6}"/>
              </a:ext>
            </a:extLst>
          </p:cNvPr>
          <p:cNvCxnSpPr/>
          <p:nvPr/>
        </p:nvCxnSpPr>
        <p:spPr>
          <a:xfrm>
            <a:off x="4503730" y="3942062"/>
            <a:ext cx="193392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&quot;Not Allowed&quot; Symbol 19">
            <a:extLst>
              <a:ext uri="{FF2B5EF4-FFF2-40B4-BE49-F238E27FC236}">
                <a16:creationId xmlns:a16="http://schemas.microsoft.com/office/drawing/2014/main" id="{F5821F95-AF48-4DFD-88D6-AE2B60C93C1F}"/>
              </a:ext>
            </a:extLst>
          </p:cNvPr>
          <p:cNvSpPr/>
          <p:nvPr/>
        </p:nvSpPr>
        <p:spPr>
          <a:xfrm>
            <a:off x="4933822" y="3450758"/>
            <a:ext cx="1009345" cy="1009343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D8F22E-6F43-4A43-AB5E-1B88AF1C8AE7}"/>
              </a:ext>
            </a:extLst>
          </p:cNvPr>
          <p:cNvCxnSpPr>
            <a:cxnSpLocks/>
          </p:cNvCxnSpPr>
          <p:nvPr/>
        </p:nvCxnSpPr>
        <p:spPr>
          <a:xfrm>
            <a:off x="4133304" y="4328002"/>
            <a:ext cx="1042070" cy="7702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/>
              <p:nvPr/>
            </p:nvSpPr>
            <p:spPr>
              <a:xfrm>
                <a:off x="3766626" y="4487095"/>
                <a:ext cx="595804" cy="768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eqArr>
                            <m:eqArr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/>
                          </m:eqAr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626" y="4487095"/>
                <a:ext cx="595804" cy="768095"/>
              </a:xfrm>
              <a:prstGeom prst="rect">
                <a:avLst/>
              </a:prstGeom>
              <a:blipFill>
                <a:blip r:embed="rId11"/>
                <a:stretch>
                  <a:fillRect l="-18750"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 descr="Atom with solid fill">
            <a:extLst>
              <a:ext uri="{FF2B5EF4-FFF2-40B4-BE49-F238E27FC236}">
                <a16:creationId xmlns:a16="http://schemas.microsoft.com/office/drawing/2014/main" id="{05E39F3D-A9BB-8460-9D7A-899D6D5264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98464" y="5179137"/>
            <a:ext cx="450568" cy="556559"/>
          </a:xfrm>
          <a:prstGeom prst="rect">
            <a:avLst/>
          </a:prstGeom>
        </p:spPr>
      </p:pic>
      <p:pic>
        <p:nvPicPr>
          <p:cNvPr id="31" name="Graphic 30" descr="Monitor outline">
            <a:extLst>
              <a:ext uri="{FF2B5EF4-FFF2-40B4-BE49-F238E27FC236}">
                <a16:creationId xmlns:a16="http://schemas.microsoft.com/office/drawing/2014/main" id="{E795AD6C-EE01-8923-1857-3F45FB9561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66548" y="5045322"/>
            <a:ext cx="914400" cy="91440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A41FBC-774B-B745-8E50-BCFEAB1700F9}"/>
              </a:ext>
            </a:extLst>
          </p:cNvPr>
          <p:cNvCxnSpPr>
            <a:cxnSpLocks/>
          </p:cNvCxnSpPr>
          <p:nvPr/>
        </p:nvCxnSpPr>
        <p:spPr>
          <a:xfrm flipH="1">
            <a:off x="5472285" y="5943148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1AAD215-7F40-CA56-52B5-79FA167E23F5}"/>
              </a:ext>
            </a:extLst>
          </p:cNvPr>
          <p:cNvCxnSpPr>
            <a:cxnSpLocks/>
          </p:cNvCxnSpPr>
          <p:nvPr/>
        </p:nvCxnSpPr>
        <p:spPr>
          <a:xfrm flipH="1">
            <a:off x="7571178" y="7650379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DCA5E5-5F03-1739-DE14-1FBC1594AF0F}"/>
                  </a:ext>
                </a:extLst>
              </p:cNvPr>
              <p:cNvSpPr txBox="1"/>
              <p:nvPr/>
            </p:nvSpPr>
            <p:spPr>
              <a:xfrm>
                <a:off x="5125846" y="6298721"/>
                <a:ext cx="59580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DCA5E5-5F03-1739-DE14-1FBC1594A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846" y="6298721"/>
                <a:ext cx="595804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974D902-858D-A864-096C-053526F28918}"/>
                  </a:ext>
                </a:extLst>
              </p:cNvPr>
              <p:cNvSpPr txBox="1"/>
              <p:nvPr/>
            </p:nvSpPr>
            <p:spPr>
              <a:xfrm>
                <a:off x="8040443" y="7884799"/>
                <a:ext cx="59580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974D902-858D-A864-096C-053526F28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443" y="7884799"/>
                <a:ext cx="595804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EBEECA-70C5-40F2-8506-062CFEA8066E}"/>
              </a:ext>
            </a:extLst>
          </p:cNvPr>
          <p:cNvCxnSpPr>
            <a:cxnSpLocks/>
          </p:cNvCxnSpPr>
          <p:nvPr/>
        </p:nvCxnSpPr>
        <p:spPr>
          <a:xfrm flipH="1">
            <a:off x="5731745" y="4381565"/>
            <a:ext cx="898368" cy="7521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F997F59-1099-781C-C3A5-8DF8E07EB9B6}"/>
                  </a:ext>
                </a:extLst>
              </p:cNvPr>
              <p:cNvSpPr txBox="1"/>
              <p:nvPr/>
            </p:nvSpPr>
            <p:spPr>
              <a:xfrm>
                <a:off x="6420621" y="4494097"/>
                <a:ext cx="640624" cy="768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eqArr>
                            <m:eqArr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/>
                          </m:eqAr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F997F59-1099-781C-C3A5-8DF8E07EB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621" y="4494097"/>
                <a:ext cx="640624" cy="768095"/>
              </a:xfrm>
              <a:prstGeom prst="rect">
                <a:avLst/>
              </a:prstGeom>
              <a:blipFill>
                <a:blip r:embed="rId23"/>
                <a:stretch>
                  <a:fillRect l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EDABF0D-FE48-83A5-0C49-BAAFF58FB13A}"/>
                  </a:ext>
                </a:extLst>
              </p:cNvPr>
              <p:cNvSpPr txBox="1"/>
              <p:nvPr/>
            </p:nvSpPr>
            <p:spPr>
              <a:xfrm>
                <a:off x="6121296" y="1436861"/>
                <a:ext cx="313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Share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EDABF0D-FE48-83A5-0C49-BAAFF58F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96" y="1436861"/>
                <a:ext cx="3138232" cy="523220"/>
              </a:xfrm>
              <a:prstGeom prst="rect">
                <a:avLst/>
              </a:prstGeom>
              <a:blipFill>
                <a:blip r:embed="rId24"/>
                <a:stretch>
                  <a:fillRect l="-40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3511CF0-65C9-F1FE-BC9B-F6EAE76B4D23}"/>
                  </a:ext>
                </a:extLst>
              </p:cNvPr>
              <p:cNvSpPr txBox="1"/>
              <p:nvPr/>
            </p:nvSpPr>
            <p:spPr>
              <a:xfrm>
                <a:off x="6079786" y="5270050"/>
                <a:ext cx="4522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econstruct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3511CF0-65C9-F1FE-BC9B-F6EAE76B4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786" y="5270050"/>
                <a:ext cx="4522309" cy="523220"/>
              </a:xfrm>
              <a:prstGeom prst="rect">
                <a:avLst/>
              </a:prstGeom>
              <a:blipFill>
                <a:blip r:embed="rId25"/>
                <a:stretch>
                  <a:fillRect l="-2801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169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 animBg="1"/>
      <p:bldP spid="23" grpId="0"/>
      <p:bldP spid="39" grpId="0"/>
      <p:bldP spid="49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B67A-50CD-479B-B0E8-2FEA1668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01" y="214722"/>
            <a:ext cx="10515600" cy="1325563"/>
          </a:xfrm>
        </p:spPr>
        <p:txBody>
          <a:bodyPr/>
          <a:lstStyle/>
          <a:p>
            <a:r>
              <a:rPr lang="en-US" dirty="0"/>
              <a:t>Unclonable Secret Sharing (2-party example):  </a:t>
            </a:r>
            <a:r>
              <a:rPr lang="en-US" b="1" dirty="0">
                <a:solidFill>
                  <a:srgbClr val="C00000"/>
                </a:solidFill>
              </a:rPr>
              <a:t>Unclonable</a:t>
            </a:r>
            <a:r>
              <a:rPr lang="en-US" dirty="0"/>
              <a:t>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C36039-9681-4428-98E1-7CAB9C33C08A}"/>
                  </a:ext>
                </a:extLst>
              </p:cNvPr>
              <p:cNvSpPr txBox="1"/>
              <p:nvPr/>
            </p:nvSpPr>
            <p:spPr>
              <a:xfrm>
                <a:off x="3435720" y="1492116"/>
                <a:ext cx="149810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Secret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C36039-9681-4428-98E1-7CAB9C33C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20" y="1492116"/>
                <a:ext cx="1498102" cy="1107996"/>
              </a:xfrm>
              <a:prstGeom prst="rect">
                <a:avLst/>
              </a:prstGeom>
              <a:blipFill>
                <a:blip r:embed="rId4"/>
                <a:stretch>
                  <a:fillRect l="-18487" t="-12500" r="-588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FD1E024-7BD9-4F69-A782-B451E6F18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41" y="1372115"/>
            <a:ext cx="949547" cy="9495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753F50-6CC1-47D3-8A15-DE87A8AC1E8D}"/>
              </a:ext>
            </a:extLst>
          </p:cNvPr>
          <p:cNvCxnSpPr>
            <a:cxnSpLocks/>
          </p:cNvCxnSpPr>
          <p:nvPr/>
        </p:nvCxnSpPr>
        <p:spPr>
          <a:xfrm flipH="1">
            <a:off x="4284579" y="2358296"/>
            <a:ext cx="932540" cy="10801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B92E6B-91A5-4B44-A698-2BBD4D4A5A02}"/>
              </a:ext>
            </a:extLst>
          </p:cNvPr>
          <p:cNvCxnSpPr>
            <a:cxnSpLocks/>
          </p:cNvCxnSpPr>
          <p:nvPr/>
        </p:nvCxnSpPr>
        <p:spPr>
          <a:xfrm>
            <a:off x="5764201" y="2347060"/>
            <a:ext cx="865912" cy="11003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B7A36F5-3E35-4707-8709-1EE045592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05" y="3382722"/>
            <a:ext cx="1009345" cy="100934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E2EF6F2-CCE5-40E9-83D7-087338631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33" y="3382722"/>
            <a:ext cx="1009345" cy="100934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87D1E1A-3CD8-4390-BB31-6CACB12F99B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92" y="2202095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/>
              <p:nvPr/>
            </p:nvSpPr>
            <p:spPr>
              <a:xfrm>
                <a:off x="3169289" y="2217425"/>
                <a:ext cx="15080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89" y="2217425"/>
                <a:ext cx="1508042" cy="492443"/>
              </a:xfrm>
              <a:prstGeom prst="rect">
                <a:avLst/>
              </a:prstGeom>
              <a:blipFill>
                <a:blip r:embed="rId8"/>
                <a:stretch>
                  <a:fillRect l="-15833" t="-25000" r="-4167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809AEAC-81D0-44F9-A9BB-49EDEF6AE14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89" y="2261879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/>
              <p:nvPr/>
            </p:nvSpPr>
            <p:spPr>
              <a:xfrm>
                <a:off x="6540915" y="2226099"/>
                <a:ext cx="15080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915" y="2226099"/>
                <a:ext cx="1508042" cy="492443"/>
              </a:xfrm>
              <a:prstGeom prst="rect">
                <a:avLst/>
              </a:prstGeom>
              <a:blipFill>
                <a:blip r:embed="rId9"/>
                <a:stretch>
                  <a:fillRect l="-16807" t="-25000" r="-4202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8A0897-AFD2-4D76-AF8B-5864C5572FE6}"/>
              </a:ext>
            </a:extLst>
          </p:cNvPr>
          <p:cNvCxnSpPr/>
          <p:nvPr/>
        </p:nvCxnSpPr>
        <p:spPr>
          <a:xfrm>
            <a:off x="4503730" y="3942062"/>
            <a:ext cx="193392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&quot;Not Allowed&quot; Symbol 19">
            <a:extLst>
              <a:ext uri="{FF2B5EF4-FFF2-40B4-BE49-F238E27FC236}">
                <a16:creationId xmlns:a16="http://schemas.microsoft.com/office/drawing/2014/main" id="{F5821F95-AF48-4DFD-88D6-AE2B60C93C1F}"/>
              </a:ext>
            </a:extLst>
          </p:cNvPr>
          <p:cNvSpPr/>
          <p:nvPr/>
        </p:nvSpPr>
        <p:spPr>
          <a:xfrm>
            <a:off x="4933822" y="3450758"/>
            <a:ext cx="1009345" cy="1009343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D8F22E-6F43-4A43-AB5E-1B88AF1C8AE7}"/>
              </a:ext>
            </a:extLst>
          </p:cNvPr>
          <p:cNvCxnSpPr>
            <a:cxnSpLocks/>
          </p:cNvCxnSpPr>
          <p:nvPr/>
        </p:nvCxnSpPr>
        <p:spPr>
          <a:xfrm flipH="1">
            <a:off x="3924477" y="4328002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51C6B5-1C39-4070-A659-26E1AF4D95CA}"/>
              </a:ext>
            </a:extLst>
          </p:cNvPr>
          <p:cNvCxnSpPr>
            <a:cxnSpLocks/>
          </p:cNvCxnSpPr>
          <p:nvPr/>
        </p:nvCxnSpPr>
        <p:spPr>
          <a:xfrm flipH="1">
            <a:off x="7006805" y="4303029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/>
              <p:nvPr/>
            </p:nvSpPr>
            <p:spPr>
              <a:xfrm>
                <a:off x="3709690" y="4694031"/>
                <a:ext cx="595804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eqArr>
                            <m:eqArr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/>
                          </m:eqAr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690" y="4694031"/>
                <a:ext cx="595804" cy="808491"/>
              </a:xfrm>
              <a:prstGeom prst="rect">
                <a:avLst/>
              </a:prstGeom>
              <a:blipFill>
                <a:blip r:embed="rId11"/>
                <a:stretch>
                  <a:fillRect l="-19149" r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62CEAE-D677-4328-B0E7-FAFE83956C04}"/>
                  </a:ext>
                </a:extLst>
              </p:cNvPr>
              <p:cNvSpPr txBox="1"/>
              <p:nvPr/>
            </p:nvSpPr>
            <p:spPr>
              <a:xfrm>
                <a:off x="6776524" y="4643262"/>
                <a:ext cx="788101" cy="808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eqArr>
                            <m:eqArr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/>
                          </m:eqAr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62CEAE-D677-4328-B0E7-FAFE83956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524" y="4643262"/>
                <a:ext cx="788101" cy="808491"/>
              </a:xfrm>
              <a:prstGeom prst="rect">
                <a:avLst/>
              </a:prstGeom>
              <a:blipFill>
                <a:blip r:embed="rId12"/>
                <a:stretch>
                  <a:fillRect l="-6349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 descr="Atom with solid fill">
            <a:extLst>
              <a:ext uri="{FF2B5EF4-FFF2-40B4-BE49-F238E27FC236}">
                <a16:creationId xmlns:a16="http://schemas.microsoft.com/office/drawing/2014/main" id="{05E39F3D-A9BB-8460-9D7A-899D6D5264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41377" y="5170394"/>
            <a:ext cx="581390" cy="581390"/>
          </a:xfrm>
          <a:prstGeom prst="rect">
            <a:avLst/>
          </a:prstGeom>
        </p:spPr>
      </p:pic>
      <p:pic>
        <p:nvPicPr>
          <p:cNvPr id="26" name="Graphic 25" descr="Atom with solid fill">
            <a:extLst>
              <a:ext uri="{FF2B5EF4-FFF2-40B4-BE49-F238E27FC236}">
                <a16:creationId xmlns:a16="http://schemas.microsoft.com/office/drawing/2014/main" id="{C39CAB85-9181-DDD0-DCD0-183DECC548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86298" y="5142326"/>
            <a:ext cx="564590" cy="564590"/>
          </a:xfrm>
          <a:prstGeom prst="rect">
            <a:avLst/>
          </a:prstGeom>
        </p:spPr>
      </p:pic>
      <p:pic>
        <p:nvPicPr>
          <p:cNvPr id="31" name="Graphic 30" descr="Monitor outline">
            <a:extLst>
              <a:ext uri="{FF2B5EF4-FFF2-40B4-BE49-F238E27FC236}">
                <a16:creationId xmlns:a16="http://schemas.microsoft.com/office/drawing/2014/main" id="{E795AD6C-EE01-8923-1857-3F45FB9561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97750" y="5059691"/>
            <a:ext cx="914400" cy="914400"/>
          </a:xfrm>
          <a:prstGeom prst="rect">
            <a:avLst/>
          </a:prstGeom>
        </p:spPr>
      </p:pic>
      <p:pic>
        <p:nvPicPr>
          <p:cNvPr id="32" name="Graphic 31" descr="Monitor outline">
            <a:extLst>
              <a:ext uri="{FF2B5EF4-FFF2-40B4-BE49-F238E27FC236}">
                <a16:creationId xmlns:a16="http://schemas.microsoft.com/office/drawing/2014/main" id="{43DDCCCA-DA78-3DEB-5BAB-C4041D53EE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11393" y="5023065"/>
            <a:ext cx="914400" cy="91440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A41FBC-774B-B745-8E50-BCFEAB1700F9}"/>
              </a:ext>
            </a:extLst>
          </p:cNvPr>
          <p:cNvCxnSpPr>
            <a:cxnSpLocks/>
          </p:cNvCxnSpPr>
          <p:nvPr/>
        </p:nvCxnSpPr>
        <p:spPr>
          <a:xfrm flipH="1">
            <a:off x="3960277" y="5888549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1AAD215-7F40-CA56-52B5-79FA167E23F5}"/>
              </a:ext>
            </a:extLst>
          </p:cNvPr>
          <p:cNvCxnSpPr>
            <a:cxnSpLocks/>
          </p:cNvCxnSpPr>
          <p:nvPr/>
        </p:nvCxnSpPr>
        <p:spPr>
          <a:xfrm flipH="1">
            <a:off x="7006804" y="5782201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DCA5E5-5F03-1739-DE14-1FBC1594AF0F}"/>
                  </a:ext>
                </a:extLst>
              </p:cNvPr>
              <p:cNvSpPr txBox="1"/>
              <p:nvPr/>
            </p:nvSpPr>
            <p:spPr>
              <a:xfrm>
                <a:off x="3708514" y="6236939"/>
                <a:ext cx="59580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DCA5E5-5F03-1739-DE14-1FBC1594A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514" y="6236939"/>
                <a:ext cx="595804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974D902-858D-A864-096C-053526F28918}"/>
                  </a:ext>
                </a:extLst>
              </p:cNvPr>
              <p:cNvSpPr txBox="1"/>
              <p:nvPr/>
            </p:nvSpPr>
            <p:spPr>
              <a:xfrm>
                <a:off x="6696259" y="6169783"/>
                <a:ext cx="59580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974D902-858D-A864-096C-053526F28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59" y="6169783"/>
                <a:ext cx="595804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0216AFD-A78B-39EA-19A4-1CB77F712A6A}"/>
              </a:ext>
            </a:extLst>
          </p:cNvPr>
          <p:cNvCxnSpPr>
            <a:cxnSpLocks/>
          </p:cNvCxnSpPr>
          <p:nvPr/>
        </p:nvCxnSpPr>
        <p:spPr>
          <a:xfrm>
            <a:off x="4231508" y="4375528"/>
            <a:ext cx="2217479" cy="4956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2FE669A-D9F4-3BCA-6A59-BABC099C3097}"/>
                  </a:ext>
                </a:extLst>
              </p:cNvPr>
              <p:cNvSpPr txBox="1"/>
              <p:nvPr/>
            </p:nvSpPr>
            <p:spPr>
              <a:xfrm>
                <a:off x="4091544" y="4289785"/>
                <a:ext cx="945280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eqArr>
                            <m:eqArr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/>
                          </m:eqAr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2FE669A-D9F4-3BCA-6A59-BABC099C3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544" y="4289785"/>
                <a:ext cx="945280" cy="80849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EBEECA-70C5-40F2-8506-062CFEA8066E}"/>
              </a:ext>
            </a:extLst>
          </p:cNvPr>
          <p:cNvCxnSpPr>
            <a:cxnSpLocks/>
          </p:cNvCxnSpPr>
          <p:nvPr/>
        </p:nvCxnSpPr>
        <p:spPr>
          <a:xfrm flipH="1">
            <a:off x="4457939" y="4303029"/>
            <a:ext cx="2151519" cy="568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F997F59-1099-781C-C3A5-8DF8E07EB9B6}"/>
                  </a:ext>
                </a:extLst>
              </p:cNvPr>
              <p:cNvSpPr txBox="1"/>
              <p:nvPr/>
            </p:nvSpPr>
            <p:spPr>
              <a:xfrm>
                <a:off x="6033393" y="4289785"/>
                <a:ext cx="788101" cy="808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eqArr>
                            <m:eqArr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/>
                          </m:eqAr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F997F59-1099-781C-C3A5-8DF8E07EB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393" y="4289785"/>
                <a:ext cx="788101" cy="808491"/>
              </a:xfrm>
              <a:prstGeom prst="rect">
                <a:avLst/>
              </a:prstGeom>
              <a:blipFill>
                <a:blip r:embed="rId24"/>
                <a:stretch>
                  <a:fillRect l="-7937" r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122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 animBg="1"/>
      <p:bldP spid="23" grpId="0"/>
      <p:bldP spid="24" grpId="0"/>
      <p:bldP spid="39" grpId="0"/>
      <p:bldP spid="40" grpId="0"/>
      <p:bldP spid="43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F7F196-9A2C-275B-A9CB-A580AD3A2664}"/>
              </a:ext>
            </a:extLst>
          </p:cNvPr>
          <p:cNvCxnSpPr>
            <a:cxnSpLocks/>
          </p:cNvCxnSpPr>
          <p:nvPr/>
        </p:nvCxnSpPr>
        <p:spPr>
          <a:xfrm>
            <a:off x="6161063" y="3841615"/>
            <a:ext cx="87179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59B67A-50CD-479B-B0E8-2FEA1668AC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21634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Unclonable Secret Sharing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-party): </a:t>
                </a:r>
                <a:br>
                  <a:rPr lang="en-US" dirty="0"/>
                </a:br>
                <a:r>
                  <a:rPr lang="en-US" dirty="0"/>
                  <a:t>Unclonable Security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59B67A-50CD-479B-B0E8-2FEA1668A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21634"/>
                <a:ext cx="10515600" cy="1325563"/>
              </a:xfrm>
              <a:blipFill>
                <a:blip r:embed="rId4"/>
                <a:stretch>
                  <a:fillRect l="-2413" t="-13333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FD1E024-7BD9-4F69-A782-B451E6F18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38" y="1690688"/>
            <a:ext cx="949547" cy="9495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753F50-6CC1-47D3-8A15-DE87A8AC1E8D}"/>
              </a:ext>
            </a:extLst>
          </p:cNvPr>
          <p:cNvCxnSpPr>
            <a:cxnSpLocks/>
          </p:cNvCxnSpPr>
          <p:nvPr/>
        </p:nvCxnSpPr>
        <p:spPr>
          <a:xfrm flipH="1">
            <a:off x="4368845" y="2698750"/>
            <a:ext cx="730205" cy="623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B92E6B-91A5-4B44-A698-2BBD4D4A5A02}"/>
              </a:ext>
            </a:extLst>
          </p:cNvPr>
          <p:cNvCxnSpPr>
            <a:cxnSpLocks/>
          </p:cNvCxnSpPr>
          <p:nvPr/>
        </p:nvCxnSpPr>
        <p:spPr>
          <a:xfrm>
            <a:off x="5569497" y="2761519"/>
            <a:ext cx="0" cy="6854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B7A36F5-3E35-4707-8709-1EE045592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26" y="3429074"/>
            <a:ext cx="1009345" cy="100934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E2EF6F2-CCE5-40E9-83D7-087338631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40" y="3447554"/>
            <a:ext cx="1009345" cy="100934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87D1E1A-3CD8-4390-BB31-6CACB12F99B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81" y="2761519"/>
            <a:ext cx="679896" cy="445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/>
              <p:nvPr/>
            </p:nvSpPr>
            <p:spPr>
              <a:xfrm>
                <a:off x="3781772" y="2698750"/>
                <a:ext cx="5444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0291-A009-456B-AF51-FB3C6DF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772" y="2698750"/>
                <a:ext cx="54444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809AEAC-81D0-44F9-A9BB-49EDEF6AE14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21" y="2846323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/>
              <p:nvPr/>
            </p:nvSpPr>
            <p:spPr>
              <a:xfrm>
                <a:off x="4986538" y="2830502"/>
                <a:ext cx="552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9F469-C13C-4561-A3DF-E4F5D269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538" y="2830502"/>
                <a:ext cx="552459" cy="492443"/>
              </a:xfrm>
              <a:prstGeom prst="rect">
                <a:avLst/>
              </a:prstGeom>
              <a:blipFill>
                <a:blip r:embed="rId11"/>
                <a:stretch>
                  <a:fillRect l="-17778" r="-444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CCED95-D034-44A0-AB31-550B0E450E5E}"/>
              </a:ext>
            </a:extLst>
          </p:cNvPr>
          <p:cNvCxnSpPr>
            <a:cxnSpLocks/>
          </p:cNvCxnSpPr>
          <p:nvPr/>
        </p:nvCxnSpPr>
        <p:spPr>
          <a:xfrm>
            <a:off x="5948577" y="4448423"/>
            <a:ext cx="1533418" cy="508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8A0897-AFD2-4D76-AF8B-5864C5572FE6}"/>
              </a:ext>
            </a:extLst>
          </p:cNvPr>
          <p:cNvCxnSpPr>
            <a:cxnSpLocks/>
          </p:cNvCxnSpPr>
          <p:nvPr/>
        </p:nvCxnSpPr>
        <p:spPr>
          <a:xfrm>
            <a:off x="4184771" y="3837898"/>
            <a:ext cx="87179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D8F22E-6F43-4A43-AB5E-1B88AF1C8AE7}"/>
              </a:ext>
            </a:extLst>
          </p:cNvPr>
          <p:cNvCxnSpPr>
            <a:cxnSpLocks/>
          </p:cNvCxnSpPr>
          <p:nvPr/>
        </p:nvCxnSpPr>
        <p:spPr>
          <a:xfrm flipH="1">
            <a:off x="3671034" y="4389467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51C6B5-1C39-4070-A659-26E1AF4D95CA}"/>
              </a:ext>
            </a:extLst>
          </p:cNvPr>
          <p:cNvCxnSpPr>
            <a:cxnSpLocks/>
          </p:cNvCxnSpPr>
          <p:nvPr/>
        </p:nvCxnSpPr>
        <p:spPr>
          <a:xfrm flipH="1">
            <a:off x="4037726" y="4438419"/>
            <a:ext cx="1531772" cy="518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/>
              <p:nvPr/>
            </p:nvSpPr>
            <p:spPr>
              <a:xfrm>
                <a:off x="3459186" y="6209275"/>
                <a:ext cx="47288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741F6-81AC-4D75-9C12-A21767851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186" y="6209275"/>
                <a:ext cx="472886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1DB14-002F-43AF-A195-15CCB2528CDC}"/>
                  </a:ext>
                </a:extLst>
              </p:cNvPr>
              <p:cNvSpPr txBox="1"/>
              <p:nvPr/>
            </p:nvSpPr>
            <p:spPr>
              <a:xfrm>
                <a:off x="-2650391" y="7057026"/>
                <a:ext cx="20175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1DB14-002F-43AF-A195-15CCB252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50391" y="7057026"/>
                <a:ext cx="2017540" cy="369332"/>
              </a:xfrm>
              <a:prstGeom prst="rect">
                <a:avLst/>
              </a:prstGeom>
              <a:blipFill>
                <a:blip r:embed="rId17"/>
                <a:stretch>
                  <a:fillRect l="-1875" r="-312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FDB62C-CECA-614B-CD99-0ED66F97A40A}"/>
              </a:ext>
            </a:extLst>
          </p:cNvPr>
          <p:cNvCxnSpPr>
            <a:cxnSpLocks/>
          </p:cNvCxnSpPr>
          <p:nvPr/>
        </p:nvCxnSpPr>
        <p:spPr>
          <a:xfrm>
            <a:off x="5828669" y="2666964"/>
            <a:ext cx="1261861" cy="8274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52D5739D-CB71-AAF5-B6D8-895AC745749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95" y="2577703"/>
            <a:ext cx="679896" cy="603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1B8FA3-CD4E-C209-FEB4-19F108D28226}"/>
                  </a:ext>
                </a:extLst>
              </p:cNvPr>
              <p:cNvSpPr txBox="1"/>
              <p:nvPr/>
            </p:nvSpPr>
            <p:spPr>
              <a:xfrm>
                <a:off x="6596962" y="2651941"/>
                <a:ext cx="5444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1B8FA3-CD4E-C209-FEB4-19F108D28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62" y="2651941"/>
                <a:ext cx="544443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75985760-27FD-DAF6-CEC9-630B4B3E0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37" y="3389175"/>
            <a:ext cx="1009345" cy="1009345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C669F4-628B-4A9E-DBBF-F05858345163}"/>
              </a:ext>
            </a:extLst>
          </p:cNvPr>
          <p:cNvCxnSpPr>
            <a:cxnSpLocks/>
          </p:cNvCxnSpPr>
          <p:nvPr/>
        </p:nvCxnSpPr>
        <p:spPr>
          <a:xfrm flipH="1">
            <a:off x="4184771" y="4406399"/>
            <a:ext cx="3061771" cy="696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E8A0B0F-709C-EAB7-2AE4-ACBF6F69717C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776577" y="4302114"/>
            <a:ext cx="13927" cy="565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7D5EF-B986-02A5-FC18-55721D2ADB6B}"/>
                  </a:ext>
                </a:extLst>
              </p:cNvPr>
              <p:cNvSpPr txBox="1"/>
              <p:nvPr/>
            </p:nvSpPr>
            <p:spPr>
              <a:xfrm>
                <a:off x="7540132" y="6246653"/>
                <a:ext cx="4728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7D5EF-B986-02A5-FC18-55721D2AD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132" y="6246653"/>
                <a:ext cx="472887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&quot;Not Allowed&quot; Symbol 42">
            <a:extLst>
              <a:ext uri="{FF2B5EF4-FFF2-40B4-BE49-F238E27FC236}">
                <a16:creationId xmlns:a16="http://schemas.microsoft.com/office/drawing/2014/main" id="{2118F1B1-9738-2706-562B-39A0EBECD2EF}"/>
              </a:ext>
            </a:extLst>
          </p:cNvPr>
          <p:cNvSpPr/>
          <p:nvPr/>
        </p:nvSpPr>
        <p:spPr>
          <a:xfrm>
            <a:off x="6158915" y="3482773"/>
            <a:ext cx="513160" cy="522821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&quot;Not Allowed&quot; Symbol 43">
            <a:extLst>
              <a:ext uri="{FF2B5EF4-FFF2-40B4-BE49-F238E27FC236}">
                <a16:creationId xmlns:a16="http://schemas.microsoft.com/office/drawing/2014/main" id="{CA2D121D-59E6-5272-47B3-95D95B314FCC}"/>
              </a:ext>
            </a:extLst>
          </p:cNvPr>
          <p:cNvSpPr/>
          <p:nvPr/>
        </p:nvSpPr>
        <p:spPr>
          <a:xfrm>
            <a:off x="4347155" y="3576488"/>
            <a:ext cx="513160" cy="522821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7463EB-4216-6EE9-F11A-AE131D4AB786}"/>
              </a:ext>
            </a:extLst>
          </p:cNvPr>
          <p:cNvSpPr txBox="1"/>
          <p:nvPr/>
        </p:nvSpPr>
        <p:spPr>
          <a:xfrm>
            <a:off x="12377148" y="5128795"/>
            <a:ext cx="3754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Focus on 2-&gt;3</a:t>
            </a:r>
          </a:p>
          <a:p>
            <a:pPr algn="ctr"/>
            <a:r>
              <a:rPr lang="en-US" sz="2400" dirty="0"/>
              <a:t>But can handle any bounded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448C09-D850-460A-B9C5-6D7946730745}"/>
                  </a:ext>
                </a:extLst>
              </p:cNvPr>
              <p:cNvSpPr txBox="1"/>
              <p:nvPr/>
            </p:nvSpPr>
            <p:spPr>
              <a:xfrm>
                <a:off x="3215137" y="1718128"/>
                <a:ext cx="1645178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0" dirty="0"/>
                  <a:t>Secret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448C09-D850-460A-B9C5-6D7946730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37" y="1718128"/>
                <a:ext cx="1645178" cy="1107996"/>
              </a:xfrm>
              <a:prstGeom prst="rect">
                <a:avLst/>
              </a:prstGeom>
              <a:blipFill>
                <a:blip r:embed="rId23"/>
                <a:stretch>
                  <a:fillRect l="-16031" t="-1250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Graphic 35" descr="Atom with solid fill">
            <a:extLst>
              <a:ext uri="{FF2B5EF4-FFF2-40B4-BE49-F238E27FC236}">
                <a16:creationId xmlns:a16="http://schemas.microsoft.com/office/drawing/2014/main" id="{948C4F15-2370-5BE9-4DF6-E67A568D3C8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56336" y="4956823"/>
            <a:ext cx="581390" cy="581390"/>
          </a:xfrm>
          <a:prstGeom prst="rect">
            <a:avLst/>
          </a:prstGeom>
        </p:spPr>
      </p:pic>
      <p:pic>
        <p:nvPicPr>
          <p:cNvPr id="40" name="Graphic 39" descr="Monitor outline">
            <a:extLst>
              <a:ext uri="{FF2B5EF4-FFF2-40B4-BE49-F238E27FC236}">
                <a16:creationId xmlns:a16="http://schemas.microsoft.com/office/drawing/2014/main" id="{F83F36C3-7478-7AC7-9F08-B2186B89B5B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270371" y="4845838"/>
            <a:ext cx="914400" cy="91440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C2A895-8E05-8E53-C9DA-D4A51E110492}"/>
              </a:ext>
            </a:extLst>
          </p:cNvPr>
          <p:cNvCxnSpPr>
            <a:cxnSpLocks/>
          </p:cNvCxnSpPr>
          <p:nvPr/>
        </p:nvCxnSpPr>
        <p:spPr>
          <a:xfrm flipH="1">
            <a:off x="3727571" y="5781628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ABD188F-0906-FE20-4019-AA112BF824E6}"/>
              </a:ext>
            </a:extLst>
          </p:cNvPr>
          <p:cNvCxnSpPr>
            <a:cxnSpLocks/>
          </p:cNvCxnSpPr>
          <p:nvPr/>
        </p:nvCxnSpPr>
        <p:spPr>
          <a:xfrm flipH="1">
            <a:off x="7772690" y="5830072"/>
            <a:ext cx="1" cy="46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Graphic 48" descr="Atom with solid fill">
            <a:extLst>
              <a:ext uri="{FF2B5EF4-FFF2-40B4-BE49-F238E27FC236}">
                <a16:creationId xmlns:a16="http://schemas.microsoft.com/office/drawing/2014/main" id="{0056E711-E0A1-529A-1D14-DE250C3FBDB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481995" y="4927414"/>
            <a:ext cx="581390" cy="581390"/>
          </a:xfrm>
          <a:prstGeom prst="rect">
            <a:avLst/>
          </a:prstGeom>
        </p:spPr>
      </p:pic>
      <p:pic>
        <p:nvPicPr>
          <p:cNvPr id="53" name="Graphic 52" descr="Monitor outline">
            <a:extLst>
              <a:ext uri="{FF2B5EF4-FFF2-40B4-BE49-F238E27FC236}">
                <a16:creationId xmlns:a16="http://schemas.microsoft.com/office/drawing/2014/main" id="{A2B312CF-D77A-2AB2-42A6-86C368CAF14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33304" y="4867228"/>
            <a:ext cx="914400" cy="914400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1C52EE5-0196-9115-B4AC-559542316C93}"/>
              </a:ext>
            </a:extLst>
          </p:cNvPr>
          <p:cNvCxnSpPr>
            <a:cxnSpLocks/>
          </p:cNvCxnSpPr>
          <p:nvPr/>
        </p:nvCxnSpPr>
        <p:spPr>
          <a:xfrm>
            <a:off x="3860575" y="4355607"/>
            <a:ext cx="3472729" cy="747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5996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|9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2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3|3.3|5.2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5.6|1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5.6|1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5.6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5.6|1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5.6|1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5.6|1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5.6|1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6166</TotalTime>
  <Words>1888</Words>
  <Application>Microsoft Macintosh PowerPoint</Application>
  <PresentationFormat>Widescreen</PresentationFormat>
  <Paragraphs>369</Paragraphs>
  <Slides>32</Slides>
  <Notes>28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system-ui</vt:lpstr>
      <vt:lpstr>Arial</vt:lpstr>
      <vt:lpstr>Calibri</vt:lpstr>
      <vt:lpstr>Calibri Light</vt:lpstr>
      <vt:lpstr>Cambria Math</vt:lpstr>
      <vt:lpstr>Office Theme</vt:lpstr>
      <vt:lpstr>Unclonable Secret Sharing</vt:lpstr>
      <vt:lpstr>No-Cloning Theorem</vt:lpstr>
      <vt:lpstr>Classically Impossible Primitives</vt:lpstr>
      <vt:lpstr>Unclonable version of secret sharing?</vt:lpstr>
      <vt:lpstr>Unclonable version of secret sharing?</vt:lpstr>
      <vt:lpstr>Talk Outlines</vt:lpstr>
      <vt:lpstr>Unclonable Secret Sharing (2-party example): Correctness</vt:lpstr>
      <vt:lpstr>Unclonable Secret Sharing (2-party example):  Unclonable Security</vt:lpstr>
      <vt:lpstr>Unclonable Secret Sharing (k-party):  Unclonable Security</vt:lpstr>
      <vt:lpstr>More General USS: t-out-of-k collusion</vt:lpstr>
      <vt:lpstr>USS: Additional Properties</vt:lpstr>
      <vt:lpstr>USS: allow entanglement between parties</vt:lpstr>
      <vt:lpstr>USS: different entanglement between parties</vt:lpstr>
      <vt:lpstr>USS: allow entanglement between parties</vt:lpstr>
      <vt:lpstr>Application 1: Unclonable Encryption</vt:lpstr>
      <vt:lpstr>Application 1: Unclonable Encryption</vt:lpstr>
      <vt:lpstr>Application 2: Quantum Position Verification</vt:lpstr>
      <vt:lpstr>Negative Result 1: Fully-IT USS_1 impossible </vt:lpstr>
      <vt:lpstr>Positive Result 1: USS_(ω(logλ)) , IT-secure</vt:lpstr>
      <vt:lpstr>Positive Result 1: USS_(ω(logλ)) , IT-secure</vt:lpstr>
      <vt:lpstr>Negative Result 2:  Low-T count Reconstruct USS_1 impossible </vt:lpstr>
      <vt:lpstr>Positive Result 2:  USS_1 in QROM</vt:lpstr>
      <vt:lpstr>Thank you!</vt:lpstr>
      <vt:lpstr>Outline (for Jiahui Qipeng only)</vt:lpstr>
      <vt:lpstr>Application 2: Position verification</vt:lpstr>
      <vt:lpstr>Outline (for Jiahui Qipeng only)</vt:lpstr>
      <vt:lpstr>Outline (for Jiahui Qipeng only)</vt:lpstr>
      <vt:lpstr>Previous Results (standard model only)</vt:lpstr>
      <vt:lpstr>Subspace States [Aaronson-Christiano’12]</vt:lpstr>
      <vt:lpstr>PowerPoint Presentation</vt:lpstr>
      <vt:lpstr>Coset States</vt:lpstr>
      <vt:lpstr>Computational Direct-Product Hardness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Cosets and Applications to Unclonable Cryptography</dc:title>
  <dc:creator>Kevin Liu</dc:creator>
  <cp:lastModifiedBy>Liu, Jiahui</cp:lastModifiedBy>
  <cp:revision>680</cp:revision>
  <dcterms:created xsi:type="dcterms:W3CDTF">2021-08-06T18:40:13Z</dcterms:created>
  <dcterms:modified xsi:type="dcterms:W3CDTF">2024-12-04T15:18:53Z</dcterms:modified>
</cp:coreProperties>
</file>