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2"/>
  </p:notesMasterIdLst>
  <p:sldIdLst>
    <p:sldId id="9572" r:id="rId2"/>
    <p:sldId id="9543" r:id="rId3"/>
    <p:sldId id="9544" r:id="rId4"/>
    <p:sldId id="9576" r:id="rId5"/>
    <p:sldId id="9546" r:id="rId6"/>
    <p:sldId id="9644" r:id="rId7"/>
    <p:sldId id="9645" r:id="rId8"/>
    <p:sldId id="9586" r:id="rId9"/>
    <p:sldId id="9648" r:id="rId10"/>
    <p:sldId id="9649" r:id="rId11"/>
    <p:sldId id="9604" r:id="rId12"/>
    <p:sldId id="9607" r:id="rId13"/>
    <p:sldId id="9602" r:id="rId14"/>
    <p:sldId id="9587" r:id="rId15"/>
    <p:sldId id="9605" r:id="rId16"/>
    <p:sldId id="9579" r:id="rId17"/>
    <p:sldId id="9580" r:id="rId18"/>
    <p:sldId id="9619" r:id="rId19"/>
    <p:sldId id="9650" r:id="rId20"/>
    <p:sldId id="9620" r:id="rId21"/>
    <p:sldId id="9610" r:id="rId22"/>
    <p:sldId id="9609" r:id="rId23"/>
    <p:sldId id="9612" r:id="rId24"/>
    <p:sldId id="9613" r:id="rId25"/>
    <p:sldId id="9655" r:id="rId26"/>
    <p:sldId id="9614" r:id="rId27"/>
    <p:sldId id="9621" r:id="rId28"/>
    <p:sldId id="9599" r:id="rId29"/>
    <p:sldId id="9615" r:id="rId30"/>
    <p:sldId id="9600" r:id="rId31"/>
    <p:sldId id="9617" r:id="rId32"/>
    <p:sldId id="9622" r:id="rId33"/>
    <p:sldId id="9623" r:id="rId34"/>
    <p:sldId id="9624" r:id="rId35"/>
    <p:sldId id="9632" r:id="rId36"/>
    <p:sldId id="9630" r:id="rId37"/>
    <p:sldId id="9631" r:id="rId38"/>
    <p:sldId id="9625" r:id="rId39"/>
    <p:sldId id="9626" r:id="rId40"/>
    <p:sldId id="9627" r:id="rId41"/>
    <p:sldId id="9628" r:id="rId42"/>
    <p:sldId id="9629" r:id="rId43"/>
    <p:sldId id="9633" r:id="rId44"/>
    <p:sldId id="9635" r:id="rId45"/>
    <p:sldId id="9634" r:id="rId46"/>
    <p:sldId id="9636" r:id="rId47"/>
    <p:sldId id="9637" r:id="rId48"/>
    <p:sldId id="9638" r:id="rId49"/>
    <p:sldId id="9639" r:id="rId50"/>
    <p:sldId id="9640" r:id="rId51"/>
    <p:sldId id="9641" r:id="rId52"/>
    <p:sldId id="9646" r:id="rId53"/>
    <p:sldId id="9642" r:id="rId54"/>
    <p:sldId id="9647" r:id="rId55"/>
    <p:sldId id="9643" r:id="rId56"/>
    <p:sldId id="9651" r:id="rId57"/>
    <p:sldId id="9652" r:id="rId58"/>
    <p:sldId id="9653" r:id="rId59"/>
    <p:sldId id="9654" r:id="rId60"/>
    <p:sldId id="9656" r:id="rId61"/>
  </p:sldIdLst>
  <p:sldSz cx="12192000" cy="6858000"/>
  <p:notesSz cx="6858000" cy="9144000"/>
  <p:embeddedFontLst>
    <p:embeddedFont>
      <p:font typeface="Cambria Math" panose="02040503050406030204" pitchFamily="18" charset="0"/>
      <p:regular r:id="rId63"/>
    </p:embeddedFont>
    <p:embeddedFont>
      <p:font typeface="等线" panose="02010600030101010101" pitchFamily="2" charset="-122"/>
      <p:regular r:id="rId64"/>
      <p:bold r:id="rId65"/>
    </p:embeddedFont>
    <p:embeddedFont>
      <p:font typeface="等线 Light" panose="02010600030101010101" pitchFamily="2" charset="-122"/>
      <p:regular r:id="rId66"/>
    </p:embeddedFont>
    <p:embeddedFont>
      <p:font typeface="微软雅黑" panose="020B0503020204020204" pitchFamily="34" charset="-122"/>
      <p:regular r:id="rId67"/>
      <p:bold r:id="rId68"/>
    </p:embeddedFont>
    <p:embeddedFont>
      <p:font typeface="微软雅黑" panose="020B0503020204020204" pitchFamily="34" charset="-122"/>
      <p:regular r:id="rId67"/>
      <p:bold r:id="rId6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83" autoAdjust="0"/>
  </p:normalViewPr>
  <p:slideViewPr>
    <p:cSldViewPr snapToGrid="0">
      <p:cViewPr varScale="1">
        <p:scale>
          <a:sx n="73" d="100"/>
          <a:sy n="73" d="100"/>
        </p:scale>
        <p:origin x="72" y="323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fntdata"/><Relationship Id="rId68" Type="http://schemas.openxmlformats.org/officeDocument/2006/relationships/font" Target="fonts/font6.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4.fntdata"/><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2.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EC5DBD-15EF-475C-8F54-4836DDF720A0}" type="datetimeFigureOut">
              <a:rPr lang="zh-CN" altLang="en-US" smtClean="0"/>
              <a:t>2024/12/9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9B919C-7FDB-44BA-A987-D962B8D290FA}" type="slidenum">
              <a:rPr lang="zh-CN" altLang="en-US" smtClean="0"/>
              <a:t>‹#›</a:t>
            </a:fld>
            <a:endParaRPr lang="zh-CN" altLang="en-US"/>
          </a:p>
        </p:txBody>
      </p:sp>
    </p:spTree>
    <p:extLst>
      <p:ext uri="{BB962C8B-B14F-4D97-AF65-F5344CB8AC3E}">
        <p14:creationId xmlns:p14="http://schemas.microsoft.com/office/powerpoint/2010/main" val="773910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Hi everyone. This is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Keyu</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Ji, a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phd</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student from Zhejiang University. Today I’d like to present our work titled On the Complexity of Cryptographic Groups and Generic Group Models. This is a joint work with Cong Zhang,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Taiyu</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Wang,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Bingsheng</a:t>
            </a:r>
            <a:r>
              <a:rPr lang="en-US" altLang="zh-CN" sz="1800" kern="100">
                <a:effectLst/>
                <a:latin typeface="等线" panose="02010600030101010101" pitchFamily="2" charset="-122"/>
                <a:ea typeface="等线" panose="02010600030101010101" pitchFamily="2" charset="-122"/>
                <a:cs typeface="Times New Roman" panose="02020603050405020304" pitchFamily="18" charset="0"/>
              </a:rPr>
              <a:t> Zhang, </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Hong-Sheng Zhou, Xin Wang, and Kui Ren.</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CN" altLang="zh-CN" sz="9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8BFE1C78-3077-46F7-B970-0F336ADA50EF}" type="slidenum">
              <a:rPr lang="zh-CN" altLang="en-US" smtClean="0"/>
              <a:t>1</a:t>
            </a:fld>
            <a:endParaRPr lang="zh-CN" altLang="en-US"/>
          </a:p>
        </p:txBody>
      </p:sp>
    </p:spTree>
    <p:extLst>
      <p:ext uri="{BB962C8B-B14F-4D97-AF65-F5344CB8AC3E}">
        <p14:creationId xmlns:p14="http://schemas.microsoft.com/office/powerpoint/2010/main" val="3121596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E0CE5-EEFA-2B5E-2E0B-05C2CF6DC6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739F2B-9F54-6A45-1A02-37F9C06B7F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319B4F-37BD-076B-4B0D-84AED8493E3B}"/>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However, in practice, for better efficiency, we typically prefer concrete groups with shorter element encodings, like curve.</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Hereby, we ask a question: Does the length of the group encoding matter when using it in a black-box manner? Our study of this question will bring the research community a better understanding of the cryptographic groups, from the perspective of the black-box reduction/separation. </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CN" altLang="zh-CN" dirty="0"/>
          </a:p>
          <a:p>
            <a:endParaRPr lang="en-CN" dirty="0"/>
          </a:p>
        </p:txBody>
      </p:sp>
      <p:sp>
        <p:nvSpPr>
          <p:cNvPr id="4" name="Slide Number Placeholder 3">
            <a:extLst>
              <a:ext uri="{FF2B5EF4-FFF2-40B4-BE49-F238E27FC236}">
                <a16:creationId xmlns:a16="http://schemas.microsoft.com/office/drawing/2014/main" id="{3C22D9B1-224E-B5E4-554D-E9C760BE1B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E1C78-3077-46F7-B970-0F336ADA50E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41062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AFFD1-F949-AAAD-745A-1DF5B7958E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AD23C9-2B66-2514-EC01-34073277CE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236DCF-EA47-EB56-FA88-525097191FBE}"/>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Hereby, we ask a question: Does the length of the group encoding matter when using it in a black-box manner?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It’s like Collision Resistant Hash Function is black-box separated from the CPA secure PKE;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CN" dirty="0"/>
          </a:p>
        </p:txBody>
      </p:sp>
      <p:sp>
        <p:nvSpPr>
          <p:cNvPr id="4" name="Slide Number Placeholder 3">
            <a:extLst>
              <a:ext uri="{FF2B5EF4-FFF2-40B4-BE49-F238E27FC236}">
                <a16:creationId xmlns:a16="http://schemas.microsoft.com/office/drawing/2014/main" id="{A77C2D47-BBF6-212C-B8AF-AF2E0049009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E1C78-3077-46F7-B970-0F336ADA50E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83391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C6B32-FE24-5E12-60A4-7191EEDB06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347464-4B1A-4988-2CED-F1054A2825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F2DF4D-B82D-15FA-241D-64E7C09A7C6D}"/>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It’s like Collision Resistant Hash Function is black-box separated from the CPA secure PKE;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But it can be black-box reduced to homomorphic encryption.</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CN" altLang="zh-CN" sz="18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Slide Number Placeholder 3">
            <a:extLst>
              <a:ext uri="{FF2B5EF4-FFF2-40B4-BE49-F238E27FC236}">
                <a16:creationId xmlns:a16="http://schemas.microsoft.com/office/drawing/2014/main" id="{02C0C0A8-2D46-427E-E8E0-944BF0D5D21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E1C78-3077-46F7-B970-0F336ADA50E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01359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4C47C-C0B1-6AE7-2B67-EE4DE376A9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2127D2-50D9-503A-8021-3D05F338C4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782AD2-FE18-F01A-71A5-F21D450E3AD8}"/>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But it can be black-box reduced to homomorphic encryption.</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CN" dirty="0"/>
          </a:p>
        </p:txBody>
      </p:sp>
      <p:sp>
        <p:nvSpPr>
          <p:cNvPr id="4" name="Slide Number Placeholder 3">
            <a:extLst>
              <a:ext uri="{FF2B5EF4-FFF2-40B4-BE49-F238E27FC236}">
                <a16:creationId xmlns:a16="http://schemas.microsoft.com/office/drawing/2014/main" id="{EA4303FD-90D5-AD98-B3D8-A4B588BD139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E1C78-3077-46F7-B970-0F336ADA50E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85819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0C8F8-80CA-8FFE-24C4-A77D828739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5E17F9-8DDB-C9DD-B62A-14C0976A7F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1E7791-9CF3-3745-9902-C7EA7818D54B}"/>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Come back to our question. Intuitively, it is easy to build a longer group from a shorter group by padding. However, what about building a shorter group from a longer group? If we can do it, the length of the group encoding does not matter. We will be super happy to see that. If it is impossible,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the length matters” should be reinterpret. Unfortunately, we prove the impossibility.</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CN" dirty="0"/>
          </a:p>
        </p:txBody>
      </p:sp>
      <p:sp>
        <p:nvSpPr>
          <p:cNvPr id="4" name="Slide Number Placeholder 3">
            <a:extLst>
              <a:ext uri="{FF2B5EF4-FFF2-40B4-BE49-F238E27FC236}">
                <a16:creationId xmlns:a16="http://schemas.microsoft.com/office/drawing/2014/main" id="{917E1FAF-DFCF-4F13-DFC7-0D4C9B68BA4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E1C78-3077-46F7-B970-0F336ADA50E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88937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F22A2-F943-A2B3-9592-D569FC5154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F64000-CC59-89B2-7505-33029E08D9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98FD3A-09A5-FE6F-AEC3-A5D12E3C94AC}"/>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This is the informal description of our main result. Given any arbitrary longer group, it is impossible to generically shorten the group encoding and obtain a shorter group within the same group order.</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CN" dirty="0"/>
          </a:p>
        </p:txBody>
      </p:sp>
      <p:sp>
        <p:nvSpPr>
          <p:cNvPr id="4" name="Slide Number Placeholder 3">
            <a:extLst>
              <a:ext uri="{FF2B5EF4-FFF2-40B4-BE49-F238E27FC236}">
                <a16:creationId xmlns:a16="http://schemas.microsoft.com/office/drawing/2014/main" id="{9F4E47F4-FD6E-9CDF-9DEA-EB69F036CC7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E1C78-3077-46F7-B970-0F336ADA50E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87517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Now, I will talk about some details.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pPr>
              <a:defRPr/>
            </a:pPr>
            <a:fld id="{8BFE1C78-3077-46F7-B970-0F336ADA50EF}" type="slidenum">
              <a:rPr lang="zh-CN" altLang="en-US" smtClean="0"/>
              <a:t>16</a:t>
            </a:fld>
            <a:endParaRPr lang="zh-CN" altLang="en-US"/>
          </a:p>
        </p:txBody>
      </p:sp>
    </p:spTree>
    <p:extLst>
      <p:ext uri="{BB962C8B-B14F-4D97-AF65-F5344CB8AC3E}">
        <p14:creationId xmlns:p14="http://schemas.microsoft.com/office/powerpoint/2010/main" val="569395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4513D-718F-805B-FA57-E744F58CC6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5DA438-099F-32D4-1E34-5F8AA03BAE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15AD37-D1B9-AB04-D62B-59D0C0CD4DD6}"/>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Longer encodings cannot build shorter encodings for groups.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Slide Number Placeholder 3">
            <a:extLst>
              <a:ext uri="{FF2B5EF4-FFF2-40B4-BE49-F238E27FC236}">
                <a16:creationId xmlns:a16="http://schemas.microsoft.com/office/drawing/2014/main" id="{099F596F-C1A5-4D98-D97E-747FC8DF355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E1C78-3077-46F7-B970-0F336ADA50E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99757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65824-C57E-98F2-FB6B-811ACECE0E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343FFD-BD10-AB15-CB9B-7E9B8FC3A1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16936E-9A0C-8B51-A190-2F6335046D7A}"/>
              </a:ext>
            </a:extLst>
          </p:cNvPr>
          <p:cNvSpPr>
            <a:spLocks noGrp="1"/>
          </p:cNvSpPr>
          <p:nvPr>
            <p:ph type="body" idx="1"/>
          </p:nvPr>
        </p:nvSpPr>
        <p:spPr/>
        <p:txBody>
          <a:bodyPr/>
          <a:lstStyle/>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 primitive consists of two components: the functionality and the security. For a primitive of cryptographic group, its functionality means the finite cycle groups with longer/shorter encodings., and the security is some computational assumptions, like DDH, CDH and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Dlog</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from strong assumption to weak.</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Of course, the relationship between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dlog</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secure groups is most interesting. </a:t>
            </a:r>
          </a:p>
          <a:p>
            <a:pPr algn="just"/>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However, due to the technical challenge, we study the relationship between the longer groups and the shorter groups in which the CDH is assumed to be hard. I will talk about the challenge of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dlog</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later.</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CN" dirty="0"/>
          </a:p>
        </p:txBody>
      </p:sp>
      <p:sp>
        <p:nvSpPr>
          <p:cNvPr id="4" name="Slide Number Placeholder 3">
            <a:extLst>
              <a:ext uri="{FF2B5EF4-FFF2-40B4-BE49-F238E27FC236}">
                <a16:creationId xmlns:a16="http://schemas.microsoft.com/office/drawing/2014/main" id="{F5651F18-CCF3-D9F2-52F2-AC6F4EBC8E8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E1C78-3077-46F7-B970-0F336ADA50E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30336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927D5-7BCB-C22D-022E-4AE4BF08BA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030ACE-CCFA-E3F5-7464-8714938B27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4E9046-7C98-1AED-E9A7-D1CE5D45859C}"/>
              </a:ext>
            </a:extLst>
          </p:cNvPr>
          <p:cNvSpPr>
            <a:spLocks noGrp="1"/>
          </p:cNvSpPr>
          <p:nvPr>
            <p:ph type="body" idx="1"/>
          </p:nvPr>
        </p:nvSpPr>
        <p:spPr/>
        <p:txBody>
          <a:bodyPr/>
          <a:lstStyle/>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In this paper, we show the shorter CDH-secure groups are black-box separated from the longer CDH-secure groups. Equivalently, there is no black-box reduction from the shorter CDH-secure groups to the longer CDH-secure groups.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CN" dirty="0"/>
          </a:p>
        </p:txBody>
      </p:sp>
      <p:sp>
        <p:nvSpPr>
          <p:cNvPr id="4" name="Slide Number Placeholder 3">
            <a:extLst>
              <a:ext uri="{FF2B5EF4-FFF2-40B4-BE49-F238E27FC236}">
                <a16:creationId xmlns:a16="http://schemas.microsoft.com/office/drawing/2014/main" id="{FAF72A4F-395E-0098-8A30-F79D9820ACA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E1C78-3077-46F7-B970-0F336ADA50E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39691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Let’s begin with three questions. The first question is where do we use crypto in daily life.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Of course, we use cryptography everywhere.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23553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98FC0-BA77-D32B-F01D-7C21BC9E76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7FAAD1-4DFB-A39E-A6FA-8F6F5CC880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EB6911-B3B2-46B6-81EA-86208B896053}"/>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To establish the black-box separation, we use a common technique, namely, the relativizing separation. Roughly speaking, given a theorem T: There exists a black-box reduction from the primitive P to the primitive Q. If the theorem T is true, it must be true under any oracle O. Thus, if primitive P exists in O, but Q does not, we have that Theorem T is false.</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CN" dirty="0"/>
          </a:p>
        </p:txBody>
      </p:sp>
      <p:sp>
        <p:nvSpPr>
          <p:cNvPr id="4" name="Slide Number Placeholder 3">
            <a:extLst>
              <a:ext uri="{FF2B5EF4-FFF2-40B4-BE49-F238E27FC236}">
                <a16:creationId xmlns:a16="http://schemas.microsoft.com/office/drawing/2014/main" id="{901A75DC-F788-8777-6FE1-530BBE5C608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E1C78-3077-46F7-B970-0F336ADA50E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437936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4B5EF-21BE-F6D1-8BB4-2108B8A2CC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BE0024-EDED-B1A7-0511-5D7D07DBC4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C93C97-0018-CB9A-9B5B-C6B6FBD06FD3}"/>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In this way, we prove our result following these three steps: First, find a proper oracle. Second, prove that Longer CDH-secure groups exist relative to this oracle. Third, prove that Shorter CDH-secure groups do not exist relative to the oracle.</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CN" dirty="0"/>
          </a:p>
        </p:txBody>
      </p:sp>
      <p:sp>
        <p:nvSpPr>
          <p:cNvPr id="4" name="Slide Number Placeholder 3">
            <a:extLst>
              <a:ext uri="{FF2B5EF4-FFF2-40B4-BE49-F238E27FC236}">
                <a16:creationId xmlns:a16="http://schemas.microsoft.com/office/drawing/2014/main" id="{FAD29FA1-3D8D-A07F-0DFB-2B3703D28D3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E1C78-3077-46F7-B970-0F336ADA50E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74828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E83D8-7779-F01B-BB8F-FA683B3A52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E60AD3-BC03-4720-1173-63F31573A9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FA1B8F-7312-2D5F-007D-B82FD23A8E2A}"/>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For the first step, we will naturally consider the random oracle model. It is an overwhelmingly popular idealized model in cryptosystem. A random oracle responds to every unique query with a (truly) random response.</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CN" dirty="0"/>
          </a:p>
        </p:txBody>
      </p:sp>
      <p:sp>
        <p:nvSpPr>
          <p:cNvPr id="4" name="Slide Number Placeholder 3">
            <a:extLst>
              <a:ext uri="{FF2B5EF4-FFF2-40B4-BE49-F238E27FC236}">
                <a16:creationId xmlns:a16="http://schemas.microsoft.com/office/drawing/2014/main" id="{E579D481-26EF-0818-F9EE-2225ED717D7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E1C78-3077-46F7-B970-0F336ADA50E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90111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8C20B-F4E1-2E12-D294-89BA2E046E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5868C2-CDCA-E788-5482-6F7646F98F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62CD5B-4531-6572-ECD9-19E109E9B766}"/>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Unfortunately, the random oracle does not serve our purpose,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because</a:t>
            </a:r>
            <a:r>
              <a:rPr lang="en-US" altLang="zh-CN" sz="1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 </a:t>
            </a:r>
            <a:r>
              <a:rPr lang="en-US" altLang="zh-CN" sz="1800" kern="100" dirty="0" err="1">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Impagliazzo</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and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Rudich</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proved that there exists a separation between random oracle model and CDH-secure groups. Hereby, we need to find a stronger oracle than RO.</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CN" dirty="0"/>
          </a:p>
        </p:txBody>
      </p:sp>
      <p:sp>
        <p:nvSpPr>
          <p:cNvPr id="4" name="Slide Number Placeholder 3">
            <a:extLst>
              <a:ext uri="{FF2B5EF4-FFF2-40B4-BE49-F238E27FC236}">
                <a16:creationId xmlns:a16="http://schemas.microsoft.com/office/drawing/2014/main" id="{CFABDCF4-AEB2-3779-B698-310DA632B46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E1C78-3077-46F7-B970-0F336ADA50E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34011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9E352-4B57-BE51-4BB2-50817CB2F8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3496EA-31D5-95FD-F0E4-377D94205C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C6918E-C1FC-E08B-23A9-8483488409BB}"/>
              </a:ext>
            </a:extLst>
          </p:cNvPr>
          <p:cNvSpPr>
            <a:spLocks noGrp="1"/>
          </p:cNvSpPr>
          <p:nvPr>
            <p:ph type="body" idx="1"/>
          </p:nvPr>
        </p:nvSpPr>
        <p:spPr/>
        <p:txBody>
          <a:bodyPr/>
          <a:lstStyle/>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Our idea is to use the generic group model. It is an idealized model of a random group encoding from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Zp</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to some set S, and consists of group labeling interface like this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Slide Number Placeholder 3">
            <a:extLst>
              <a:ext uri="{FF2B5EF4-FFF2-40B4-BE49-F238E27FC236}">
                <a16:creationId xmlns:a16="http://schemas.microsoft.com/office/drawing/2014/main" id="{78EC6C6C-3527-636B-5AE6-C71546BF01C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E1C78-3077-46F7-B970-0F336ADA50E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217558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572B7-1F03-747D-C556-A2A26A1E1B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ED9D75-F979-9572-DF3C-D8160C92BD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30E2BB-EA3D-C14D-73DB-FC548D052ADE}"/>
              </a:ext>
            </a:extLst>
          </p:cNvPr>
          <p:cNvSpPr>
            <a:spLocks noGrp="1"/>
          </p:cNvSpPr>
          <p:nvPr>
            <p:ph type="body" idx="1"/>
          </p:nvPr>
        </p:nvSpPr>
        <p:spPr/>
        <p:txBody>
          <a:bodyPr/>
          <a:lstStyle/>
          <a:p>
            <a:pPr algn="just"/>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and addition interface lite this. At the first glance, this is also impossible, because GGM implies CDH trivially! </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Fortunately, the GGMs varying in length of group encodings might also yield different levels of complexity, it is our second result, I will talk about it later.</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and thus we set this oracle to be a fine-grained GGM with longer encoding</a:t>
            </a:r>
            <a:endParaRPr lang="en-CN" dirty="0"/>
          </a:p>
        </p:txBody>
      </p:sp>
      <p:sp>
        <p:nvSpPr>
          <p:cNvPr id="4" name="Slide Number Placeholder 3">
            <a:extLst>
              <a:ext uri="{FF2B5EF4-FFF2-40B4-BE49-F238E27FC236}">
                <a16:creationId xmlns:a16="http://schemas.microsoft.com/office/drawing/2014/main" id="{604BB8C9-1F90-BAF7-4F3D-FC0795F4E5C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E1C78-3077-46F7-B970-0F336ADA50E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848732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EF51D-F922-D2BD-DFE6-A20FE70E6E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32A1F4-3BE6-390F-B383-2973F00D0E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8F2F42-68EF-CDF8-20A6-FD699AA3E6F9}"/>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t>The </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second step is trivial. I will focus on how to prove the last statement. Shorter CDH-secure groups do not exist relative to the longer GGM.</a:t>
            </a:r>
          </a:p>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Intuitively, we need to construct an adversary that breaks the CDH game for any construction of shorter group relative to the longer GGM.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However, due to technical difficulties, we switch to an alternative path: find a primitive who is implied by the shorter CDH-secure group, but is separated from longer GGM.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CN" dirty="0"/>
          </a:p>
        </p:txBody>
      </p:sp>
      <p:sp>
        <p:nvSpPr>
          <p:cNvPr id="4" name="Slide Number Placeholder 3">
            <a:extLst>
              <a:ext uri="{FF2B5EF4-FFF2-40B4-BE49-F238E27FC236}">
                <a16:creationId xmlns:a16="http://schemas.microsoft.com/office/drawing/2014/main" id="{B2DC2E1D-E882-930B-5C1A-4B501F401B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E1C78-3077-46F7-B970-0F336ADA50E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705949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F0E80-F9F5-2A4A-43A6-C65033CD80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DFFD70-EE50-97DD-0505-E17E241C12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3518A6-CE8D-4BA3-5E88-CD7AF94874EE}"/>
              </a:ext>
            </a:extLst>
          </p:cNvPr>
          <p:cNvSpPr>
            <a:spLocks noGrp="1"/>
          </p:cNvSpPr>
          <p:nvPr>
            <p:ph type="body" idx="1"/>
          </p:nvPr>
        </p:nvSpPr>
        <p:spPr/>
        <p:txBody>
          <a:bodyPr/>
          <a:lstStyle/>
          <a:p>
            <a:pPr marL="0" marR="0" lvl="0" indent="0" algn="just"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We pin down the non-interactive key exchange as such primitive. The shorter CDH-secure group implying NIKE is straightforward. But what about the separation from the longer GGM? </a:t>
            </a:r>
          </a:p>
          <a:p>
            <a:pPr marL="0" marR="0" lvl="0" indent="0" algn="just"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Before presenting our proof, I will first provide a brief explanation of the separation between NIKE and the random oracle. It is from </a:t>
            </a:r>
            <a:r>
              <a:rPr lang="en-US" altLang="zh-CN" sz="1800" kern="100" dirty="0" err="1">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impagliazzo</a:t>
            </a:r>
            <a:r>
              <a:rPr lang="en-US" altLang="zh-CN" sz="1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 </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and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rudich</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Later, I will demonstrate how we incorporate their ideas into our analysis.</a:t>
            </a:r>
          </a:p>
          <a:p>
            <a:pPr marL="0" marR="0" lvl="0" indent="0" algn="just" defTabSz="914400" rtl="0" eaLnBrk="0" fontAlgn="base" latinLnBrk="0" hangingPunct="0">
              <a:lnSpc>
                <a:spcPct val="100000"/>
              </a:lnSpc>
              <a:spcBef>
                <a:spcPct val="30000"/>
              </a:spcBef>
              <a:spcAft>
                <a:spcPct val="0"/>
              </a:spcAft>
              <a:buClrTx/>
              <a:buSzTx/>
              <a:buFontTx/>
              <a:buNone/>
              <a:tabLst/>
              <a:defRPr/>
            </a:pPr>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just"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Consider a NIKE with perfect completeness. It consists of a public key generation algorithm KG and a shared key generation algorithm SHK.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just" defTabSz="914400" rtl="0" eaLnBrk="0" fontAlgn="base" latinLnBrk="0" hangingPunct="0">
              <a:lnSpc>
                <a:spcPct val="100000"/>
              </a:lnSpc>
              <a:spcBef>
                <a:spcPct val="30000"/>
              </a:spcBef>
              <a:spcAft>
                <a:spcPct val="0"/>
              </a:spcAft>
              <a:buClrTx/>
              <a:buSzTx/>
              <a:buFontTx/>
              <a:buNone/>
              <a:tabLst/>
              <a:defRPr/>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Slide Number Placeholder 3">
            <a:extLst>
              <a:ext uri="{FF2B5EF4-FFF2-40B4-BE49-F238E27FC236}">
                <a16:creationId xmlns:a16="http://schemas.microsoft.com/office/drawing/2014/main" id="{9D29BECA-E4E7-5201-A93C-3C11F31CD43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E1C78-3077-46F7-B970-0F336ADA50E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429386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4E518-14BB-2A02-E585-11D589B15E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EA1EE0-93A5-53E8-E778-FA72DA7FAD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025D5A-FE87-4DE0-4305-D2A1A89FF045}"/>
              </a:ext>
            </a:extLst>
          </p:cNvPr>
          <p:cNvSpPr>
            <a:spLocks noGrp="1"/>
          </p:cNvSpPr>
          <p:nvPr>
            <p:ph type="body" idx="1"/>
          </p:nvPr>
        </p:nvSpPr>
        <p:spPr/>
        <p:txBody>
          <a:bodyPr/>
          <a:lstStyle/>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Consider a NIKE with perfect completeness. It consists of a public key generation algorithm KG and a shared key generation algorithm SHK.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This is an execution of NIKE between Alice and Bob. In the first step, Alice and Bob respectively sample their secret key, and compute the public keys. Then they exchange their public keys. In the second step, Alice compute the shared key using her secret key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skA</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and bob’s public key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pkB</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similarly for Bob.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CN" dirty="0"/>
          </a:p>
        </p:txBody>
      </p:sp>
      <p:sp>
        <p:nvSpPr>
          <p:cNvPr id="4" name="Slide Number Placeholder 3">
            <a:extLst>
              <a:ext uri="{FF2B5EF4-FFF2-40B4-BE49-F238E27FC236}">
                <a16:creationId xmlns:a16="http://schemas.microsoft.com/office/drawing/2014/main" id="{535E7700-5318-D82D-9D8E-DEE7D5F1E6C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E1C78-3077-46F7-B970-0F336ADA50E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958341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54D35-EAA9-6F39-41AE-CF3C46F96C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CE7047-B249-CE94-26F7-85CAC1C09B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79AFA4-48E7-F3AA-2A39-428266760325}"/>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To prove NIKE does not exist in ROM, we need a computationally unbounded but query efficient adversary. Given the transcript between Alice and Bob, that is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pkA</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and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pkB</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the adversary can recover the correct shared key k.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This is the definition of the adversary in random oracle model. Given two public keys, the adversary runs polynomial round iterations for attack</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CN" dirty="0"/>
          </a:p>
        </p:txBody>
      </p:sp>
      <p:sp>
        <p:nvSpPr>
          <p:cNvPr id="4" name="Slide Number Placeholder 3">
            <a:extLst>
              <a:ext uri="{FF2B5EF4-FFF2-40B4-BE49-F238E27FC236}">
                <a16:creationId xmlns:a16="http://schemas.microsoft.com/office/drawing/2014/main" id="{A270AF9B-55EC-B33F-7CC4-1B6E5A9EF6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E1C78-3077-46F7-B970-0F336ADA50E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57083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The next question is how we implement these crypto tools.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Typically, we implement them by cryptographic groups. For example, Diffie-Hellman key exchange, Schnorr signature and so on.</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sz="1600" dirty="0"/>
          </a:p>
        </p:txBody>
      </p:sp>
    </p:spTree>
    <p:extLst>
      <p:ext uri="{BB962C8B-B14F-4D97-AF65-F5344CB8AC3E}">
        <p14:creationId xmlns:p14="http://schemas.microsoft.com/office/powerpoint/2010/main" val="41142835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F1F2A-BD4E-0AF4-AA24-9EBB29BF64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A29BB8-DADA-B4DD-1238-F934C5A53F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5B2427-473A-EA29-9823-2BAA8B2263B0}"/>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This is the definition of the adversary in random oracle model. Given two public keys, the adversary runs polynomial round iterations for attack. An iteration includes a simulation phase and an update phase. And in each iteration, the adversary will guess a shared key. Finally, adversary outputs the majority of keys. Now, let’s see some details of each iteration.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In the simulation phase, the adversary makes no query to the random oracle.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CN" dirty="0"/>
          </a:p>
        </p:txBody>
      </p:sp>
      <p:sp>
        <p:nvSpPr>
          <p:cNvPr id="4" name="Slide Number Placeholder 3">
            <a:extLst>
              <a:ext uri="{FF2B5EF4-FFF2-40B4-BE49-F238E27FC236}">
                <a16:creationId xmlns:a16="http://schemas.microsoft.com/office/drawing/2014/main" id="{964F1F51-C72B-79F0-FEA9-09080E36684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E1C78-3077-46F7-B970-0F336ADA50E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417042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352F4-FF24-3DF1-B789-50F3502353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7910C7-1814-1A85-D3F5-1857022CBE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92A6C6-E1BF-F787-6A92-668DDF0C7E0D}"/>
              </a:ext>
            </a:extLst>
          </p:cNvPr>
          <p:cNvSpPr>
            <a:spLocks noGrp="1"/>
          </p:cNvSpPr>
          <p:nvPr>
            <p:ph type="body" idx="1"/>
          </p:nvPr>
        </p:nvSpPr>
        <p:spPr/>
        <p:txBody>
          <a:bodyPr/>
          <a:lstStyle/>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In the simulation phase, the adversary makes no query to the random oracle. It locally searches a proper view of Alice. That is a proper secret key tilde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skA</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and a simulated RO. After that, it computes and records a shared key tilde k under the simulated RO.</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Assume q be the polynomial upper bound of queries make by Alice and Bob. The adversary simulated at most q query/response pairs.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CN" dirty="0"/>
          </a:p>
        </p:txBody>
      </p:sp>
      <p:sp>
        <p:nvSpPr>
          <p:cNvPr id="4" name="Slide Number Placeholder 3">
            <a:extLst>
              <a:ext uri="{FF2B5EF4-FFF2-40B4-BE49-F238E27FC236}">
                <a16:creationId xmlns:a16="http://schemas.microsoft.com/office/drawing/2014/main" id="{4349CD8F-20F5-037E-1B91-944727EFB8D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E1C78-3077-46F7-B970-0F336ADA50E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727059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E5D86-BBC0-F169-C68D-4F618F560F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4A48E6-237A-94FE-B0EB-DC98A7B658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4C0EAD-6076-11FE-C61F-A38B09A2FAA0}"/>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In the update phase, the adversary makes all queries it simulated to the real random oracle, and correct the response.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For the next iteration, the adversary’s simulation should be consistent with all the real query/response pairs it made before.</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Slide Number Placeholder 3">
            <a:extLst>
              <a:ext uri="{FF2B5EF4-FFF2-40B4-BE49-F238E27FC236}">
                <a16:creationId xmlns:a16="http://schemas.microsoft.com/office/drawing/2014/main" id="{FFC57A64-8B1E-84BE-1DCC-943E6D95D78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E1C78-3077-46F7-B970-0F336ADA50E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188835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53B6D-B8E5-8F09-A59D-2BD0E07851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2D788D-411A-008E-5C5F-41ECF57FED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89DABA-B816-609B-0AD0-C1B79FF50BDE}"/>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For the next iteration, the adversary’s simulation should be consistent with all the real query/response pairs it made before.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Next, I explain why Adversary wins.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CN" dirty="0"/>
          </a:p>
        </p:txBody>
      </p:sp>
      <p:sp>
        <p:nvSpPr>
          <p:cNvPr id="4" name="Slide Number Placeholder 3">
            <a:extLst>
              <a:ext uri="{FF2B5EF4-FFF2-40B4-BE49-F238E27FC236}">
                <a16:creationId xmlns:a16="http://schemas.microsoft.com/office/drawing/2014/main" id="{F3C26E38-3C56-D801-6A31-E83829005B2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E1C78-3077-46F7-B970-0F336ADA50E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089162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BFDA5-E450-CB24-C7B0-B9C0162C38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D4D810-9977-B4C5-6309-EE1A49FD68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F2560E-E299-CA91-3975-118B0DFBA2C6}"/>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Next, I explain why Adversary wins. The adversary computes the shared key tilde k using the guessed view of Alice, including the simulated secret key and the simulated random oracle.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For the honest party Bob, he computes the </a:t>
            </a:r>
            <a:r>
              <a:rPr lang="en-US" altLang="zh-CN" sz="1200" kern="100" dirty="0" err="1">
                <a:effectLst/>
                <a:latin typeface="等线" panose="02010600030101010101" pitchFamily="2" charset="-122"/>
                <a:ea typeface="等线" panose="02010600030101010101" pitchFamily="2" charset="-122"/>
                <a:cs typeface="Times New Roman" panose="02020603050405020304" pitchFamily="18" charset="0"/>
              </a:rPr>
              <a:t>pkB</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and the shared key k under the real random oracle.</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CN" dirty="0"/>
          </a:p>
        </p:txBody>
      </p:sp>
      <p:sp>
        <p:nvSpPr>
          <p:cNvPr id="4" name="Slide Number Placeholder 3">
            <a:extLst>
              <a:ext uri="{FF2B5EF4-FFF2-40B4-BE49-F238E27FC236}">
                <a16:creationId xmlns:a16="http://schemas.microsoft.com/office/drawing/2014/main" id="{A63370BE-CF4C-5B5C-50DA-923CB49BC8E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E1C78-3077-46F7-B970-0F336ADA50E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880421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8D395-37A5-6B6C-59D2-6687C5B416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A71F2-DAF0-CABA-B4E5-D79C12D797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067A12-6160-1C9C-7BFC-FAC6E66EF2C1}"/>
              </a:ext>
            </a:extLst>
          </p:cNvPr>
          <p:cNvSpPr>
            <a:spLocks noGrp="1"/>
          </p:cNvSpPr>
          <p:nvPr>
            <p:ph type="body" idx="1"/>
          </p:nvPr>
        </p:nvSpPr>
        <p:spPr/>
        <p:txBody>
          <a:bodyPr/>
          <a:lstStyle/>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For the honest party Bob, he computes the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pkB</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and the shared key k under the real random oracle.</a:t>
            </a:r>
          </a:p>
          <a:p>
            <a:pPr algn="just"/>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just"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Consider this case, the query set simulated by adversary is disjoint from Bob.</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Slide Number Placeholder 3">
            <a:extLst>
              <a:ext uri="{FF2B5EF4-FFF2-40B4-BE49-F238E27FC236}">
                <a16:creationId xmlns:a16="http://schemas.microsoft.com/office/drawing/2014/main" id="{12FDB827-6729-3BD7-6638-D5288A0EB8C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E1C78-3077-46F7-B970-0F336ADA50E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061937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62FCE-3FFA-87E8-FA35-EF64FDEB6D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A2B87-90A6-5CC9-C747-127048BEB8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75BE79-7E4F-CEC8-3F8E-355A996BFF55}"/>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Consider this case, the query set simulated by adversary is disjoint from Bob.</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Thin this case, there is a valid random oracle consistent with the simulated view of Alice and the real view of Bob. Due to the perfect complexity of NIKE, the tilde k computed by the adversary is equal to the real shared key k computed by Bob.</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CN" altLang="zh-CN" sz="18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Slide Number Placeholder 3">
            <a:extLst>
              <a:ext uri="{FF2B5EF4-FFF2-40B4-BE49-F238E27FC236}">
                <a16:creationId xmlns:a16="http://schemas.microsoft.com/office/drawing/2014/main" id="{EF8D1E37-CA6D-EAB3-90D4-EE887E7CD87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E1C78-3077-46F7-B970-0F336ADA50E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853315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837AC-15A4-238C-5FDE-B64481232B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5986A7-7E6E-D397-1DFE-4ED54FDEAF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5278E5-D0A0-F1EB-69EC-3665BD82BCE7}"/>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Thin this case, there is a valid random oracle consistent with the simulated view of Alice and the real view of Bob. Due to the perfect completeness of NIKE, the tilde k computed by the adversary is equal to the real shared key k computed by Bob.</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On the other hand, if the query set simulated by adversary intersects with Bob, bad event could happen. Let’s see this table.</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CN" dirty="0"/>
          </a:p>
        </p:txBody>
      </p:sp>
      <p:sp>
        <p:nvSpPr>
          <p:cNvPr id="4" name="Slide Number Placeholder 3">
            <a:extLst>
              <a:ext uri="{FF2B5EF4-FFF2-40B4-BE49-F238E27FC236}">
                <a16:creationId xmlns:a16="http://schemas.microsoft.com/office/drawing/2014/main" id="{51A64850-B647-400F-A597-8A2799413AA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E1C78-3077-46F7-B970-0F336ADA50E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0091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8311F-612A-145F-CE1C-F02986EDBE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7907FA-5718-0025-AB3B-A260E6B236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54A640-9004-6833-82F8-76E56E0365B1}"/>
              </a:ext>
            </a:extLst>
          </p:cNvPr>
          <p:cNvSpPr>
            <a:spLocks noGrp="1"/>
          </p:cNvSpPr>
          <p:nvPr>
            <p:ph type="body" idx="1"/>
          </p:nvPr>
        </p:nvSpPr>
        <p:spPr/>
        <p:txBody>
          <a:bodyPr/>
          <a:lstStyle/>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On the other hand, if the query set simulated by adversary intersects with Bob, bad event could happen. Let’s see this table.</a:t>
            </a:r>
          </a:p>
          <a:p>
            <a:pPr algn="just"/>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The first line of Adversary is from the update phase. Obviously, it is okay.</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CN" altLang="zh-CN" sz="1800" dirty="0"/>
          </a:p>
          <a:p>
            <a:pPr algn="just"/>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Slide Number Placeholder 3">
            <a:extLst>
              <a:ext uri="{FF2B5EF4-FFF2-40B4-BE49-F238E27FC236}">
                <a16:creationId xmlns:a16="http://schemas.microsoft.com/office/drawing/2014/main" id="{854778EA-9C47-D936-3600-F137567E64C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E1C78-3077-46F7-B970-0F336ADA50E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98073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6F8DB-6F77-D6BF-8E02-B969095C9A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A9464D-EE77-8FEA-0D23-C0FDE9CABD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20BF4D-73D0-8364-8E57-996B24C19C71}"/>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The first line of Adversary is from the update phase. Obviously, it is okay.</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In the second line, Adversary and Bob have different queries, but the responses are identical. Since a valid random oracle tolerate collision, it doesn’t matter.</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CN" altLang="zh-CN" dirty="0"/>
          </a:p>
          <a:p>
            <a:endParaRPr lang="en-CN" dirty="0"/>
          </a:p>
        </p:txBody>
      </p:sp>
      <p:sp>
        <p:nvSpPr>
          <p:cNvPr id="4" name="Slide Number Placeholder 3">
            <a:extLst>
              <a:ext uri="{FF2B5EF4-FFF2-40B4-BE49-F238E27FC236}">
                <a16:creationId xmlns:a16="http://schemas.microsoft.com/office/drawing/2014/main" id="{677F4C2C-8ADF-1D9A-0FBC-C5895B34529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E1C78-3077-46F7-B970-0F336ADA50E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1092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F2FB7-A5E4-DB39-DCBA-CD4145434E3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68A11E7-98A0-2EA6-30A7-0F589E8DAA3B}"/>
              </a:ext>
            </a:extLst>
          </p:cNvPr>
          <p:cNvSpPr>
            <a:spLocks noGrp="1" noRot="1" noChangeAspect="1"/>
          </p:cNvSpPr>
          <p:nvPr>
            <p:ph type="sldImg"/>
          </p:nvPr>
        </p:nvSpPr>
        <p:spPr>
          <a:xfrm>
            <a:off x="482600" y="1279525"/>
            <a:ext cx="6138863" cy="3454400"/>
          </a:xfrm>
        </p:spPr>
      </p:sp>
      <p:sp>
        <p:nvSpPr>
          <p:cNvPr id="3" name="备注占位符 2">
            <a:extLst>
              <a:ext uri="{FF2B5EF4-FFF2-40B4-BE49-F238E27FC236}">
                <a16:creationId xmlns:a16="http://schemas.microsoft.com/office/drawing/2014/main" id="{E2E616CA-4AD3-D7E8-34A2-B38CEED0B5FF}"/>
              </a:ext>
            </a:extLst>
          </p:cNvPr>
          <p:cNvSpPr>
            <a:spLocks noGrp="1"/>
          </p:cNvSpPr>
          <p:nvPr>
            <p:ph type="body" idx="1"/>
          </p:nvPr>
        </p:nvSpPr>
        <p:spPr/>
        <p:txBody>
          <a:bodyPr/>
          <a:lstStyle/>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This is the last question, how do we justify the security of group-based cryptosystems.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We usually use black-box reduction. It likes a bridge between the cryptographic group and the group-based cryptosystem.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We note that, when using the cryptographic group in such black-box manner, some inherent properties might be overlooked. </a:t>
            </a:r>
          </a:p>
          <a:p>
            <a:pPr algn="just"/>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600" kern="100" dirty="0">
                <a:effectLst/>
                <a:latin typeface="等线" panose="02010600030101010101" pitchFamily="2" charset="-122"/>
                <a:ea typeface="等线" panose="02010600030101010101" pitchFamily="2" charset="-122"/>
                <a:cs typeface="Times New Roman" panose="02020603050405020304" pitchFamily="18" charset="0"/>
              </a:rPr>
              <a:t>In this work, we focus on an inherent property, the encoding length, of the cryptographic group.</a:t>
            </a:r>
            <a:endParaRPr lang="zh-CN" altLang="zh-CN" sz="16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264063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6EFB3-55AA-44FF-420B-FCD5EBFAD0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3A65ED-3D62-61CD-AC86-1266C5DD60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2F3F57-324C-CF9B-2E0D-1BA667C4E3DF}"/>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In the second line, Adversary and Bob have different queries, but the responses are identical. Since a valid random oracle tolerate collision, it doesn’t matter.</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The next two lines are not in the intersection set. They also can appear in a valid RO.</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CN" altLang="zh-CN" dirty="0"/>
          </a:p>
          <a:p>
            <a:endParaRPr lang="en-CN" dirty="0"/>
          </a:p>
        </p:txBody>
      </p:sp>
      <p:sp>
        <p:nvSpPr>
          <p:cNvPr id="4" name="Slide Number Placeholder 3">
            <a:extLst>
              <a:ext uri="{FF2B5EF4-FFF2-40B4-BE49-F238E27FC236}">
                <a16:creationId xmlns:a16="http://schemas.microsoft.com/office/drawing/2014/main" id="{C3D451CA-DFAC-D5CB-3D3F-D98697B797C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E1C78-3077-46F7-B970-0F336ADA50E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656986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2EC60-EEF3-66A8-04C2-BEB1435AF6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58800B-1160-181D-2C98-3ADECAE852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986E9A-7343-A2AE-A575-994B0ECA1B75}"/>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The next two lines are not in the intersection set. They also can appear in a valid RO.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The bad event happens in the last line.</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CN" dirty="0"/>
          </a:p>
        </p:txBody>
      </p:sp>
      <p:sp>
        <p:nvSpPr>
          <p:cNvPr id="4" name="Slide Number Placeholder 3">
            <a:extLst>
              <a:ext uri="{FF2B5EF4-FFF2-40B4-BE49-F238E27FC236}">
                <a16:creationId xmlns:a16="http://schemas.microsoft.com/office/drawing/2014/main" id="{6DA50BDF-6BFC-5714-395F-9947D6B858D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E1C78-3077-46F7-B970-0F336ADA50E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4313145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0C130-634A-02AC-D6A8-5709BB697D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101507-9B7D-ECF4-7FC7-DA02B3DB4A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FD8B01-CED2-6318-6492-F889730D34EB}"/>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The bad event happens in the last line. Adversary and Bob have same query ten, but the responses are different. In a valid RO, every query should map to a single response. Fortunately, this bad pair could be corrected in the update phase! Recall that, we assume Bob makes at most q queries. So, this bad event happens up to q times. After q iteration, the adversary always computes a correct shared key. Therefore, the adversary can win in the random oracle model.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Now, come back to our purpose!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CN" dirty="0"/>
          </a:p>
        </p:txBody>
      </p:sp>
      <p:sp>
        <p:nvSpPr>
          <p:cNvPr id="4" name="Slide Number Placeholder 3">
            <a:extLst>
              <a:ext uri="{FF2B5EF4-FFF2-40B4-BE49-F238E27FC236}">
                <a16:creationId xmlns:a16="http://schemas.microsoft.com/office/drawing/2014/main" id="{7DF1E751-096F-8255-8DFA-108D688B16A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E1C78-3077-46F7-B970-0F336ADA50E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4013920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FCA2B-44E0-1195-65DC-A3E9A52A5C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8465FE-F5AA-BA0A-B10D-482434AF51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8A99FD-3246-CBBB-F0D2-E487FB473930}"/>
              </a:ext>
            </a:extLst>
          </p:cNvPr>
          <p:cNvSpPr>
            <a:spLocks noGrp="1"/>
          </p:cNvSpPr>
          <p:nvPr>
            <p:ph type="body" idx="1"/>
          </p:nvPr>
        </p:nvSpPr>
        <p:spPr/>
        <p:txBody>
          <a:bodyPr/>
          <a:lstStyle/>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Now, come back to our purpose! Under the GGM, we need to deal with another bad event. </a:t>
            </a:r>
          </a:p>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Let see the second line. Unlike RO, a valid GGM does not tolerate collision. Unfortunately, this bad event cannot be corrected in the update phase.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Slide Number Placeholder 3">
            <a:extLst>
              <a:ext uri="{FF2B5EF4-FFF2-40B4-BE49-F238E27FC236}">
                <a16:creationId xmlns:a16="http://schemas.microsoft.com/office/drawing/2014/main" id="{2A57C57C-9001-1B03-4578-A20DA24D82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E1C78-3077-46F7-B970-0F336ADA50E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973290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679A1-9505-058B-0FAA-60EC8E62FF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D516C-0357-455F-3A7C-35FD4AF62B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60FC1A-013B-EDA6-6BC0-AFD8CE6E4C90}"/>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Let’s go to further analysis. Why this bad event happens? It might be just a coincidence.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We will be very happy to see that, because the probability of sampling a valid group encoding is negligible! </a:t>
            </a:r>
            <a:endParaRPr lang="en-CN" dirty="0"/>
          </a:p>
        </p:txBody>
      </p:sp>
      <p:sp>
        <p:nvSpPr>
          <p:cNvPr id="4" name="Slide Number Placeholder 3">
            <a:extLst>
              <a:ext uri="{FF2B5EF4-FFF2-40B4-BE49-F238E27FC236}">
                <a16:creationId xmlns:a16="http://schemas.microsoft.com/office/drawing/2014/main" id="{44CEA394-91B6-31C1-3DE0-D86C15767CA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E1C78-3077-46F7-B970-0F336ADA50E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014770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C0B46-2F4C-6C18-2FFC-B1C292ADEE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3C2C84-9168-BEFF-3104-CCB4D13778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8CFBF6-1A2E-F7D5-17BC-B03E6EAD926D}"/>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However, the </a:t>
            </a:r>
            <a:r>
              <a:rPr lang="en-US" altLang="zh-CN" sz="1200" kern="100" dirty="0" err="1">
                <a:effectLst/>
                <a:latin typeface="等线" panose="02010600030101010101" pitchFamily="2" charset="-122"/>
                <a:ea typeface="等线" panose="02010600030101010101" pitchFamily="2" charset="-122"/>
                <a:cs typeface="Times New Roman" panose="02020603050405020304" pitchFamily="18" charset="0"/>
              </a:rPr>
              <a:t>pkA</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1200" kern="100" dirty="0" err="1">
                <a:effectLst/>
                <a:latin typeface="等线" panose="02010600030101010101" pitchFamily="2" charset="-122"/>
                <a:ea typeface="等线" panose="02010600030101010101" pitchFamily="2" charset="-122"/>
                <a:cs typeface="Times New Roman" panose="02020603050405020304" pitchFamily="18" charset="0"/>
              </a:rPr>
              <a:t>pkB</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are related to GGM. So the adversary may be able to extract the group encoding from them.</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Slide Number Placeholder 3">
            <a:extLst>
              <a:ext uri="{FF2B5EF4-FFF2-40B4-BE49-F238E27FC236}">
                <a16:creationId xmlns:a16="http://schemas.microsoft.com/office/drawing/2014/main" id="{B38ADB5A-AE15-23FB-F1BE-1945BDF44A5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E1C78-3077-46F7-B970-0F336ADA50E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612482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FCA98-2898-A63E-C941-6F7CAA89FE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B19AA7-74A8-E44B-35B9-34B8B8BD58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8732D9-0EAB-D16F-8732-92760EBDCC41}"/>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More specifically, assume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pkA</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is related to the green encodings in the real GGM,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pkB</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is related to the blue encoding.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CN" dirty="0"/>
          </a:p>
        </p:txBody>
      </p:sp>
      <p:sp>
        <p:nvSpPr>
          <p:cNvPr id="4" name="Slide Number Placeholder 3">
            <a:extLst>
              <a:ext uri="{FF2B5EF4-FFF2-40B4-BE49-F238E27FC236}">
                <a16:creationId xmlns:a16="http://schemas.microsoft.com/office/drawing/2014/main" id="{EC4EBFEB-E727-4CE6-8568-0219648D7C9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E1C78-3077-46F7-B970-0F336ADA50E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005478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6E511-3B73-8EAB-3E42-A014B2C675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EE3B8D-3CAB-FDDD-7E9A-F436DE95EA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629B11-5FAB-7BA8-4074-1EBDF58B884E}"/>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mn-ea"/>
                <a:cs typeface="Times New Roman" panose="02020603050405020304" pitchFamily="18" charset="0"/>
              </a:rPr>
              <a:t>More specifically, assume </a:t>
            </a:r>
            <a:r>
              <a:rPr lang="en-US" altLang="zh-CN" sz="1800" kern="100" dirty="0" err="1">
                <a:effectLst/>
                <a:latin typeface="等线" panose="02010600030101010101" pitchFamily="2" charset="-122"/>
                <a:ea typeface="+mn-ea"/>
                <a:cs typeface="Times New Roman" panose="02020603050405020304" pitchFamily="18" charset="0"/>
              </a:rPr>
              <a:t>pkA</a:t>
            </a:r>
            <a:r>
              <a:rPr lang="en-US" altLang="zh-CN" sz="1800" kern="100" dirty="0">
                <a:effectLst/>
                <a:latin typeface="等线" panose="02010600030101010101" pitchFamily="2" charset="-122"/>
                <a:ea typeface="+mn-ea"/>
                <a:cs typeface="Times New Roman" panose="02020603050405020304" pitchFamily="18" charset="0"/>
              </a:rPr>
              <a:t> is related to the green encodings in the real GGM, </a:t>
            </a:r>
            <a:r>
              <a:rPr lang="en-US" altLang="zh-CN" sz="1800" kern="100" dirty="0" err="1">
                <a:effectLst/>
                <a:latin typeface="等线" panose="02010600030101010101" pitchFamily="2" charset="-122"/>
                <a:ea typeface="+mn-ea"/>
                <a:cs typeface="Times New Roman" panose="02020603050405020304" pitchFamily="18" charset="0"/>
              </a:rPr>
              <a:t>pkB</a:t>
            </a:r>
            <a:r>
              <a:rPr lang="en-US" altLang="zh-CN" sz="1800" kern="100" dirty="0">
                <a:effectLst/>
                <a:latin typeface="等线" panose="02010600030101010101" pitchFamily="2" charset="-122"/>
                <a:ea typeface="+mn-ea"/>
                <a:cs typeface="Times New Roman" panose="02020603050405020304" pitchFamily="18" charset="0"/>
              </a:rPr>
              <a:t> is related to the blue encoding. </a:t>
            </a:r>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The extracted encoding is in the </a:t>
            </a:r>
            <a:r>
              <a:rPr lang="en-US" altLang="zh-CN" sz="2800" b="0" i="0" dirty="0">
                <a:solidFill>
                  <a:srgbClr val="444444"/>
                </a:solidFill>
                <a:effectLst/>
                <a:latin typeface="Arial" panose="020B0604020202020204" pitchFamily="34" charset="0"/>
              </a:rPr>
              <a:t>union of</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green and blue. For clarity, I set the intersection of the green set and blue set as yellow. Now, there are two cases for the extracted encoding.</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CN" dirty="0"/>
          </a:p>
        </p:txBody>
      </p:sp>
      <p:sp>
        <p:nvSpPr>
          <p:cNvPr id="4" name="Slide Number Placeholder 3">
            <a:extLst>
              <a:ext uri="{FF2B5EF4-FFF2-40B4-BE49-F238E27FC236}">
                <a16:creationId xmlns:a16="http://schemas.microsoft.com/office/drawing/2014/main" id="{DE7DF5DA-8597-51AB-B5C5-10C470E540A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E1C78-3077-46F7-B970-0F336ADA50E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922856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E91F2-4339-23C6-8D34-6D6DA24E18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0E6648-7998-D0CA-9E2B-7F3ACC4821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B9A85-345F-B2C6-0458-C72A19312DA3}"/>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First, it is outside the intersection. For example, it is in the green area. It means that this string is independent of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pkB</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The adversary can only obtain string’s information from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pkA</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Here I introduce our length tool. Recall that, we want to prove the separation from the longer GGM to the NIKE.</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CN" dirty="0"/>
          </a:p>
        </p:txBody>
      </p:sp>
      <p:sp>
        <p:nvSpPr>
          <p:cNvPr id="4" name="Slide Number Placeholder 3">
            <a:extLst>
              <a:ext uri="{FF2B5EF4-FFF2-40B4-BE49-F238E27FC236}">
                <a16:creationId xmlns:a16="http://schemas.microsoft.com/office/drawing/2014/main" id="{E76750BA-C789-ECD8-C36C-6F68132BE42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E1C78-3077-46F7-B970-0F336ADA50E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930856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00FAB-B1B6-6752-CC9E-E5FC1870E5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F194DB-8A42-CBFA-7EA4-21F708E242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779F43-FDAC-E678-C376-5E5C0B341ABE}"/>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Here I introduce our length tool. Recall that, we want to prove the separation from the longer GGM to the NIKE. Intuitively, if the length of the public key is much shorter than the group encoding, then a single public key would not carry enough information to recover the group encodings. In our paper, we take four pages to formally prove it.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CN" dirty="0"/>
          </a:p>
        </p:txBody>
      </p:sp>
      <p:sp>
        <p:nvSpPr>
          <p:cNvPr id="4" name="Slide Number Placeholder 3">
            <a:extLst>
              <a:ext uri="{FF2B5EF4-FFF2-40B4-BE49-F238E27FC236}">
                <a16:creationId xmlns:a16="http://schemas.microsoft.com/office/drawing/2014/main" id="{BE3D3F90-EE85-56C0-8980-7990DCD59BB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E1C78-3077-46F7-B970-0F336ADA50E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9934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In this work, we focus on an inherent property, the encoding length, of the cryptographic group.</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pPr>
              <a:defRPr/>
            </a:pPr>
            <a:fld id="{8BFE1C78-3077-46F7-B970-0F336ADA50EF}" type="slidenum">
              <a:rPr lang="zh-CN" altLang="en-US" smtClean="0"/>
              <a:t>5</a:t>
            </a:fld>
            <a:endParaRPr lang="zh-CN" altLang="en-US"/>
          </a:p>
        </p:txBody>
      </p:sp>
    </p:spTree>
    <p:extLst>
      <p:ext uri="{BB962C8B-B14F-4D97-AF65-F5344CB8AC3E}">
        <p14:creationId xmlns:p14="http://schemas.microsoft.com/office/powerpoint/2010/main" val="42777801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129CD-2073-B7E0-3212-517AA377E5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0D86B4-D2EC-9353-4312-558E7EECCB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A69BFE-16B3-F413-237D-19282A42FA84}"/>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On the other hand, the extracted encoding may be in the intersection. In this case, two public keys might carry enough information. Fortunately, since the secret keys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skA</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and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skB</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are independent, with high probability all queries in the intersection are frequent. To avoid this bad case, we can sample enough random secret key to run KG algorithm, and gather the generated group encodings to collect the whole frequent queries.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CN" dirty="0"/>
          </a:p>
        </p:txBody>
      </p:sp>
      <p:sp>
        <p:nvSpPr>
          <p:cNvPr id="4" name="Slide Number Placeholder 3">
            <a:extLst>
              <a:ext uri="{FF2B5EF4-FFF2-40B4-BE49-F238E27FC236}">
                <a16:creationId xmlns:a16="http://schemas.microsoft.com/office/drawing/2014/main" id="{56DB3C7D-D660-9817-1947-7CE706BE5A8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E1C78-3077-46F7-B970-0F336ADA50E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293174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9254D-9E62-9AC8-9B47-C1FDF251E2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423682-CCBD-E36C-FA4E-5AC9E8BD7A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13C76F-7531-9165-87FD-978101C88D3E}"/>
              </a:ext>
            </a:extLst>
          </p:cNvPr>
          <p:cNvSpPr>
            <a:spLocks noGrp="1"/>
          </p:cNvSpPr>
          <p:nvPr>
            <p:ph type="body" idx="1"/>
          </p:nvPr>
        </p:nvSpPr>
        <p:spPr/>
        <p:txBody>
          <a:bodyPr/>
          <a:lstStyle/>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Now, we successfully deal with all the bad events!</a:t>
            </a:r>
          </a:p>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We have proven that the NIKE with shorter public-key does not exist relative to the longer GGM. </a:t>
            </a:r>
          </a:p>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Combining them together, we establish the separation from longer CDH-secure groups to shorter CDH-secure groups!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Slide Number Placeholder 3">
            <a:extLst>
              <a:ext uri="{FF2B5EF4-FFF2-40B4-BE49-F238E27FC236}">
                <a16:creationId xmlns:a16="http://schemas.microsoft.com/office/drawing/2014/main" id="{75B10509-9F80-33A6-4B46-9BE10E0A0F3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E1C78-3077-46F7-B970-0F336ADA50E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083843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48A4C-0223-68AF-7E46-8E3FB1F3E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DBD138-E672-7D18-281C-C31000560B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34862E-24B3-9E87-0B34-38B4898F9FBF}"/>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In addition to our main result, I will talk about our second result as mentioned before.</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Slide Number Placeholder 3">
            <a:extLst>
              <a:ext uri="{FF2B5EF4-FFF2-40B4-BE49-F238E27FC236}">
                <a16:creationId xmlns:a16="http://schemas.microsoft.com/office/drawing/2014/main" id="{D0B9ADAA-7844-8550-553E-6BFBA9D7E98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E1C78-3077-46F7-B970-0F336ADA50E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196926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27723-10FC-71FB-528A-AD8BCC63FD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C38E86-274A-EDC7-3B6F-645F0E4BC2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2A58BA-AFEE-8FBD-31C4-F778A203E199}"/>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This is the hierarchy of GGMs. Informally, the shorter GGM is strictly stronger than the longer GGM, even in the presence of computationally bounded adversaries. Specifically, shorter GGM statistically implies the longer one; longer GGM does not computationally imply the shorter one. </a:t>
            </a:r>
            <a:r>
              <a:rPr lang="en-US" altLang="zh-CN" sz="1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Please see our paper for this proof.</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CN" dirty="0"/>
          </a:p>
        </p:txBody>
      </p:sp>
      <p:sp>
        <p:nvSpPr>
          <p:cNvPr id="4" name="Slide Number Placeholder 3">
            <a:extLst>
              <a:ext uri="{FF2B5EF4-FFF2-40B4-BE49-F238E27FC236}">
                <a16:creationId xmlns:a16="http://schemas.microsoft.com/office/drawing/2014/main" id="{39FE91D3-2CC6-45B2-CC8E-7B240C0E54F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E1C78-3077-46F7-B970-0F336ADA50E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32448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E3291-84FD-8E3F-1DC7-EA0336ED01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933B03-D69A-BEB6-21C3-386FBC0CF6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0ED23F-00C2-9705-2A87-24C357C4ECD4}"/>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Finally, I will conclude our results.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CN" dirty="0"/>
          </a:p>
        </p:txBody>
      </p:sp>
      <p:sp>
        <p:nvSpPr>
          <p:cNvPr id="4" name="Slide Number Placeholder 3">
            <a:extLst>
              <a:ext uri="{FF2B5EF4-FFF2-40B4-BE49-F238E27FC236}">
                <a16:creationId xmlns:a16="http://schemas.microsoft.com/office/drawing/2014/main" id="{6F4E88E6-6F6E-2B4B-F3B1-BD1B277BC9F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E1C78-3077-46F7-B970-0F336ADA50E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144148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69FB3-DF0E-6784-95DD-9C37AD1413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8DE0B4-B977-6A98-04DD-BF1ECD5340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3F3D66-308A-54E0-5E7D-A170ECD69527}"/>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In literature, GGM is often used to show the impossibility of group-based cryptosystems. For example, the separations from GGM to IBE or RBE.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CN" dirty="0"/>
          </a:p>
        </p:txBody>
      </p:sp>
      <p:sp>
        <p:nvSpPr>
          <p:cNvPr id="4" name="Slide Number Placeholder 3">
            <a:extLst>
              <a:ext uri="{FF2B5EF4-FFF2-40B4-BE49-F238E27FC236}">
                <a16:creationId xmlns:a16="http://schemas.microsoft.com/office/drawing/2014/main" id="{FE605C6C-F147-5D81-08F9-8DB81D63EE3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E1C78-3077-46F7-B970-0F336ADA50E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051012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FDFD4-ACE4-0CF6-D56C-D1954675ED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95BC81-801F-22E3-D6E6-DA75B878C1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46019A-BF03-B565-3CA5-A994680E55D7}"/>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Our results shows the first evidence that the GGM can also be used to show the impossibility of constructing plain cryptographic groups, varying in distinct length of group encodings. I believe that, our result would motivate the community to study the “lengths” in fundamental primitives (e.g., PKE).</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CN" dirty="0"/>
          </a:p>
        </p:txBody>
      </p:sp>
      <p:sp>
        <p:nvSpPr>
          <p:cNvPr id="4" name="Slide Number Placeholder 3">
            <a:extLst>
              <a:ext uri="{FF2B5EF4-FFF2-40B4-BE49-F238E27FC236}">
                <a16:creationId xmlns:a16="http://schemas.microsoft.com/office/drawing/2014/main" id="{BEC0AA40-D381-91BE-C020-FEEB8D8A5D5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E1C78-3077-46F7-B970-0F336ADA50E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818900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70A30-3518-1550-24B8-F7803075F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D007E4-3EBE-3EBC-8FEE-A0509C5238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5FDC7F-E6B1-CD18-D83A-D0A6D6A0053A}"/>
              </a:ext>
            </a:extLst>
          </p:cNvPr>
          <p:cNvSpPr>
            <a:spLocks noGrp="1"/>
          </p:cNvSpPr>
          <p:nvPr>
            <p:ph type="body" idx="1"/>
          </p:nvPr>
        </p:nvSpPr>
        <p:spPr/>
        <p:txBody>
          <a:bodyPr/>
          <a:lstStyle/>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However, I stress that our separation results have a limitation. It is only for the same order groups. Nevertheless, our results are interesting and important. Because when it comes to the problem that building a cryptographic group G two from another one G one, it is natural to think about the cases that they have the same order, or the order of </a:t>
            </a:r>
            <a:r>
              <a:rPr lang="en-US" altLang="zh-CN" sz="1800" kern="100" dirty="0">
                <a:effectLst/>
                <a:latin typeface="Cambria Math" panose="02040503050406030204" pitchFamily="18" charset="0"/>
                <a:ea typeface="等线" panose="02010600030101010101" pitchFamily="2" charset="-122"/>
                <a:cs typeface="Cambria Math" panose="02040503050406030204" pitchFamily="18" charset="0"/>
              </a:rPr>
              <a:t>G two</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is a factor of </a:t>
            </a:r>
            <a:r>
              <a:rPr lang="en-US" altLang="zh-CN" sz="1800" kern="100" dirty="0">
                <a:effectLst/>
                <a:latin typeface="Cambria Math" panose="02040503050406030204" pitchFamily="18" charset="0"/>
                <a:ea typeface="等线" panose="02010600030101010101" pitchFamily="2" charset="-122"/>
                <a:cs typeface="Cambria Math" panose="02040503050406030204" pitchFamily="18" charset="0"/>
              </a:rPr>
              <a:t>G one</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Our analysis can be generalized to capture such the second case.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Slide Number Placeholder 3">
            <a:extLst>
              <a:ext uri="{FF2B5EF4-FFF2-40B4-BE49-F238E27FC236}">
                <a16:creationId xmlns:a16="http://schemas.microsoft.com/office/drawing/2014/main" id="{81282082-87EE-35AA-927F-DB99D03E0EC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E1C78-3077-46F7-B970-0F336ADA50E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723714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6F25E-450D-1A38-ECCC-A76D05522E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F1DC8E-A8A5-413F-834C-D88795BEF3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5BEF94-4D9C-AC76-EF93-78F55EE4C646}"/>
              </a:ext>
            </a:extLst>
          </p:cNvPr>
          <p:cNvSpPr>
            <a:spLocks noGrp="1"/>
          </p:cNvSpPr>
          <p:nvPr>
            <p:ph type="body" idx="1"/>
          </p:nvPr>
        </p:nvSpPr>
        <p:spPr/>
        <p:txBody>
          <a:bodyPr/>
          <a:lstStyle/>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For another case, the group orders are distinct and co-prime.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To the best of our knowledge, no technique can generically build </a:t>
            </a:r>
            <a:r>
              <a:rPr lang="en-US" altLang="zh-CN" sz="1800" kern="100">
                <a:effectLst/>
                <a:latin typeface="等线" panose="02010600030101010101" pitchFamily="2" charset="-122"/>
                <a:ea typeface="等线" panose="02010600030101010101" pitchFamily="2" charset="-122"/>
                <a:cs typeface="Times New Roman" panose="02020603050405020304" pitchFamily="18" charset="0"/>
              </a:rPr>
              <a:t>G two </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from </a:t>
            </a:r>
            <a:r>
              <a:rPr lang="en-US" altLang="zh-CN" sz="1800" kern="100">
                <a:effectLst/>
                <a:latin typeface="等线" panose="02010600030101010101" pitchFamily="2" charset="-122"/>
                <a:ea typeface="等线" panose="02010600030101010101" pitchFamily="2" charset="-122"/>
                <a:cs typeface="Times New Roman" panose="02020603050405020304" pitchFamily="18" charset="0"/>
              </a:rPr>
              <a:t>G one </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in this case. So our separations do capture the natural settings.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Slide Number Placeholder 3">
            <a:extLst>
              <a:ext uri="{FF2B5EF4-FFF2-40B4-BE49-F238E27FC236}">
                <a16:creationId xmlns:a16="http://schemas.microsoft.com/office/drawing/2014/main" id="{D463FFB2-13C2-548A-A2A6-C7538608EE4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E1C78-3077-46F7-B970-0F336ADA50E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472267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43CB9-87F2-450F-176A-0FEB9E8397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6041FF-9AB1-AB4B-977B-3C7DA60964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2F050A-8A3F-6CC8-D962-0BA04FCABE67}"/>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The other limitation is that our analysis cannot support the separation between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dlog</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-secure groups. This is because our technology relies on the primitive NIKE. And it is unclear whether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dlog</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implies key agreement or not yet.</a:t>
            </a:r>
            <a:endParaRPr lang="en-US" altLang="zh-CN" sz="1800" dirty="0">
              <a:effectLst/>
              <a:latin typeface="等线" panose="02010600030101010101" pitchFamily="2" charset="-122"/>
              <a:cs typeface="Times New Roman" panose="02020603050405020304" pitchFamily="18" charset="0"/>
            </a:endParaRPr>
          </a:p>
          <a:p>
            <a:r>
              <a:rPr lang="en-US" altLang="zh-CN" sz="1800" dirty="0">
                <a:effectLst/>
                <a:latin typeface="等线" panose="02010600030101010101" pitchFamily="2" charset="-122"/>
                <a:cs typeface="Times New Roman" panose="02020603050405020304" pitchFamily="18" charset="0"/>
              </a:rPr>
              <a:t>Now, we leave it as an open problem: Does this separation still hold for </a:t>
            </a:r>
            <a:r>
              <a:rPr lang="en-US" altLang="zh-CN" sz="1800" dirty="0" err="1">
                <a:effectLst/>
                <a:latin typeface="等线" panose="02010600030101010101" pitchFamily="2" charset="-122"/>
                <a:cs typeface="Times New Roman" panose="02020603050405020304" pitchFamily="18" charset="0"/>
              </a:rPr>
              <a:t>Dlog</a:t>
            </a:r>
            <a:r>
              <a:rPr lang="en-US" altLang="zh-CN" sz="1800" dirty="0">
                <a:effectLst/>
                <a:latin typeface="等线" panose="02010600030101010101" pitchFamily="2" charset="-122"/>
                <a:cs typeface="Times New Roman" panose="02020603050405020304" pitchFamily="18" charset="0"/>
              </a:rPr>
              <a:t>-secure cryptographic groups</a:t>
            </a:r>
            <a:r>
              <a:rPr lang="zh-CN" altLang="zh-CN" sz="1800" dirty="0">
                <a:effectLst/>
                <a:ea typeface="等线" panose="02010600030101010101" pitchFamily="2" charset="-122"/>
                <a:cs typeface="Times New Roman" panose="02020603050405020304" pitchFamily="18" charset="0"/>
              </a:rPr>
              <a:t>？</a:t>
            </a:r>
            <a:endParaRPr lang="en-CN" dirty="0"/>
          </a:p>
        </p:txBody>
      </p:sp>
      <p:sp>
        <p:nvSpPr>
          <p:cNvPr id="4" name="Slide Number Placeholder 3">
            <a:extLst>
              <a:ext uri="{FF2B5EF4-FFF2-40B4-BE49-F238E27FC236}">
                <a16:creationId xmlns:a16="http://schemas.microsoft.com/office/drawing/2014/main" id="{137AAE4F-5892-BDF9-BD03-C2E1AF0F4FE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E1C78-3077-46F7-B970-0F336ADA50E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83143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0C12B-174B-446F-8458-D09E642687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DAD008-ADAD-6DFC-83C3-D57D69694B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1D9EFF-BCC1-3C74-9E58-45D88F7449A4}"/>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Firstly, I will talk about our motivation. (2 page)</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Slide Number Placeholder 3">
            <a:extLst>
              <a:ext uri="{FF2B5EF4-FFF2-40B4-BE49-F238E27FC236}">
                <a16:creationId xmlns:a16="http://schemas.microsoft.com/office/drawing/2014/main" id="{6735F27F-01D2-4E27-3161-7F96053C250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E1C78-3077-46F7-B970-0F336ADA50E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021415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9E7A8-4537-344F-0EFF-F51DC9E5E3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5C9254-7600-E238-0259-B1A206D9A3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48F611-2BDD-24B1-890E-64F8B864425E}"/>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That’s all. Thank you for listening.</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Slide Number Placeholder 3">
            <a:extLst>
              <a:ext uri="{FF2B5EF4-FFF2-40B4-BE49-F238E27FC236}">
                <a16:creationId xmlns:a16="http://schemas.microsoft.com/office/drawing/2014/main" id="{5DFEFFA5-D0BE-4FF7-B63D-D89D234D30CB}"/>
              </a:ext>
            </a:extLst>
          </p:cNvPr>
          <p:cNvSpPr>
            <a:spLocks noGrp="1"/>
          </p:cNvSpPr>
          <p:nvPr>
            <p:ph type="sldNum" sz="quarter" idx="5"/>
          </p:nvPr>
        </p:nvSpPr>
        <p:spPr/>
        <p:txBody>
          <a:bodyPr/>
          <a:lstStyle/>
          <a:p>
            <a:pPr>
              <a:defRPr/>
            </a:pPr>
            <a:fld id="{8BFE1C78-3077-46F7-B970-0F336ADA50EF}" type="slidenum">
              <a:rPr lang="zh-CN" altLang="en-US" smtClean="0"/>
              <a:t>60</a:t>
            </a:fld>
            <a:endParaRPr lang="zh-CN" altLang="en-US"/>
          </a:p>
        </p:txBody>
      </p:sp>
    </p:spTree>
    <p:extLst>
      <p:ext uri="{BB962C8B-B14F-4D97-AF65-F5344CB8AC3E}">
        <p14:creationId xmlns:p14="http://schemas.microsoft.com/office/powerpoint/2010/main" val="340835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6C08D-54DF-2E4D-9B1A-3F52D7F8E4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D225F6-82D5-02C0-9557-D4017B2139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EAB410-5366-8593-840D-FC36CA40F81F}"/>
              </a:ext>
            </a:extLst>
          </p:cNvPr>
          <p:cNvSpPr>
            <a:spLocks noGrp="1"/>
          </p:cNvSpPr>
          <p:nvPr>
            <p:ph type="body" idx="1"/>
          </p:nvPr>
        </p:nvSpPr>
        <p:spPr/>
        <p:txBody>
          <a:bodyPr/>
          <a:lstStyle/>
          <a:p>
            <a:endParaRPr lang="en-CN" dirty="0"/>
          </a:p>
        </p:txBody>
      </p:sp>
      <p:sp>
        <p:nvSpPr>
          <p:cNvPr id="4" name="Slide Number Placeholder 3">
            <a:extLst>
              <a:ext uri="{FF2B5EF4-FFF2-40B4-BE49-F238E27FC236}">
                <a16:creationId xmlns:a16="http://schemas.microsoft.com/office/drawing/2014/main" id="{374E915C-39E5-71B7-2444-8059E52955A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E1C78-3077-46F7-B970-0F336ADA50E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14408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BD308-79CE-6EFE-900A-4E6464C545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891161-2A89-E06C-86E0-AD8553DE80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256FDD-A0FD-4EF8-E60E-6772097126C8}"/>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Let’s see the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ElGamal</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encryption.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Slide Number Placeholder 3">
            <a:extLst>
              <a:ext uri="{FF2B5EF4-FFF2-40B4-BE49-F238E27FC236}">
                <a16:creationId xmlns:a16="http://schemas.microsoft.com/office/drawing/2014/main" id="{108E90FA-D981-62DA-76E7-C51F26E4A96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E1C78-3077-46F7-B970-0F336ADA50E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09811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53C18-1870-1BD1-EC7D-AAFC6DCCA4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32577A-C540-0668-672C-491A3CE25A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B70C9D-5526-8211-0A46-DCCA3AD2EE24}"/>
              </a:ext>
            </a:extLst>
          </p:cNvPr>
          <p:cNvSpPr>
            <a:spLocks noGrp="1"/>
          </p:cNvSpPr>
          <p:nvPr>
            <p:ph type="body" idx="1"/>
          </p:nvPr>
        </p:nvSpPr>
        <p:spPr/>
        <p:txBody>
          <a:bodyPr/>
          <a:lstStyle/>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In the literature, it is CPA secure with respect to any DDH-secure group. The bit-length of a group element is not considered</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Slide Number Placeholder 3">
            <a:extLst>
              <a:ext uri="{FF2B5EF4-FFF2-40B4-BE49-F238E27FC236}">
                <a16:creationId xmlns:a16="http://schemas.microsoft.com/office/drawing/2014/main" id="{902B9BE1-14CF-BDDB-0F01-5392E41C0A4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E1C78-3077-46F7-B970-0F336ADA50E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43694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1D2A5E-733B-4881-B35E-4DD3B8B2092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p>
        </p:txBody>
      </p:sp>
      <p:sp>
        <p:nvSpPr>
          <p:cNvPr id="3" name="副标题 2">
            <a:extLst>
              <a:ext uri="{FF2B5EF4-FFF2-40B4-BE49-F238E27FC236}">
                <a16:creationId xmlns:a16="http://schemas.microsoft.com/office/drawing/2014/main" id="{9A86756F-D4B6-4989-B67D-4576AE3D74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a:extLst>
              <a:ext uri="{FF2B5EF4-FFF2-40B4-BE49-F238E27FC236}">
                <a16:creationId xmlns:a16="http://schemas.microsoft.com/office/drawing/2014/main" id="{D2F276EE-8CD8-4943-AFE5-38E3981B88C1}"/>
              </a:ext>
            </a:extLst>
          </p:cNvPr>
          <p:cNvSpPr>
            <a:spLocks noGrp="1"/>
          </p:cNvSpPr>
          <p:nvPr>
            <p:ph type="dt" sz="half" idx="10"/>
          </p:nvPr>
        </p:nvSpPr>
        <p:spPr/>
        <p:txBody>
          <a:bodyPr/>
          <a:lstStyle/>
          <a:p>
            <a:fld id="{467B6F4E-77A9-43B2-AB78-7721C68C2DFE}" type="datetimeFigureOut">
              <a:rPr lang="zh-CN" altLang="en-US" smtClean="0"/>
              <a:t>2024/12/9</a:t>
            </a:fld>
            <a:endParaRPr lang="zh-CN" altLang="en-US" dirty="0"/>
          </a:p>
        </p:txBody>
      </p:sp>
      <p:sp>
        <p:nvSpPr>
          <p:cNvPr id="5" name="页脚占位符 4">
            <a:extLst>
              <a:ext uri="{FF2B5EF4-FFF2-40B4-BE49-F238E27FC236}">
                <a16:creationId xmlns:a16="http://schemas.microsoft.com/office/drawing/2014/main" id="{3688078B-1E89-46A9-A6AA-56425C109682}"/>
              </a:ext>
            </a:extLst>
          </p:cNvPr>
          <p:cNvSpPr>
            <a:spLocks noGrp="1"/>
          </p:cNvSpPr>
          <p:nvPr>
            <p:ph type="ftr" sz="quarter" idx="11"/>
          </p:nvPr>
        </p:nvSpPr>
        <p:spPr/>
        <p:txBody>
          <a:bodyPr/>
          <a:lstStyle/>
          <a:p>
            <a:endParaRPr lang="zh-CN" altLang="en-US" dirty="0"/>
          </a:p>
        </p:txBody>
      </p:sp>
      <p:sp>
        <p:nvSpPr>
          <p:cNvPr id="6" name="灯片编号占位符 5">
            <a:extLst>
              <a:ext uri="{FF2B5EF4-FFF2-40B4-BE49-F238E27FC236}">
                <a16:creationId xmlns:a16="http://schemas.microsoft.com/office/drawing/2014/main" id="{02F04E17-9749-4022-93ED-AF783D81C3E2}"/>
              </a:ext>
            </a:extLst>
          </p:cNvPr>
          <p:cNvSpPr>
            <a:spLocks noGrp="1"/>
          </p:cNvSpPr>
          <p:nvPr>
            <p:ph type="sldNum" sz="quarter" idx="12"/>
          </p:nvPr>
        </p:nvSpPr>
        <p:spPr/>
        <p:txBody>
          <a:bodyPr/>
          <a:lstStyle/>
          <a:p>
            <a:fld id="{ECB69C78-331F-4443-98AF-A8900B112A10}" type="slidenum">
              <a:rPr lang="zh-CN" altLang="en-US" smtClean="0"/>
              <a:t>‹#›</a:t>
            </a:fld>
            <a:endParaRPr lang="zh-CN" altLang="en-US"/>
          </a:p>
        </p:txBody>
      </p:sp>
    </p:spTree>
    <p:extLst>
      <p:ext uri="{BB962C8B-B14F-4D97-AF65-F5344CB8AC3E}">
        <p14:creationId xmlns:p14="http://schemas.microsoft.com/office/powerpoint/2010/main" val="2086147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5D8F5F-116F-4E45-9F32-40B9CA20742F}"/>
              </a:ext>
            </a:extLst>
          </p:cNvPr>
          <p:cNvSpPr>
            <a:spLocks noGrp="1"/>
          </p:cNvSpPr>
          <p:nvPr>
            <p:ph type="title"/>
          </p:nvPr>
        </p:nvSpPr>
        <p:spPr/>
        <p:txBody>
          <a:bodyPr/>
          <a:lstStyle/>
          <a:p>
            <a:r>
              <a:rPr lang="zh-CN" altLang="en-US" dirty="0"/>
              <a:t>单击此处编辑母版标题样式</a:t>
            </a:r>
          </a:p>
        </p:txBody>
      </p:sp>
      <p:sp>
        <p:nvSpPr>
          <p:cNvPr id="3" name="竖排文字占位符 2">
            <a:extLst>
              <a:ext uri="{FF2B5EF4-FFF2-40B4-BE49-F238E27FC236}">
                <a16:creationId xmlns:a16="http://schemas.microsoft.com/office/drawing/2014/main" id="{E1C16CB1-B9CA-4FA6-978C-3DE5FBCA6C46}"/>
              </a:ext>
            </a:extLst>
          </p:cNvPr>
          <p:cNvSpPr>
            <a:spLocks noGrp="1"/>
          </p:cNvSpPr>
          <p:nvPr>
            <p:ph type="body" orient="vert" idx="1"/>
          </p:nvPr>
        </p:nvSpPr>
        <p:spPr/>
        <p:txBody>
          <a:bodyPr vert="eaVert"/>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ADF715B1-5306-4AEB-8339-59BF2D9A3100}"/>
              </a:ext>
            </a:extLst>
          </p:cNvPr>
          <p:cNvSpPr>
            <a:spLocks noGrp="1"/>
          </p:cNvSpPr>
          <p:nvPr>
            <p:ph type="dt" sz="half" idx="10"/>
          </p:nvPr>
        </p:nvSpPr>
        <p:spPr/>
        <p:txBody>
          <a:bodyPr/>
          <a:lstStyle/>
          <a:p>
            <a:fld id="{467B6F4E-77A9-43B2-AB78-7721C68C2DFE}" type="datetimeFigureOut">
              <a:rPr lang="zh-CN" altLang="en-US" smtClean="0"/>
              <a:t>2024/12/9</a:t>
            </a:fld>
            <a:endParaRPr lang="zh-CN" altLang="en-US" dirty="0"/>
          </a:p>
        </p:txBody>
      </p:sp>
      <p:sp>
        <p:nvSpPr>
          <p:cNvPr id="5" name="页脚占位符 4">
            <a:extLst>
              <a:ext uri="{FF2B5EF4-FFF2-40B4-BE49-F238E27FC236}">
                <a16:creationId xmlns:a16="http://schemas.microsoft.com/office/drawing/2014/main" id="{1650643A-8B4B-4E5A-90FF-012551C89A1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B1E66CB-73D9-4361-8E9F-A381D5370FF2}"/>
              </a:ext>
            </a:extLst>
          </p:cNvPr>
          <p:cNvSpPr>
            <a:spLocks noGrp="1"/>
          </p:cNvSpPr>
          <p:nvPr>
            <p:ph type="sldNum" sz="quarter" idx="12"/>
          </p:nvPr>
        </p:nvSpPr>
        <p:spPr/>
        <p:txBody>
          <a:bodyPr/>
          <a:lstStyle/>
          <a:p>
            <a:fld id="{ECB69C78-331F-4443-98AF-A8900B112A10}" type="slidenum">
              <a:rPr lang="zh-CN" altLang="en-US" smtClean="0"/>
              <a:t>‹#›</a:t>
            </a:fld>
            <a:endParaRPr lang="zh-CN" altLang="en-US"/>
          </a:p>
        </p:txBody>
      </p:sp>
    </p:spTree>
    <p:extLst>
      <p:ext uri="{BB962C8B-B14F-4D97-AF65-F5344CB8AC3E}">
        <p14:creationId xmlns:p14="http://schemas.microsoft.com/office/powerpoint/2010/main" val="2953530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C02673F-225C-4A17-8FA3-97E6236FAAB0}"/>
              </a:ext>
            </a:extLst>
          </p:cNvPr>
          <p:cNvSpPr>
            <a:spLocks noGrp="1"/>
          </p:cNvSpPr>
          <p:nvPr>
            <p:ph type="title" orient="vert"/>
          </p:nvPr>
        </p:nvSpPr>
        <p:spPr>
          <a:xfrm>
            <a:off x="8724900" y="365125"/>
            <a:ext cx="2628900" cy="5811838"/>
          </a:xfrm>
        </p:spPr>
        <p:txBody>
          <a:bodyPr vert="eaVert"/>
          <a:lstStyle/>
          <a:p>
            <a:r>
              <a:rPr lang="zh-CN" altLang="en-US" dirty="0"/>
              <a:t>单击此处编辑母版标题样式</a:t>
            </a:r>
          </a:p>
        </p:txBody>
      </p:sp>
      <p:sp>
        <p:nvSpPr>
          <p:cNvPr id="3" name="竖排文字占位符 2">
            <a:extLst>
              <a:ext uri="{FF2B5EF4-FFF2-40B4-BE49-F238E27FC236}">
                <a16:creationId xmlns:a16="http://schemas.microsoft.com/office/drawing/2014/main" id="{3F742C60-8554-4E09-903D-BE618739F5AD}"/>
              </a:ext>
            </a:extLst>
          </p:cNvPr>
          <p:cNvSpPr>
            <a:spLocks noGrp="1"/>
          </p:cNvSpPr>
          <p:nvPr>
            <p:ph type="body" orient="vert" idx="1"/>
          </p:nvPr>
        </p:nvSpPr>
        <p:spPr>
          <a:xfrm>
            <a:off x="838200" y="365125"/>
            <a:ext cx="7734300" cy="5811838"/>
          </a:xfrm>
        </p:spPr>
        <p:txBody>
          <a:bodyPr vert="eaVert"/>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78344F4B-8E85-4028-B14E-FA149BFB1275}"/>
              </a:ext>
            </a:extLst>
          </p:cNvPr>
          <p:cNvSpPr>
            <a:spLocks noGrp="1"/>
          </p:cNvSpPr>
          <p:nvPr>
            <p:ph type="dt" sz="half" idx="10"/>
          </p:nvPr>
        </p:nvSpPr>
        <p:spPr/>
        <p:txBody>
          <a:bodyPr/>
          <a:lstStyle/>
          <a:p>
            <a:fld id="{467B6F4E-77A9-43B2-AB78-7721C68C2DFE}" type="datetimeFigureOut">
              <a:rPr lang="zh-CN" altLang="en-US" smtClean="0"/>
              <a:t>2024/12/9</a:t>
            </a:fld>
            <a:endParaRPr lang="zh-CN" altLang="en-US"/>
          </a:p>
        </p:txBody>
      </p:sp>
      <p:sp>
        <p:nvSpPr>
          <p:cNvPr id="5" name="页脚占位符 4">
            <a:extLst>
              <a:ext uri="{FF2B5EF4-FFF2-40B4-BE49-F238E27FC236}">
                <a16:creationId xmlns:a16="http://schemas.microsoft.com/office/drawing/2014/main" id="{C0DB5351-01EE-46FB-B3CE-EAFAF3ED6D8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1EC6A52-FE63-4DAB-B7CD-F02D7161DCD5}"/>
              </a:ext>
            </a:extLst>
          </p:cNvPr>
          <p:cNvSpPr>
            <a:spLocks noGrp="1"/>
          </p:cNvSpPr>
          <p:nvPr>
            <p:ph type="sldNum" sz="quarter" idx="12"/>
          </p:nvPr>
        </p:nvSpPr>
        <p:spPr/>
        <p:txBody>
          <a:bodyPr/>
          <a:lstStyle/>
          <a:p>
            <a:fld id="{ECB69C78-331F-4443-98AF-A8900B112A10}" type="slidenum">
              <a:rPr lang="zh-CN" altLang="en-US" smtClean="0"/>
              <a:t>‹#›</a:t>
            </a:fld>
            <a:endParaRPr lang="zh-CN" altLang="en-US"/>
          </a:p>
        </p:txBody>
      </p:sp>
    </p:spTree>
    <p:extLst>
      <p:ext uri="{BB962C8B-B14F-4D97-AF65-F5344CB8AC3E}">
        <p14:creationId xmlns:p14="http://schemas.microsoft.com/office/powerpoint/2010/main" val="1132795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3525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22900B-5EAA-454A-80A9-FB2320B9A235}"/>
              </a:ext>
            </a:extLst>
          </p:cNvPr>
          <p:cNvSpPr>
            <a:spLocks noGrp="1"/>
          </p:cNvSpPr>
          <p:nvPr>
            <p:ph type="title"/>
          </p:nvPr>
        </p:nvSpPr>
        <p:spPr/>
        <p:txBody>
          <a:bodyPr/>
          <a:lstStyle/>
          <a:p>
            <a:r>
              <a:rPr lang="zh-CN" altLang="en-US" dirty="0"/>
              <a:t>单击此处编辑母版标题样式</a:t>
            </a:r>
          </a:p>
        </p:txBody>
      </p:sp>
      <p:sp>
        <p:nvSpPr>
          <p:cNvPr id="3" name="内容占位符 2">
            <a:extLst>
              <a:ext uri="{FF2B5EF4-FFF2-40B4-BE49-F238E27FC236}">
                <a16:creationId xmlns:a16="http://schemas.microsoft.com/office/drawing/2014/main" id="{A8B2C9B1-165F-4308-8B89-B2F278E57A4F}"/>
              </a:ext>
            </a:extLst>
          </p:cNvPr>
          <p:cNvSpPr>
            <a:spLocks noGrp="1"/>
          </p:cNvSpPr>
          <p:nvPr>
            <p:ph idx="1"/>
          </p:nvPr>
        </p:nvSpPr>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BE79811-7DFB-461E-8227-6BE5EEE87F57}"/>
              </a:ext>
            </a:extLst>
          </p:cNvPr>
          <p:cNvSpPr>
            <a:spLocks noGrp="1"/>
          </p:cNvSpPr>
          <p:nvPr>
            <p:ph type="dt" sz="half" idx="10"/>
          </p:nvPr>
        </p:nvSpPr>
        <p:spPr/>
        <p:txBody>
          <a:bodyPr/>
          <a:lstStyle/>
          <a:p>
            <a:fld id="{467B6F4E-77A9-43B2-AB78-7721C68C2DFE}" type="datetimeFigureOut">
              <a:rPr lang="zh-CN" altLang="en-US" smtClean="0"/>
              <a:t>2024/12/9</a:t>
            </a:fld>
            <a:endParaRPr lang="zh-CN" altLang="en-US" dirty="0"/>
          </a:p>
        </p:txBody>
      </p:sp>
      <p:sp>
        <p:nvSpPr>
          <p:cNvPr id="5" name="页脚占位符 4">
            <a:extLst>
              <a:ext uri="{FF2B5EF4-FFF2-40B4-BE49-F238E27FC236}">
                <a16:creationId xmlns:a16="http://schemas.microsoft.com/office/drawing/2014/main" id="{05A983B9-20B9-43D9-B9C5-31E70945A0C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B9349C8-44C1-4605-8E93-0461401542FE}"/>
              </a:ext>
            </a:extLst>
          </p:cNvPr>
          <p:cNvSpPr>
            <a:spLocks noGrp="1"/>
          </p:cNvSpPr>
          <p:nvPr>
            <p:ph type="sldNum" sz="quarter" idx="12"/>
          </p:nvPr>
        </p:nvSpPr>
        <p:spPr/>
        <p:txBody>
          <a:bodyPr/>
          <a:lstStyle/>
          <a:p>
            <a:fld id="{ECB69C78-331F-4443-98AF-A8900B112A10}" type="slidenum">
              <a:rPr lang="zh-CN" altLang="en-US" smtClean="0"/>
              <a:t>‹#›</a:t>
            </a:fld>
            <a:endParaRPr lang="zh-CN" altLang="en-US"/>
          </a:p>
        </p:txBody>
      </p:sp>
    </p:spTree>
    <p:extLst>
      <p:ext uri="{BB962C8B-B14F-4D97-AF65-F5344CB8AC3E}">
        <p14:creationId xmlns:p14="http://schemas.microsoft.com/office/powerpoint/2010/main" val="1138544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79CE13-09D7-4CA4-870B-41343670C79F}"/>
              </a:ext>
            </a:extLst>
          </p:cNvPr>
          <p:cNvSpPr>
            <a:spLocks noGrp="1"/>
          </p:cNvSpPr>
          <p:nvPr>
            <p:ph type="title"/>
          </p:nvPr>
        </p:nvSpPr>
        <p:spPr>
          <a:xfrm>
            <a:off x="831850" y="1709738"/>
            <a:ext cx="10515600" cy="2852737"/>
          </a:xfrm>
        </p:spPr>
        <p:txBody>
          <a:bodyPr anchor="b"/>
          <a:lstStyle>
            <a:lvl1pPr>
              <a:defRPr sz="6000"/>
            </a:lvl1pPr>
          </a:lstStyle>
          <a:p>
            <a:r>
              <a:rPr lang="zh-CN" altLang="en-US" dirty="0"/>
              <a:t>单击此处编辑母版标题样式</a:t>
            </a:r>
          </a:p>
        </p:txBody>
      </p:sp>
      <p:sp>
        <p:nvSpPr>
          <p:cNvPr id="3" name="文本占位符 2">
            <a:extLst>
              <a:ext uri="{FF2B5EF4-FFF2-40B4-BE49-F238E27FC236}">
                <a16:creationId xmlns:a16="http://schemas.microsoft.com/office/drawing/2014/main" id="{1D932E74-68CD-4441-A687-6678C82E7D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442E90DD-D823-4561-BEEB-51797C580E9E}"/>
              </a:ext>
            </a:extLst>
          </p:cNvPr>
          <p:cNvSpPr>
            <a:spLocks noGrp="1"/>
          </p:cNvSpPr>
          <p:nvPr>
            <p:ph type="dt" sz="half" idx="10"/>
          </p:nvPr>
        </p:nvSpPr>
        <p:spPr/>
        <p:txBody>
          <a:bodyPr/>
          <a:lstStyle/>
          <a:p>
            <a:fld id="{467B6F4E-77A9-43B2-AB78-7721C68C2DFE}" type="datetimeFigureOut">
              <a:rPr lang="zh-CN" altLang="en-US" smtClean="0"/>
              <a:t>2024/12/9</a:t>
            </a:fld>
            <a:endParaRPr lang="zh-CN" altLang="en-US"/>
          </a:p>
        </p:txBody>
      </p:sp>
      <p:sp>
        <p:nvSpPr>
          <p:cNvPr id="5" name="页脚占位符 4">
            <a:extLst>
              <a:ext uri="{FF2B5EF4-FFF2-40B4-BE49-F238E27FC236}">
                <a16:creationId xmlns:a16="http://schemas.microsoft.com/office/drawing/2014/main" id="{42F8C029-68C7-4079-9D69-3292A0D268B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F9C69B1-BA86-410D-A966-2E15C63CDB0E}"/>
              </a:ext>
            </a:extLst>
          </p:cNvPr>
          <p:cNvSpPr>
            <a:spLocks noGrp="1"/>
          </p:cNvSpPr>
          <p:nvPr>
            <p:ph type="sldNum" sz="quarter" idx="12"/>
          </p:nvPr>
        </p:nvSpPr>
        <p:spPr/>
        <p:txBody>
          <a:bodyPr/>
          <a:lstStyle/>
          <a:p>
            <a:fld id="{ECB69C78-331F-4443-98AF-A8900B112A10}" type="slidenum">
              <a:rPr lang="zh-CN" altLang="en-US" smtClean="0"/>
              <a:t>‹#›</a:t>
            </a:fld>
            <a:endParaRPr lang="zh-CN" altLang="en-US"/>
          </a:p>
        </p:txBody>
      </p:sp>
    </p:spTree>
    <p:extLst>
      <p:ext uri="{BB962C8B-B14F-4D97-AF65-F5344CB8AC3E}">
        <p14:creationId xmlns:p14="http://schemas.microsoft.com/office/powerpoint/2010/main" val="280213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7162A0-7A1F-4F4B-AA4E-5822057C4986}"/>
              </a:ext>
            </a:extLst>
          </p:cNvPr>
          <p:cNvSpPr>
            <a:spLocks noGrp="1"/>
          </p:cNvSpPr>
          <p:nvPr>
            <p:ph type="title"/>
          </p:nvPr>
        </p:nvSpPr>
        <p:spPr/>
        <p:txBody>
          <a:bodyPr/>
          <a:lstStyle/>
          <a:p>
            <a:r>
              <a:rPr lang="zh-CN" altLang="en-US" dirty="0"/>
              <a:t>单击此处编辑母版标题样式</a:t>
            </a:r>
          </a:p>
        </p:txBody>
      </p:sp>
      <p:sp>
        <p:nvSpPr>
          <p:cNvPr id="3" name="内容占位符 2">
            <a:extLst>
              <a:ext uri="{FF2B5EF4-FFF2-40B4-BE49-F238E27FC236}">
                <a16:creationId xmlns:a16="http://schemas.microsoft.com/office/drawing/2014/main" id="{EBB82E16-396D-47B8-B74B-B102087E40F7}"/>
              </a:ext>
            </a:extLst>
          </p:cNvPr>
          <p:cNvSpPr>
            <a:spLocks noGrp="1"/>
          </p:cNvSpPr>
          <p:nvPr>
            <p:ph sz="half" idx="1"/>
          </p:nvPr>
        </p:nvSpPr>
        <p:spPr>
          <a:xfrm>
            <a:off x="838200" y="1825625"/>
            <a:ext cx="5181600" cy="4351338"/>
          </a:xfrm>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a:extLst>
              <a:ext uri="{FF2B5EF4-FFF2-40B4-BE49-F238E27FC236}">
                <a16:creationId xmlns:a16="http://schemas.microsoft.com/office/drawing/2014/main" id="{608277CE-61E1-4993-927F-733C73385C9E}"/>
              </a:ext>
            </a:extLst>
          </p:cNvPr>
          <p:cNvSpPr>
            <a:spLocks noGrp="1"/>
          </p:cNvSpPr>
          <p:nvPr>
            <p:ph sz="half" idx="2"/>
          </p:nvPr>
        </p:nvSpPr>
        <p:spPr>
          <a:xfrm>
            <a:off x="6172200" y="1825625"/>
            <a:ext cx="5181600" cy="4351338"/>
          </a:xfrm>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a:extLst>
              <a:ext uri="{FF2B5EF4-FFF2-40B4-BE49-F238E27FC236}">
                <a16:creationId xmlns:a16="http://schemas.microsoft.com/office/drawing/2014/main" id="{80B6832C-55C7-49B0-8CCB-E81E64C3E371}"/>
              </a:ext>
            </a:extLst>
          </p:cNvPr>
          <p:cNvSpPr>
            <a:spLocks noGrp="1"/>
          </p:cNvSpPr>
          <p:nvPr>
            <p:ph type="dt" sz="half" idx="10"/>
          </p:nvPr>
        </p:nvSpPr>
        <p:spPr/>
        <p:txBody>
          <a:bodyPr/>
          <a:lstStyle/>
          <a:p>
            <a:fld id="{467B6F4E-77A9-43B2-AB78-7721C68C2DFE}" type="datetimeFigureOut">
              <a:rPr lang="zh-CN" altLang="en-US" smtClean="0"/>
              <a:t>2024/12/9</a:t>
            </a:fld>
            <a:endParaRPr lang="zh-CN" altLang="en-US"/>
          </a:p>
        </p:txBody>
      </p:sp>
      <p:sp>
        <p:nvSpPr>
          <p:cNvPr id="6" name="页脚占位符 5">
            <a:extLst>
              <a:ext uri="{FF2B5EF4-FFF2-40B4-BE49-F238E27FC236}">
                <a16:creationId xmlns:a16="http://schemas.microsoft.com/office/drawing/2014/main" id="{2E880DCA-3C39-4B77-93A7-97B11DC1863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402E25D-4A7A-4823-9DD7-1E637A765493}"/>
              </a:ext>
            </a:extLst>
          </p:cNvPr>
          <p:cNvSpPr>
            <a:spLocks noGrp="1"/>
          </p:cNvSpPr>
          <p:nvPr>
            <p:ph type="sldNum" sz="quarter" idx="12"/>
          </p:nvPr>
        </p:nvSpPr>
        <p:spPr/>
        <p:txBody>
          <a:bodyPr/>
          <a:lstStyle/>
          <a:p>
            <a:fld id="{ECB69C78-331F-4443-98AF-A8900B112A10}" type="slidenum">
              <a:rPr lang="zh-CN" altLang="en-US" smtClean="0"/>
              <a:t>‹#›</a:t>
            </a:fld>
            <a:endParaRPr lang="zh-CN" altLang="en-US"/>
          </a:p>
        </p:txBody>
      </p:sp>
    </p:spTree>
    <p:extLst>
      <p:ext uri="{BB962C8B-B14F-4D97-AF65-F5344CB8AC3E}">
        <p14:creationId xmlns:p14="http://schemas.microsoft.com/office/powerpoint/2010/main" val="3994441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0101AA-D547-462E-826A-03D234F01324}"/>
              </a:ext>
            </a:extLst>
          </p:cNvPr>
          <p:cNvSpPr>
            <a:spLocks noGrp="1"/>
          </p:cNvSpPr>
          <p:nvPr>
            <p:ph type="title"/>
          </p:nvPr>
        </p:nvSpPr>
        <p:spPr>
          <a:xfrm>
            <a:off x="839788" y="365125"/>
            <a:ext cx="10515600" cy="1325563"/>
          </a:xfrm>
        </p:spPr>
        <p:txBody>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9431E7E4-8BC4-47E3-A57C-4676940BAB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编辑母版文本样式</a:t>
            </a:r>
          </a:p>
        </p:txBody>
      </p:sp>
      <p:sp>
        <p:nvSpPr>
          <p:cNvPr id="4" name="内容占位符 3">
            <a:extLst>
              <a:ext uri="{FF2B5EF4-FFF2-40B4-BE49-F238E27FC236}">
                <a16:creationId xmlns:a16="http://schemas.microsoft.com/office/drawing/2014/main" id="{EB7415E7-F9EA-4B60-B13C-1BEC7831F8E0}"/>
              </a:ext>
            </a:extLst>
          </p:cNvPr>
          <p:cNvSpPr>
            <a:spLocks noGrp="1"/>
          </p:cNvSpPr>
          <p:nvPr>
            <p:ph sz="half" idx="2"/>
          </p:nvPr>
        </p:nvSpPr>
        <p:spPr>
          <a:xfrm>
            <a:off x="839788" y="2505075"/>
            <a:ext cx="5157787" cy="3684588"/>
          </a:xfrm>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a:extLst>
              <a:ext uri="{FF2B5EF4-FFF2-40B4-BE49-F238E27FC236}">
                <a16:creationId xmlns:a16="http://schemas.microsoft.com/office/drawing/2014/main" id="{00A7F380-FE13-4FE3-BDAC-F74717E356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编辑母版文本样式</a:t>
            </a:r>
          </a:p>
        </p:txBody>
      </p:sp>
      <p:sp>
        <p:nvSpPr>
          <p:cNvPr id="6" name="内容占位符 5">
            <a:extLst>
              <a:ext uri="{FF2B5EF4-FFF2-40B4-BE49-F238E27FC236}">
                <a16:creationId xmlns:a16="http://schemas.microsoft.com/office/drawing/2014/main" id="{38875394-67D3-468D-86D5-037545441B54}"/>
              </a:ext>
            </a:extLst>
          </p:cNvPr>
          <p:cNvSpPr>
            <a:spLocks noGrp="1"/>
          </p:cNvSpPr>
          <p:nvPr>
            <p:ph sz="quarter" idx="4"/>
          </p:nvPr>
        </p:nvSpPr>
        <p:spPr>
          <a:xfrm>
            <a:off x="6172200" y="2505075"/>
            <a:ext cx="5183188" cy="3684588"/>
          </a:xfrm>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a:extLst>
              <a:ext uri="{FF2B5EF4-FFF2-40B4-BE49-F238E27FC236}">
                <a16:creationId xmlns:a16="http://schemas.microsoft.com/office/drawing/2014/main" id="{E3F9084A-D8AF-4F88-9298-2E933E6F1684}"/>
              </a:ext>
            </a:extLst>
          </p:cNvPr>
          <p:cNvSpPr>
            <a:spLocks noGrp="1"/>
          </p:cNvSpPr>
          <p:nvPr>
            <p:ph type="dt" sz="half" idx="10"/>
          </p:nvPr>
        </p:nvSpPr>
        <p:spPr/>
        <p:txBody>
          <a:bodyPr/>
          <a:lstStyle/>
          <a:p>
            <a:fld id="{467B6F4E-77A9-43B2-AB78-7721C68C2DFE}" type="datetimeFigureOut">
              <a:rPr lang="zh-CN" altLang="en-US" smtClean="0"/>
              <a:t>2024/12/9</a:t>
            </a:fld>
            <a:endParaRPr lang="zh-CN" altLang="en-US"/>
          </a:p>
        </p:txBody>
      </p:sp>
      <p:sp>
        <p:nvSpPr>
          <p:cNvPr id="8" name="页脚占位符 7">
            <a:extLst>
              <a:ext uri="{FF2B5EF4-FFF2-40B4-BE49-F238E27FC236}">
                <a16:creationId xmlns:a16="http://schemas.microsoft.com/office/drawing/2014/main" id="{E8CC8854-9D42-4866-8430-1A468849CC7C}"/>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4B7E56C6-37C0-46AE-AA2D-B68BAF0D7EF3}"/>
              </a:ext>
            </a:extLst>
          </p:cNvPr>
          <p:cNvSpPr>
            <a:spLocks noGrp="1"/>
          </p:cNvSpPr>
          <p:nvPr>
            <p:ph type="sldNum" sz="quarter" idx="12"/>
          </p:nvPr>
        </p:nvSpPr>
        <p:spPr/>
        <p:txBody>
          <a:bodyPr/>
          <a:lstStyle/>
          <a:p>
            <a:fld id="{ECB69C78-331F-4443-98AF-A8900B112A10}" type="slidenum">
              <a:rPr lang="zh-CN" altLang="en-US" smtClean="0"/>
              <a:t>‹#›</a:t>
            </a:fld>
            <a:endParaRPr lang="zh-CN" altLang="en-US"/>
          </a:p>
        </p:txBody>
      </p:sp>
    </p:spTree>
    <p:extLst>
      <p:ext uri="{BB962C8B-B14F-4D97-AF65-F5344CB8AC3E}">
        <p14:creationId xmlns:p14="http://schemas.microsoft.com/office/powerpoint/2010/main" val="3134735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546D02-DD75-4CE4-826D-73CA3DB6EC76}"/>
              </a:ext>
            </a:extLst>
          </p:cNvPr>
          <p:cNvSpPr>
            <a:spLocks noGrp="1"/>
          </p:cNvSpPr>
          <p:nvPr>
            <p:ph type="title"/>
          </p:nvPr>
        </p:nvSpPr>
        <p:spPr/>
        <p:txBody>
          <a:bodyPr/>
          <a:lstStyle/>
          <a:p>
            <a:r>
              <a:rPr lang="zh-CN" altLang="en-US" dirty="0"/>
              <a:t>单击此处编辑母版标题样式</a:t>
            </a:r>
          </a:p>
        </p:txBody>
      </p:sp>
      <p:sp>
        <p:nvSpPr>
          <p:cNvPr id="3" name="日期占位符 2">
            <a:extLst>
              <a:ext uri="{FF2B5EF4-FFF2-40B4-BE49-F238E27FC236}">
                <a16:creationId xmlns:a16="http://schemas.microsoft.com/office/drawing/2014/main" id="{47C0A1B7-5630-4316-8BD2-72570E754B94}"/>
              </a:ext>
            </a:extLst>
          </p:cNvPr>
          <p:cNvSpPr>
            <a:spLocks noGrp="1"/>
          </p:cNvSpPr>
          <p:nvPr>
            <p:ph type="dt" sz="half" idx="10"/>
          </p:nvPr>
        </p:nvSpPr>
        <p:spPr/>
        <p:txBody>
          <a:bodyPr/>
          <a:lstStyle/>
          <a:p>
            <a:fld id="{467B6F4E-77A9-43B2-AB78-7721C68C2DFE}" type="datetimeFigureOut">
              <a:rPr lang="zh-CN" altLang="en-US" smtClean="0"/>
              <a:t>2024/12/9</a:t>
            </a:fld>
            <a:endParaRPr lang="zh-CN" altLang="en-US"/>
          </a:p>
        </p:txBody>
      </p:sp>
      <p:sp>
        <p:nvSpPr>
          <p:cNvPr id="4" name="页脚占位符 3">
            <a:extLst>
              <a:ext uri="{FF2B5EF4-FFF2-40B4-BE49-F238E27FC236}">
                <a16:creationId xmlns:a16="http://schemas.microsoft.com/office/drawing/2014/main" id="{D3C7AEBA-2904-4793-940B-DCA98FE81FE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008AA1B6-9ADB-4D4B-A31D-B5958625CCD6}"/>
              </a:ext>
            </a:extLst>
          </p:cNvPr>
          <p:cNvSpPr>
            <a:spLocks noGrp="1"/>
          </p:cNvSpPr>
          <p:nvPr>
            <p:ph type="sldNum" sz="quarter" idx="12"/>
          </p:nvPr>
        </p:nvSpPr>
        <p:spPr/>
        <p:txBody>
          <a:bodyPr/>
          <a:lstStyle/>
          <a:p>
            <a:fld id="{ECB69C78-331F-4443-98AF-A8900B112A10}" type="slidenum">
              <a:rPr lang="zh-CN" altLang="en-US" smtClean="0"/>
              <a:t>‹#›</a:t>
            </a:fld>
            <a:endParaRPr lang="zh-CN" altLang="en-US"/>
          </a:p>
        </p:txBody>
      </p:sp>
    </p:spTree>
    <p:extLst>
      <p:ext uri="{BB962C8B-B14F-4D97-AF65-F5344CB8AC3E}">
        <p14:creationId xmlns:p14="http://schemas.microsoft.com/office/powerpoint/2010/main" val="1857873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C92AEB3-77A6-4ACB-8C06-275BA6BC24E2}"/>
              </a:ext>
            </a:extLst>
          </p:cNvPr>
          <p:cNvSpPr>
            <a:spLocks noGrp="1"/>
          </p:cNvSpPr>
          <p:nvPr>
            <p:ph type="dt" sz="half" idx="10"/>
          </p:nvPr>
        </p:nvSpPr>
        <p:spPr/>
        <p:txBody>
          <a:bodyPr/>
          <a:lstStyle/>
          <a:p>
            <a:fld id="{467B6F4E-77A9-43B2-AB78-7721C68C2DFE}" type="datetimeFigureOut">
              <a:rPr lang="zh-CN" altLang="en-US" smtClean="0"/>
              <a:t>2024/12/9</a:t>
            </a:fld>
            <a:endParaRPr lang="zh-CN" altLang="en-US"/>
          </a:p>
        </p:txBody>
      </p:sp>
      <p:sp>
        <p:nvSpPr>
          <p:cNvPr id="3" name="页脚占位符 2">
            <a:extLst>
              <a:ext uri="{FF2B5EF4-FFF2-40B4-BE49-F238E27FC236}">
                <a16:creationId xmlns:a16="http://schemas.microsoft.com/office/drawing/2014/main" id="{5C003E40-6A8F-4341-903A-464A3B4C1FB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6A34100-543A-4AC0-8BA2-6660C933F640}"/>
              </a:ext>
            </a:extLst>
          </p:cNvPr>
          <p:cNvSpPr>
            <a:spLocks noGrp="1"/>
          </p:cNvSpPr>
          <p:nvPr>
            <p:ph type="sldNum" sz="quarter" idx="12"/>
          </p:nvPr>
        </p:nvSpPr>
        <p:spPr/>
        <p:txBody>
          <a:bodyPr/>
          <a:lstStyle/>
          <a:p>
            <a:fld id="{ECB69C78-331F-4443-98AF-A8900B112A10}" type="slidenum">
              <a:rPr lang="zh-CN" altLang="en-US" smtClean="0"/>
              <a:t>‹#›</a:t>
            </a:fld>
            <a:endParaRPr lang="zh-CN" altLang="en-US"/>
          </a:p>
        </p:txBody>
      </p:sp>
    </p:spTree>
    <p:extLst>
      <p:ext uri="{BB962C8B-B14F-4D97-AF65-F5344CB8AC3E}">
        <p14:creationId xmlns:p14="http://schemas.microsoft.com/office/powerpoint/2010/main" val="110619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C32A40-FB70-4359-B5F3-9DA4887A316D}"/>
              </a:ext>
            </a:extLst>
          </p:cNvPr>
          <p:cNvSpPr>
            <a:spLocks noGrp="1"/>
          </p:cNvSpPr>
          <p:nvPr>
            <p:ph type="title"/>
          </p:nvPr>
        </p:nvSpPr>
        <p:spPr>
          <a:xfrm>
            <a:off x="839788" y="457200"/>
            <a:ext cx="3932237" cy="1600200"/>
          </a:xfrm>
        </p:spPr>
        <p:txBody>
          <a:bodyPr anchor="b"/>
          <a:lstStyle>
            <a:lvl1pPr>
              <a:defRPr sz="3200"/>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0547AF90-E70A-4F24-85FF-284A57B6B0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a:extLst>
              <a:ext uri="{FF2B5EF4-FFF2-40B4-BE49-F238E27FC236}">
                <a16:creationId xmlns:a16="http://schemas.microsoft.com/office/drawing/2014/main" id="{D89904D5-F48A-4F9D-A169-A48EF057E1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编辑母版文本样式</a:t>
            </a:r>
          </a:p>
        </p:txBody>
      </p:sp>
      <p:sp>
        <p:nvSpPr>
          <p:cNvPr id="5" name="日期占位符 4">
            <a:extLst>
              <a:ext uri="{FF2B5EF4-FFF2-40B4-BE49-F238E27FC236}">
                <a16:creationId xmlns:a16="http://schemas.microsoft.com/office/drawing/2014/main" id="{8BFEA2E2-85A3-4AA9-9158-D0402EAF69FE}"/>
              </a:ext>
            </a:extLst>
          </p:cNvPr>
          <p:cNvSpPr>
            <a:spLocks noGrp="1"/>
          </p:cNvSpPr>
          <p:nvPr>
            <p:ph type="dt" sz="half" idx="10"/>
          </p:nvPr>
        </p:nvSpPr>
        <p:spPr/>
        <p:txBody>
          <a:bodyPr/>
          <a:lstStyle/>
          <a:p>
            <a:fld id="{467B6F4E-77A9-43B2-AB78-7721C68C2DFE}" type="datetimeFigureOut">
              <a:rPr lang="zh-CN" altLang="en-US" smtClean="0"/>
              <a:t>2024/12/9</a:t>
            </a:fld>
            <a:endParaRPr lang="zh-CN" altLang="en-US"/>
          </a:p>
        </p:txBody>
      </p:sp>
      <p:sp>
        <p:nvSpPr>
          <p:cNvPr id="6" name="页脚占位符 5">
            <a:extLst>
              <a:ext uri="{FF2B5EF4-FFF2-40B4-BE49-F238E27FC236}">
                <a16:creationId xmlns:a16="http://schemas.microsoft.com/office/drawing/2014/main" id="{5D13CEC8-8F5A-4616-B7F1-971C8D169AC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355251D-8079-4DF0-A008-423227047284}"/>
              </a:ext>
            </a:extLst>
          </p:cNvPr>
          <p:cNvSpPr>
            <a:spLocks noGrp="1"/>
          </p:cNvSpPr>
          <p:nvPr>
            <p:ph type="sldNum" sz="quarter" idx="12"/>
          </p:nvPr>
        </p:nvSpPr>
        <p:spPr/>
        <p:txBody>
          <a:bodyPr/>
          <a:lstStyle/>
          <a:p>
            <a:fld id="{ECB69C78-331F-4443-98AF-A8900B112A10}" type="slidenum">
              <a:rPr lang="zh-CN" altLang="en-US" smtClean="0"/>
              <a:t>‹#›</a:t>
            </a:fld>
            <a:endParaRPr lang="zh-CN" altLang="en-US"/>
          </a:p>
        </p:txBody>
      </p:sp>
    </p:spTree>
    <p:extLst>
      <p:ext uri="{BB962C8B-B14F-4D97-AF65-F5344CB8AC3E}">
        <p14:creationId xmlns:p14="http://schemas.microsoft.com/office/powerpoint/2010/main" val="61897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87EC10-95D2-4F26-9F10-3AB771D35B4C}"/>
              </a:ext>
            </a:extLst>
          </p:cNvPr>
          <p:cNvSpPr>
            <a:spLocks noGrp="1"/>
          </p:cNvSpPr>
          <p:nvPr>
            <p:ph type="title"/>
          </p:nvPr>
        </p:nvSpPr>
        <p:spPr>
          <a:xfrm>
            <a:off x="839788" y="457200"/>
            <a:ext cx="3932237" cy="1600200"/>
          </a:xfrm>
        </p:spPr>
        <p:txBody>
          <a:bodyPr anchor="b"/>
          <a:lstStyle>
            <a:lvl1pPr>
              <a:defRPr sz="3200"/>
            </a:lvl1pPr>
          </a:lstStyle>
          <a:p>
            <a:r>
              <a:rPr lang="zh-CN" altLang="en-US" dirty="0"/>
              <a:t>单击此处编辑母版标题样式</a:t>
            </a:r>
          </a:p>
        </p:txBody>
      </p:sp>
      <p:sp>
        <p:nvSpPr>
          <p:cNvPr id="3" name="图片占位符 2">
            <a:extLst>
              <a:ext uri="{FF2B5EF4-FFF2-40B4-BE49-F238E27FC236}">
                <a16:creationId xmlns:a16="http://schemas.microsoft.com/office/drawing/2014/main" id="{42A156D1-5928-4D88-BF6E-20C01070EA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a:extLst>
              <a:ext uri="{FF2B5EF4-FFF2-40B4-BE49-F238E27FC236}">
                <a16:creationId xmlns:a16="http://schemas.microsoft.com/office/drawing/2014/main" id="{4D9A84A9-0664-4E77-BE9D-4ED00FE4F1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编辑母版文本样式</a:t>
            </a:r>
          </a:p>
        </p:txBody>
      </p:sp>
      <p:sp>
        <p:nvSpPr>
          <p:cNvPr id="5" name="日期占位符 4">
            <a:extLst>
              <a:ext uri="{FF2B5EF4-FFF2-40B4-BE49-F238E27FC236}">
                <a16:creationId xmlns:a16="http://schemas.microsoft.com/office/drawing/2014/main" id="{DCED9E23-0190-48EA-AE37-70409A8DAFE9}"/>
              </a:ext>
            </a:extLst>
          </p:cNvPr>
          <p:cNvSpPr>
            <a:spLocks noGrp="1"/>
          </p:cNvSpPr>
          <p:nvPr>
            <p:ph type="dt" sz="half" idx="10"/>
          </p:nvPr>
        </p:nvSpPr>
        <p:spPr/>
        <p:txBody>
          <a:bodyPr/>
          <a:lstStyle/>
          <a:p>
            <a:fld id="{467B6F4E-77A9-43B2-AB78-7721C68C2DFE}" type="datetimeFigureOut">
              <a:rPr lang="zh-CN" altLang="en-US" smtClean="0"/>
              <a:t>2024/12/9</a:t>
            </a:fld>
            <a:endParaRPr lang="zh-CN" altLang="en-US"/>
          </a:p>
        </p:txBody>
      </p:sp>
      <p:sp>
        <p:nvSpPr>
          <p:cNvPr id="6" name="页脚占位符 5">
            <a:extLst>
              <a:ext uri="{FF2B5EF4-FFF2-40B4-BE49-F238E27FC236}">
                <a16:creationId xmlns:a16="http://schemas.microsoft.com/office/drawing/2014/main" id="{60F475CB-BC88-44F5-8051-7AF8E3499D6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243EC23-E33B-40DE-ADED-967EC9AD916D}"/>
              </a:ext>
            </a:extLst>
          </p:cNvPr>
          <p:cNvSpPr>
            <a:spLocks noGrp="1"/>
          </p:cNvSpPr>
          <p:nvPr>
            <p:ph type="sldNum" sz="quarter" idx="12"/>
          </p:nvPr>
        </p:nvSpPr>
        <p:spPr/>
        <p:txBody>
          <a:bodyPr/>
          <a:lstStyle/>
          <a:p>
            <a:fld id="{ECB69C78-331F-4443-98AF-A8900B112A10}" type="slidenum">
              <a:rPr lang="zh-CN" altLang="en-US" smtClean="0"/>
              <a:t>‹#›</a:t>
            </a:fld>
            <a:endParaRPr lang="zh-CN" altLang="en-US"/>
          </a:p>
        </p:txBody>
      </p:sp>
    </p:spTree>
    <p:extLst>
      <p:ext uri="{BB962C8B-B14F-4D97-AF65-F5344CB8AC3E}">
        <p14:creationId xmlns:p14="http://schemas.microsoft.com/office/powerpoint/2010/main" val="627336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0766311-C47B-459C-AAB5-1390C69D8D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E4163DEE-0DC2-4A2D-8A93-1AC1FB665A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0D36F4E7-2D05-4ACE-80FD-393458EFB1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7B6F4E-77A9-43B2-AB78-7721C68C2DFE}" type="datetimeFigureOut">
              <a:rPr lang="zh-CN" altLang="en-US" smtClean="0"/>
              <a:t>2024/12/9</a:t>
            </a:fld>
            <a:endParaRPr lang="zh-CN" altLang="en-US" dirty="0"/>
          </a:p>
        </p:txBody>
      </p:sp>
      <p:sp>
        <p:nvSpPr>
          <p:cNvPr id="5" name="页脚占位符 4">
            <a:extLst>
              <a:ext uri="{FF2B5EF4-FFF2-40B4-BE49-F238E27FC236}">
                <a16:creationId xmlns:a16="http://schemas.microsoft.com/office/drawing/2014/main" id="{93A353D2-0E89-4F41-8E1F-A316BDBEA3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
        <p:nvSpPr>
          <p:cNvPr id="6" name="灯片编号占位符 5">
            <a:extLst>
              <a:ext uri="{FF2B5EF4-FFF2-40B4-BE49-F238E27FC236}">
                <a16:creationId xmlns:a16="http://schemas.microsoft.com/office/drawing/2014/main" id="{3E97FB9F-CD74-4988-8C4A-F094C051E4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B69C78-331F-4443-98AF-A8900B112A10}" type="slidenum">
              <a:rPr lang="zh-CN" altLang="en-US" smtClean="0"/>
              <a:t>‹#›</a:t>
            </a:fld>
            <a:endParaRPr lang="zh-CN" altLang="en-US"/>
          </a:p>
        </p:txBody>
      </p:sp>
    </p:spTree>
    <p:extLst>
      <p:ext uri="{BB962C8B-B14F-4D97-AF65-F5344CB8AC3E}">
        <p14:creationId xmlns:p14="http://schemas.microsoft.com/office/powerpoint/2010/main" val="1659802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19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0.png"/><Relationship Id="rId11" Type="http://schemas.openxmlformats.org/officeDocument/2006/relationships/image" Target="../media/image14.png"/><Relationship Id="rId5" Type="http://schemas.openxmlformats.org/officeDocument/2006/relationships/image" Target="../media/image170.png"/><Relationship Id="rId10"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16.png"/><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7.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31.png"/><Relationship Id="rId9" Type="http://schemas.openxmlformats.org/officeDocument/2006/relationships/image" Target="../media/image36.png"/></Relationships>
</file>

<file path=ppt/slides/_rels/slide2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4.png"/><Relationship Id="rId9"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41.png"/><Relationship Id="rId7"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32.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31.png"/><Relationship Id="rId9" Type="http://schemas.openxmlformats.org/officeDocument/2006/relationships/image" Target="../media/image59.png"/></Relationships>
</file>

<file path=ppt/slides/_rels/slide29.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32.png"/><Relationship Id="rId3" Type="http://schemas.openxmlformats.org/officeDocument/2006/relationships/image" Target="../media/image41.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42.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31.png"/><Relationship Id="rId9" Type="http://schemas.openxmlformats.org/officeDocument/2006/relationships/image" Target="../media/image5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50.png"/><Relationship Id="rId4" Type="http://schemas.openxmlformats.org/officeDocument/2006/relationships/image" Target="../media/image64.png"/></Relationships>
</file>

<file path=ppt/slides/_rels/slide31.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78.png"/><Relationship Id="rId3" Type="http://schemas.openxmlformats.org/officeDocument/2006/relationships/image" Target="../media/image69.png"/><Relationship Id="rId7" Type="http://schemas.openxmlformats.org/officeDocument/2006/relationships/image" Target="../media/image61.png"/><Relationship Id="rId12" Type="http://schemas.openxmlformats.org/officeDocument/2006/relationships/image" Target="../media/image77.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76.png"/><Relationship Id="rId5" Type="http://schemas.openxmlformats.org/officeDocument/2006/relationships/image" Target="../media/image33.png"/><Relationship Id="rId15" Type="http://schemas.openxmlformats.org/officeDocument/2006/relationships/image" Target="../media/image52.png"/><Relationship Id="rId10" Type="http://schemas.openxmlformats.org/officeDocument/2006/relationships/image" Target="../media/image75.png"/><Relationship Id="rId4" Type="http://schemas.openxmlformats.org/officeDocument/2006/relationships/image" Target="../media/image53.png"/><Relationship Id="rId9" Type="http://schemas.openxmlformats.org/officeDocument/2006/relationships/image" Target="../media/image540.png"/><Relationship Id="rId14" Type="http://schemas.openxmlformats.org/officeDocument/2006/relationships/image" Target="../media/image65.png"/></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540.pn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78.png"/><Relationship Id="rId3" Type="http://schemas.openxmlformats.org/officeDocument/2006/relationships/image" Target="../media/image69.png"/><Relationship Id="rId7" Type="http://schemas.openxmlformats.org/officeDocument/2006/relationships/image" Target="../media/image61.png"/><Relationship Id="rId12" Type="http://schemas.openxmlformats.org/officeDocument/2006/relationships/image" Target="../media/image73.png"/><Relationship Id="rId2" Type="http://schemas.openxmlformats.org/officeDocument/2006/relationships/notesSlide" Target="../notesSlides/notesSlide33.xml"/><Relationship Id="rId16" Type="http://schemas.openxmlformats.org/officeDocument/2006/relationships/image" Target="../media/image630.pn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76.png"/><Relationship Id="rId5" Type="http://schemas.openxmlformats.org/officeDocument/2006/relationships/image" Target="../media/image33.png"/><Relationship Id="rId15" Type="http://schemas.openxmlformats.org/officeDocument/2006/relationships/image" Target="../media/image52.png"/><Relationship Id="rId10" Type="http://schemas.openxmlformats.org/officeDocument/2006/relationships/image" Target="../media/image72.png"/><Relationship Id="rId4" Type="http://schemas.openxmlformats.org/officeDocument/2006/relationships/image" Target="../media/image53.png"/><Relationship Id="rId9" Type="http://schemas.openxmlformats.org/officeDocument/2006/relationships/image" Target="../media/image81.png"/><Relationship Id="rId14" Type="http://schemas.openxmlformats.org/officeDocument/2006/relationships/image" Target="../media/image65.png"/></Relationships>
</file>

<file path=ppt/slides/_rels/slide34.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53.png"/><Relationship Id="rId7" Type="http://schemas.openxmlformats.org/officeDocument/2006/relationships/image" Target="../media/image85.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84.png"/><Relationship Id="rId11" Type="http://schemas.openxmlformats.org/officeDocument/2006/relationships/image" Target="../media/image63.png"/><Relationship Id="rId5" Type="http://schemas.openxmlformats.org/officeDocument/2006/relationships/image" Target="../media/image83.png"/><Relationship Id="rId10" Type="http://schemas.openxmlformats.org/officeDocument/2006/relationships/image" Target="../media/image61.png"/><Relationship Id="rId4" Type="http://schemas.openxmlformats.org/officeDocument/2006/relationships/image" Target="../media/image33.png"/><Relationship Id="rId9" Type="http://schemas.openxmlformats.org/officeDocument/2006/relationships/image" Target="../media/image47.png"/></Relationships>
</file>

<file path=ppt/slides/_rels/slide35.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89.png"/><Relationship Id="rId3" Type="http://schemas.openxmlformats.org/officeDocument/2006/relationships/image" Target="../media/image53.png"/><Relationship Id="rId7" Type="http://schemas.openxmlformats.org/officeDocument/2006/relationships/image" Target="../media/image85.png"/><Relationship Id="rId12" Type="http://schemas.openxmlformats.org/officeDocument/2006/relationships/image" Target="../media/image88.png"/><Relationship Id="rId17" Type="http://schemas.openxmlformats.org/officeDocument/2006/relationships/image" Target="../media/image63.png"/><Relationship Id="rId2" Type="http://schemas.openxmlformats.org/officeDocument/2006/relationships/notesSlide" Target="../notesSlides/notesSlide35.xml"/><Relationship Id="rId16"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84.png"/><Relationship Id="rId11" Type="http://schemas.openxmlformats.org/officeDocument/2006/relationships/image" Target="../media/image30.png"/><Relationship Id="rId5" Type="http://schemas.openxmlformats.org/officeDocument/2006/relationships/image" Target="../media/image83.png"/><Relationship Id="rId15" Type="http://schemas.openxmlformats.org/officeDocument/2006/relationships/image" Target="../media/image91.png"/><Relationship Id="rId10" Type="http://schemas.openxmlformats.org/officeDocument/2006/relationships/image" Target="../media/image67.png"/><Relationship Id="rId4" Type="http://schemas.openxmlformats.org/officeDocument/2006/relationships/image" Target="../media/image33.png"/><Relationship Id="rId9" Type="http://schemas.openxmlformats.org/officeDocument/2006/relationships/image" Target="../media/image47.png"/><Relationship Id="rId14" Type="http://schemas.openxmlformats.org/officeDocument/2006/relationships/image" Target="../media/image90.png"/></Relationships>
</file>

<file path=ppt/slides/_rels/slide36.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88.png"/><Relationship Id="rId18" Type="http://schemas.openxmlformats.org/officeDocument/2006/relationships/image" Target="../media/image68.png"/><Relationship Id="rId3" Type="http://schemas.openxmlformats.org/officeDocument/2006/relationships/image" Target="../media/image53.png"/><Relationship Id="rId7" Type="http://schemas.openxmlformats.org/officeDocument/2006/relationships/image" Target="../media/image85.png"/><Relationship Id="rId12" Type="http://schemas.openxmlformats.org/officeDocument/2006/relationships/image" Target="../media/image30.png"/><Relationship Id="rId17" Type="http://schemas.openxmlformats.org/officeDocument/2006/relationships/image" Target="../media/image68.png"/><Relationship Id="rId2" Type="http://schemas.openxmlformats.org/officeDocument/2006/relationships/notesSlide" Target="../notesSlides/notesSlide36.xml"/><Relationship Id="rId16" Type="http://schemas.openxmlformats.org/officeDocument/2006/relationships/image" Target="../media/image91.png"/><Relationship Id="rId1" Type="http://schemas.openxmlformats.org/officeDocument/2006/relationships/slideLayout" Target="../slideLayouts/slideLayout2.xml"/><Relationship Id="rId6" Type="http://schemas.openxmlformats.org/officeDocument/2006/relationships/image" Target="../media/image84.png"/><Relationship Id="rId11" Type="http://schemas.openxmlformats.org/officeDocument/2006/relationships/image" Target="../media/image671.png"/><Relationship Id="rId5" Type="http://schemas.openxmlformats.org/officeDocument/2006/relationships/image" Target="../media/image83.png"/><Relationship Id="rId15" Type="http://schemas.openxmlformats.org/officeDocument/2006/relationships/image" Target="../media/image90.png"/><Relationship Id="rId10" Type="http://schemas.openxmlformats.org/officeDocument/2006/relationships/image" Target="../media/image67.png"/><Relationship Id="rId19" Type="http://schemas.openxmlformats.org/officeDocument/2006/relationships/image" Target="../media/image63.png"/><Relationship Id="rId4" Type="http://schemas.openxmlformats.org/officeDocument/2006/relationships/image" Target="../media/image33.png"/><Relationship Id="rId9" Type="http://schemas.openxmlformats.org/officeDocument/2006/relationships/image" Target="../media/image47.png"/><Relationship Id="rId14" Type="http://schemas.openxmlformats.org/officeDocument/2006/relationships/image" Target="../media/image89.png"/></Relationships>
</file>

<file path=ppt/slides/_rels/slide37.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91.png"/><Relationship Id="rId3" Type="http://schemas.openxmlformats.org/officeDocument/2006/relationships/image" Target="../media/image83.png"/><Relationship Id="rId7" Type="http://schemas.openxmlformats.org/officeDocument/2006/relationships/image" Target="../media/image47.png"/><Relationship Id="rId12" Type="http://schemas.openxmlformats.org/officeDocument/2006/relationships/image" Target="../media/image90.png"/><Relationship Id="rId17" Type="http://schemas.openxmlformats.org/officeDocument/2006/relationships/image" Target="../media/image63.png"/><Relationship Id="rId2" Type="http://schemas.openxmlformats.org/officeDocument/2006/relationships/notesSlide" Target="../notesSlides/notesSlide37.xml"/><Relationship Id="rId16"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94.png"/><Relationship Id="rId11" Type="http://schemas.openxmlformats.org/officeDocument/2006/relationships/image" Target="../media/image89.png"/><Relationship Id="rId5" Type="http://schemas.openxmlformats.org/officeDocument/2006/relationships/image" Target="../media/image85.png"/><Relationship Id="rId15" Type="http://schemas.openxmlformats.org/officeDocument/2006/relationships/image" Target="../media/image71.png"/><Relationship Id="rId10" Type="http://schemas.openxmlformats.org/officeDocument/2006/relationships/image" Target="../media/image88.png"/><Relationship Id="rId4" Type="http://schemas.openxmlformats.org/officeDocument/2006/relationships/image" Target="../media/image84.png"/><Relationship Id="rId9" Type="http://schemas.openxmlformats.org/officeDocument/2006/relationships/image" Target="../media/image671.png"/><Relationship Id="rId14" Type="http://schemas.openxmlformats.org/officeDocument/2006/relationships/image" Target="../media/image68.png"/></Relationships>
</file>

<file path=ppt/slides/_rels/slide38.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30.png"/><Relationship Id="rId18" Type="http://schemas.openxmlformats.org/officeDocument/2006/relationships/image" Target="../media/image61.png"/><Relationship Id="rId3" Type="http://schemas.openxmlformats.org/officeDocument/2006/relationships/image" Target="../media/image53.png"/><Relationship Id="rId7" Type="http://schemas.openxmlformats.org/officeDocument/2006/relationships/image" Target="../media/image84.png"/><Relationship Id="rId12" Type="http://schemas.openxmlformats.org/officeDocument/2006/relationships/image" Target="../media/image671.png"/><Relationship Id="rId17" Type="http://schemas.openxmlformats.org/officeDocument/2006/relationships/image" Target="../media/image91.png"/><Relationship Id="rId2" Type="http://schemas.openxmlformats.org/officeDocument/2006/relationships/notesSlide" Target="../notesSlides/notesSlide38.xml"/><Relationship Id="rId16"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83.png"/><Relationship Id="rId11" Type="http://schemas.openxmlformats.org/officeDocument/2006/relationships/image" Target="../media/image67.png"/><Relationship Id="rId5" Type="http://schemas.openxmlformats.org/officeDocument/2006/relationships/image" Target="../media/image710.png"/><Relationship Id="rId15" Type="http://schemas.openxmlformats.org/officeDocument/2006/relationships/image" Target="../media/image89.png"/><Relationship Id="rId10" Type="http://schemas.openxmlformats.org/officeDocument/2006/relationships/image" Target="../media/image47.png"/><Relationship Id="rId19" Type="http://schemas.openxmlformats.org/officeDocument/2006/relationships/image" Target="../media/image63.png"/><Relationship Id="rId4" Type="http://schemas.openxmlformats.org/officeDocument/2006/relationships/image" Target="../media/image33.png"/><Relationship Id="rId9" Type="http://schemas.openxmlformats.org/officeDocument/2006/relationships/image" Target="../media/image86.png"/><Relationship Id="rId14" Type="http://schemas.openxmlformats.org/officeDocument/2006/relationships/image" Target="../media/image88.png"/></Relationships>
</file>

<file path=ppt/slides/_rels/slide39.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30.png"/><Relationship Id="rId18" Type="http://schemas.openxmlformats.org/officeDocument/2006/relationships/image" Target="../media/image61.png"/><Relationship Id="rId3" Type="http://schemas.openxmlformats.org/officeDocument/2006/relationships/image" Target="../media/image53.png"/><Relationship Id="rId7" Type="http://schemas.openxmlformats.org/officeDocument/2006/relationships/image" Target="../media/image84.png"/><Relationship Id="rId12" Type="http://schemas.openxmlformats.org/officeDocument/2006/relationships/image" Target="../media/image671.png"/><Relationship Id="rId17" Type="http://schemas.openxmlformats.org/officeDocument/2006/relationships/image" Target="../media/image91.png"/><Relationship Id="rId2" Type="http://schemas.openxmlformats.org/officeDocument/2006/relationships/notesSlide" Target="../notesSlides/notesSlide39.xml"/><Relationship Id="rId16"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83.png"/><Relationship Id="rId11" Type="http://schemas.openxmlformats.org/officeDocument/2006/relationships/image" Target="../media/image67.png"/><Relationship Id="rId5" Type="http://schemas.openxmlformats.org/officeDocument/2006/relationships/image" Target="../media/image710.png"/><Relationship Id="rId15" Type="http://schemas.openxmlformats.org/officeDocument/2006/relationships/image" Target="../media/image89.png"/><Relationship Id="rId10" Type="http://schemas.openxmlformats.org/officeDocument/2006/relationships/image" Target="../media/image47.png"/><Relationship Id="rId19" Type="http://schemas.openxmlformats.org/officeDocument/2006/relationships/image" Target="../media/image63.png"/><Relationship Id="rId4" Type="http://schemas.openxmlformats.org/officeDocument/2006/relationships/image" Target="../media/image33.png"/><Relationship Id="rId9" Type="http://schemas.openxmlformats.org/officeDocument/2006/relationships/image" Target="../media/image86.png"/><Relationship Id="rId14" Type="http://schemas.openxmlformats.org/officeDocument/2006/relationships/image" Target="../media/image8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30.png"/><Relationship Id="rId18" Type="http://schemas.openxmlformats.org/officeDocument/2006/relationships/image" Target="../media/image61.png"/><Relationship Id="rId3" Type="http://schemas.openxmlformats.org/officeDocument/2006/relationships/image" Target="../media/image53.png"/><Relationship Id="rId7" Type="http://schemas.openxmlformats.org/officeDocument/2006/relationships/image" Target="../media/image84.png"/><Relationship Id="rId12" Type="http://schemas.openxmlformats.org/officeDocument/2006/relationships/image" Target="../media/image671.png"/><Relationship Id="rId17" Type="http://schemas.openxmlformats.org/officeDocument/2006/relationships/image" Target="../media/image91.png"/><Relationship Id="rId2" Type="http://schemas.openxmlformats.org/officeDocument/2006/relationships/notesSlide" Target="../notesSlides/notesSlide40.xml"/><Relationship Id="rId16"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83.png"/><Relationship Id="rId11" Type="http://schemas.openxmlformats.org/officeDocument/2006/relationships/image" Target="../media/image67.png"/><Relationship Id="rId5" Type="http://schemas.openxmlformats.org/officeDocument/2006/relationships/image" Target="../media/image710.png"/><Relationship Id="rId15" Type="http://schemas.openxmlformats.org/officeDocument/2006/relationships/image" Target="../media/image89.png"/><Relationship Id="rId10" Type="http://schemas.openxmlformats.org/officeDocument/2006/relationships/image" Target="../media/image47.png"/><Relationship Id="rId19" Type="http://schemas.openxmlformats.org/officeDocument/2006/relationships/image" Target="../media/image63.png"/><Relationship Id="rId4" Type="http://schemas.openxmlformats.org/officeDocument/2006/relationships/image" Target="../media/image33.png"/><Relationship Id="rId9" Type="http://schemas.openxmlformats.org/officeDocument/2006/relationships/image" Target="../media/image86.png"/><Relationship Id="rId14" Type="http://schemas.openxmlformats.org/officeDocument/2006/relationships/image" Target="../media/image88.png"/></Relationships>
</file>

<file path=ppt/slides/_rels/slide41.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30.png"/><Relationship Id="rId18" Type="http://schemas.openxmlformats.org/officeDocument/2006/relationships/image" Target="../media/image61.png"/><Relationship Id="rId3" Type="http://schemas.openxmlformats.org/officeDocument/2006/relationships/image" Target="../media/image53.png"/><Relationship Id="rId7" Type="http://schemas.openxmlformats.org/officeDocument/2006/relationships/image" Target="../media/image84.png"/><Relationship Id="rId12" Type="http://schemas.openxmlformats.org/officeDocument/2006/relationships/image" Target="../media/image671.png"/><Relationship Id="rId17" Type="http://schemas.openxmlformats.org/officeDocument/2006/relationships/image" Target="../media/image91.png"/><Relationship Id="rId2" Type="http://schemas.openxmlformats.org/officeDocument/2006/relationships/notesSlide" Target="../notesSlides/notesSlide41.xml"/><Relationship Id="rId16"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83.png"/><Relationship Id="rId11" Type="http://schemas.openxmlformats.org/officeDocument/2006/relationships/image" Target="../media/image67.png"/><Relationship Id="rId5" Type="http://schemas.openxmlformats.org/officeDocument/2006/relationships/image" Target="../media/image710.png"/><Relationship Id="rId15" Type="http://schemas.openxmlformats.org/officeDocument/2006/relationships/image" Target="../media/image89.png"/><Relationship Id="rId10" Type="http://schemas.openxmlformats.org/officeDocument/2006/relationships/image" Target="../media/image47.png"/><Relationship Id="rId19" Type="http://schemas.openxmlformats.org/officeDocument/2006/relationships/image" Target="../media/image63.png"/><Relationship Id="rId4" Type="http://schemas.openxmlformats.org/officeDocument/2006/relationships/image" Target="../media/image33.png"/><Relationship Id="rId9" Type="http://schemas.openxmlformats.org/officeDocument/2006/relationships/image" Target="../media/image86.png"/><Relationship Id="rId14" Type="http://schemas.openxmlformats.org/officeDocument/2006/relationships/image" Target="../media/image88.png"/></Relationships>
</file>

<file path=ppt/slides/_rels/slide42.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30.png"/><Relationship Id="rId18" Type="http://schemas.openxmlformats.org/officeDocument/2006/relationships/image" Target="../media/image61.png"/><Relationship Id="rId3" Type="http://schemas.openxmlformats.org/officeDocument/2006/relationships/image" Target="../media/image53.png"/><Relationship Id="rId7" Type="http://schemas.openxmlformats.org/officeDocument/2006/relationships/image" Target="../media/image84.png"/><Relationship Id="rId12" Type="http://schemas.openxmlformats.org/officeDocument/2006/relationships/image" Target="../media/image671.png"/><Relationship Id="rId17" Type="http://schemas.openxmlformats.org/officeDocument/2006/relationships/image" Target="../media/image91.png"/><Relationship Id="rId2" Type="http://schemas.openxmlformats.org/officeDocument/2006/relationships/notesSlide" Target="../notesSlides/notesSlide42.xml"/><Relationship Id="rId16"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83.png"/><Relationship Id="rId11" Type="http://schemas.openxmlformats.org/officeDocument/2006/relationships/image" Target="../media/image67.png"/><Relationship Id="rId5" Type="http://schemas.openxmlformats.org/officeDocument/2006/relationships/image" Target="../media/image710.png"/><Relationship Id="rId15" Type="http://schemas.openxmlformats.org/officeDocument/2006/relationships/image" Target="../media/image89.png"/><Relationship Id="rId10" Type="http://schemas.openxmlformats.org/officeDocument/2006/relationships/image" Target="../media/image47.png"/><Relationship Id="rId19" Type="http://schemas.openxmlformats.org/officeDocument/2006/relationships/image" Target="../media/image63.png"/><Relationship Id="rId4" Type="http://schemas.openxmlformats.org/officeDocument/2006/relationships/image" Target="../media/image33.png"/><Relationship Id="rId9" Type="http://schemas.openxmlformats.org/officeDocument/2006/relationships/image" Target="../media/image86.png"/><Relationship Id="rId14" Type="http://schemas.openxmlformats.org/officeDocument/2006/relationships/image" Target="../media/image88.png"/></Relationships>
</file>

<file path=ppt/slides/_rels/slide43.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88.png"/><Relationship Id="rId18" Type="http://schemas.openxmlformats.org/officeDocument/2006/relationships/image" Target="../media/image61.png"/><Relationship Id="rId3" Type="http://schemas.openxmlformats.org/officeDocument/2006/relationships/image" Target="../media/image53.png"/><Relationship Id="rId7" Type="http://schemas.openxmlformats.org/officeDocument/2006/relationships/image" Target="../media/image85.png"/><Relationship Id="rId12" Type="http://schemas.openxmlformats.org/officeDocument/2006/relationships/image" Target="../media/image30.png"/><Relationship Id="rId17" Type="http://schemas.openxmlformats.org/officeDocument/2006/relationships/image" Target="../media/image36.png"/><Relationship Id="rId2" Type="http://schemas.openxmlformats.org/officeDocument/2006/relationships/notesSlide" Target="../notesSlides/notesSlide43.xml"/><Relationship Id="rId16" Type="http://schemas.openxmlformats.org/officeDocument/2006/relationships/image" Target="../media/image91.png"/><Relationship Id="rId1" Type="http://schemas.openxmlformats.org/officeDocument/2006/relationships/slideLayout" Target="../slideLayouts/slideLayout2.xml"/><Relationship Id="rId6" Type="http://schemas.openxmlformats.org/officeDocument/2006/relationships/image" Target="../media/image84.png"/><Relationship Id="rId11" Type="http://schemas.openxmlformats.org/officeDocument/2006/relationships/image" Target="../media/image671.png"/><Relationship Id="rId5" Type="http://schemas.openxmlformats.org/officeDocument/2006/relationships/image" Target="../media/image83.png"/><Relationship Id="rId15" Type="http://schemas.openxmlformats.org/officeDocument/2006/relationships/image" Target="../media/image90.png"/><Relationship Id="rId10" Type="http://schemas.openxmlformats.org/officeDocument/2006/relationships/image" Target="../media/image67.png"/><Relationship Id="rId19" Type="http://schemas.openxmlformats.org/officeDocument/2006/relationships/image" Target="../media/image63.png"/><Relationship Id="rId4" Type="http://schemas.openxmlformats.org/officeDocument/2006/relationships/image" Target="../media/image710.png"/><Relationship Id="rId9" Type="http://schemas.openxmlformats.org/officeDocument/2006/relationships/image" Target="../media/image47.png"/><Relationship Id="rId14" Type="http://schemas.openxmlformats.org/officeDocument/2006/relationships/image" Target="../media/image89.png"/></Relationships>
</file>

<file path=ppt/slides/_rels/slide4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86.png"/><Relationship Id="rId18" Type="http://schemas.openxmlformats.org/officeDocument/2006/relationships/image" Target="../media/image61.png"/><Relationship Id="rId3" Type="http://schemas.openxmlformats.org/officeDocument/2006/relationships/image" Target="../media/image53.png"/><Relationship Id="rId7" Type="http://schemas.openxmlformats.org/officeDocument/2006/relationships/image" Target="../media/image680.png"/><Relationship Id="rId12" Type="http://schemas.openxmlformats.org/officeDocument/2006/relationships/image" Target="../media/image85.png"/><Relationship Id="rId17" Type="http://schemas.openxmlformats.org/officeDocument/2006/relationships/image" Target="../media/image91.png"/><Relationship Id="rId2" Type="http://schemas.openxmlformats.org/officeDocument/2006/relationships/notesSlide" Target="../notesSlides/notesSlide44.xml"/><Relationship Id="rId16" Type="http://schemas.openxmlformats.org/officeDocument/2006/relationships/image" Target="../media/image90.png"/><Relationship Id="rId20"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67.png"/><Relationship Id="rId11" Type="http://schemas.openxmlformats.org/officeDocument/2006/relationships/image" Target="../media/image84.png"/><Relationship Id="rId5" Type="http://schemas.openxmlformats.org/officeDocument/2006/relationships/image" Target="../media/image47.png"/><Relationship Id="rId15" Type="http://schemas.openxmlformats.org/officeDocument/2006/relationships/image" Target="../media/image89.png"/><Relationship Id="rId10" Type="http://schemas.openxmlformats.org/officeDocument/2006/relationships/image" Target="../media/image83.png"/><Relationship Id="rId19" Type="http://schemas.openxmlformats.org/officeDocument/2006/relationships/image" Target="../media/image63.png"/><Relationship Id="rId4" Type="http://schemas.openxmlformats.org/officeDocument/2006/relationships/image" Target="../media/image731.png"/><Relationship Id="rId9" Type="http://schemas.openxmlformats.org/officeDocument/2006/relationships/image" Target="../media/image36.png"/><Relationship Id="rId14" Type="http://schemas.openxmlformats.org/officeDocument/2006/relationships/image" Target="../media/image88.png"/></Relationships>
</file>

<file path=ppt/slides/_rels/slide4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86.png"/><Relationship Id="rId18" Type="http://schemas.openxmlformats.org/officeDocument/2006/relationships/image" Target="../media/image61.png"/><Relationship Id="rId3" Type="http://schemas.openxmlformats.org/officeDocument/2006/relationships/image" Target="../media/image53.png"/><Relationship Id="rId21" Type="http://schemas.openxmlformats.org/officeDocument/2006/relationships/image" Target="../media/image14.png"/><Relationship Id="rId7" Type="http://schemas.openxmlformats.org/officeDocument/2006/relationships/image" Target="../media/image680.png"/><Relationship Id="rId12" Type="http://schemas.openxmlformats.org/officeDocument/2006/relationships/image" Target="../media/image85.png"/><Relationship Id="rId17" Type="http://schemas.openxmlformats.org/officeDocument/2006/relationships/image" Target="../media/image91.png"/><Relationship Id="rId2" Type="http://schemas.openxmlformats.org/officeDocument/2006/relationships/notesSlide" Target="../notesSlides/notesSlide45.xml"/><Relationship Id="rId16" Type="http://schemas.openxmlformats.org/officeDocument/2006/relationships/image" Target="../media/image90.png"/><Relationship Id="rId20"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67.png"/><Relationship Id="rId11" Type="http://schemas.openxmlformats.org/officeDocument/2006/relationships/image" Target="../media/image84.png"/><Relationship Id="rId5" Type="http://schemas.openxmlformats.org/officeDocument/2006/relationships/image" Target="../media/image47.png"/><Relationship Id="rId15" Type="http://schemas.openxmlformats.org/officeDocument/2006/relationships/image" Target="../media/image89.png"/><Relationship Id="rId10" Type="http://schemas.openxmlformats.org/officeDocument/2006/relationships/image" Target="../media/image83.png"/><Relationship Id="rId19" Type="http://schemas.openxmlformats.org/officeDocument/2006/relationships/image" Target="../media/image63.png"/><Relationship Id="rId4" Type="http://schemas.openxmlformats.org/officeDocument/2006/relationships/image" Target="../media/image670.png"/><Relationship Id="rId9" Type="http://schemas.openxmlformats.org/officeDocument/2006/relationships/image" Target="../media/image30.png"/><Relationship Id="rId14" Type="http://schemas.openxmlformats.org/officeDocument/2006/relationships/image" Target="../media/image88.png"/><Relationship Id="rId22" Type="http://schemas.openxmlformats.org/officeDocument/2006/relationships/image" Target="../media/image711.png"/></Relationships>
</file>

<file path=ppt/slides/_rels/slide4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74.png"/><Relationship Id="rId7"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790.png"/><Relationship Id="rId5" Type="http://schemas.openxmlformats.org/officeDocument/2006/relationships/image" Target="../media/image730.png"/><Relationship Id="rId4" Type="http://schemas.openxmlformats.org/officeDocument/2006/relationships/image" Target="../media/image79.png"/></Relationships>
</file>

<file path=ppt/slides/_rels/slide4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74.png"/><Relationship Id="rId7"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790.png"/><Relationship Id="rId5" Type="http://schemas.openxmlformats.org/officeDocument/2006/relationships/image" Target="../media/image730.png"/><Relationship Id="rId4" Type="http://schemas.openxmlformats.org/officeDocument/2006/relationships/image" Target="../media/image79.png"/></Relationships>
</file>

<file path=ppt/slides/_rels/slide4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74.png"/><Relationship Id="rId7" Type="http://schemas.openxmlformats.org/officeDocument/2006/relationships/image" Target="../media/image870.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7900.png"/><Relationship Id="rId5" Type="http://schemas.openxmlformats.org/officeDocument/2006/relationships/image" Target="../media/image7300.png"/><Relationship Id="rId4" Type="http://schemas.openxmlformats.org/officeDocument/2006/relationships/image" Target="../media/image79.png"/><Relationship Id="rId9" Type="http://schemas.openxmlformats.org/officeDocument/2006/relationships/image" Target="../media/image36.png"/></Relationships>
</file>

<file path=ppt/slides/_rels/slide49.xml.rels><?xml version="1.0" encoding="UTF-8" standalone="yes"?>
<Relationships xmlns="http://schemas.openxmlformats.org/package/2006/relationships"><Relationship Id="rId8" Type="http://schemas.openxmlformats.org/officeDocument/2006/relationships/image" Target="../media/image920.png"/><Relationship Id="rId3" Type="http://schemas.openxmlformats.org/officeDocument/2006/relationships/image" Target="../media/image74.png"/><Relationship Id="rId7"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790.png"/><Relationship Id="rId5" Type="http://schemas.openxmlformats.org/officeDocument/2006/relationships/image" Target="../media/image730.png"/><Relationship Id="rId4" Type="http://schemas.openxmlformats.org/officeDocument/2006/relationships/image" Target="../media/image79.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74.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790.png"/><Relationship Id="rId5" Type="http://schemas.openxmlformats.org/officeDocument/2006/relationships/image" Target="../media/image730.png"/><Relationship Id="rId10" Type="http://schemas.openxmlformats.org/officeDocument/2006/relationships/image" Target="../media/image30.png"/><Relationship Id="rId4" Type="http://schemas.openxmlformats.org/officeDocument/2006/relationships/image" Target="../media/image79.png"/><Relationship Id="rId9" Type="http://schemas.openxmlformats.org/officeDocument/2006/relationships/image" Target="../media/image930.png"/></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38.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6.png"/><Relationship Id="rId4" Type="http://schemas.openxmlformats.org/officeDocument/2006/relationships/image" Target="../media/image30.png"/></Relationships>
</file>

<file path=ppt/slides/_rels/slide5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6.png"/></Relationships>
</file>

<file path=ppt/slides/_rels/slide58.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3.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02.png"/><Relationship Id="rId4" Type="http://schemas.openxmlformats.org/officeDocument/2006/relationships/image" Target="../media/image96.png"/></Relationships>
</file>

<file path=ppt/slides/_rels/slide59.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2.png"/><Relationship Id="rId7" Type="http://schemas.openxmlformats.org/officeDocument/2006/relationships/image" Target="../media/image93.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1010.png"/><Relationship Id="rId5" Type="http://schemas.openxmlformats.org/officeDocument/2006/relationships/image" Target="../media/image1020.png"/><Relationship Id="rId4" Type="http://schemas.openxmlformats.org/officeDocument/2006/relationships/image" Target="../media/image96.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57E82B-C0EC-C3B8-A456-B4CC9C2E5A71}"/>
              </a:ext>
            </a:extLst>
          </p:cNvPr>
          <p:cNvSpPr txBox="1"/>
          <p:nvPr/>
        </p:nvSpPr>
        <p:spPr>
          <a:xfrm>
            <a:off x="5059680" y="-1255776"/>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A8CA474A-0477-4DF5-645E-CEC5F6F751A9}"/>
              </a:ext>
            </a:extLst>
          </p:cNvPr>
          <p:cNvSpPr txBox="1"/>
          <p:nvPr/>
        </p:nvSpPr>
        <p:spPr>
          <a:xfrm>
            <a:off x="4120896" y="-1341120"/>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7F1B8977-A05B-AF68-D441-972DA190BC28}"/>
              </a:ext>
            </a:extLst>
          </p:cNvPr>
          <p:cNvSpPr txBox="1"/>
          <p:nvPr/>
        </p:nvSpPr>
        <p:spPr>
          <a:xfrm>
            <a:off x="1426464" y="7754112"/>
            <a:ext cx="184731" cy="369332"/>
          </a:xfrm>
          <a:prstGeom prst="rect">
            <a:avLst/>
          </a:prstGeom>
          <a:noFill/>
        </p:spPr>
        <p:txBody>
          <a:bodyPr wrap="none" rtlCol="0">
            <a:spAutoFit/>
          </a:bodyPr>
          <a:lstStyle/>
          <a:p>
            <a:endParaRPr lang="en-US" dirty="0"/>
          </a:p>
        </p:txBody>
      </p:sp>
      <p:sp>
        <p:nvSpPr>
          <p:cNvPr id="5" name="Text Placeholder 1">
            <a:extLst>
              <a:ext uri="{FF2B5EF4-FFF2-40B4-BE49-F238E27FC236}">
                <a16:creationId xmlns:a16="http://schemas.microsoft.com/office/drawing/2014/main" id="{3F3453EB-585D-8EC9-203A-A94F1D0D7FB9}"/>
              </a:ext>
            </a:extLst>
          </p:cNvPr>
          <p:cNvSpPr txBox="1">
            <a:spLocks/>
          </p:cNvSpPr>
          <p:nvPr/>
        </p:nvSpPr>
        <p:spPr>
          <a:xfrm>
            <a:off x="778933" y="3948410"/>
            <a:ext cx="10613813" cy="721071"/>
          </a:xfrm>
          <a:prstGeom prst="rect">
            <a:avLst/>
          </a:prstGeom>
        </p:spPr>
        <p:txBody>
          <a:bodyPr vert="horz" lIns="91440" tIns="45720" rIns="91440" bIns="45720" rtlCol="0" anchor="ctr"/>
          <a:lstStyle>
            <a:defPPr>
              <a:defRPr lang="zh-CN"/>
            </a:defPPr>
            <a:lvl1pPr algn="l"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pPr algn="ctr">
              <a:lnSpc>
                <a:spcPct val="150000"/>
              </a:lnSpc>
            </a:pPr>
            <a:r>
              <a:rPr lang="en-US" altLang="zh-CN" sz="2400" b="1" u="sng" dirty="0" err="1">
                <a:solidFill>
                  <a:schemeClr val="tx1"/>
                </a:solidFill>
                <a:latin typeface="Microsoft YaHei" panose="020B0503020204020204" pitchFamily="34" charset="-122"/>
                <a:ea typeface="Microsoft YaHei" panose="020B0503020204020204" pitchFamily="34" charset="-122"/>
              </a:rPr>
              <a:t>Keyu</a:t>
            </a:r>
            <a:r>
              <a:rPr lang="en-US" altLang="zh-CN" sz="2400" b="1" u="sng" dirty="0">
                <a:solidFill>
                  <a:schemeClr val="tx1"/>
                </a:solidFill>
                <a:latin typeface="Microsoft YaHei" panose="020B0503020204020204" pitchFamily="34" charset="-122"/>
                <a:ea typeface="Microsoft YaHei" panose="020B0503020204020204" pitchFamily="34" charset="-122"/>
              </a:rPr>
              <a:t> Ji</a:t>
            </a:r>
            <a:r>
              <a:rPr lang="en-US" altLang="zh-CN" sz="2400" baseline="30000" dirty="0">
                <a:solidFill>
                  <a:schemeClr val="tx1"/>
                </a:solidFill>
                <a:latin typeface="Microsoft YaHei" panose="020B0503020204020204" pitchFamily="34" charset="-122"/>
                <a:ea typeface="Microsoft YaHei" panose="020B0503020204020204" pitchFamily="34" charset="-122"/>
              </a:rPr>
              <a:t>1,2</a:t>
            </a:r>
            <a:r>
              <a:rPr lang="en-US" altLang="zh-CN" sz="2400" dirty="0">
                <a:solidFill>
                  <a:schemeClr val="tx1"/>
                </a:solidFill>
                <a:latin typeface="Microsoft YaHei" panose="020B0503020204020204" pitchFamily="34" charset="-122"/>
                <a:ea typeface="Microsoft YaHei" panose="020B0503020204020204" pitchFamily="34" charset="-122"/>
              </a:rPr>
              <a:t>      Cong Zhang</a:t>
            </a:r>
            <a:r>
              <a:rPr lang="en-US" altLang="zh-CN" sz="2400" baseline="30000" dirty="0">
                <a:solidFill>
                  <a:schemeClr val="tx1"/>
                </a:solidFill>
                <a:latin typeface="Microsoft YaHei" panose="020B0503020204020204" pitchFamily="34" charset="-122"/>
                <a:ea typeface="Microsoft YaHei" panose="020B0503020204020204" pitchFamily="34" charset="-122"/>
              </a:rPr>
              <a:t>1,2</a:t>
            </a:r>
            <a:r>
              <a:rPr lang="en-US" altLang="zh-CN" sz="2400" dirty="0">
                <a:solidFill>
                  <a:schemeClr val="tx1"/>
                </a:solidFill>
                <a:latin typeface="Microsoft YaHei" panose="020B0503020204020204" pitchFamily="34" charset="-122"/>
                <a:ea typeface="Microsoft YaHei" panose="020B0503020204020204" pitchFamily="34" charset="-122"/>
              </a:rPr>
              <a:t>      </a:t>
            </a:r>
            <a:r>
              <a:rPr lang="en-US" altLang="zh-CN" sz="2400" dirty="0" err="1">
                <a:solidFill>
                  <a:schemeClr val="tx1"/>
                </a:solidFill>
                <a:latin typeface="Microsoft YaHei" panose="020B0503020204020204" pitchFamily="34" charset="-122"/>
                <a:ea typeface="Microsoft YaHei" panose="020B0503020204020204" pitchFamily="34" charset="-122"/>
              </a:rPr>
              <a:t>Taiyu</a:t>
            </a:r>
            <a:r>
              <a:rPr lang="en-US" altLang="zh-CN" sz="2400" dirty="0">
                <a:solidFill>
                  <a:schemeClr val="tx1"/>
                </a:solidFill>
                <a:latin typeface="Microsoft YaHei" panose="020B0503020204020204" pitchFamily="34" charset="-122"/>
                <a:ea typeface="Microsoft YaHei" panose="020B0503020204020204" pitchFamily="34" charset="-122"/>
              </a:rPr>
              <a:t> Wang</a:t>
            </a:r>
            <a:r>
              <a:rPr lang="en-US" altLang="zh-CN" sz="2400" baseline="30000" dirty="0">
                <a:solidFill>
                  <a:schemeClr val="tx1"/>
                </a:solidFill>
                <a:latin typeface="Microsoft YaHei" panose="020B0503020204020204" pitchFamily="34" charset="-122"/>
                <a:ea typeface="Microsoft YaHei" panose="020B0503020204020204" pitchFamily="34" charset="-122"/>
              </a:rPr>
              <a:t>1,2</a:t>
            </a:r>
            <a:r>
              <a:rPr lang="en-US" altLang="zh-CN" sz="2400" dirty="0">
                <a:solidFill>
                  <a:schemeClr val="tx1"/>
                </a:solidFill>
                <a:latin typeface="Microsoft YaHei" panose="020B0503020204020204" pitchFamily="34" charset="-122"/>
                <a:ea typeface="Microsoft YaHei" panose="020B0503020204020204" pitchFamily="34" charset="-122"/>
              </a:rPr>
              <a:t>      </a:t>
            </a:r>
            <a:r>
              <a:rPr lang="en-US" altLang="zh-CN" sz="2400" dirty="0" err="1">
                <a:solidFill>
                  <a:schemeClr val="tx1"/>
                </a:solidFill>
                <a:latin typeface="Microsoft YaHei" panose="020B0503020204020204" pitchFamily="34" charset="-122"/>
                <a:ea typeface="Microsoft YaHei" panose="020B0503020204020204" pitchFamily="34" charset="-122"/>
              </a:rPr>
              <a:t>Bingsheng</a:t>
            </a:r>
            <a:r>
              <a:rPr lang="en-US" altLang="zh-CN" sz="2400" dirty="0">
                <a:solidFill>
                  <a:schemeClr val="tx1"/>
                </a:solidFill>
                <a:latin typeface="Microsoft YaHei" panose="020B0503020204020204" pitchFamily="34" charset="-122"/>
                <a:ea typeface="Microsoft YaHei" panose="020B0503020204020204" pitchFamily="34" charset="-122"/>
              </a:rPr>
              <a:t> Zhang</a:t>
            </a:r>
            <a:r>
              <a:rPr lang="en-US" altLang="zh-CN" sz="2400" baseline="30000" dirty="0">
                <a:solidFill>
                  <a:schemeClr val="tx1"/>
                </a:solidFill>
                <a:latin typeface="Microsoft YaHei" panose="020B0503020204020204" pitchFamily="34" charset="-122"/>
                <a:ea typeface="Microsoft YaHei" panose="020B0503020204020204" pitchFamily="34" charset="-122"/>
              </a:rPr>
              <a:t>1,2</a:t>
            </a:r>
          </a:p>
          <a:p>
            <a:pPr algn="ctr">
              <a:lnSpc>
                <a:spcPct val="150000"/>
              </a:lnSpc>
            </a:pPr>
            <a:r>
              <a:rPr lang="en-US" altLang="zh-CN" sz="2400" dirty="0">
                <a:solidFill>
                  <a:schemeClr val="tx1"/>
                </a:solidFill>
                <a:latin typeface="Microsoft YaHei" panose="020B0503020204020204" pitchFamily="34" charset="-122"/>
                <a:ea typeface="Microsoft YaHei" panose="020B0503020204020204" pitchFamily="34" charset="-122"/>
              </a:rPr>
              <a:t>Hong-Sheng Zhou</a:t>
            </a:r>
            <a:r>
              <a:rPr lang="en-US" altLang="zh-CN" sz="2400" baseline="30000" dirty="0">
                <a:solidFill>
                  <a:schemeClr val="tx1"/>
                </a:solidFill>
                <a:latin typeface="Microsoft YaHei" panose="020B0503020204020204" pitchFamily="34" charset="-122"/>
                <a:ea typeface="Microsoft YaHei" panose="020B0503020204020204" pitchFamily="34" charset="-122"/>
              </a:rPr>
              <a:t>3</a:t>
            </a:r>
            <a:r>
              <a:rPr lang="en-US" altLang="zh-CN" sz="2400" dirty="0">
                <a:solidFill>
                  <a:schemeClr val="tx1"/>
                </a:solidFill>
                <a:latin typeface="Microsoft YaHei" panose="020B0503020204020204" pitchFamily="34" charset="-122"/>
                <a:ea typeface="Microsoft YaHei" panose="020B0503020204020204" pitchFamily="34" charset="-122"/>
              </a:rPr>
              <a:t>        Xin Wang</a:t>
            </a:r>
            <a:r>
              <a:rPr lang="en-US" altLang="zh-CN" sz="2400" baseline="30000" dirty="0">
                <a:solidFill>
                  <a:schemeClr val="tx1"/>
                </a:solidFill>
                <a:latin typeface="Microsoft YaHei" panose="020B0503020204020204" pitchFamily="34" charset="-122"/>
                <a:ea typeface="Microsoft YaHei" panose="020B0503020204020204" pitchFamily="34" charset="-122"/>
              </a:rPr>
              <a:t>4</a:t>
            </a:r>
            <a:r>
              <a:rPr lang="en-US" altLang="zh-CN" sz="2400" dirty="0">
                <a:solidFill>
                  <a:schemeClr val="tx1"/>
                </a:solidFill>
                <a:latin typeface="Microsoft YaHei" panose="020B0503020204020204" pitchFamily="34" charset="-122"/>
                <a:ea typeface="Microsoft YaHei" panose="020B0503020204020204" pitchFamily="34" charset="-122"/>
              </a:rPr>
              <a:t>        </a:t>
            </a:r>
            <a:r>
              <a:rPr lang="en-US" altLang="zh-CN" sz="2400" dirty="0" err="1">
                <a:solidFill>
                  <a:schemeClr val="tx1"/>
                </a:solidFill>
                <a:latin typeface="Microsoft YaHei" panose="020B0503020204020204" pitchFamily="34" charset="-122"/>
                <a:ea typeface="Microsoft YaHei" panose="020B0503020204020204" pitchFamily="34" charset="-122"/>
              </a:rPr>
              <a:t>Kui</a:t>
            </a:r>
            <a:r>
              <a:rPr lang="zh-CN" altLang="en-US" sz="2400" dirty="0">
                <a:solidFill>
                  <a:schemeClr val="tx1"/>
                </a:solidFill>
                <a:latin typeface="Microsoft YaHei" panose="020B0503020204020204" pitchFamily="34" charset="-122"/>
                <a:ea typeface="Microsoft YaHei" panose="020B0503020204020204" pitchFamily="34" charset="-122"/>
              </a:rPr>
              <a:t> </a:t>
            </a:r>
            <a:r>
              <a:rPr lang="en-US" altLang="zh-CN" sz="2400" dirty="0">
                <a:solidFill>
                  <a:schemeClr val="tx1"/>
                </a:solidFill>
                <a:latin typeface="Microsoft YaHei" panose="020B0503020204020204" pitchFamily="34" charset="-122"/>
                <a:ea typeface="Microsoft YaHei" panose="020B0503020204020204" pitchFamily="34" charset="-122"/>
              </a:rPr>
              <a:t>Ren</a:t>
            </a:r>
            <a:r>
              <a:rPr lang="en-US" altLang="zh-CN" sz="2400" baseline="30000" dirty="0">
                <a:solidFill>
                  <a:schemeClr val="tx1"/>
                </a:solidFill>
                <a:latin typeface="Microsoft YaHei" panose="020B0503020204020204" pitchFamily="34" charset="-122"/>
                <a:ea typeface="Microsoft YaHei" panose="020B0503020204020204" pitchFamily="34" charset="-122"/>
              </a:rPr>
              <a:t>1,2</a:t>
            </a:r>
            <a:endParaRPr lang="zh-CN" altLang="en-US" sz="2400" dirty="0">
              <a:solidFill>
                <a:schemeClr val="tx1"/>
              </a:solidFill>
              <a:latin typeface="Microsoft YaHei" panose="020B0503020204020204" pitchFamily="34" charset="-122"/>
              <a:ea typeface="Microsoft YaHei" panose="020B0503020204020204" pitchFamily="34" charset="-122"/>
            </a:endParaRPr>
          </a:p>
        </p:txBody>
      </p:sp>
      <p:sp>
        <p:nvSpPr>
          <p:cNvPr id="9" name="矩形: 圆角 8">
            <a:extLst>
              <a:ext uri="{FF2B5EF4-FFF2-40B4-BE49-F238E27FC236}">
                <a16:creationId xmlns:a16="http://schemas.microsoft.com/office/drawing/2014/main" id="{785C9983-8903-2756-D648-E23EBD3D715E}"/>
              </a:ext>
            </a:extLst>
          </p:cNvPr>
          <p:cNvSpPr/>
          <p:nvPr/>
        </p:nvSpPr>
        <p:spPr>
          <a:xfrm>
            <a:off x="182299" y="1093765"/>
            <a:ext cx="11824855" cy="2315926"/>
          </a:xfrm>
          <a:prstGeom prst="roundRect">
            <a:avLst/>
          </a:prstGeom>
          <a:solidFill>
            <a:srgbClr val="003584"/>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1">
            <a:extLst>
              <a:ext uri="{FF2B5EF4-FFF2-40B4-BE49-F238E27FC236}">
                <a16:creationId xmlns:a16="http://schemas.microsoft.com/office/drawing/2014/main" id="{4D9C3A38-933F-515A-BC20-174DA835AC75}"/>
              </a:ext>
            </a:extLst>
          </p:cNvPr>
          <p:cNvSpPr txBox="1"/>
          <p:nvPr/>
        </p:nvSpPr>
        <p:spPr>
          <a:xfrm>
            <a:off x="-1274" y="1281178"/>
            <a:ext cx="12191999" cy="1747512"/>
          </a:xfrm>
          <a:prstGeom prst="rect">
            <a:avLst/>
          </a:prstGeom>
        </p:spPr>
        <p:txBody>
          <a:bodyPr wrap="square" rtlCol="0">
            <a:noAutofit/>
          </a:bodyPr>
          <a:lstStyle/>
          <a:p>
            <a:pPr algn="ctr">
              <a:lnSpc>
                <a:spcPct val="150000"/>
              </a:lnSpc>
            </a:pPr>
            <a:r>
              <a:rPr lang="en-US" altLang="zh-CN" sz="4000" b="1" kern="0" spc="-150" dirty="0">
                <a:solidFill>
                  <a:schemeClr val="bg1"/>
                </a:solidFill>
                <a:effectLst/>
                <a:latin typeface="微软雅黑" panose="020B0503020204020204" pitchFamily="34" charset="-122"/>
                <a:ea typeface="微软雅黑" panose="020B0503020204020204" pitchFamily="34" charset="-122"/>
              </a:rPr>
              <a:t>On the Complexity of Cryptographic Groups and Generic Group Models</a:t>
            </a:r>
            <a:endParaRPr lang="zh-CN" altLang="en-US" sz="4000" b="1" kern="0" spc="-150" dirty="0">
              <a:solidFill>
                <a:schemeClr val="bg1"/>
              </a:solidFill>
              <a:effectLst/>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4E1F1585-E62C-4596-9DC9-883E483ED23E}"/>
              </a:ext>
            </a:extLst>
          </p:cNvPr>
          <p:cNvSpPr/>
          <p:nvPr/>
        </p:nvSpPr>
        <p:spPr>
          <a:xfrm>
            <a:off x="386081" y="4972663"/>
            <a:ext cx="11621073" cy="1526187"/>
          </a:xfrm>
          <a:prstGeom prst="rect">
            <a:avLst/>
          </a:prstGeom>
        </p:spPr>
        <p:txBody>
          <a:bodyPr wrap="square">
            <a:spAutoFit/>
          </a:bodyPr>
          <a:lstStyle/>
          <a:p>
            <a:pPr algn="ctr">
              <a:lnSpc>
                <a:spcPct val="150000"/>
              </a:lnSpc>
            </a:pPr>
            <a:r>
              <a:rPr lang="en-US" altLang="zh-CN" sz="1600" baseline="30000" dirty="0">
                <a:latin typeface="微软雅黑" panose="020B0503020204020204" pitchFamily="34" charset="-122"/>
                <a:ea typeface="微软雅黑" panose="020B0503020204020204" pitchFamily="34" charset="-122"/>
              </a:rPr>
              <a:t>1 </a:t>
            </a:r>
            <a:r>
              <a:rPr lang="en-US" altLang="zh-CN" sz="1600" dirty="0">
                <a:latin typeface="微软雅黑" panose="020B0503020204020204" pitchFamily="34" charset="-122"/>
                <a:ea typeface="微软雅黑" panose="020B0503020204020204" pitchFamily="34" charset="-122"/>
              </a:rPr>
              <a:t>Zhejiang University</a:t>
            </a:r>
          </a:p>
          <a:p>
            <a:pPr algn="ctr">
              <a:lnSpc>
                <a:spcPct val="150000"/>
              </a:lnSpc>
            </a:pPr>
            <a:r>
              <a:rPr lang="en-US" altLang="zh-CN" sz="1600" baseline="30000" dirty="0">
                <a:latin typeface="微软雅黑" panose="020B0503020204020204" pitchFamily="34" charset="-122"/>
                <a:ea typeface="微软雅黑" panose="020B0503020204020204" pitchFamily="34" charset="-122"/>
              </a:rPr>
              <a:t>2 </a:t>
            </a:r>
            <a:r>
              <a:rPr lang="en-US" altLang="zh-CN" sz="1600" dirty="0">
                <a:latin typeface="微软雅黑" panose="020B0503020204020204" pitchFamily="34" charset="-122"/>
                <a:ea typeface="微软雅黑" panose="020B0503020204020204" pitchFamily="34" charset="-122"/>
              </a:rPr>
              <a:t>Hangzhou High-Tech Zone (</a:t>
            </a:r>
            <a:r>
              <a:rPr lang="en-US" altLang="zh-CN" sz="1600" dirty="0" err="1">
                <a:latin typeface="微软雅黑" panose="020B0503020204020204" pitchFamily="34" charset="-122"/>
                <a:ea typeface="微软雅黑" panose="020B0503020204020204" pitchFamily="34" charset="-122"/>
              </a:rPr>
              <a:t>Binjiang</a:t>
            </a:r>
            <a:r>
              <a:rPr lang="en-US" altLang="zh-CN" sz="1600" dirty="0">
                <a:latin typeface="微软雅黑" panose="020B0503020204020204" pitchFamily="34" charset="-122"/>
                <a:ea typeface="微软雅黑" panose="020B0503020204020204" pitchFamily="34" charset="-122"/>
              </a:rPr>
              <a:t>) Blockchain and Data Security Research Institute</a:t>
            </a:r>
          </a:p>
          <a:p>
            <a:pPr algn="ctr">
              <a:lnSpc>
                <a:spcPct val="150000"/>
              </a:lnSpc>
            </a:pPr>
            <a:r>
              <a:rPr lang="en-US" altLang="zh-CN" sz="1600" baseline="30000" dirty="0">
                <a:latin typeface="微软雅黑" panose="020B0503020204020204" pitchFamily="34" charset="-122"/>
                <a:ea typeface="微软雅黑" panose="020B0503020204020204" pitchFamily="34" charset="-122"/>
              </a:rPr>
              <a:t>3 </a:t>
            </a:r>
            <a:r>
              <a:rPr lang="en-US" altLang="zh-CN" sz="1600" dirty="0">
                <a:latin typeface="微软雅黑" panose="020B0503020204020204" pitchFamily="34" charset="-122"/>
                <a:ea typeface="微软雅黑" panose="020B0503020204020204" pitchFamily="34" charset="-122"/>
              </a:rPr>
              <a:t>Virginia Commonwealth University </a:t>
            </a:r>
          </a:p>
          <a:p>
            <a:pPr algn="ctr">
              <a:lnSpc>
                <a:spcPct val="150000"/>
              </a:lnSpc>
            </a:pPr>
            <a:r>
              <a:rPr lang="en-US" altLang="zh-CN" sz="1600" baseline="30000" dirty="0">
                <a:latin typeface="微软雅黑" panose="020B0503020204020204" pitchFamily="34" charset="-122"/>
                <a:ea typeface="微软雅黑" panose="020B0503020204020204" pitchFamily="34" charset="-122"/>
              </a:rPr>
              <a:t>4 </a:t>
            </a:r>
            <a:r>
              <a:rPr lang="en-US" altLang="zh-CN" sz="1600" dirty="0">
                <a:latin typeface="微软雅黑" panose="020B0503020204020204" pitchFamily="34" charset="-122"/>
                <a:ea typeface="微软雅黑" panose="020B0503020204020204" pitchFamily="34" charset="-122"/>
              </a:rPr>
              <a:t>Ant Group</a:t>
            </a:r>
            <a:endParaRPr lang="zh-CN" altLang="en-US" sz="1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5798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B8040-C6C2-7E44-852A-3C4E7DC3C36C}"/>
            </a:ext>
          </a:extLst>
        </p:cNvPr>
        <p:cNvGrpSpPr/>
        <p:nvPr/>
      </p:nvGrpSpPr>
      <p:grpSpPr>
        <a:xfrm>
          <a:off x="0" y="0"/>
          <a:ext cx="0" cy="0"/>
          <a:chOff x="0" y="0"/>
          <a:chExt cx="0" cy="0"/>
        </a:xfrm>
      </p:grpSpPr>
      <p:cxnSp>
        <p:nvCxnSpPr>
          <p:cNvPr id="62" name="直接连接符 61">
            <a:extLst>
              <a:ext uri="{FF2B5EF4-FFF2-40B4-BE49-F238E27FC236}">
                <a16:creationId xmlns:a16="http://schemas.microsoft.com/office/drawing/2014/main" id="{C3085955-4B70-BA17-B85D-F78E0285CD3C}"/>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CB10797B-0783-97C5-FAC9-F0B35E5B5C08}"/>
              </a:ext>
            </a:extLst>
          </p:cNvPr>
          <p:cNvSpPr txBox="1">
            <a:spLocks noChangeArrowheads="1"/>
          </p:cNvSpPr>
          <p:nvPr/>
        </p:nvSpPr>
        <p:spPr bwMode="auto">
          <a:xfrm>
            <a:off x="367827" y="213865"/>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fontAlgn="base">
              <a:lnSpc>
                <a:spcPct val="100000"/>
              </a:lnSpc>
              <a:spcBef>
                <a:spcPct val="0"/>
              </a:spcBef>
              <a:spcAft>
                <a:spcPct val="0"/>
              </a:spcAft>
              <a:buNone/>
              <a:defRPr/>
            </a:pPr>
            <a:r>
              <a:rPr lang="en-US" altLang="zh-CN" sz="3200" b="1" dirty="0">
                <a:latin typeface="微软雅黑" panose="020B0503020204020204" pitchFamily="34" charset="-122"/>
                <a:ea typeface="微软雅黑" panose="020B0503020204020204" pitchFamily="34" charset="-122"/>
              </a:rPr>
              <a:t>Observation</a:t>
            </a:r>
            <a:endParaRPr lang="zh-CN" altLang="en-US" sz="3200" b="1" dirty="0">
              <a:latin typeface="微软雅黑" panose="020B0503020204020204" pitchFamily="34" charset="-122"/>
              <a:ea typeface="微软雅黑" panose="020B0503020204020204" pitchFamily="34" charset="-122"/>
            </a:endParaRPr>
          </a:p>
        </p:txBody>
      </p:sp>
      <p:pic>
        <p:nvPicPr>
          <p:cNvPr id="8" name="Picture 7">
            <a:extLst>
              <a:ext uri="{FF2B5EF4-FFF2-40B4-BE49-F238E27FC236}">
                <a16:creationId xmlns:a16="http://schemas.microsoft.com/office/drawing/2014/main" id="{2851463A-B2E7-1F8A-95E9-8FEE61B85B2D}"/>
              </a:ext>
            </a:extLst>
          </p:cNvPr>
          <p:cNvPicPr>
            <a:picLocks noChangeAspect="1"/>
          </p:cNvPicPr>
          <p:nvPr/>
        </p:nvPicPr>
        <p:blipFill>
          <a:blip r:embed="rId3"/>
          <a:stretch>
            <a:fillRect/>
          </a:stretch>
        </p:blipFill>
        <p:spPr>
          <a:xfrm>
            <a:off x="4802208" y="1117454"/>
            <a:ext cx="993228" cy="1274126"/>
          </a:xfrm>
          <a:prstGeom prst="rect">
            <a:avLst/>
          </a:prstGeom>
        </p:spPr>
      </p:pic>
      <p:pic>
        <p:nvPicPr>
          <p:cNvPr id="10" name="Picture 8">
            <a:extLst>
              <a:ext uri="{FF2B5EF4-FFF2-40B4-BE49-F238E27FC236}">
                <a16:creationId xmlns:a16="http://schemas.microsoft.com/office/drawing/2014/main" id="{FC1214D8-C87B-E7C8-B788-BA24106EF45F}"/>
              </a:ext>
            </a:extLst>
          </p:cNvPr>
          <p:cNvPicPr>
            <a:picLocks noChangeAspect="1"/>
          </p:cNvPicPr>
          <p:nvPr/>
        </p:nvPicPr>
        <p:blipFill>
          <a:blip r:embed="rId4"/>
          <a:stretch>
            <a:fillRect/>
          </a:stretch>
        </p:blipFill>
        <p:spPr>
          <a:xfrm>
            <a:off x="10460308" y="1174402"/>
            <a:ext cx="674420" cy="1160230"/>
          </a:xfrm>
          <a:prstGeom prst="rect">
            <a:avLst/>
          </a:prstGeom>
        </p:spPr>
      </p:pic>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43AC7C53-6D34-CEA3-D198-20D9DE181BE3}"/>
                  </a:ext>
                </a:extLst>
              </p:cNvPr>
              <p:cNvSpPr txBox="1"/>
              <p:nvPr/>
            </p:nvSpPr>
            <p:spPr>
              <a:xfrm>
                <a:off x="4838952" y="2334632"/>
                <a:ext cx="9197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𝑠𝑘</m:t>
                      </m:r>
                      <m:r>
                        <a:rPr lang="zh-CN" altLang="en-US" i="0">
                          <a:latin typeface="Cambria Math" panose="02040503050406030204" pitchFamily="18" charset="0"/>
                        </a:rPr>
                        <m:t>=</m:t>
                      </m:r>
                      <m:r>
                        <a:rPr lang="zh-CN" altLang="en-US" i="1">
                          <a:latin typeface="Cambria Math" panose="02040503050406030204" pitchFamily="18" charset="0"/>
                        </a:rPr>
                        <m:t>𝑥</m:t>
                      </m:r>
                    </m:oMath>
                  </m:oMathPara>
                </a14:m>
                <a:endParaRPr lang="zh-CN" altLang="en-US" dirty="0"/>
              </a:p>
            </p:txBody>
          </p:sp>
        </mc:Choice>
        <mc:Fallback xmlns="">
          <p:sp>
            <p:nvSpPr>
              <p:cNvPr id="13" name="文本框 12">
                <a:extLst>
                  <a:ext uri="{FF2B5EF4-FFF2-40B4-BE49-F238E27FC236}">
                    <a16:creationId xmlns:a16="http://schemas.microsoft.com/office/drawing/2014/main" id="{9C4273F8-A716-A0E7-B322-531E84E2748E}"/>
                  </a:ext>
                </a:extLst>
              </p:cNvPr>
              <p:cNvSpPr txBox="1">
                <a:spLocks noRot="1" noChangeAspect="1" noMove="1" noResize="1" noEditPoints="1" noAdjustHandles="1" noChangeArrowheads="1" noChangeShapeType="1" noTextEdit="1"/>
              </p:cNvSpPr>
              <p:nvPr/>
            </p:nvSpPr>
            <p:spPr>
              <a:xfrm>
                <a:off x="4838952" y="2334632"/>
                <a:ext cx="919739" cy="369332"/>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6F831572-B574-3246-96BA-09A98B3C102E}"/>
                  </a:ext>
                </a:extLst>
              </p:cNvPr>
              <p:cNvSpPr txBox="1"/>
              <p:nvPr/>
            </p:nvSpPr>
            <p:spPr>
              <a:xfrm>
                <a:off x="7530786" y="1100207"/>
                <a:ext cx="109510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zh-CN" altLang="en-US" b="0" i="0" smtClean="0">
                          <a:latin typeface="Cambria Math" panose="02040503050406030204" pitchFamily="18" charset="0"/>
                        </a:rPr>
                        <m:t>pk</m:t>
                      </m:r>
                      <m:r>
                        <a:rPr lang="zh-CN" altLang="en-US" b="0" i="0" smtClean="0">
                          <a:latin typeface="Cambria Math" panose="02040503050406030204" pitchFamily="18" charset="0"/>
                        </a:rPr>
                        <m:t>=</m:t>
                      </m:r>
                      <m:sSup>
                        <m:sSupPr>
                          <m:ctrlPr>
                            <a:rPr lang="zh-CN" altLang="en-US" i="1" dirty="0" smtClean="0">
                              <a:solidFill>
                                <a:srgbClr val="836967"/>
                              </a:solidFill>
                              <a:latin typeface="Cambria Math" panose="02040503050406030204" pitchFamily="18" charset="0"/>
                            </a:rPr>
                          </m:ctrlPr>
                        </m:sSupPr>
                        <m:e>
                          <m:r>
                            <a:rPr lang="zh-CN" altLang="en-US" b="0" i="1" dirty="0" smtClean="0">
                              <a:latin typeface="Cambria Math" panose="02040503050406030204" pitchFamily="18" charset="0"/>
                            </a:rPr>
                            <m:t>𝑔</m:t>
                          </m:r>
                        </m:e>
                        <m:sup>
                          <m:r>
                            <a:rPr lang="zh-CN" altLang="en-US" b="0" i="1" dirty="0" smtClean="0">
                              <a:latin typeface="Cambria Math" panose="02040503050406030204" pitchFamily="18" charset="0"/>
                            </a:rPr>
                            <m:t>𝑥</m:t>
                          </m:r>
                        </m:sup>
                      </m:sSup>
                    </m:oMath>
                  </m:oMathPara>
                </a14:m>
                <a:endParaRPr lang="zh-CN" altLang="en-US" dirty="0"/>
              </a:p>
            </p:txBody>
          </p:sp>
        </mc:Choice>
        <mc:Fallback xmlns="">
          <p:sp>
            <p:nvSpPr>
              <p:cNvPr id="15" name="文本框 14">
                <a:extLst>
                  <a:ext uri="{FF2B5EF4-FFF2-40B4-BE49-F238E27FC236}">
                    <a16:creationId xmlns:a16="http://schemas.microsoft.com/office/drawing/2014/main" id="{715067DF-DA84-FEEC-8D16-E58595C971D8}"/>
                  </a:ext>
                </a:extLst>
              </p:cNvPr>
              <p:cNvSpPr txBox="1">
                <a:spLocks noRot="1" noChangeAspect="1" noMove="1" noResize="1" noEditPoints="1" noAdjustHandles="1" noChangeArrowheads="1" noChangeShapeType="1" noTextEdit="1"/>
              </p:cNvSpPr>
              <p:nvPr/>
            </p:nvSpPr>
            <p:spPr>
              <a:xfrm>
                <a:off x="7530786" y="1100207"/>
                <a:ext cx="1095107" cy="369332"/>
              </a:xfrm>
              <a:prstGeom prst="rect">
                <a:avLst/>
              </a:prstGeom>
              <a:blipFill>
                <a:blip r:embed="rId6"/>
                <a:stretch>
                  <a:fillRect b="-13115"/>
                </a:stretch>
              </a:blipFill>
            </p:spPr>
            <p:txBody>
              <a:bodyPr/>
              <a:lstStyle/>
              <a:p>
                <a:r>
                  <a:rPr lang="zh-CN" altLang="en-US">
                    <a:noFill/>
                  </a:rPr>
                  <a:t> </a:t>
                </a:r>
              </a:p>
            </p:txBody>
          </p:sp>
        </mc:Fallback>
      </mc:AlternateContent>
      <p:cxnSp>
        <p:nvCxnSpPr>
          <p:cNvPr id="17" name="直接箭头连接符 16">
            <a:extLst>
              <a:ext uri="{FF2B5EF4-FFF2-40B4-BE49-F238E27FC236}">
                <a16:creationId xmlns:a16="http://schemas.microsoft.com/office/drawing/2014/main" id="{77676AEE-67E5-367E-7D02-92497572D90F}"/>
              </a:ext>
            </a:extLst>
          </p:cNvPr>
          <p:cNvCxnSpPr/>
          <p:nvPr/>
        </p:nvCxnSpPr>
        <p:spPr>
          <a:xfrm>
            <a:off x="5795436" y="1476570"/>
            <a:ext cx="45539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直接箭头连接符 17">
            <a:extLst>
              <a:ext uri="{FF2B5EF4-FFF2-40B4-BE49-F238E27FC236}">
                <a16:creationId xmlns:a16="http://schemas.microsoft.com/office/drawing/2014/main" id="{38A168FF-8059-CF98-1EA8-79890EB60770}"/>
              </a:ext>
            </a:extLst>
          </p:cNvPr>
          <p:cNvCxnSpPr>
            <a:cxnSpLocks/>
          </p:cNvCxnSpPr>
          <p:nvPr/>
        </p:nvCxnSpPr>
        <p:spPr>
          <a:xfrm flipH="1">
            <a:off x="5795436" y="2050311"/>
            <a:ext cx="45539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2F7AE3B7-3B92-82E1-D78C-4C4C9D6E6A42}"/>
                  </a:ext>
                </a:extLst>
              </p:cNvPr>
              <p:cNvSpPr txBox="1"/>
              <p:nvPr/>
            </p:nvSpPr>
            <p:spPr>
              <a:xfrm>
                <a:off x="7356038" y="1680979"/>
                <a:ext cx="13563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zh-CN" altLang="en-US" i="1" dirty="0" smtClean="0">
                              <a:solidFill>
                                <a:srgbClr val="836967"/>
                              </a:solidFill>
                              <a:latin typeface="Cambria Math" panose="02040503050406030204" pitchFamily="18" charset="0"/>
                            </a:rPr>
                          </m:ctrlPr>
                        </m:sSupPr>
                        <m:e>
                          <m:r>
                            <a:rPr lang="zh-CN" altLang="en-US" b="0" i="1" dirty="0" smtClean="0">
                              <a:latin typeface="Cambria Math" panose="02040503050406030204" pitchFamily="18" charset="0"/>
                            </a:rPr>
                            <m:t>𝑔</m:t>
                          </m:r>
                        </m:e>
                        <m:sup>
                          <m:r>
                            <a:rPr lang="en-US" altLang="zh-CN" b="0" i="1" dirty="0" smtClean="0">
                              <a:latin typeface="Cambria Math" panose="02040503050406030204" pitchFamily="18" charset="0"/>
                            </a:rPr>
                            <m:t>𝑟</m:t>
                          </m:r>
                        </m:sup>
                      </m:sSup>
                      <m:r>
                        <a:rPr lang="en-US" altLang="zh-CN" b="0" i="1" dirty="0" smtClean="0">
                          <a:latin typeface="Cambria Math" panose="02040503050406030204" pitchFamily="18" charset="0"/>
                        </a:rPr>
                        <m:t>,</m:t>
                      </m:r>
                      <m:sSup>
                        <m:sSupPr>
                          <m:ctrlPr>
                            <a:rPr lang="zh-CN" altLang="en-US" i="1" dirty="0">
                              <a:solidFill>
                                <a:srgbClr val="836967"/>
                              </a:solidFill>
                              <a:latin typeface="Cambria Math" panose="02040503050406030204" pitchFamily="18" charset="0"/>
                            </a:rPr>
                          </m:ctrlPr>
                        </m:sSupPr>
                        <m:e>
                          <m:r>
                            <a:rPr lang="en-US" altLang="zh-CN" b="0" i="1" dirty="0" smtClean="0">
                              <a:solidFill>
                                <a:schemeClr val="tx1"/>
                              </a:solidFill>
                              <a:latin typeface="Cambria Math" panose="02040503050406030204" pitchFamily="18" charset="0"/>
                            </a:rPr>
                            <m:t>𝑝𝑘</m:t>
                          </m:r>
                        </m:e>
                        <m:sup>
                          <m:r>
                            <a:rPr lang="en-US" altLang="zh-CN" b="0" i="1" dirty="0" smtClean="0">
                              <a:latin typeface="Cambria Math" panose="02040503050406030204" pitchFamily="18" charset="0"/>
                            </a:rPr>
                            <m:t>𝑟</m:t>
                          </m:r>
                        </m:sup>
                      </m:sSup>
                      <m:r>
                        <a:rPr lang="zh-CN" altLang="en-US" b="0" dirty="0" smtClean="0">
                          <a:latin typeface="Cambria Math" panose="02040503050406030204" pitchFamily="18" charset="0"/>
                        </a:rPr>
                        <m:t>⋅</m:t>
                      </m:r>
                      <m:r>
                        <a:rPr lang="en-US" altLang="zh-CN" b="0" i="1" dirty="0" smtClean="0">
                          <a:latin typeface="Cambria Math" panose="02040503050406030204" pitchFamily="18" charset="0"/>
                        </a:rPr>
                        <m:t>𝑚</m:t>
                      </m:r>
                    </m:oMath>
                  </m:oMathPara>
                </a14:m>
                <a:endParaRPr lang="zh-CN" altLang="en-US" dirty="0"/>
              </a:p>
            </p:txBody>
          </p:sp>
        </mc:Choice>
        <mc:Fallback xmlns="">
          <p:sp>
            <p:nvSpPr>
              <p:cNvPr id="21" name="文本框 20">
                <a:extLst>
                  <a:ext uri="{FF2B5EF4-FFF2-40B4-BE49-F238E27FC236}">
                    <a16:creationId xmlns:a16="http://schemas.microsoft.com/office/drawing/2014/main" id="{ADB787C0-9D0C-F838-9550-A214D155DF42}"/>
                  </a:ext>
                </a:extLst>
              </p:cNvPr>
              <p:cNvSpPr txBox="1">
                <a:spLocks noRot="1" noChangeAspect="1" noMove="1" noResize="1" noEditPoints="1" noAdjustHandles="1" noChangeArrowheads="1" noChangeShapeType="1" noTextEdit="1"/>
              </p:cNvSpPr>
              <p:nvPr/>
            </p:nvSpPr>
            <p:spPr>
              <a:xfrm>
                <a:off x="7356038" y="1680979"/>
                <a:ext cx="1356332" cy="369332"/>
              </a:xfrm>
              <a:prstGeom prst="rect">
                <a:avLst/>
              </a:prstGeom>
              <a:blipFill>
                <a:blip r:embed="rId7"/>
                <a:stretch>
                  <a:fillRect b="-13333"/>
                </a:stretch>
              </a:blipFill>
            </p:spPr>
            <p:txBody>
              <a:bodyPr/>
              <a:lstStyle/>
              <a:p>
                <a:r>
                  <a:rPr lang="zh-CN" altLang="en-US">
                    <a:noFill/>
                  </a:rPr>
                  <a:t> </a:t>
                </a:r>
              </a:p>
            </p:txBody>
          </p:sp>
        </mc:Fallback>
      </mc:AlternateContent>
      <p:sp>
        <p:nvSpPr>
          <p:cNvPr id="22" name="矩形 21">
            <a:extLst>
              <a:ext uri="{FF2B5EF4-FFF2-40B4-BE49-F238E27FC236}">
                <a16:creationId xmlns:a16="http://schemas.microsoft.com/office/drawing/2014/main" id="{BBF8EFD1-138A-5621-C6DB-729FEC6FE14C}"/>
              </a:ext>
            </a:extLst>
          </p:cNvPr>
          <p:cNvSpPr/>
          <p:nvPr/>
        </p:nvSpPr>
        <p:spPr>
          <a:xfrm>
            <a:off x="7355791" y="1012725"/>
            <a:ext cx="1320426" cy="1274126"/>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9">
            <a:extLst>
              <a:ext uri="{FF2B5EF4-FFF2-40B4-BE49-F238E27FC236}">
                <a16:creationId xmlns:a16="http://schemas.microsoft.com/office/drawing/2014/main" id="{3F4F7B2C-5D33-52CE-C7E2-8F57EC878F5E}"/>
              </a:ext>
            </a:extLst>
          </p:cNvPr>
          <p:cNvSpPr txBox="1"/>
          <p:nvPr/>
        </p:nvSpPr>
        <p:spPr>
          <a:xfrm>
            <a:off x="1185207" y="3171723"/>
            <a:ext cx="2341906" cy="461665"/>
          </a:xfrm>
          <a:prstGeom prst="rect">
            <a:avLst/>
          </a:prstGeom>
          <a:noFill/>
        </p:spPr>
        <p:txBody>
          <a:bodyPr wrap="square" rtlCol="0">
            <a:spAutoFit/>
          </a:bodyPr>
          <a:lstStyle/>
          <a:p>
            <a:pPr marL="0" marR="0" lvl="0" indent="0" algn="ctr" defTabSz="914400" latinLnBrk="0">
              <a:lnSpc>
                <a:spcPct val="100000"/>
              </a:lnSpc>
              <a:buClrTx/>
              <a:buSzTx/>
              <a:buFontTx/>
              <a:buNone/>
              <a:tabLst/>
              <a:defRPr/>
            </a:pPr>
            <a:r>
              <a:rPr lang="en-US" altLang="zh-CN" sz="2400" b="1" u="sng" dirty="0"/>
              <a:t>In the literature</a:t>
            </a:r>
            <a:endParaRPr lang="zh-CN" altLang="en-US" sz="2400" b="1" u="sng" dirty="0"/>
          </a:p>
        </p:txBody>
      </p:sp>
      <p:sp>
        <p:nvSpPr>
          <p:cNvPr id="24" name="TextBox 9">
            <a:extLst>
              <a:ext uri="{FF2B5EF4-FFF2-40B4-BE49-F238E27FC236}">
                <a16:creationId xmlns:a16="http://schemas.microsoft.com/office/drawing/2014/main" id="{A2899B70-9E40-D931-B40B-B6557C36809F}"/>
              </a:ext>
            </a:extLst>
          </p:cNvPr>
          <p:cNvSpPr txBox="1"/>
          <p:nvPr/>
        </p:nvSpPr>
        <p:spPr>
          <a:xfrm>
            <a:off x="1185207" y="4998050"/>
            <a:ext cx="2341906" cy="461665"/>
          </a:xfrm>
          <a:prstGeom prst="rect">
            <a:avLst/>
          </a:prstGeom>
          <a:noFill/>
        </p:spPr>
        <p:txBody>
          <a:bodyPr wrap="square" rtlCol="0">
            <a:spAutoFit/>
          </a:bodyPr>
          <a:lstStyle/>
          <a:p>
            <a:pPr marL="0" marR="0" lvl="0" indent="0" defTabSz="914400" latinLnBrk="0">
              <a:lnSpc>
                <a:spcPct val="100000"/>
              </a:lnSpc>
              <a:buClrTx/>
              <a:buSzTx/>
              <a:buFontTx/>
              <a:buNone/>
              <a:tabLst/>
              <a:defRPr/>
            </a:pPr>
            <a:r>
              <a:rPr lang="en-US" altLang="zh-CN" sz="2400" b="1" u="sng" dirty="0"/>
              <a:t>In practice</a:t>
            </a:r>
            <a:endParaRPr lang="zh-CN" altLang="en-US" sz="2400" b="1" u="sng" dirty="0"/>
          </a:p>
        </p:txBody>
      </p:sp>
      <p:sp>
        <p:nvSpPr>
          <p:cNvPr id="25" name="TextBox 30">
            <a:extLst>
              <a:ext uri="{FF2B5EF4-FFF2-40B4-BE49-F238E27FC236}">
                <a16:creationId xmlns:a16="http://schemas.microsoft.com/office/drawing/2014/main" id="{40B98E11-3EF9-54E1-4A86-9C1AB7E92BF6}"/>
              </a:ext>
            </a:extLst>
          </p:cNvPr>
          <p:cNvSpPr txBox="1"/>
          <p:nvPr/>
        </p:nvSpPr>
        <p:spPr>
          <a:xfrm>
            <a:off x="767700" y="1564115"/>
            <a:ext cx="3176921" cy="510778"/>
          </a:xfrm>
          <a:prstGeom prst="roundRect">
            <a:avLst/>
          </a:prstGeom>
          <a:noFill/>
          <a:ln>
            <a:solidFill>
              <a:schemeClr val="tx1"/>
            </a:solidFill>
          </a:ln>
        </p:spPr>
        <p:txBody>
          <a:bodyPr wrap="square" rtlCol="0">
            <a:spAutoFit/>
          </a:bodyPr>
          <a:lstStyle/>
          <a:p>
            <a:pPr algn="ctr"/>
            <a:r>
              <a:rPr lang="en-US" sz="2400" b="1" dirty="0"/>
              <a:t>El Gamal E</a:t>
            </a:r>
            <a:r>
              <a:rPr lang="en-US" altLang="zh-CN" sz="2400" b="1" dirty="0"/>
              <a:t>ncryption</a:t>
            </a:r>
            <a:endParaRPr lang="en-CN" sz="2400" b="1" dirty="0"/>
          </a:p>
        </p:txBody>
      </p:sp>
      <p:grpSp>
        <p:nvGrpSpPr>
          <p:cNvPr id="43" name="组合 42">
            <a:extLst>
              <a:ext uri="{FF2B5EF4-FFF2-40B4-BE49-F238E27FC236}">
                <a16:creationId xmlns:a16="http://schemas.microsoft.com/office/drawing/2014/main" id="{4D6569D5-A43D-DC62-8B72-D082FB57A0A8}"/>
              </a:ext>
            </a:extLst>
          </p:cNvPr>
          <p:cNvGrpSpPr/>
          <p:nvPr/>
        </p:nvGrpSpPr>
        <p:grpSpPr>
          <a:xfrm>
            <a:off x="9092116" y="3052326"/>
            <a:ext cx="2514600" cy="778738"/>
            <a:chOff x="4123764" y="1348073"/>
            <a:chExt cx="2514600" cy="778738"/>
          </a:xfrm>
        </p:grpSpPr>
        <p:sp>
          <p:nvSpPr>
            <p:cNvPr id="31" name="矩形 30">
              <a:extLst>
                <a:ext uri="{FF2B5EF4-FFF2-40B4-BE49-F238E27FC236}">
                  <a16:creationId xmlns:a16="http://schemas.microsoft.com/office/drawing/2014/main" id="{3F0EC314-EEC2-E5C9-7E41-B83A9E25E1CA}"/>
                </a:ext>
              </a:extLst>
            </p:cNvPr>
            <p:cNvSpPr/>
            <p:nvPr/>
          </p:nvSpPr>
          <p:spPr>
            <a:xfrm>
              <a:off x="4123764" y="1348073"/>
              <a:ext cx="2514600" cy="7787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a:extLst>
                <a:ext uri="{FF2B5EF4-FFF2-40B4-BE49-F238E27FC236}">
                  <a16:creationId xmlns:a16="http://schemas.microsoft.com/office/drawing/2014/main" id="{7A7E1BDB-0126-5AE5-18CD-46D8CC705E6D}"/>
                </a:ext>
              </a:extLst>
            </p:cNvPr>
            <p:cNvSpPr txBox="1"/>
            <p:nvPr/>
          </p:nvSpPr>
          <p:spPr>
            <a:xfrm>
              <a:off x="4123764" y="1383499"/>
              <a:ext cx="2514600" cy="707886"/>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000" i="0"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IND-CPA</a:t>
              </a:r>
              <a:r>
                <a:rPr lang="en-US" altLang="zh-CN" sz="2000" noProof="0" dirty="0">
                  <a:solidFill>
                    <a:prstClr val="black"/>
                  </a:solidFill>
                </a:rPr>
                <a:t> </a:t>
              </a:r>
              <a:r>
                <a:rPr lang="en-US" altLang="zh-CN" sz="2000" dirty="0">
                  <a:solidFill>
                    <a:prstClr val="black"/>
                  </a:solidFill>
                </a:rPr>
                <a:t>for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000" i="0"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El</a:t>
              </a:r>
              <a:r>
                <a:rPr kumimoji="0" lang="en-US" altLang="zh-CN" sz="2000" i="0" strike="noStrike" kern="1200" cap="none" spc="0" normalizeH="0" noProof="0" dirty="0">
                  <a:ln>
                    <a:noFill/>
                  </a:ln>
                  <a:solidFill>
                    <a:prstClr val="black"/>
                  </a:solidFill>
                  <a:effectLst/>
                  <a:uLnTx/>
                  <a:uFillTx/>
                  <a:latin typeface="等线" panose="02010600030101010101" pitchFamily="2" charset="-122"/>
                  <a:ea typeface="等线" panose="02010600030101010101" pitchFamily="2" charset="-122"/>
                  <a:cs typeface="+mn-cs"/>
                </a:rPr>
                <a:t> Gamal encryption</a:t>
              </a:r>
              <a:endParaRPr kumimoji="0" lang="en-US" altLang="zh-CN" sz="2000" i="0"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pic>
        <p:nvPicPr>
          <p:cNvPr id="36" name="图片 35">
            <a:extLst>
              <a:ext uri="{FF2B5EF4-FFF2-40B4-BE49-F238E27FC236}">
                <a16:creationId xmlns:a16="http://schemas.microsoft.com/office/drawing/2014/main" id="{1BBC53A2-C27D-CCD9-13AC-77C29B1B6D7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22638" y="2991492"/>
            <a:ext cx="1116104" cy="1116104"/>
          </a:xfrm>
          <a:prstGeom prst="rect">
            <a:avLst/>
          </a:prstGeom>
        </p:spPr>
      </p:pic>
      <p:grpSp>
        <p:nvGrpSpPr>
          <p:cNvPr id="44" name="组合 43">
            <a:extLst>
              <a:ext uri="{FF2B5EF4-FFF2-40B4-BE49-F238E27FC236}">
                <a16:creationId xmlns:a16="http://schemas.microsoft.com/office/drawing/2014/main" id="{37F10CD1-83F3-7BFF-E80C-27F948E53D2E}"/>
              </a:ext>
            </a:extLst>
          </p:cNvPr>
          <p:cNvGrpSpPr/>
          <p:nvPr/>
        </p:nvGrpSpPr>
        <p:grpSpPr>
          <a:xfrm>
            <a:off x="3978629" y="3052325"/>
            <a:ext cx="2900156" cy="778739"/>
            <a:chOff x="8591294" y="1474030"/>
            <a:chExt cx="2900156" cy="778739"/>
          </a:xfrm>
        </p:grpSpPr>
        <p:sp>
          <p:nvSpPr>
            <p:cNvPr id="38" name="矩形 37">
              <a:extLst>
                <a:ext uri="{FF2B5EF4-FFF2-40B4-BE49-F238E27FC236}">
                  <a16:creationId xmlns:a16="http://schemas.microsoft.com/office/drawing/2014/main" id="{D33D10F4-D323-A929-E8AD-FDAD9DA8752C}"/>
                </a:ext>
              </a:extLst>
            </p:cNvPr>
            <p:cNvSpPr/>
            <p:nvPr/>
          </p:nvSpPr>
          <p:spPr>
            <a:xfrm>
              <a:off x="8591294" y="1474030"/>
              <a:ext cx="2900156" cy="77873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a:extLst>
                <a:ext uri="{FF2B5EF4-FFF2-40B4-BE49-F238E27FC236}">
                  <a16:creationId xmlns:a16="http://schemas.microsoft.com/office/drawing/2014/main" id="{B58D49A7-FB1B-AFE0-25AC-702B2B30461B}"/>
                </a:ext>
              </a:extLst>
            </p:cNvPr>
            <p:cNvSpPr txBox="1"/>
            <p:nvPr/>
          </p:nvSpPr>
          <p:spPr>
            <a:xfrm>
              <a:off x="8591294" y="1509456"/>
              <a:ext cx="2900156" cy="707886"/>
            </a:xfrm>
            <a:prstGeom prst="rect">
              <a:avLst/>
            </a:prstGeom>
            <a:noFill/>
          </p:spPr>
          <p:txBody>
            <a:bodyPr wrap="square">
              <a:spAutoFit/>
            </a:bodyPr>
            <a:lstStyle/>
            <a:p>
              <a:pPr lvl="0" algn="ctr">
                <a:defRPr/>
              </a:pPr>
              <a:r>
                <a:rPr kumimoji="0" lang="en-US" altLang="zh-CN" sz="2000" i="0"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Any group</a:t>
              </a:r>
              <a:r>
                <a:rPr kumimoji="0" lang="en-US" altLang="zh-CN" sz="2000" i="0" strike="noStrike" kern="1200" cap="none" spc="0" normalizeH="0" noProof="0" dirty="0">
                  <a:ln>
                    <a:noFill/>
                  </a:ln>
                  <a:solidFill>
                    <a:prstClr val="black"/>
                  </a:solidFill>
                  <a:effectLst/>
                  <a:uLnTx/>
                  <a:uFillTx/>
                  <a:latin typeface="等线" panose="02010600030101010101" pitchFamily="2" charset="-122"/>
                  <a:ea typeface="等线" panose="02010600030101010101" pitchFamily="2" charset="-122"/>
                  <a:cs typeface="+mn-cs"/>
                </a:rPr>
                <a:t> </a:t>
              </a:r>
              <a:r>
                <a:rPr lang="en-US" altLang="zh-CN" sz="2000" dirty="0">
                  <a:solidFill>
                    <a:prstClr val="black"/>
                  </a:solidFill>
                </a:rPr>
                <a:t>in which</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000" i="0"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DDH assumption holds</a:t>
              </a:r>
            </a:p>
          </p:txBody>
        </p:sp>
      </p:grpSp>
      <p:sp>
        <p:nvSpPr>
          <p:cNvPr id="42" name="文本框 41">
            <a:extLst>
              <a:ext uri="{FF2B5EF4-FFF2-40B4-BE49-F238E27FC236}">
                <a16:creationId xmlns:a16="http://schemas.microsoft.com/office/drawing/2014/main" id="{7B111801-BAB9-FD20-FC4E-B81B6BF95DAC}"/>
              </a:ext>
            </a:extLst>
          </p:cNvPr>
          <p:cNvSpPr txBox="1"/>
          <p:nvPr/>
        </p:nvSpPr>
        <p:spPr>
          <a:xfrm>
            <a:off x="7173091" y="2930578"/>
            <a:ext cx="1615198" cy="369332"/>
          </a:xfrm>
          <a:prstGeom prst="rect">
            <a:avLst/>
          </a:prstGeom>
          <a:noFill/>
        </p:spPr>
        <p:txBody>
          <a:bodyPr wrap="square">
            <a:spAutoFit/>
          </a:bodyPr>
          <a:lstStyle/>
          <a:p>
            <a:pPr algn="ctr"/>
            <a:r>
              <a:rPr lang="en-US" altLang="zh-CN" b="1" dirty="0"/>
              <a:t>black-box</a:t>
            </a:r>
            <a:endParaRPr lang="zh-CN" altLang="en-US" dirty="0"/>
          </a:p>
        </p:txBody>
      </p:sp>
      <p:cxnSp>
        <p:nvCxnSpPr>
          <p:cNvPr id="6" name="连接符: 肘形 5">
            <a:extLst>
              <a:ext uri="{FF2B5EF4-FFF2-40B4-BE49-F238E27FC236}">
                <a16:creationId xmlns:a16="http://schemas.microsoft.com/office/drawing/2014/main" id="{EB0524AA-C1CC-E8F0-FC4B-FAD23233DF8F}"/>
              </a:ext>
            </a:extLst>
          </p:cNvPr>
          <p:cNvCxnSpPr>
            <a:cxnSpLocks/>
            <a:endCxn id="23" idx="1"/>
          </p:cNvCxnSpPr>
          <p:nvPr/>
        </p:nvCxnSpPr>
        <p:spPr>
          <a:xfrm rot="16200000" flipH="1">
            <a:off x="348289" y="2565638"/>
            <a:ext cx="1327664" cy="346172"/>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1" name="连接符: 肘形 10">
            <a:extLst>
              <a:ext uri="{FF2B5EF4-FFF2-40B4-BE49-F238E27FC236}">
                <a16:creationId xmlns:a16="http://schemas.microsoft.com/office/drawing/2014/main" id="{1805FB7D-BAE2-44F6-4C4A-54DA7F14E554}"/>
              </a:ext>
            </a:extLst>
          </p:cNvPr>
          <p:cNvCxnSpPr>
            <a:cxnSpLocks/>
            <a:endCxn id="24" idx="1"/>
          </p:cNvCxnSpPr>
          <p:nvPr/>
        </p:nvCxnSpPr>
        <p:spPr>
          <a:xfrm rot="16200000" flipH="1">
            <a:off x="-458948" y="3584728"/>
            <a:ext cx="2942138" cy="346172"/>
          </a:xfrm>
          <a:prstGeom prst="bentConnector2">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6FECFCA7-44B3-C932-6FF0-3FC884A64B8E}"/>
                  </a:ext>
                </a:extLst>
              </p:cNvPr>
              <p:cNvSpPr txBox="1"/>
              <p:nvPr/>
            </p:nvSpPr>
            <p:spPr>
              <a:xfrm>
                <a:off x="3070414" y="5096352"/>
                <a:ext cx="7534834" cy="390748"/>
              </a:xfrm>
              <a:prstGeom prst="rect">
                <a:avLst/>
              </a:prstGeom>
              <a:noFill/>
            </p:spPr>
            <p:txBody>
              <a:bodyPr wrap="square">
                <a:spAutoFit/>
              </a:bodyPr>
              <a:lstStyle/>
              <a:p>
                <a:pPr marL="285750" indent="-285750">
                  <a:buClr>
                    <a:schemeClr val="tx1">
                      <a:lumMod val="95000"/>
                      <a:lumOff val="5000"/>
                    </a:schemeClr>
                  </a:buClr>
                  <a:buFont typeface="Wingdings" pitchFamily="2" charset="2"/>
                  <a:buChar char="v"/>
                </a:pPr>
                <a14:m>
                  <m:oMath xmlns:m="http://schemas.openxmlformats.org/officeDocument/2006/math">
                    <m:sSubSup>
                      <m:sSubSupPr>
                        <m:ctrlPr>
                          <a:rPr lang="en-US" altLang="zh-CN" i="1" dirty="0" smtClean="0">
                            <a:solidFill>
                              <a:srgbClr val="836967"/>
                            </a:solidFill>
                            <a:latin typeface="Cambria Math" panose="02040503050406030204" pitchFamily="18" charset="0"/>
                          </a:rPr>
                        </m:ctrlPr>
                      </m:sSubSupPr>
                      <m:e>
                        <m:r>
                          <a:rPr lang="en-US" altLang="zh-CN" dirty="0">
                            <a:latin typeface="Cambria Math" panose="02040503050406030204" pitchFamily="18" charset="0"/>
                          </a:rPr>
                          <m:t>ℤ</m:t>
                        </m:r>
                      </m:e>
                      <m:sub>
                        <m:r>
                          <a:rPr lang="en-US" altLang="zh-CN" i="1" dirty="0">
                            <a:latin typeface="Cambria Math" panose="02040503050406030204" pitchFamily="18" charset="0"/>
                          </a:rPr>
                          <m:t>𝑝</m:t>
                        </m:r>
                      </m:sub>
                      <m:sup>
                        <m:r>
                          <a:rPr lang="en-US" altLang="zh-CN" i="0" dirty="0">
                            <a:latin typeface="Cambria Math" panose="02040503050406030204" pitchFamily="18" charset="0"/>
                          </a:rPr>
                          <m:t>∗</m:t>
                        </m:r>
                      </m:sup>
                    </m:sSubSup>
                  </m:oMath>
                </a14:m>
                <a:r>
                  <a:rPr lang="en-US" altLang="zh-CN" dirty="0"/>
                  <a:t> for prime </a:t>
                </a:r>
                <a14:m>
                  <m:oMath xmlns:m="http://schemas.openxmlformats.org/officeDocument/2006/math">
                    <m:r>
                      <a:rPr lang="en-US" altLang="zh-CN" i="1" dirty="0">
                        <a:latin typeface="Cambria Math" panose="02040503050406030204" pitchFamily="18" charset="0"/>
                      </a:rPr>
                      <m:t>𝑝</m:t>
                    </m:r>
                  </m:oMath>
                </a14:m>
                <a:r>
                  <a:rPr lang="en-US" altLang="zh-CN" dirty="0"/>
                  <a:t>: the typical bit-length of a group element is </a:t>
                </a:r>
                <a:r>
                  <a:rPr lang="en-US" altLang="zh-CN" b="1" dirty="0">
                    <a:solidFill>
                      <a:srgbClr val="C00000"/>
                    </a:solidFill>
                  </a:rPr>
                  <a:t>3072</a:t>
                </a:r>
              </a:p>
            </p:txBody>
          </p:sp>
        </mc:Choice>
        <mc:Fallback xmlns="">
          <p:sp>
            <p:nvSpPr>
              <p:cNvPr id="19" name="文本框 18">
                <a:extLst>
                  <a:ext uri="{FF2B5EF4-FFF2-40B4-BE49-F238E27FC236}">
                    <a16:creationId xmlns:a16="http://schemas.microsoft.com/office/drawing/2014/main" id="{48ECD388-DA9A-326C-BA63-BA209AC38A78}"/>
                  </a:ext>
                </a:extLst>
              </p:cNvPr>
              <p:cNvSpPr txBox="1">
                <a:spLocks noRot="1" noChangeAspect="1" noMove="1" noResize="1" noEditPoints="1" noAdjustHandles="1" noChangeArrowheads="1" noChangeShapeType="1" noTextEdit="1"/>
              </p:cNvSpPr>
              <p:nvPr/>
            </p:nvSpPr>
            <p:spPr>
              <a:xfrm>
                <a:off x="3070414" y="5096352"/>
                <a:ext cx="7534834" cy="390748"/>
              </a:xfrm>
              <a:prstGeom prst="rect">
                <a:avLst/>
              </a:prstGeom>
              <a:blipFill>
                <a:blip r:embed="rId9"/>
                <a:stretch>
                  <a:fillRect l="-566" t="-6250" b="-20313"/>
                </a:stretch>
              </a:blipFill>
            </p:spPr>
            <p:txBody>
              <a:bodyPr/>
              <a:lstStyle/>
              <a:p>
                <a:r>
                  <a:rPr lang="zh-CN" altLang="en-US">
                    <a:noFill/>
                  </a:rPr>
                  <a:t> </a:t>
                </a:r>
              </a:p>
            </p:txBody>
          </p:sp>
        </mc:Fallback>
      </mc:AlternateContent>
      <p:sp>
        <p:nvSpPr>
          <p:cNvPr id="20" name="文本框 19">
            <a:extLst>
              <a:ext uri="{FF2B5EF4-FFF2-40B4-BE49-F238E27FC236}">
                <a16:creationId xmlns:a16="http://schemas.microsoft.com/office/drawing/2014/main" id="{B2BF45B7-B300-47B8-4B53-664E25F6AD6B}"/>
              </a:ext>
            </a:extLst>
          </p:cNvPr>
          <p:cNvSpPr txBox="1"/>
          <p:nvPr/>
        </p:nvSpPr>
        <p:spPr>
          <a:xfrm>
            <a:off x="3070414" y="5752456"/>
            <a:ext cx="7534834" cy="369332"/>
          </a:xfrm>
          <a:prstGeom prst="rect">
            <a:avLst/>
          </a:prstGeom>
          <a:noFill/>
        </p:spPr>
        <p:txBody>
          <a:bodyPr wrap="square">
            <a:spAutoFit/>
          </a:bodyPr>
          <a:lstStyle/>
          <a:p>
            <a:pPr marL="285750" indent="-285750">
              <a:buClr>
                <a:schemeClr val="tx1">
                  <a:lumMod val="95000"/>
                  <a:lumOff val="5000"/>
                </a:schemeClr>
              </a:buClr>
              <a:buFont typeface="Wingdings" pitchFamily="2" charset="2"/>
              <a:buChar char="v"/>
            </a:pPr>
            <a:r>
              <a:rPr lang="en-US" altLang="zh-CN" dirty="0"/>
              <a:t>Curve 25519: the typical bit-length of a group element is </a:t>
            </a:r>
            <a:r>
              <a:rPr lang="en-US" altLang="zh-CN" b="1" dirty="0">
                <a:solidFill>
                  <a:schemeClr val="accent6">
                    <a:lumMod val="75000"/>
                  </a:schemeClr>
                </a:solidFill>
              </a:rPr>
              <a:t>255</a:t>
            </a:r>
          </a:p>
        </p:txBody>
      </p:sp>
      <p:sp>
        <p:nvSpPr>
          <p:cNvPr id="26" name="箭头: 下 25">
            <a:extLst>
              <a:ext uri="{FF2B5EF4-FFF2-40B4-BE49-F238E27FC236}">
                <a16:creationId xmlns:a16="http://schemas.microsoft.com/office/drawing/2014/main" id="{195FAAE3-DED5-9408-6155-0E8F6A99FE99}"/>
              </a:ext>
            </a:extLst>
          </p:cNvPr>
          <p:cNvSpPr/>
          <p:nvPr/>
        </p:nvSpPr>
        <p:spPr>
          <a:xfrm>
            <a:off x="5298821" y="3971938"/>
            <a:ext cx="295155" cy="1039742"/>
          </a:xfrm>
          <a:prstGeom prst="downArrow">
            <a:avLst/>
          </a:prstGeom>
          <a:solidFill>
            <a:srgbClr val="C0C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6A463628-8515-2DD1-DD05-9C8B40E0E0ED}"/>
              </a:ext>
            </a:extLst>
          </p:cNvPr>
          <p:cNvSpPr txBox="1"/>
          <p:nvPr/>
        </p:nvSpPr>
        <p:spPr>
          <a:xfrm>
            <a:off x="5446398" y="4281026"/>
            <a:ext cx="2381431" cy="369332"/>
          </a:xfrm>
          <a:prstGeom prst="rect">
            <a:avLst/>
          </a:prstGeom>
          <a:noFill/>
        </p:spPr>
        <p:txBody>
          <a:bodyPr wrap="square">
            <a:spAutoFit/>
          </a:bodyPr>
          <a:lstStyle/>
          <a:p>
            <a:pPr algn="ctr"/>
            <a:r>
              <a:rPr lang="en-US" altLang="zh-CN" b="1" dirty="0"/>
              <a:t>For 128-bit security </a:t>
            </a:r>
            <a:endParaRPr lang="zh-CN" altLang="en-US" dirty="0"/>
          </a:p>
        </p:txBody>
      </p:sp>
      <p:pic>
        <p:nvPicPr>
          <p:cNvPr id="30" name="图片 29">
            <a:extLst>
              <a:ext uri="{FF2B5EF4-FFF2-40B4-BE49-F238E27FC236}">
                <a16:creationId xmlns:a16="http://schemas.microsoft.com/office/drawing/2014/main" id="{0D6DDF96-9BAC-3E0A-C17C-4C3C4311671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45220" y="5774283"/>
            <a:ext cx="369332" cy="369332"/>
          </a:xfrm>
          <a:prstGeom prst="rect">
            <a:avLst/>
          </a:prstGeom>
        </p:spPr>
      </p:pic>
      <p:pic>
        <p:nvPicPr>
          <p:cNvPr id="32" name="图片 31">
            <a:extLst>
              <a:ext uri="{FF2B5EF4-FFF2-40B4-BE49-F238E27FC236}">
                <a16:creationId xmlns:a16="http://schemas.microsoft.com/office/drawing/2014/main" id="{B545748B-64DA-4572-401B-BDCA45D4715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45220" y="5073936"/>
            <a:ext cx="369332" cy="369332"/>
          </a:xfrm>
          <a:prstGeom prst="rect">
            <a:avLst/>
          </a:prstGeom>
        </p:spPr>
      </p:pic>
    </p:spTree>
    <p:extLst>
      <p:ext uri="{BB962C8B-B14F-4D97-AF65-F5344CB8AC3E}">
        <p14:creationId xmlns:p14="http://schemas.microsoft.com/office/powerpoint/2010/main" val="4142681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2B257-BCA6-2258-AE4F-AFD74B9B8A11}"/>
            </a:ext>
          </a:extLst>
        </p:cNvPr>
        <p:cNvGrpSpPr/>
        <p:nvPr/>
      </p:nvGrpSpPr>
      <p:grpSpPr>
        <a:xfrm>
          <a:off x="0" y="0"/>
          <a:ext cx="0" cy="0"/>
          <a:chOff x="0" y="0"/>
          <a:chExt cx="0" cy="0"/>
        </a:xfrm>
      </p:grpSpPr>
      <p:pic>
        <p:nvPicPr>
          <p:cNvPr id="8220" name="图片 8219">
            <a:extLst>
              <a:ext uri="{FF2B5EF4-FFF2-40B4-BE49-F238E27FC236}">
                <a16:creationId xmlns:a16="http://schemas.microsoft.com/office/drawing/2014/main" id="{113A38D2-67C7-8D98-F495-D8F67E3922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349" y="1413969"/>
            <a:ext cx="6848463" cy="1371024"/>
          </a:xfrm>
          <a:prstGeom prst="rect">
            <a:avLst/>
          </a:prstGeom>
        </p:spPr>
      </p:pic>
      <p:cxnSp>
        <p:nvCxnSpPr>
          <p:cNvPr id="62" name="直接连接符 61">
            <a:extLst>
              <a:ext uri="{FF2B5EF4-FFF2-40B4-BE49-F238E27FC236}">
                <a16:creationId xmlns:a16="http://schemas.microsoft.com/office/drawing/2014/main" id="{37FAF7FB-908F-E616-705D-F5154F479E84}"/>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481C54CB-3181-4585-D703-06C7F56BB7C5}"/>
              </a:ext>
            </a:extLst>
          </p:cNvPr>
          <p:cNvSpPr txBox="1">
            <a:spLocks noChangeArrowheads="1"/>
          </p:cNvSpPr>
          <p:nvPr/>
        </p:nvSpPr>
        <p:spPr bwMode="auto">
          <a:xfrm>
            <a:off x="367827" y="213865"/>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fontAlgn="base">
              <a:lnSpc>
                <a:spcPct val="100000"/>
              </a:lnSpc>
              <a:spcBef>
                <a:spcPct val="0"/>
              </a:spcBef>
              <a:spcAft>
                <a:spcPct val="0"/>
              </a:spcAft>
              <a:buNone/>
              <a:defRPr/>
            </a:pPr>
            <a:r>
              <a:rPr lang="en-US" altLang="zh-CN" sz="3200" b="1" dirty="0">
                <a:latin typeface="微软雅黑" panose="020B0503020204020204" pitchFamily="34" charset="-122"/>
                <a:ea typeface="微软雅黑" panose="020B0503020204020204" pitchFamily="34" charset="-122"/>
              </a:rPr>
              <a:t>Length Matter for Groups</a:t>
            </a:r>
            <a:endParaRPr lang="zh-CN" altLang="en-US" sz="3200" b="1" dirty="0">
              <a:latin typeface="微软雅黑" panose="020B0503020204020204" pitchFamily="34" charset="-122"/>
              <a:ea typeface="微软雅黑" panose="020B0503020204020204" pitchFamily="34" charset="-122"/>
            </a:endParaRPr>
          </a:p>
        </p:txBody>
      </p:sp>
      <p:sp>
        <p:nvSpPr>
          <p:cNvPr id="51" name="TextBox 9">
            <a:extLst>
              <a:ext uri="{FF2B5EF4-FFF2-40B4-BE49-F238E27FC236}">
                <a16:creationId xmlns:a16="http://schemas.microsoft.com/office/drawing/2014/main" id="{FEEF295D-FFCF-386D-7787-C3B998B8AFE6}"/>
              </a:ext>
            </a:extLst>
          </p:cNvPr>
          <p:cNvSpPr txBox="1"/>
          <p:nvPr/>
        </p:nvSpPr>
        <p:spPr>
          <a:xfrm>
            <a:off x="7368988" y="1566259"/>
            <a:ext cx="4645165" cy="1200329"/>
          </a:xfrm>
          <a:prstGeom prst="rect">
            <a:avLst/>
          </a:prstGeom>
          <a:noFill/>
        </p:spPr>
        <p:txBody>
          <a:bodyPr wrap="square" rtlCol="0">
            <a:spAutoFit/>
          </a:bodyPr>
          <a:lstStyle/>
          <a:p>
            <a:pPr marL="0" marR="0" lvl="0" indent="0" algn="ctr" defTabSz="914400" latinLnBrk="0">
              <a:lnSpc>
                <a:spcPct val="100000"/>
              </a:lnSpc>
              <a:buClrTx/>
              <a:buSzTx/>
              <a:buFontTx/>
              <a:buNone/>
              <a:tabLst/>
              <a:defRPr/>
            </a:pPr>
            <a:r>
              <a:rPr lang="en-US" altLang="zh-CN" sz="2400" b="1" dirty="0"/>
              <a:t>Does the length of the group encoding matter when using it in a black-box manner </a:t>
            </a:r>
            <a:endParaRPr lang="zh-CN" altLang="en-US" sz="2400" b="1" dirty="0"/>
          </a:p>
        </p:txBody>
      </p:sp>
      <p:grpSp>
        <p:nvGrpSpPr>
          <p:cNvPr id="8221" name="组合 8220">
            <a:extLst>
              <a:ext uri="{FF2B5EF4-FFF2-40B4-BE49-F238E27FC236}">
                <a16:creationId xmlns:a16="http://schemas.microsoft.com/office/drawing/2014/main" id="{747278DB-3CEA-12F6-EB51-D7495A95F548}"/>
              </a:ext>
            </a:extLst>
          </p:cNvPr>
          <p:cNvGrpSpPr/>
          <p:nvPr/>
        </p:nvGrpSpPr>
        <p:grpSpPr>
          <a:xfrm>
            <a:off x="717814" y="1681714"/>
            <a:ext cx="3074500" cy="854997"/>
            <a:chOff x="717814" y="1592770"/>
            <a:chExt cx="3074500" cy="854997"/>
          </a:xfrm>
          <a:solidFill>
            <a:schemeClr val="bg1"/>
          </a:solidFill>
        </p:grpSpPr>
        <p:grpSp>
          <p:nvGrpSpPr>
            <p:cNvPr id="8205" name="组合 8204">
              <a:extLst>
                <a:ext uri="{FF2B5EF4-FFF2-40B4-BE49-F238E27FC236}">
                  <a16:creationId xmlns:a16="http://schemas.microsoft.com/office/drawing/2014/main" id="{BCBFEECD-3E00-7D5F-236D-3E3E96BB43A0}"/>
                </a:ext>
              </a:extLst>
            </p:cNvPr>
            <p:cNvGrpSpPr/>
            <p:nvPr/>
          </p:nvGrpSpPr>
          <p:grpSpPr>
            <a:xfrm>
              <a:off x="981906" y="1592770"/>
              <a:ext cx="2586958" cy="466098"/>
              <a:chOff x="851008" y="1608047"/>
              <a:chExt cx="2586958" cy="466098"/>
            </a:xfrm>
            <a:grpFill/>
          </p:grpSpPr>
          <p:sp>
            <p:nvSpPr>
              <p:cNvPr id="8203" name="矩形: 圆角 8202">
                <a:extLst>
                  <a:ext uri="{FF2B5EF4-FFF2-40B4-BE49-F238E27FC236}">
                    <a16:creationId xmlns:a16="http://schemas.microsoft.com/office/drawing/2014/main" id="{EDD7FF3F-C92B-245C-3014-F2DD91A3E030}"/>
                  </a:ext>
                </a:extLst>
              </p:cNvPr>
              <p:cNvSpPr/>
              <p:nvPr/>
            </p:nvSpPr>
            <p:spPr>
              <a:xfrm>
                <a:off x="851008" y="1608047"/>
                <a:ext cx="2586958" cy="466098"/>
              </a:xfrm>
              <a:prstGeom prst="roundRect">
                <a:avLst>
                  <a:gd name="adj" fmla="val 1245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202" name="组合 8201">
                <a:extLst>
                  <a:ext uri="{FF2B5EF4-FFF2-40B4-BE49-F238E27FC236}">
                    <a16:creationId xmlns:a16="http://schemas.microsoft.com/office/drawing/2014/main" id="{2E693211-F360-18B9-A76E-21DF36374C97}"/>
                  </a:ext>
                </a:extLst>
              </p:cNvPr>
              <p:cNvGrpSpPr/>
              <p:nvPr/>
            </p:nvGrpSpPr>
            <p:grpSpPr>
              <a:xfrm>
                <a:off x="949920" y="1658392"/>
                <a:ext cx="2384482" cy="372166"/>
                <a:chOff x="896131" y="1658392"/>
                <a:chExt cx="2384482" cy="372166"/>
              </a:xfrm>
              <a:grpFill/>
            </p:grpSpPr>
            <p:pic>
              <p:nvPicPr>
                <p:cNvPr id="8196" name="图片 8195">
                  <a:extLst>
                    <a:ext uri="{FF2B5EF4-FFF2-40B4-BE49-F238E27FC236}">
                      <a16:creationId xmlns:a16="http://schemas.microsoft.com/office/drawing/2014/main" id="{97721061-8634-8524-98F2-69EE6FE3DC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131" y="1658392"/>
                  <a:ext cx="367422" cy="367422"/>
                </a:xfrm>
                <a:prstGeom prst="rect">
                  <a:avLst/>
                </a:prstGeom>
                <a:grpFill/>
              </p:spPr>
            </p:pic>
            <p:pic>
              <p:nvPicPr>
                <p:cNvPr id="8197" name="图片 8196">
                  <a:extLst>
                    <a:ext uri="{FF2B5EF4-FFF2-40B4-BE49-F238E27FC236}">
                      <a16:creationId xmlns:a16="http://schemas.microsoft.com/office/drawing/2014/main" id="{88D4618A-9C72-42F5-28DB-358824CC51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9543" y="1658392"/>
                  <a:ext cx="367422" cy="367422"/>
                </a:xfrm>
                <a:prstGeom prst="rect">
                  <a:avLst/>
                </a:prstGeom>
                <a:grpFill/>
              </p:spPr>
            </p:pic>
            <p:pic>
              <p:nvPicPr>
                <p:cNvPr id="8198" name="图片 8197">
                  <a:extLst>
                    <a:ext uri="{FF2B5EF4-FFF2-40B4-BE49-F238E27FC236}">
                      <a16:creationId xmlns:a16="http://schemas.microsoft.com/office/drawing/2014/main" id="{345B971E-524F-F2CA-FFD3-4007E05F03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2955" y="1658392"/>
                  <a:ext cx="367422" cy="367422"/>
                </a:xfrm>
                <a:prstGeom prst="rect">
                  <a:avLst/>
                </a:prstGeom>
                <a:grpFill/>
              </p:spPr>
            </p:pic>
            <p:pic>
              <p:nvPicPr>
                <p:cNvPr id="8199" name="图片 8198">
                  <a:extLst>
                    <a:ext uri="{FF2B5EF4-FFF2-40B4-BE49-F238E27FC236}">
                      <a16:creationId xmlns:a16="http://schemas.microsoft.com/office/drawing/2014/main" id="{02C24CAD-1528-D6AB-A5D9-2A92FE071F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6367" y="1658654"/>
                  <a:ext cx="367422" cy="367422"/>
                </a:xfrm>
                <a:prstGeom prst="rect">
                  <a:avLst/>
                </a:prstGeom>
                <a:grpFill/>
              </p:spPr>
            </p:pic>
            <p:pic>
              <p:nvPicPr>
                <p:cNvPr id="8200" name="图片 8199">
                  <a:extLst>
                    <a:ext uri="{FF2B5EF4-FFF2-40B4-BE49-F238E27FC236}">
                      <a16:creationId xmlns:a16="http://schemas.microsoft.com/office/drawing/2014/main" id="{9ADC6417-3D1C-0FDB-66A9-C2B29C87C4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9779" y="1658392"/>
                  <a:ext cx="367422" cy="367422"/>
                </a:xfrm>
                <a:prstGeom prst="rect">
                  <a:avLst/>
                </a:prstGeom>
                <a:grpFill/>
              </p:spPr>
            </p:pic>
            <p:pic>
              <p:nvPicPr>
                <p:cNvPr id="8201" name="图片 8200">
                  <a:extLst>
                    <a:ext uri="{FF2B5EF4-FFF2-40B4-BE49-F238E27FC236}">
                      <a16:creationId xmlns:a16="http://schemas.microsoft.com/office/drawing/2014/main" id="{73E328CC-7475-24C9-5025-A5B6E46826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3191" y="1663136"/>
                  <a:ext cx="367422" cy="367422"/>
                </a:xfrm>
                <a:prstGeom prst="rect">
                  <a:avLst/>
                </a:prstGeom>
                <a:grpFill/>
              </p:spPr>
            </p:pic>
          </p:grpSp>
        </p:grpSp>
        <p:sp>
          <p:nvSpPr>
            <p:cNvPr id="8204" name="文本框 8203">
              <a:extLst>
                <a:ext uri="{FF2B5EF4-FFF2-40B4-BE49-F238E27FC236}">
                  <a16:creationId xmlns:a16="http://schemas.microsoft.com/office/drawing/2014/main" id="{493A6CD8-ADA5-7F6D-E4EB-A16FEAFAB36A}"/>
                </a:ext>
              </a:extLst>
            </p:cNvPr>
            <p:cNvSpPr txBox="1"/>
            <p:nvPr/>
          </p:nvSpPr>
          <p:spPr>
            <a:xfrm>
              <a:off x="717814" y="2109213"/>
              <a:ext cx="3074500" cy="338554"/>
            </a:xfrm>
            <a:prstGeom prst="rect">
              <a:avLst/>
            </a:prstGeom>
            <a:grp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i="0"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Groups with longer encodings</a:t>
              </a:r>
            </a:p>
          </p:txBody>
        </p:sp>
      </p:grpSp>
      <p:grpSp>
        <p:nvGrpSpPr>
          <p:cNvPr id="8222" name="组合 8221">
            <a:extLst>
              <a:ext uri="{FF2B5EF4-FFF2-40B4-BE49-F238E27FC236}">
                <a16:creationId xmlns:a16="http://schemas.microsoft.com/office/drawing/2014/main" id="{55BB2067-FA37-AC9E-A0C7-00663DDEED1D}"/>
              </a:ext>
            </a:extLst>
          </p:cNvPr>
          <p:cNvGrpSpPr/>
          <p:nvPr/>
        </p:nvGrpSpPr>
        <p:grpSpPr>
          <a:xfrm>
            <a:off x="4075112" y="1681714"/>
            <a:ext cx="3074500" cy="854997"/>
            <a:chOff x="4052986" y="1592770"/>
            <a:chExt cx="3074500" cy="854997"/>
          </a:xfrm>
        </p:grpSpPr>
        <p:grpSp>
          <p:nvGrpSpPr>
            <p:cNvPr id="8206" name="组合 8205">
              <a:extLst>
                <a:ext uri="{FF2B5EF4-FFF2-40B4-BE49-F238E27FC236}">
                  <a16:creationId xmlns:a16="http://schemas.microsoft.com/office/drawing/2014/main" id="{30549103-3F89-3ADA-0654-F03FD015BD84}"/>
                </a:ext>
              </a:extLst>
            </p:cNvPr>
            <p:cNvGrpSpPr/>
            <p:nvPr/>
          </p:nvGrpSpPr>
          <p:grpSpPr>
            <a:xfrm>
              <a:off x="4703068" y="1592770"/>
              <a:ext cx="1774336" cy="466098"/>
              <a:chOff x="851008" y="1608047"/>
              <a:chExt cx="1774336" cy="466098"/>
            </a:xfrm>
            <a:solidFill>
              <a:schemeClr val="bg1"/>
            </a:solidFill>
          </p:grpSpPr>
          <p:sp>
            <p:nvSpPr>
              <p:cNvPr id="8208" name="矩形: 圆角 8207">
                <a:extLst>
                  <a:ext uri="{FF2B5EF4-FFF2-40B4-BE49-F238E27FC236}">
                    <a16:creationId xmlns:a16="http://schemas.microsoft.com/office/drawing/2014/main" id="{5F9A9897-8192-F313-AD08-6E96EC5DC905}"/>
                  </a:ext>
                </a:extLst>
              </p:cNvPr>
              <p:cNvSpPr/>
              <p:nvPr/>
            </p:nvSpPr>
            <p:spPr>
              <a:xfrm>
                <a:off x="851008" y="1608047"/>
                <a:ext cx="1774336" cy="466098"/>
              </a:xfrm>
              <a:prstGeom prst="roundRect">
                <a:avLst>
                  <a:gd name="adj" fmla="val 1245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209" name="组合 8208">
                <a:extLst>
                  <a:ext uri="{FF2B5EF4-FFF2-40B4-BE49-F238E27FC236}">
                    <a16:creationId xmlns:a16="http://schemas.microsoft.com/office/drawing/2014/main" id="{6AD13F7D-3C80-8CE0-367F-9FAC481E9752}"/>
                  </a:ext>
                </a:extLst>
              </p:cNvPr>
              <p:cNvGrpSpPr/>
              <p:nvPr/>
            </p:nvGrpSpPr>
            <p:grpSpPr>
              <a:xfrm>
                <a:off x="949920" y="1658392"/>
                <a:ext cx="1577658" cy="367422"/>
                <a:chOff x="896131" y="1658392"/>
                <a:chExt cx="1577658" cy="367422"/>
              </a:xfrm>
              <a:grpFill/>
            </p:grpSpPr>
            <p:pic>
              <p:nvPicPr>
                <p:cNvPr id="8210" name="图片 8209">
                  <a:extLst>
                    <a:ext uri="{FF2B5EF4-FFF2-40B4-BE49-F238E27FC236}">
                      <a16:creationId xmlns:a16="http://schemas.microsoft.com/office/drawing/2014/main" id="{25C518A8-7200-040A-942D-B96437A54E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131" y="1658392"/>
                  <a:ext cx="367422" cy="367422"/>
                </a:xfrm>
                <a:prstGeom prst="rect">
                  <a:avLst/>
                </a:prstGeom>
                <a:grpFill/>
              </p:spPr>
            </p:pic>
            <p:pic>
              <p:nvPicPr>
                <p:cNvPr id="8211" name="图片 8210">
                  <a:extLst>
                    <a:ext uri="{FF2B5EF4-FFF2-40B4-BE49-F238E27FC236}">
                      <a16:creationId xmlns:a16="http://schemas.microsoft.com/office/drawing/2014/main" id="{74DCC593-D824-3257-C91E-D498B9C809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9543" y="1658392"/>
                  <a:ext cx="367422" cy="367422"/>
                </a:xfrm>
                <a:prstGeom prst="rect">
                  <a:avLst/>
                </a:prstGeom>
                <a:grpFill/>
              </p:spPr>
            </p:pic>
            <p:pic>
              <p:nvPicPr>
                <p:cNvPr id="8212" name="图片 8211">
                  <a:extLst>
                    <a:ext uri="{FF2B5EF4-FFF2-40B4-BE49-F238E27FC236}">
                      <a16:creationId xmlns:a16="http://schemas.microsoft.com/office/drawing/2014/main" id="{8B18217F-01A8-68AF-C6E7-3B0D5FE610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2955" y="1658392"/>
                  <a:ext cx="367422" cy="367422"/>
                </a:xfrm>
                <a:prstGeom prst="rect">
                  <a:avLst/>
                </a:prstGeom>
                <a:grpFill/>
              </p:spPr>
            </p:pic>
            <p:pic>
              <p:nvPicPr>
                <p:cNvPr id="8213" name="图片 8212">
                  <a:extLst>
                    <a:ext uri="{FF2B5EF4-FFF2-40B4-BE49-F238E27FC236}">
                      <a16:creationId xmlns:a16="http://schemas.microsoft.com/office/drawing/2014/main" id="{98D019D1-0273-C158-A699-97BDC98BE6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6367" y="1658392"/>
                  <a:ext cx="367422" cy="367422"/>
                </a:xfrm>
                <a:prstGeom prst="rect">
                  <a:avLst/>
                </a:prstGeom>
                <a:grpFill/>
              </p:spPr>
            </p:pic>
          </p:grpSp>
        </p:grpSp>
        <p:sp>
          <p:nvSpPr>
            <p:cNvPr id="8216" name="文本框 8215">
              <a:extLst>
                <a:ext uri="{FF2B5EF4-FFF2-40B4-BE49-F238E27FC236}">
                  <a16:creationId xmlns:a16="http://schemas.microsoft.com/office/drawing/2014/main" id="{5D36A9F6-8BA1-38A8-A6B6-77100FF335A8}"/>
                </a:ext>
              </a:extLst>
            </p:cNvPr>
            <p:cNvSpPr txBox="1"/>
            <p:nvPr/>
          </p:nvSpPr>
          <p:spPr>
            <a:xfrm>
              <a:off x="4052986" y="2109213"/>
              <a:ext cx="3074500" cy="338554"/>
            </a:xfrm>
            <a:prstGeom prst="rect">
              <a:avLst/>
            </a:prstGeom>
            <a:solidFill>
              <a:schemeClr val="bg1"/>
            </a:solid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i="0"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Groups with shorter encodings</a:t>
              </a:r>
            </a:p>
          </p:txBody>
        </p:sp>
      </p:grpSp>
      <p:sp>
        <p:nvSpPr>
          <p:cNvPr id="8223" name="文本框 8222">
            <a:extLst>
              <a:ext uri="{FF2B5EF4-FFF2-40B4-BE49-F238E27FC236}">
                <a16:creationId xmlns:a16="http://schemas.microsoft.com/office/drawing/2014/main" id="{B023A5D4-4BBC-506E-A707-8E694F526293}"/>
              </a:ext>
            </a:extLst>
          </p:cNvPr>
          <p:cNvSpPr txBox="1"/>
          <p:nvPr/>
        </p:nvSpPr>
        <p:spPr>
          <a:xfrm>
            <a:off x="709645" y="937062"/>
            <a:ext cx="6559870"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Cryptographic </a:t>
            </a:r>
            <a:r>
              <a:rPr lang="en-US" altLang="zh-CN" sz="2400" b="1" dirty="0">
                <a:solidFill>
                  <a:prstClr val="black"/>
                </a:solidFill>
              </a:rPr>
              <a:t>Groups</a:t>
            </a:r>
            <a:endParaRPr kumimoji="0" lang="en-US" altLang="zh-CN" sz="2400" b="1" i="0"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pic>
        <p:nvPicPr>
          <p:cNvPr id="8226" name="图片 8225">
            <a:extLst>
              <a:ext uri="{FF2B5EF4-FFF2-40B4-BE49-F238E27FC236}">
                <a16:creationId xmlns:a16="http://schemas.microsoft.com/office/drawing/2014/main" id="{9FB89C5B-34B0-5DF8-1E9F-1607056E18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02898" y="2456489"/>
            <a:ext cx="537577" cy="537577"/>
          </a:xfrm>
          <a:prstGeom prst="rect">
            <a:avLst/>
          </a:prstGeom>
        </p:spPr>
      </p:pic>
    </p:spTree>
    <p:extLst>
      <p:ext uri="{BB962C8B-B14F-4D97-AF65-F5344CB8AC3E}">
        <p14:creationId xmlns:p14="http://schemas.microsoft.com/office/powerpoint/2010/main" val="36924742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A418F-4C87-ADEF-70A0-BC44E599A6E6}"/>
            </a:ext>
          </a:extLst>
        </p:cNvPr>
        <p:cNvGrpSpPr/>
        <p:nvPr/>
      </p:nvGrpSpPr>
      <p:grpSpPr>
        <a:xfrm>
          <a:off x="0" y="0"/>
          <a:ext cx="0" cy="0"/>
          <a:chOff x="0" y="0"/>
          <a:chExt cx="0" cy="0"/>
        </a:xfrm>
      </p:grpSpPr>
      <p:pic>
        <p:nvPicPr>
          <p:cNvPr id="8220" name="图片 8219">
            <a:extLst>
              <a:ext uri="{FF2B5EF4-FFF2-40B4-BE49-F238E27FC236}">
                <a16:creationId xmlns:a16="http://schemas.microsoft.com/office/drawing/2014/main" id="{46280C43-3837-0926-9BBB-B5339D2801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349" y="1413969"/>
            <a:ext cx="6848463" cy="1371024"/>
          </a:xfrm>
          <a:prstGeom prst="rect">
            <a:avLst/>
          </a:prstGeom>
        </p:spPr>
      </p:pic>
      <p:cxnSp>
        <p:nvCxnSpPr>
          <p:cNvPr id="62" name="直接连接符 61">
            <a:extLst>
              <a:ext uri="{FF2B5EF4-FFF2-40B4-BE49-F238E27FC236}">
                <a16:creationId xmlns:a16="http://schemas.microsoft.com/office/drawing/2014/main" id="{CD1C1D4E-3270-1640-03C6-6943728963F3}"/>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DDACECEE-64BE-9CAB-9113-046299DC2C7E}"/>
              </a:ext>
            </a:extLst>
          </p:cNvPr>
          <p:cNvSpPr txBox="1">
            <a:spLocks noChangeArrowheads="1"/>
          </p:cNvSpPr>
          <p:nvPr/>
        </p:nvSpPr>
        <p:spPr bwMode="auto">
          <a:xfrm>
            <a:off x="367827" y="213865"/>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fontAlgn="base">
              <a:lnSpc>
                <a:spcPct val="100000"/>
              </a:lnSpc>
              <a:spcBef>
                <a:spcPct val="0"/>
              </a:spcBef>
              <a:spcAft>
                <a:spcPct val="0"/>
              </a:spcAft>
              <a:buNone/>
              <a:defRPr/>
            </a:pPr>
            <a:r>
              <a:rPr lang="en-US" altLang="zh-CN" sz="3200" b="1" dirty="0">
                <a:latin typeface="微软雅黑" panose="020B0503020204020204" pitchFamily="34" charset="-122"/>
                <a:ea typeface="微软雅黑" panose="020B0503020204020204" pitchFamily="34" charset="-122"/>
              </a:rPr>
              <a:t>Length Matter for Groups</a:t>
            </a:r>
            <a:endParaRPr lang="zh-CN" altLang="en-US" sz="3200" b="1" dirty="0">
              <a:latin typeface="微软雅黑" panose="020B0503020204020204" pitchFamily="34" charset="-122"/>
              <a:ea typeface="微软雅黑" panose="020B0503020204020204" pitchFamily="34" charset="-122"/>
            </a:endParaRPr>
          </a:p>
        </p:txBody>
      </p:sp>
      <p:sp>
        <p:nvSpPr>
          <p:cNvPr id="51" name="TextBox 9">
            <a:extLst>
              <a:ext uri="{FF2B5EF4-FFF2-40B4-BE49-F238E27FC236}">
                <a16:creationId xmlns:a16="http://schemas.microsoft.com/office/drawing/2014/main" id="{AD3C781B-816C-52CB-0FB5-50B77A41FF19}"/>
              </a:ext>
            </a:extLst>
          </p:cNvPr>
          <p:cNvSpPr txBox="1"/>
          <p:nvPr/>
        </p:nvSpPr>
        <p:spPr>
          <a:xfrm>
            <a:off x="7368988" y="1566259"/>
            <a:ext cx="4645165" cy="1200329"/>
          </a:xfrm>
          <a:prstGeom prst="rect">
            <a:avLst/>
          </a:prstGeom>
          <a:noFill/>
        </p:spPr>
        <p:txBody>
          <a:bodyPr wrap="square" rtlCol="0">
            <a:spAutoFit/>
          </a:bodyPr>
          <a:lstStyle/>
          <a:p>
            <a:pPr marL="0" marR="0" lvl="0" indent="0" algn="ctr" defTabSz="914400" latinLnBrk="0">
              <a:lnSpc>
                <a:spcPct val="100000"/>
              </a:lnSpc>
              <a:buClrTx/>
              <a:buSzTx/>
              <a:buFontTx/>
              <a:buNone/>
              <a:tabLst/>
              <a:defRPr/>
            </a:pPr>
            <a:r>
              <a:rPr lang="en-US" altLang="zh-CN" sz="2400" b="1" dirty="0"/>
              <a:t>Does the length of the group encoding matter when using it in a black-box manner </a:t>
            </a:r>
            <a:endParaRPr lang="zh-CN" altLang="en-US" sz="2400" b="1" dirty="0"/>
          </a:p>
        </p:txBody>
      </p:sp>
      <p:grpSp>
        <p:nvGrpSpPr>
          <p:cNvPr id="8221" name="组合 8220">
            <a:extLst>
              <a:ext uri="{FF2B5EF4-FFF2-40B4-BE49-F238E27FC236}">
                <a16:creationId xmlns:a16="http://schemas.microsoft.com/office/drawing/2014/main" id="{DEF05A89-A911-700B-8580-CB09D5E906B2}"/>
              </a:ext>
            </a:extLst>
          </p:cNvPr>
          <p:cNvGrpSpPr/>
          <p:nvPr/>
        </p:nvGrpSpPr>
        <p:grpSpPr>
          <a:xfrm>
            <a:off x="717814" y="1681714"/>
            <a:ext cx="3074500" cy="854997"/>
            <a:chOff x="717814" y="1592770"/>
            <a:chExt cx="3074500" cy="854997"/>
          </a:xfrm>
          <a:solidFill>
            <a:schemeClr val="bg1"/>
          </a:solidFill>
        </p:grpSpPr>
        <p:grpSp>
          <p:nvGrpSpPr>
            <p:cNvPr id="8205" name="组合 8204">
              <a:extLst>
                <a:ext uri="{FF2B5EF4-FFF2-40B4-BE49-F238E27FC236}">
                  <a16:creationId xmlns:a16="http://schemas.microsoft.com/office/drawing/2014/main" id="{A3C00C24-AD65-E6FC-D9BA-6C8839362BF0}"/>
                </a:ext>
              </a:extLst>
            </p:cNvPr>
            <p:cNvGrpSpPr/>
            <p:nvPr/>
          </p:nvGrpSpPr>
          <p:grpSpPr>
            <a:xfrm>
              <a:off x="981906" y="1592770"/>
              <a:ext cx="2586958" cy="466098"/>
              <a:chOff x="851008" y="1608047"/>
              <a:chExt cx="2586958" cy="466098"/>
            </a:xfrm>
            <a:grpFill/>
          </p:grpSpPr>
          <p:sp>
            <p:nvSpPr>
              <p:cNvPr id="8203" name="矩形: 圆角 8202">
                <a:extLst>
                  <a:ext uri="{FF2B5EF4-FFF2-40B4-BE49-F238E27FC236}">
                    <a16:creationId xmlns:a16="http://schemas.microsoft.com/office/drawing/2014/main" id="{A5F1FC3E-AEFA-908C-D900-E375F21541A5}"/>
                  </a:ext>
                </a:extLst>
              </p:cNvPr>
              <p:cNvSpPr/>
              <p:nvPr/>
            </p:nvSpPr>
            <p:spPr>
              <a:xfrm>
                <a:off x="851008" y="1608047"/>
                <a:ext cx="2586958" cy="466098"/>
              </a:xfrm>
              <a:prstGeom prst="roundRect">
                <a:avLst>
                  <a:gd name="adj" fmla="val 1245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202" name="组合 8201">
                <a:extLst>
                  <a:ext uri="{FF2B5EF4-FFF2-40B4-BE49-F238E27FC236}">
                    <a16:creationId xmlns:a16="http://schemas.microsoft.com/office/drawing/2014/main" id="{57BE61DE-F29B-F330-635C-9299946E78E0}"/>
                  </a:ext>
                </a:extLst>
              </p:cNvPr>
              <p:cNvGrpSpPr/>
              <p:nvPr/>
            </p:nvGrpSpPr>
            <p:grpSpPr>
              <a:xfrm>
                <a:off x="949920" y="1658392"/>
                <a:ext cx="2384482" cy="372166"/>
                <a:chOff x="896131" y="1658392"/>
                <a:chExt cx="2384482" cy="372166"/>
              </a:xfrm>
              <a:grpFill/>
            </p:grpSpPr>
            <p:pic>
              <p:nvPicPr>
                <p:cNvPr id="8196" name="图片 8195">
                  <a:extLst>
                    <a:ext uri="{FF2B5EF4-FFF2-40B4-BE49-F238E27FC236}">
                      <a16:creationId xmlns:a16="http://schemas.microsoft.com/office/drawing/2014/main" id="{FBD4697B-7AC0-B3F6-A0A5-3C7E3EF062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131" y="1658392"/>
                  <a:ext cx="367422" cy="367422"/>
                </a:xfrm>
                <a:prstGeom prst="rect">
                  <a:avLst/>
                </a:prstGeom>
                <a:grpFill/>
              </p:spPr>
            </p:pic>
            <p:pic>
              <p:nvPicPr>
                <p:cNvPr id="8197" name="图片 8196">
                  <a:extLst>
                    <a:ext uri="{FF2B5EF4-FFF2-40B4-BE49-F238E27FC236}">
                      <a16:creationId xmlns:a16="http://schemas.microsoft.com/office/drawing/2014/main" id="{A3D12FCE-003A-1AF1-1902-B2004CA2E0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9543" y="1658392"/>
                  <a:ext cx="367422" cy="367422"/>
                </a:xfrm>
                <a:prstGeom prst="rect">
                  <a:avLst/>
                </a:prstGeom>
                <a:grpFill/>
              </p:spPr>
            </p:pic>
            <p:pic>
              <p:nvPicPr>
                <p:cNvPr id="8198" name="图片 8197">
                  <a:extLst>
                    <a:ext uri="{FF2B5EF4-FFF2-40B4-BE49-F238E27FC236}">
                      <a16:creationId xmlns:a16="http://schemas.microsoft.com/office/drawing/2014/main" id="{E5B72CE1-DDFB-1AB9-44D8-99F7D8A747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2955" y="1658392"/>
                  <a:ext cx="367422" cy="367422"/>
                </a:xfrm>
                <a:prstGeom prst="rect">
                  <a:avLst/>
                </a:prstGeom>
                <a:grpFill/>
              </p:spPr>
            </p:pic>
            <p:pic>
              <p:nvPicPr>
                <p:cNvPr id="8199" name="图片 8198">
                  <a:extLst>
                    <a:ext uri="{FF2B5EF4-FFF2-40B4-BE49-F238E27FC236}">
                      <a16:creationId xmlns:a16="http://schemas.microsoft.com/office/drawing/2014/main" id="{4E9E19C8-C5DC-3390-295F-F803769EB2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6367" y="1658654"/>
                  <a:ext cx="367422" cy="367422"/>
                </a:xfrm>
                <a:prstGeom prst="rect">
                  <a:avLst/>
                </a:prstGeom>
                <a:grpFill/>
              </p:spPr>
            </p:pic>
            <p:pic>
              <p:nvPicPr>
                <p:cNvPr id="8200" name="图片 8199">
                  <a:extLst>
                    <a:ext uri="{FF2B5EF4-FFF2-40B4-BE49-F238E27FC236}">
                      <a16:creationId xmlns:a16="http://schemas.microsoft.com/office/drawing/2014/main" id="{D5611D8E-F0B4-D2F1-5B7C-79AFF01AE9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9779" y="1658392"/>
                  <a:ext cx="367422" cy="367422"/>
                </a:xfrm>
                <a:prstGeom prst="rect">
                  <a:avLst/>
                </a:prstGeom>
                <a:grpFill/>
              </p:spPr>
            </p:pic>
            <p:pic>
              <p:nvPicPr>
                <p:cNvPr id="8201" name="图片 8200">
                  <a:extLst>
                    <a:ext uri="{FF2B5EF4-FFF2-40B4-BE49-F238E27FC236}">
                      <a16:creationId xmlns:a16="http://schemas.microsoft.com/office/drawing/2014/main" id="{F21430EF-4B48-F32B-10B9-94864BB151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3191" y="1663136"/>
                  <a:ext cx="367422" cy="367422"/>
                </a:xfrm>
                <a:prstGeom prst="rect">
                  <a:avLst/>
                </a:prstGeom>
                <a:grpFill/>
              </p:spPr>
            </p:pic>
          </p:grpSp>
        </p:grpSp>
        <p:sp>
          <p:nvSpPr>
            <p:cNvPr id="8204" name="文本框 8203">
              <a:extLst>
                <a:ext uri="{FF2B5EF4-FFF2-40B4-BE49-F238E27FC236}">
                  <a16:creationId xmlns:a16="http://schemas.microsoft.com/office/drawing/2014/main" id="{6F83F4F7-F055-89CD-87FE-502469353519}"/>
                </a:ext>
              </a:extLst>
            </p:cNvPr>
            <p:cNvSpPr txBox="1"/>
            <p:nvPr/>
          </p:nvSpPr>
          <p:spPr>
            <a:xfrm>
              <a:off x="717814" y="2109213"/>
              <a:ext cx="3074500" cy="338554"/>
            </a:xfrm>
            <a:prstGeom prst="rect">
              <a:avLst/>
            </a:prstGeom>
            <a:grpFill/>
          </p:spPr>
          <p:txBody>
            <a:bodyPr wrap="square">
              <a:spAutoFit/>
            </a:bodyPr>
            <a:lstStyle/>
            <a:p>
              <a:pPr lvl="0" algn="ctr">
                <a:defRPr/>
              </a:pPr>
              <a:r>
                <a:rPr kumimoji="0" lang="en-US" altLang="zh-CN" sz="1600" i="0"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Groups with longer </a:t>
              </a:r>
              <a:r>
                <a:rPr lang="en-US" altLang="zh-CN" sz="1600" dirty="0">
                  <a:solidFill>
                    <a:prstClr val="black"/>
                  </a:solidFill>
                </a:rPr>
                <a:t>encodings</a:t>
              </a:r>
              <a:endParaRPr kumimoji="0" lang="en-US" altLang="zh-CN" sz="1600" i="0"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grpSp>
        <p:nvGrpSpPr>
          <p:cNvPr id="8222" name="组合 8221">
            <a:extLst>
              <a:ext uri="{FF2B5EF4-FFF2-40B4-BE49-F238E27FC236}">
                <a16:creationId xmlns:a16="http://schemas.microsoft.com/office/drawing/2014/main" id="{E4B0C48C-AC87-E603-A01D-69872A0361A3}"/>
              </a:ext>
            </a:extLst>
          </p:cNvPr>
          <p:cNvGrpSpPr/>
          <p:nvPr/>
        </p:nvGrpSpPr>
        <p:grpSpPr>
          <a:xfrm>
            <a:off x="4075112" y="1681714"/>
            <a:ext cx="3074500" cy="854997"/>
            <a:chOff x="4052986" y="1592770"/>
            <a:chExt cx="3074500" cy="854997"/>
          </a:xfrm>
        </p:grpSpPr>
        <p:grpSp>
          <p:nvGrpSpPr>
            <p:cNvPr id="8206" name="组合 8205">
              <a:extLst>
                <a:ext uri="{FF2B5EF4-FFF2-40B4-BE49-F238E27FC236}">
                  <a16:creationId xmlns:a16="http://schemas.microsoft.com/office/drawing/2014/main" id="{E6354CAB-733C-49EC-CB08-EDFD0572C4D6}"/>
                </a:ext>
              </a:extLst>
            </p:cNvPr>
            <p:cNvGrpSpPr/>
            <p:nvPr/>
          </p:nvGrpSpPr>
          <p:grpSpPr>
            <a:xfrm>
              <a:off x="4703068" y="1592770"/>
              <a:ext cx="1774336" cy="466098"/>
              <a:chOff x="851008" y="1608047"/>
              <a:chExt cx="1774336" cy="466098"/>
            </a:xfrm>
            <a:solidFill>
              <a:schemeClr val="bg1"/>
            </a:solidFill>
          </p:grpSpPr>
          <p:sp>
            <p:nvSpPr>
              <p:cNvPr id="8208" name="矩形: 圆角 8207">
                <a:extLst>
                  <a:ext uri="{FF2B5EF4-FFF2-40B4-BE49-F238E27FC236}">
                    <a16:creationId xmlns:a16="http://schemas.microsoft.com/office/drawing/2014/main" id="{D01CAE7F-3978-4B90-5E39-EA8EC69BCCF3}"/>
                  </a:ext>
                </a:extLst>
              </p:cNvPr>
              <p:cNvSpPr/>
              <p:nvPr/>
            </p:nvSpPr>
            <p:spPr>
              <a:xfrm>
                <a:off x="851008" y="1608047"/>
                <a:ext cx="1774336" cy="466098"/>
              </a:xfrm>
              <a:prstGeom prst="roundRect">
                <a:avLst>
                  <a:gd name="adj" fmla="val 1245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209" name="组合 8208">
                <a:extLst>
                  <a:ext uri="{FF2B5EF4-FFF2-40B4-BE49-F238E27FC236}">
                    <a16:creationId xmlns:a16="http://schemas.microsoft.com/office/drawing/2014/main" id="{2FE9839F-AB67-67C8-717B-00A2DCB7913F}"/>
                  </a:ext>
                </a:extLst>
              </p:cNvPr>
              <p:cNvGrpSpPr/>
              <p:nvPr/>
            </p:nvGrpSpPr>
            <p:grpSpPr>
              <a:xfrm>
                <a:off x="949920" y="1658392"/>
                <a:ext cx="1577658" cy="367422"/>
                <a:chOff x="896131" y="1658392"/>
                <a:chExt cx="1577658" cy="367422"/>
              </a:xfrm>
              <a:grpFill/>
            </p:grpSpPr>
            <p:pic>
              <p:nvPicPr>
                <p:cNvPr id="8210" name="图片 8209">
                  <a:extLst>
                    <a:ext uri="{FF2B5EF4-FFF2-40B4-BE49-F238E27FC236}">
                      <a16:creationId xmlns:a16="http://schemas.microsoft.com/office/drawing/2014/main" id="{884DB212-1FEA-BCBF-610F-DD1672B170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131" y="1658392"/>
                  <a:ext cx="367422" cy="367422"/>
                </a:xfrm>
                <a:prstGeom prst="rect">
                  <a:avLst/>
                </a:prstGeom>
                <a:grpFill/>
              </p:spPr>
            </p:pic>
            <p:pic>
              <p:nvPicPr>
                <p:cNvPr id="8211" name="图片 8210">
                  <a:extLst>
                    <a:ext uri="{FF2B5EF4-FFF2-40B4-BE49-F238E27FC236}">
                      <a16:creationId xmlns:a16="http://schemas.microsoft.com/office/drawing/2014/main" id="{836B2336-10B7-0C59-FC40-F270F9714F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9543" y="1658392"/>
                  <a:ext cx="367422" cy="367422"/>
                </a:xfrm>
                <a:prstGeom prst="rect">
                  <a:avLst/>
                </a:prstGeom>
                <a:grpFill/>
              </p:spPr>
            </p:pic>
            <p:pic>
              <p:nvPicPr>
                <p:cNvPr id="8212" name="图片 8211">
                  <a:extLst>
                    <a:ext uri="{FF2B5EF4-FFF2-40B4-BE49-F238E27FC236}">
                      <a16:creationId xmlns:a16="http://schemas.microsoft.com/office/drawing/2014/main" id="{4D49CFDA-6248-D464-D4C8-DE18DCDA2E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2955" y="1658392"/>
                  <a:ext cx="367422" cy="367422"/>
                </a:xfrm>
                <a:prstGeom prst="rect">
                  <a:avLst/>
                </a:prstGeom>
                <a:grpFill/>
              </p:spPr>
            </p:pic>
            <p:pic>
              <p:nvPicPr>
                <p:cNvPr id="8213" name="图片 8212">
                  <a:extLst>
                    <a:ext uri="{FF2B5EF4-FFF2-40B4-BE49-F238E27FC236}">
                      <a16:creationId xmlns:a16="http://schemas.microsoft.com/office/drawing/2014/main" id="{EEAAC345-383D-2BB2-A1F7-17E7AFF857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6367" y="1658392"/>
                  <a:ext cx="367422" cy="367422"/>
                </a:xfrm>
                <a:prstGeom prst="rect">
                  <a:avLst/>
                </a:prstGeom>
                <a:grpFill/>
              </p:spPr>
            </p:pic>
          </p:grpSp>
        </p:grpSp>
        <p:sp>
          <p:nvSpPr>
            <p:cNvPr id="8216" name="文本框 8215">
              <a:extLst>
                <a:ext uri="{FF2B5EF4-FFF2-40B4-BE49-F238E27FC236}">
                  <a16:creationId xmlns:a16="http://schemas.microsoft.com/office/drawing/2014/main" id="{B03AD304-F747-0FE3-ED9F-8E1665BE472F}"/>
                </a:ext>
              </a:extLst>
            </p:cNvPr>
            <p:cNvSpPr txBox="1"/>
            <p:nvPr/>
          </p:nvSpPr>
          <p:spPr>
            <a:xfrm>
              <a:off x="4052986" y="2109213"/>
              <a:ext cx="3074500" cy="338554"/>
            </a:xfrm>
            <a:prstGeom prst="rect">
              <a:avLst/>
            </a:prstGeom>
            <a:solidFill>
              <a:schemeClr val="bg1"/>
            </a:solidFill>
          </p:spPr>
          <p:txBody>
            <a:bodyPr wrap="square">
              <a:spAutoFit/>
            </a:bodyPr>
            <a:lstStyle/>
            <a:p>
              <a:pPr lvl="0" algn="ctr">
                <a:defRPr/>
              </a:pPr>
              <a:r>
                <a:rPr kumimoji="0" lang="en-US" altLang="zh-CN" sz="1600" i="0"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Groups with shorter </a:t>
              </a:r>
              <a:r>
                <a:rPr lang="en-US" altLang="zh-CN" sz="1600" dirty="0">
                  <a:solidFill>
                    <a:prstClr val="black"/>
                  </a:solidFill>
                </a:rPr>
                <a:t>encodings</a:t>
              </a:r>
              <a:endParaRPr kumimoji="0" lang="en-US" altLang="zh-CN" sz="1600" i="0"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sp>
        <p:nvSpPr>
          <p:cNvPr id="8223" name="文本框 8222">
            <a:extLst>
              <a:ext uri="{FF2B5EF4-FFF2-40B4-BE49-F238E27FC236}">
                <a16:creationId xmlns:a16="http://schemas.microsoft.com/office/drawing/2014/main" id="{1EE2BF96-B23F-1934-914A-5B12CE35D32D}"/>
              </a:ext>
            </a:extLst>
          </p:cNvPr>
          <p:cNvSpPr txBox="1"/>
          <p:nvPr/>
        </p:nvSpPr>
        <p:spPr>
          <a:xfrm>
            <a:off x="709645" y="937062"/>
            <a:ext cx="6559870"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Cryptographic </a:t>
            </a:r>
            <a:r>
              <a:rPr lang="en-US" altLang="zh-CN" sz="2400" b="1" dirty="0">
                <a:solidFill>
                  <a:prstClr val="black"/>
                </a:solidFill>
              </a:rPr>
              <a:t>Groups</a:t>
            </a:r>
            <a:endParaRPr kumimoji="0" lang="en-US" altLang="zh-CN" sz="2400" b="1" i="0"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pic>
        <p:nvPicPr>
          <p:cNvPr id="8226" name="图片 8225">
            <a:extLst>
              <a:ext uri="{FF2B5EF4-FFF2-40B4-BE49-F238E27FC236}">
                <a16:creationId xmlns:a16="http://schemas.microsoft.com/office/drawing/2014/main" id="{5D0B7365-D4DC-4570-A185-A49ECB1BBA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02898" y="2456489"/>
            <a:ext cx="537577" cy="537577"/>
          </a:xfrm>
          <a:prstGeom prst="rect">
            <a:avLst/>
          </a:prstGeom>
        </p:spPr>
      </p:pic>
      <p:pic>
        <p:nvPicPr>
          <p:cNvPr id="13" name="图片 12">
            <a:extLst>
              <a:ext uri="{FF2B5EF4-FFF2-40B4-BE49-F238E27FC236}">
                <a16:creationId xmlns:a16="http://schemas.microsoft.com/office/drawing/2014/main" id="{C4E9840C-AF21-7A66-1F9B-09F7EF398F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610" y="3824726"/>
            <a:ext cx="3049558" cy="1902476"/>
          </a:xfrm>
          <a:prstGeom prst="rect">
            <a:avLst/>
          </a:prstGeom>
        </p:spPr>
      </p:pic>
      <p:sp>
        <p:nvSpPr>
          <p:cNvPr id="14" name="文本框 13">
            <a:extLst>
              <a:ext uri="{FF2B5EF4-FFF2-40B4-BE49-F238E27FC236}">
                <a16:creationId xmlns:a16="http://schemas.microsoft.com/office/drawing/2014/main" id="{66B073A3-52F3-7F0A-7A0B-A6137ADB94AF}"/>
              </a:ext>
            </a:extLst>
          </p:cNvPr>
          <p:cNvSpPr txBox="1"/>
          <p:nvPr/>
        </p:nvSpPr>
        <p:spPr>
          <a:xfrm>
            <a:off x="420314" y="3320899"/>
            <a:ext cx="3332149"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Public Key Encryption</a:t>
            </a:r>
          </a:p>
        </p:txBody>
      </p:sp>
      <p:grpSp>
        <p:nvGrpSpPr>
          <p:cNvPr id="16" name="组合 15">
            <a:extLst>
              <a:ext uri="{FF2B5EF4-FFF2-40B4-BE49-F238E27FC236}">
                <a16:creationId xmlns:a16="http://schemas.microsoft.com/office/drawing/2014/main" id="{8B9F3D71-C228-8B28-3F76-0EB86FA693A7}"/>
              </a:ext>
            </a:extLst>
          </p:cNvPr>
          <p:cNvGrpSpPr/>
          <p:nvPr/>
        </p:nvGrpSpPr>
        <p:grpSpPr>
          <a:xfrm>
            <a:off x="5071901" y="4351167"/>
            <a:ext cx="2304198" cy="778739"/>
            <a:chOff x="8591294" y="1474030"/>
            <a:chExt cx="2900156" cy="778739"/>
          </a:xfrm>
        </p:grpSpPr>
        <p:sp>
          <p:nvSpPr>
            <p:cNvPr id="17" name="矩形 16">
              <a:extLst>
                <a:ext uri="{FF2B5EF4-FFF2-40B4-BE49-F238E27FC236}">
                  <a16:creationId xmlns:a16="http://schemas.microsoft.com/office/drawing/2014/main" id="{BA248E99-21CA-103C-DAF4-065427F07180}"/>
                </a:ext>
              </a:extLst>
            </p:cNvPr>
            <p:cNvSpPr/>
            <p:nvPr/>
          </p:nvSpPr>
          <p:spPr>
            <a:xfrm>
              <a:off x="8591294" y="1474030"/>
              <a:ext cx="2900156" cy="77873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A533F1E7-A427-17D4-1FA7-33CA42927310}"/>
                </a:ext>
              </a:extLst>
            </p:cNvPr>
            <p:cNvSpPr txBox="1"/>
            <p:nvPr/>
          </p:nvSpPr>
          <p:spPr>
            <a:xfrm>
              <a:off x="8591294" y="1509456"/>
              <a:ext cx="2900156" cy="707886"/>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000" i="0"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Collision Resistant</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zh-CN" sz="2000" dirty="0">
                  <a:solidFill>
                    <a:prstClr val="black"/>
                  </a:solidFill>
                </a:rPr>
                <a:t>Hash Function</a:t>
              </a:r>
              <a:endParaRPr kumimoji="0" lang="en-US" altLang="zh-CN" sz="2000" i="0"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sp>
        <p:nvSpPr>
          <p:cNvPr id="19" name="箭头: 右 18">
            <a:extLst>
              <a:ext uri="{FF2B5EF4-FFF2-40B4-BE49-F238E27FC236}">
                <a16:creationId xmlns:a16="http://schemas.microsoft.com/office/drawing/2014/main" id="{83F8C68A-60FE-E3AD-F3F9-20ED51AEB390}"/>
              </a:ext>
            </a:extLst>
          </p:cNvPr>
          <p:cNvSpPr/>
          <p:nvPr/>
        </p:nvSpPr>
        <p:spPr>
          <a:xfrm>
            <a:off x="3683357" y="4621740"/>
            <a:ext cx="1316356" cy="199256"/>
          </a:xfrm>
          <a:prstGeom prst="rightArrow">
            <a:avLst>
              <a:gd name="adj1" fmla="val 45122"/>
              <a:gd name="adj2" fmla="val 50000"/>
            </a:avLst>
          </a:prstGeom>
          <a:solidFill>
            <a:srgbClr val="C0C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乘号 19">
            <a:extLst>
              <a:ext uri="{FF2B5EF4-FFF2-40B4-BE49-F238E27FC236}">
                <a16:creationId xmlns:a16="http://schemas.microsoft.com/office/drawing/2014/main" id="{230C5EDD-FB96-F4A8-3ABA-EDBE3E409D79}"/>
              </a:ext>
            </a:extLst>
          </p:cNvPr>
          <p:cNvSpPr/>
          <p:nvPr/>
        </p:nvSpPr>
        <p:spPr>
          <a:xfrm>
            <a:off x="4052622" y="4432455"/>
            <a:ext cx="577825" cy="577825"/>
          </a:xfrm>
          <a:prstGeom prst="mathMultiply">
            <a:avLst>
              <a:gd name="adj1" fmla="val 14044"/>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30">
            <a:extLst>
              <a:ext uri="{FF2B5EF4-FFF2-40B4-BE49-F238E27FC236}">
                <a16:creationId xmlns:a16="http://schemas.microsoft.com/office/drawing/2014/main" id="{0C46297D-E5DB-4B86-1B0D-E8E39C16E335}"/>
              </a:ext>
            </a:extLst>
          </p:cNvPr>
          <p:cNvSpPr txBox="1"/>
          <p:nvPr/>
        </p:nvSpPr>
        <p:spPr>
          <a:xfrm>
            <a:off x="7769662" y="3575028"/>
            <a:ext cx="3939346" cy="715089"/>
          </a:xfrm>
          <a:prstGeom prst="roundRect">
            <a:avLst/>
          </a:prstGeom>
          <a:noFill/>
          <a:ln>
            <a:solidFill>
              <a:schemeClr val="tx1"/>
            </a:solidFill>
          </a:ln>
        </p:spPr>
        <p:txBody>
          <a:bodyPr wrap="square" rtlCol="0">
            <a:spAutoFit/>
          </a:bodyPr>
          <a:lstStyle/>
          <a:p>
            <a:pPr marL="285750" indent="-285750">
              <a:buFont typeface="Wingdings" pitchFamily="2" charset="2"/>
              <a:buChar char="v"/>
            </a:pPr>
            <a:r>
              <a:rPr lang="en-US" dirty="0"/>
              <a:t>CRHFs are </a:t>
            </a:r>
            <a:r>
              <a:rPr lang="en-US" b="1" dirty="0">
                <a:solidFill>
                  <a:srgbClr val="C00000"/>
                </a:solidFill>
              </a:rPr>
              <a:t>black-box separated</a:t>
            </a:r>
            <a:r>
              <a:rPr lang="en-US" dirty="0"/>
              <a:t> from the IND-CPA secure PKE</a:t>
            </a:r>
          </a:p>
        </p:txBody>
      </p:sp>
      <p:sp>
        <p:nvSpPr>
          <p:cNvPr id="22" name="文本框 21">
            <a:extLst>
              <a:ext uri="{FF2B5EF4-FFF2-40B4-BE49-F238E27FC236}">
                <a16:creationId xmlns:a16="http://schemas.microsoft.com/office/drawing/2014/main" id="{639498B8-9F21-A32E-5D61-F3CE5C7C1BF7}"/>
              </a:ext>
            </a:extLst>
          </p:cNvPr>
          <p:cNvSpPr txBox="1"/>
          <p:nvPr/>
        </p:nvSpPr>
        <p:spPr>
          <a:xfrm>
            <a:off x="8555395" y="4290117"/>
            <a:ext cx="3216291" cy="369332"/>
          </a:xfrm>
          <a:prstGeom prst="rect">
            <a:avLst/>
          </a:prstGeom>
          <a:noFill/>
        </p:spPr>
        <p:txBody>
          <a:bodyPr wrap="square">
            <a:spAutoFit/>
          </a:bodyPr>
          <a:lstStyle/>
          <a:p>
            <a:pPr algn="r"/>
            <a:r>
              <a:rPr lang="en-US" altLang="zh-CN" dirty="0">
                <a:solidFill>
                  <a:srgbClr val="C00000"/>
                </a:solidFill>
              </a:rPr>
              <a:t>[</a:t>
            </a:r>
            <a:r>
              <a:rPr lang="en-US" altLang="zh-CN" dirty="0" err="1">
                <a:solidFill>
                  <a:srgbClr val="C00000"/>
                </a:solidFill>
              </a:rPr>
              <a:t>Asharov-Segev</a:t>
            </a:r>
            <a:r>
              <a:rPr lang="en-US" altLang="zh-CN" dirty="0">
                <a:solidFill>
                  <a:srgbClr val="C00000"/>
                </a:solidFill>
              </a:rPr>
              <a:t>, FOCS’ 15]</a:t>
            </a:r>
          </a:p>
        </p:txBody>
      </p:sp>
    </p:spTree>
    <p:extLst>
      <p:ext uri="{BB962C8B-B14F-4D97-AF65-F5344CB8AC3E}">
        <p14:creationId xmlns:p14="http://schemas.microsoft.com/office/powerpoint/2010/main" val="15160239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21DED-2F20-C85C-CFC6-498F9E250501}"/>
            </a:ext>
          </a:extLst>
        </p:cNvPr>
        <p:cNvGrpSpPr/>
        <p:nvPr/>
      </p:nvGrpSpPr>
      <p:grpSpPr>
        <a:xfrm>
          <a:off x="0" y="0"/>
          <a:ext cx="0" cy="0"/>
          <a:chOff x="0" y="0"/>
          <a:chExt cx="0" cy="0"/>
        </a:xfrm>
      </p:grpSpPr>
      <p:pic>
        <p:nvPicPr>
          <p:cNvPr id="8220" name="图片 8219">
            <a:extLst>
              <a:ext uri="{FF2B5EF4-FFF2-40B4-BE49-F238E27FC236}">
                <a16:creationId xmlns:a16="http://schemas.microsoft.com/office/drawing/2014/main" id="{996C0169-20B9-1267-4900-E3434DBB95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349" y="1413969"/>
            <a:ext cx="6848463" cy="1371024"/>
          </a:xfrm>
          <a:prstGeom prst="rect">
            <a:avLst/>
          </a:prstGeom>
        </p:spPr>
      </p:pic>
      <p:cxnSp>
        <p:nvCxnSpPr>
          <p:cNvPr id="62" name="直接连接符 61">
            <a:extLst>
              <a:ext uri="{FF2B5EF4-FFF2-40B4-BE49-F238E27FC236}">
                <a16:creationId xmlns:a16="http://schemas.microsoft.com/office/drawing/2014/main" id="{B785F78E-CCED-0FDE-3147-41D04D24B6EF}"/>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DE819285-FDB7-1C74-1AB6-8D70F3C78FA1}"/>
              </a:ext>
            </a:extLst>
          </p:cNvPr>
          <p:cNvSpPr txBox="1">
            <a:spLocks noChangeArrowheads="1"/>
          </p:cNvSpPr>
          <p:nvPr/>
        </p:nvSpPr>
        <p:spPr bwMode="auto">
          <a:xfrm>
            <a:off x="367827" y="213865"/>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fontAlgn="base">
              <a:lnSpc>
                <a:spcPct val="100000"/>
              </a:lnSpc>
              <a:spcBef>
                <a:spcPct val="0"/>
              </a:spcBef>
              <a:spcAft>
                <a:spcPct val="0"/>
              </a:spcAft>
              <a:buNone/>
              <a:defRPr/>
            </a:pPr>
            <a:r>
              <a:rPr lang="en-US" altLang="zh-CN" sz="3200" b="1" dirty="0">
                <a:latin typeface="微软雅黑" panose="020B0503020204020204" pitchFamily="34" charset="-122"/>
                <a:ea typeface="微软雅黑" panose="020B0503020204020204" pitchFamily="34" charset="-122"/>
              </a:rPr>
              <a:t>Length Matter for Groups</a:t>
            </a:r>
            <a:endParaRPr lang="zh-CN" altLang="en-US" sz="3200" b="1" dirty="0">
              <a:latin typeface="微软雅黑" panose="020B0503020204020204" pitchFamily="34" charset="-122"/>
              <a:ea typeface="微软雅黑" panose="020B0503020204020204" pitchFamily="34" charset="-122"/>
            </a:endParaRPr>
          </a:p>
        </p:txBody>
      </p:sp>
      <p:sp>
        <p:nvSpPr>
          <p:cNvPr id="51" name="TextBox 9">
            <a:extLst>
              <a:ext uri="{FF2B5EF4-FFF2-40B4-BE49-F238E27FC236}">
                <a16:creationId xmlns:a16="http://schemas.microsoft.com/office/drawing/2014/main" id="{148B58C8-5632-A964-F412-3FB6AA7EEB3A}"/>
              </a:ext>
            </a:extLst>
          </p:cNvPr>
          <p:cNvSpPr txBox="1"/>
          <p:nvPr/>
        </p:nvSpPr>
        <p:spPr>
          <a:xfrm>
            <a:off x="7368988" y="1566259"/>
            <a:ext cx="4645165" cy="1200329"/>
          </a:xfrm>
          <a:prstGeom prst="rect">
            <a:avLst/>
          </a:prstGeom>
          <a:noFill/>
        </p:spPr>
        <p:txBody>
          <a:bodyPr wrap="square" rtlCol="0">
            <a:spAutoFit/>
          </a:bodyPr>
          <a:lstStyle/>
          <a:p>
            <a:pPr marL="0" marR="0" lvl="0" indent="0" algn="ctr" defTabSz="914400" latinLnBrk="0">
              <a:lnSpc>
                <a:spcPct val="100000"/>
              </a:lnSpc>
              <a:buClrTx/>
              <a:buSzTx/>
              <a:buFontTx/>
              <a:buNone/>
              <a:tabLst/>
              <a:defRPr/>
            </a:pPr>
            <a:r>
              <a:rPr lang="en-US" altLang="zh-CN" sz="2400" b="1" dirty="0"/>
              <a:t>Does the length of the group encoding matter when using it in a black-box manner </a:t>
            </a:r>
            <a:endParaRPr lang="zh-CN" altLang="en-US" sz="2400" b="1" dirty="0"/>
          </a:p>
        </p:txBody>
      </p:sp>
      <p:grpSp>
        <p:nvGrpSpPr>
          <p:cNvPr id="8221" name="组合 8220">
            <a:extLst>
              <a:ext uri="{FF2B5EF4-FFF2-40B4-BE49-F238E27FC236}">
                <a16:creationId xmlns:a16="http://schemas.microsoft.com/office/drawing/2014/main" id="{83E11954-F5A7-5015-FBDC-709FF05280DF}"/>
              </a:ext>
            </a:extLst>
          </p:cNvPr>
          <p:cNvGrpSpPr/>
          <p:nvPr/>
        </p:nvGrpSpPr>
        <p:grpSpPr>
          <a:xfrm>
            <a:off x="717814" y="1681714"/>
            <a:ext cx="3074500" cy="854997"/>
            <a:chOff x="717814" y="1592770"/>
            <a:chExt cx="3074500" cy="854997"/>
          </a:xfrm>
          <a:solidFill>
            <a:schemeClr val="bg1"/>
          </a:solidFill>
        </p:grpSpPr>
        <p:grpSp>
          <p:nvGrpSpPr>
            <p:cNvPr id="8205" name="组合 8204">
              <a:extLst>
                <a:ext uri="{FF2B5EF4-FFF2-40B4-BE49-F238E27FC236}">
                  <a16:creationId xmlns:a16="http://schemas.microsoft.com/office/drawing/2014/main" id="{B3DE8EDB-75CA-9677-F167-338997986239}"/>
                </a:ext>
              </a:extLst>
            </p:cNvPr>
            <p:cNvGrpSpPr/>
            <p:nvPr/>
          </p:nvGrpSpPr>
          <p:grpSpPr>
            <a:xfrm>
              <a:off x="981906" y="1592770"/>
              <a:ext cx="2586958" cy="466098"/>
              <a:chOff x="851008" y="1608047"/>
              <a:chExt cx="2586958" cy="466098"/>
            </a:xfrm>
            <a:grpFill/>
          </p:grpSpPr>
          <p:sp>
            <p:nvSpPr>
              <p:cNvPr id="8203" name="矩形: 圆角 8202">
                <a:extLst>
                  <a:ext uri="{FF2B5EF4-FFF2-40B4-BE49-F238E27FC236}">
                    <a16:creationId xmlns:a16="http://schemas.microsoft.com/office/drawing/2014/main" id="{F26DB813-281C-6F35-3BA2-05B125C5ADA5}"/>
                  </a:ext>
                </a:extLst>
              </p:cNvPr>
              <p:cNvSpPr/>
              <p:nvPr/>
            </p:nvSpPr>
            <p:spPr>
              <a:xfrm>
                <a:off x="851008" y="1608047"/>
                <a:ext cx="2586958" cy="466098"/>
              </a:xfrm>
              <a:prstGeom prst="roundRect">
                <a:avLst>
                  <a:gd name="adj" fmla="val 1245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202" name="组合 8201">
                <a:extLst>
                  <a:ext uri="{FF2B5EF4-FFF2-40B4-BE49-F238E27FC236}">
                    <a16:creationId xmlns:a16="http://schemas.microsoft.com/office/drawing/2014/main" id="{9FF7FFD9-6DCC-D872-B110-58878189402C}"/>
                  </a:ext>
                </a:extLst>
              </p:cNvPr>
              <p:cNvGrpSpPr/>
              <p:nvPr/>
            </p:nvGrpSpPr>
            <p:grpSpPr>
              <a:xfrm>
                <a:off x="949920" y="1658392"/>
                <a:ext cx="2384482" cy="372166"/>
                <a:chOff x="896131" y="1658392"/>
                <a:chExt cx="2384482" cy="372166"/>
              </a:xfrm>
              <a:grpFill/>
            </p:grpSpPr>
            <p:pic>
              <p:nvPicPr>
                <p:cNvPr id="8196" name="图片 8195">
                  <a:extLst>
                    <a:ext uri="{FF2B5EF4-FFF2-40B4-BE49-F238E27FC236}">
                      <a16:creationId xmlns:a16="http://schemas.microsoft.com/office/drawing/2014/main" id="{95B1440D-0B69-85E5-65B7-BED46CA151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131" y="1658392"/>
                  <a:ext cx="367422" cy="367422"/>
                </a:xfrm>
                <a:prstGeom prst="rect">
                  <a:avLst/>
                </a:prstGeom>
                <a:grpFill/>
              </p:spPr>
            </p:pic>
            <p:pic>
              <p:nvPicPr>
                <p:cNvPr id="8197" name="图片 8196">
                  <a:extLst>
                    <a:ext uri="{FF2B5EF4-FFF2-40B4-BE49-F238E27FC236}">
                      <a16:creationId xmlns:a16="http://schemas.microsoft.com/office/drawing/2014/main" id="{7ABC6D00-3269-8FFF-6839-216D5E8777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9543" y="1658392"/>
                  <a:ext cx="367422" cy="367422"/>
                </a:xfrm>
                <a:prstGeom prst="rect">
                  <a:avLst/>
                </a:prstGeom>
                <a:grpFill/>
              </p:spPr>
            </p:pic>
            <p:pic>
              <p:nvPicPr>
                <p:cNvPr id="8198" name="图片 8197">
                  <a:extLst>
                    <a:ext uri="{FF2B5EF4-FFF2-40B4-BE49-F238E27FC236}">
                      <a16:creationId xmlns:a16="http://schemas.microsoft.com/office/drawing/2014/main" id="{8C8E7810-00ED-11FF-7744-41894F1CCD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2955" y="1658392"/>
                  <a:ext cx="367422" cy="367422"/>
                </a:xfrm>
                <a:prstGeom prst="rect">
                  <a:avLst/>
                </a:prstGeom>
                <a:grpFill/>
              </p:spPr>
            </p:pic>
            <p:pic>
              <p:nvPicPr>
                <p:cNvPr id="8199" name="图片 8198">
                  <a:extLst>
                    <a:ext uri="{FF2B5EF4-FFF2-40B4-BE49-F238E27FC236}">
                      <a16:creationId xmlns:a16="http://schemas.microsoft.com/office/drawing/2014/main" id="{C9DDF373-FE23-A9F4-98E3-51DDEF61EA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6367" y="1658654"/>
                  <a:ext cx="367422" cy="367422"/>
                </a:xfrm>
                <a:prstGeom prst="rect">
                  <a:avLst/>
                </a:prstGeom>
                <a:grpFill/>
              </p:spPr>
            </p:pic>
            <p:pic>
              <p:nvPicPr>
                <p:cNvPr id="8200" name="图片 8199">
                  <a:extLst>
                    <a:ext uri="{FF2B5EF4-FFF2-40B4-BE49-F238E27FC236}">
                      <a16:creationId xmlns:a16="http://schemas.microsoft.com/office/drawing/2014/main" id="{6CA4A049-C6D4-C019-AC1C-6A52B91F2F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9779" y="1658392"/>
                  <a:ext cx="367422" cy="367422"/>
                </a:xfrm>
                <a:prstGeom prst="rect">
                  <a:avLst/>
                </a:prstGeom>
                <a:grpFill/>
              </p:spPr>
            </p:pic>
            <p:pic>
              <p:nvPicPr>
                <p:cNvPr id="8201" name="图片 8200">
                  <a:extLst>
                    <a:ext uri="{FF2B5EF4-FFF2-40B4-BE49-F238E27FC236}">
                      <a16:creationId xmlns:a16="http://schemas.microsoft.com/office/drawing/2014/main" id="{166C637D-0994-5830-7CFB-803F73B896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3191" y="1663136"/>
                  <a:ext cx="367422" cy="367422"/>
                </a:xfrm>
                <a:prstGeom prst="rect">
                  <a:avLst/>
                </a:prstGeom>
                <a:grpFill/>
              </p:spPr>
            </p:pic>
          </p:grpSp>
        </p:grpSp>
        <p:sp>
          <p:nvSpPr>
            <p:cNvPr id="8204" name="文本框 8203">
              <a:extLst>
                <a:ext uri="{FF2B5EF4-FFF2-40B4-BE49-F238E27FC236}">
                  <a16:creationId xmlns:a16="http://schemas.microsoft.com/office/drawing/2014/main" id="{277E744C-51E0-7473-7A09-2F67DF7A9ED0}"/>
                </a:ext>
              </a:extLst>
            </p:cNvPr>
            <p:cNvSpPr txBox="1"/>
            <p:nvPr/>
          </p:nvSpPr>
          <p:spPr>
            <a:xfrm>
              <a:off x="717814" y="2109213"/>
              <a:ext cx="3074500" cy="338554"/>
            </a:xfrm>
            <a:prstGeom prst="rect">
              <a:avLst/>
            </a:prstGeom>
            <a:grpFill/>
          </p:spPr>
          <p:txBody>
            <a:bodyPr wrap="square">
              <a:spAutoFit/>
            </a:bodyPr>
            <a:lstStyle/>
            <a:p>
              <a:pPr lvl="0" algn="ctr">
                <a:defRPr/>
              </a:pPr>
              <a:r>
                <a:rPr kumimoji="0" lang="en-US" altLang="zh-CN" sz="1600" i="0"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Groups with longer </a:t>
              </a:r>
              <a:r>
                <a:rPr lang="en-US" altLang="zh-CN" sz="1600" dirty="0">
                  <a:solidFill>
                    <a:prstClr val="black"/>
                  </a:solidFill>
                </a:rPr>
                <a:t>encodings</a:t>
              </a:r>
              <a:endParaRPr kumimoji="0" lang="en-US" altLang="zh-CN" sz="1600" i="0"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grpSp>
        <p:nvGrpSpPr>
          <p:cNvPr id="8222" name="组合 8221">
            <a:extLst>
              <a:ext uri="{FF2B5EF4-FFF2-40B4-BE49-F238E27FC236}">
                <a16:creationId xmlns:a16="http://schemas.microsoft.com/office/drawing/2014/main" id="{7B0CDEA8-1235-B676-4669-68389D71D5F0}"/>
              </a:ext>
            </a:extLst>
          </p:cNvPr>
          <p:cNvGrpSpPr/>
          <p:nvPr/>
        </p:nvGrpSpPr>
        <p:grpSpPr>
          <a:xfrm>
            <a:off x="4075112" y="1681714"/>
            <a:ext cx="3074500" cy="854997"/>
            <a:chOff x="4052986" y="1592770"/>
            <a:chExt cx="3074500" cy="854997"/>
          </a:xfrm>
        </p:grpSpPr>
        <p:grpSp>
          <p:nvGrpSpPr>
            <p:cNvPr id="8206" name="组合 8205">
              <a:extLst>
                <a:ext uri="{FF2B5EF4-FFF2-40B4-BE49-F238E27FC236}">
                  <a16:creationId xmlns:a16="http://schemas.microsoft.com/office/drawing/2014/main" id="{CFE8BB68-5E4C-1CF5-B334-32BF93360403}"/>
                </a:ext>
              </a:extLst>
            </p:cNvPr>
            <p:cNvGrpSpPr/>
            <p:nvPr/>
          </p:nvGrpSpPr>
          <p:grpSpPr>
            <a:xfrm>
              <a:off x="4703068" y="1592770"/>
              <a:ext cx="1774336" cy="466098"/>
              <a:chOff x="851008" y="1608047"/>
              <a:chExt cx="1774336" cy="466098"/>
            </a:xfrm>
            <a:solidFill>
              <a:schemeClr val="bg1"/>
            </a:solidFill>
          </p:grpSpPr>
          <p:sp>
            <p:nvSpPr>
              <p:cNvPr id="8208" name="矩形: 圆角 8207">
                <a:extLst>
                  <a:ext uri="{FF2B5EF4-FFF2-40B4-BE49-F238E27FC236}">
                    <a16:creationId xmlns:a16="http://schemas.microsoft.com/office/drawing/2014/main" id="{026152BB-A1A3-8C1D-46DE-1F380CC4B8C0}"/>
                  </a:ext>
                </a:extLst>
              </p:cNvPr>
              <p:cNvSpPr/>
              <p:nvPr/>
            </p:nvSpPr>
            <p:spPr>
              <a:xfrm>
                <a:off x="851008" y="1608047"/>
                <a:ext cx="1774336" cy="466098"/>
              </a:xfrm>
              <a:prstGeom prst="roundRect">
                <a:avLst>
                  <a:gd name="adj" fmla="val 1245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209" name="组合 8208">
                <a:extLst>
                  <a:ext uri="{FF2B5EF4-FFF2-40B4-BE49-F238E27FC236}">
                    <a16:creationId xmlns:a16="http://schemas.microsoft.com/office/drawing/2014/main" id="{39CF38E3-DA18-7D5F-F4A1-C229ED8BF3AA}"/>
                  </a:ext>
                </a:extLst>
              </p:cNvPr>
              <p:cNvGrpSpPr/>
              <p:nvPr/>
            </p:nvGrpSpPr>
            <p:grpSpPr>
              <a:xfrm>
                <a:off x="949920" y="1658392"/>
                <a:ext cx="1577658" cy="367422"/>
                <a:chOff x="896131" y="1658392"/>
                <a:chExt cx="1577658" cy="367422"/>
              </a:xfrm>
              <a:grpFill/>
            </p:grpSpPr>
            <p:pic>
              <p:nvPicPr>
                <p:cNvPr id="8210" name="图片 8209">
                  <a:extLst>
                    <a:ext uri="{FF2B5EF4-FFF2-40B4-BE49-F238E27FC236}">
                      <a16:creationId xmlns:a16="http://schemas.microsoft.com/office/drawing/2014/main" id="{6A168B13-3A9B-FE30-C20B-563F2BDEE8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131" y="1658392"/>
                  <a:ext cx="367422" cy="367422"/>
                </a:xfrm>
                <a:prstGeom prst="rect">
                  <a:avLst/>
                </a:prstGeom>
                <a:grpFill/>
              </p:spPr>
            </p:pic>
            <p:pic>
              <p:nvPicPr>
                <p:cNvPr id="8211" name="图片 8210">
                  <a:extLst>
                    <a:ext uri="{FF2B5EF4-FFF2-40B4-BE49-F238E27FC236}">
                      <a16:creationId xmlns:a16="http://schemas.microsoft.com/office/drawing/2014/main" id="{337CD8A8-98EC-E1AD-781B-97A5AAD197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9543" y="1658392"/>
                  <a:ext cx="367422" cy="367422"/>
                </a:xfrm>
                <a:prstGeom prst="rect">
                  <a:avLst/>
                </a:prstGeom>
                <a:grpFill/>
              </p:spPr>
            </p:pic>
            <p:pic>
              <p:nvPicPr>
                <p:cNvPr id="8212" name="图片 8211">
                  <a:extLst>
                    <a:ext uri="{FF2B5EF4-FFF2-40B4-BE49-F238E27FC236}">
                      <a16:creationId xmlns:a16="http://schemas.microsoft.com/office/drawing/2014/main" id="{40B9AF82-74AC-127F-A64B-F3C8CC7DED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2955" y="1658392"/>
                  <a:ext cx="367422" cy="367422"/>
                </a:xfrm>
                <a:prstGeom prst="rect">
                  <a:avLst/>
                </a:prstGeom>
                <a:grpFill/>
              </p:spPr>
            </p:pic>
            <p:pic>
              <p:nvPicPr>
                <p:cNvPr id="8213" name="图片 8212">
                  <a:extLst>
                    <a:ext uri="{FF2B5EF4-FFF2-40B4-BE49-F238E27FC236}">
                      <a16:creationId xmlns:a16="http://schemas.microsoft.com/office/drawing/2014/main" id="{8D037444-EE4C-C842-DBBA-33FBD4B3C3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6367" y="1658392"/>
                  <a:ext cx="367422" cy="367422"/>
                </a:xfrm>
                <a:prstGeom prst="rect">
                  <a:avLst/>
                </a:prstGeom>
                <a:grpFill/>
              </p:spPr>
            </p:pic>
          </p:grpSp>
        </p:grpSp>
        <p:sp>
          <p:nvSpPr>
            <p:cNvPr id="8216" name="文本框 8215">
              <a:extLst>
                <a:ext uri="{FF2B5EF4-FFF2-40B4-BE49-F238E27FC236}">
                  <a16:creationId xmlns:a16="http://schemas.microsoft.com/office/drawing/2014/main" id="{68C059E3-F4CF-D870-45B3-A41A2044DD63}"/>
                </a:ext>
              </a:extLst>
            </p:cNvPr>
            <p:cNvSpPr txBox="1"/>
            <p:nvPr/>
          </p:nvSpPr>
          <p:spPr>
            <a:xfrm>
              <a:off x="4052986" y="2109213"/>
              <a:ext cx="3074500" cy="338554"/>
            </a:xfrm>
            <a:prstGeom prst="rect">
              <a:avLst/>
            </a:prstGeom>
            <a:solidFill>
              <a:schemeClr val="bg1"/>
            </a:solidFill>
          </p:spPr>
          <p:txBody>
            <a:bodyPr wrap="square">
              <a:spAutoFit/>
            </a:bodyPr>
            <a:lstStyle/>
            <a:p>
              <a:pPr lvl="0" algn="ctr">
                <a:defRPr/>
              </a:pPr>
              <a:r>
                <a:rPr kumimoji="0" lang="en-US" altLang="zh-CN" sz="1600" i="0"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Groups with shorter </a:t>
              </a:r>
              <a:r>
                <a:rPr lang="en-US" altLang="zh-CN" sz="1600" dirty="0">
                  <a:solidFill>
                    <a:prstClr val="black"/>
                  </a:solidFill>
                </a:rPr>
                <a:t>encodings</a:t>
              </a:r>
              <a:endParaRPr kumimoji="0" lang="en-US" altLang="zh-CN" sz="1600" i="0"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sp>
        <p:nvSpPr>
          <p:cNvPr id="8223" name="文本框 8222">
            <a:extLst>
              <a:ext uri="{FF2B5EF4-FFF2-40B4-BE49-F238E27FC236}">
                <a16:creationId xmlns:a16="http://schemas.microsoft.com/office/drawing/2014/main" id="{853AF523-C4D0-F48A-2774-B764A820BED1}"/>
              </a:ext>
            </a:extLst>
          </p:cNvPr>
          <p:cNvSpPr txBox="1"/>
          <p:nvPr/>
        </p:nvSpPr>
        <p:spPr>
          <a:xfrm>
            <a:off x="709645" y="937062"/>
            <a:ext cx="6559870"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Cryptographic </a:t>
            </a:r>
            <a:r>
              <a:rPr lang="en-US" altLang="zh-CN" sz="2400" b="1" dirty="0">
                <a:solidFill>
                  <a:prstClr val="black"/>
                </a:solidFill>
              </a:rPr>
              <a:t>Groups</a:t>
            </a:r>
            <a:endParaRPr kumimoji="0" lang="en-US" altLang="zh-CN" sz="2400" b="1" i="0"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pic>
        <p:nvPicPr>
          <p:cNvPr id="8226" name="图片 8225">
            <a:extLst>
              <a:ext uri="{FF2B5EF4-FFF2-40B4-BE49-F238E27FC236}">
                <a16:creationId xmlns:a16="http://schemas.microsoft.com/office/drawing/2014/main" id="{3EF9FC78-609E-4ACC-1066-95D963E314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02898" y="2456489"/>
            <a:ext cx="537577" cy="537577"/>
          </a:xfrm>
          <a:prstGeom prst="rect">
            <a:avLst/>
          </a:prstGeom>
        </p:spPr>
      </p:pic>
      <p:pic>
        <p:nvPicPr>
          <p:cNvPr id="5" name="图片 4">
            <a:extLst>
              <a:ext uri="{FF2B5EF4-FFF2-40B4-BE49-F238E27FC236}">
                <a16:creationId xmlns:a16="http://schemas.microsoft.com/office/drawing/2014/main" id="{5B746FE8-56AC-D712-2481-1C4D79E8A6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610" y="3824726"/>
            <a:ext cx="3049558" cy="1902476"/>
          </a:xfrm>
          <a:prstGeom prst="rect">
            <a:avLst/>
          </a:prstGeom>
        </p:spPr>
      </p:pic>
      <p:sp>
        <p:nvSpPr>
          <p:cNvPr id="6" name="文本框 5">
            <a:extLst>
              <a:ext uri="{FF2B5EF4-FFF2-40B4-BE49-F238E27FC236}">
                <a16:creationId xmlns:a16="http://schemas.microsoft.com/office/drawing/2014/main" id="{82D8C10D-D3B6-86F6-7405-5EEADD1957C7}"/>
              </a:ext>
            </a:extLst>
          </p:cNvPr>
          <p:cNvSpPr txBox="1"/>
          <p:nvPr/>
        </p:nvSpPr>
        <p:spPr>
          <a:xfrm>
            <a:off x="420314" y="3320899"/>
            <a:ext cx="3332149"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Public Key Encryption</a:t>
            </a:r>
          </a:p>
        </p:txBody>
      </p:sp>
      <p:grpSp>
        <p:nvGrpSpPr>
          <p:cNvPr id="7" name="组合 6">
            <a:extLst>
              <a:ext uri="{FF2B5EF4-FFF2-40B4-BE49-F238E27FC236}">
                <a16:creationId xmlns:a16="http://schemas.microsoft.com/office/drawing/2014/main" id="{F4AD452D-39A6-392C-40EC-7F5EED4D6EE7}"/>
              </a:ext>
            </a:extLst>
          </p:cNvPr>
          <p:cNvGrpSpPr/>
          <p:nvPr/>
        </p:nvGrpSpPr>
        <p:grpSpPr>
          <a:xfrm>
            <a:off x="5071901" y="4351167"/>
            <a:ext cx="2304198" cy="778739"/>
            <a:chOff x="8591294" y="1474030"/>
            <a:chExt cx="2900156" cy="778739"/>
          </a:xfrm>
        </p:grpSpPr>
        <p:sp>
          <p:nvSpPr>
            <p:cNvPr id="8" name="矩形 7">
              <a:extLst>
                <a:ext uri="{FF2B5EF4-FFF2-40B4-BE49-F238E27FC236}">
                  <a16:creationId xmlns:a16="http://schemas.microsoft.com/office/drawing/2014/main" id="{0EF5CAC3-AE22-720B-978E-78D4CAAE5B7F}"/>
                </a:ext>
              </a:extLst>
            </p:cNvPr>
            <p:cNvSpPr/>
            <p:nvPr/>
          </p:nvSpPr>
          <p:spPr>
            <a:xfrm>
              <a:off x="8591294" y="1474030"/>
              <a:ext cx="2900156" cy="77873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EBA9508A-5C8B-E093-00D9-09D017DB1EC0}"/>
                </a:ext>
              </a:extLst>
            </p:cNvPr>
            <p:cNvSpPr txBox="1"/>
            <p:nvPr/>
          </p:nvSpPr>
          <p:spPr>
            <a:xfrm>
              <a:off x="8591294" y="1509456"/>
              <a:ext cx="2900156" cy="707886"/>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000" i="0"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Collision Resistant</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zh-CN" sz="2000" dirty="0">
                  <a:solidFill>
                    <a:prstClr val="black"/>
                  </a:solidFill>
                </a:rPr>
                <a:t>Hash Function</a:t>
              </a:r>
              <a:endParaRPr kumimoji="0" lang="en-US" altLang="zh-CN" sz="2000" i="0"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sp>
        <p:nvSpPr>
          <p:cNvPr id="10" name="箭头: 右 9">
            <a:extLst>
              <a:ext uri="{FF2B5EF4-FFF2-40B4-BE49-F238E27FC236}">
                <a16:creationId xmlns:a16="http://schemas.microsoft.com/office/drawing/2014/main" id="{EC3A6955-59CF-3F22-ED7B-A1F3BDCEB7BB}"/>
              </a:ext>
            </a:extLst>
          </p:cNvPr>
          <p:cNvSpPr/>
          <p:nvPr/>
        </p:nvSpPr>
        <p:spPr>
          <a:xfrm>
            <a:off x="3683357" y="4621740"/>
            <a:ext cx="1316356" cy="199256"/>
          </a:xfrm>
          <a:prstGeom prst="rightArrow">
            <a:avLst>
              <a:gd name="adj1" fmla="val 45122"/>
              <a:gd name="adj2" fmla="val 50000"/>
            </a:avLst>
          </a:prstGeom>
          <a:solidFill>
            <a:srgbClr val="C0C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乘号 10">
            <a:extLst>
              <a:ext uri="{FF2B5EF4-FFF2-40B4-BE49-F238E27FC236}">
                <a16:creationId xmlns:a16="http://schemas.microsoft.com/office/drawing/2014/main" id="{ADFB9EFF-3994-D32F-1169-7AA75086CF88}"/>
              </a:ext>
            </a:extLst>
          </p:cNvPr>
          <p:cNvSpPr/>
          <p:nvPr/>
        </p:nvSpPr>
        <p:spPr>
          <a:xfrm>
            <a:off x="4052622" y="4432455"/>
            <a:ext cx="577825" cy="577825"/>
          </a:xfrm>
          <a:prstGeom prst="mathMultiply">
            <a:avLst>
              <a:gd name="adj1" fmla="val 14044"/>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30">
            <a:extLst>
              <a:ext uri="{FF2B5EF4-FFF2-40B4-BE49-F238E27FC236}">
                <a16:creationId xmlns:a16="http://schemas.microsoft.com/office/drawing/2014/main" id="{DDADA55A-1B81-8DDC-AFDB-6D924EF7BC0A}"/>
              </a:ext>
            </a:extLst>
          </p:cNvPr>
          <p:cNvSpPr txBox="1"/>
          <p:nvPr/>
        </p:nvSpPr>
        <p:spPr>
          <a:xfrm>
            <a:off x="7769662" y="3575028"/>
            <a:ext cx="3939346" cy="715089"/>
          </a:xfrm>
          <a:prstGeom prst="roundRect">
            <a:avLst/>
          </a:prstGeom>
          <a:noFill/>
          <a:ln>
            <a:solidFill>
              <a:schemeClr val="tx1"/>
            </a:solidFill>
          </a:ln>
        </p:spPr>
        <p:txBody>
          <a:bodyPr wrap="square" rtlCol="0">
            <a:spAutoFit/>
          </a:bodyPr>
          <a:lstStyle/>
          <a:p>
            <a:pPr marL="285750" indent="-285750">
              <a:buFont typeface="Wingdings" pitchFamily="2" charset="2"/>
              <a:buChar char="v"/>
            </a:pPr>
            <a:r>
              <a:rPr lang="en-US" dirty="0"/>
              <a:t>CRHFs are </a:t>
            </a:r>
            <a:r>
              <a:rPr lang="en-US" b="1" dirty="0">
                <a:solidFill>
                  <a:srgbClr val="C00000"/>
                </a:solidFill>
              </a:rPr>
              <a:t>black-box separated</a:t>
            </a:r>
            <a:r>
              <a:rPr lang="en-US" dirty="0"/>
              <a:t> from the IND-CPA secure PKE</a:t>
            </a:r>
          </a:p>
        </p:txBody>
      </p:sp>
      <p:sp>
        <p:nvSpPr>
          <p:cNvPr id="15" name="文本框 14">
            <a:extLst>
              <a:ext uri="{FF2B5EF4-FFF2-40B4-BE49-F238E27FC236}">
                <a16:creationId xmlns:a16="http://schemas.microsoft.com/office/drawing/2014/main" id="{3A21F0C9-2203-82EA-45C0-C4AEEF0F75EA}"/>
              </a:ext>
            </a:extLst>
          </p:cNvPr>
          <p:cNvSpPr txBox="1"/>
          <p:nvPr/>
        </p:nvSpPr>
        <p:spPr>
          <a:xfrm>
            <a:off x="8555395" y="4290117"/>
            <a:ext cx="3216291" cy="369332"/>
          </a:xfrm>
          <a:prstGeom prst="rect">
            <a:avLst/>
          </a:prstGeom>
          <a:noFill/>
        </p:spPr>
        <p:txBody>
          <a:bodyPr wrap="square">
            <a:spAutoFit/>
          </a:bodyPr>
          <a:lstStyle/>
          <a:p>
            <a:pPr algn="r"/>
            <a:r>
              <a:rPr lang="en-US" altLang="zh-CN" dirty="0">
                <a:solidFill>
                  <a:srgbClr val="C00000"/>
                </a:solidFill>
              </a:rPr>
              <a:t>[</a:t>
            </a:r>
            <a:r>
              <a:rPr lang="en-US" altLang="zh-CN" dirty="0" err="1">
                <a:solidFill>
                  <a:srgbClr val="C00000"/>
                </a:solidFill>
              </a:rPr>
              <a:t>Asharov-Segev</a:t>
            </a:r>
            <a:r>
              <a:rPr lang="en-US" altLang="zh-CN" dirty="0">
                <a:solidFill>
                  <a:srgbClr val="C00000"/>
                </a:solidFill>
              </a:rPr>
              <a:t>, FOCS’ 15]</a:t>
            </a:r>
          </a:p>
        </p:txBody>
      </p:sp>
      <p:grpSp>
        <p:nvGrpSpPr>
          <p:cNvPr id="16" name="组合 15">
            <a:extLst>
              <a:ext uri="{FF2B5EF4-FFF2-40B4-BE49-F238E27FC236}">
                <a16:creationId xmlns:a16="http://schemas.microsoft.com/office/drawing/2014/main" id="{B63D5D50-289C-8A06-8285-8603A56BC9CB}"/>
              </a:ext>
            </a:extLst>
          </p:cNvPr>
          <p:cNvGrpSpPr/>
          <p:nvPr/>
        </p:nvGrpSpPr>
        <p:grpSpPr>
          <a:xfrm>
            <a:off x="1048412" y="4386594"/>
            <a:ext cx="2029673" cy="778739"/>
            <a:chOff x="8591294" y="1474030"/>
            <a:chExt cx="2900156" cy="778739"/>
          </a:xfrm>
          <a:solidFill>
            <a:schemeClr val="bg1"/>
          </a:solidFill>
        </p:grpSpPr>
        <p:sp>
          <p:nvSpPr>
            <p:cNvPr id="17" name="矩形 16">
              <a:extLst>
                <a:ext uri="{FF2B5EF4-FFF2-40B4-BE49-F238E27FC236}">
                  <a16:creationId xmlns:a16="http://schemas.microsoft.com/office/drawing/2014/main" id="{F56A6200-7479-59B8-5AC4-F96629DE3760}"/>
                </a:ext>
              </a:extLst>
            </p:cNvPr>
            <p:cNvSpPr/>
            <p:nvPr/>
          </p:nvSpPr>
          <p:spPr>
            <a:xfrm>
              <a:off x="8591294" y="1474030"/>
              <a:ext cx="2900156" cy="77873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3EC9EED9-4B21-8904-9DFC-4CB617E4250C}"/>
                </a:ext>
              </a:extLst>
            </p:cNvPr>
            <p:cNvSpPr txBox="1"/>
            <p:nvPr/>
          </p:nvSpPr>
          <p:spPr>
            <a:xfrm>
              <a:off x="8591294" y="1509456"/>
              <a:ext cx="2900156" cy="707886"/>
            </a:xfrm>
            <a:prstGeom prst="rect">
              <a:avLst/>
            </a:prstGeom>
            <a:grpFill/>
            <a:ln>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000" b="1" i="0"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Homomorphic Encryption</a:t>
              </a:r>
            </a:p>
          </p:txBody>
        </p:sp>
      </p:grpSp>
      <p:sp>
        <p:nvSpPr>
          <p:cNvPr id="27" name="箭头: 手杖形 26">
            <a:extLst>
              <a:ext uri="{FF2B5EF4-FFF2-40B4-BE49-F238E27FC236}">
                <a16:creationId xmlns:a16="http://schemas.microsoft.com/office/drawing/2014/main" id="{93570C3E-EE53-034D-A2D6-23EBD1547038}"/>
              </a:ext>
            </a:extLst>
          </p:cNvPr>
          <p:cNvSpPr/>
          <p:nvPr/>
        </p:nvSpPr>
        <p:spPr>
          <a:xfrm rot="10800000" flipH="1">
            <a:off x="2003096" y="5181541"/>
            <a:ext cx="4488330" cy="1091319"/>
          </a:xfrm>
          <a:prstGeom prst="uturnArrow">
            <a:avLst>
              <a:gd name="adj1" fmla="val 8945"/>
              <a:gd name="adj2" fmla="val 17976"/>
              <a:gd name="adj3" fmla="val 19481"/>
              <a:gd name="adj4" fmla="val 24183"/>
              <a:gd name="adj5" fmla="val 100000"/>
            </a:avLst>
          </a:prstGeom>
          <a:solidFill>
            <a:srgbClr val="C0C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unnamed.png" descr="unnamed.png">
            <a:extLst>
              <a:ext uri="{FF2B5EF4-FFF2-40B4-BE49-F238E27FC236}">
                <a16:creationId xmlns:a16="http://schemas.microsoft.com/office/drawing/2014/main" id="{67FAB95B-E01A-0164-BCAD-1873BB7B837A}"/>
              </a:ext>
            </a:extLst>
          </p:cNvPr>
          <p:cNvPicPr>
            <a:picLocks noChangeAspect="1"/>
          </p:cNvPicPr>
          <p:nvPr/>
        </p:nvPicPr>
        <p:blipFill>
          <a:blip r:embed="rId6"/>
          <a:stretch>
            <a:fillRect/>
          </a:stretch>
        </p:blipFill>
        <p:spPr>
          <a:xfrm>
            <a:off x="4120897" y="5854482"/>
            <a:ext cx="441274" cy="505441"/>
          </a:xfrm>
          <a:prstGeom prst="rect">
            <a:avLst/>
          </a:prstGeom>
          <a:ln w="12700">
            <a:miter lim="400000"/>
          </a:ln>
        </p:spPr>
      </p:pic>
      <p:sp>
        <p:nvSpPr>
          <p:cNvPr id="29" name="TextBox 30">
            <a:extLst>
              <a:ext uri="{FF2B5EF4-FFF2-40B4-BE49-F238E27FC236}">
                <a16:creationId xmlns:a16="http://schemas.microsoft.com/office/drawing/2014/main" id="{BA9B3A05-D7FC-E806-A5A4-62F89A024C9B}"/>
              </a:ext>
            </a:extLst>
          </p:cNvPr>
          <p:cNvSpPr txBox="1"/>
          <p:nvPr/>
        </p:nvSpPr>
        <p:spPr>
          <a:xfrm>
            <a:off x="7769662" y="5112174"/>
            <a:ext cx="3939346" cy="715089"/>
          </a:xfrm>
          <a:prstGeom prst="roundRect">
            <a:avLst/>
          </a:prstGeom>
          <a:noFill/>
          <a:ln>
            <a:solidFill>
              <a:schemeClr val="tx1"/>
            </a:solidFill>
          </a:ln>
        </p:spPr>
        <p:txBody>
          <a:bodyPr wrap="square" rtlCol="0">
            <a:spAutoFit/>
          </a:bodyPr>
          <a:lstStyle/>
          <a:p>
            <a:pPr marL="285750" indent="-285750">
              <a:buFont typeface="Wingdings" pitchFamily="2" charset="2"/>
              <a:buChar char="v"/>
            </a:pPr>
            <a:r>
              <a:rPr lang="en-US" dirty="0"/>
              <a:t>CRHFs can be </a:t>
            </a:r>
            <a:r>
              <a:rPr lang="en-US" b="1" dirty="0">
                <a:solidFill>
                  <a:schemeClr val="accent6">
                    <a:lumMod val="50000"/>
                  </a:schemeClr>
                </a:solidFill>
              </a:rPr>
              <a:t>black-box reduced to </a:t>
            </a:r>
            <a:r>
              <a:rPr lang="en-US" dirty="0"/>
              <a:t>Homomorphic Encryption</a:t>
            </a:r>
          </a:p>
        </p:txBody>
      </p:sp>
      <p:sp>
        <p:nvSpPr>
          <p:cNvPr id="30" name="文本框 29">
            <a:extLst>
              <a:ext uri="{FF2B5EF4-FFF2-40B4-BE49-F238E27FC236}">
                <a16:creationId xmlns:a16="http://schemas.microsoft.com/office/drawing/2014/main" id="{4B56A0AA-6771-9422-6246-F99CAC450522}"/>
              </a:ext>
            </a:extLst>
          </p:cNvPr>
          <p:cNvSpPr txBox="1"/>
          <p:nvPr/>
        </p:nvSpPr>
        <p:spPr>
          <a:xfrm>
            <a:off x="8492717" y="5851607"/>
            <a:ext cx="3216291" cy="369332"/>
          </a:xfrm>
          <a:prstGeom prst="rect">
            <a:avLst/>
          </a:prstGeom>
          <a:noFill/>
        </p:spPr>
        <p:txBody>
          <a:bodyPr wrap="square">
            <a:spAutoFit/>
          </a:bodyPr>
          <a:lstStyle/>
          <a:p>
            <a:pPr algn="r"/>
            <a:r>
              <a:rPr lang="en-US" altLang="zh-CN" dirty="0">
                <a:solidFill>
                  <a:srgbClr val="C00000"/>
                </a:solidFill>
              </a:rPr>
              <a:t>[</a:t>
            </a:r>
            <a:r>
              <a:rPr lang="en-US" altLang="zh-CN" dirty="0" err="1">
                <a:solidFill>
                  <a:srgbClr val="C00000"/>
                </a:solidFill>
              </a:rPr>
              <a:t>Ishai</a:t>
            </a:r>
            <a:r>
              <a:rPr lang="en-US" altLang="zh-CN" dirty="0">
                <a:solidFill>
                  <a:srgbClr val="C00000"/>
                </a:solidFill>
              </a:rPr>
              <a:t> et al., TCC’ 05]</a:t>
            </a:r>
          </a:p>
        </p:txBody>
      </p:sp>
    </p:spTree>
    <p:extLst>
      <p:ext uri="{BB962C8B-B14F-4D97-AF65-F5344CB8AC3E}">
        <p14:creationId xmlns:p14="http://schemas.microsoft.com/office/powerpoint/2010/main" val="2334679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11D0B-1421-6B6B-93E4-E6A46EC24318}"/>
            </a:ext>
          </a:extLst>
        </p:cNvPr>
        <p:cNvGrpSpPr/>
        <p:nvPr/>
      </p:nvGrpSpPr>
      <p:grpSpPr>
        <a:xfrm>
          <a:off x="0" y="0"/>
          <a:ext cx="0" cy="0"/>
          <a:chOff x="0" y="0"/>
          <a:chExt cx="0" cy="0"/>
        </a:xfrm>
      </p:grpSpPr>
      <p:pic>
        <p:nvPicPr>
          <p:cNvPr id="8220" name="图片 8219">
            <a:extLst>
              <a:ext uri="{FF2B5EF4-FFF2-40B4-BE49-F238E27FC236}">
                <a16:creationId xmlns:a16="http://schemas.microsoft.com/office/drawing/2014/main" id="{9E665EBD-0671-BE5D-AE67-3F2D182DBD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349" y="1413969"/>
            <a:ext cx="6848463" cy="1371024"/>
          </a:xfrm>
          <a:prstGeom prst="rect">
            <a:avLst/>
          </a:prstGeom>
        </p:spPr>
      </p:pic>
      <p:cxnSp>
        <p:nvCxnSpPr>
          <p:cNvPr id="62" name="直接连接符 61">
            <a:extLst>
              <a:ext uri="{FF2B5EF4-FFF2-40B4-BE49-F238E27FC236}">
                <a16:creationId xmlns:a16="http://schemas.microsoft.com/office/drawing/2014/main" id="{EDC27B94-EA13-77C9-BEA8-60293968F88D}"/>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04E2B841-9047-5326-1B11-7B81AB651401}"/>
              </a:ext>
            </a:extLst>
          </p:cNvPr>
          <p:cNvSpPr txBox="1">
            <a:spLocks noChangeArrowheads="1"/>
          </p:cNvSpPr>
          <p:nvPr/>
        </p:nvSpPr>
        <p:spPr bwMode="auto">
          <a:xfrm>
            <a:off x="367827" y="213865"/>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fontAlgn="base">
              <a:lnSpc>
                <a:spcPct val="100000"/>
              </a:lnSpc>
              <a:spcBef>
                <a:spcPct val="0"/>
              </a:spcBef>
              <a:spcAft>
                <a:spcPct val="0"/>
              </a:spcAft>
              <a:buNone/>
              <a:defRPr/>
            </a:pPr>
            <a:r>
              <a:rPr lang="en-US" altLang="zh-CN" sz="3200" b="1" dirty="0">
                <a:latin typeface="微软雅黑" panose="020B0503020204020204" pitchFamily="34" charset="-122"/>
                <a:ea typeface="微软雅黑" panose="020B0503020204020204" pitchFamily="34" charset="-122"/>
              </a:rPr>
              <a:t>Length Matter for Groups</a:t>
            </a:r>
            <a:endParaRPr lang="zh-CN" altLang="en-US" sz="3200" b="1" dirty="0">
              <a:latin typeface="微软雅黑" panose="020B0503020204020204" pitchFamily="34" charset="-122"/>
              <a:ea typeface="微软雅黑" panose="020B0503020204020204" pitchFamily="34" charset="-122"/>
            </a:endParaRPr>
          </a:p>
        </p:txBody>
      </p:sp>
      <p:sp>
        <p:nvSpPr>
          <p:cNvPr id="51" name="TextBox 9">
            <a:extLst>
              <a:ext uri="{FF2B5EF4-FFF2-40B4-BE49-F238E27FC236}">
                <a16:creationId xmlns:a16="http://schemas.microsoft.com/office/drawing/2014/main" id="{E05C027F-DB59-BF00-BF3C-2B9E9E5D83E8}"/>
              </a:ext>
            </a:extLst>
          </p:cNvPr>
          <p:cNvSpPr txBox="1"/>
          <p:nvPr/>
        </p:nvSpPr>
        <p:spPr>
          <a:xfrm>
            <a:off x="7368988" y="1566259"/>
            <a:ext cx="4645165" cy="1200329"/>
          </a:xfrm>
          <a:prstGeom prst="rect">
            <a:avLst/>
          </a:prstGeom>
          <a:noFill/>
        </p:spPr>
        <p:txBody>
          <a:bodyPr wrap="square" rtlCol="0">
            <a:spAutoFit/>
          </a:bodyPr>
          <a:lstStyle/>
          <a:p>
            <a:pPr marL="0" marR="0" lvl="0" indent="0" algn="ctr" defTabSz="914400" latinLnBrk="0">
              <a:lnSpc>
                <a:spcPct val="100000"/>
              </a:lnSpc>
              <a:buClrTx/>
              <a:buSzTx/>
              <a:buFontTx/>
              <a:buNone/>
              <a:tabLst/>
              <a:defRPr/>
            </a:pPr>
            <a:r>
              <a:rPr lang="en-US" altLang="zh-CN" sz="2400" b="1" dirty="0"/>
              <a:t>Does the length of the group encoding matter when using it in a black-box manner </a:t>
            </a:r>
            <a:endParaRPr lang="zh-CN" altLang="en-US" sz="2400" b="1" dirty="0"/>
          </a:p>
        </p:txBody>
      </p:sp>
      <p:grpSp>
        <p:nvGrpSpPr>
          <p:cNvPr id="8221" name="组合 8220">
            <a:extLst>
              <a:ext uri="{FF2B5EF4-FFF2-40B4-BE49-F238E27FC236}">
                <a16:creationId xmlns:a16="http://schemas.microsoft.com/office/drawing/2014/main" id="{37AEC860-9989-3705-AA61-9FE3E7E0D82D}"/>
              </a:ext>
            </a:extLst>
          </p:cNvPr>
          <p:cNvGrpSpPr/>
          <p:nvPr/>
        </p:nvGrpSpPr>
        <p:grpSpPr>
          <a:xfrm>
            <a:off x="717814" y="1681714"/>
            <a:ext cx="3074500" cy="854997"/>
            <a:chOff x="717814" y="1592770"/>
            <a:chExt cx="3074500" cy="854997"/>
          </a:xfrm>
          <a:solidFill>
            <a:schemeClr val="bg1"/>
          </a:solidFill>
        </p:grpSpPr>
        <p:grpSp>
          <p:nvGrpSpPr>
            <p:cNvPr id="8205" name="组合 8204">
              <a:extLst>
                <a:ext uri="{FF2B5EF4-FFF2-40B4-BE49-F238E27FC236}">
                  <a16:creationId xmlns:a16="http://schemas.microsoft.com/office/drawing/2014/main" id="{DBD438EC-2CB2-AB1D-4374-C406571CBF8D}"/>
                </a:ext>
              </a:extLst>
            </p:cNvPr>
            <p:cNvGrpSpPr/>
            <p:nvPr/>
          </p:nvGrpSpPr>
          <p:grpSpPr>
            <a:xfrm>
              <a:off x="981906" y="1592770"/>
              <a:ext cx="2586958" cy="466098"/>
              <a:chOff x="851008" y="1608047"/>
              <a:chExt cx="2586958" cy="466098"/>
            </a:xfrm>
            <a:grpFill/>
          </p:grpSpPr>
          <p:sp>
            <p:nvSpPr>
              <p:cNvPr id="8203" name="矩形: 圆角 8202">
                <a:extLst>
                  <a:ext uri="{FF2B5EF4-FFF2-40B4-BE49-F238E27FC236}">
                    <a16:creationId xmlns:a16="http://schemas.microsoft.com/office/drawing/2014/main" id="{838724BD-D866-117F-7E10-662A89887BD2}"/>
                  </a:ext>
                </a:extLst>
              </p:cNvPr>
              <p:cNvSpPr/>
              <p:nvPr/>
            </p:nvSpPr>
            <p:spPr>
              <a:xfrm>
                <a:off x="851008" y="1608047"/>
                <a:ext cx="2586958" cy="466098"/>
              </a:xfrm>
              <a:prstGeom prst="roundRect">
                <a:avLst>
                  <a:gd name="adj" fmla="val 1245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202" name="组合 8201">
                <a:extLst>
                  <a:ext uri="{FF2B5EF4-FFF2-40B4-BE49-F238E27FC236}">
                    <a16:creationId xmlns:a16="http://schemas.microsoft.com/office/drawing/2014/main" id="{318168C5-3F5E-3024-479A-4AB41AA5E5B0}"/>
                  </a:ext>
                </a:extLst>
              </p:cNvPr>
              <p:cNvGrpSpPr/>
              <p:nvPr/>
            </p:nvGrpSpPr>
            <p:grpSpPr>
              <a:xfrm>
                <a:off x="949920" y="1658392"/>
                <a:ext cx="2384482" cy="372166"/>
                <a:chOff x="896131" y="1658392"/>
                <a:chExt cx="2384482" cy="372166"/>
              </a:xfrm>
              <a:grpFill/>
            </p:grpSpPr>
            <p:pic>
              <p:nvPicPr>
                <p:cNvPr id="8196" name="图片 8195">
                  <a:extLst>
                    <a:ext uri="{FF2B5EF4-FFF2-40B4-BE49-F238E27FC236}">
                      <a16:creationId xmlns:a16="http://schemas.microsoft.com/office/drawing/2014/main" id="{B63D6179-700B-DCD3-CA92-38A12C4A67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131" y="1658392"/>
                  <a:ext cx="367422" cy="367422"/>
                </a:xfrm>
                <a:prstGeom prst="rect">
                  <a:avLst/>
                </a:prstGeom>
                <a:grpFill/>
              </p:spPr>
            </p:pic>
            <p:pic>
              <p:nvPicPr>
                <p:cNvPr id="8197" name="图片 8196">
                  <a:extLst>
                    <a:ext uri="{FF2B5EF4-FFF2-40B4-BE49-F238E27FC236}">
                      <a16:creationId xmlns:a16="http://schemas.microsoft.com/office/drawing/2014/main" id="{DA550A22-A042-04CE-3AE0-6D5E3E9E74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9543" y="1658392"/>
                  <a:ext cx="367422" cy="367422"/>
                </a:xfrm>
                <a:prstGeom prst="rect">
                  <a:avLst/>
                </a:prstGeom>
                <a:grpFill/>
              </p:spPr>
            </p:pic>
            <p:pic>
              <p:nvPicPr>
                <p:cNvPr id="8198" name="图片 8197">
                  <a:extLst>
                    <a:ext uri="{FF2B5EF4-FFF2-40B4-BE49-F238E27FC236}">
                      <a16:creationId xmlns:a16="http://schemas.microsoft.com/office/drawing/2014/main" id="{4E406B24-BF06-F92C-8562-3B30F31776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2955" y="1658392"/>
                  <a:ext cx="367422" cy="367422"/>
                </a:xfrm>
                <a:prstGeom prst="rect">
                  <a:avLst/>
                </a:prstGeom>
                <a:grpFill/>
              </p:spPr>
            </p:pic>
            <p:pic>
              <p:nvPicPr>
                <p:cNvPr id="8199" name="图片 8198">
                  <a:extLst>
                    <a:ext uri="{FF2B5EF4-FFF2-40B4-BE49-F238E27FC236}">
                      <a16:creationId xmlns:a16="http://schemas.microsoft.com/office/drawing/2014/main" id="{7960E08E-338E-0B72-1D40-CA833CB290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6367" y="1658654"/>
                  <a:ext cx="367422" cy="367422"/>
                </a:xfrm>
                <a:prstGeom prst="rect">
                  <a:avLst/>
                </a:prstGeom>
                <a:grpFill/>
              </p:spPr>
            </p:pic>
            <p:pic>
              <p:nvPicPr>
                <p:cNvPr id="8200" name="图片 8199">
                  <a:extLst>
                    <a:ext uri="{FF2B5EF4-FFF2-40B4-BE49-F238E27FC236}">
                      <a16:creationId xmlns:a16="http://schemas.microsoft.com/office/drawing/2014/main" id="{80DDB43A-E2E8-2D32-D3E6-E5FAE30B6A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9779" y="1658392"/>
                  <a:ext cx="367422" cy="367422"/>
                </a:xfrm>
                <a:prstGeom prst="rect">
                  <a:avLst/>
                </a:prstGeom>
                <a:grpFill/>
              </p:spPr>
            </p:pic>
            <p:pic>
              <p:nvPicPr>
                <p:cNvPr id="8201" name="图片 8200">
                  <a:extLst>
                    <a:ext uri="{FF2B5EF4-FFF2-40B4-BE49-F238E27FC236}">
                      <a16:creationId xmlns:a16="http://schemas.microsoft.com/office/drawing/2014/main" id="{91879DA2-C9D4-46D2-ED56-163426B23F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3191" y="1663136"/>
                  <a:ext cx="367422" cy="367422"/>
                </a:xfrm>
                <a:prstGeom prst="rect">
                  <a:avLst/>
                </a:prstGeom>
                <a:grpFill/>
              </p:spPr>
            </p:pic>
          </p:grpSp>
        </p:grpSp>
        <p:sp>
          <p:nvSpPr>
            <p:cNvPr id="8204" name="文本框 8203">
              <a:extLst>
                <a:ext uri="{FF2B5EF4-FFF2-40B4-BE49-F238E27FC236}">
                  <a16:creationId xmlns:a16="http://schemas.microsoft.com/office/drawing/2014/main" id="{303C097D-D8EA-1A48-7437-21C7A79E4D80}"/>
                </a:ext>
              </a:extLst>
            </p:cNvPr>
            <p:cNvSpPr txBox="1"/>
            <p:nvPr/>
          </p:nvSpPr>
          <p:spPr>
            <a:xfrm>
              <a:off x="717814" y="2109213"/>
              <a:ext cx="3074500" cy="338554"/>
            </a:xfrm>
            <a:prstGeom prst="rect">
              <a:avLst/>
            </a:prstGeom>
            <a:grpFill/>
          </p:spPr>
          <p:txBody>
            <a:bodyPr wrap="square">
              <a:spAutoFit/>
            </a:bodyPr>
            <a:lstStyle/>
            <a:p>
              <a:pPr lvl="0" algn="ctr">
                <a:defRPr/>
              </a:pPr>
              <a:r>
                <a:rPr kumimoji="0" lang="en-US" altLang="zh-CN" sz="1600" i="0"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Groups with longer </a:t>
              </a:r>
              <a:r>
                <a:rPr lang="en-US" altLang="zh-CN" sz="1600" dirty="0">
                  <a:solidFill>
                    <a:prstClr val="black"/>
                  </a:solidFill>
                </a:rPr>
                <a:t>encodings</a:t>
              </a:r>
              <a:endParaRPr kumimoji="0" lang="en-US" altLang="zh-CN" sz="1600" i="0"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grpSp>
        <p:nvGrpSpPr>
          <p:cNvPr id="8222" name="组合 8221">
            <a:extLst>
              <a:ext uri="{FF2B5EF4-FFF2-40B4-BE49-F238E27FC236}">
                <a16:creationId xmlns:a16="http://schemas.microsoft.com/office/drawing/2014/main" id="{0288804E-BE78-ED24-3BE8-187CA6126C99}"/>
              </a:ext>
            </a:extLst>
          </p:cNvPr>
          <p:cNvGrpSpPr/>
          <p:nvPr/>
        </p:nvGrpSpPr>
        <p:grpSpPr>
          <a:xfrm>
            <a:off x="4075112" y="1681714"/>
            <a:ext cx="3074500" cy="854997"/>
            <a:chOff x="4052986" y="1592770"/>
            <a:chExt cx="3074500" cy="854997"/>
          </a:xfrm>
        </p:grpSpPr>
        <p:grpSp>
          <p:nvGrpSpPr>
            <p:cNvPr id="8206" name="组合 8205">
              <a:extLst>
                <a:ext uri="{FF2B5EF4-FFF2-40B4-BE49-F238E27FC236}">
                  <a16:creationId xmlns:a16="http://schemas.microsoft.com/office/drawing/2014/main" id="{EA49B4D0-F16B-0D01-0663-5C94FECC6CDB}"/>
                </a:ext>
              </a:extLst>
            </p:cNvPr>
            <p:cNvGrpSpPr/>
            <p:nvPr/>
          </p:nvGrpSpPr>
          <p:grpSpPr>
            <a:xfrm>
              <a:off x="4703068" y="1592770"/>
              <a:ext cx="1774336" cy="466098"/>
              <a:chOff x="851008" y="1608047"/>
              <a:chExt cx="1774336" cy="466098"/>
            </a:xfrm>
            <a:solidFill>
              <a:schemeClr val="bg1"/>
            </a:solidFill>
          </p:grpSpPr>
          <p:sp>
            <p:nvSpPr>
              <p:cNvPr id="8208" name="矩形: 圆角 8207">
                <a:extLst>
                  <a:ext uri="{FF2B5EF4-FFF2-40B4-BE49-F238E27FC236}">
                    <a16:creationId xmlns:a16="http://schemas.microsoft.com/office/drawing/2014/main" id="{0CC60E9E-E2B9-1813-AD85-B6F2810F55A7}"/>
                  </a:ext>
                </a:extLst>
              </p:cNvPr>
              <p:cNvSpPr/>
              <p:nvPr/>
            </p:nvSpPr>
            <p:spPr>
              <a:xfrm>
                <a:off x="851008" y="1608047"/>
                <a:ext cx="1774336" cy="466098"/>
              </a:xfrm>
              <a:prstGeom prst="roundRect">
                <a:avLst>
                  <a:gd name="adj" fmla="val 1245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209" name="组合 8208">
                <a:extLst>
                  <a:ext uri="{FF2B5EF4-FFF2-40B4-BE49-F238E27FC236}">
                    <a16:creationId xmlns:a16="http://schemas.microsoft.com/office/drawing/2014/main" id="{03BDA22E-1401-717A-F62F-DC46EC430264}"/>
                  </a:ext>
                </a:extLst>
              </p:cNvPr>
              <p:cNvGrpSpPr/>
              <p:nvPr/>
            </p:nvGrpSpPr>
            <p:grpSpPr>
              <a:xfrm>
                <a:off x="949920" y="1658392"/>
                <a:ext cx="1577658" cy="367422"/>
                <a:chOff x="896131" y="1658392"/>
                <a:chExt cx="1577658" cy="367422"/>
              </a:xfrm>
              <a:grpFill/>
            </p:grpSpPr>
            <p:pic>
              <p:nvPicPr>
                <p:cNvPr id="8210" name="图片 8209">
                  <a:extLst>
                    <a:ext uri="{FF2B5EF4-FFF2-40B4-BE49-F238E27FC236}">
                      <a16:creationId xmlns:a16="http://schemas.microsoft.com/office/drawing/2014/main" id="{FEAB511C-4409-8E35-8487-53E3DF1A83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131" y="1658392"/>
                  <a:ext cx="367422" cy="367422"/>
                </a:xfrm>
                <a:prstGeom prst="rect">
                  <a:avLst/>
                </a:prstGeom>
                <a:grpFill/>
              </p:spPr>
            </p:pic>
            <p:pic>
              <p:nvPicPr>
                <p:cNvPr id="8211" name="图片 8210">
                  <a:extLst>
                    <a:ext uri="{FF2B5EF4-FFF2-40B4-BE49-F238E27FC236}">
                      <a16:creationId xmlns:a16="http://schemas.microsoft.com/office/drawing/2014/main" id="{2C476E6E-2932-2D06-1EAA-F194CE2F69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9543" y="1658392"/>
                  <a:ext cx="367422" cy="367422"/>
                </a:xfrm>
                <a:prstGeom prst="rect">
                  <a:avLst/>
                </a:prstGeom>
                <a:grpFill/>
              </p:spPr>
            </p:pic>
            <p:pic>
              <p:nvPicPr>
                <p:cNvPr id="8212" name="图片 8211">
                  <a:extLst>
                    <a:ext uri="{FF2B5EF4-FFF2-40B4-BE49-F238E27FC236}">
                      <a16:creationId xmlns:a16="http://schemas.microsoft.com/office/drawing/2014/main" id="{77AFB717-5627-D4F1-68D6-CCA23107C5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2955" y="1658392"/>
                  <a:ext cx="367422" cy="367422"/>
                </a:xfrm>
                <a:prstGeom prst="rect">
                  <a:avLst/>
                </a:prstGeom>
                <a:grpFill/>
              </p:spPr>
            </p:pic>
            <p:pic>
              <p:nvPicPr>
                <p:cNvPr id="8213" name="图片 8212">
                  <a:extLst>
                    <a:ext uri="{FF2B5EF4-FFF2-40B4-BE49-F238E27FC236}">
                      <a16:creationId xmlns:a16="http://schemas.microsoft.com/office/drawing/2014/main" id="{0E13F0BE-3DE6-DAB7-C509-2C2D7B630B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6367" y="1658392"/>
                  <a:ext cx="367422" cy="367422"/>
                </a:xfrm>
                <a:prstGeom prst="rect">
                  <a:avLst/>
                </a:prstGeom>
                <a:grpFill/>
              </p:spPr>
            </p:pic>
          </p:grpSp>
        </p:grpSp>
        <p:sp>
          <p:nvSpPr>
            <p:cNvPr id="8216" name="文本框 8215">
              <a:extLst>
                <a:ext uri="{FF2B5EF4-FFF2-40B4-BE49-F238E27FC236}">
                  <a16:creationId xmlns:a16="http://schemas.microsoft.com/office/drawing/2014/main" id="{107F4CED-E907-64E6-B8FC-912C8AF169F8}"/>
                </a:ext>
              </a:extLst>
            </p:cNvPr>
            <p:cNvSpPr txBox="1"/>
            <p:nvPr/>
          </p:nvSpPr>
          <p:spPr>
            <a:xfrm>
              <a:off x="4052986" y="2109213"/>
              <a:ext cx="3074500" cy="338554"/>
            </a:xfrm>
            <a:prstGeom prst="rect">
              <a:avLst/>
            </a:prstGeom>
            <a:solidFill>
              <a:schemeClr val="bg1"/>
            </a:solidFill>
          </p:spPr>
          <p:txBody>
            <a:bodyPr wrap="square">
              <a:spAutoFit/>
            </a:bodyPr>
            <a:lstStyle/>
            <a:p>
              <a:pPr lvl="0" algn="ctr">
                <a:defRPr/>
              </a:pPr>
              <a:r>
                <a:rPr kumimoji="0" lang="en-US" altLang="zh-CN" sz="1600" i="0"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Groups with shorter </a:t>
              </a:r>
              <a:r>
                <a:rPr lang="en-US" altLang="zh-CN" sz="1600" dirty="0">
                  <a:solidFill>
                    <a:prstClr val="black"/>
                  </a:solidFill>
                </a:rPr>
                <a:t>encodings</a:t>
              </a:r>
              <a:endParaRPr kumimoji="0" lang="en-US" altLang="zh-CN" sz="1600" i="0"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sp>
        <p:nvSpPr>
          <p:cNvPr id="8223" name="文本框 8222">
            <a:extLst>
              <a:ext uri="{FF2B5EF4-FFF2-40B4-BE49-F238E27FC236}">
                <a16:creationId xmlns:a16="http://schemas.microsoft.com/office/drawing/2014/main" id="{CB1DB0EB-F191-AB18-8C14-A1C2829CA5E7}"/>
              </a:ext>
            </a:extLst>
          </p:cNvPr>
          <p:cNvSpPr txBox="1"/>
          <p:nvPr/>
        </p:nvSpPr>
        <p:spPr>
          <a:xfrm>
            <a:off x="709645" y="937062"/>
            <a:ext cx="6559870"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Cryptographic </a:t>
            </a:r>
            <a:r>
              <a:rPr lang="en-US" altLang="zh-CN" sz="2400" b="1" dirty="0">
                <a:solidFill>
                  <a:prstClr val="black"/>
                </a:solidFill>
              </a:rPr>
              <a:t>Groups</a:t>
            </a:r>
            <a:endParaRPr kumimoji="0" lang="en-US" altLang="zh-CN" sz="2400" b="1" i="0"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pic>
        <p:nvPicPr>
          <p:cNvPr id="8226" name="图片 8225">
            <a:extLst>
              <a:ext uri="{FF2B5EF4-FFF2-40B4-BE49-F238E27FC236}">
                <a16:creationId xmlns:a16="http://schemas.microsoft.com/office/drawing/2014/main" id="{87C00E1C-B05E-37B4-936D-5E80309CB7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02898" y="2456489"/>
            <a:ext cx="537577" cy="537577"/>
          </a:xfrm>
          <a:prstGeom prst="rect">
            <a:avLst/>
          </a:prstGeom>
        </p:spPr>
      </p:pic>
      <p:sp>
        <p:nvSpPr>
          <p:cNvPr id="8227" name="箭头: 右 8226">
            <a:extLst>
              <a:ext uri="{FF2B5EF4-FFF2-40B4-BE49-F238E27FC236}">
                <a16:creationId xmlns:a16="http://schemas.microsoft.com/office/drawing/2014/main" id="{63716C11-9631-0BA6-CFAF-77ED2A1C3F2B}"/>
              </a:ext>
            </a:extLst>
          </p:cNvPr>
          <p:cNvSpPr/>
          <p:nvPr/>
        </p:nvSpPr>
        <p:spPr>
          <a:xfrm>
            <a:off x="5724679" y="3290624"/>
            <a:ext cx="1316356" cy="199256"/>
          </a:xfrm>
          <a:prstGeom prst="rightArrow">
            <a:avLst>
              <a:gd name="adj1" fmla="val 45122"/>
              <a:gd name="adj2" fmla="val 50000"/>
            </a:avLst>
          </a:prstGeom>
          <a:solidFill>
            <a:srgbClr val="C0C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229" name="组合 8228">
            <a:extLst>
              <a:ext uri="{FF2B5EF4-FFF2-40B4-BE49-F238E27FC236}">
                <a16:creationId xmlns:a16="http://schemas.microsoft.com/office/drawing/2014/main" id="{8DC96CAE-FE39-81B4-F720-260ADC077DE1}"/>
              </a:ext>
            </a:extLst>
          </p:cNvPr>
          <p:cNvGrpSpPr/>
          <p:nvPr/>
        </p:nvGrpSpPr>
        <p:grpSpPr>
          <a:xfrm>
            <a:off x="2462992" y="3160174"/>
            <a:ext cx="1774336" cy="466098"/>
            <a:chOff x="851008" y="1608047"/>
            <a:chExt cx="1774336" cy="466098"/>
          </a:xfrm>
          <a:solidFill>
            <a:schemeClr val="bg1"/>
          </a:solidFill>
        </p:grpSpPr>
        <p:sp>
          <p:nvSpPr>
            <p:cNvPr id="8231" name="矩形: 圆角 8230">
              <a:extLst>
                <a:ext uri="{FF2B5EF4-FFF2-40B4-BE49-F238E27FC236}">
                  <a16:creationId xmlns:a16="http://schemas.microsoft.com/office/drawing/2014/main" id="{15138E2B-254B-76CA-7A8D-4B5E3F5E4A3D}"/>
                </a:ext>
              </a:extLst>
            </p:cNvPr>
            <p:cNvSpPr/>
            <p:nvPr/>
          </p:nvSpPr>
          <p:spPr>
            <a:xfrm>
              <a:off x="851008" y="1608047"/>
              <a:ext cx="1774336" cy="466098"/>
            </a:xfrm>
            <a:prstGeom prst="roundRect">
              <a:avLst>
                <a:gd name="adj" fmla="val 1245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232" name="组合 8231">
              <a:extLst>
                <a:ext uri="{FF2B5EF4-FFF2-40B4-BE49-F238E27FC236}">
                  <a16:creationId xmlns:a16="http://schemas.microsoft.com/office/drawing/2014/main" id="{654EC2C4-1011-C5D9-9ABD-EE48A60F38E1}"/>
                </a:ext>
              </a:extLst>
            </p:cNvPr>
            <p:cNvGrpSpPr/>
            <p:nvPr/>
          </p:nvGrpSpPr>
          <p:grpSpPr>
            <a:xfrm>
              <a:off x="949920" y="1658392"/>
              <a:ext cx="1577658" cy="367422"/>
              <a:chOff x="896131" y="1658392"/>
              <a:chExt cx="1577658" cy="367422"/>
            </a:xfrm>
            <a:grpFill/>
          </p:grpSpPr>
          <p:pic>
            <p:nvPicPr>
              <p:cNvPr id="8233" name="图片 8232">
                <a:extLst>
                  <a:ext uri="{FF2B5EF4-FFF2-40B4-BE49-F238E27FC236}">
                    <a16:creationId xmlns:a16="http://schemas.microsoft.com/office/drawing/2014/main" id="{3B117432-E2F3-A00E-9D88-F9C7BC3E32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131" y="1658392"/>
                <a:ext cx="367422" cy="367422"/>
              </a:xfrm>
              <a:prstGeom prst="rect">
                <a:avLst/>
              </a:prstGeom>
              <a:grpFill/>
            </p:spPr>
          </p:pic>
          <p:pic>
            <p:nvPicPr>
              <p:cNvPr id="8234" name="图片 8233">
                <a:extLst>
                  <a:ext uri="{FF2B5EF4-FFF2-40B4-BE49-F238E27FC236}">
                    <a16:creationId xmlns:a16="http://schemas.microsoft.com/office/drawing/2014/main" id="{AA9378AB-5135-7462-AF1C-B2EA17C96D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9543" y="1658392"/>
                <a:ext cx="367422" cy="367422"/>
              </a:xfrm>
              <a:prstGeom prst="rect">
                <a:avLst/>
              </a:prstGeom>
              <a:grpFill/>
            </p:spPr>
          </p:pic>
          <p:pic>
            <p:nvPicPr>
              <p:cNvPr id="8235" name="图片 8234">
                <a:extLst>
                  <a:ext uri="{FF2B5EF4-FFF2-40B4-BE49-F238E27FC236}">
                    <a16:creationId xmlns:a16="http://schemas.microsoft.com/office/drawing/2014/main" id="{3C748340-6D19-AA6A-2542-7C2AEAC98B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2955" y="1658392"/>
                <a:ext cx="367422" cy="367422"/>
              </a:xfrm>
              <a:prstGeom prst="rect">
                <a:avLst/>
              </a:prstGeom>
              <a:grpFill/>
            </p:spPr>
          </p:pic>
          <p:pic>
            <p:nvPicPr>
              <p:cNvPr id="8236" name="图片 8235">
                <a:extLst>
                  <a:ext uri="{FF2B5EF4-FFF2-40B4-BE49-F238E27FC236}">
                    <a16:creationId xmlns:a16="http://schemas.microsoft.com/office/drawing/2014/main" id="{61B627EB-09EB-0A5D-51F7-5C4B67BFEF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6367" y="1658392"/>
                <a:ext cx="367422" cy="367422"/>
              </a:xfrm>
              <a:prstGeom prst="rect">
                <a:avLst/>
              </a:prstGeom>
              <a:grpFill/>
            </p:spPr>
          </p:pic>
        </p:grpSp>
      </p:grpSp>
      <p:sp>
        <p:nvSpPr>
          <p:cNvPr id="8237" name="加号 8236">
            <a:extLst>
              <a:ext uri="{FF2B5EF4-FFF2-40B4-BE49-F238E27FC236}">
                <a16:creationId xmlns:a16="http://schemas.microsoft.com/office/drawing/2014/main" id="{7C702B0E-2E64-141C-EA72-B885845F8BCE}"/>
              </a:ext>
            </a:extLst>
          </p:cNvPr>
          <p:cNvSpPr/>
          <p:nvPr/>
        </p:nvSpPr>
        <p:spPr>
          <a:xfrm>
            <a:off x="4297832" y="3210519"/>
            <a:ext cx="329462" cy="329462"/>
          </a:xfrm>
          <a:prstGeom prst="mathPlus">
            <a:avLst>
              <a:gd name="adj1" fmla="val 13085"/>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239" name="图片 8238">
            <a:extLst>
              <a:ext uri="{FF2B5EF4-FFF2-40B4-BE49-F238E27FC236}">
                <a16:creationId xmlns:a16="http://schemas.microsoft.com/office/drawing/2014/main" id="{4C3EBB24-80C3-31C2-2DB8-CFF1EF9910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6591" y="3205534"/>
            <a:ext cx="375378" cy="375378"/>
          </a:xfrm>
          <a:prstGeom prst="rect">
            <a:avLst/>
          </a:prstGeom>
        </p:spPr>
      </p:pic>
      <p:pic>
        <p:nvPicPr>
          <p:cNvPr id="8240" name="图片 8239">
            <a:extLst>
              <a:ext uri="{FF2B5EF4-FFF2-40B4-BE49-F238E27FC236}">
                <a16:creationId xmlns:a16="http://schemas.microsoft.com/office/drawing/2014/main" id="{3E6ACA38-BB0E-AA37-DB62-995DA8F73B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90003" y="3202563"/>
            <a:ext cx="375378" cy="375378"/>
          </a:xfrm>
          <a:prstGeom prst="rect">
            <a:avLst/>
          </a:prstGeom>
        </p:spPr>
      </p:pic>
      <p:pic>
        <p:nvPicPr>
          <p:cNvPr id="8241" name="unnamed.png" descr="unnamed.png">
            <a:extLst>
              <a:ext uri="{FF2B5EF4-FFF2-40B4-BE49-F238E27FC236}">
                <a16:creationId xmlns:a16="http://schemas.microsoft.com/office/drawing/2014/main" id="{3DA9FA65-AEF3-97E0-3E9C-DF0E44480DB9}"/>
              </a:ext>
            </a:extLst>
          </p:cNvPr>
          <p:cNvPicPr>
            <a:picLocks noChangeAspect="1"/>
          </p:cNvPicPr>
          <p:nvPr/>
        </p:nvPicPr>
        <p:blipFill>
          <a:blip r:embed="rId7"/>
          <a:stretch>
            <a:fillRect/>
          </a:stretch>
        </p:blipFill>
        <p:spPr>
          <a:xfrm>
            <a:off x="6202505" y="3160174"/>
            <a:ext cx="441274" cy="505441"/>
          </a:xfrm>
          <a:prstGeom prst="rect">
            <a:avLst/>
          </a:prstGeom>
          <a:ln w="12700">
            <a:miter lim="400000"/>
          </a:ln>
        </p:spPr>
      </p:pic>
      <p:grpSp>
        <p:nvGrpSpPr>
          <p:cNvPr id="8243" name="组合 8242">
            <a:extLst>
              <a:ext uri="{FF2B5EF4-FFF2-40B4-BE49-F238E27FC236}">
                <a16:creationId xmlns:a16="http://schemas.microsoft.com/office/drawing/2014/main" id="{67197F3C-08ED-B5F4-2AAD-31F7EDAB3AA8}"/>
              </a:ext>
            </a:extLst>
          </p:cNvPr>
          <p:cNvGrpSpPr/>
          <p:nvPr/>
        </p:nvGrpSpPr>
        <p:grpSpPr>
          <a:xfrm>
            <a:off x="7200333" y="3152598"/>
            <a:ext cx="2586958" cy="466098"/>
            <a:chOff x="851008" y="1608047"/>
            <a:chExt cx="2586958" cy="466098"/>
          </a:xfrm>
          <a:solidFill>
            <a:schemeClr val="bg1"/>
          </a:solidFill>
        </p:grpSpPr>
        <p:sp>
          <p:nvSpPr>
            <p:cNvPr id="8245" name="矩形: 圆角 8244">
              <a:extLst>
                <a:ext uri="{FF2B5EF4-FFF2-40B4-BE49-F238E27FC236}">
                  <a16:creationId xmlns:a16="http://schemas.microsoft.com/office/drawing/2014/main" id="{1DAACD8A-A232-9D81-A357-FFA85D73A351}"/>
                </a:ext>
              </a:extLst>
            </p:cNvPr>
            <p:cNvSpPr/>
            <p:nvPr/>
          </p:nvSpPr>
          <p:spPr>
            <a:xfrm>
              <a:off x="851008" y="1608047"/>
              <a:ext cx="2586958" cy="466098"/>
            </a:xfrm>
            <a:prstGeom prst="roundRect">
              <a:avLst>
                <a:gd name="adj" fmla="val 1245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246" name="组合 8245">
              <a:extLst>
                <a:ext uri="{FF2B5EF4-FFF2-40B4-BE49-F238E27FC236}">
                  <a16:creationId xmlns:a16="http://schemas.microsoft.com/office/drawing/2014/main" id="{B15FA0D1-B5CE-59F2-885D-C499C9463027}"/>
                </a:ext>
              </a:extLst>
            </p:cNvPr>
            <p:cNvGrpSpPr/>
            <p:nvPr/>
          </p:nvGrpSpPr>
          <p:grpSpPr>
            <a:xfrm>
              <a:off x="949920" y="1658392"/>
              <a:ext cx="2384482" cy="372166"/>
              <a:chOff x="896131" y="1658392"/>
              <a:chExt cx="2384482" cy="372166"/>
            </a:xfrm>
            <a:grpFill/>
          </p:grpSpPr>
          <p:pic>
            <p:nvPicPr>
              <p:cNvPr id="8247" name="图片 8246">
                <a:extLst>
                  <a:ext uri="{FF2B5EF4-FFF2-40B4-BE49-F238E27FC236}">
                    <a16:creationId xmlns:a16="http://schemas.microsoft.com/office/drawing/2014/main" id="{99CD518E-35E5-0612-A471-0266A6477D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131" y="1658392"/>
                <a:ext cx="367422" cy="367422"/>
              </a:xfrm>
              <a:prstGeom prst="rect">
                <a:avLst/>
              </a:prstGeom>
              <a:grpFill/>
            </p:spPr>
          </p:pic>
          <p:pic>
            <p:nvPicPr>
              <p:cNvPr id="8248" name="图片 8247">
                <a:extLst>
                  <a:ext uri="{FF2B5EF4-FFF2-40B4-BE49-F238E27FC236}">
                    <a16:creationId xmlns:a16="http://schemas.microsoft.com/office/drawing/2014/main" id="{AAE9ACC8-529C-C6FE-737D-C5502277F1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9543" y="1658392"/>
                <a:ext cx="367422" cy="367422"/>
              </a:xfrm>
              <a:prstGeom prst="rect">
                <a:avLst/>
              </a:prstGeom>
              <a:grpFill/>
            </p:spPr>
          </p:pic>
          <p:pic>
            <p:nvPicPr>
              <p:cNvPr id="8249" name="图片 8248">
                <a:extLst>
                  <a:ext uri="{FF2B5EF4-FFF2-40B4-BE49-F238E27FC236}">
                    <a16:creationId xmlns:a16="http://schemas.microsoft.com/office/drawing/2014/main" id="{12AF9369-500F-54FF-F2FA-6C8BDA18C2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2955" y="1658392"/>
                <a:ext cx="367422" cy="367422"/>
              </a:xfrm>
              <a:prstGeom prst="rect">
                <a:avLst/>
              </a:prstGeom>
              <a:grpFill/>
            </p:spPr>
          </p:pic>
          <p:pic>
            <p:nvPicPr>
              <p:cNvPr id="8250" name="图片 8249">
                <a:extLst>
                  <a:ext uri="{FF2B5EF4-FFF2-40B4-BE49-F238E27FC236}">
                    <a16:creationId xmlns:a16="http://schemas.microsoft.com/office/drawing/2014/main" id="{34870F2E-30CA-AF94-0B87-43A6186A38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6367" y="1658654"/>
                <a:ext cx="367422" cy="367422"/>
              </a:xfrm>
              <a:prstGeom prst="rect">
                <a:avLst/>
              </a:prstGeom>
              <a:grpFill/>
            </p:spPr>
          </p:pic>
          <p:pic>
            <p:nvPicPr>
              <p:cNvPr id="8251" name="图片 8250">
                <a:extLst>
                  <a:ext uri="{FF2B5EF4-FFF2-40B4-BE49-F238E27FC236}">
                    <a16:creationId xmlns:a16="http://schemas.microsoft.com/office/drawing/2014/main" id="{7ECADA25-A10D-E34A-F25C-7B82EFA498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9779" y="1658392"/>
                <a:ext cx="367422" cy="367422"/>
              </a:xfrm>
              <a:prstGeom prst="rect">
                <a:avLst/>
              </a:prstGeom>
              <a:grpFill/>
            </p:spPr>
          </p:pic>
          <p:pic>
            <p:nvPicPr>
              <p:cNvPr id="8252" name="图片 8251">
                <a:extLst>
                  <a:ext uri="{FF2B5EF4-FFF2-40B4-BE49-F238E27FC236}">
                    <a16:creationId xmlns:a16="http://schemas.microsoft.com/office/drawing/2014/main" id="{F0898A2C-5BC7-C1EE-05F7-642B3B3CA7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3191" y="1663136"/>
                <a:ext cx="367422" cy="367422"/>
              </a:xfrm>
              <a:prstGeom prst="rect">
                <a:avLst/>
              </a:prstGeom>
              <a:grpFill/>
            </p:spPr>
          </p:pic>
        </p:grpSp>
      </p:grpSp>
      <p:sp>
        <p:nvSpPr>
          <p:cNvPr id="8254" name="文本框 8253">
            <a:extLst>
              <a:ext uri="{FF2B5EF4-FFF2-40B4-BE49-F238E27FC236}">
                <a16:creationId xmlns:a16="http://schemas.microsoft.com/office/drawing/2014/main" id="{3A4E604C-AC7A-AB05-D20B-1A0C3620F7EB}"/>
              </a:ext>
            </a:extLst>
          </p:cNvPr>
          <p:cNvSpPr txBox="1"/>
          <p:nvPr/>
        </p:nvSpPr>
        <p:spPr>
          <a:xfrm>
            <a:off x="565349" y="3140351"/>
            <a:ext cx="1850414" cy="461665"/>
          </a:xfrm>
          <a:prstGeom prst="rect">
            <a:avLst/>
          </a:prstGeom>
          <a:noFill/>
        </p:spPr>
        <p:txBody>
          <a:bodyPr wrap="square">
            <a:spAutoFit/>
          </a:bodyPr>
          <a:lstStyle/>
          <a:p>
            <a:r>
              <a:rPr lang="en-US" altLang="zh-CN" sz="2400" dirty="0"/>
              <a:t>Intuitively,</a:t>
            </a:r>
            <a:endParaRPr lang="zh-CN" altLang="en-US" sz="2400" dirty="0"/>
          </a:p>
        </p:txBody>
      </p:sp>
      <p:grpSp>
        <p:nvGrpSpPr>
          <p:cNvPr id="8256" name="组合 8255">
            <a:extLst>
              <a:ext uri="{FF2B5EF4-FFF2-40B4-BE49-F238E27FC236}">
                <a16:creationId xmlns:a16="http://schemas.microsoft.com/office/drawing/2014/main" id="{D96018CE-1CEB-B9D9-13E0-0C1A75534429}"/>
              </a:ext>
            </a:extLst>
          </p:cNvPr>
          <p:cNvGrpSpPr/>
          <p:nvPr/>
        </p:nvGrpSpPr>
        <p:grpSpPr>
          <a:xfrm>
            <a:off x="2462992" y="4063188"/>
            <a:ext cx="2586958" cy="466098"/>
            <a:chOff x="851008" y="1608047"/>
            <a:chExt cx="2586958" cy="466098"/>
          </a:xfrm>
          <a:solidFill>
            <a:schemeClr val="bg1"/>
          </a:solidFill>
        </p:grpSpPr>
        <p:sp>
          <p:nvSpPr>
            <p:cNvPr id="8257" name="矩形: 圆角 8256">
              <a:extLst>
                <a:ext uri="{FF2B5EF4-FFF2-40B4-BE49-F238E27FC236}">
                  <a16:creationId xmlns:a16="http://schemas.microsoft.com/office/drawing/2014/main" id="{1FD98C93-4CD3-4EB7-5351-64C35D06308F}"/>
                </a:ext>
              </a:extLst>
            </p:cNvPr>
            <p:cNvSpPr/>
            <p:nvPr/>
          </p:nvSpPr>
          <p:spPr>
            <a:xfrm>
              <a:off x="851008" y="1608047"/>
              <a:ext cx="2586958" cy="466098"/>
            </a:xfrm>
            <a:prstGeom prst="roundRect">
              <a:avLst>
                <a:gd name="adj" fmla="val 1245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258" name="组合 8257">
              <a:extLst>
                <a:ext uri="{FF2B5EF4-FFF2-40B4-BE49-F238E27FC236}">
                  <a16:creationId xmlns:a16="http://schemas.microsoft.com/office/drawing/2014/main" id="{E31E5C19-849C-43E9-BF46-CF9F6B86390C}"/>
                </a:ext>
              </a:extLst>
            </p:cNvPr>
            <p:cNvGrpSpPr/>
            <p:nvPr/>
          </p:nvGrpSpPr>
          <p:grpSpPr>
            <a:xfrm>
              <a:off x="949920" y="1658392"/>
              <a:ext cx="2384482" cy="372166"/>
              <a:chOff x="896131" y="1658392"/>
              <a:chExt cx="2384482" cy="372166"/>
            </a:xfrm>
            <a:grpFill/>
          </p:grpSpPr>
          <p:pic>
            <p:nvPicPr>
              <p:cNvPr id="8259" name="图片 8258">
                <a:extLst>
                  <a:ext uri="{FF2B5EF4-FFF2-40B4-BE49-F238E27FC236}">
                    <a16:creationId xmlns:a16="http://schemas.microsoft.com/office/drawing/2014/main" id="{F6745713-75C0-5CC2-ECD5-7E122960BE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131" y="1658392"/>
                <a:ext cx="367422" cy="367422"/>
              </a:xfrm>
              <a:prstGeom prst="rect">
                <a:avLst/>
              </a:prstGeom>
              <a:grpFill/>
            </p:spPr>
          </p:pic>
          <p:pic>
            <p:nvPicPr>
              <p:cNvPr id="8260" name="图片 8259">
                <a:extLst>
                  <a:ext uri="{FF2B5EF4-FFF2-40B4-BE49-F238E27FC236}">
                    <a16:creationId xmlns:a16="http://schemas.microsoft.com/office/drawing/2014/main" id="{45880C4D-ADFB-C2D5-118A-AD27F719A8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9543" y="1658392"/>
                <a:ext cx="367422" cy="367422"/>
              </a:xfrm>
              <a:prstGeom prst="rect">
                <a:avLst/>
              </a:prstGeom>
              <a:grpFill/>
            </p:spPr>
          </p:pic>
          <p:pic>
            <p:nvPicPr>
              <p:cNvPr id="8261" name="图片 8260">
                <a:extLst>
                  <a:ext uri="{FF2B5EF4-FFF2-40B4-BE49-F238E27FC236}">
                    <a16:creationId xmlns:a16="http://schemas.microsoft.com/office/drawing/2014/main" id="{931D79AB-CD4D-04BC-653E-6D5D29087C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2955" y="1658392"/>
                <a:ext cx="367422" cy="367422"/>
              </a:xfrm>
              <a:prstGeom prst="rect">
                <a:avLst/>
              </a:prstGeom>
              <a:grpFill/>
            </p:spPr>
          </p:pic>
          <p:pic>
            <p:nvPicPr>
              <p:cNvPr id="8262" name="图片 8261">
                <a:extLst>
                  <a:ext uri="{FF2B5EF4-FFF2-40B4-BE49-F238E27FC236}">
                    <a16:creationId xmlns:a16="http://schemas.microsoft.com/office/drawing/2014/main" id="{89D3AC7F-44B5-9FAE-BE1C-7589589931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6367" y="1658654"/>
                <a:ext cx="367422" cy="367422"/>
              </a:xfrm>
              <a:prstGeom prst="rect">
                <a:avLst/>
              </a:prstGeom>
              <a:grpFill/>
            </p:spPr>
          </p:pic>
          <p:pic>
            <p:nvPicPr>
              <p:cNvPr id="8263" name="图片 8262">
                <a:extLst>
                  <a:ext uri="{FF2B5EF4-FFF2-40B4-BE49-F238E27FC236}">
                    <a16:creationId xmlns:a16="http://schemas.microsoft.com/office/drawing/2014/main" id="{92F3B6B0-DDAE-1F1B-F016-B6C0E3D18A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9779" y="1658392"/>
                <a:ext cx="367422" cy="367422"/>
              </a:xfrm>
              <a:prstGeom prst="rect">
                <a:avLst/>
              </a:prstGeom>
              <a:grpFill/>
            </p:spPr>
          </p:pic>
          <p:pic>
            <p:nvPicPr>
              <p:cNvPr id="8264" name="图片 8263">
                <a:extLst>
                  <a:ext uri="{FF2B5EF4-FFF2-40B4-BE49-F238E27FC236}">
                    <a16:creationId xmlns:a16="http://schemas.microsoft.com/office/drawing/2014/main" id="{D046B899-72D9-F641-E6E9-A978120DA4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3191" y="1663136"/>
                <a:ext cx="367422" cy="367422"/>
              </a:xfrm>
              <a:prstGeom prst="rect">
                <a:avLst/>
              </a:prstGeom>
              <a:grpFill/>
            </p:spPr>
          </p:pic>
        </p:grpSp>
      </p:grpSp>
      <p:grpSp>
        <p:nvGrpSpPr>
          <p:cNvPr id="8265" name="组合 8264">
            <a:extLst>
              <a:ext uri="{FF2B5EF4-FFF2-40B4-BE49-F238E27FC236}">
                <a16:creationId xmlns:a16="http://schemas.microsoft.com/office/drawing/2014/main" id="{7A2DB1C8-5183-573C-0585-5856EAF25C86}"/>
              </a:ext>
            </a:extLst>
          </p:cNvPr>
          <p:cNvGrpSpPr/>
          <p:nvPr/>
        </p:nvGrpSpPr>
        <p:grpSpPr>
          <a:xfrm>
            <a:off x="6532113" y="4057246"/>
            <a:ext cx="1774336" cy="466098"/>
            <a:chOff x="851008" y="1608047"/>
            <a:chExt cx="1774336" cy="466098"/>
          </a:xfrm>
          <a:solidFill>
            <a:schemeClr val="bg1"/>
          </a:solidFill>
        </p:grpSpPr>
        <p:sp>
          <p:nvSpPr>
            <p:cNvPr id="8266" name="矩形: 圆角 8265">
              <a:extLst>
                <a:ext uri="{FF2B5EF4-FFF2-40B4-BE49-F238E27FC236}">
                  <a16:creationId xmlns:a16="http://schemas.microsoft.com/office/drawing/2014/main" id="{E758A77F-6252-FC67-2C61-48B380B9E8B7}"/>
                </a:ext>
              </a:extLst>
            </p:cNvPr>
            <p:cNvSpPr/>
            <p:nvPr/>
          </p:nvSpPr>
          <p:spPr>
            <a:xfrm>
              <a:off x="851008" y="1608047"/>
              <a:ext cx="1774336" cy="466098"/>
            </a:xfrm>
            <a:prstGeom prst="roundRect">
              <a:avLst>
                <a:gd name="adj" fmla="val 1245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267" name="组合 8266">
              <a:extLst>
                <a:ext uri="{FF2B5EF4-FFF2-40B4-BE49-F238E27FC236}">
                  <a16:creationId xmlns:a16="http://schemas.microsoft.com/office/drawing/2014/main" id="{55D9AAEC-CED0-5406-3686-5A89F190D705}"/>
                </a:ext>
              </a:extLst>
            </p:cNvPr>
            <p:cNvGrpSpPr/>
            <p:nvPr/>
          </p:nvGrpSpPr>
          <p:grpSpPr>
            <a:xfrm>
              <a:off x="949920" y="1658392"/>
              <a:ext cx="1577658" cy="367422"/>
              <a:chOff x="896131" y="1658392"/>
              <a:chExt cx="1577658" cy="367422"/>
            </a:xfrm>
            <a:grpFill/>
          </p:grpSpPr>
          <p:pic>
            <p:nvPicPr>
              <p:cNvPr id="8268" name="图片 8267">
                <a:extLst>
                  <a:ext uri="{FF2B5EF4-FFF2-40B4-BE49-F238E27FC236}">
                    <a16:creationId xmlns:a16="http://schemas.microsoft.com/office/drawing/2014/main" id="{BF2FB8ED-2390-57D7-5AB1-1C86AB7CB9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131" y="1658392"/>
                <a:ext cx="367422" cy="367422"/>
              </a:xfrm>
              <a:prstGeom prst="rect">
                <a:avLst/>
              </a:prstGeom>
              <a:grpFill/>
            </p:spPr>
          </p:pic>
          <p:pic>
            <p:nvPicPr>
              <p:cNvPr id="8269" name="图片 8268">
                <a:extLst>
                  <a:ext uri="{FF2B5EF4-FFF2-40B4-BE49-F238E27FC236}">
                    <a16:creationId xmlns:a16="http://schemas.microsoft.com/office/drawing/2014/main" id="{5BA04303-F300-C294-0677-0DF825F7D5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9543" y="1658392"/>
                <a:ext cx="367422" cy="367422"/>
              </a:xfrm>
              <a:prstGeom prst="rect">
                <a:avLst/>
              </a:prstGeom>
              <a:grpFill/>
            </p:spPr>
          </p:pic>
          <p:pic>
            <p:nvPicPr>
              <p:cNvPr id="8270" name="图片 8269">
                <a:extLst>
                  <a:ext uri="{FF2B5EF4-FFF2-40B4-BE49-F238E27FC236}">
                    <a16:creationId xmlns:a16="http://schemas.microsoft.com/office/drawing/2014/main" id="{E34C1339-C234-9085-413B-B442581A00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2955" y="1658392"/>
                <a:ext cx="367422" cy="367422"/>
              </a:xfrm>
              <a:prstGeom prst="rect">
                <a:avLst/>
              </a:prstGeom>
              <a:grpFill/>
            </p:spPr>
          </p:pic>
          <p:pic>
            <p:nvPicPr>
              <p:cNvPr id="8271" name="图片 8270">
                <a:extLst>
                  <a:ext uri="{FF2B5EF4-FFF2-40B4-BE49-F238E27FC236}">
                    <a16:creationId xmlns:a16="http://schemas.microsoft.com/office/drawing/2014/main" id="{13DA5F3F-2890-FC28-F87D-72F78EFCEE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6367" y="1658392"/>
                <a:ext cx="367422" cy="367422"/>
              </a:xfrm>
              <a:prstGeom prst="rect">
                <a:avLst/>
              </a:prstGeom>
              <a:grpFill/>
            </p:spPr>
          </p:pic>
        </p:grpSp>
      </p:grpSp>
      <p:sp>
        <p:nvSpPr>
          <p:cNvPr id="8272" name="箭头: 右 8271">
            <a:extLst>
              <a:ext uri="{FF2B5EF4-FFF2-40B4-BE49-F238E27FC236}">
                <a16:creationId xmlns:a16="http://schemas.microsoft.com/office/drawing/2014/main" id="{D5C1DD34-6F42-78CA-01CC-E008FF167910}"/>
              </a:ext>
            </a:extLst>
          </p:cNvPr>
          <p:cNvSpPr/>
          <p:nvPr/>
        </p:nvSpPr>
        <p:spPr>
          <a:xfrm>
            <a:off x="5115471" y="4196609"/>
            <a:ext cx="1316356" cy="199256"/>
          </a:xfrm>
          <a:prstGeom prst="rightArrow">
            <a:avLst>
              <a:gd name="adj1" fmla="val 45122"/>
              <a:gd name="adj2" fmla="val 50000"/>
            </a:avLst>
          </a:prstGeom>
          <a:solidFill>
            <a:srgbClr val="C0C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273" name="图片 8272">
            <a:extLst>
              <a:ext uri="{FF2B5EF4-FFF2-40B4-BE49-F238E27FC236}">
                <a16:creationId xmlns:a16="http://schemas.microsoft.com/office/drawing/2014/main" id="{31EC0876-DAA9-EDE1-9F6E-4C5AF7003FA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06702" y="4032706"/>
            <a:ext cx="529075" cy="529075"/>
          </a:xfrm>
          <a:prstGeom prst="rect">
            <a:avLst/>
          </a:prstGeom>
        </p:spPr>
      </p:pic>
      <p:sp>
        <p:nvSpPr>
          <p:cNvPr id="8274" name="文本框 8273">
            <a:extLst>
              <a:ext uri="{FF2B5EF4-FFF2-40B4-BE49-F238E27FC236}">
                <a16:creationId xmlns:a16="http://schemas.microsoft.com/office/drawing/2014/main" id="{C5FFCCA5-D23D-FAA3-E4EC-372D96371A5C}"/>
              </a:ext>
            </a:extLst>
          </p:cNvPr>
          <p:cNvSpPr txBox="1"/>
          <p:nvPr/>
        </p:nvSpPr>
        <p:spPr>
          <a:xfrm>
            <a:off x="565349" y="4057246"/>
            <a:ext cx="1850414" cy="461665"/>
          </a:xfrm>
          <a:prstGeom prst="rect">
            <a:avLst/>
          </a:prstGeom>
          <a:noFill/>
        </p:spPr>
        <p:txBody>
          <a:bodyPr wrap="square">
            <a:spAutoFit/>
          </a:bodyPr>
          <a:lstStyle/>
          <a:p>
            <a:r>
              <a:rPr lang="en-US" altLang="zh-CN" sz="2400" dirty="0"/>
              <a:t>What about</a:t>
            </a:r>
            <a:endParaRPr lang="zh-CN" altLang="en-US" sz="2400" dirty="0"/>
          </a:p>
        </p:txBody>
      </p:sp>
      <p:sp>
        <p:nvSpPr>
          <p:cNvPr id="8276" name="TextBox 9">
            <a:extLst>
              <a:ext uri="{FF2B5EF4-FFF2-40B4-BE49-F238E27FC236}">
                <a16:creationId xmlns:a16="http://schemas.microsoft.com/office/drawing/2014/main" id="{33767676-D149-CD33-0598-2E69F440CDB7}"/>
              </a:ext>
            </a:extLst>
          </p:cNvPr>
          <p:cNvSpPr txBox="1"/>
          <p:nvPr/>
        </p:nvSpPr>
        <p:spPr>
          <a:xfrm>
            <a:off x="584643" y="4939347"/>
            <a:ext cx="9586097" cy="461665"/>
          </a:xfrm>
          <a:prstGeom prst="rect">
            <a:avLst/>
          </a:prstGeom>
          <a:noFill/>
        </p:spPr>
        <p:txBody>
          <a:bodyPr wrap="square" rtlCol="0">
            <a:spAutoFit/>
          </a:bodyPr>
          <a:lstStyle/>
          <a:p>
            <a:r>
              <a:rPr lang="en-US" altLang="zh-CN" sz="2400" dirty="0"/>
              <a:t>If </a:t>
            </a:r>
            <a:r>
              <a:rPr lang="en-US" altLang="zh-CN" sz="2400" b="1" dirty="0">
                <a:solidFill>
                  <a:srgbClr val="5C8E3A"/>
                </a:solidFill>
              </a:rPr>
              <a:t>TRUE</a:t>
            </a:r>
            <a:r>
              <a:rPr lang="en-US" altLang="zh-CN" sz="2400" dirty="0"/>
              <a:t>, the length of the group encoding does not matter.</a:t>
            </a:r>
            <a:endParaRPr lang="en-US" sz="2400" dirty="0"/>
          </a:p>
        </p:txBody>
      </p:sp>
      <p:pic>
        <p:nvPicPr>
          <p:cNvPr id="8282" name="图片 8281">
            <a:extLst>
              <a:ext uri="{FF2B5EF4-FFF2-40B4-BE49-F238E27FC236}">
                <a16:creationId xmlns:a16="http://schemas.microsoft.com/office/drawing/2014/main" id="{43947460-BBD3-090D-07C0-DF6A94C569F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49532" y="4775895"/>
            <a:ext cx="700967" cy="700967"/>
          </a:xfrm>
          <a:prstGeom prst="rect">
            <a:avLst/>
          </a:prstGeom>
        </p:spPr>
      </p:pic>
      <p:sp>
        <p:nvSpPr>
          <p:cNvPr id="8283" name="TextBox 9">
            <a:extLst>
              <a:ext uri="{FF2B5EF4-FFF2-40B4-BE49-F238E27FC236}">
                <a16:creationId xmlns:a16="http://schemas.microsoft.com/office/drawing/2014/main" id="{6508124B-ACA5-C35A-2BDA-139BBDE3C07D}"/>
              </a:ext>
            </a:extLst>
          </p:cNvPr>
          <p:cNvSpPr txBox="1"/>
          <p:nvPr/>
        </p:nvSpPr>
        <p:spPr>
          <a:xfrm>
            <a:off x="584644" y="5835860"/>
            <a:ext cx="8366616" cy="461665"/>
          </a:xfrm>
          <a:prstGeom prst="rect">
            <a:avLst/>
          </a:prstGeom>
          <a:noFill/>
        </p:spPr>
        <p:txBody>
          <a:bodyPr wrap="square" rtlCol="0">
            <a:spAutoFit/>
          </a:bodyPr>
          <a:lstStyle/>
          <a:p>
            <a:r>
              <a:rPr lang="en-US" altLang="zh-CN" sz="2400" dirty="0"/>
              <a:t>If </a:t>
            </a:r>
            <a:r>
              <a:rPr lang="en-US" altLang="zh-CN" sz="2400" b="1" dirty="0">
                <a:solidFill>
                  <a:srgbClr val="C00000"/>
                </a:solidFill>
              </a:rPr>
              <a:t>FALSE</a:t>
            </a:r>
            <a:r>
              <a:rPr lang="en-US" altLang="zh-CN" sz="2400" dirty="0"/>
              <a:t>, “the length matters” should be reinterpret !!!</a:t>
            </a:r>
            <a:endParaRPr lang="en-US" sz="2400" dirty="0"/>
          </a:p>
        </p:txBody>
      </p:sp>
      <p:pic>
        <p:nvPicPr>
          <p:cNvPr id="8285" name="图片 8284">
            <a:extLst>
              <a:ext uri="{FF2B5EF4-FFF2-40B4-BE49-F238E27FC236}">
                <a16:creationId xmlns:a16="http://schemas.microsoft.com/office/drawing/2014/main" id="{A5114DBB-7987-F683-3D18-59F2CD9CD78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227642" y="4816331"/>
            <a:ext cx="620094" cy="620094"/>
          </a:xfrm>
          <a:prstGeom prst="rect">
            <a:avLst/>
          </a:prstGeom>
        </p:spPr>
      </p:pic>
      <p:pic>
        <p:nvPicPr>
          <p:cNvPr id="8287" name="图片 8286">
            <a:extLst>
              <a:ext uri="{FF2B5EF4-FFF2-40B4-BE49-F238E27FC236}">
                <a16:creationId xmlns:a16="http://schemas.microsoft.com/office/drawing/2014/main" id="{14A958DE-7C8A-2EF5-4A2E-B4AB5971971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163632" y="5742527"/>
            <a:ext cx="700967" cy="700967"/>
          </a:xfrm>
          <a:prstGeom prst="rect">
            <a:avLst/>
          </a:prstGeom>
        </p:spPr>
      </p:pic>
    </p:spTree>
    <p:extLst>
      <p:ext uri="{BB962C8B-B14F-4D97-AF65-F5344CB8AC3E}">
        <p14:creationId xmlns:p14="http://schemas.microsoft.com/office/powerpoint/2010/main" val="4230002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EF0F9-A7A4-B8A8-AC04-3CAD2CD1DF2D}"/>
            </a:ext>
          </a:extLst>
        </p:cNvPr>
        <p:cNvGrpSpPr/>
        <p:nvPr/>
      </p:nvGrpSpPr>
      <p:grpSpPr>
        <a:xfrm>
          <a:off x="0" y="0"/>
          <a:ext cx="0" cy="0"/>
          <a:chOff x="0" y="0"/>
          <a:chExt cx="0" cy="0"/>
        </a:xfrm>
      </p:grpSpPr>
      <p:cxnSp>
        <p:nvCxnSpPr>
          <p:cNvPr id="62" name="直接连接符 61">
            <a:extLst>
              <a:ext uri="{FF2B5EF4-FFF2-40B4-BE49-F238E27FC236}">
                <a16:creationId xmlns:a16="http://schemas.microsoft.com/office/drawing/2014/main" id="{BF033C6A-DA70-AEA6-06EE-4B96630E4894}"/>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0B7D226E-DBEB-AABD-2499-124C2CD9E823}"/>
              </a:ext>
            </a:extLst>
          </p:cNvPr>
          <p:cNvSpPr txBox="1">
            <a:spLocks noChangeArrowheads="1"/>
          </p:cNvSpPr>
          <p:nvPr/>
        </p:nvSpPr>
        <p:spPr bwMode="auto">
          <a:xfrm>
            <a:off x="367827" y="213865"/>
            <a:ext cx="43136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fontAlgn="base">
              <a:lnSpc>
                <a:spcPct val="100000"/>
              </a:lnSpc>
              <a:spcBef>
                <a:spcPct val="0"/>
              </a:spcBef>
              <a:spcAft>
                <a:spcPct val="0"/>
              </a:spcAft>
              <a:buNone/>
              <a:defRPr/>
            </a:pPr>
            <a:r>
              <a:rPr lang="en-US" altLang="zh-CN" sz="3200" b="1" dirty="0">
                <a:latin typeface="微软雅黑" panose="020B0503020204020204" pitchFamily="34" charset="-122"/>
                <a:ea typeface="微软雅黑" panose="020B0503020204020204" pitchFamily="34" charset="-122"/>
              </a:rPr>
              <a:t>Our Main Result</a:t>
            </a:r>
            <a:endParaRPr lang="zh-CN" altLang="en-US" sz="3200" b="1" dirty="0">
              <a:latin typeface="微软雅黑" panose="020B0503020204020204" pitchFamily="34" charset="-122"/>
              <a:ea typeface="微软雅黑" panose="020B0503020204020204" pitchFamily="34" charset="-122"/>
            </a:endParaRPr>
          </a:p>
        </p:txBody>
      </p:sp>
      <p:sp>
        <p:nvSpPr>
          <p:cNvPr id="7" name="Rounded Rectangle">
            <a:extLst>
              <a:ext uri="{FF2B5EF4-FFF2-40B4-BE49-F238E27FC236}">
                <a16:creationId xmlns:a16="http://schemas.microsoft.com/office/drawing/2014/main" id="{1389B060-C753-DF9E-AF32-FC5EA9F97139}"/>
              </a:ext>
            </a:extLst>
          </p:cNvPr>
          <p:cNvSpPr/>
          <p:nvPr/>
        </p:nvSpPr>
        <p:spPr>
          <a:xfrm>
            <a:off x="677250" y="1619174"/>
            <a:ext cx="10837499" cy="2361478"/>
          </a:xfrm>
          <a:prstGeom prst="roundRect">
            <a:avLst>
              <a:gd name="adj" fmla="val 13674"/>
            </a:avLst>
          </a:prstGeom>
          <a:noFill/>
          <a:ln w="38100" cap="flat">
            <a:solidFill>
              <a:srgbClr val="003584"/>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dirty="0"/>
          </a:p>
        </p:txBody>
      </p:sp>
      <p:sp>
        <p:nvSpPr>
          <p:cNvPr id="19" name="文本框 18">
            <a:extLst>
              <a:ext uri="{FF2B5EF4-FFF2-40B4-BE49-F238E27FC236}">
                <a16:creationId xmlns:a16="http://schemas.microsoft.com/office/drawing/2014/main" id="{80450FC2-660D-67BF-A923-1B9FD05962B1}"/>
              </a:ext>
            </a:extLst>
          </p:cNvPr>
          <p:cNvSpPr txBox="1"/>
          <p:nvPr/>
        </p:nvSpPr>
        <p:spPr>
          <a:xfrm>
            <a:off x="1119408" y="1807473"/>
            <a:ext cx="9953182" cy="1384995"/>
          </a:xfrm>
          <a:prstGeom prst="rect">
            <a:avLst/>
          </a:prstGeom>
          <a:noFill/>
        </p:spPr>
        <p:txBody>
          <a:bodyPr wrap="square">
            <a:spAutoFit/>
          </a:bodyPr>
          <a:lstStyle/>
          <a:p>
            <a:pPr algn="just"/>
            <a:r>
              <a:rPr lang="en-US" altLang="zh-CN" sz="2800" b="1" dirty="0"/>
              <a:t>Theorem:</a:t>
            </a:r>
            <a:r>
              <a:rPr lang="en-US" altLang="zh-CN" sz="2800" dirty="0"/>
              <a:t> Given any arbitrary longer group, it is </a:t>
            </a:r>
            <a:r>
              <a:rPr lang="en-US" altLang="zh-CN" sz="2800" b="1" dirty="0">
                <a:solidFill>
                  <a:srgbClr val="C00000"/>
                </a:solidFill>
              </a:rPr>
              <a:t>impossible</a:t>
            </a:r>
            <a:r>
              <a:rPr lang="en-US" altLang="zh-CN" sz="2800" dirty="0"/>
              <a:t> to </a:t>
            </a:r>
            <a:r>
              <a:rPr lang="en-US" altLang="zh-CN" sz="2800" b="1" dirty="0">
                <a:solidFill>
                  <a:srgbClr val="C00000"/>
                </a:solidFill>
              </a:rPr>
              <a:t>generically</a:t>
            </a:r>
            <a:r>
              <a:rPr lang="en-US" altLang="zh-CN" sz="2800" dirty="0"/>
              <a:t> shorten the group encoding and obtain a shorter group </a:t>
            </a:r>
            <a:r>
              <a:rPr lang="en-US" altLang="zh-CN" sz="2800" b="1" dirty="0">
                <a:solidFill>
                  <a:srgbClr val="C00000"/>
                </a:solidFill>
              </a:rPr>
              <a:t>within the same group order</a:t>
            </a:r>
            <a:r>
              <a:rPr lang="en-US" altLang="zh-CN" sz="2800" dirty="0"/>
              <a:t>.</a:t>
            </a:r>
            <a:endParaRPr lang="zh-CN" altLang="en-US" sz="2800" dirty="0"/>
          </a:p>
        </p:txBody>
      </p:sp>
      <p:grpSp>
        <p:nvGrpSpPr>
          <p:cNvPr id="3" name="组合 2">
            <a:extLst>
              <a:ext uri="{FF2B5EF4-FFF2-40B4-BE49-F238E27FC236}">
                <a16:creationId xmlns:a16="http://schemas.microsoft.com/office/drawing/2014/main" id="{18C2FDB5-2388-09C5-AC26-FC17BEF3C6C4}"/>
              </a:ext>
            </a:extLst>
          </p:cNvPr>
          <p:cNvGrpSpPr/>
          <p:nvPr/>
        </p:nvGrpSpPr>
        <p:grpSpPr>
          <a:xfrm>
            <a:off x="1283227" y="4678986"/>
            <a:ext cx="4089517" cy="1119680"/>
            <a:chOff x="419803" y="1592770"/>
            <a:chExt cx="3670521" cy="872938"/>
          </a:xfrm>
          <a:solidFill>
            <a:schemeClr val="bg1"/>
          </a:solidFill>
        </p:grpSpPr>
        <p:grpSp>
          <p:nvGrpSpPr>
            <p:cNvPr id="4" name="组合 3">
              <a:extLst>
                <a:ext uri="{FF2B5EF4-FFF2-40B4-BE49-F238E27FC236}">
                  <a16:creationId xmlns:a16="http://schemas.microsoft.com/office/drawing/2014/main" id="{88360754-B6FC-36CD-A692-95B0C556BAAE}"/>
                </a:ext>
              </a:extLst>
            </p:cNvPr>
            <p:cNvGrpSpPr/>
            <p:nvPr/>
          </p:nvGrpSpPr>
          <p:grpSpPr>
            <a:xfrm>
              <a:off x="981906" y="1592770"/>
              <a:ext cx="2586958" cy="466098"/>
              <a:chOff x="851008" y="1608047"/>
              <a:chExt cx="2586958" cy="466098"/>
            </a:xfrm>
            <a:grpFill/>
          </p:grpSpPr>
          <p:sp>
            <p:nvSpPr>
              <p:cNvPr id="8" name="矩形: 圆角 7">
                <a:extLst>
                  <a:ext uri="{FF2B5EF4-FFF2-40B4-BE49-F238E27FC236}">
                    <a16:creationId xmlns:a16="http://schemas.microsoft.com/office/drawing/2014/main" id="{4D6F7791-71A8-FF71-3E22-3C8910D8C758}"/>
                  </a:ext>
                </a:extLst>
              </p:cNvPr>
              <p:cNvSpPr/>
              <p:nvPr/>
            </p:nvSpPr>
            <p:spPr>
              <a:xfrm>
                <a:off x="851008" y="1608047"/>
                <a:ext cx="2586958" cy="466098"/>
              </a:xfrm>
              <a:prstGeom prst="roundRect">
                <a:avLst>
                  <a:gd name="adj" fmla="val 1245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a:extLst>
                  <a:ext uri="{FF2B5EF4-FFF2-40B4-BE49-F238E27FC236}">
                    <a16:creationId xmlns:a16="http://schemas.microsoft.com/office/drawing/2014/main" id="{00338B60-9442-8490-9E61-CD50046BF8EB}"/>
                  </a:ext>
                </a:extLst>
              </p:cNvPr>
              <p:cNvGrpSpPr/>
              <p:nvPr/>
            </p:nvGrpSpPr>
            <p:grpSpPr>
              <a:xfrm>
                <a:off x="949920" y="1658392"/>
                <a:ext cx="2384482" cy="372166"/>
                <a:chOff x="896131" y="1658392"/>
                <a:chExt cx="2384482" cy="372166"/>
              </a:xfrm>
              <a:grpFill/>
            </p:grpSpPr>
            <p:pic>
              <p:nvPicPr>
                <p:cNvPr id="10" name="图片 9">
                  <a:extLst>
                    <a:ext uri="{FF2B5EF4-FFF2-40B4-BE49-F238E27FC236}">
                      <a16:creationId xmlns:a16="http://schemas.microsoft.com/office/drawing/2014/main" id="{77D4D7E0-FA0F-8783-95C5-DC27FCC910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131" y="1658392"/>
                  <a:ext cx="367422" cy="367422"/>
                </a:xfrm>
                <a:prstGeom prst="rect">
                  <a:avLst/>
                </a:prstGeom>
                <a:grpFill/>
              </p:spPr>
            </p:pic>
            <p:pic>
              <p:nvPicPr>
                <p:cNvPr id="11" name="图片 10">
                  <a:extLst>
                    <a:ext uri="{FF2B5EF4-FFF2-40B4-BE49-F238E27FC236}">
                      <a16:creationId xmlns:a16="http://schemas.microsoft.com/office/drawing/2014/main" id="{A219A61A-47AC-0274-559B-33CC880B3C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543" y="1658392"/>
                  <a:ext cx="367422" cy="367422"/>
                </a:xfrm>
                <a:prstGeom prst="rect">
                  <a:avLst/>
                </a:prstGeom>
                <a:grpFill/>
              </p:spPr>
            </p:pic>
            <p:pic>
              <p:nvPicPr>
                <p:cNvPr id="12" name="图片 11">
                  <a:extLst>
                    <a:ext uri="{FF2B5EF4-FFF2-40B4-BE49-F238E27FC236}">
                      <a16:creationId xmlns:a16="http://schemas.microsoft.com/office/drawing/2014/main" id="{8CA13610-B6AE-2B84-8B6B-C23F240180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2955" y="1658392"/>
                  <a:ext cx="367422" cy="367422"/>
                </a:xfrm>
                <a:prstGeom prst="rect">
                  <a:avLst/>
                </a:prstGeom>
                <a:grpFill/>
              </p:spPr>
            </p:pic>
            <p:pic>
              <p:nvPicPr>
                <p:cNvPr id="13" name="图片 12">
                  <a:extLst>
                    <a:ext uri="{FF2B5EF4-FFF2-40B4-BE49-F238E27FC236}">
                      <a16:creationId xmlns:a16="http://schemas.microsoft.com/office/drawing/2014/main" id="{86C5D0F7-A50D-8B6E-5037-0299D2C9EE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6367" y="1658654"/>
                  <a:ext cx="367422" cy="367422"/>
                </a:xfrm>
                <a:prstGeom prst="rect">
                  <a:avLst/>
                </a:prstGeom>
                <a:grpFill/>
              </p:spPr>
            </p:pic>
            <p:pic>
              <p:nvPicPr>
                <p:cNvPr id="14" name="图片 13">
                  <a:extLst>
                    <a:ext uri="{FF2B5EF4-FFF2-40B4-BE49-F238E27FC236}">
                      <a16:creationId xmlns:a16="http://schemas.microsoft.com/office/drawing/2014/main" id="{AAC5DD82-06DA-D214-802F-22A7087051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779" y="1658392"/>
                  <a:ext cx="367422" cy="367422"/>
                </a:xfrm>
                <a:prstGeom prst="rect">
                  <a:avLst/>
                </a:prstGeom>
                <a:grpFill/>
              </p:spPr>
            </p:pic>
            <p:pic>
              <p:nvPicPr>
                <p:cNvPr id="15" name="图片 14">
                  <a:extLst>
                    <a:ext uri="{FF2B5EF4-FFF2-40B4-BE49-F238E27FC236}">
                      <a16:creationId xmlns:a16="http://schemas.microsoft.com/office/drawing/2014/main" id="{3594AF19-A5E5-D7FC-AA03-B829FB7855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3191" y="1663136"/>
                  <a:ext cx="367422" cy="367422"/>
                </a:xfrm>
                <a:prstGeom prst="rect">
                  <a:avLst/>
                </a:prstGeom>
                <a:grpFill/>
              </p:spPr>
            </p:pic>
          </p:grpSp>
        </p:grpSp>
        <p:sp>
          <p:nvSpPr>
            <p:cNvPr id="5" name="文本框 4">
              <a:extLst>
                <a:ext uri="{FF2B5EF4-FFF2-40B4-BE49-F238E27FC236}">
                  <a16:creationId xmlns:a16="http://schemas.microsoft.com/office/drawing/2014/main" id="{F1428D58-2D06-3EBF-2F77-09DCA4A0E614}"/>
                </a:ext>
              </a:extLst>
            </p:cNvPr>
            <p:cNvSpPr txBox="1"/>
            <p:nvPr/>
          </p:nvSpPr>
          <p:spPr>
            <a:xfrm>
              <a:off x="419803" y="2153770"/>
              <a:ext cx="3670521" cy="311938"/>
            </a:xfrm>
            <a:prstGeom prst="rect">
              <a:avLst/>
            </a:prstGeom>
            <a:grpFill/>
          </p:spPr>
          <p:txBody>
            <a:bodyPr wrap="square">
              <a:spAutoFit/>
            </a:bodyPr>
            <a:lstStyle/>
            <a:p>
              <a:pPr lvl="0" algn="ctr">
                <a:defRPr/>
              </a:pPr>
              <a:r>
                <a:rPr kumimoji="0" lang="en-US" altLang="zh-CN" sz="2000" b="1" i="0"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Groups with longer </a:t>
              </a:r>
              <a:r>
                <a:rPr lang="en-US" altLang="zh-CN" sz="2000" b="1" dirty="0">
                  <a:solidFill>
                    <a:prstClr val="black"/>
                  </a:solidFill>
                </a:rPr>
                <a:t>encodings</a:t>
              </a:r>
              <a:endParaRPr kumimoji="0" lang="en-US" altLang="zh-CN" sz="2000" b="1" i="0"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grpSp>
        <p:nvGrpSpPr>
          <p:cNvPr id="16" name="组合 15">
            <a:extLst>
              <a:ext uri="{FF2B5EF4-FFF2-40B4-BE49-F238E27FC236}">
                <a16:creationId xmlns:a16="http://schemas.microsoft.com/office/drawing/2014/main" id="{D65DCCE6-ED1F-B0BB-3B52-139D8DC2FD7A}"/>
              </a:ext>
            </a:extLst>
          </p:cNvPr>
          <p:cNvGrpSpPr/>
          <p:nvPr/>
        </p:nvGrpSpPr>
        <p:grpSpPr>
          <a:xfrm>
            <a:off x="6629706" y="4678986"/>
            <a:ext cx="4126663" cy="1119679"/>
            <a:chOff x="3920739" y="1592770"/>
            <a:chExt cx="3384933" cy="872937"/>
          </a:xfrm>
        </p:grpSpPr>
        <p:grpSp>
          <p:nvGrpSpPr>
            <p:cNvPr id="17" name="组合 16">
              <a:extLst>
                <a:ext uri="{FF2B5EF4-FFF2-40B4-BE49-F238E27FC236}">
                  <a16:creationId xmlns:a16="http://schemas.microsoft.com/office/drawing/2014/main" id="{2192ED94-DBBC-5555-DE6C-0CB18D7BB2EE}"/>
                </a:ext>
              </a:extLst>
            </p:cNvPr>
            <p:cNvGrpSpPr/>
            <p:nvPr/>
          </p:nvGrpSpPr>
          <p:grpSpPr>
            <a:xfrm>
              <a:off x="4703068" y="1592770"/>
              <a:ext cx="1774336" cy="466098"/>
              <a:chOff x="851008" y="1608047"/>
              <a:chExt cx="1774336" cy="466098"/>
            </a:xfrm>
            <a:solidFill>
              <a:schemeClr val="bg1"/>
            </a:solidFill>
          </p:grpSpPr>
          <p:sp>
            <p:nvSpPr>
              <p:cNvPr id="21" name="矩形: 圆角 20">
                <a:extLst>
                  <a:ext uri="{FF2B5EF4-FFF2-40B4-BE49-F238E27FC236}">
                    <a16:creationId xmlns:a16="http://schemas.microsoft.com/office/drawing/2014/main" id="{47C9606C-56EE-015B-677E-223D70E13DCE}"/>
                  </a:ext>
                </a:extLst>
              </p:cNvPr>
              <p:cNvSpPr/>
              <p:nvPr/>
            </p:nvSpPr>
            <p:spPr>
              <a:xfrm>
                <a:off x="851008" y="1608047"/>
                <a:ext cx="1774336" cy="466098"/>
              </a:xfrm>
              <a:prstGeom prst="roundRect">
                <a:avLst>
                  <a:gd name="adj" fmla="val 1245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a:extLst>
                  <a:ext uri="{FF2B5EF4-FFF2-40B4-BE49-F238E27FC236}">
                    <a16:creationId xmlns:a16="http://schemas.microsoft.com/office/drawing/2014/main" id="{A2204679-7A98-D5F1-3162-FB784F3C40F3}"/>
                  </a:ext>
                </a:extLst>
              </p:cNvPr>
              <p:cNvGrpSpPr/>
              <p:nvPr/>
            </p:nvGrpSpPr>
            <p:grpSpPr>
              <a:xfrm>
                <a:off x="949920" y="1658392"/>
                <a:ext cx="1577658" cy="367422"/>
                <a:chOff x="896131" y="1658392"/>
                <a:chExt cx="1577658" cy="367422"/>
              </a:xfrm>
              <a:grpFill/>
            </p:grpSpPr>
            <p:pic>
              <p:nvPicPr>
                <p:cNvPr id="25" name="图片 24">
                  <a:extLst>
                    <a:ext uri="{FF2B5EF4-FFF2-40B4-BE49-F238E27FC236}">
                      <a16:creationId xmlns:a16="http://schemas.microsoft.com/office/drawing/2014/main" id="{C2D32026-20E8-5AB5-5E64-5F09445BE5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131" y="1658392"/>
                  <a:ext cx="367422" cy="367422"/>
                </a:xfrm>
                <a:prstGeom prst="rect">
                  <a:avLst/>
                </a:prstGeom>
                <a:grpFill/>
              </p:spPr>
            </p:pic>
            <p:pic>
              <p:nvPicPr>
                <p:cNvPr id="26" name="图片 25">
                  <a:extLst>
                    <a:ext uri="{FF2B5EF4-FFF2-40B4-BE49-F238E27FC236}">
                      <a16:creationId xmlns:a16="http://schemas.microsoft.com/office/drawing/2014/main" id="{B89F140F-533F-303C-33E4-13A32530D3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543" y="1658392"/>
                  <a:ext cx="367422" cy="367422"/>
                </a:xfrm>
                <a:prstGeom prst="rect">
                  <a:avLst/>
                </a:prstGeom>
                <a:grpFill/>
              </p:spPr>
            </p:pic>
            <p:pic>
              <p:nvPicPr>
                <p:cNvPr id="27" name="图片 26">
                  <a:extLst>
                    <a:ext uri="{FF2B5EF4-FFF2-40B4-BE49-F238E27FC236}">
                      <a16:creationId xmlns:a16="http://schemas.microsoft.com/office/drawing/2014/main" id="{8DB617D0-3943-F705-CE6D-D45127F710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2955" y="1658392"/>
                  <a:ext cx="367422" cy="367422"/>
                </a:xfrm>
                <a:prstGeom prst="rect">
                  <a:avLst/>
                </a:prstGeom>
                <a:grpFill/>
              </p:spPr>
            </p:pic>
            <p:pic>
              <p:nvPicPr>
                <p:cNvPr id="28" name="图片 27">
                  <a:extLst>
                    <a:ext uri="{FF2B5EF4-FFF2-40B4-BE49-F238E27FC236}">
                      <a16:creationId xmlns:a16="http://schemas.microsoft.com/office/drawing/2014/main" id="{7089C538-D668-501D-301C-E98CDAF20B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6367" y="1658392"/>
                  <a:ext cx="367422" cy="367422"/>
                </a:xfrm>
                <a:prstGeom prst="rect">
                  <a:avLst/>
                </a:prstGeom>
                <a:grpFill/>
              </p:spPr>
            </p:pic>
          </p:grpSp>
        </p:grpSp>
        <p:sp>
          <p:nvSpPr>
            <p:cNvPr id="18" name="文本框 17">
              <a:extLst>
                <a:ext uri="{FF2B5EF4-FFF2-40B4-BE49-F238E27FC236}">
                  <a16:creationId xmlns:a16="http://schemas.microsoft.com/office/drawing/2014/main" id="{7BB89406-F873-A1CC-3FCC-4EA4CE24BAF3}"/>
                </a:ext>
              </a:extLst>
            </p:cNvPr>
            <p:cNvSpPr txBox="1"/>
            <p:nvPr/>
          </p:nvSpPr>
          <p:spPr>
            <a:xfrm>
              <a:off x="3920739" y="2153769"/>
              <a:ext cx="3384933" cy="311938"/>
            </a:xfrm>
            <a:prstGeom prst="rect">
              <a:avLst/>
            </a:prstGeom>
            <a:solidFill>
              <a:schemeClr val="bg1"/>
            </a:solidFill>
          </p:spPr>
          <p:txBody>
            <a:bodyPr wrap="square">
              <a:spAutoFit/>
            </a:bodyPr>
            <a:lstStyle/>
            <a:p>
              <a:pPr algn="ctr">
                <a:defRPr/>
              </a:pPr>
              <a:r>
                <a:rPr lang="en-US" altLang="zh-CN" sz="2000" b="1" dirty="0">
                  <a:solidFill>
                    <a:prstClr val="black"/>
                  </a:solidFill>
                </a:rPr>
                <a:t>Groups with shorter encodings</a:t>
              </a:r>
            </a:p>
          </p:txBody>
        </p:sp>
      </p:grpSp>
      <p:sp>
        <p:nvSpPr>
          <p:cNvPr id="29" name="箭头: 右 28">
            <a:extLst>
              <a:ext uri="{FF2B5EF4-FFF2-40B4-BE49-F238E27FC236}">
                <a16:creationId xmlns:a16="http://schemas.microsoft.com/office/drawing/2014/main" id="{C4762784-9A50-9B4D-B9B8-E504CF286D35}"/>
              </a:ext>
            </a:extLst>
          </p:cNvPr>
          <p:cNvSpPr/>
          <p:nvPr/>
        </p:nvSpPr>
        <p:spPr>
          <a:xfrm>
            <a:off x="5151183" y="4889706"/>
            <a:ext cx="1854938" cy="187996"/>
          </a:xfrm>
          <a:prstGeom prst="rightArrow">
            <a:avLst>
              <a:gd name="adj1" fmla="val 45122"/>
              <a:gd name="adj2" fmla="val 50000"/>
            </a:avLst>
          </a:prstGeom>
          <a:solidFill>
            <a:srgbClr val="C0C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乘号 29">
            <a:extLst>
              <a:ext uri="{FF2B5EF4-FFF2-40B4-BE49-F238E27FC236}">
                <a16:creationId xmlns:a16="http://schemas.microsoft.com/office/drawing/2014/main" id="{D8E2B197-A62D-8C53-7462-3CDBF90FB647}"/>
              </a:ext>
            </a:extLst>
          </p:cNvPr>
          <p:cNvSpPr/>
          <p:nvPr/>
        </p:nvSpPr>
        <p:spPr>
          <a:xfrm>
            <a:off x="5789739" y="4707088"/>
            <a:ext cx="577825" cy="577825"/>
          </a:xfrm>
          <a:prstGeom prst="mathMultiply">
            <a:avLst>
              <a:gd name="adj1" fmla="val 16887"/>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0C5BF356-9AAD-4DB5-9E6C-0B488C171F53}"/>
              </a:ext>
            </a:extLst>
          </p:cNvPr>
          <p:cNvSpPr/>
          <p:nvPr/>
        </p:nvSpPr>
        <p:spPr>
          <a:xfrm>
            <a:off x="7006121" y="3434445"/>
            <a:ext cx="4158511" cy="400110"/>
          </a:xfrm>
          <a:prstGeom prst="rect">
            <a:avLst/>
          </a:prstGeom>
        </p:spPr>
        <p:txBody>
          <a:bodyPr wrap="none">
            <a:spAutoFit/>
          </a:bodyPr>
          <a:lstStyle/>
          <a:p>
            <a:r>
              <a:rPr lang="nl-NL" altLang="zh-CN" sz="2000" dirty="0">
                <a:solidFill>
                  <a:srgbClr val="C00000"/>
                </a:solidFill>
              </a:rPr>
              <a:t>[Ji-Zhang-Wang et al. Asiacrypt’ 24]</a:t>
            </a:r>
          </a:p>
        </p:txBody>
      </p:sp>
    </p:spTree>
    <p:extLst>
      <p:ext uri="{BB962C8B-B14F-4D97-AF65-F5344CB8AC3E}">
        <p14:creationId xmlns:p14="http://schemas.microsoft.com/office/powerpoint/2010/main" val="3685172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4586F-871F-6DD5-A761-4340DEC06593}"/>
            </a:ext>
          </a:extLst>
        </p:cNvPr>
        <p:cNvGrpSpPr/>
        <p:nvPr/>
      </p:nvGrpSpPr>
      <p:grpSpPr>
        <a:xfrm>
          <a:off x="0" y="0"/>
          <a:ext cx="0" cy="0"/>
          <a:chOff x="0" y="0"/>
          <a:chExt cx="0" cy="0"/>
        </a:xfrm>
      </p:grpSpPr>
      <p:sp>
        <p:nvSpPr>
          <p:cNvPr id="2" name="Diving In">
            <a:extLst>
              <a:ext uri="{FF2B5EF4-FFF2-40B4-BE49-F238E27FC236}">
                <a16:creationId xmlns:a16="http://schemas.microsoft.com/office/drawing/2014/main" id="{4B2DDA40-7298-B807-7342-5892D312B93F}"/>
              </a:ext>
            </a:extLst>
          </p:cNvPr>
          <p:cNvSpPr/>
          <p:nvPr/>
        </p:nvSpPr>
        <p:spPr>
          <a:xfrm>
            <a:off x="1350122" y="2736636"/>
            <a:ext cx="5394346" cy="1041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1" indent="0" algn="l">
              <a:spcBef>
                <a:spcPts val="2000"/>
              </a:spcBef>
              <a:buFont typeface="微软雅黑"/>
              <a:defRPr sz="6400">
                <a:latin typeface="Arial"/>
                <a:ea typeface="Arial"/>
                <a:cs typeface="Arial"/>
                <a:sym typeface="Arial"/>
              </a:defRPr>
            </a:pPr>
            <a:r>
              <a:rPr lang="en-US" altLang="zh-CN" dirty="0"/>
              <a:t>Moving on...</a:t>
            </a:r>
          </a:p>
        </p:txBody>
      </p:sp>
      <p:pic>
        <p:nvPicPr>
          <p:cNvPr id="4" name="imgres.jpeg" descr="imgres.jpeg">
            <a:extLst>
              <a:ext uri="{FF2B5EF4-FFF2-40B4-BE49-F238E27FC236}">
                <a16:creationId xmlns:a16="http://schemas.microsoft.com/office/drawing/2014/main" id="{C9DE3CEB-6519-ED96-A56B-E9B1CC62F3E7}"/>
              </a:ext>
            </a:extLst>
          </p:cNvPr>
          <p:cNvPicPr>
            <a:picLocks noChangeAspect="1"/>
          </p:cNvPicPr>
          <p:nvPr/>
        </p:nvPicPr>
        <p:blipFill>
          <a:blip r:embed="rId3"/>
          <a:stretch>
            <a:fillRect/>
          </a:stretch>
        </p:blipFill>
        <p:spPr>
          <a:xfrm>
            <a:off x="6548087" y="2093794"/>
            <a:ext cx="2413000" cy="2413000"/>
          </a:xfrm>
          <a:prstGeom prst="rect">
            <a:avLst/>
          </a:prstGeom>
          <a:ln w="12700">
            <a:miter lim="400000"/>
          </a:ln>
        </p:spPr>
      </p:pic>
      <p:sp>
        <p:nvSpPr>
          <p:cNvPr id="5" name="Moving on...">
            <a:extLst>
              <a:ext uri="{FF2B5EF4-FFF2-40B4-BE49-F238E27FC236}">
                <a16:creationId xmlns:a16="http://schemas.microsoft.com/office/drawing/2014/main" id="{3E95BA34-1852-101B-5E9D-4B17CB908169}"/>
              </a:ext>
            </a:extLst>
          </p:cNvPr>
          <p:cNvSpPr/>
          <p:nvPr/>
        </p:nvSpPr>
        <p:spPr>
          <a:xfrm>
            <a:off x="1028601" y="5142307"/>
            <a:ext cx="5168901" cy="1041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1" indent="0" algn="l">
              <a:spcBef>
                <a:spcPts val="2000"/>
              </a:spcBef>
              <a:buFont typeface="微软雅黑"/>
              <a:defRPr sz="6400">
                <a:latin typeface="Arial"/>
                <a:ea typeface="Arial"/>
                <a:cs typeface="Arial"/>
                <a:sym typeface="Arial"/>
              </a:defRPr>
            </a:pPr>
            <a:endParaRPr dirty="0"/>
          </a:p>
        </p:txBody>
      </p:sp>
    </p:spTree>
    <p:extLst>
      <p:ext uri="{BB962C8B-B14F-4D97-AF65-F5344CB8AC3E}">
        <p14:creationId xmlns:p14="http://schemas.microsoft.com/office/powerpoint/2010/main" val="147134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96AA9-118A-ADC8-A001-BCD22C86A17B}"/>
            </a:ext>
          </a:extLst>
        </p:cNvPr>
        <p:cNvGrpSpPr/>
        <p:nvPr/>
      </p:nvGrpSpPr>
      <p:grpSpPr>
        <a:xfrm>
          <a:off x="0" y="0"/>
          <a:ext cx="0" cy="0"/>
          <a:chOff x="0" y="0"/>
          <a:chExt cx="0" cy="0"/>
        </a:xfrm>
      </p:grpSpPr>
      <p:cxnSp>
        <p:nvCxnSpPr>
          <p:cNvPr id="62" name="直接连接符 61">
            <a:extLst>
              <a:ext uri="{FF2B5EF4-FFF2-40B4-BE49-F238E27FC236}">
                <a16:creationId xmlns:a16="http://schemas.microsoft.com/office/drawing/2014/main" id="{4DAAF9A8-AA74-DD70-1F89-0BFF2A54B51C}"/>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90526130-D342-0B96-1AB9-715BCE5BF7A0}"/>
              </a:ext>
            </a:extLst>
          </p:cNvPr>
          <p:cNvSpPr txBox="1">
            <a:spLocks noChangeArrowheads="1"/>
          </p:cNvSpPr>
          <p:nvPr/>
        </p:nvSpPr>
        <p:spPr bwMode="auto">
          <a:xfrm>
            <a:off x="367827" y="213865"/>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3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itchFamily="18" charset="-122"/>
              </a:rPr>
              <a:t>Outline</a:t>
            </a:r>
            <a:endParaRPr kumimoji="0" lang="zh-CN" altLang="en-US" sz="3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itchFamily="18" charset="-122"/>
            </a:endParaRPr>
          </a:p>
        </p:txBody>
      </p:sp>
      <p:sp>
        <p:nvSpPr>
          <p:cNvPr id="2" name="TextBox 2">
            <a:extLst>
              <a:ext uri="{FF2B5EF4-FFF2-40B4-BE49-F238E27FC236}">
                <a16:creationId xmlns:a16="http://schemas.microsoft.com/office/drawing/2014/main" id="{74395F41-5348-D827-1C5A-6F520730CD59}"/>
              </a:ext>
            </a:extLst>
          </p:cNvPr>
          <p:cNvSpPr txBox="1"/>
          <p:nvPr/>
        </p:nvSpPr>
        <p:spPr>
          <a:xfrm>
            <a:off x="930712" y="1826368"/>
            <a:ext cx="10620411" cy="3409459"/>
          </a:xfrm>
          <a:prstGeom prst="rect">
            <a:avLst/>
          </a:prstGeom>
          <a:noFill/>
        </p:spPr>
        <p:txBody>
          <a:bodyPr wrap="square" rtlCol="0">
            <a:spAutoFit/>
          </a:bodyPr>
          <a:lstStyle/>
          <a:p>
            <a:pPr marL="285750" marR="0" lvl="0" indent="-285750" algn="l" defTabSz="914400" rtl="0" eaLnBrk="0" fontAlgn="base" latinLnBrk="0" hangingPunct="0">
              <a:lnSpc>
                <a:spcPct val="200000"/>
              </a:lnSpc>
              <a:spcBef>
                <a:spcPct val="0"/>
              </a:spcBef>
              <a:spcAft>
                <a:spcPct val="0"/>
              </a:spcAft>
              <a:buClrTx/>
              <a:buSzTx/>
              <a:buFont typeface="Wingdings" pitchFamily="2" charset="2"/>
              <a:buChar char="v"/>
              <a:tabLst/>
              <a:defRPr/>
            </a:pPr>
            <a:r>
              <a:rPr kumimoji="0" lang="zh-CN" altLang="en-US" sz="28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 </a:t>
            </a:r>
            <a:r>
              <a:rPr kumimoji="0" lang="en-US" altLang="zh-CN" sz="28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Motivation</a:t>
            </a:r>
          </a:p>
          <a:p>
            <a:pPr marL="285750" indent="-285750">
              <a:lnSpc>
                <a:spcPct val="200000"/>
              </a:lnSpc>
              <a:buFont typeface="Wingdings" pitchFamily="2" charset="2"/>
              <a:buChar char="v"/>
              <a:defRPr/>
            </a:pPr>
            <a:r>
              <a:rPr lang="en-US" altLang="zh-CN" sz="2800" b="1" dirty="0">
                <a:solidFill>
                  <a:srgbClr val="C00000"/>
                </a:solidFill>
                <a:latin typeface="Microsoft YaHei" panose="020B0503020204020204" pitchFamily="34" charset="-122"/>
                <a:ea typeface="Microsoft YaHei" panose="020B0503020204020204" pitchFamily="34" charset="-122"/>
              </a:rPr>
              <a:t> Longer encodings        shorter encodings for groups </a:t>
            </a:r>
            <a:endParaRPr kumimoji="0" lang="en-US" altLang="zh-CN" sz="2800" b="1"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0" fontAlgn="base" latinLnBrk="0" hangingPunct="0">
              <a:lnSpc>
                <a:spcPct val="200000"/>
              </a:lnSpc>
              <a:spcBef>
                <a:spcPct val="0"/>
              </a:spcBef>
              <a:spcAft>
                <a:spcPct val="0"/>
              </a:spcAft>
              <a:buClrTx/>
              <a:buSzTx/>
              <a:buFont typeface="Wingdings" pitchFamily="2" charset="2"/>
              <a:buChar char="v"/>
              <a:tabLst/>
              <a:defRPr/>
            </a:pPr>
            <a:r>
              <a:rPr lang="en-US" altLang="zh-CN" sz="2800" b="1" dirty="0">
                <a:latin typeface="Microsoft YaHei" panose="020B0503020204020204" pitchFamily="34" charset="-122"/>
                <a:ea typeface="Microsoft YaHei" panose="020B0503020204020204" pitchFamily="34" charset="-122"/>
              </a:rPr>
              <a:t> Longer encodings        shorter encodings in GGM </a:t>
            </a:r>
            <a:endParaRPr kumimoji="0" lang="en-US" altLang="zh-CN" sz="28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0" fontAlgn="base" latinLnBrk="0" hangingPunct="0">
              <a:lnSpc>
                <a:spcPct val="200000"/>
              </a:lnSpc>
              <a:spcBef>
                <a:spcPct val="0"/>
              </a:spcBef>
              <a:spcAft>
                <a:spcPct val="0"/>
              </a:spcAft>
              <a:buClrTx/>
              <a:buSzTx/>
              <a:buFont typeface="Wingdings" pitchFamily="2" charset="2"/>
              <a:buChar char="v"/>
              <a:tabLst/>
              <a:defRPr/>
            </a:pPr>
            <a:r>
              <a:rPr kumimoji="0" lang="en-US" altLang="zh-CN" sz="28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 Conclusion </a:t>
            </a:r>
            <a:endParaRPr kumimoji="0" lang="en-US" sz="28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endParaRPr>
          </a:p>
        </p:txBody>
      </p:sp>
      <p:grpSp>
        <p:nvGrpSpPr>
          <p:cNvPr id="5" name="组合 4">
            <a:extLst>
              <a:ext uri="{FF2B5EF4-FFF2-40B4-BE49-F238E27FC236}">
                <a16:creationId xmlns:a16="http://schemas.microsoft.com/office/drawing/2014/main" id="{B144699B-4343-17B8-FC84-0F9AC0CB36AC}"/>
              </a:ext>
            </a:extLst>
          </p:cNvPr>
          <p:cNvGrpSpPr/>
          <p:nvPr/>
        </p:nvGrpSpPr>
        <p:grpSpPr>
          <a:xfrm>
            <a:off x="4742705" y="3030618"/>
            <a:ext cx="682578" cy="475079"/>
            <a:chOff x="4823872" y="1674024"/>
            <a:chExt cx="682578" cy="475079"/>
          </a:xfrm>
        </p:grpSpPr>
        <p:sp>
          <p:nvSpPr>
            <p:cNvPr id="3" name="箭头: 右 2">
              <a:extLst>
                <a:ext uri="{FF2B5EF4-FFF2-40B4-BE49-F238E27FC236}">
                  <a16:creationId xmlns:a16="http://schemas.microsoft.com/office/drawing/2014/main" id="{2B91379F-423D-206F-14E1-01334A45E19B}"/>
                </a:ext>
              </a:extLst>
            </p:cNvPr>
            <p:cNvSpPr/>
            <p:nvPr/>
          </p:nvSpPr>
          <p:spPr>
            <a:xfrm>
              <a:off x="4823872" y="1829433"/>
              <a:ext cx="682578" cy="164263"/>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乘号 3">
              <a:extLst>
                <a:ext uri="{FF2B5EF4-FFF2-40B4-BE49-F238E27FC236}">
                  <a16:creationId xmlns:a16="http://schemas.microsoft.com/office/drawing/2014/main" id="{D53E8C49-9552-356F-B251-2E1DD53999BB}"/>
                </a:ext>
              </a:extLst>
            </p:cNvPr>
            <p:cNvSpPr/>
            <p:nvPr/>
          </p:nvSpPr>
          <p:spPr>
            <a:xfrm>
              <a:off x="4900372" y="1674024"/>
              <a:ext cx="475079" cy="475079"/>
            </a:xfrm>
            <a:prstGeom prst="mathMultiply">
              <a:avLst>
                <a:gd name="adj1" fmla="val 16887"/>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a:extLst>
              <a:ext uri="{FF2B5EF4-FFF2-40B4-BE49-F238E27FC236}">
                <a16:creationId xmlns:a16="http://schemas.microsoft.com/office/drawing/2014/main" id="{4F4A8799-EC03-6ECC-F372-9516E88A1484}"/>
              </a:ext>
            </a:extLst>
          </p:cNvPr>
          <p:cNvGrpSpPr/>
          <p:nvPr/>
        </p:nvGrpSpPr>
        <p:grpSpPr>
          <a:xfrm>
            <a:off x="4742705" y="3895682"/>
            <a:ext cx="682578" cy="475079"/>
            <a:chOff x="4823872" y="1674024"/>
            <a:chExt cx="682578" cy="475079"/>
          </a:xfrm>
          <a:solidFill>
            <a:srgbClr val="080808"/>
          </a:solidFill>
        </p:grpSpPr>
        <p:sp>
          <p:nvSpPr>
            <p:cNvPr id="7" name="箭头: 右 6">
              <a:extLst>
                <a:ext uri="{FF2B5EF4-FFF2-40B4-BE49-F238E27FC236}">
                  <a16:creationId xmlns:a16="http://schemas.microsoft.com/office/drawing/2014/main" id="{8968C2E8-2E26-B31E-6F66-182B556BC464}"/>
                </a:ext>
              </a:extLst>
            </p:cNvPr>
            <p:cNvSpPr/>
            <p:nvPr/>
          </p:nvSpPr>
          <p:spPr>
            <a:xfrm>
              <a:off x="4823872" y="1829433"/>
              <a:ext cx="682578" cy="164263"/>
            </a:xfrm>
            <a:prstGeom prst="right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乘号 7">
              <a:extLst>
                <a:ext uri="{FF2B5EF4-FFF2-40B4-BE49-F238E27FC236}">
                  <a16:creationId xmlns:a16="http://schemas.microsoft.com/office/drawing/2014/main" id="{7F71BE82-9C2F-9F17-3F1B-48896AC8C7E6}"/>
                </a:ext>
              </a:extLst>
            </p:cNvPr>
            <p:cNvSpPr/>
            <p:nvPr/>
          </p:nvSpPr>
          <p:spPr>
            <a:xfrm>
              <a:off x="4900372" y="1674024"/>
              <a:ext cx="475079" cy="475079"/>
            </a:xfrm>
            <a:prstGeom prst="mathMultiply">
              <a:avLst>
                <a:gd name="adj1" fmla="val 16887"/>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extLst>
      <p:ext uri="{BB962C8B-B14F-4D97-AF65-F5344CB8AC3E}">
        <p14:creationId xmlns:p14="http://schemas.microsoft.com/office/powerpoint/2010/main" val="1331924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8BFED-1766-5179-2272-2DF0FF4C1E44}"/>
            </a:ext>
          </a:extLst>
        </p:cNvPr>
        <p:cNvGrpSpPr/>
        <p:nvPr/>
      </p:nvGrpSpPr>
      <p:grpSpPr>
        <a:xfrm>
          <a:off x="0" y="0"/>
          <a:ext cx="0" cy="0"/>
          <a:chOff x="0" y="0"/>
          <a:chExt cx="0" cy="0"/>
        </a:xfrm>
      </p:grpSpPr>
      <p:cxnSp>
        <p:nvCxnSpPr>
          <p:cNvPr id="62" name="直接连接符 61">
            <a:extLst>
              <a:ext uri="{FF2B5EF4-FFF2-40B4-BE49-F238E27FC236}">
                <a16:creationId xmlns:a16="http://schemas.microsoft.com/office/drawing/2014/main" id="{A7FBC288-F1B3-9C82-8DD8-EEBF63FAD16E}"/>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25CB4DE5-2C75-9D04-5726-7C4644809F74}"/>
              </a:ext>
            </a:extLst>
          </p:cNvPr>
          <p:cNvSpPr txBox="1">
            <a:spLocks noChangeArrowheads="1"/>
          </p:cNvSpPr>
          <p:nvPr/>
        </p:nvSpPr>
        <p:spPr bwMode="auto">
          <a:xfrm>
            <a:off x="367827" y="213865"/>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fontAlgn="base">
              <a:lnSpc>
                <a:spcPct val="100000"/>
              </a:lnSpc>
              <a:spcBef>
                <a:spcPct val="0"/>
              </a:spcBef>
              <a:spcAft>
                <a:spcPct val="0"/>
              </a:spcAft>
              <a:buNone/>
              <a:defRPr/>
            </a:pPr>
            <a:r>
              <a:rPr lang="en-US" altLang="zh-CN" sz="3200" b="1" dirty="0">
                <a:latin typeface="微软雅黑" panose="020B0503020204020204" pitchFamily="34" charset="-122"/>
                <a:ea typeface="微软雅黑" panose="020B0503020204020204" pitchFamily="34" charset="-122"/>
              </a:rPr>
              <a:t>Primitive and Black-box Reduction</a:t>
            </a:r>
            <a:endParaRPr lang="zh-CN" altLang="en-US" sz="3200" b="1" dirty="0">
              <a:latin typeface="微软雅黑" panose="020B0503020204020204" pitchFamily="34" charset="-122"/>
              <a:ea typeface="微软雅黑" panose="020B0503020204020204" pitchFamily="34" charset="-122"/>
            </a:endParaRPr>
          </a:p>
        </p:txBody>
      </p:sp>
      <p:grpSp>
        <p:nvGrpSpPr>
          <p:cNvPr id="5" name="组合 4">
            <a:extLst>
              <a:ext uri="{FF2B5EF4-FFF2-40B4-BE49-F238E27FC236}">
                <a16:creationId xmlns:a16="http://schemas.microsoft.com/office/drawing/2014/main" id="{B6D57742-8221-9AEC-4468-E3DFA9F6A447}"/>
              </a:ext>
            </a:extLst>
          </p:cNvPr>
          <p:cNvGrpSpPr/>
          <p:nvPr/>
        </p:nvGrpSpPr>
        <p:grpSpPr>
          <a:xfrm>
            <a:off x="979401" y="1598456"/>
            <a:ext cx="1834488" cy="778739"/>
            <a:chOff x="8591294" y="1474030"/>
            <a:chExt cx="2900156" cy="778739"/>
          </a:xfrm>
          <a:solidFill>
            <a:schemeClr val="bg1"/>
          </a:solidFill>
        </p:grpSpPr>
        <p:sp>
          <p:nvSpPr>
            <p:cNvPr id="6" name="矩形 5">
              <a:extLst>
                <a:ext uri="{FF2B5EF4-FFF2-40B4-BE49-F238E27FC236}">
                  <a16:creationId xmlns:a16="http://schemas.microsoft.com/office/drawing/2014/main" id="{BDB6E027-788A-CA20-9B9D-FF7F54BE1A6A}"/>
                </a:ext>
              </a:extLst>
            </p:cNvPr>
            <p:cNvSpPr/>
            <p:nvPr/>
          </p:nvSpPr>
          <p:spPr>
            <a:xfrm>
              <a:off x="8591294" y="1474030"/>
              <a:ext cx="2900156" cy="77873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233E55E3-F7C2-3CB1-B0B9-4857E42955F3}"/>
                </a:ext>
              </a:extLst>
            </p:cNvPr>
            <p:cNvSpPr txBox="1"/>
            <p:nvPr/>
          </p:nvSpPr>
          <p:spPr>
            <a:xfrm>
              <a:off x="8591294" y="1601789"/>
              <a:ext cx="2900156" cy="523220"/>
            </a:xfrm>
            <a:prstGeom prst="rect">
              <a:avLst/>
            </a:prstGeom>
            <a:grpFill/>
            <a:ln>
              <a:solidFill>
                <a:schemeClr val="tx1"/>
              </a:solid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800" b="1" i="0"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Primitive</a:t>
              </a:r>
            </a:p>
          </p:txBody>
        </p:sp>
      </p:grpSp>
      <p:sp>
        <p:nvSpPr>
          <p:cNvPr id="10" name="TextBox 9">
            <a:extLst>
              <a:ext uri="{FF2B5EF4-FFF2-40B4-BE49-F238E27FC236}">
                <a16:creationId xmlns:a16="http://schemas.microsoft.com/office/drawing/2014/main" id="{11F686D3-0BA7-27B5-DF4C-FFE238EC8D8F}"/>
              </a:ext>
            </a:extLst>
          </p:cNvPr>
          <p:cNvSpPr txBox="1"/>
          <p:nvPr/>
        </p:nvSpPr>
        <p:spPr>
          <a:xfrm>
            <a:off x="3342064" y="1163381"/>
            <a:ext cx="2620586" cy="461665"/>
          </a:xfrm>
          <a:prstGeom prst="rect">
            <a:avLst/>
          </a:prstGeom>
          <a:noFill/>
        </p:spPr>
        <p:txBody>
          <a:bodyPr wrap="square" rtlCol="0">
            <a:spAutoFit/>
          </a:bodyPr>
          <a:lstStyle/>
          <a:p>
            <a:pPr marL="0" marR="0" lvl="0" indent="0" defTabSz="914400" latinLnBrk="0">
              <a:lnSpc>
                <a:spcPct val="100000"/>
              </a:lnSpc>
              <a:buClrTx/>
              <a:buSzTx/>
              <a:buFontTx/>
              <a:buNone/>
              <a:tabLst/>
              <a:defRPr/>
            </a:pPr>
            <a:r>
              <a:rPr lang="en-US" altLang="zh-CN" sz="2400" b="1" u="sng" dirty="0"/>
              <a:t>Functionality</a:t>
            </a:r>
            <a:r>
              <a:rPr lang="zh-CN" altLang="en-US" sz="2400" b="1" u="sng" dirty="0"/>
              <a:t>：</a:t>
            </a:r>
            <a:endParaRPr lang="zh-CN" altLang="en-US" sz="2400" b="1" u="sng" dirty="0">
              <a:solidFill>
                <a:srgbClr val="C00000"/>
              </a:solidFill>
            </a:endParaRPr>
          </a:p>
        </p:txBody>
      </p:sp>
      <p:sp>
        <p:nvSpPr>
          <p:cNvPr id="12" name="TextBox 9">
            <a:extLst>
              <a:ext uri="{FF2B5EF4-FFF2-40B4-BE49-F238E27FC236}">
                <a16:creationId xmlns:a16="http://schemas.microsoft.com/office/drawing/2014/main" id="{5FC881B1-3C0D-EEE1-92D6-62FD93A3718A}"/>
              </a:ext>
            </a:extLst>
          </p:cNvPr>
          <p:cNvSpPr txBox="1"/>
          <p:nvPr/>
        </p:nvSpPr>
        <p:spPr>
          <a:xfrm>
            <a:off x="3342064" y="2389225"/>
            <a:ext cx="2163385" cy="461665"/>
          </a:xfrm>
          <a:prstGeom prst="rect">
            <a:avLst/>
          </a:prstGeom>
          <a:noFill/>
        </p:spPr>
        <p:txBody>
          <a:bodyPr wrap="square" rtlCol="0">
            <a:spAutoFit/>
          </a:bodyPr>
          <a:lstStyle/>
          <a:p>
            <a:pPr marL="0" marR="0" lvl="0" indent="0" defTabSz="914400" latinLnBrk="0">
              <a:lnSpc>
                <a:spcPct val="100000"/>
              </a:lnSpc>
              <a:buClrTx/>
              <a:buSzTx/>
              <a:buFontTx/>
              <a:buNone/>
              <a:tabLst/>
              <a:defRPr/>
            </a:pPr>
            <a:r>
              <a:rPr lang="en-US" altLang="zh-CN" sz="2400" b="1" u="sng" dirty="0"/>
              <a:t> Security</a:t>
            </a:r>
            <a:r>
              <a:rPr lang="zh-CN" altLang="en-US" sz="2400" b="1" u="sng" dirty="0"/>
              <a:t>：</a:t>
            </a:r>
            <a:r>
              <a:rPr lang="en-US" altLang="zh-CN" sz="2400" b="1" u="sng" dirty="0"/>
              <a:t>   </a:t>
            </a:r>
            <a:endParaRPr lang="zh-CN" altLang="en-US" sz="2400" b="1" u="sng" dirty="0">
              <a:solidFill>
                <a:srgbClr val="C00000"/>
              </a:solidFill>
            </a:endParaRPr>
          </a:p>
        </p:txBody>
      </p:sp>
      <p:cxnSp>
        <p:nvCxnSpPr>
          <p:cNvPr id="14" name="直接箭头连接符 13">
            <a:extLst>
              <a:ext uri="{FF2B5EF4-FFF2-40B4-BE49-F238E27FC236}">
                <a16:creationId xmlns:a16="http://schemas.microsoft.com/office/drawing/2014/main" id="{3D5FABE7-42A5-A719-3141-34AB9F7B369A}"/>
              </a:ext>
            </a:extLst>
          </p:cNvPr>
          <p:cNvCxnSpPr>
            <a:cxnSpLocks/>
            <a:stCxn id="7" idx="3"/>
            <a:endCxn id="10" idx="1"/>
          </p:cNvCxnSpPr>
          <p:nvPr/>
        </p:nvCxnSpPr>
        <p:spPr>
          <a:xfrm flipV="1">
            <a:off x="2813889" y="1394214"/>
            <a:ext cx="528175" cy="59361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6" name="直接箭头连接符 15">
            <a:extLst>
              <a:ext uri="{FF2B5EF4-FFF2-40B4-BE49-F238E27FC236}">
                <a16:creationId xmlns:a16="http://schemas.microsoft.com/office/drawing/2014/main" id="{B65B4221-ECC3-FD01-6E22-E2E5F3E2106E}"/>
              </a:ext>
            </a:extLst>
          </p:cNvPr>
          <p:cNvCxnSpPr>
            <a:cxnSpLocks/>
            <a:stCxn id="7" idx="3"/>
            <a:endCxn id="12" idx="1"/>
          </p:cNvCxnSpPr>
          <p:nvPr/>
        </p:nvCxnSpPr>
        <p:spPr>
          <a:xfrm>
            <a:off x="2813889" y="1987825"/>
            <a:ext cx="528175" cy="63223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9" name="文本框 18">
            <a:extLst>
              <a:ext uri="{FF2B5EF4-FFF2-40B4-BE49-F238E27FC236}">
                <a16:creationId xmlns:a16="http://schemas.microsoft.com/office/drawing/2014/main" id="{1C3AB7EE-6545-00B2-A904-590B81711DD5}"/>
              </a:ext>
            </a:extLst>
          </p:cNvPr>
          <p:cNvSpPr txBox="1"/>
          <p:nvPr/>
        </p:nvSpPr>
        <p:spPr>
          <a:xfrm>
            <a:off x="5878138" y="1163380"/>
            <a:ext cx="3708314" cy="830997"/>
          </a:xfrm>
          <a:prstGeom prst="rect">
            <a:avLst/>
          </a:prstGeom>
          <a:noFill/>
        </p:spPr>
        <p:txBody>
          <a:bodyPr wrap="square">
            <a:spAutoFit/>
          </a:bodyPr>
          <a:lstStyle/>
          <a:p>
            <a:r>
              <a:rPr lang="en-US" altLang="zh-CN" sz="2400" dirty="0"/>
              <a:t>finite cycle groups with longer/shorter encodings</a:t>
            </a:r>
            <a:endParaRPr lang="zh-CN" altLang="en-US" sz="2400" dirty="0"/>
          </a:p>
        </p:txBody>
      </p:sp>
      <p:sp>
        <p:nvSpPr>
          <p:cNvPr id="20" name="文本框 19">
            <a:extLst>
              <a:ext uri="{FF2B5EF4-FFF2-40B4-BE49-F238E27FC236}">
                <a16:creationId xmlns:a16="http://schemas.microsoft.com/office/drawing/2014/main" id="{57EA0642-CB9C-CBE9-81C3-7EB0EF015D74}"/>
              </a:ext>
            </a:extLst>
          </p:cNvPr>
          <p:cNvSpPr txBox="1"/>
          <p:nvPr/>
        </p:nvSpPr>
        <p:spPr>
          <a:xfrm>
            <a:off x="5143500" y="2389225"/>
            <a:ext cx="819150" cy="461665"/>
          </a:xfrm>
          <a:prstGeom prst="rect">
            <a:avLst/>
          </a:prstGeom>
          <a:noFill/>
        </p:spPr>
        <p:txBody>
          <a:bodyPr wrap="square">
            <a:spAutoFit/>
          </a:bodyPr>
          <a:lstStyle/>
          <a:p>
            <a:pPr algn="ctr"/>
            <a:r>
              <a:rPr lang="en-US" altLang="zh-CN" sz="2400" dirty="0"/>
              <a:t>DDH</a:t>
            </a:r>
            <a:endParaRPr lang="zh-CN" altLang="en-US" sz="2400" dirty="0"/>
          </a:p>
        </p:txBody>
      </p:sp>
      <p:sp>
        <p:nvSpPr>
          <p:cNvPr id="21" name="文本框 20">
            <a:extLst>
              <a:ext uri="{FF2B5EF4-FFF2-40B4-BE49-F238E27FC236}">
                <a16:creationId xmlns:a16="http://schemas.microsoft.com/office/drawing/2014/main" id="{F19976A8-3F5D-2D13-0852-6F0486507242}"/>
              </a:ext>
            </a:extLst>
          </p:cNvPr>
          <p:cNvSpPr txBox="1"/>
          <p:nvPr/>
        </p:nvSpPr>
        <p:spPr>
          <a:xfrm>
            <a:off x="7269999" y="2389225"/>
            <a:ext cx="819150" cy="461665"/>
          </a:xfrm>
          <a:prstGeom prst="rect">
            <a:avLst/>
          </a:prstGeom>
          <a:noFill/>
        </p:spPr>
        <p:txBody>
          <a:bodyPr wrap="square">
            <a:spAutoFit/>
          </a:bodyPr>
          <a:lstStyle/>
          <a:p>
            <a:pPr algn="ctr"/>
            <a:r>
              <a:rPr lang="en-US" altLang="zh-CN" sz="2400" dirty="0"/>
              <a:t>CDH</a:t>
            </a:r>
            <a:endParaRPr lang="zh-CN" altLang="en-US" sz="2400" dirty="0"/>
          </a:p>
        </p:txBody>
      </p:sp>
      <p:cxnSp>
        <p:nvCxnSpPr>
          <p:cNvPr id="22" name="直接箭头连接符 21">
            <a:extLst>
              <a:ext uri="{FF2B5EF4-FFF2-40B4-BE49-F238E27FC236}">
                <a16:creationId xmlns:a16="http://schemas.microsoft.com/office/drawing/2014/main" id="{B70D7829-6D47-DC45-FE01-0125CD74C409}"/>
              </a:ext>
            </a:extLst>
          </p:cNvPr>
          <p:cNvCxnSpPr>
            <a:stCxn id="20" idx="3"/>
            <a:endCxn id="21" idx="1"/>
          </p:cNvCxnSpPr>
          <p:nvPr/>
        </p:nvCxnSpPr>
        <p:spPr>
          <a:xfrm>
            <a:off x="5962650" y="2620058"/>
            <a:ext cx="1307349"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3" name="文本框 22">
            <a:extLst>
              <a:ext uri="{FF2B5EF4-FFF2-40B4-BE49-F238E27FC236}">
                <a16:creationId xmlns:a16="http://schemas.microsoft.com/office/drawing/2014/main" id="{E85D9709-C3AD-A37C-60E1-95BAC14FB3E0}"/>
              </a:ext>
            </a:extLst>
          </p:cNvPr>
          <p:cNvSpPr txBox="1"/>
          <p:nvPr/>
        </p:nvSpPr>
        <p:spPr>
          <a:xfrm>
            <a:off x="9396498" y="2389225"/>
            <a:ext cx="819150" cy="461665"/>
          </a:xfrm>
          <a:prstGeom prst="rect">
            <a:avLst/>
          </a:prstGeom>
          <a:noFill/>
        </p:spPr>
        <p:txBody>
          <a:bodyPr wrap="square">
            <a:spAutoFit/>
          </a:bodyPr>
          <a:lstStyle/>
          <a:p>
            <a:pPr algn="ctr"/>
            <a:r>
              <a:rPr lang="en-US" altLang="zh-CN" sz="2400" dirty="0" err="1"/>
              <a:t>Dlog</a:t>
            </a:r>
            <a:endParaRPr lang="zh-CN" altLang="en-US" sz="2400" dirty="0"/>
          </a:p>
        </p:txBody>
      </p:sp>
      <p:cxnSp>
        <p:nvCxnSpPr>
          <p:cNvPr id="24" name="直接箭头连接符 23">
            <a:extLst>
              <a:ext uri="{FF2B5EF4-FFF2-40B4-BE49-F238E27FC236}">
                <a16:creationId xmlns:a16="http://schemas.microsoft.com/office/drawing/2014/main" id="{2B006022-3EE7-F2EF-6AC5-32AF60CA0956}"/>
              </a:ext>
            </a:extLst>
          </p:cNvPr>
          <p:cNvCxnSpPr/>
          <p:nvPr/>
        </p:nvCxnSpPr>
        <p:spPr>
          <a:xfrm>
            <a:off x="8089149" y="2620057"/>
            <a:ext cx="1307349"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25" name="unnamed.png" descr="unnamed.png">
            <a:extLst>
              <a:ext uri="{FF2B5EF4-FFF2-40B4-BE49-F238E27FC236}">
                <a16:creationId xmlns:a16="http://schemas.microsoft.com/office/drawing/2014/main" id="{E8CB685F-8BAD-E3C3-D027-168443E9D803}"/>
              </a:ext>
            </a:extLst>
          </p:cNvPr>
          <p:cNvPicPr>
            <a:picLocks noChangeAspect="1"/>
          </p:cNvPicPr>
          <p:nvPr/>
        </p:nvPicPr>
        <p:blipFill>
          <a:blip r:embed="rId3"/>
          <a:stretch>
            <a:fillRect/>
          </a:stretch>
        </p:blipFill>
        <p:spPr>
          <a:xfrm>
            <a:off x="7679574" y="2293120"/>
            <a:ext cx="741808" cy="849677"/>
          </a:xfrm>
          <a:prstGeom prst="rect">
            <a:avLst/>
          </a:prstGeom>
          <a:ln w="12700">
            <a:miter lim="400000"/>
          </a:ln>
        </p:spPr>
      </p:pic>
    </p:spTree>
    <p:extLst>
      <p:ext uri="{BB962C8B-B14F-4D97-AF65-F5344CB8AC3E}">
        <p14:creationId xmlns:p14="http://schemas.microsoft.com/office/powerpoint/2010/main" val="259618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C458A-D564-9F69-2470-4CBD1A4F4DB2}"/>
            </a:ext>
          </a:extLst>
        </p:cNvPr>
        <p:cNvGrpSpPr/>
        <p:nvPr/>
      </p:nvGrpSpPr>
      <p:grpSpPr>
        <a:xfrm>
          <a:off x="0" y="0"/>
          <a:ext cx="0" cy="0"/>
          <a:chOff x="0" y="0"/>
          <a:chExt cx="0" cy="0"/>
        </a:xfrm>
      </p:grpSpPr>
      <p:cxnSp>
        <p:nvCxnSpPr>
          <p:cNvPr id="62" name="直接连接符 61">
            <a:extLst>
              <a:ext uri="{FF2B5EF4-FFF2-40B4-BE49-F238E27FC236}">
                <a16:creationId xmlns:a16="http://schemas.microsoft.com/office/drawing/2014/main" id="{C42CB187-B295-BA62-38AF-0A3DD9DE81B6}"/>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85B7F9BA-1D04-5050-8956-298009428814}"/>
              </a:ext>
            </a:extLst>
          </p:cNvPr>
          <p:cNvSpPr txBox="1">
            <a:spLocks noChangeArrowheads="1"/>
          </p:cNvSpPr>
          <p:nvPr/>
        </p:nvSpPr>
        <p:spPr bwMode="auto">
          <a:xfrm>
            <a:off x="367827" y="213865"/>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fontAlgn="base">
              <a:lnSpc>
                <a:spcPct val="100000"/>
              </a:lnSpc>
              <a:spcBef>
                <a:spcPct val="0"/>
              </a:spcBef>
              <a:spcAft>
                <a:spcPct val="0"/>
              </a:spcAft>
              <a:buNone/>
              <a:defRPr/>
            </a:pPr>
            <a:r>
              <a:rPr lang="en-US" altLang="zh-CN" sz="3200" b="1" dirty="0">
                <a:latin typeface="微软雅黑" panose="020B0503020204020204" pitchFamily="34" charset="-122"/>
                <a:ea typeface="微软雅黑" panose="020B0503020204020204" pitchFamily="34" charset="-122"/>
              </a:rPr>
              <a:t>Primitive and Black-box Reduction</a:t>
            </a:r>
            <a:endParaRPr lang="zh-CN" altLang="en-US" sz="3200" b="1" dirty="0">
              <a:latin typeface="微软雅黑" panose="020B0503020204020204" pitchFamily="34" charset="-122"/>
              <a:ea typeface="微软雅黑" panose="020B0503020204020204" pitchFamily="34" charset="-122"/>
            </a:endParaRPr>
          </a:p>
        </p:txBody>
      </p:sp>
      <p:grpSp>
        <p:nvGrpSpPr>
          <p:cNvPr id="5" name="组合 4">
            <a:extLst>
              <a:ext uri="{FF2B5EF4-FFF2-40B4-BE49-F238E27FC236}">
                <a16:creationId xmlns:a16="http://schemas.microsoft.com/office/drawing/2014/main" id="{B47D96CB-AE45-2996-B60F-70CD0AD4F179}"/>
              </a:ext>
            </a:extLst>
          </p:cNvPr>
          <p:cNvGrpSpPr/>
          <p:nvPr/>
        </p:nvGrpSpPr>
        <p:grpSpPr>
          <a:xfrm>
            <a:off x="979401" y="1598456"/>
            <a:ext cx="1834488" cy="778739"/>
            <a:chOff x="8591294" y="1474030"/>
            <a:chExt cx="2900156" cy="778739"/>
          </a:xfrm>
          <a:solidFill>
            <a:schemeClr val="bg1"/>
          </a:solidFill>
        </p:grpSpPr>
        <p:sp>
          <p:nvSpPr>
            <p:cNvPr id="6" name="矩形 5">
              <a:extLst>
                <a:ext uri="{FF2B5EF4-FFF2-40B4-BE49-F238E27FC236}">
                  <a16:creationId xmlns:a16="http://schemas.microsoft.com/office/drawing/2014/main" id="{3A2B8B00-29B9-2C1B-57CF-A6370BFE7749}"/>
                </a:ext>
              </a:extLst>
            </p:cNvPr>
            <p:cNvSpPr/>
            <p:nvPr/>
          </p:nvSpPr>
          <p:spPr>
            <a:xfrm>
              <a:off x="8591294" y="1474030"/>
              <a:ext cx="2900156" cy="77873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30558BEE-7379-5573-A6A8-95AC0FC5B3ED}"/>
                </a:ext>
              </a:extLst>
            </p:cNvPr>
            <p:cNvSpPr txBox="1"/>
            <p:nvPr/>
          </p:nvSpPr>
          <p:spPr>
            <a:xfrm>
              <a:off x="8591294" y="1601789"/>
              <a:ext cx="2900156" cy="523220"/>
            </a:xfrm>
            <a:prstGeom prst="rect">
              <a:avLst/>
            </a:prstGeom>
            <a:grpFill/>
            <a:ln>
              <a:solidFill>
                <a:schemeClr val="tx1"/>
              </a:solid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800" b="1" i="0"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Primitive</a:t>
              </a:r>
            </a:p>
          </p:txBody>
        </p:sp>
      </p:grpSp>
      <p:sp>
        <p:nvSpPr>
          <p:cNvPr id="10" name="TextBox 9">
            <a:extLst>
              <a:ext uri="{FF2B5EF4-FFF2-40B4-BE49-F238E27FC236}">
                <a16:creationId xmlns:a16="http://schemas.microsoft.com/office/drawing/2014/main" id="{E3A40312-D2AE-D6F9-8FDA-DE35D81418F3}"/>
              </a:ext>
            </a:extLst>
          </p:cNvPr>
          <p:cNvSpPr txBox="1"/>
          <p:nvPr/>
        </p:nvSpPr>
        <p:spPr>
          <a:xfrm>
            <a:off x="3342064" y="1163381"/>
            <a:ext cx="2620586" cy="461665"/>
          </a:xfrm>
          <a:prstGeom prst="rect">
            <a:avLst/>
          </a:prstGeom>
          <a:noFill/>
        </p:spPr>
        <p:txBody>
          <a:bodyPr wrap="square" rtlCol="0">
            <a:spAutoFit/>
          </a:bodyPr>
          <a:lstStyle/>
          <a:p>
            <a:pPr marL="0" marR="0" lvl="0" indent="0" defTabSz="914400" latinLnBrk="0">
              <a:lnSpc>
                <a:spcPct val="100000"/>
              </a:lnSpc>
              <a:buClrTx/>
              <a:buSzTx/>
              <a:buFontTx/>
              <a:buNone/>
              <a:tabLst/>
              <a:defRPr/>
            </a:pPr>
            <a:r>
              <a:rPr lang="en-US" altLang="zh-CN" sz="2400" b="1" u="sng" dirty="0"/>
              <a:t>Functionality</a:t>
            </a:r>
            <a:r>
              <a:rPr lang="zh-CN" altLang="en-US" sz="2400" b="1" u="sng" dirty="0"/>
              <a:t>：</a:t>
            </a:r>
            <a:endParaRPr lang="zh-CN" altLang="en-US" sz="2400" b="1" u="sng" dirty="0">
              <a:solidFill>
                <a:srgbClr val="C00000"/>
              </a:solidFill>
            </a:endParaRPr>
          </a:p>
        </p:txBody>
      </p:sp>
      <p:sp>
        <p:nvSpPr>
          <p:cNvPr id="12" name="TextBox 9">
            <a:extLst>
              <a:ext uri="{FF2B5EF4-FFF2-40B4-BE49-F238E27FC236}">
                <a16:creationId xmlns:a16="http://schemas.microsoft.com/office/drawing/2014/main" id="{9C634125-6D1D-ADDB-919F-D180B2E9E52E}"/>
              </a:ext>
            </a:extLst>
          </p:cNvPr>
          <p:cNvSpPr txBox="1"/>
          <p:nvPr/>
        </p:nvSpPr>
        <p:spPr>
          <a:xfrm>
            <a:off x="3342064" y="2389225"/>
            <a:ext cx="2163385" cy="461665"/>
          </a:xfrm>
          <a:prstGeom prst="rect">
            <a:avLst/>
          </a:prstGeom>
          <a:noFill/>
        </p:spPr>
        <p:txBody>
          <a:bodyPr wrap="square" rtlCol="0">
            <a:spAutoFit/>
          </a:bodyPr>
          <a:lstStyle/>
          <a:p>
            <a:pPr marL="0" marR="0" lvl="0" indent="0" defTabSz="914400" latinLnBrk="0">
              <a:lnSpc>
                <a:spcPct val="100000"/>
              </a:lnSpc>
              <a:buClrTx/>
              <a:buSzTx/>
              <a:buFontTx/>
              <a:buNone/>
              <a:tabLst/>
              <a:defRPr/>
            </a:pPr>
            <a:r>
              <a:rPr lang="en-US" altLang="zh-CN" sz="2400" b="1" u="sng" dirty="0"/>
              <a:t> Security</a:t>
            </a:r>
            <a:r>
              <a:rPr lang="zh-CN" altLang="en-US" sz="2400" b="1" u="sng" dirty="0"/>
              <a:t>：</a:t>
            </a:r>
            <a:r>
              <a:rPr lang="en-US" altLang="zh-CN" sz="2400" b="1" u="sng" dirty="0"/>
              <a:t>   </a:t>
            </a:r>
            <a:endParaRPr lang="zh-CN" altLang="en-US" sz="2400" b="1" u="sng" dirty="0">
              <a:solidFill>
                <a:srgbClr val="C00000"/>
              </a:solidFill>
            </a:endParaRPr>
          </a:p>
        </p:txBody>
      </p:sp>
      <p:cxnSp>
        <p:nvCxnSpPr>
          <p:cNvPr id="14" name="直接箭头连接符 13">
            <a:extLst>
              <a:ext uri="{FF2B5EF4-FFF2-40B4-BE49-F238E27FC236}">
                <a16:creationId xmlns:a16="http://schemas.microsoft.com/office/drawing/2014/main" id="{8B2F11A5-B3E1-913A-452A-55D0566A5A21}"/>
              </a:ext>
            </a:extLst>
          </p:cNvPr>
          <p:cNvCxnSpPr>
            <a:cxnSpLocks/>
            <a:stCxn id="7" idx="3"/>
            <a:endCxn id="10" idx="1"/>
          </p:cNvCxnSpPr>
          <p:nvPr/>
        </p:nvCxnSpPr>
        <p:spPr>
          <a:xfrm flipV="1">
            <a:off x="2813889" y="1394214"/>
            <a:ext cx="528175" cy="59361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6" name="直接箭头连接符 15">
            <a:extLst>
              <a:ext uri="{FF2B5EF4-FFF2-40B4-BE49-F238E27FC236}">
                <a16:creationId xmlns:a16="http://schemas.microsoft.com/office/drawing/2014/main" id="{F1CADCE2-8625-6691-C909-D1EF9F5546F2}"/>
              </a:ext>
            </a:extLst>
          </p:cNvPr>
          <p:cNvCxnSpPr>
            <a:cxnSpLocks/>
            <a:stCxn id="7" idx="3"/>
            <a:endCxn id="12" idx="1"/>
          </p:cNvCxnSpPr>
          <p:nvPr/>
        </p:nvCxnSpPr>
        <p:spPr>
          <a:xfrm>
            <a:off x="2813889" y="1987825"/>
            <a:ext cx="528175" cy="63223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9" name="文本框 18">
            <a:extLst>
              <a:ext uri="{FF2B5EF4-FFF2-40B4-BE49-F238E27FC236}">
                <a16:creationId xmlns:a16="http://schemas.microsoft.com/office/drawing/2014/main" id="{6077DEAA-73A9-9441-23D6-8BA76D48FC03}"/>
              </a:ext>
            </a:extLst>
          </p:cNvPr>
          <p:cNvSpPr txBox="1"/>
          <p:nvPr/>
        </p:nvSpPr>
        <p:spPr>
          <a:xfrm>
            <a:off x="5878138" y="1163380"/>
            <a:ext cx="3600159" cy="830997"/>
          </a:xfrm>
          <a:prstGeom prst="rect">
            <a:avLst/>
          </a:prstGeom>
          <a:noFill/>
        </p:spPr>
        <p:txBody>
          <a:bodyPr wrap="square">
            <a:spAutoFit/>
          </a:bodyPr>
          <a:lstStyle/>
          <a:p>
            <a:r>
              <a:rPr lang="en-US" altLang="zh-CN" sz="2400" dirty="0"/>
              <a:t>finite cycle groups with longer/shorter encodings</a:t>
            </a:r>
            <a:endParaRPr lang="zh-CN" altLang="en-US" sz="2400" dirty="0"/>
          </a:p>
        </p:txBody>
      </p:sp>
      <p:sp>
        <p:nvSpPr>
          <p:cNvPr id="20" name="文本框 19">
            <a:extLst>
              <a:ext uri="{FF2B5EF4-FFF2-40B4-BE49-F238E27FC236}">
                <a16:creationId xmlns:a16="http://schemas.microsoft.com/office/drawing/2014/main" id="{61123247-8CED-1A46-A362-4A96A2AA6B1C}"/>
              </a:ext>
            </a:extLst>
          </p:cNvPr>
          <p:cNvSpPr txBox="1"/>
          <p:nvPr/>
        </p:nvSpPr>
        <p:spPr>
          <a:xfrm>
            <a:off x="5143500" y="2389225"/>
            <a:ext cx="819150" cy="461665"/>
          </a:xfrm>
          <a:prstGeom prst="rect">
            <a:avLst/>
          </a:prstGeom>
          <a:noFill/>
        </p:spPr>
        <p:txBody>
          <a:bodyPr wrap="square">
            <a:spAutoFit/>
          </a:bodyPr>
          <a:lstStyle/>
          <a:p>
            <a:pPr algn="ctr"/>
            <a:r>
              <a:rPr lang="en-US" altLang="zh-CN" sz="2400" dirty="0"/>
              <a:t>DDH</a:t>
            </a:r>
            <a:endParaRPr lang="zh-CN" altLang="en-US" sz="2400" dirty="0"/>
          </a:p>
        </p:txBody>
      </p:sp>
      <p:sp>
        <p:nvSpPr>
          <p:cNvPr id="21" name="文本框 20">
            <a:extLst>
              <a:ext uri="{FF2B5EF4-FFF2-40B4-BE49-F238E27FC236}">
                <a16:creationId xmlns:a16="http://schemas.microsoft.com/office/drawing/2014/main" id="{CEE155DC-1CB6-875C-BD8C-84D70134CD1B}"/>
              </a:ext>
            </a:extLst>
          </p:cNvPr>
          <p:cNvSpPr txBox="1"/>
          <p:nvPr/>
        </p:nvSpPr>
        <p:spPr>
          <a:xfrm>
            <a:off x="7269999" y="2389225"/>
            <a:ext cx="819150" cy="461665"/>
          </a:xfrm>
          <a:prstGeom prst="rect">
            <a:avLst/>
          </a:prstGeom>
          <a:noFill/>
        </p:spPr>
        <p:txBody>
          <a:bodyPr wrap="square">
            <a:spAutoFit/>
          </a:bodyPr>
          <a:lstStyle/>
          <a:p>
            <a:pPr algn="ctr"/>
            <a:r>
              <a:rPr lang="en-US" altLang="zh-CN" sz="2400" dirty="0"/>
              <a:t>CDH</a:t>
            </a:r>
            <a:endParaRPr lang="zh-CN" altLang="en-US" sz="2400" dirty="0"/>
          </a:p>
        </p:txBody>
      </p:sp>
      <p:cxnSp>
        <p:nvCxnSpPr>
          <p:cNvPr id="22" name="直接箭头连接符 21">
            <a:extLst>
              <a:ext uri="{FF2B5EF4-FFF2-40B4-BE49-F238E27FC236}">
                <a16:creationId xmlns:a16="http://schemas.microsoft.com/office/drawing/2014/main" id="{1B695E49-3844-34EA-E7BF-0AE9D06D566A}"/>
              </a:ext>
            </a:extLst>
          </p:cNvPr>
          <p:cNvCxnSpPr>
            <a:stCxn id="20" idx="3"/>
            <a:endCxn id="21" idx="1"/>
          </p:cNvCxnSpPr>
          <p:nvPr/>
        </p:nvCxnSpPr>
        <p:spPr>
          <a:xfrm>
            <a:off x="5962650" y="2620058"/>
            <a:ext cx="1307349"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3" name="文本框 22">
            <a:extLst>
              <a:ext uri="{FF2B5EF4-FFF2-40B4-BE49-F238E27FC236}">
                <a16:creationId xmlns:a16="http://schemas.microsoft.com/office/drawing/2014/main" id="{A14BFFE9-62EA-DB46-025B-6BE37CE11C3F}"/>
              </a:ext>
            </a:extLst>
          </p:cNvPr>
          <p:cNvSpPr txBox="1"/>
          <p:nvPr/>
        </p:nvSpPr>
        <p:spPr>
          <a:xfrm>
            <a:off x="9396498" y="2389225"/>
            <a:ext cx="819150" cy="461665"/>
          </a:xfrm>
          <a:prstGeom prst="rect">
            <a:avLst/>
          </a:prstGeom>
          <a:noFill/>
        </p:spPr>
        <p:txBody>
          <a:bodyPr wrap="square">
            <a:spAutoFit/>
          </a:bodyPr>
          <a:lstStyle/>
          <a:p>
            <a:pPr algn="ctr"/>
            <a:r>
              <a:rPr lang="en-US" altLang="zh-CN" sz="2400" dirty="0" err="1"/>
              <a:t>Dlog</a:t>
            </a:r>
            <a:endParaRPr lang="zh-CN" altLang="en-US" sz="2400" dirty="0"/>
          </a:p>
        </p:txBody>
      </p:sp>
      <p:cxnSp>
        <p:nvCxnSpPr>
          <p:cNvPr id="24" name="直接箭头连接符 23">
            <a:extLst>
              <a:ext uri="{FF2B5EF4-FFF2-40B4-BE49-F238E27FC236}">
                <a16:creationId xmlns:a16="http://schemas.microsoft.com/office/drawing/2014/main" id="{1BC6308F-DFA4-D8DF-DA53-4523B86FE7E2}"/>
              </a:ext>
            </a:extLst>
          </p:cNvPr>
          <p:cNvCxnSpPr/>
          <p:nvPr/>
        </p:nvCxnSpPr>
        <p:spPr>
          <a:xfrm>
            <a:off x="8089149" y="2620057"/>
            <a:ext cx="1307349"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25" name="unnamed.png" descr="unnamed.png">
            <a:extLst>
              <a:ext uri="{FF2B5EF4-FFF2-40B4-BE49-F238E27FC236}">
                <a16:creationId xmlns:a16="http://schemas.microsoft.com/office/drawing/2014/main" id="{673CAD09-AD9F-A311-DF3F-39E9F0A7A0AD}"/>
              </a:ext>
            </a:extLst>
          </p:cNvPr>
          <p:cNvPicPr>
            <a:picLocks noChangeAspect="1"/>
          </p:cNvPicPr>
          <p:nvPr/>
        </p:nvPicPr>
        <p:blipFill>
          <a:blip r:embed="rId3"/>
          <a:stretch>
            <a:fillRect/>
          </a:stretch>
        </p:blipFill>
        <p:spPr>
          <a:xfrm>
            <a:off x="7679574" y="2293120"/>
            <a:ext cx="741808" cy="849677"/>
          </a:xfrm>
          <a:prstGeom prst="rect">
            <a:avLst/>
          </a:prstGeom>
          <a:ln w="12700">
            <a:miter lim="400000"/>
          </a:ln>
        </p:spPr>
      </p:pic>
      <p:sp>
        <p:nvSpPr>
          <p:cNvPr id="8" name="Rounded Rectangle">
            <a:extLst>
              <a:ext uri="{FF2B5EF4-FFF2-40B4-BE49-F238E27FC236}">
                <a16:creationId xmlns:a16="http://schemas.microsoft.com/office/drawing/2014/main" id="{42B6E5BF-9054-2B66-CBA9-3B824F0060F6}"/>
              </a:ext>
            </a:extLst>
          </p:cNvPr>
          <p:cNvSpPr/>
          <p:nvPr/>
        </p:nvSpPr>
        <p:spPr>
          <a:xfrm>
            <a:off x="677250" y="3428083"/>
            <a:ext cx="10837499" cy="1079532"/>
          </a:xfrm>
          <a:prstGeom prst="roundRect">
            <a:avLst>
              <a:gd name="adj" fmla="val 13674"/>
            </a:avLst>
          </a:prstGeom>
          <a:noFill/>
          <a:ln w="38100" cap="flat">
            <a:solidFill>
              <a:srgbClr val="003584"/>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dirty="0"/>
          </a:p>
        </p:txBody>
      </p:sp>
      <p:sp>
        <p:nvSpPr>
          <p:cNvPr id="11" name="文本框 10">
            <a:extLst>
              <a:ext uri="{FF2B5EF4-FFF2-40B4-BE49-F238E27FC236}">
                <a16:creationId xmlns:a16="http://schemas.microsoft.com/office/drawing/2014/main" id="{C2FF5BCE-7E89-6ABB-A23D-CFEC0404A7E1}"/>
              </a:ext>
            </a:extLst>
          </p:cNvPr>
          <p:cNvSpPr txBox="1"/>
          <p:nvPr/>
        </p:nvSpPr>
        <p:spPr>
          <a:xfrm>
            <a:off x="953333" y="3563522"/>
            <a:ext cx="9944096" cy="707886"/>
          </a:xfrm>
          <a:prstGeom prst="rect">
            <a:avLst/>
          </a:prstGeom>
          <a:noFill/>
        </p:spPr>
        <p:txBody>
          <a:bodyPr wrap="square">
            <a:spAutoFit/>
          </a:bodyPr>
          <a:lstStyle/>
          <a:p>
            <a:pPr algn="just"/>
            <a:r>
              <a:rPr lang="en-US" altLang="zh-CN" sz="2000" b="1" dirty="0"/>
              <a:t>The shorter CDH-secure groups are black-box separated from the longer CDH-secure groups </a:t>
            </a:r>
          </a:p>
        </p:txBody>
      </p:sp>
      <p:cxnSp>
        <p:nvCxnSpPr>
          <p:cNvPr id="18" name="直接连接符 17">
            <a:extLst>
              <a:ext uri="{FF2B5EF4-FFF2-40B4-BE49-F238E27FC236}">
                <a16:creationId xmlns:a16="http://schemas.microsoft.com/office/drawing/2014/main" id="{689BB1B7-BA7C-1A53-0D97-6303B6901CF7}"/>
              </a:ext>
            </a:extLst>
          </p:cNvPr>
          <p:cNvCxnSpPr>
            <a:cxnSpLocks/>
          </p:cNvCxnSpPr>
          <p:nvPr/>
        </p:nvCxnSpPr>
        <p:spPr>
          <a:xfrm>
            <a:off x="5462017" y="3953275"/>
            <a:ext cx="2532139" cy="0"/>
          </a:xfrm>
          <a:prstGeom prst="lin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cxnSp>
      <p:sp>
        <p:nvSpPr>
          <p:cNvPr id="28" name="Rounded Rectangle">
            <a:extLst>
              <a:ext uri="{FF2B5EF4-FFF2-40B4-BE49-F238E27FC236}">
                <a16:creationId xmlns:a16="http://schemas.microsoft.com/office/drawing/2014/main" id="{4BEA23AA-FAD9-94E2-EAF3-DEF8B889BEE0}"/>
              </a:ext>
            </a:extLst>
          </p:cNvPr>
          <p:cNvSpPr/>
          <p:nvPr/>
        </p:nvSpPr>
        <p:spPr>
          <a:xfrm>
            <a:off x="677250" y="5315639"/>
            <a:ext cx="10837499" cy="1079532"/>
          </a:xfrm>
          <a:prstGeom prst="roundRect">
            <a:avLst>
              <a:gd name="adj" fmla="val 13674"/>
            </a:avLst>
          </a:prstGeom>
          <a:noFill/>
          <a:ln w="38100" cap="flat">
            <a:solidFill>
              <a:srgbClr val="003584"/>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dirty="0"/>
          </a:p>
        </p:txBody>
      </p:sp>
      <p:sp>
        <p:nvSpPr>
          <p:cNvPr id="29" name="文本框 28">
            <a:extLst>
              <a:ext uri="{FF2B5EF4-FFF2-40B4-BE49-F238E27FC236}">
                <a16:creationId xmlns:a16="http://schemas.microsoft.com/office/drawing/2014/main" id="{FAFEB29D-DB07-1F2C-CC14-C6B2A222EC6B}"/>
              </a:ext>
            </a:extLst>
          </p:cNvPr>
          <p:cNvSpPr txBox="1"/>
          <p:nvPr/>
        </p:nvSpPr>
        <p:spPr>
          <a:xfrm>
            <a:off x="953333" y="5451078"/>
            <a:ext cx="9944096" cy="707886"/>
          </a:xfrm>
          <a:prstGeom prst="rect">
            <a:avLst/>
          </a:prstGeom>
          <a:noFill/>
        </p:spPr>
        <p:txBody>
          <a:bodyPr wrap="square">
            <a:spAutoFit/>
          </a:bodyPr>
          <a:lstStyle/>
          <a:p>
            <a:pPr algn="just"/>
            <a:r>
              <a:rPr lang="en-US" altLang="zh-CN" sz="2000" b="1" dirty="0"/>
              <a:t>There is no black-box reduction from the shorter CDH-secure groups to the longer CDH-secure groups  </a:t>
            </a:r>
          </a:p>
        </p:txBody>
      </p:sp>
      <p:cxnSp>
        <p:nvCxnSpPr>
          <p:cNvPr id="31" name="直接连接符 30">
            <a:extLst>
              <a:ext uri="{FF2B5EF4-FFF2-40B4-BE49-F238E27FC236}">
                <a16:creationId xmlns:a16="http://schemas.microsoft.com/office/drawing/2014/main" id="{EFB7E2A3-EDF9-0953-CD59-EE84DAF33F20}"/>
              </a:ext>
            </a:extLst>
          </p:cNvPr>
          <p:cNvCxnSpPr>
            <a:cxnSpLocks/>
          </p:cNvCxnSpPr>
          <p:nvPr/>
        </p:nvCxnSpPr>
        <p:spPr>
          <a:xfrm>
            <a:off x="979401" y="5805021"/>
            <a:ext cx="3788098" cy="0"/>
          </a:xfrm>
          <a:prstGeom prst="lin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cxnSp>
      <p:sp>
        <p:nvSpPr>
          <p:cNvPr id="32" name="箭头: 下 31">
            <a:extLst>
              <a:ext uri="{FF2B5EF4-FFF2-40B4-BE49-F238E27FC236}">
                <a16:creationId xmlns:a16="http://schemas.microsoft.com/office/drawing/2014/main" id="{158B06BF-E7F8-D6A9-C972-7B1171D312A0}"/>
              </a:ext>
            </a:extLst>
          </p:cNvPr>
          <p:cNvSpPr/>
          <p:nvPr/>
        </p:nvSpPr>
        <p:spPr>
          <a:xfrm>
            <a:off x="5584659" y="4657805"/>
            <a:ext cx="511340" cy="557066"/>
          </a:xfrm>
          <a:prstGeom prst="downArrow">
            <a:avLst/>
          </a:prstGeom>
          <a:solidFill>
            <a:srgbClr val="C0C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7168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0DEAB791-AE11-D794-0F4F-C0EDA52861E1}"/>
              </a:ext>
            </a:extLst>
          </p:cNvPr>
          <p:cNvPicPr>
            <a:picLocks noChangeAspect="1"/>
          </p:cNvPicPr>
          <p:nvPr/>
        </p:nvPicPr>
        <p:blipFill>
          <a:blip r:embed="rId3"/>
          <a:stretch>
            <a:fillRect/>
          </a:stretch>
        </p:blipFill>
        <p:spPr>
          <a:xfrm>
            <a:off x="557758" y="227393"/>
            <a:ext cx="993228" cy="1274126"/>
          </a:xfrm>
          <a:prstGeom prst="rect">
            <a:avLst/>
          </a:prstGeom>
        </p:spPr>
      </p:pic>
      <p:pic>
        <p:nvPicPr>
          <p:cNvPr id="6" name="Picture 8">
            <a:extLst>
              <a:ext uri="{FF2B5EF4-FFF2-40B4-BE49-F238E27FC236}">
                <a16:creationId xmlns:a16="http://schemas.microsoft.com/office/drawing/2014/main" id="{B23E98C4-14C8-D741-2D2B-83B82FC882CB}"/>
              </a:ext>
            </a:extLst>
          </p:cNvPr>
          <p:cNvPicPr>
            <a:picLocks noChangeAspect="1"/>
          </p:cNvPicPr>
          <p:nvPr/>
        </p:nvPicPr>
        <p:blipFill>
          <a:blip r:embed="rId4"/>
          <a:stretch>
            <a:fillRect/>
          </a:stretch>
        </p:blipFill>
        <p:spPr>
          <a:xfrm>
            <a:off x="10918552" y="1224136"/>
            <a:ext cx="674420" cy="1160230"/>
          </a:xfrm>
          <a:prstGeom prst="rect">
            <a:avLst/>
          </a:prstGeom>
        </p:spPr>
      </p:pic>
      <p:sp>
        <p:nvSpPr>
          <p:cNvPr id="7" name="对话气泡: 圆角矩形 6">
            <a:extLst>
              <a:ext uri="{FF2B5EF4-FFF2-40B4-BE49-F238E27FC236}">
                <a16:creationId xmlns:a16="http://schemas.microsoft.com/office/drawing/2014/main" id="{22BC6419-6BB7-F1C8-65A3-CE79D613CCAF}"/>
              </a:ext>
            </a:extLst>
          </p:cNvPr>
          <p:cNvSpPr/>
          <p:nvPr/>
        </p:nvSpPr>
        <p:spPr>
          <a:xfrm>
            <a:off x="1860247" y="465977"/>
            <a:ext cx="7487581" cy="740980"/>
          </a:xfrm>
          <a:prstGeom prst="wedgeRoundRectCallout">
            <a:avLst>
              <a:gd name="adj1" fmla="val -54880"/>
              <a:gd name="adj2" fmla="val 34723"/>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等线"/>
                <a:ea typeface="等线" panose="02010600030101010101" pitchFamily="2" charset="-122"/>
                <a:cs typeface="+mn-cs"/>
              </a:rPr>
              <a:t>      Where do we use cryptography technology in our daily life?</a:t>
            </a:r>
            <a:endParaRPr kumimoji="0" lang="zh-CN" altLang="en-US" sz="2000" b="0" i="0" u="none" strike="noStrike" kern="1200" cap="none" spc="0" normalizeH="0" baseline="0" noProof="0" dirty="0">
              <a:ln>
                <a:noFill/>
              </a:ln>
              <a:solidFill>
                <a:prstClr val="black"/>
              </a:solidFill>
              <a:effectLst/>
              <a:uLnTx/>
              <a:uFillTx/>
              <a:latin typeface="等线"/>
              <a:ea typeface="等线" panose="02010600030101010101" pitchFamily="2" charset="-122"/>
              <a:cs typeface="+mn-cs"/>
            </a:endParaRPr>
          </a:p>
        </p:txBody>
      </p:sp>
      <p:sp>
        <p:nvSpPr>
          <p:cNvPr id="11" name="对话气泡: 圆角矩形 10">
            <a:extLst>
              <a:ext uri="{FF2B5EF4-FFF2-40B4-BE49-F238E27FC236}">
                <a16:creationId xmlns:a16="http://schemas.microsoft.com/office/drawing/2014/main" id="{2D63A012-8DFA-93F3-75E3-6C30CA78C4E5}"/>
              </a:ext>
            </a:extLst>
          </p:cNvPr>
          <p:cNvSpPr/>
          <p:nvPr/>
        </p:nvSpPr>
        <p:spPr>
          <a:xfrm>
            <a:off x="6054730" y="1473603"/>
            <a:ext cx="4111744" cy="740980"/>
          </a:xfrm>
          <a:prstGeom prst="wedgeRoundRectCallout">
            <a:avLst>
              <a:gd name="adj1" fmla="val 64847"/>
              <a:gd name="adj2" fmla="val 2437"/>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等线"/>
                <a:ea typeface="等线" panose="02010600030101010101" pitchFamily="2" charset="-122"/>
                <a:cs typeface="+mn-cs"/>
              </a:rPr>
              <a:t>      Cryptography is everywhere!</a:t>
            </a:r>
            <a:endParaRPr kumimoji="0" lang="zh-CN" altLang="en-US" sz="2000" b="0" i="0" u="none" strike="noStrike" kern="1200" cap="none" spc="0" normalizeH="0" baseline="0" noProof="0" dirty="0">
              <a:ln>
                <a:noFill/>
              </a:ln>
              <a:solidFill>
                <a:prstClr val="black"/>
              </a:solidFill>
              <a:effectLst/>
              <a:uLnTx/>
              <a:uFillTx/>
              <a:latin typeface="等线"/>
              <a:ea typeface="等线" panose="02010600030101010101" pitchFamily="2" charset="-122"/>
              <a:cs typeface="+mn-cs"/>
            </a:endParaRPr>
          </a:p>
        </p:txBody>
      </p:sp>
      <p:pic>
        <p:nvPicPr>
          <p:cNvPr id="2" name="图片 1">
            <a:extLst>
              <a:ext uri="{FF2B5EF4-FFF2-40B4-BE49-F238E27FC236}">
                <a16:creationId xmlns:a16="http://schemas.microsoft.com/office/drawing/2014/main" id="{E05FEBA0-DDF8-AC58-DDFD-D1965220B28E}"/>
              </a:ext>
            </a:extLst>
          </p:cNvPr>
          <p:cNvPicPr>
            <a:picLocks noChangeAspect="1"/>
          </p:cNvPicPr>
          <p:nvPr/>
        </p:nvPicPr>
        <p:blipFill>
          <a:blip r:embed="rId5"/>
          <a:stretch>
            <a:fillRect/>
          </a:stretch>
        </p:blipFill>
        <p:spPr>
          <a:xfrm>
            <a:off x="557758" y="1989046"/>
            <a:ext cx="5379432" cy="3059158"/>
          </a:xfrm>
          <a:prstGeom prst="rect">
            <a:avLst/>
          </a:prstGeom>
        </p:spPr>
      </p:pic>
      <p:sp>
        <p:nvSpPr>
          <p:cNvPr id="3" name="矩形 2">
            <a:extLst>
              <a:ext uri="{FF2B5EF4-FFF2-40B4-BE49-F238E27FC236}">
                <a16:creationId xmlns:a16="http://schemas.microsoft.com/office/drawing/2014/main" id="{A6546703-CA89-49D0-4F5B-A0A47F1198A4}"/>
              </a:ext>
            </a:extLst>
          </p:cNvPr>
          <p:cNvSpPr/>
          <p:nvPr/>
        </p:nvSpPr>
        <p:spPr>
          <a:xfrm>
            <a:off x="2465692" y="1891928"/>
            <a:ext cx="2507673" cy="8174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4" name="文本框 3">
            <a:extLst>
              <a:ext uri="{FF2B5EF4-FFF2-40B4-BE49-F238E27FC236}">
                <a16:creationId xmlns:a16="http://schemas.microsoft.com/office/drawing/2014/main" id="{5381619E-BE6D-0B3C-D4FA-823EF24C3FB7}"/>
              </a:ext>
            </a:extLst>
          </p:cNvPr>
          <p:cNvSpPr txBox="1"/>
          <p:nvPr/>
        </p:nvSpPr>
        <p:spPr>
          <a:xfrm>
            <a:off x="2250086" y="2039027"/>
            <a:ext cx="2655254" cy="52322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800" b="1" i="0" u="sng"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Http Secure</a:t>
            </a:r>
            <a:endParaRPr kumimoji="0" lang="zh-CN" altLang="en-US" sz="2800" b="1" i="0" u="sng"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8" name="文本框 7">
            <a:extLst>
              <a:ext uri="{FF2B5EF4-FFF2-40B4-BE49-F238E27FC236}">
                <a16:creationId xmlns:a16="http://schemas.microsoft.com/office/drawing/2014/main" id="{3EECBC97-B4A2-29EA-BB8C-FECC43142C6C}"/>
              </a:ext>
            </a:extLst>
          </p:cNvPr>
          <p:cNvSpPr txBox="1"/>
          <p:nvPr/>
        </p:nvSpPr>
        <p:spPr>
          <a:xfrm>
            <a:off x="4141506" y="5190988"/>
            <a:ext cx="4111744" cy="52322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800" b="1" i="0" u="sng"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End to End Encryption</a:t>
            </a:r>
            <a:endParaRPr kumimoji="0" lang="zh-CN" altLang="en-US" sz="2800" b="1" i="0" u="sng"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pic>
        <p:nvPicPr>
          <p:cNvPr id="2056" name="Picture 8" descr="Signal Foundation">
            <a:extLst>
              <a:ext uri="{FF2B5EF4-FFF2-40B4-BE49-F238E27FC236}">
                <a16:creationId xmlns:a16="http://schemas.microsoft.com/office/drawing/2014/main" id="{807EB589-3552-77FA-64E2-235B5021655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459" t="28513" r="17934" b="28182"/>
          <a:stretch/>
        </p:blipFill>
        <p:spPr bwMode="auto">
          <a:xfrm>
            <a:off x="1578229" y="5777220"/>
            <a:ext cx="2271482" cy="811885"/>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9">
            <a:extLst>
              <a:ext uri="{FF2B5EF4-FFF2-40B4-BE49-F238E27FC236}">
                <a16:creationId xmlns:a16="http://schemas.microsoft.com/office/drawing/2014/main" id="{D3E81131-A3FD-2700-23DD-C1C6AC2B7353}"/>
              </a:ext>
            </a:extLst>
          </p:cNvPr>
          <p:cNvSpPr txBox="1"/>
          <p:nvPr/>
        </p:nvSpPr>
        <p:spPr>
          <a:xfrm>
            <a:off x="7068116" y="2524386"/>
            <a:ext cx="3712682" cy="52322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800" b="1" i="0" u="sng"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Hash and Signature</a:t>
            </a:r>
          </a:p>
        </p:txBody>
      </p:sp>
      <p:pic>
        <p:nvPicPr>
          <p:cNvPr id="2064" name="Picture 16" descr="Odoo/OpenERP integration - Cybrosys Technologies">
            <a:extLst>
              <a:ext uri="{FF2B5EF4-FFF2-40B4-BE49-F238E27FC236}">
                <a16:creationId xmlns:a16="http://schemas.microsoft.com/office/drawing/2014/main" id="{15A6BCEF-1F52-607C-E256-FB29ADD6DC6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05340" y="5811044"/>
            <a:ext cx="2584076" cy="744233"/>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Zcash (ZEC): Price Analysis, Jan.02 - CryptoNewsZ">
            <a:extLst>
              <a:ext uri="{FF2B5EF4-FFF2-40B4-BE49-F238E27FC236}">
                <a16:creationId xmlns:a16="http://schemas.microsoft.com/office/drawing/2014/main" id="{6FB2151E-FB49-25AB-A45E-D347833D1A1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82837" y="3977988"/>
            <a:ext cx="1602782" cy="672208"/>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Monero- A Rising star - Crypto-News.net">
            <a:extLst>
              <a:ext uri="{FF2B5EF4-FFF2-40B4-BE49-F238E27FC236}">
                <a16:creationId xmlns:a16="http://schemas.microsoft.com/office/drawing/2014/main" id="{3B7DA2AE-0C65-B6D5-C79E-15D1BB48DFE3}"/>
              </a:ext>
            </a:extLst>
          </p:cNvPr>
          <p:cNvPicPr>
            <a:picLocks noChangeAspect="1" noChangeArrowheads="1"/>
          </p:cNvPicPr>
          <p:nvPr/>
        </p:nvPicPr>
        <p:blipFill>
          <a:blip r:embed="rId9">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284483" y="3673454"/>
            <a:ext cx="2351408" cy="1235233"/>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Zoom Review, Pricing &amp; Features | SoftwarePundit">
            <a:extLst>
              <a:ext uri="{FF2B5EF4-FFF2-40B4-BE49-F238E27FC236}">
                <a16:creationId xmlns:a16="http://schemas.microsoft.com/office/drawing/2014/main" id="{AC063AE3-5750-76C2-9093-F9E0EC1511EA}"/>
              </a:ext>
            </a:extLst>
          </p:cNvPr>
          <p:cNvPicPr>
            <a:picLocks noChangeAspect="1" noChangeArrowheads="1"/>
          </p:cNvPicPr>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031127" y="5709871"/>
            <a:ext cx="2714473" cy="973545"/>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Bitcoin – Logos Download">
            <a:extLst>
              <a:ext uri="{FF2B5EF4-FFF2-40B4-BE49-F238E27FC236}">
                <a16:creationId xmlns:a16="http://schemas.microsoft.com/office/drawing/2014/main" id="{C9677E18-2FAC-8771-8C3D-8A3D3C312354}"/>
              </a:ext>
            </a:extLst>
          </p:cNvPr>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23502" y="3354454"/>
            <a:ext cx="2201911" cy="488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82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6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6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6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7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4" grpId="0"/>
      <p:bldP spid="8"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DA0BF-A98E-DB16-5C61-FF179AD7A30F}"/>
            </a:ext>
          </a:extLst>
        </p:cNvPr>
        <p:cNvGrpSpPr/>
        <p:nvPr/>
      </p:nvGrpSpPr>
      <p:grpSpPr>
        <a:xfrm>
          <a:off x="0" y="0"/>
          <a:ext cx="0" cy="0"/>
          <a:chOff x="0" y="0"/>
          <a:chExt cx="0" cy="0"/>
        </a:xfrm>
      </p:grpSpPr>
      <p:cxnSp>
        <p:nvCxnSpPr>
          <p:cNvPr id="62" name="直接连接符 61">
            <a:extLst>
              <a:ext uri="{FF2B5EF4-FFF2-40B4-BE49-F238E27FC236}">
                <a16:creationId xmlns:a16="http://schemas.microsoft.com/office/drawing/2014/main" id="{4E8ABF1D-1C02-47EC-D0C0-AF9BDC39F200}"/>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387BF31E-E129-5557-BF28-A2C48F5F366B}"/>
              </a:ext>
            </a:extLst>
          </p:cNvPr>
          <p:cNvSpPr txBox="1">
            <a:spLocks noChangeArrowheads="1"/>
          </p:cNvSpPr>
          <p:nvPr/>
        </p:nvSpPr>
        <p:spPr bwMode="auto">
          <a:xfrm>
            <a:off x="367827" y="213865"/>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fontAlgn="base">
              <a:lnSpc>
                <a:spcPct val="100000"/>
              </a:lnSpc>
              <a:spcBef>
                <a:spcPct val="0"/>
              </a:spcBef>
              <a:spcAft>
                <a:spcPct val="0"/>
              </a:spcAft>
              <a:buNone/>
              <a:defRPr/>
            </a:pPr>
            <a:r>
              <a:rPr lang="en-US" altLang="zh-CN" sz="3200" b="1" dirty="0">
                <a:latin typeface="微软雅黑" panose="020B0503020204020204" pitchFamily="34" charset="-122"/>
                <a:ea typeface="微软雅黑" panose="020B0503020204020204" pitchFamily="34" charset="-122"/>
              </a:rPr>
              <a:t>Primitive and Black-box Reduction</a:t>
            </a:r>
            <a:endParaRPr lang="zh-CN" altLang="en-US" sz="3200" b="1" dirty="0">
              <a:latin typeface="微软雅黑" panose="020B0503020204020204" pitchFamily="34" charset="-122"/>
              <a:ea typeface="微软雅黑" panose="020B0503020204020204" pitchFamily="34" charset="-122"/>
            </a:endParaRPr>
          </a:p>
        </p:txBody>
      </p:sp>
      <p:sp>
        <p:nvSpPr>
          <p:cNvPr id="28" name="Rounded Rectangle">
            <a:extLst>
              <a:ext uri="{FF2B5EF4-FFF2-40B4-BE49-F238E27FC236}">
                <a16:creationId xmlns:a16="http://schemas.microsoft.com/office/drawing/2014/main" id="{5BB9FA47-1C07-2044-EBBC-ECB5AEBD93C0}"/>
              </a:ext>
            </a:extLst>
          </p:cNvPr>
          <p:cNvSpPr/>
          <p:nvPr/>
        </p:nvSpPr>
        <p:spPr>
          <a:xfrm>
            <a:off x="578691" y="1619709"/>
            <a:ext cx="10837499" cy="1079532"/>
          </a:xfrm>
          <a:prstGeom prst="roundRect">
            <a:avLst>
              <a:gd name="adj" fmla="val 13674"/>
            </a:avLst>
          </a:prstGeom>
          <a:noFill/>
          <a:ln w="38100" cap="flat">
            <a:solidFill>
              <a:srgbClr val="003584"/>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dirty="0"/>
          </a:p>
        </p:txBody>
      </p:sp>
      <p:sp>
        <p:nvSpPr>
          <p:cNvPr id="29" name="文本框 28">
            <a:extLst>
              <a:ext uri="{FF2B5EF4-FFF2-40B4-BE49-F238E27FC236}">
                <a16:creationId xmlns:a16="http://schemas.microsoft.com/office/drawing/2014/main" id="{ADC6E398-DBB3-8E3C-0D55-5E604A13E5CB}"/>
              </a:ext>
            </a:extLst>
          </p:cNvPr>
          <p:cNvSpPr txBox="1"/>
          <p:nvPr/>
        </p:nvSpPr>
        <p:spPr>
          <a:xfrm>
            <a:off x="775810" y="1928642"/>
            <a:ext cx="10530992" cy="461665"/>
          </a:xfrm>
          <a:prstGeom prst="rect">
            <a:avLst/>
          </a:prstGeom>
          <a:noFill/>
        </p:spPr>
        <p:txBody>
          <a:bodyPr wrap="square">
            <a:spAutoFit/>
          </a:bodyPr>
          <a:lstStyle/>
          <a:p>
            <a:pPr algn="just"/>
            <a:r>
              <a:rPr lang="en-US" altLang="zh-CN" sz="2400" b="1" dirty="0"/>
              <a:t>There exists a black-box reduction from the primitive P to the primitive Q  </a:t>
            </a:r>
          </a:p>
        </p:txBody>
      </p:sp>
      <p:pic>
        <p:nvPicPr>
          <p:cNvPr id="2" name="图片 1">
            <a:extLst>
              <a:ext uri="{FF2B5EF4-FFF2-40B4-BE49-F238E27FC236}">
                <a16:creationId xmlns:a16="http://schemas.microsoft.com/office/drawing/2014/main" id="{91C95660-7D8C-82B7-38B3-EB41831A902A}"/>
              </a:ext>
            </a:extLst>
          </p:cNvPr>
          <p:cNvPicPr>
            <a:picLocks noChangeAspect="1"/>
          </p:cNvPicPr>
          <p:nvPr/>
        </p:nvPicPr>
        <p:blipFill>
          <a:blip r:embed="rId3"/>
          <a:stretch>
            <a:fillRect/>
          </a:stretch>
        </p:blipFill>
        <p:spPr>
          <a:xfrm>
            <a:off x="2300108" y="2894399"/>
            <a:ext cx="7086280" cy="3438037"/>
          </a:xfrm>
          <a:prstGeom prst="rect">
            <a:avLst/>
          </a:prstGeom>
        </p:spPr>
      </p:pic>
      <p:sp>
        <p:nvSpPr>
          <p:cNvPr id="3" name="TextBox 9">
            <a:extLst>
              <a:ext uri="{FF2B5EF4-FFF2-40B4-BE49-F238E27FC236}">
                <a16:creationId xmlns:a16="http://schemas.microsoft.com/office/drawing/2014/main" id="{FDECADCA-8C8A-F7C9-6914-B5C8DCF68841}"/>
              </a:ext>
            </a:extLst>
          </p:cNvPr>
          <p:cNvSpPr txBox="1"/>
          <p:nvPr/>
        </p:nvSpPr>
        <p:spPr>
          <a:xfrm>
            <a:off x="524571" y="1059503"/>
            <a:ext cx="6501374" cy="461665"/>
          </a:xfrm>
          <a:prstGeom prst="rect">
            <a:avLst/>
          </a:prstGeom>
          <a:noFill/>
        </p:spPr>
        <p:txBody>
          <a:bodyPr wrap="square" rtlCol="0">
            <a:spAutoFit/>
          </a:bodyPr>
          <a:lstStyle/>
          <a:p>
            <a:pPr algn="just"/>
            <a:r>
              <a:rPr lang="en-US" altLang="zh-CN" sz="2400" b="1" u="sng" dirty="0"/>
              <a:t>Theorem T</a:t>
            </a:r>
            <a:r>
              <a:rPr lang="zh-CN" altLang="en-US" sz="2400" b="1" u="sng" dirty="0"/>
              <a:t>：</a:t>
            </a:r>
            <a:endParaRPr lang="en-US" sz="2400" b="1" u="sng" dirty="0"/>
          </a:p>
        </p:txBody>
      </p:sp>
    </p:spTree>
    <p:extLst>
      <p:ext uri="{BB962C8B-B14F-4D97-AF65-F5344CB8AC3E}">
        <p14:creationId xmlns:p14="http://schemas.microsoft.com/office/powerpoint/2010/main" val="5768711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10A16-F1CD-6ABF-66C9-14516EE7D2BE}"/>
            </a:ext>
          </a:extLst>
        </p:cNvPr>
        <p:cNvGrpSpPr/>
        <p:nvPr/>
      </p:nvGrpSpPr>
      <p:grpSpPr>
        <a:xfrm>
          <a:off x="0" y="0"/>
          <a:ext cx="0" cy="0"/>
          <a:chOff x="0" y="0"/>
          <a:chExt cx="0" cy="0"/>
        </a:xfrm>
      </p:grpSpPr>
      <p:cxnSp>
        <p:nvCxnSpPr>
          <p:cNvPr id="62" name="直接连接符 61">
            <a:extLst>
              <a:ext uri="{FF2B5EF4-FFF2-40B4-BE49-F238E27FC236}">
                <a16:creationId xmlns:a16="http://schemas.microsoft.com/office/drawing/2014/main" id="{D709CA33-36B4-C6C8-98A5-D54211D8B97F}"/>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617781FD-CACF-AF84-46B0-A3281E498AEE}"/>
              </a:ext>
            </a:extLst>
          </p:cNvPr>
          <p:cNvSpPr txBox="1">
            <a:spLocks noChangeArrowheads="1"/>
          </p:cNvSpPr>
          <p:nvPr/>
        </p:nvSpPr>
        <p:spPr bwMode="auto">
          <a:xfrm>
            <a:off x="367827" y="213865"/>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fontAlgn="base">
              <a:lnSpc>
                <a:spcPct val="100000"/>
              </a:lnSpc>
              <a:spcBef>
                <a:spcPct val="0"/>
              </a:spcBef>
              <a:spcAft>
                <a:spcPct val="0"/>
              </a:spcAft>
              <a:buNone/>
              <a:defRPr/>
            </a:pPr>
            <a:r>
              <a:rPr lang="en-US" altLang="zh-CN" sz="3200" b="1" dirty="0">
                <a:latin typeface="微软雅黑" panose="020B0503020204020204" pitchFamily="34" charset="-122"/>
                <a:ea typeface="微软雅黑" panose="020B0503020204020204" pitchFamily="34" charset="-122"/>
              </a:rPr>
              <a:t>Our Strategy</a:t>
            </a:r>
            <a:endParaRPr lang="zh-CN" altLang="en-US" sz="3200" b="1" dirty="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CBFF1B87-0BC3-E7C8-42C5-38EE3AE30234}"/>
              </a:ext>
            </a:extLst>
          </p:cNvPr>
          <p:cNvSpPr txBox="1"/>
          <p:nvPr/>
        </p:nvSpPr>
        <p:spPr>
          <a:xfrm>
            <a:off x="797415" y="1087532"/>
            <a:ext cx="8054485" cy="2513637"/>
          </a:xfrm>
          <a:prstGeom prst="rect">
            <a:avLst/>
          </a:prstGeom>
          <a:noFill/>
        </p:spPr>
        <p:txBody>
          <a:bodyPr wrap="square">
            <a:spAutoFit/>
          </a:bodyPr>
          <a:lstStyle/>
          <a:p>
            <a:pPr marL="285750" indent="-285750">
              <a:lnSpc>
                <a:spcPct val="200000"/>
              </a:lnSpc>
              <a:buFont typeface="Wingdings" pitchFamily="2" charset="2"/>
              <a:buChar char="v"/>
              <a:defRPr/>
            </a:pPr>
            <a:r>
              <a:rPr lang="en-US" altLang="zh-CN" sz="2400" b="1" dirty="0"/>
              <a:t>Find a proper</a:t>
            </a:r>
          </a:p>
          <a:p>
            <a:pPr marL="285750" indent="-285750">
              <a:lnSpc>
                <a:spcPct val="200000"/>
              </a:lnSpc>
              <a:spcBef>
                <a:spcPts val="1200"/>
              </a:spcBef>
              <a:buFont typeface="Wingdings" pitchFamily="2" charset="2"/>
              <a:buChar char="v"/>
              <a:defRPr/>
            </a:pPr>
            <a:r>
              <a:rPr lang="en-US" altLang="zh-CN" sz="2400" b="1" dirty="0"/>
              <a:t>Longer CDH-secure groups exist relative to</a:t>
            </a:r>
          </a:p>
          <a:p>
            <a:pPr marL="285750" indent="-285750">
              <a:lnSpc>
                <a:spcPct val="200000"/>
              </a:lnSpc>
              <a:spcBef>
                <a:spcPts val="1200"/>
              </a:spcBef>
              <a:buFont typeface="Wingdings" pitchFamily="2" charset="2"/>
              <a:buChar char="v"/>
              <a:defRPr/>
            </a:pPr>
            <a:r>
              <a:rPr lang="en-US" altLang="zh-CN" sz="2400" b="1" dirty="0"/>
              <a:t>Shorter CDH-secure groups do not exist relative to</a:t>
            </a:r>
            <a:endParaRPr lang="zh-CN" altLang="en-US" sz="2400" b="1" dirty="0"/>
          </a:p>
        </p:txBody>
      </p:sp>
      <p:pic>
        <p:nvPicPr>
          <p:cNvPr id="11" name="图片 10">
            <a:extLst>
              <a:ext uri="{FF2B5EF4-FFF2-40B4-BE49-F238E27FC236}">
                <a16:creationId xmlns:a16="http://schemas.microsoft.com/office/drawing/2014/main" id="{72270167-51ED-2FEB-E467-15140D2FA9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1828" y="1244158"/>
            <a:ext cx="695729" cy="695729"/>
          </a:xfrm>
          <a:prstGeom prst="rect">
            <a:avLst/>
          </a:prstGeom>
        </p:spPr>
      </p:pic>
      <p:pic>
        <p:nvPicPr>
          <p:cNvPr id="13" name="图片 12">
            <a:extLst>
              <a:ext uri="{FF2B5EF4-FFF2-40B4-BE49-F238E27FC236}">
                <a16:creationId xmlns:a16="http://schemas.microsoft.com/office/drawing/2014/main" id="{A4F2EDC9-3522-1174-8098-DF5D64D881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2570" y="2156621"/>
            <a:ext cx="695729" cy="695729"/>
          </a:xfrm>
          <a:prstGeom prst="rect">
            <a:avLst/>
          </a:prstGeom>
        </p:spPr>
      </p:pic>
      <p:pic>
        <p:nvPicPr>
          <p:cNvPr id="15" name="图片 14">
            <a:extLst>
              <a:ext uri="{FF2B5EF4-FFF2-40B4-BE49-F238E27FC236}">
                <a16:creationId xmlns:a16="http://schemas.microsoft.com/office/drawing/2014/main" id="{45ADB873-40FC-4714-1CCE-43DB81B952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6235" y="3081135"/>
            <a:ext cx="695729" cy="695729"/>
          </a:xfrm>
          <a:prstGeom prst="rect">
            <a:avLst/>
          </a:prstGeom>
        </p:spPr>
      </p:pic>
      <p:pic>
        <p:nvPicPr>
          <p:cNvPr id="17" name="图片 16">
            <a:extLst>
              <a:ext uri="{FF2B5EF4-FFF2-40B4-BE49-F238E27FC236}">
                <a16:creationId xmlns:a16="http://schemas.microsoft.com/office/drawing/2014/main" id="{666AFA56-EBC6-3D87-4449-3B11F5B021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3482" y="1307859"/>
            <a:ext cx="444043" cy="444043"/>
          </a:xfrm>
          <a:prstGeom prst="rect">
            <a:avLst/>
          </a:prstGeom>
        </p:spPr>
      </p:pic>
      <p:pic>
        <p:nvPicPr>
          <p:cNvPr id="18" name="图片 17">
            <a:extLst>
              <a:ext uri="{FF2B5EF4-FFF2-40B4-BE49-F238E27FC236}">
                <a16:creationId xmlns:a16="http://schemas.microsoft.com/office/drawing/2014/main" id="{E26BEBF0-EC38-68BF-2A63-B1BC0C6BC5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8412" y="2234471"/>
            <a:ext cx="444043" cy="444043"/>
          </a:xfrm>
          <a:prstGeom prst="rect">
            <a:avLst/>
          </a:prstGeom>
        </p:spPr>
      </p:pic>
      <p:pic>
        <p:nvPicPr>
          <p:cNvPr id="27" name="图片 26">
            <a:extLst>
              <a:ext uri="{FF2B5EF4-FFF2-40B4-BE49-F238E27FC236}">
                <a16:creationId xmlns:a16="http://schemas.microsoft.com/office/drawing/2014/main" id="{A158A9C9-0D30-3B2A-869F-C98D301EA3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2077" y="3157126"/>
            <a:ext cx="444043" cy="444043"/>
          </a:xfrm>
          <a:prstGeom prst="rect">
            <a:avLst/>
          </a:prstGeom>
        </p:spPr>
      </p:pic>
    </p:spTree>
    <p:extLst>
      <p:ext uri="{BB962C8B-B14F-4D97-AF65-F5344CB8AC3E}">
        <p14:creationId xmlns:p14="http://schemas.microsoft.com/office/powerpoint/2010/main" val="2698760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2F74E-30D6-1B95-A442-2F717CE303D0}"/>
            </a:ext>
          </a:extLst>
        </p:cNvPr>
        <p:cNvGrpSpPr/>
        <p:nvPr/>
      </p:nvGrpSpPr>
      <p:grpSpPr>
        <a:xfrm>
          <a:off x="0" y="0"/>
          <a:ext cx="0" cy="0"/>
          <a:chOff x="0" y="0"/>
          <a:chExt cx="0" cy="0"/>
        </a:xfrm>
      </p:grpSpPr>
      <p:cxnSp>
        <p:nvCxnSpPr>
          <p:cNvPr id="62" name="直接连接符 61">
            <a:extLst>
              <a:ext uri="{FF2B5EF4-FFF2-40B4-BE49-F238E27FC236}">
                <a16:creationId xmlns:a16="http://schemas.microsoft.com/office/drawing/2014/main" id="{20BD9F4F-7FB1-EFB9-D2C5-677EDDC41FF3}"/>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360D69EF-05B4-7B32-E183-E66392095942}"/>
              </a:ext>
            </a:extLst>
          </p:cNvPr>
          <p:cNvSpPr txBox="1">
            <a:spLocks noChangeArrowheads="1"/>
          </p:cNvSpPr>
          <p:nvPr/>
        </p:nvSpPr>
        <p:spPr bwMode="auto">
          <a:xfrm>
            <a:off x="367827" y="213865"/>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fontAlgn="base">
              <a:lnSpc>
                <a:spcPct val="100000"/>
              </a:lnSpc>
              <a:spcBef>
                <a:spcPct val="0"/>
              </a:spcBef>
              <a:spcAft>
                <a:spcPct val="0"/>
              </a:spcAft>
              <a:buNone/>
              <a:defRPr/>
            </a:pPr>
            <a:r>
              <a:rPr lang="en-US" altLang="zh-CN" sz="3200" b="1" dirty="0">
                <a:latin typeface="微软雅黑" panose="020B0503020204020204" pitchFamily="34" charset="-122"/>
                <a:ea typeface="微软雅黑" panose="020B0503020204020204" pitchFamily="34" charset="-122"/>
              </a:rPr>
              <a:t>Idealized Models</a:t>
            </a:r>
            <a:endParaRPr lang="zh-CN" altLang="en-US" sz="3200" b="1" dirty="0">
              <a:latin typeface="微软雅黑" panose="020B0503020204020204" pitchFamily="34" charset="-122"/>
              <a:ea typeface="微软雅黑" panose="020B0503020204020204" pitchFamily="34" charset="-122"/>
            </a:endParaRPr>
          </a:p>
        </p:txBody>
      </p:sp>
      <p:sp>
        <p:nvSpPr>
          <p:cNvPr id="3" name="TextBox 9">
            <a:extLst>
              <a:ext uri="{FF2B5EF4-FFF2-40B4-BE49-F238E27FC236}">
                <a16:creationId xmlns:a16="http://schemas.microsoft.com/office/drawing/2014/main" id="{826262AC-F51E-766E-41CB-695C13010981}"/>
              </a:ext>
            </a:extLst>
          </p:cNvPr>
          <p:cNvSpPr txBox="1"/>
          <p:nvPr/>
        </p:nvSpPr>
        <p:spPr>
          <a:xfrm>
            <a:off x="1072932" y="1198017"/>
            <a:ext cx="6501374" cy="461665"/>
          </a:xfrm>
          <a:prstGeom prst="rect">
            <a:avLst/>
          </a:prstGeom>
          <a:noFill/>
        </p:spPr>
        <p:txBody>
          <a:bodyPr wrap="square" rtlCol="0">
            <a:spAutoFit/>
          </a:bodyPr>
          <a:lstStyle/>
          <a:p>
            <a:pPr algn="just"/>
            <a:r>
              <a:rPr lang="en-US" sz="2400" b="1" u="sng" dirty="0"/>
              <a:t>Random </a:t>
            </a:r>
            <a:r>
              <a:rPr lang="en-US" altLang="zh-CN" sz="2400" b="1" u="sng" dirty="0"/>
              <a:t>Oracle Model (ROM)</a:t>
            </a:r>
            <a:endParaRPr lang="en-US" sz="2400" b="1" u="sng" dirty="0"/>
          </a:p>
        </p:txBody>
      </p: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827B63AD-E3C5-6B0B-1A2E-04AC2801F4C0}"/>
                  </a:ext>
                </a:extLst>
              </p:cNvPr>
              <p:cNvSpPr txBox="1"/>
              <p:nvPr/>
            </p:nvSpPr>
            <p:spPr>
              <a:xfrm>
                <a:off x="1072932" y="1732756"/>
                <a:ext cx="7725815" cy="646331"/>
              </a:xfrm>
              <a:prstGeom prst="rect">
                <a:avLst/>
              </a:prstGeom>
              <a:noFill/>
            </p:spPr>
            <p:txBody>
              <a:bodyPr wrap="square" rtlCol="0">
                <a:spAutoFit/>
              </a:bodyPr>
              <a:lstStyle/>
              <a:p>
                <a:r>
                  <a:rPr lang="en-US" altLang="zh-CN" dirty="0">
                    <a:solidFill>
                      <a:schemeClr val="tx1"/>
                    </a:solidFill>
                  </a:rPr>
                  <a:t>The random </a:t>
                </a:r>
                <a:r>
                  <a:rPr lang="en-US" altLang="zh-CN" dirty="0"/>
                  <a:t>o</a:t>
                </a:r>
                <a:r>
                  <a:rPr lang="en-US" altLang="zh-CN" dirty="0">
                    <a:solidFill>
                      <a:schemeClr val="tx1"/>
                    </a:solidFill>
                  </a:rPr>
                  <a:t>racle </a:t>
                </a:r>
                <a:r>
                  <a:rPr lang="en-US" altLang="zh-CN" dirty="0"/>
                  <a:t>m</a:t>
                </a:r>
                <a:r>
                  <a:rPr lang="en-US" altLang="zh-CN" dirty="0">
                    <a:solidFill>
                      <a:schemeClr val="tx1"/>
                    </a:solidFill>
                  </a:rPr>
                  <a:t>odel is an idealized model of a truly random publicly accessible hash function H</a:t>
                </a:r>
                <a:r>
                  <a:rPr lang="zh-CN" altLang="en-US" dirty="0">
                    <a:solidFill>
                      <a:schemeClr val="tx1"/>
                    </a:solidFill>
                  </a:rPr>
                  <a:t>：</a:t>
                </a:r>
                <a14:m>
                  <m:oMath xmlns:m="http://schemas.openxmlformats.org/officeDocument/2006/math">
                    <m:sSup>
                      <m:sSupPr>
                        <m:ctrlPr>
                          <a:rPr lang="zh-CN" altLang="en-US" i="1" smtClean="0">
                            <a:solidFill>
                              <a:schemeClr val="tx1"/>
                            </a:solidFill>
                            <a:latin typeface="Cambria Math" panose="02040503050406030204" pitchFamily="18" charset="0"/>
                          </a:rPr>
                        </m:ctrlPr>
                      </m:sSupPr>
                      <m:e>
                        <m:d>
                          <m:dPr>
                            <m:begChr m:val="{"/>
                            <m:endChr m:val="}"/>
                            <m:ctrlPr>
                              <a:rPr lang="zh-CN" altLang="en-US" i="1" smtClean="0">
                                <a:solidFill>
                                  <a:schemeClr val="tx1"/>
                                </a:solidFill>
                                <a:latin typeface="Cambria Math" panose="02040503050406030204" pitchFamily="18" charset="0"/>
                              </a:rPr>
                            </m:ctrlPr>
                          </m:dPr>
                          <m:e>
                            <m:r>
                              <a:rPr lang="zh-CN" altLang="en-US" i="1" smtClean="0">
                                <a:solidFill>
                                  <a:schemeClr val="tx1"/>
                                </a:solidFill>
                                <a:latin typeface="Cambria Math" panose="02040503050406030204" pitchFamily="18" charset="0"/>
                              </a:rPr>
                              <m:t>0,1</m:t>
                            </m:r>
                          </m:e>
                        </m:d>
                      </m:e>
                      <m:sup>
                        <m:r>
                          <a:rPr lang="zh-CN" altLang="en-US" i="1" smtClean="0">
                            <a:solidFill>
                              <a:schemeClr val="tx1"/>
                            </a:solidFill>
                            <a:latin typeface="Cambria Math" panose="02040503050406030204" pitchFamily="18" charset="0"/>
                          </a:rPr>
                          <m:t>∗</m:t>
                        </m:r>
                      </m:sup>
                    </m:sSup>
                    <m:r>
                      <a:rPr lang="zh-CN" altLang="en-US" i="1" smtClean="0">
                        <a:solidFill>
                          <a:schemeClr val="tx1"/>
                        </a:solidFill>
                        <a:latin typeface="Cambria Math" panose="02040503050406030204" pitchFamily="18" charset="0"/>
                      </a:rPr>
                      <m:t>→</m:t>
                    </m:r>
                    <m:sSup>
                      <m:sSupPr>
                        <m:ctrlPr>
                          <a:rPr lang="zh-CN" altLang="en-US" i="1" smtClean="0">
                            <a:solidFill>
                              <a:schemeClr val="tx1"/>
                            </a:solidFill>
                            <a:latin typeface="Cambria Math" panose="02040503050406030204" pitchFamily="18" charset="0"/>
                          </a:rPr>
                        </m:ctrlPr>
                      </m:sSupPr>
                      <m:e>
                        <m:d>
                          <m:dPr>
                            <m:begChr m:val="{"/>
                            <m:endChr m:val="}"/>
                            <m:ctrlPr>
                              <a:rPr lang="zh-CN" altLang="en-US" i="1" smtClean="0">
                                <a:solidFill>
                                  <a:schemeClr val="tx1"/>
                                </a:solidFill>
                                <a:latin typeface="Cambria Math" panose="02040503050406030204" pitchFamily="18" charset="0"/>
                              </a:rPr>
                            </m:ctrlPr>
                          </m:dPr>
                          <m:e>
                            <m:r>
                              <a:rPr lang="zh-CN" altLang="en-US" i="1" smtClean="0">
                                <a:solidFill>
                                  <a:schemeClr val="tx1"/>
                                </a:solidFill>
                                <a:latin typeface="Cambria Math" panose="02040503050406030204" pitchFamily="18" charset="0"/>
                              </a:rPr>
                              <m:t>0,1</m:t>
                            </m:r>
                          </m:e>
                        </m:d>
                      </m:e>
                      <m:sup>
                        <m:r>
                          <a:rPr lang="zh-CN" altLang="en-US" i="1" smtClean="0">
                            <a:solidFill>
                              <a:schemeClr val="tx1"/>
                            </a:solidFill>
                            <a:latin typeface="Cambria Math" panose="02040503050406030204" pitchFamily="18" charset="0"/>
                          </a:rPr>
                          <m:t>𝑛</m:t>
                        </m:r>
                      </m:sup>
                    </m:sSup>
                  </m:oMath>
                </a14:m>
                <a:r>
                  <a:rPr lang="en-US" altLang="zh-CN" dirty="0">
                    <a:solidFill>
                      <a:schemeClr val="tx1"/>
                    </a:solidFill>
                  </a:rPr>
                  <a:t>.</a:t>
                </a:r>
                <a:endParaRPr lang="zh-CN" altLang="en-US" dirty="0">
                  <a:solidFill>
                    <a:schemeClr val="tx1"/>
                  </a:solidFill>
                </a:endParaRPr>
              </a:p>
            </p:txBody>
          </p:sp>
        </mc:Choice>
        <mc:Fallback xmlns="">
          <p:sp>
            <p:nvSpPr>
              <p:cNvPr id="19" name="文本框 18">
                <a:extLst>
                  <a:ext uri="{FF2B5EF4-FFF2-40B4-BE49-F238E27FC236}">
                    <a16:creationId xmlns:a16="http://schemas.microsoft.com/office/drawing/2014/main" id="{827B63AD-E3C5-6B0B-1A2E-04AC2801F4C0}"/>
                  </a:ext>
                </a:extLst>
              </p:cNvPr>
              <p:cNvSpPr txBox="1">
                <a:spLocks noRot="1" noChangeAspect="1" noMove="1" noResize="1" noEditPoints="1" noAdjustHandles="1" noChangeArrowheads="1" noChangeShapeType="1" noTextEdit="1"/>
              </p:cNvSpPr>
              <p:nvPr/>
            </p:nvSpPr>
            <p:spPr>
              <a:xfrm>
                <a:off x="1072932" y="1732756"/>
                <a:ext cx="7725815" cy="646331"/>
              </a:xfrm>
              <a:prstGeom prst="rect">
                <a:avLst/>
              </a:prstGeom>
              <a:blipFill>
                <a:blip r:embed="rId3"/>
                <a:stretch>
                  <a:fillRect l="-631" t="-4717" b="-14151"/>
                </a:stretch>
              </a:blipFill>
            </p:spPr>
            <p:txBody>
              <a:bodyPr/>
              <a:lstStyle/>
              <a:p>
                <a:r>
                  <a:rPr lang="zh-CN" altLang="en-US">
                    <a:noFill/>
                  </a:rPr>
                  <a:t> </a:t>
                </a:r>
              </a:p>
            </p:txBody>
          </p:sp>
        </mc:Fallback>
      </mc:AlternateContent>
      <p:sp>
        <p:nvSpPr>
          <p:cNvPr id="48" name="文本框 47">
            <a:extLst>
              <a:ext uri="{FF2B5EF4-FFF2-40B4-BE49-F238E27FC236}">
                <a16:creationId xmlns:a16="http://schemas.microsoft.com/office/drawing/2014/main" id="{3338AC95-318A-7639-159F-74E687F4D663}"/>
              </a:ext>
            </a:extLst>
          </p:cNvPr>
          <p:cNvSpPr txBox="1"/>
          <p:nvPr/>
        </p:nvSpPr>
        <p:spPr>
          <a:xfrm>
            <a:off x="1072931" y="2459938"/>
            <a:ext cx="8211504" cy="369332"/>
          </a:xfrm>
          <a:prstGeom prst="rect">
            <a:avLst/>
          </a:prstGeom>
          <a:noFill/>
        </p:spPr>
        <p:txBody>
          <a:bodyPr wrap="square" rtlCol="0">
            <a:spAutoFit/>
          </a:bodyPr>
          <a:lstStyle/>
          <a:p>
            <a:r>
              <a:rPr lang="en-US" altLang="zh-CN" dirty="0">
                <a:solidFill>
                  <a:schemeClr val="tx1"/>
                </a:solidFill>
              </a:rPr>
              <a:t>Utility: OAEP, Fiat-Shamir transform</a:t>
            </a:r>
            <a:r>
              <a:rPr lang="en-US" altLang="zh-CN" dirty="0"/>
              <a:t>,</a:t>
            </a:r>
            <a:r>
              <a:rPr lang="zh-CN" altLang="en-US" dirty="0"/>
              <a:t> </a:t>
            </a:r>
            <a:r>
              <a:rPr lang="en-US" altLang="zh-CN" dirty="0"/>
              <a:t>Fujisaki-Okamoto transform</a:t>
            </a:r>
            <a:endParaRPr lang="zh-CN" altLang="en-US" dirty="0">
              <a:solidFill>
                <a:schemeClr val="tx1"/>
              </a:solidFill>
            </a:endParaRPr>
          </a:p>
        </p:txBody>
      </p:sp>
      <p:pic>
        <p:nvPicPr>
          <p:cNvPr id="2" name="图片 1">
            <a:extLst>
              <a:ext uri="{FF2B5EF4-FFF2-40B4-BE49-F238E27FC236}">
                <a16:creationId xmlns:a16="http://schemas.microsoft.com/office/drawing/2014/main" id="{40371446-B21D-2FE4-79D2-003B94EC8A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0200" y="4100638"/>
            <a:ext cx="1130832" cy="1130832"/>
          </a:xfrm>
          <a:prstGeom prst="rect">
            <a:avLst/>
          </a:prstGeom>
        </p:spPr>
      </p:pic>
      <p:sp>
        <p:nvSpPr>
          <p:cNvPr id="4" name="矩形: 圆角 3">
            <a:extLst>
              <a:ext uri="{FF2B5EF4-FFF2-40B4-BE49-F238E27FC236}">
                <a16:creationId xmlns:a16="http://schemas.microsoft.com/office/drawing/2014/main" id="{3D3411CF-58A5-D1B3-A951-BF1A8BCB0AE3}"/>
              </a:ext>
            </a:extLst>
          </p:cNvPr>
          <p:cNvSpPr/>
          <p:nvPr/>
        </p:nvSpPr>
        <p:spPr>
          <a:xfrm>
            <a:off x="6241825" y="3566761"/>
            <a:ext cx="4049975" cy="2739692"/>
          </a:xfrm>
          <a:prstGeom prst="roundRect">
            <a:avLst>
              <a:gd name="adj" fmla="val 8936"/>
            </a:avLst>
          </a:prstGeom>
          <a:noFill/>
          <a:ln w="28575">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graphicFrame>
            <p:nvGraphicFramePr>
              <p:cNvPr id="7" name="表格 6">
                <a:extLst>
                  <a:ext uri="{FF2B5EF4-FFF2-40B4-BE49-F238E27FC236}">
                    <a16:creationId xmlns:a16="http://schemas.microsoft.com/office/drawing/2014/main" id="{DE569BF3-9993-07B8-0FE0-0F37F0AC4F62}"/>
                  </a:ext>
                </a:extLst>
              </p:cNvPr>
              <p:cNvGraphicFramePr>
                <a:graphicFrameLocks noGrp="1"/>
              </p:cNvGraphicFramePr>
              <p:nvPr>
                <p:extLst/>
              </p:nvPr>
            </p:nvGraphicFramePr>
            <p:xfrm>
              <a:off x="6640351" y="4137435"/>
              <a:ext cx="3231550" cy="1463040"/>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0">
                    <a:tc>
                      <a:txBody>
                        <a:bodyPr/>
                        <a:lstStyle/>
                        <a:p>
                          <a:pPr/>
                          <a14:m>
                            <m:oMathPara xmlns:m="http://schemas.openxmlformats.org/officeDocument/2006/math">
                              <m:oMathParaPr>
                                <m:jc m:val="centerGroup"/>
                              </m:oMathParaPr>
                              <m:oMath xmlns:m="http://schemas.openxmlformats.org/officeDocument/2006/math">
                                <m:sSub>
                                  <m:sSubPr>
                                    <m:ctrlPr>
                                      <a:rPr lang="zh-CN" altLang="en-US" b="1" i="1" dirty="0" smtClean="0">
                                        <a:solidFill>
                                          <a:schemeClr val="tx1"/>
                                        </a:solidFill>
                                        <a:latin typeface="Cambria Math" panose="02040503050406030204" pitchFamily="18" charset="0"/>
                                      </a:rPr>
                                    </m:ctrlPr>
                                  </m:sSubPr>
                                  <m:e>
                                    <m:r>
                                      <a:rPr lang="zh-CN" altLang="en-US" b="1" i="1" dirty="0">
                                        <a:solidFill>
                                          <a:schemeClr val="tx1"/>
                                        </a:solidFill>
                                        <a:latin typeface="Cambria Math" panose="02040503050406030204" pitchFamily="18" charset="0"/>
                                      </a:rPr>
                                      <m:t>𝒙</m:t>
                                    </m:r>
                                  </m:e>
                                  <m:sub>
                                    <m:r>
                                      <a:rPr lang="zh-CN" altLang="en-US" b="1" i="0" dirty="0">
                                        <a:solidFill>
                                          <a:schemeClr val="tx1"/>
                                        </a:solidFill>
                                        <a:latin typeface="Cambria Math" panose="02040503050406030204" pitchFamily="18" charset="0"/>
                                      </a:rPr>
                                      <m:t>𝟏</m:t>
                                    </m:r>
                                  </m:sub>
                                </m:sSub>
                              </m:oMath>
                            </m:oMathPara>
                          </a14:m>
                          <a:endParaRPr lang="zh-CN" altLang="en-US" b="1" dirty="0"/>
                        </a:p>
                      </a:txBody>
                      <a:tcPr>
                        <a:solidFill>
                          <a:schemeClr val="accent2">
                            <a:lumMod val="40000"/>
                            <a:lumOff val="60000"/>
                          </a:schemeClr>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zh-CN" altLang="en-US" sz="1800" b="1" i="1" kern="1200" dirty="0">
                                        <a:solidFill>
                                          <a:schemeClr val="tx1"/>
                                        </a:solidFill>
                                        <a:latin typeface="Cambria Math" panose="02040503050406030204" pitchFamily="18" charset="0"/>
                                        <a:ea typeface="+mn-ea"/>
                                        <a:cs typeface="+mn-cs"/>
                                      </a:rPr>
                                      <m:t>𝟏</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chemeClr val="accent2">
                            <a:lumMod val="40000"/>
                            <a:lumOff val="60000"/>
                          </a:schemeClr>
                        </a:solidFill>
                      </a:tcPr>
                    </a:tc>
                    <a:extLst>
                      <a:ext uri="{0D108BD9-81ED-4DB2-BD59-A6C34878D82A}">
                        <a16:rowId xmlns:a16="http://schemas.microsoft.com/office/drawing/2014/main" val="2436588267"/>
                      </a:ext>
                    </a:extLst>
                  </a:tr>
                  <a:tr h="292279">
                    <a:tc>
                      <a:txBody>
                        <a:bodyPr/>
                        <a:lstStyle/>
                        <a:p>
                          <a:pPr/>
                          <a14:m>
                            <m:oMathPara xmlns:m="http://schemas.openxmlformats.org/officeDocument/2006/math">
                              <m:oMathParaPr>
                                <m:jc m:val="centerGroup"/>
                              </m:oMathParaPr>
                              <m:oMath xmlns:m="http://schemas.openxmlformats.org/officeDocument/2006/math">
                                <m:sSub>
                                  <m:sSubPr>
                                    <m:ctrlPr>
                                      <a:rPr lang="zh-CN" altLang="en-US" b="1" i="1" dirty="0" smtClean="0">
                                        <a:solidFill>
                                          <a:schemeClr val="tx1"/>
                                        </a:solidFill>
                                        <a:latin typeface="Cambria Math" panose="02040503050406030204" pitchFamily="18" charset="0"/>
                                      </a:rPr>
                                    </m:ctrlPr>
                                  </m:sSubPr>
                                  <m:e>
                                    <m:r>
                                      <a:rPr lang="zh-CN" altLang="en-US" b="1" i="1" dirty="0">
                                        <a:solidFill>
                                          <a:schemeClr val="tx1"/>
                                        </a:solidFill>
                                        <a:latin typeface="Cambria Math" panose="02040503050406030204" pitchFamily="18" charset="0"/>
                                      </a:rPr>
                                      <m:t>𝒙</m:t>
                                    </m:r>
                                  </m:e>
                                  <m:sub>
                                    <m:r>
                                      <a:rPr lang="en-US" altLang="zh-CN" b="1" i="1" dirty="0" smtClean="0">
                                        <a:solidFill>
                                          <a:schemeClr val="tx1"/>
                                        </a:solidFill>
                                        <a:latin typeface="Cambria Math" panose="02040503050406030204" pitchFamily="18" charset="0"/>
                                      </a:rPr>
                                      <m:t>𝟐</m:t>
                                    </m:r>
                                  </m:sub>
                                </m:sSub>
                              </m:oMath>
                            </m:oMathPara>
                          </a14:m>
                          <a:endParaRPr lang="zh-CN" altLang="en-US" b="1" dirty="0"/>
                        </a:p>
                      </a:txBody>
                      <a:tcPr>
                        <a:solidFill>
                          <a:schemeClr val="accent2">
                            <a:lumMod val="40000"/>
                            <a:lumOff val="60000"/>
                          </a:schemeClr>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𝟐</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chemeClr val="accent2">
                            <a:lumMod val="40000"/>
                            <a:lumOff val="60000"/>
                          </a:schemeClr>
                        </a:solidFill>
                      </a:tcPr>
                    </a:tc>
                    <a:extLst>
                      <a:ext uri="{0D108BD9-81ED-4DB2-BD59-A6C34878D82A}">
                        <a16:rowId xmlns:a16="http://schemas.microsoft.com/office/drawing/2014/main" val="3781201914"/>
                      </a:ext>
                    </a:extLst>
                  </a:tr>
                  <a:tr h="292279">
                    <a:tc>
                      <a:txBody>
                        <a:bodyPr/>
                        <a:lstStyle/>
                        <a:p>
                          <a:pPr/>
                          <a14:m>
                            <m:oMathPara xmlns:m="http://schemas.openxmlformats.org/officeDocument/2006/math">
                              <m:oMathParaPr>
                                <m:jc m:val="centerGroup"/>
                              </m:oMathParaPr>
                              <m:oMath xmlns:m="http://schemas.openxmlformats.org/officeDocument/2006/math">
                                <m:sSub>
                                  <m:sSubPr>
                                    <m:ctrlPr>
                                      <a:rPr lang="zh-CN" altLang="en-US" b="1" i="1" dirty="0" smtClean="0">
                                        <a:solidFill>
                                          <a:schemeClr val="tx1"/>
                                        </a:solidFill>
                                        <a:latin typeface="Cambria Math" panose="02040503050406030204" pitchFamily="18" charset="0"/>
                                      </a:rPr>
                                    </m:ctrlPr>
                                  </m:sSubPr>
                                  <m:e>
                                    <m:r>
                                      <a:rPr lang="zh-CN" altLang="en-US" b="1" i="1" dirty="0">
                                        <a:solidFill>
                                          <a:schemeClr val="tx1"/>
                                        </a:solidFill>
                                        <a:latin typeface="Cambria Math" panose="02040503050406030204" pitchFamily="18" charset="0"/>
                                      </a:rPr>
                                      <m:t>𝒙</m:t>
                                    </m:r>
                                  </m:e>
                                  <m:sub>
                                    <m:r>
                                      <a:rPr lang="en-US" altLang="zh-CN" b="1" i="1" dirty="0" smtClean="0">
                                        <a:solidFill>
                                          <a:schemeClr val="tx1"/>
                                        </a:solidFill>
                                        <a:latin typeface="Cambria Math" panose="02040503050406030204" pitchFamily="18" charset="0"/>
                                      </a:rPr>
                                      <m:t>𝟑</m:t>
                                    </m:r>
                                  </m:sub>
                                </m:sSub>
                              </m:oMath>
                            </m:oMathPara>
                          </a14:m>
                          <a:endParaRPr lang="zh-CN" altLang="en-US" b="1" dirty="0"/>
                        </a:p>
                      </a:txBody>
                      <a:tcPr>
                        <a:solidFill>
                          <a:schemeClr val="accent2">
                            <a:lumMod val="40000"/>
                            <a:lumOff val="60000"/>
                          </a:schemeClr>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𝟑</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chemeClr val="accent2">
                            <a:lumMod val="40000"/>
                            <a:lumOff val="60000"/>
                          </a:schemeClr>
                        </a:solidFill>
                      </a:tcPr>
                    </a:tc>
                    <a:extLst>
                      <a:ext uri="{0D108BD9-81ED-4DB2-BD59-A6C34878D82A}">
                        <a16:rowId xmlns:a16="http://schemas.microsoft.com/office/drawing/2014/main" val="4114914350"/>
                      </a:ext>
                    </a:extLst>
                  </a:tr>
                  <a:tr h="292279">
                    <a:tc>
                      <a:txBody>
                        <a:bodyPr/>
                        <a:lstStyle/>
                        <a:p>
                          <a:pPr algn="ctr"/>
                          <a:r>
                            <a:rPr lang="en-US" altLang="zh-CN" b="1" dirty="0"/>
                            <a:t>…</a:t>
                          </a:r>
                          <a:endParaRPr lang="zh-CN" altLang="en-US" b="1" dirty="0"/>
                        </a:p>
                      </a:txBody>
                      <a:tcPr>
                        <a:solidFill>
                          <a:schemeClr val="accent2">
                            <a:lumMod val="40000"/>
                            <a:lumOff val="60000"/>
                          </a:schemeClr>
                        </a:solidFill>
                      </a:tcPr>
                    </a:tc>
                    <a:tc>
                      <a:txBody>
                        <a:bodyPr/>
                        <a:lstStyle/>
                        <a:p>
                          <a:pPr algn="ctr"/>
                          <a:r>
                            <a:rPr lang="en-US" altLang="zh-CN" b="1" dirty="0"/>
                            <a:t>…</a:t>
                          </a:r>
                          <a:endParaRPr lang="zh-CN" altLang="en-US" b="1" dirty="0"/>
                        </a:p>
                      </a:txBody>
                      <a:tcPr>
                        <a:solidFill>
                          <a:schemeClr val="accent2">
                            <a:lumMod val="40000"/>
                            <a:lumOff val="60000"/>
                          </a:schemeClr>
                        </a:solidFill>
                      </a:tcPr>
                    </a:tc>
                    <a:extLst>
                      <a:ext uri="{0D108BD9-81ED-4DB2-BD59-A6C34878D82A}">
                        <a16:rowId xmlns:a16="http://schemas.microsoft.com/office/drawing/2014/main" val="2043148144"/>
                      </a:ext>
                    </a:extLst>
                  </a:tr>
                </a:tbl>
              </a:graphicData>
            </a:graphic>
          </p:graphicFrame>
        </mc:Choice>
        <mc:Fallback xmlns="">
          <p:graphicFrame>
            <p:nvGraphicFramePr>
              <p:cNvPr id="7" name="表格 6">
                <a:extLst>
                  <a:ext uri="{FF2B5EF4-FFF2-40B4-BE49-F238E27FC236}">
                    <a16:creationId xmlns:a16="http://schemas.microsoft.com/office/drawing/2014/main" id="{DE569BF3-9993-07B8-0FE0-0F37F0AC4F62}"/>
                  </a:ext>
                </a:extLst>
              </p:cNvPr>
              <p:cNvGraphicFramePr>
                <a:graphicFrameLocks noGrp="1"/>
              </p:cNvGraphicFramePr>
              <p:nvPr>
                <p:extLst>
                  <p:ext uri="{D42A27DB-BD31-4B8C-83A1-F6EECF244321}">
                    <p14:modId xmlns:p14="http://schemas.microsoft.com/office/powerpoint/2010/main" val="590238070"/>
                  </p:ext>
                </p:extLst>
              </p:nvPr>
            </p:nvGraphicFramePr>
            <p:xfrm>
              <a:off x="6640351" y="4137435"/>
              <a:ext cx="3231550" cy="1463040"/>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365760">
                    <a:tc>
                      <a:txBody>
                        <a:bodyPr/>
                        <a:lstStyle/>
                        <a:p>
                          <a:endParaRPr lang="zh-CN"/>
                        </a:p>
                      </a:txBody>
                      <a:tcPr>
                        <a:blipFill>
                          <a:blip r:embed="rId5"/>
                          <a:stretch>
                            <a:fillRect l="-376" t="-1667" r="-101128" b="-328333"/>
                          </a:stretch>
                        </a:blipFill>
                      </a:tcPr>
                    </a:tc>
                    <a:tc>
                      <a:txBody>
                        <a:bodyPr/>
                        <a:lstStyle/>
                        <a:p>
                          <a:endParaRPr lang="zh-CN"/>
                        </a:p>
                      </a:txBody>
                      <a:tcPr>
                        <a:blipFill>
                          <a:blip r:embed="rId5"/>
                          <a:stretch>
                            <a:fillRect l="-100755" t="-1667" r="-1509" b="-328333"/>
                          </a:stretch>
                        </a:blipFill>
                      </a:tcPr>
                    </a:tc>
                    <a:extLst>
                      <a:ext uri="{0D108BD9-81ED-4DB2-BD59-A6C34878D82A}">
                        <a16:rowId xmlns:a16="http://schemas.microsoft.com/office/drawing/2014/main" val="2436588267"/>
                      </a:ext>
                    </a:extLst>
                  </a:tr>
                  <a:tr h="365760">
                    <a:tc>
                      <a:txBody>
                        <a:bodyPr/>
                        <a:lstStyle/>
                        <a:p>
                          <a:endParaRPr lang="zh-CN"/>
                        </a:p>
                      </a:txBody>
                      <a:tcPr>
                        <a:blipFill>
                          <a:blip r:embed="rId5"/>
                          <a:stretch>
                            <a:fillRect l="-376" t="-100000" r="-101128" b="-222951"/>
                          </a:stretch>
                        </a:blipFill>
                      </a:tcPr>
                    </a:tc>
                    <a:tc>
                      <a:txBody>
                        <a:bodyPr/>
                        <a:lstStyle/>
                        <a:p>
                          <a:endParaRPr lang="zh-CN"/>
                        </a:p>
                      </a:txBody>
                      <a:tcPr>
                        <a:blipFill>
                          <a:blip r:embed="rId5"/>
                          <a:stretch>
                            <a:fillRect l="-100755" t="-100000" r="-1509" b="-222951"/>
                          </a:stretch>
                        </a:blipFill>
                      </a:tcPr>
                    </a:tc>
                    <a:extLst>
                      <a:ext uri="{0D108BD9-81ED-4DB2-BD59-A6C34878D82A}">
                        <a16:rowId xmlns:a16="http://schemas.microsoft.com/office/drawing/2014/main" val="3781201914"/>
                      </a:ext>
                    </a:extLst>
                  </a:tr>
                  <a:tr h="365760">
                    <a:tc>
                      <a:txBody>
                        <a:bodyPr/>
                        <a:lstStyle/>
                        <a:p>
                          <a:endParaRPr lang="zh-CN"/>
                        </a:p>
                      </a:txBody>
                      <a:tcPr>
                        <a:blipFill>
                          <a:blip r:embed="rId5"/>
                          <a:stretch>
                            <a:fillRect l="-376" t="-203333" r="-101128" b="-126667"/>
                          </a:stretch>
                        </a:blipFill>
                      </a:tcPr>
                    </a:tc>
                    <a:tc>
                      <a:txBody>
                        <a:bodyPr/>
                        <a:lstStyle/>
                        <a:p>
                          <a:endParaRPr lang="zh-CN"/>
                        </a:p>
                      </a:txBody>
                      <a:tcPr>
                        <a:blipFill>
                          <a:blip r:embed="rId5"/>
                          <a:stretch>
                            <a:fillRect l="-100755" t="-203333" r="-1509" b="-126667"/>
                          </a:stretch>
                        </a:blipFill>
                      </a:tcPr>
                    </a:tc>
                    <a:extLst>
                      <a:ext uri="{0D108BD9-81ED-4DB2-BD59-A6C34878D82A}">
                        <a16:rowId xmlns:a16="http://schemas.microsoft.com/office/drawing/2014/main" val="4114914350"/>
                      </a:ext>
                    </a:extLst>
                  </a:tr>
                  <a:tr h="365760">
                    <a:tc>
                      <a:txBody>
                        <a:bodyPr/>
                        <a:lstStyle/>
                        <a:p>
                          <a:pPr algn="ctr"/>
                          <a:r>
                            <a:rPr lang="en-US" altLang="zh-CN" b="1" dirty="0"/>
                            <a:t>…</a:t>
                          </a:r>
                          <a:endParaRPr lang="zh-CN" altLang="en-US" b="1" dirty="0"/>
                        </a:p>
                      </a:txBody>
                      <a:tcPr>
                        <a:solidFill>
                          <a:schemeClr val="accent2">
                            <a:lumMod val="40000"/>
                            <a:lumOff val="60000"/>
                          </a:schemeClr>
                        </a:solidFill>
                      </a:tcPr>
                    </a:tc>
                    <a:tc>
                      <a:txBody>
                        <a:bodyPr/>
                        <a:lstStyle/>
                        <a:p>
                          <a:pPr algn="ctr"/>
                          <a:r>
                            <a:rPr lang="en-US" altLang="zh-CN" b="1" dirty="0"/>
                            <a:t>…</a:t>
                          </a:r>
                          <a:endParaRPr lang="zh-CN" altLang="en-US" b="1" dirty="0"/>
                        </a:p>
                      </a:txBody>
                      <a:tcPr>
                        <a:solidFill>
                          <a:schemeClr val="accent2">
                            <a:lumMod val="40000"/>
                            <a:lumOff val="60000"/>
                          </a:schemeClr>
                        </a:solidFill>
                      </a:tcPr>
                    </a:tc>
                    <a:extLst>
                      <a:ext uri="{0D108BD9-81ED-4DB2-BD59-A6C34878D82A}">
                        <a16:rowId xmlns:a16="http://schemas.microsoft.com/office/drawing/2014/main" val="2043148144"/>
                      </a:ext>
                    </a:extLst>
                  </a:tr>
                </a:tbl>
              </a:graphicData>
            </a:graphic>
          </p:graphicFrame>
        </mc:Fallback>
      </mc:AlternateContent>
      <p:grpSp>
        <p:nvGrpSpPr>
          <p:cNvPr id="8" name="组合 7">
            <a:extLst>
              <a:ext uri="{FF2B5EF4-FFF2-40B4-BE49-F238E27FC236}">
                <a16:creationId xmlns:a16="http://schemas.microsoft.com/office/drawing/2014/main" id="{F9013E94-46D6-4DB8-9F1A-A7A951738864}"/>
              </a:ext>
            </a:extLst>
          </p:cNvPr>
          <p:cNvGrpSpPr/>
          <p:nvPr/>
        </p:nvGrpSpPr>
        <p:grpSpPr>
          <a:xfrm>
            <a:off x="9760364" y="3137132"/>
            <a:ext cx="963506" cy="963506"/>
            <a:chOff x="1941164" y="1873623"/>
            <a:chExt cx="1151659" cy="1151659"/>
          </a:xfrm>
        </p:grpSpPr>
        <p:pic>
          <p:nvPicPr>
            <p:cNvPr id="9" name="图片 8">
              <a:extLst>
                <a:ext uri="{FF2B5EF4-FFF2-40B4-BE49-F238E27FC236}">
                  <a16:creationId xmlns:a16="http://schemas.microsoft.com/office/drawing/2014/main" id="{951224F3-B3CA-7929-F507-C2E5870361F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41164" y="1873623"/>
              <a:ext cx="1151659" cy="1151659"/>
            </a:xfrm>
            <a:prstGeom prst="rect">
              <a:avLst/>
            </a:prstGeom>
          </p:spPr>
        </p:pic>
        <p:sp>
          <p:nvSpPr>
            <p:cNvPr id="10" name="文本框 9">
              <a:extLst>
                <a:ext uri="{FF2B5EF4-FFF2-40B4-BE49-F238E27FC236}">
                  <a16:creationId xmlns:a16="http://schemas.microsoft.com/office/drawing/2014/main" id="{49CB04AF-BBAA-44CB-9CA4-0AA95172324B}"/>
                </a:ext>
              </a:extLst>
            </p:cNvPr>
            <p:cNvSpPr txBox="1"/>
            <p:nvPr/>
          </p:nvSpPr>
          <p:spPr>
            <a:xfrm>
              <a:off x="2055386" y="2080376"/>
              <a:ext cx="954741" cy="369332"/>
            </a:xfrm>
            <a:prstGeom prst="rect">
              <a:avLst/>
            </a:prstGeom>
            <a:noFill/>
          </p:spPr>
          <p:txBody>
            <a:bodyPr wrap="square">
              <a:spAutoFit/>
            </a:bodyPr>
            <a:lstStyle/>
            <a:p>
              <a:pPr algn="ctr"/>
              <a:r>
                <a:rPr lang="en-US" altLang="zh-CN" b="1" dirty="0"/>
                <a:t>ROM</a:t>
              </a:r>
              <a:endParaRPr lang="zh-CN" altLang="en-US" dirty="0"/>
            </a:p>
          </p:txBody>
        </p:sp>
      </p:grpSp>
      <p:cxnSp>
        <p:nvCxnSpPr>
          <p:cNvPr id="14" name="直接箭头连接符 13">
            <a:extLst>
              <a:ext uri="{FF2B5EF4-FFF2-40B4-BE49-F238E27FC236}">
                <a16:creationId xmlns:a16="http://schemas.microsoft.com/office/drawing/2014/main" id="{3FB51F7C-B477-46CA-970B-EA02FE54EFC9}"/>
              </a:ext>
            </a:extLst>
          </p:cNvPr>
          <p:cNvCxnSpPr>
            <a:cxnSpLocks/>
          </p:cNvCxnSpPr>
          <p:nvPr/>
        </p:nvCxnSpPr>
        <p:spPr>
          <a:xfrm>
            <a:off x="3426806" y="4422783"/>
            <a:ext cx="2202354" cy="0"/>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4DA9066D-09C5-B9AC-D134-D831AD2BBF2A}"/>
                  </a:ext>
                </a:extLst>
              </p:cNvPr>
              <p:cNvSpPr txBox="1"/>
              <p:nvPr/>
            </p:nvSpPr>
            <p:spPr>
              <a:xfrm>
                <a:off x="3950849" y="4028730"/>
                <a:ext cx="977184" cy="36933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zh-CN" altLang="en-US" b="1" i="1" dirty="0" smtClean="0">
                              <a:solidFill>
                                <a:schemeClr val="tx1"/>
                              </a:solidFill>
                              <a:latin typeface="Cambria Math" panose="02040503050406030204" pitchFamily="18" charset="0"/>
                            </a:rPr>
                          </m:ctrlPr>
                        </m:sSubPr>
                        <m:e>
                          <m:r>
                            <a:rPr lang="zh-CN" altLang="en-US" b="1" i="1" dirty="0">
                              <a:solidFill>
                                <a:schemeClr val="tx1"/>
                              </a:solidFill>
                              <a:latin typeface="Cambria Math" panose="02040503050406030204" pitchFamily="18" charset="0"/>
                            </a:rPr>
                            <m:t>𝒙</m:t>
                          </m:r>
                        </m:e>
                        <m:sub>
                          <m:r>
                            <a:rPr lang="zh-CN" altLang="en-US" b="1" i="0" dirty="0">
                              <a:solidFill>
                                <a:schemeClr val="tx1"/>
                              </a:solidFill>
                              <a:latin typeface="Cambria Math" panose="02040503050406030204" pitchFamily="18" charset="0"/>
                            </a:rPr>
                            <m:t>𝟏</m:t>
                          </m:r>
                        </m:sub>
                      </m:sSub>
                    </m:oMath>
                  </m:oMathPara>
                </a14:m>
                <a:endParaRPr lang="zh-CN" altLang="en-US" dirty="0"/>
              </a:p>
            </p:txBody>
          </p:sp>
        </mc:Choice>
        <mc:Fallback xmlns="">
          <p:sp>
            <p:nvSpPr>
              <p:cNvPr id="15" name="文本框 14">
                <a:extLst>
                  <a:ext uri="{FF2B5EF4-FFF2-40B4-BE49-F238E27FC236}">
                    <a16:creationId xmlns:a16="http://schemas.microsoft.com/office/drawing/2014/main" id="{4DA9066D-09C5-B9AC-D134-D831AD2BBF2A}"/>
                  </a:ext>
                </a:extLst>
              </p:cNvPr>
              <p:cNvSpPr txBox="1">
                <a:spLocks noRot="1" noChangeAspect="1" noMove="1" noResize="1" noEditPoints="1" noAdjustHandles="1" noChangeArrowheads="1" noChangeShapeType="1" noTextEdit="1"/>
              </p:cNvSpPr>
              <p:nvPr/>
            </p:nvSpPr>
            <p:spPr>
              <a:xfrm>
                <a:off x="3950849" y="4028730"/>
                <a:ext cx="977184" cy="369332"/>
              </a:xfrm>
              <a:prstGeom prst="rect">
                <a:avLst/>
              </a:prstGeom>
              <a:blipFill>
                <a:blip r:embed="rId7"/>
                <a:stretch>
                  <a:fillRect/>
                </a:stretch>
              </a:blipFill>
            </p:spPr>
            <p:txBody>
              <a:bodyPr/>
              <a:lstStyle/>
              <a:p>
                <a:r>
                  <a:rPr lang="zh-CN" altLang="en-US">
                    <a:noFill/>
                  </a:rPr>
                  <a:t> </a:t>
                </a:r>
              </a:p>
            </p:txBody>
          </p:sp>
        </mc:Fallback>
      </mc:AlternateContent>
      <p:cxnSp>
        <p:nvCxnSpPr>
          <p:cNvPr id="16" name="直接箭头连接符 15">
            <a:extLst>
              <a:ext uri="{FF2B5EF4-FFF2-40B4-BE49-F238E27FC236}">
                <a16:creationId xmlns:a16="http://schemas.microsoft.com/office/drawing/2014/main" id="{724086B7-465E-63E6-0DD1-A2A96252AD87}"/>
              </a:ext>
            </a:extLst>
          </p:cNvPr>
          <p:cNvCxnSpPr>
            <a:cxnSpLocks/>
          </p:cNvCxnSpPr>
          <p:nvPr/>
        </p:nvCxnSpPr>
        <p:spPr>
          <a:xfrm flipH="1">
            <a:off x="3426806" y="5112004"/>
            <a:ext cx="2215094" cy="0"/>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22DDD89B-029A-E350-A56A-376140666A16}"/>
                  </a:ext>
                </a:extLst>
              </p:cNvPr>
              <p:cNvSpPr txBox="1"/>
              <p:nvPr/>
            </p:nvSpPr>
            <p:spPr>
              <a:xfrm>
                <a:off x="3842404" y="4742672"/>
                <a:ext cx="119407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zh-CN" altLang="en-US" sz="1800" b="1" i="1" kern="1200" dirty="0">
                              <a:solidFill>
                                <a:schemeClr val="tx1"/>
                              </a:solidFill>
                              <a:latin typeface="Cambria Math" panose="02040503050406030204" pitchFamily="18" charset="0"/>
                              <a:ea typeface="+mn-ea"/>
                              <a:cs typeface="+mn-cs"/>
                            </a:rPr>
                            <m:t>𝟏</m:t>
                          </m:r>
                        </m:sub>
                      </m:sSub>
                    </m:oMath>
                  </m:oMathPara>
                </a14:m>
                <a:endParaRPr lang="zh-CN" altLang="en-US" sz="1800" b="1" kern="1200" dirty="0">
                  <a:solidFill>
                    <a:schemeClr val="tx1"/>
                  </a:solidFill>
                  <a:latin typeface="Cambria Math" panose="02040503050406030204" pitchFamily="18" charset="0"/>
                  <a:ea typeface="+mn-ea"/>
                  <a:cs typeface="+mn-cs"/>
                </a:endParaRPr>
              </a:p>
            </p:txBody>
          </p:sp>
        </mc:Choice>
        <mc:Fallback xmlns="">
          <p:sp>
            <p:nvSpPr>
              <p:cNvPr id="17" name="文本框 16">
                <a:extLst>
                  <a:ext uri="{FF2B5EF4-FFF2-40B4-BE49-F238E27FC236}">
                    <a16:creationId xmlns:a16="http://schemas.microsoft.com/office/drawing/2014/main" id="{22DDD89B-029A-E350-A56A-376140666A16}"/>
                  </a:ext>
                </a:extLst>
              </p:cNvPr>
              <p:cNvSpPr txBox="1">
                <a:spLocks noRot="1" noChangeAspect="1" noMove="1" noResize="1" noEditPoints="1" noAdjustHandles="1" noChangeArrowheads="1" noChangeShapeType="1" noTextEdit="1"/>
              </p:cNvSpPr>
              <p:nvPr/>
            </p:nvSpPr>
            <p:spPr>
              <a:xfrm>
                <a:off x="3842404" y="4742672"/>
                <a:ext cx="1194074" cy="369332"/>
              </a:xfrm>
              <a:prstGeom prst="rect">
                <a:avLst/>
              </a:prstGeom>
              <a:blipFill>
                <a:blip r:embed="rId8"/>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28296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58619-5862-0840-1EF4-09FC8EA9F812}"/>
            </a:ext>
          </a:extLst>
        </p:cNvPr>
        <p:cNvGrpSpPr/>
        <p:nvPr/>
      </p:nvGrpSpPr>
      <p:grpSpPr>
        <a:xfrm>
          <a:off x="0" y="0"/>
          <a:ext cx="0" cy="0"/>
          <a:chOff x="0" y="0"/>
          <a:chExt cx="0" cy="0"/>
        </a:xfrm>
      </p:grpSpPr>
      <p:cxnSp>
        <p:nvCxnSpPr>
          <p:cNvPr id="62" name="直接连接符 61">
            <a:extLst>
              <a:ext uri="{FF2B5EF4-FFF2-40B4-BE49-F238E27FC236}">
                <a16:creationId xmlns:a16="http://schemas.microsoft.com/office/drawing/2014/main" id="{A2F442ED-9DA4-E027-F2EA-FAC0E55DCAD5}"/>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E86D7D6D-1DBB-93C7-5E8D-DF169C0F32C2}"/>
              </a:ext>
            </a:extLst>
          </p:cNvPr>
          <p:cNvSpPr txBox="1">
            <a:spLocks noChangeArrowheads="1"/>
          </p:cNvSpPr>
          <p:nvPr/>
        </p:nvSpPr>
        <p:spPr bwMode="auto">
          <a:xfrm>
            <a:off x="367827" y="213865"/>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fontAlgn="base">
              <a:lnSpc>
                <a:spcPct val="100000"/>
              </a:lnSpc>
              <a:spcBef>
                <a:spcPct val="0"/>
              </a:spcBef>
              <a:spcAft>
                <a:spcPct val="0"/>
              </a:spcAft>
              <a:buNone/>
              <a:defRPr/>
            </a:pPr>
            <a:r>
              <a:rPr lang="en-US" altLang="zh-CN" sz="3200" b="1" dirty="0">
                <a:latin typeface="微软雅黑" panose="020B0503020204020204" pitchFamily="34" charset="-122"/>
                <a:ea typeface="微软雅黑" panose="020B0503020204020204" pitchFamily="34" charset="-122"/>
              </a:rPr>
              <a:t>Our Strategy</a:t>
            </a:r>
            <a:endParaRPr lang="zh-CN" altLang="en-US" sz="3200" b="1" dirty="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B381DE3B-B39A-6D4D-AFA0-B469480FA60B}"/>
              </a:ext>
            </a:extLst>
          </p:cNvPr>
          <p:cNvSpPr txBox="1"/>
          <p:nvPr/>
        </p:nvSpPr>
        <p:spPr>
          <a:xfrm>
            <a:off x="797415" y="1087532"/>
            <a:ext cx="8054485" cy="2513637"/>
          </a:xfrm>
          <a:prstGeom prst="rect">
            <a:avLst/>
          </a:prstGeom>
          <a:noFill/>
        </p:spPr>
        <p:txBody>
          <a:bodyPr wrap="square">
            <a:spAutoFit/>
          </a:bodyPr>
          <a:lstStyle/>
          <a:p>
            <a:pPr marL="285750" indent="-285750">
              <a:lnSpc>
                <a:spcPct val="200000"/>
              </a:lnSpc>
              <a:buFont typeface="Wingdings" pitchFamily="2" charset="2"/>
              <a:buChar char="v"/>
              <a:defRPr/>
            </a:pPr>
            <a:r>
              <a:rPr lang="en-US" altLang="zh-CN" sz="2400" b="1" dirty="0"/>
              <a:t>Find a proper</a:t>
            </a:r>
          </a:p>
          <a:p>
            <a:pPr marL="285750" indent="-285750">
              <a:lnSpc>
                <a:spcPct val="200000"/>
              </a:lnSpc>
              <a:spcBef>
                <a:spcPts val="1200"/>
              </a:spcBef>
              <a:buFont typeface="Wingdings" pitchFamily="2" charset="2"/>
              <a:buChar char="v"/>
              <a:defRPr/>
            </a:pPr>
            <a:r>
              <a:rPr lang="en-US" altLang="zh-CN" sz="2400" b="1" dirty="0"/>
              <a:t>Longer CDH-secure groups exist relative to</a:t>
            </a:r>
          </a:p>
          <a:p>
            <a:pPr marL="285750" indent="-285750">
              <a:lnSpc>
                <a:spcPct val="200000"/>
              </a:lnSpc>
              <a:spcBef>
                <a:spcPts val="1200"/>
              </a:spcBef>
              <a:buFont typeface="Wingdings" pitchFamily="2" charset="2"/>
              <a:buChar char="v"/>
              <a:defRPr/>
            </a:pPr>
            <a:r>
              <a:rPr lang="en-US" altLang="zh-CN" sz="2400" b="1" dirty="0"/>
              <a:t>Shorter CDH-secure groups do not exist relative to</a:t>
            </a:r>
            <a:endParaRPr lang="zh-CN" altLang="en-US" sz="2400" b="1" dirty="0"/>
          </a:p>
        </p:txBody>
      </p:sp>
      <p:pic>
        <p:nvPicPr>
          <p:cNvPr id="11" name="图片 10">
            <a:extLst>
              <a:ext uri="{FF2B5EF4-FFF2-40B4-BE49-F238E27FC236}">
                <a16:creationId xmlns:a16="http://schemas.microsoft.com/office/drawing/2014/main" id="{6BA95D6B-E7C0-8D2D-CFA5-A31C9ED1F8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1828" y="1244158"/>
            <a:ext cx="695729" cy="695729"/>
          </a:xfrm>
          <a:prstGeom prst="rect">
            <a:avLst/>
          </a:prstGeom>
        </p:spPr>
      </p:pic>
      <p:pic>
        <p:nvPicPr>
          <p:cNvPr id="13" name="图片 12">
            <a:extLst>
              <a:ext uri="{FF2B5EF4-FFF2-40B4-BE49-F238E27FC236}">
                <a16:creationId xmlns:a16="http://schemas.microsoft.com/office/drawing/2014/main" id="{090167DB-8A6F-5DD6-1892-E42BC755E5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2570" y="2156621"/>
            <a:ext cx="695729" cy="695729"/>
          </a:xfrm>
          <a:prstGeom prst="rect">
            <a:avLst/>
          </a:prstGeom>
        </p:spPr>
      </p:pic>
      <p:pic>
        <p:nvPicPr>
          <p:cNvPr id="15" name="图片 14">
            <a:extLst>
              <a:ext uri="{FF2B5EF4-FFF2-40B4-BE49-F238E27FC236}">
                <a16:creationId xmlns:a16="http://schemas.microsoft.com/office/drawing/2014/main" id="{4C8D8933-697A-EF26-D71E-62B05CA5FC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6235" y="3081135"/>
            <a:ext cx="695729" cy="695729"/>
          </a:xfrm>
          <a:prstGeom prst="rect">
            <a:avLst/>
          </a:prstGeom>
        </p:spPr>
      </p:pic>
      <p:pic>
        <p:nvPicPr>
          <p:cNvPr id="4" name="图片 3">
            <a:extLst>
              <a:ext uri="{FF2B5EF4-FFF2-40B4-BE49-F238E27FC236}">
                <a16:creationId xmlns:a16="http://schemas.microsoft.com/office/drawing/2014/main" id="{155E8B14-90D3-A36A-B4FC-F58A4ECD9D23}"/>
              </a:ext>
            </a:extLst>
          </p:cNvPr>
          <p:cNvPicPr>
            <a:picLocks noChangeAspect="1"/>
          </p:cNvPicPr>
          <p:nvPr/>
        </p:nvPicPr>
        <p:blipFill>
          <a:blip r:embed="rId4"/>
          <a:stretch>
            <a:fillRect/>
          </a:stretch>
        </p:blipFill>
        <p:spPr>
          <a:xfrm>
            <a:off x="3201828" y="1306001"/>
            <a:ext cx="695730" cy="422591"/>
          </a:xfrm>
          <a:prstGeom prst="rect">
            <a:avLst/>
          </a:prstGeom>
        </p:spPr>
      </p:pic>
      <p:pic>
        <p:nvPicPr>
          <p:cNvPr id="5" name="图片 4">
            <a:extLst>
              <a:ext uri="{FF2B5EF4-FFF2-40B4-BE49-F238E27FC236}">
                <a16:creationId xmlns:a16="http://schemas.microsoft.com/office/drawing/2014/main" id="{A6B580A1-33D8-C2A2-FB3B-4750C7A248C7}"/>
              </a:ext>
            </a:extLst>
          </p:cNvPr>
          <p:cNvPicPr>
            <a:picLocks noChangeAspect="1"/>
          </p:cNvPicPr>
          <p:nvPr/>
        </p:nvPicPr>
        <p:blipFill>
          <a:blip r:embed="rId4"/>
          <a:stretch>
            <a:fillRect/>
          </a:stretch>
        </p:blipFill>
        <p:spPr>
          <a:xfrm>
            <a:off x="7292569" y="2233101"/>
            <a:ext cx="695730" cy="422591"/>
          </a:xfrm>
          <a:prstGeom prst="rect">
            <a:avLst/>
          </a:prstGeom>
        </p:spPr>
      </p:pic>
      <p:pic>
        <p:nvPicPr>
          <p:cNvPr id="6" name="图片 5">
            <a:extLst>
              <a:ext uri="{FF2B5EF4-FFF2-40B4-BE49-F238E27FC236}">
                <a16:creationId xmlns:a16="http://schemas.microsoft.com/office/drawing/2014/main" id="{CF51555C-4EAD-73F7-9DC5-87EB0F67CE6C}"/>
              </a:ext>
            </a:extLst>
          </p:cNvPr>
          <p:cNvPicPr>
            <a:picLocks noChangeAspect="1"/>
          </p:cNvPicPr>
          <p:nvPr/>
        </p:nvPicPr>
        <p:blipFill>
          <a:blip r:embed="rId4"/>
          <a:stretch>
            <a:fillRect/>
          </a:stretch>
        </p:blipFill>
        <p:spPr>
          <a:xfrm>
            <a:off x="8326234" y="3163685"/>
            <a:ext cx="695730" cy="422591"/>
          </a:xfrm>
          <a:prstGeom prst="rect">
            <a:avLst/>
          </a:prstGeom>
        </p:spPr>
      </p:pic>
      <p:pic>
        <p:nvPicPr>
          <p:cNvPr id="7" name="图片 6">
            <a:extLst>
              <a:ext uri="{FF2B5EF4-FFF2-40B4-BE49-F238E27FC236}">
                <a16:creationId xmlns:a16="http://schemas.microsoft.com/office/drawing/2014/main" id="{1D0E4535-1E44-FF01-BC91-B59BEEE8AD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76454" y="1939887"/>
            <a:ext cx="891020" cy="891020"/>
          </a:xfrm>
          <a:prstGeom prst="rect">
            <a:avLst/>
          </a:prstGeom>
        </p:spPr>
      </p:pic>
      <p:sp>
        <p:nvSpPr>
          <p:cNvPr id="2" name="矩形 1">
            <a:extLst>
              <a:ext uri="{FF2B5EF4-FFF2-40B4-BE49-F238E27FC236}">
                <a16:creationId xmlns:a16="http://schemas.microsoft.com/office/drawing/2014/main" id="{5280BE71-8CAC-248A-4E99-806CD5CC6806}"/>
              </a:ext>
            </a:extLst>
          </p:cNvPr>
          <p:cNvSpPr/>
          <p:nvPr/>
        </p:nvSpPr>
        <p:spPr>
          <a:xfrm>
            <a:off x="797415" y="2017484"/>
            <a:ext cx="7393857" cy="933783"/>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5D89251E-1C11-3362-87F9-C7346C7360B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470857">
            <a:off x="9297359" y="1837619"/>
            <a:ext cx="340231" cy="340231"/>
          </a:xfrm>
          <a:prstGeom prst="rect">
            <a:avLst/>
          </a:prstGeom>
        </p:spPr>
      </p:pic>
      <p:sp>
        <p:nvSpPr>
          <p:cNvPr id="8" name="文本框 7">
            <a:extLst>
              <a:ext uri="{FF2B5EF4-FFF2-40B4-BE49-F238E27FC236}">
                <a16:creationId xmlns:a16="http://schemas.microsoft.com/office/drawing/2014/main" id="{38F02595-73A7-22C3-D2EF-8DF462684791}"/>
              </a:ext>
            </a:extLst>
          </p:cNvPr>
          <p:cNvSpPr txBox="1"/>
          <p:nvPr/>
        </p:nvSpPr>
        <p:spPr>
          <a:xfrm>
            <a:off x="502898" y="4368899"/>
            <a:ext cx="11002525" cy="954107"/>
          </a:xfrm>
          <a:prstGeom prst="rect">
            <a:avLst/>
          </a:prstGeom>
          <a:noFill/>
        </p:spPr>
        <p:txBody>
          <a:bodyPr wrap="square">
            <a:spAutoFit/>
          </a:bodyPr>
          <a:lstStyle/>
          <a:p>
            <a:r>
              <a:rPr lang="en-US" altLang="zh-CN" sz="2800" b="1" dirty="0">
                <a:solidFill>
                  <a:srgbClr val="C00000"/>
                </a:solidFill>
              </a:rPr>
              <a:t>[IR89]: </a:t>
            </a:r>
          </a:p>
          <a:p>
            <a:r>
              <a:rPr lang="en-US" altLang="zh-CN" sz="2800" b="1" dirty="0">
                <a:solidFill>
                  <a:srgbClr val="C00000"/>
                </a:solidFill>
              </a:rPr>
              <a:t>There exists a separation between ROM and CDH-secure groups</a:t>
            </a:r>
          </a:p>
        </p:txBody>
      </p:sp>
    </p:spTree>
    <p:extLst>
      <p:ext uri="{BB962C8B-B14F-4D97-AF65-F5344CB8AC3E}">
        <p14:creationId xmlns:p14="http://schemas.microsoft.com/office/powerpoint/2010/main" val="327261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75AC8-1221-4D1A-01F9-3C5A300355A2}"/>
            </a:ext>
          </a:extLst>
        </p:cNvPr>
        <p:cNvGrpSpPr/>
        <p:nvPr/>
      </p:nvGrpSpPr>
      <p:grpSpPr>
        <a:xfrm>
          <a:off x="0" y="0"/>
          <a:ext cx="0" cy="0"/>
          <a:chOff x="0" y="0"/>
          <a:chExt cx="0" cy="0"/>
        </a:xfrm>
      </p:grpSpPr>
      <p:cxnSp>
        <p:nvCxnSpPr>
          <p:cNvPr id="62" name="直接连接符 61">
            <a:extLst>
              <a:ext uri="{FF2B5EF4-FFF2-40B4-BE49-F238E27FC236}">
                <a16:creationId xmlns:a16="http://schemas.microsoft.com/office/drawing/2014/main" id="{BD303BC0-7677-7805-03EC-1C6654822F34}"/>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65D9793E-01DC-5D60-4D77-952FA17F0ED0}"/>
              </a:ext>
            </a:extLst>
          </p:cNvPr>
          <p:cNvSpPr txBox="1">
            <a:spLocks noChangeArrowheads="1"/>
          </p:cNvSpPr>
          <p:nvPr/>
        </p:nvSpPr>
        <p:spPr bwMode="auto">
          <a:xfrm>
            <a:off x="367827" y="213865"/>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fontAlgn="base">
              <a:lnSpc>
                <a:spcPct val="100000"/>
              </a:lnSpc>
              <a:spcBef>
                <a:spcPct val="0"/>
              </a:spcBef>
              <a:spcAft>
                <a:spcPct val="0"/>
              </a:spcAft>
              <a:buNone/>
              <a:defRPr/>
            </a:pPr>
            <a:r>
              <a:rPr lang="en-US" altLang="zh-CN" sz="3200" b="1" dirty="0">
                <a:latin typeface="微软雅黑" panose="020B0503020204020204" pitchFamily="34" charset="-122"/>
                <a:ea typeface="微软雅黑" panose="020B0503020204020204" pitchFamily="34" charset="-122"/>
              </a:rPr>
              <a:t>Idealized Models</a:t>
            </a:r>
            <a:endParaRPr lang="zh-CN" altLang="en-US" sz="3200" b="1" dirty="0">
              <a:latin typeface="微软雅黑" panose="020B0503020204020204" pitchFamily="34" charset="-122"/>
              <a:ea typeface="微软雅黑" panose="020B0503020204020204" pitchFamily="34" charset="-122"/>
            </a:endParaRPr>
          </a:p>
        </p:txBody>
      </p:sp>
      <p:sp>
        <p:nvSpPr>
          <p:cNvPr id="8" name="TextBox 9">
            <a:extLst>
              <a:ext uri="{FF2B5EF4-FFF2-40B4-BE49-F238E27FC236}">
                <a16:creationId xmlns:a16="http://schemas.microsoft.com/office/drawing/2014/main" id="{86557426-2037-428B-7A75-92B5B4338CFC}"/>
              </a:ext>
            </a:extLst>
          </p:cNvPr>
          <p:cNvSpPr txBox="1"/>
          <p:nvPr/>
        </p:nvSpPr>
        <p:spPr>
          <a:xfrm>
            <a:off x="1596075" y="1094662"/>
            <a:ext cx="6501374" cy="461665"/>
          </a:xfrm>
          <a:prstGeom prst="rect">
            <a:avLst/>
          </a:prstGeom>
          <a:noFill/>
        </p:spPr>
        <p:txBody>
          <a:bodyPr wrap="square" rtlCol="0">
            <a:spAutoFit/>
          </a:bodyPr>
          <a:lstStyle/>
          <a:p>
            <a:pPr algn="just"/>
            <a:r>
              <a:rPr lang="en-US" altLang="zh-CN" sz="2400" b="1" u="sng" dirty="0"/>
              <a:t>Generic Group Model (GGM)</a:t>
            </a:r>
            <a:endParaRPr lang="en-US" sz="2400" b="1" u="sng" dirty="0"/>
          </a:p>
        </p:txBody>
      </p:sp>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AA61BA43-8E73-6AD5-1F48-A2A255405130}"/>
                  </a:ext>
                </a:extLst>
              </p:cNvPr>
              <p:cNvSpPr txBox="1"/>
              <p:nvPr/>
            </p:nvSpPr>
            <p:spPr>
              <a:xfrm>
                <a:off x="1625817" y="1592477"/>
                <a:ext cx="7723485" cy="965136"/>
              </a:xfrm>
              <a:prstGeom prst="rect">
                <a:avLst/>
              </a:prstGeom>
              <a:noFill/>
            </p:spPr>
            <p:txBody>
              <a:bodyPr wrap="square" rtlCol="0">
                <a:spAutoFit/>
              </a:bodyPr>
              <a:lstStyle/>
              <a:p>
                <a:pPr>
                  <a:lnSpc>
                    <a:spcPts val="2300"/>
                  </a:lnSpc>
                </a:pPr>
                <a:r>
                  <a:rPr lang="en-US" altLang="zh-CN" dirty="0"/>
                  <a:t>The generic group model is an idealized model of a random group encoding from </a:t>
                </a:r>
                <a14:m>
                  <m:oMath xmlns:m="http://schemas.openxmlformats.org/officeDocument/2006/math">
                    <m:sSub>
                      <m:sSubPr>
                        <m:ctrlPr>
                          <a:rPr lang="en-US" altLang="zh-CN" i="1" dirty="0" smtClean="0">
                            <a:solidFill>
                              <a:schemeClr val="tx1"/>
                            </a:solidFill>
                            <a:latin typeface="Cambria Math" panose="02040503050406030204" pitchFamily="18" charset="0"/>
                          </a:rPr>
                        </m:ctrlPr>
                      </m:sSubPr>
                      <m:e>
                        <m:r>
                          <a:rPr lang="en-US" altLang="zh-CN" i="1" dirty="0" smtClean="0">
                            <a:solidFill>
                              <a:schemeClr val="tx1"/>
                            </a:solidFill>
                            <a:latin typeface="Cambria Math" panose="02040503050406030204" pitchFamily="18" charset="0"/>
                          </a:rPr>
                          <m:t>ℤ</m:t>
                        </m:r>
                      </m:e>
                      <m:sub>
                        <m:r>
                          <a:rPr lang="en-US" altLang="zh-CN" i="1" dirty="0" smtClean="0">
                            <a:solidFill>
                              <a:schemeClr val="tx1"/>
                            </a:solidFill>
                            <a:latin typeface="Cambria Math" panose="02040503050406030204" pitchFamily="18" charset="0"/>
                          </a:rPr>
                          <m:t>𝑝</m:t>
                        </m:r>
                      </m:sub>
                    </m:sSub>
                    <m:r>
                      <a:rPr lang="en-US" altLang="zh-CN" i="1" dirty="0">
                        <a:solidFill>
                          <a:schemeClr val="tx1"/>
                        </a:solidFill>
                        <a:latin typeface="Cambria Math" panose="02040503050406030204" pitchFamily="18" charset="0"/>
                      </a:rPr>
                      <m:t> </m:t>
                    </m:r>
                  </m:oMath>
                </a14:m>
                <a:r>
                  <a:rPr lang="en-US" altLang="zh-CN" dirty="0">
                    <a:solidFill>
                      <a:schemeClr val="tx1"/>
                    </a:solidFill>
                  </a:rPr>
                  <a:t>to some set </a:t>
                </a:r>
                <a14:m>
                  <m:oMath xmlns:m="http://schemas.openxmlformats.org/officeDocument/2006/math">
                    <m:r>
                      <a:rPr lang="en-US" altLang="zh-CN" i="1" dirty="0">
                        <a:latin typeface="Cambria Math" panose="02040503050406030204" pitchFamily="18" charset="0"/>
                      </a:rPr>
                      <m:t>𝑆</m:t>
                    </m:r>
                    <m:r>
                      <a:rPr lang="en-US" altLang="zh-CN" b="0" i="0" dirty="0" smtClean="0">
                        <a:latin typeface="Cambria Math" panose="02040503050406030204" pitchFamily="18" charset="0"/>
                      </a:rPr>
                      <m:t>=</m:t>
                    </m:r>
                    <m:sSup>
                      <m:sSupPr>
                        <m:ctrlPr>
                          <a:rPr lang="zh-CN" altLang="en-US" i="1">
                            <a:latin typeface="Cambria Math" panose="02040503050406030204" pitchFamily="18" charset="0"/>
                          </a:rPr>
                        </m:ctrlPr>
                      </m:sSupPr>
                      <m:e>
                        <m:d>
                          <m:dPr>
                            <m:begChr m:val="{"/>
                            <m:endChr m:val="}"/>
                            <m:ctrlPr>
                              <a:rPr lang="zh-CN" altLang="en-US" i="1">
                                <a:latin typeface="Cambria Math" panose="02040503050406030204" pitchFamily="18" charset="0"/>
                              </a:rPr>
                            </m:ctrlPr>
                          </m:dPr>
                          <m:e>
                            <m:r>
                              <a:rPr lang="zh-CN" altLang="en-US" i="1">
                                <a:latin typeface="Cambria Math" panose="02040503050406030204" pitchFamily="18" charset="0"/>
                              </a:rPr>
                              <m:t>0,1</m:t>
                            </m:r>
                          </m:e>
                        </m:d>
                      </m:e>
                      <m:sup>
                        <m:r>
                          <a:rPr lang="zh-CN" altLang="en-US" i="1">
                            <a:latin typeface="Cambria Math" panose="02040503050406030204" pitchFamily="18" charset="0"/>
                          </a:rPr>
                          <m:t>𝑛</m:t>
                        </m:r>
                      </m:sup>
                    </m:sSup>
                    <m:r>
                      <a:rPr lang="en-US" altLang="zh-CN" b="0" i="0" dirty="0" smtClean="0">
                        <a:latin typeface="Cambria Math" panose="02040503050406030204" pitchFamily="18" charset="0"/>
                      </a:rPr>
                      <m:t>.</m:t>
                    </m:r>
                  </m:oMath>
                </a14:m>
                <a:r>
                  <a:rPr lang="en-US" altLang="zh-CN" dirty="0"/>
                  <a:t> It consists of two interfaces: group labeling and group addition.                    </a:t>
                </a:r>
                <a:endParaRPr lang="en-US" altLang="zh-CN" dirty="0">
                  <a:solidFill>
                    <a:schemeClr val="tx1"/>
                  </a:solidFill>
                </a:endParaRPr>
              </a:p>
            </p:txBody>
          </p:sp>
        </mc:Choice>
        <mc:Fallback xmlns="">
          <p:sp>
            <p:nvSpPr>
              <p:cNvPr id="20" name="文本框 19">
                <a:extLst>
                  <a:ext uri="{FF2B5EF4-FFF2-40B4-BE49-F238E27FC236}">
                    <a16:creationId xmlns:a16="http://schemas.microsoft.com/office/drawing/2014/main" id="{AA61BA43-8E73-6AD5-1F48-A2A255405130}"/>
                  </a:ext>
                </a:extLst>
              </p:cNvPr>
              <p:cNvSpPr txBox="1">
                <a:spLocks noRot="1" noChangeAspect="1" noMove="1" noResize="1" noEditPoints="1" noAdjustHandles="1" noChangeArrowheads="1" noChangeShapeType="1" noTextEdit="1"/>
              </p:cNvSpPr>
              <p:nvPr/>
            </p:nvSpPr>
            <p:spPr>
              <a:xfrm>
                <a:off x="1625817" y="1592477"/>
                <a:ext cx="7723485" cy="965136"/>
              </a:xfrm>
              <a:prstGeom prst="rect">
                <a:avLst/>
              </a:prstGeom>
              <a:blipFill>
                <a:blip r:embed="rId3"/>
                <a:stretch>
                  <a:fillRect l="-710" t="-2516" r="-1421" b="-8805"/>
                </a:stretch>
              </a:blipFill>
            </p:spPr>
            <p:txBody>
              <a:bodyPr/>
              <a:lstStyle/>
              <a:p>
                <a:r>
                  <a:rPr lang="zh-CN" altLang="en-US">
                    <a:noFill/>
                  </a:rPr>
                  <a:t> </a:t>
                </a:r>
              </a:p>
            </p:txBody>
          </p:sp>
        </mc:Fallback>
      </mc:AlternateContent>
      <p:sp>
        <p:nvSpPr>
          <p:cNvPr id="49" name="文本框 48">
            <a:extLst>
              <a:ext uri="{FF2B5EF4-FFF2-40B4-BE49-F238E27FC236}">
                <a16:creationId xmlns:a16="http://schemas.microsoft.com/office/drawing/2014/main" id="{BE6C72F2-5D54-76A1-A814-5CB894BD7BF5}"/>
              </a:ext>
            </a:extLst>
          </p:cNvPr>
          <p:cNvSpPr txBox="1"/>
          <p:nvPr/>
        </p:nvSpPr>
        <p:spPr>
          <a:xfrm>
            <a:off x="1625817" y="2621225"/>
            <a:ext cx="8211504" cy="369332"/>
          </a:xfrm>
          <a:prstGeom prst="rect">
            <a:avLst/>
          </a:prstGeom>
          <a:noFill/>
        </p:spPr>
        <p:txBody>
          <a:bodyPr wrap="square" rtlCol="0">
            <a:spAutoFit/>
          </a:bodyPr>
          <a:lstStyle/>
          <a:p>
            <a:r>
              <a:rPr lang="en-US" altLang="zh-CN" dirty="0">
                <a:solidFill>
                  <a:schemeClr val="tx1"/>
                </a:solidFill>
              </a:rPr>
              <a:t>Utility: Justify tons of assumptions </a:t>
            </a:r>
            <a:r>
              <a:rPr lang="en-US" altLang="zh-CN" dirty="0"/>
              <a:t>e.g. Dlog, CDH, DDH</a:t>
            </a:r>
            <a:endParaRPr lang="zh-CN" altLang="en-US" dirty="0">
              <a:solidFill>
                <a:schemeClr val="tx1"/>
              </a:solidFill>
            </a:endParaRPr>
          </a:p>
        </p:txBody>
      </p:sp>
      <p:pic>
        <p:nvPicPr>
          <p:cNvPr id="2" name="图片 1">
            <a:extLst>
              <a:ext uri="{FF2B5EF4-FFF2-40B4-BE49-F238E27FC236}">
                <a16:creationId xmlns:a16="http://schemas.microsoft.com/office/drawing/2014/main" id="{FB3B9CBB-C116-1DB2-8036-BF4B346807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4596" y="3776303"/>
            <a:ext cx="1130832" cy="1130832"/>
          </a:xfrm>
          <a:prstGeom prst="rect">
            <a:avLst/>
          </a:prstGeom>
        </p:spPr>
      </p:pic>
      <p:sp>
        <p:nvSpPr>
          <p:cNvPr id="6" name="矩形: 圆角 5">
            <a:extLst>
              <a:ext uri="{FF2B5EF4-FFF2-40B4-BE49-F238E27FC236}">
                <a16:creationId xmlns:a16="http://schemas.microsoft.com/office/drawing/2014/main" id="{939B2D33-195A-7480-98BB-388E60C6A280}"/>
              </a:ext>
            </a:extLst>
          </p:cNvPr>
          <p:cNvSpPr/>
          <p:nvPr/>
        </p:nvSpPr>
        <p:spPr>
          <a:xfrm>
            <a:off x="6246221" y="3429000"/>
            <a:ext cx="4049975" cy="2203480"/>
          </a:xfrm>
          <a:prstGeom prst="roundRect">
            <a:avLst>
              <a:gd name="adj" fmla="val 8936"/>
            </a:avLst>
          </a:prstGeom>
          <a:noFill/>
          <a:ln w="28575">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graphicFrame>
            <p:nvGraphicFramePr>
              <p:cNvPr id="7" name="表格 6">
                <a:extLst>
                  <a:ext uri="{FF2B5EF4-FFF2-40B4-BE49-F238E27FC236}">
                    <a16:creationId xmlns:a16="http://schemas.microsoft.com/office/drawing/2014/main" id="{D6BC3910-A883-2125-1106-6A63B0113EA4}"/>
                  </a:ext>
                </a:extLst>
              </p:cNvPr>
              <p:cNvGraphicFramePr>
                <a:graphicFrameLocks noGrp="1"/>
              </p:cNvGraphicFramePr>
              <p:nvPr>
                <p:extLst/>
              </p:nvPr>
            </p:nvGraphicFramePr>
            <p:xfrm>
              <a:off x="6644747" y="3813100"/>
              <a:ext cx="3231550" cy="1463040"/>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0">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𝟏</m:t>
                                </m:r>
                              </m:oMath>
                            </m:oMathPara>
                          </a14:m>
                          <a:endParaRPr lang="zh-CN" altLang="en-US" b="1" dirty="0"/>
                        </a:p>
                      </a:txBody>
                      <a:tcPr>
                        <a:solidFill>
                          <a:schemeClr val="accent2">
                            <a:lumMod val="40000"/>
                            <a:lumOff val="60000"/>
                          </a:schemeClr>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zh-CN" altLang="en-US" sz="1800" b="1" i="1" kern="1200" dirty="0">
                                        <a:solidFill>
                                          <a:schemeClr val="tx1"/>
                                        </a:solidFill>
                                        <a:latin typeface="Cambria Math" panose="02040503050406030204" pitchFamily="18" charset="0"/>
                                        <a:ea typeface="+mn-ea"/>
                                        <a:cs typeface="+mn-cs"/>
                                      </a:rPr>
                                      <m:t>𝟏</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chemeClr val="accent2">
                            <a:lumMod val="40000"/>
                            <a:lumOff val="60000"/>
                          </a:schemeClr>
                        </a:solidFill>
                      </a:tcPr>
                    </a:tc>
                    <a:extLst>
                      <a:ext uri="{0D108BD9-81ED-4DB2-BD59-A6C34878D82A}">
                        <a16:rowId xmlns:a16="http://schemas.microsoft.com/office/drawing/2014/main" val="2436588267"/>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𝟐</m:t>
                                </m:r>
                              </m:oMath>
                            </m:oMathPara>
                          </a14:m>
                          <a:endParaRPr lang="zh-CN" altLang="en-US" b="1" dirty="0"/>
                        </a:p>
                      </a:txBody>
                      <a:tcPr>
                        <a:solidFill>
                          <a:schemeClr val="accent2">
                            <a:lumMod val="40000"/>
                            <a:lumOff val="60000"/>
                          </a:schemeClr>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𝟐</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chemeClr val="accent2">
                            <a:lumMod val="40000"/>
                            <a:lumOff val="60000"/>
                          </a:schemeClr>
                        </a:solidFill>
                      </a:tcPr>
                    </a:tc>
                    <a:extLst>
                      <a:ext uri="{0D108BD9-81ED-4DB2-BD59-A6C34878D82A}">
                        <a16:rowId xmlns:a16="http://schemas.microsoft.com/office/drawing/2014/main" val="3781201914"/>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𝟑</m:t>
                                </m:r>
                              </m:oMath>
                            </m:oMathPara>
                          </a14:m>
                          <a:endParaRPr lang="zh-CN" altLang="en-US" b="1" dirty="0"/>
                        </a:p>
                      </a:txBody>
                      <a:tcPr>
                        <a:solidFill>
                          <a:schemeClr val="accent2">
                            <a:lumMod val="40000"/>
                            <a:lumOff val="60000"/>
                          </a:schemeClr>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𝟑</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chemeClr val="accent2">
                            <a:lumMod val="40000"/>
                            <a:lumOff val="60000"/>
                          </a:schemeClr>
                        </a:solidFill>
                      </a:tcPr>
                    </a:tc>
                    <a:extLst>
                      <a:ext uri="{0D108BD9-81ED-4DB2-BD59-A6C34878D82A}">
                        <a16:rowId xmlns:a16="http://schemas.microsoft.com/office/drawing/2014/main" val="4114914350"/>
                      </a:ext>
                    </a:extLst>
                  </a:tr>
                  <a:tr h="292279">
                    <a:tc>
                      <a:txBody>
                        <a:bodyPr/>
                        <a:lstStyle/>
                        <a:p>
                          <a:pPr algn="ctr"/>
                          <a:r>
                            <a:rPr lang="en-US" altLang="zh-CN" b="1" dirty="0"/>
                            <a:t>…</a:t>
                          </a:r>
                          <a:endParaRPr lang="zh-CN" altLang="en-US" b="1" dirty="0"/>
                        </a:p>
                      </a:txBody>
                      <a:tcPr>
                        <a:solidFill>
                          <a:schemeClr val="accent2">
                            <a:lumMod val="40000"/>
                            <a:lumOff val="60000"/>
                          </a:schemeClr>
                        </a:solidFill>
                      </a:tcPr>
                    </a:tc>
                    <a:tc>
                      <a:txBody>
                        <a:bodyPr/>
                        <a:lstStyle/>
                        <a:p>
                          <a:pPr algn="ctr"/>
                          <a:r>
                            <a:rPr lang="en-US" altLang="zh-CN" b="1" dirty="0"/>
                            <a:t>…</a:t>
                          </a:r>
                          <a:endParaRPr lang="zh-CN" altLang="en-US" b="1" dirty="0"/>
                        </a:p>
                      </a:txBody>
                      <a:tcPr>
                        <a:solidFill>
                          <a:schemeClr val="accent2">
                            <a:lumMod val="40000"/>
                            <a:lumOff val="60000"/>
                          </a:schemeClr>
                        </a:solidFill>
                      </a:tcPr>
                    </a:tc>
                    <a:extLst>
                      <a:ext uri="{0D108BD9-81ED-4DB2-BD59-A6C34878D82A}">
                        <a16:rowId xmlns:a16="http://schemas.microsoft.com/office/drawing/2014/main" val="2043148144"/>
                      </a:ext>
                    </a:extLst>
                  </a:tr>
                </a:tbl>
              </a:graphicData>
            </a:graphic>
          </p:graphicFrame>
        </mc:Choice>
        <mc:Fallback xmlns="">
          <p:graphicFrame>
            <p:nvGraphicFramePr>
              <p:cNvPr id="7" name="表格 6">
                <a:extLst>
                  <a:ext uri="{FF2B5EF4-FFF2-40B4-BE49-F238E27FC236}">
                    <a16:creationId xmlns:a16="http://schemas.microsoft.com/office/drawing/2014/main" id="{D6BC3910-A883-2125-1106-6A63B0113EA4}"/>
                  </a:ext>
                </a:extLst>
              </p:cNvPr>
              <p:cNvGraphicFramePr>
                <a:graphicFrameLocks noGrp="1"/>
              </p:cNvGraphicFramePr>
              <p:nvPr>
                <p:extLst>
                  <p:ext uri="{D42A27DB-BD31-4B8C-83A1-F6EECF244321}">
                    <p14:modId xmlns:p14="http://schemas.microsoft.com/office/powerpoint/2010/main" val="3908082589"/>
                  </p:ext>
                </p:extLst>
              </p:nvPr>
            </p:nvGraphicFramePr>
            <p:xfrm>
              <a:off x="6644747" y="3813100"/>
              <a:ext cx="3231550" cy="1463040"/>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365760">
                    <a:tc>
                      <a:txBody>
                        <a:bodyPr/>
                        <a:lstStyle/>
                        <a:p>
                          <a:endParaRPr lang="zh-CN"/>
                        </a:p>
                      </a:txBody>
                      <a:tcPr>
                        <a:blipFill>
                          <a:blip r:embed="rId5"/>
                          <a:stretch>
                            <a:fillRect l="-752" t="-1667" r="-101128" b="-328333"/>
                          </a:stretch>
                        </a:blipFill>
                      </a:tcPr>
                    </a:tc>
                    <a:tc>
                      <a:txBody>
                        <a:bodyPr/>
                        <a:lstStyle/>
                        <a:p>
                          <a:endParaRPr lang="zh-CN"/>
                        </a:p>
                      </a:txBody>
                      <a:tcPr>
                        <a:blipFill>
                          <a:blip r:embed="rId5"/>
                          <a:stretch>
                            <a:fillRect l="-101132" t="-1667" r="-1509" b="-328333"/>
                          </a:stretch>
                        </a:blipFill>
                      </a:tcPr>
                    </a:tc>
                    <a:extLst>
                      <a:ext uri="{0D108BD9-81ED-4DB2-BD59-A6C34878D82A}">
                        <a16:rowId xmlns:a16="http://schemas.microsoft.com/office/drawing/2014/main" val="2436588267"/>
                      </a:ext>
                    </a:extLst>
                  </a:tr>
                  <a:tr h="365760">
                    <a:tc>
                      <a:txBody>
                        <a:bodyPr/>
                        <a:lstStyle/>
                        <a:p>
                          <a:endParaRPr lang="zh-CN"/>
                        </a:p>
                      </a:txBody>
                      <a:tcPr>
                        <a:blipFill>
                          <a:blip r:embed="rId5"/>
                          <a:stretch>
                            <a:fillRect l="-752" t="-100000" r="-101128" b="-222951"/>
                          </a:stretch>
                        </a:blipFill>
                      </a:tcPr>
                    </a:tc>
                    <a:tc>
                      <a:txBody>
                        <a:bodyPr/>
                        <a:lstStyle/>
                        <a:p>
                          <a:endParaRPr lang="zh-CN"/>
                        </a:p>
                      </a:txBody>
                      <a:tcPr>
                        <a:blipFill>
                          <a:blip r:embed="rId5"/>
                          <a:stretch>
                            <a:fillRect l="-101132" t="-100000" r="-1509" b="-222951"/>
                          </a:stretch>
                        </a:blipFill>
                      </a:tcPr>
                    </a:tc>
                    <a:extLst>
                      <a:ext uri="{0D108BD9-81ED-4DB2-BD59-A6C34878D82A}">
                        <a16:rowId xmlns:a16="http://schemas.microsoft.com/office/drawing/2014/main" val="3781201914"/>
                      </a:ext>
                    </a:extLst>
                  </a:tr>
                  <a:tr h="365760">
                    <a:tc>
                      <a:txBody>
                        <a:bodyPr/>
                        <a:lstStyle/>
                        <a:p>
                          <a:endParaRPr lang="zh-CN"/>
                        </a:p>
                      </a:txBody>
                      <a:tcPr>
                        <a:blipFill>
                          <a:blip r:embed="rId5"/>
                          <a:stretch>
                            <a:fillRect l="-752" t="-203333" r="-101128" b="-126667"/>
                          </a:stretch>
                        </a:blipFill>
                      </a:tcPr>
                    </a:tc>
                    <a:tc>
                      <a:txBody>
                        <a:bodyPr/>
                        <a:lstStyle/>
                        <a:p>
                          <a:endParaRPr lang="zh-CN"/>
                        </a:p>
                      </a:txBody>
                      <a:tcPr>
                        <a:blipFill>
                          <a:blip r:embed="rId5"/>
                          <a:stretch>
                            <a:fillRect l="-101132" t="-203333" r="-1509" b="-126667"/>
                          </a:stretch>
                        </a:blipFill>
                      </a:tcPr>
                    </a:tc>
                    <a:extLst>
                      <a:ext uri="{0D108BD9-81ED-4DB2-BD59-A6C34878D82A}">
                        <a16:rowId xmlns:a16="http://schemas.microsoft.com/office/drawing/2014/main" val="4114914350"/>
                      </a:ext>
                    </a:extLst>
                  </a:tr>
                  <a:tr h="365760">
                    <a:tc>
                      <a:txBody>
                        <a:bodyPr/>
                        <a:lstStyle/>
                        <a:p>
                          <a:pPr algn="ctr"/>
                          <a:r>
                            <a:rPr lang="en-US" altLang="zh-CN" b="1" dirty="0"/>
                            <a:t>…</a:t>
                          </a:r>
                          <a:endParaRPr lang="zh-CN" altLang="en-US" b="1" dirty="0"/>
                        </a:p>
                      </a:txBody>
                      <a:tcPr>
                        <a:solidFill>
                          <a:schemeClr val="accent2">
                            <a:lumMod val="40000"/>
                            <a:lumOff val="60000"/>
                          </a:schemeClr>
                        </a:solidFill>
                      </a:tcPr>
                    </a:tc>
                    <a:tc>
                      <a:txBody>
                        <a:bodyPr/>
                        <a:lstStyle/>
                        <a:p>
                          <a:pPr algn="ctr"/>
                          <a:r>
                            <a:rPr lang="en-US" altLang="zh-CN" b="1" dirty="0"/>
                            <a:t>…</a:t>
                          </a:r>
                          <a:endParaRPr lang="zh-CN" altLang="en-US" b="1" dirty="0"/>
                        </a:p>
                      </a:txBody>
                      <a:tcPr>
                        <a:solidFill>
                          <a:schemeClr val="accent2">
                            <a:lumMod val="40000"/>
                            <a:lumOff val="60000"/>
                          </a:schemeClr>
                        </a:solidFill>
                      </a:tcPr>
                    </a:tc>
                    <a:extLst>
                      <a:ext uri="{0D108BD9-81ED-4DB2-BD59-A6C34878D82A}">
                        <a16:rowId xmlns:a16="http://schemas.microsoft.com/office/drawing/2014/main" val="2043148144"/>
                      </a:ext>
                    </a:extLst>
                  </a:tr>
                </a:tbl>
              </a:graphicData>
            </a:graphic>
          </p:graphicFrame>
        </mc:Fallback>
      </mc:AlternateContent>
      <p:cxnSp>
        <p:nvCxnSpPr>
          <p:cNvPr id="12" name="直接箭头连接符 11">
            <a:extLst>
              <a:ext uri="{FF2B5EF4-FFF2-40B4-BE49-F238E27FC236}">
                <a16:creationId xmlns:a16="http://schemas.microsoft.com/office/drawing/2014/main" id="{08411C9B-7DAB-7A9E-BEC4-93290A3B4B84}"/>
              </a:ext>
            </a:extLst>
          </p:cNvPr>
          <p:cNvCxnSpPr>
            <a:cxnSpLocks/>
          </p:cNvCxnSpPr>
          <p:nvPr/>
        </p:nvCxnSpPr>
        <p:spPr>
          <a:xfrm>
            <a:off x="3431202" y="4098448"/>
            <a:ext cx="2202354" cy="0"/>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14" name="直接箭头连接符 13">
            <a:extLst>
              <a:ext uri="{FF2B5EF4-FFF2-40B4-BE49-F238E27FC236}">
                <a16:creationId xmlns:a16="http://schemas.microsoft.com/office/drawing/2014/main" id="{20605CE7-525F-7246-8C3F-0E8F889F7307}"/>
              </a:ext>
            </a:extLst>
          </p:cNvPr>
          <p:cNvCxnSpPr>
            <a:cxnSpLocks/>
          </p:cNvCxnSpPr>
          <p:nvPr/>
        </p:nvCxnSpPr>
        <p:spPr>
          <a:xfrm flipH="1">
            <a:off x="3431202" y="4787669"/>
            <a:ext cx="2215094" cy="0"/>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CA87C0F0-573A-970F-7719-84AC78BE9D4F}"/>
                  </a:ext>
                </a:extLst>
              </p:cNvPr>
              <p:cNvSpPr txBox="1"/>
              <p:nvPr/>
            </p:nvSpPr>
            <p:spPr>
              <a:xfrm>
                <a:off x="3955245" y="3704395"/>
                <a:ext cx="977184" cy="36933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𝟐</m:t>
                      </m:r>
                    </m:oMath>
                  </m:oMathPara>
                </a14:m>
                <a:endParaRPr lang="zh-CN" altLang="en-US" dirty="0"/>
              </a:p>
            </p:txBody>
          </p:sp>
        </mc:Choice>
        <mc:Fallback xmlns="">
          <p:sp>
            <p:nvSpPr>
              <p:cNvPr id="16" name="文本框 15">
                <a:extLst>
                  <a:ext uri="{FF2B5EF4-FFF2-40B4-BE49-F238E27FC236}">
                    <a16:creationId xmlns:a16="http://schemas.microsoft.com/office/drawing/2014/main" id="{CA87C0F0-573A-970F-7719-84AC78BE9D4F}"/>
                  </a:ext>
                </a:extLst>
              </p:cNvPr>
              <p:cNvSpPr txBox="1">
                <a:spLocks noRot="1" noChangeAspect="1" noMove="1" noResize="1" noEditPoints="1" noAdjustHandles="1" noChangeArrowheads="1" noChangeShapeType="1" noTextEdit="1"/>
              </p:cNvSpPr>
              <p:nvPr/>
            </p:nvSpPr>
            <p:spPr>
              <a:xfrm>
                <a:off x="3955245" y="3704395"/>
                <a:ext cx="977184" cy="369332"/>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98A35244-D25D-A27A-36F0-E060E09F762A}"/>
                  </a:ext>
                </a:extLst>
              </p:cNvPr>
              <p:cNvSpPr txBox="1"/>
              <p:nvPr/>
            </p:nvSpPr>
            <p:spPr>
              <a:xfrm>
                <a:off x="3846800" y="4418337"/>
                <a:ext cx="119407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b="1" i="1" dirty="0">
                          <a:latin typeface="Cambria Math" panose="02040503050406030204" pitchFamily="18" charset="0"/>
                        </a:rPr>
                        <m:t>𝒔𝒕</m:t>
                      </m:r>
                      <m:sSub>
                        <m:sSubPr>
                          <m:ctrlPr>
                            <a:rPr lang="zh-CN" altLang="en-US" b="1" i="1" dirty="0">
                              <a:latin typeface="Cambria Math" panose="02040503050406030204" pitchFamily="18" charset="0"/>
                            </a:rPr>
                          </m:ctrlPr>
                        </m:sSubPr>
                        <m:e>
                          <m:r>
                            <a:rPr lang="zh-CN" altLang="en-US" b="1" i="1" dirty="0">
                              <a:latin typeface="Cambria Math" panose="02040503050406030204" pitchFamily="18" charset="0"/>
                            </a:rPr>
                            <m:t>𝒓</m:t>
                          </m:r>
                        </m:e>
                        <m:sub>
                          <m:r>
                            <a:rPr lang="en-US" altLang="zh-CN" b="1" i="1" dirty="0">
                              <a:latin typeface="Cambria Math" panose="02040503050406030204" pitchFamily="18" charset="0"/>
                            </a:rPr>
                            <m:t>𝟐</m:t>
                          </m:r>
                        </m:sub>
                      </m:sSub>
                    </m:oMath>
                  </m:oMathPara>
                </a14:m>
                <a:endParaRPr lang="zh-CN" altLang="en-US" sz="1800" b="1" kern="1200" dirty="0">
                  <a:solidFill>
                    <a:schemeClr val="tx1"/>
                  </a:solidFill>
                  <a:latin typeface="Cambria Math" panose="02040503050406030204" pitchFamily="18" charset="0"/>
                  <a:ea typeface="+mn-ea"/>
                  <a:cs typeface="+mn-cs"/>
                </a:endParaRPr>
              </a:p>
            </p:txBody>
          </p:sp>
        </mc:Choice>
        <mc:Fallback xmlns="">
          <p:sp>
            <p:nvSpPr>
              <p:cNvPr id="17" name="文本框 16">
                <a:extLst>
                  <a:ext uri="{FF2B5EF4-FFF2-40B4-BE49-F238E27FC236}">
                    <a16:creationId xmlns:a16="http://schemas.microsoft.com/office/drawing/2014/main" id="{98A35244-D25D-A27A-36F0-E060E09F762A}"/>
                  </a:ext>
                </a:extLst>
              </p:cNvPr>
              <p:cNvSpPr txBox="1">
                <a:spLocks noRot="1" noChangeAspect="1" noMove="1" noResize="1" noEditPoints="1" noAdjustHandles="1" noChangeArrowheads="1" noChangeShapeType="1" noTextEdit="1"/>
              </p:cNvSpPr>
              <p:nvPr/>
            </p:nvSpPr>
            <p:spPr>
              <a:xfrm>
                <a:off x="3846800" y="4418337"/>
                <a:ext cx="1194074" cy="369332"/>
              </a:xfrm>
              <a:prstGeom prst="rect">
                <a:avLst/>
              </a:prstGeom>
              <a:blipFill>
                <a:blip r:embed="rId7"/>
                <a:stretch>
                  <a:fillRect b="-1667"/>
                </a:stretch>
              </a:blipFill>
            </p:spPr>
            <p:txBody>
              <a:bodyPr/>
              <a:lstStyle/>
              <a:p>
                <a:r>
                  <a:rPr lang="zh-CN" altLang="en-US">
                    <a:noFill/>
                  </a:rPr>
                  <a:t> </a:t>
                </a:r>
              </a:p>
            </p:txBody>
          </p:sp>
        </mc:Fallback>
      </mc:AlternateContent>
      <p:pic>
        <p:nvPicPr>
          <p:cNvPr id="21" name="图片 20">
            <a:extLst>
              <a:ext uri="{FF2B5EF4-FFF2-40B4-BE49-F238E27FC236}">
                <a16:creationId xmlns:a16="http://schemas.microsoft.com/office/drawing/2014/main" id="{F9FE534C-7268-19DC-DE27-5D937D076BB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82382" y="2953576"/>
            <a:ext cx="895751" cy="895751"/>
          </a:xfrm>
          <a:prstGeom prst="rect">
            <a:avLst/>
          </a:prstGeom>
        </p:spPr>
      </p:pic>
      <p:pic>
        <p:nvPicPr>
          <p:cNvPr id="22" name="图片 21">
            <a:extLst>
              <a:ext uri="{FF2B5EF4-FFF2-40B4-BE49-F238E27FC236}">
                <a16:creationId xmlns:a16="http://schemas.microsoft.com/office/drawing/2014/main" id="{62A5F68E-59BC-54D9-4487-D7526318CBC9}"/>
              </a:ext>
            </a:extLst>
          </p:cNvPr>
          <p:cNvPicPr>
            <a:picLocks noChangeAspect="1"/>
          </p:cNvPicPr>
          <p:nvPr/>
        </p:nvPicPr>
        <p:blipFill>
          <a:blip r:embed="rId9"/>
          <a:stretch>
            <a:fillRect/>
          </a:stretch>
        </p:blipFill>
        <p:spPr>
          <a:xfrm>
            <a:off x="9687241" y="3044900"/>
            <a:ext cx="1086032" cy="567226"/>
          </a:xfrm>
          <a:prstGeom prst="rect">
            <a:avLst/>
          </a:prstGeom>
        </p:spPr>
      </p:pic>
    </p:spTree>
    <p:extLst>
      <p:ext uri="{BB962C8B-B14F-4D97-AF65-F5344CB8AC3E}">
        <p14:creationId xmlns:p14="http://schemas.microsoft.com/office/powerpoint/2010/main" val="129381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21F87-7AFF-79FC-CF34-38231007FEE1}"/>
            </a:ext>
          </a:extLst>
        </p:cNvPr>
        <p:cNvGrpSpPr/>
        <p:nvPr/>
      </p:nvGrpSpPr>
      <p:grpSpPr>
        <a:xfrm>
          <a:off x="0" y="0"/>
          <a:ext cx="0" cy="0"/>
          <a:chOff x="0" y="0"/>
          <a:chExt cx="0" cy="0"/>
        </a:xfrm>
      </p:grpSpPr>
      <p:cxnSp>
        <p:nvCxnSpPr>
          <p:cNvPr id="62" name="直接连接符 61">
            <a:extLst>
              <a:ext uri="{FF2B5EF4-FFF2-40B4-BE49-F238E27FC236}">
                <a16:creationId xmlns:a16="http://schemas.microsoft.com/office/drawing/2014/main" id="{B77DE78A-8BEB-12B2-B1BB-7D44D17F8D55}"/>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E3EB2036-EB97-FBCB-929B-C6115B9C2F68}"/>
              </a:ext>
            </a:extLst>
          </p:cNvPr>
          <p:cNvSpPr txBox="1">
            <a:spLocks noChangeArrowheads="1"/>
          </p:cNvSpPr>
          <p:nvPr/>
        </p:nvSpPr>
        <p:spPr bwMode="auto">
          <a:xfrm>
            <a:off x="367827" y="213865"/>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fontAlgn="base">
              <a:lnSpc>
                <a:spcPct val="100000"/>
              </a:lnSpc>
              <a:spcBef>
                <a:spcPct val="0"/>
              </a:spcBef>
              <a:spcAft>
                <a:spcPct val="0"/>
              </a:spcAft>
              <a:buNone/>
              <a:defRPr/>
            </a:pPr>
            <a:r>
              <a:rPr lang="en-US" altLang="zh-CN" sz="3200" b="1" dirty="0">
                <a:latin typeface="微软雅黑" panose="020B0503020204020204" pitchFamily="34" charset="-122"/>
                <a:ea typeface="微软雅黑" panose="020B0503020204020204" pitchFamily="34" charset="-122"/>
              </a:rPr>
              <a:t>Idealized Models</a:t>
            </a:r>
            <a:endParaRPr lang="zh-CN" altLang="en-US" sz="3200" b="1"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746B5751-FA07-F75B-DA97-04F355BCD337}"/>
              </a:ext>
            </a:extLst>
          </p:cNvPr>
          <p:cNvSpPr/>
          <p:nvPr/>
        </p:nvSpPr>
        <p:spPr>
          <a:xfrm>
            <a:off x="3366203" y="1896377"/>
            <a:ext cx="1402977" cy="341805"/>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860A2B1C-3626-2FFE-EDE1-8A27EA3026B7}"/>
              </a:ext>
            </a:extLst>
          </p:cNvPr>
          <p:cNvSpPr txBox="1"/>
          <p:nvPr/>
        </p:nvSpPr>
        <p:spPr>
          <a:xfrm>
            <a:off x="1631951" y="5952368"/>
            <a:ext cx="8928097" cy="523220"/>
          </a:xfrm>
          <a:prstGeom prst="rect">
            <a:avLst/>
          </a:prstGeom>
          <a:noFill/>
        </p:spPr>
        <p:txBody>
          <a:bodyPr wrap="square">
            <a:spAutoFit/>
          </a:bodyPr>
          <a:lstStyle/>
          <a:p>
            <a:pPr algn="ctr"/>
            <a:r>
              <a:rPr lang="en-US" altLang="zh-CN" sz="2800" b="1" dirty="0">
                <a:solidFill>
                  <a:srgbClr val="C00000"/>
                </a:solidFill>
              </a:rPr>
              <a:t>Fine-grained GGM</a:t>
            </a:r>
            <a:r>
              <a:rPr lang="zh-CN" altLang="en-US" sz="2800" b="1" dirty="0">
                <a:solidFill>
                  <a:srgbClr val="C00000"/>
                </a:solidFill>
              </a:rPr>
              <a:t>：</a:t>
            </a:r>
            <a:r>
              <a:rPr lang="en-US" altLang="zh-CN" sz="2800" b="1" dirty="0">
                <a:solidFill>
                  <a:srgbClr val="C00000"/>
                </a:solidFill>
              </a:rPr>
              <a:t>the GGM with longer encoding</a:t>
            </a:r>
            <a:endParaRPr lang="zh-CN" altLang="en-US" sz="2800" dirty="0">
              <a:solidFill>
                <a:srgbClr val="C00000"/>
              </a:solidFill>
            </a:endParaRPr>
          </a:p>
        </p:txBody>
      </p:sp>
      <p:pic>
        <p:nvPicPr>
          <p:cNvPr id="2" name="图片 1">
            <a:extLst>
              <a:ext uri="{FF2B5EF4-FFF2-40B4-BE49-F238E27FC236}">
                <a16:creationId xmlns:a16="http://schemas.microsoft.com/office/drawing/2014/main" id="{A18C6932-3981-6922-C475-71E14F040F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4596" y="3776303"/>
            <a:ext cx="1130832" cy="1130832"/>
          </a:xfrm>
          <a:prstGeom prst="rect">
            <a:avLst/>
          </a:prstGeom>
        </p:spPr>
      </p:pic>
      <p:sp>
        <p:nvSpPr>
          <p:cNvPr id="6" name="矩形: 圆角 5">
            <a:extLst>
              <a:ext uri="{FF2B5EF4-FFF2-40B4-BE49-F238E27FC236}">
                <a16:creationId xmlns:a16="http://schemas.microsoft.com/office/drawing/2014/main" id="{DD14E0B2-C8FC-5D72-B6EE-1DF7F20B6F30}"/>
              </a:ext>
            </a:extLst>
          </p:cNvPr>
          <p:cNvSpPr/>
          <p:nvPr/>
        </p:nvSpPr>
        <p:spPr>
          <a:xfrm>
            <a:off x="6246221" y="3429000"/>
            <a:ext cx="4049975" cy="2203480"/>
          </a:xfrm>
          <a:prstGeom prst="roundRect">
            <a:avLst>
              <a:gd name="adj" fmla="val 8936"/>
            </a:avLst>
          </a:prstGeom>
          <a:noFill/>
          <a:ln w="28575">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graphicFrame>
            <p:nvGraphicFramePr>
              <p:cNvPr id="7" name="表格 6">
                <a:extLst>
                  <a:ext uri="{FF2B5EF4-FFF2-40B4-BE49-F238E27FC236}">
                    <a16:creationId xmlns:a16="http://schemas.microsoft.com/office/drawing/2014/main" id="{673E1B0E-4112-E7FA-27B0-4D856C2C002E}"/>
                  </a:ext>
                </a:extLst>
              </p:cNvPr>
              <p:cNvGraphicFramePr>
                <a:graphicFrameLocks noGrp="1"/>
              </p:cNvGraphicFramePr>
              <p:nvPr/>
            </p:nvGraphicFramePr>
            <p:xfrm>
              <a:off x="6644747" y="3813100"/>
              <a:ext cx="3231550" cy="1463040"/>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0">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𝟏</m:t>
                                </m:r>
                              </m:oMath>
                            </m:oMathPara>
                          </a14:m>
                          <a:endParaRPr lang="zh-CN" altLang="en-US" b="1" dirty="0"/>
                        </a:p>
                      </a:txBody>
                      <a:tcPr>
                        <a:solidFill>
                          <a:schemeClr val="accent2">
                            <a:lumMod val="40000"/>
                            <a:lumOff val="60000"/>
                          </a:schemeClr>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zh-CN" altLang="en-US" sz="1800" b="1" i="1" kern="1200" dirty="0">
                                        <a:solidFill>
                                          <a:schemeClr val="tx1"/>
                                        </a:solidFill>
                                        <a:latin typeface="Cambria Math" panose="02040503050406030204" pitchFamily="18" charset="0"/>
                                        <a:ea typeface="+mn-ea"/>
                                        <a:cs typeface="+mn-cs"/>
                                      </a:rPr>
                                      <m:t>𝟏</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chemeClr val="accent2">
                            <a:lumMod val="40000"/>
                            <a:lumOff val="60000"/>
                          </a:schemeClr>
                        </a:solidFill>
                      </a:tcPr>
                    </a:tc>
                    <a:extLst>
                      <a:ext uri="{0D108BD9-81ED-4DB2-BD59-A6C34878D82A}">
                        <a16:rowId xmlns:a16="http://schemas.microsoft.com/office/drawing/2014/main" val="2436588267"/>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𝟐</m:t>
                                </m:r>
                              </m:oMath>
                            </m:oMathPara>
                          </a14:m>
                          <a:endParaRPr lang="zh-CN" altLang="en-US" b="1" dirty="0"/>
                        </a:p>
                      </a:txBody>
                      <a:tcPr>
                        <a:solidFill>
                          <a:schemeClr val="accent2">
                            <a:lumMod val="40000"/>
                            <a:lumOff val="60000"/>
                          </a:schemeClr>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𝟐</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chemeClr val="accent2">
                            <a:lumMod val="40000"/>
                            <a:lumOff val="60000"/>
                          </a:schemeClr>
                        </a:solidFill>
                      </a:tcPr>
                    </a:tc>
                    <a:extLst>
                      <a:ext uri="{0D108BD9-81ED-4DB2-BD59-A6C34878D82A}">
                        <a16:rowId xmlns:a16="http://schemas.microsoft.com/office/drawing/2014/main" val="3781201914"/>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𝟑</m:t>
                                </m:r>
                              </m:oMath>
                            </m:oMathPara>
                          </a14:m>
                          <a:endParaRPr lang="zh-CN" altLang="en-US" b="1" dirty="0"/>
                        </a:p>
                      </a:txBody>
                      <a:tcPr>
                        <a:solidFill>
                          <a:schemeClr val="accent2">
                            <a:lumMod val="40000"/>
                            <a:lumOff val="60000"/>
                          </a:schemeClr>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𝟑</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chemeClr val="accent2">
                            <a:lumMod val="40000"/>
                            <a:lumOff val="60000"/>
                          </a:schemeClr>
                        </a:solidFill>
                      </a:tcPr>
                    </a:tc>
                    <a:extLst>
                      <a:ext uri="{0D108BD9-81ED-4DB2-BD59-A6C34878D82A}">
                        <a16:rowId xmlns:a16="http://schemas.microsoft.com/office/drawing/2014/main" val="4114914350"/>
                      </a:ext>
                    </a:extLst>
                  </a:tr>
                  <a:tr h="292279">
                    <a:tc>
                      <a:txBody>
                        <a:bodyPr/>
                        <a:lstStyle/>
                        <a:p>
                          <a:pPr algn="ctr"/>
                          <a:r>
                            <a:rPr lang="en-US" altLang="zh-CN" b="1" dirty="0"/>
                            <a:t>…</a:t>
                          </a:r>
                          <a:endParaRPr lang="zh-CN" altLang="en-US" b="1" dirty="0"/>
                        </a:p>
                      </a:txBody>
                      <a:tcPr>
                        <a:solidFill>
                          <a:schemeClr val="accent2">
                            <a:lumMod val="40000"/>
                            <a:lumOff val="60000"/>
                          </a:schemeClr>
                        </a:solidFill>
                      </a:tcPr>
                    </a:tc>
                    <a:tc>
                      <a:txBody>
                        <a:bodyPr/>
                        <a:lstStyle/>
                        <a:p>
                          <a:pPr algn="ctr"/>
                          <a:r>
                            <a:rPr lang="en-US" altLang="zh-CN" b="1" dirty="0"/>
                            <a:t>…</a:t>
                          </a:r>
                          <a:endParaRPr lang="zh-CN" altLang="en-US" b="1" dirty="0"/>
                        </a:p>
                      </a:txBody>
                      <a:tcPr>
                        <a:solidFill>
                          <a:schemeClr val="accent2">
                            <a:lumMod val="40000"/>
                            <a:lumOff val="60000"/>
                          </a:schemeClr>
                        </a:solidFill>
                      </a:tcPr>
                    </a:tc>
                    <a:extLst>
                      <a:ext uri="{0D108BD9-81ED-4DB2-BD59-A6C34878D82A}">
                        <a16:rowId xmlns:a16="http://schemas.microsoft.com/office/drawing/2014/main" val="2043148144"/>
                      </a:ext>
                    </a:extLst>
                  </a:tr>
                </a:tbl>
              </a:graphicData>
            </a:graphic>
          </p:graphicFrame>
        </mc:Choice>
        <mc:Fallback xmlns="">
          <p:graphicFrame>
            <p:nvGraphicFramePr>
              <p:cNvPr id="7" name="表格 6">
                <a:extLst>
                  <a:ext uri="{FF2B5EF4-FFF2-40B4-BE49-F238E27FC236}">
                    <a16:creationId xmlns:a16="http://schemas.microsoft.com/office/drawing/2014/main" id="{673E1B0E-4112-E7FA-27B0-4D856C2C002E}"/>
                  </a:ext>
                </a:extLst>
              </p:cNvPr>
              <p:cNvGraphicFramePr>
                <a:graphicFrameLocks noGrp="1"/>
              </p:cNvGraphicFramePr>
              <p:nvPr/>
            </p:nvGraphicFramePr>
            <p:xfrm>
              <a:off x="6644747" y="3813100"/>
              <a:ext cx="3231550" cy="1463040"/>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365760">
                    <a:tc>
                      <a:txBody>
                        <a:bodyPr/>
                        <a:lstStyle/>
                        <a:p>
                          <a:endParaRPr lang="zh-CN"/>
                        </a:p>
                      </a:txBody>
                      <a:tcPr>
                        <a:blipFill>
                          <a:blip r:embed="rId4"/>
                          <a:stretch>
                            <a:fillRect l="-752" t="-1667" r="-101128" b="-328333"/>
                          </a:stretch>
                        </a:blipFill>
                      </a:tcPr>
                    </a:tc>
                    <a:tc>
                      <a:txBody>
                        <a:bodyPr/>
                        <a:lstStyle/>
                        <a:p>
                          <a:endParaRPr lang="zh-CN"/>
                        </a:p>
                      </a:txBody>
                      <a:tcPr>
                        <a:blipFill>
                          <a:blip r:embed="rId4"/>
                          <a:stretch>
                            <a:fillRect l="-101132" t="-1667" r="-1509" b="-328333"/>
                          </a:stretch>
                        </a:blipFill>
                      </a:tcPr>
                    </a:tc>
                    <a:extLst>
                      <a:ext uri="{0D108BD9-81ED-4DB2-BD59-A6C34878D82A}">
                        <a16:rowId xmlns:a16="http://schemas.microsoft.com/office/drawing/2014/main" val="2436588267"/>
                      </a:ext>
                    </a:extLst>
                  </a:tr>
                  <a:tr h="365760">
                    <a:tc>
                      <a:txBody>
                        <a:bodyPr/>
                        <a:lstStyle/>
                        <a:p>
                          <a:endParaRPr lang="zh-CN"/>
                        </a:p>
                      </a:txBody>
                      <a:tcPr>
                        <a:blipFill>
                          <a:blip r:embed="rId4"/>
                          <a:stretch>
                            <a:fillRect l="-752" t="-100000" r="-101128" b="-222951"/>
                          </a:stretch>
                        </a:blipFill>
                      </a:tcPr>
                    </a:tc>
                    <a:tc>
                      <a:txBody>
                        <a:bodyPr/>
                        <a:lstStyle/>
                        <a:p>
                          <a:endParaRPr lang="zh-CN"/>
                        </a:p>
                      </a:txBody>
                      <a:tcPr>
                        <a:blipFill>
                          <a:blip r:embed="rId4"/>
                          <a:stretch>
                            <a:fillRect l="-101132" t="-100000" r="-1509" b="-222951"/>
                          </a:stretch>
                        </a:blipFill>
                      </a:tcPr>
                    </a:tc>
                    <a:extLst>
                      <a:ext uri="{0D108BD9-81ED-4DB2-BD59-A6C34878D82A}">
                        <a16:rowId xmlns:a16="http://schemas.microsoft.com/office/drawing/2014/main" val="3781201914"/>
                      </a:ext>
                    </a:extLst>
                  </a:tr>
                  <a:tr h="365760">
                    <a:tc>
                      <a:txBody>
                        <a:bodyPr/>
                        <a:lstStyle/>
                        <a:p>
                          <a:endParaRPr lang="zh-CN"/>
                        </a:p>
                      </a:txBody>
                      <a:tcPr>
                        <a:blipFill>
                          <a:blip r:embed="rId4"/>
                          <a:stretch>
                            <a:fillRect l="-752" t="-203333" r="-101128" b="-126667"/>
                          </a:stretch>
                        </a:blipFill>
                      </a:tcPr>
                    </a:tc>
                    <a:tc>
                      <a:txBody>
                        <a:bodyPr/>
                        <a:lstStyle/>
                        <a:p>
                          <a:endParaRPr lang="zh-CN"/>
                        </a:p>
                      </a:txBody>
                      <a:tcPr>
                        <a:blipFill>
                          <a:blip r:embed="rId4"/>
                          <a:stretch>
                            <a:fillRect l="-101132" t="-203333" r="-1509" b="-126667"/>
                          </a:stretch>
                        </a:blipFill>
                      </a:tcPr>
                    </a:tc>
                    <a:extLst>
                      <a:ext uri="{0D108BD9-81ED-4DB2-BD59-A6C34878D82A}">
                        <a16:rowId xmlns:a16="http://schemas.microsoft.com/office/drawing/2014/main" val="4114914350"/>
                      </a:ext>
                    </a:extLst>
                  </a:tr>
                  <a:tr h="365760">
                    <a:tc>
                      <a:txBody>
                        <a:bodyPr/>
                        <a:lstStyle/>
                        <a:p>
                          <a:pPr algn="ctr"/>
                          <a:r>
                            <a:rPr lang="en-US" altLang="zh-CN" b="1" dirty="0"/>
                            <a:t>…</a:t>
                          </a:r>
                          <a:endParaRPr lang="zh-CN" altLang="en-US" b="1" dirty="0"/>
                        </a:p>
                      </a:txBody>
                      <a:tcPr>
                        <a:solidFill>
                          <a:schemeClr val="accent2">
                            <a:lumMod val="40000"/>
                            <a:lumOff val="60000"/>
                          </a:schemeClr>
                        </a:solidFill>
                      </a:tcPr>
                    </a:tc>
                    <a:tc>
                      <a:txBody>
                        <a:bodyPr/>
                        <a:lstStyle/>
                        <a:p>
                          <a:pPr algn="ctr"/>
                          <a:r>
                            <a:rPr lang="en-US" altLang="zh-CN" b="1" dirty="0"/>
                            <a:t>…</a:t>
                          </a:r>
                          <a:endParaRPr lang="zh-CN" altLang="en-US" b="1" dirty="0"/>
                        </a:p>
                      </a:txBody>
                      <a:tcPr>
                        <a:solidFill>
                          <a:schemeClr val="accent2">
                            <a:lumMod val="40000"/>
                            <a:lumOff val="60000"/>
                          </a:schemeClr>
                        </a:solidFill>
                      </a:tcPr>
                    </a:tc>
                    <a:extLst>
                      <a:ext uri="{0D108BD9-81ED-4DB2-BD59-A6C34878D82A}">
                        <a16:rowId xmlns:a16="http://schemas.microsoft.com/office/drawing/2014/main" val="2043148144"/>
                      </a:ext>
                    </a:extLst>
                  </a:tr>
                </a:tbl>
              </a:graphicData>
            </a:graphic>
          </p:graphicFrame>
        </mc:Fallback>
      </mc:AlternateContent>
      <p:cxnSp>
        <p:nvCxnSpPr>
          <p:cNvPr id="12" name="直接箭头连接符 11">
            <a:extLst>
              <a:ext uri="{FF2B5EF4-FFF2-40B4-BE49-F238E27FC236}">
                <a16:creationId xmlns:a16="http://schemas.microsoft.com/office/drawing/2014/main" id="{057D775D-C757-C90D-5747-24063EB72A47}"/>
              </a:ext>
            </a:extLst>
          </p:cNvPr>
          <p:cNvCxnSpPr>
            <a:cxnSpLocks/>
          </p:cNvCxnSpPr>
          <p:nvPr/>
        </p:nvCxnSpPr>
        <p:spPr>
          <a:xfrm>
            <a:off x="3431202" y="4098448"/>
            <a:ext cx="2202354" cy="0"/>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14" name="直接箭头连接符 13">
            <a:extLst>
              <a:ext uri="{FF2B5EF4-FFF2-40B4-BE49-F238E27FC236}">
                <a16:creationId xmlns:a16="http://schemas.microsoft.com/office/drawing/2014/main" id="{107C447E-9659-C1FD-FF93-B7C6252DFFB6}"/>
              </a:ext>
            </a:extLst>
          </p:cNvPr>
          <p:cNvCxnSpPr>
            <a:cxnSpLocks/>
          </p:cNvCxnSpPr>
          <p:nvPr/>
        </p:nvCxnSpPr>
        <p:spPr>
          <a:xfrm flipH="1">
            <a:off x="3431202" y="4787669"/>
            <a:ext cx="2215094" cy="0"/>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530D407C-7016-DE24-DFC5-E0D765ECB14A}"/>
                  </a:ext>
                </a:extLst>
              </p:cNvPr>
              <p:cNvSpPr txBox="1"/>
              <p:nvPr/>
            </p:nvSpPr>
            <p:spPr>
              <a:xfrm>
                <a:off x="3955245" y="3704395"/>
                <a:ext cx="1627870" cy="646331"/>
              </a:xfrm>
              <a:prstGeom prst="rect">
                <a:avLst/>
              </a:prstGeom>
              <a:noFill/>
            </p:spPr>
            <p:txBody>
              <a:bodyPr wrap="square">
                <a:spAutoFit/>
              </a:bodyPr>
              <a:lstStyle/>
              <a:p>
                <a14:m>
                  <m:oMath xmlns:m="http://schemas.openxmlformats.org/officeDocument/2006/math">
                    <m:r>
                      <a:rPr lang="zh-CN" altLang="en-US" b="1" i="1" dirty="0" smtClean="0">
                        <a:latin typeface="Cambria Math" panose="02040503050406030204" pitchFamily="18" charset="0"/>
                      </a:rPr>
                      <m:t>𝒔𝒕</m:t>
                    </m:r>
                    <m:sSub>
                      <m:sSubPr>
                        <m:ctrlPr>
                          <a:rPr lang="zh-CN" altLang="en-US" b="1" i="1" dirty="0">
                            <a:latin typeface="Cambria Math" panose="02040503050406030204" pitchFamily="18" charset="0"/>
                          </a:rPr>
                        </m:ctrlPr>
                      </m:sSubPr>
                      <m:e>
                        <m:r>
                          <a:rPr lang="zh-CN" altLang="en-US" b="1" i="1" dirty="0">
                            <a:latin typeface="Cambria Math" panose="02040503050406030204" pitchFamily="18" charset="0"/>
                          </a:rPr>
                          <m:t>𝒓</m:t>
                        </m:r>
                      </m:e>
                      <m:sub>
                        <m:r>
                          <a:rPr lang="en-US" altLang="zh-CN" b="1" i="1" dirty="0" smtClean="0">
                            <a:latin typeface="Cambria Math" panose="02040503050406030204" pitchFamily="18" charset="0"/>
                          </a:rPr>
                          <m:t>𝟏</m:t>
                        </m:r>
                      </m:sub>
                    </m:sSub>
                  </m:oMath>
                </a14:m>
                <a:r>
                  <a:rPr lang="en-US" altLang="zh-CN" b="1" dirty="0">
                    <a:latin typeface="Cambria Math" panose="02040503050406030204" pitchFamily="18" charset="0"/>
                  </a:rPr>
                  <a:t>, </a:t>
                </a:r>
                <a14:m>
                  <m:oMath xmlns:m="http://schemas.openxmlformats.org/officeDocument/2006/math">
                    <m:r>
                      <a:rPr lang="en-US" altLang="zh-CN" b="1" i="0" dirty="0" smtClean="0">
                        <a:latin typeface="Cambria Math" panose="02040503050406030204" pitchFamily="18" charset="0"/>
                      </a:rPr>
                      <m:t> </m:t>
                    </m:r>
                    <m:r>
                      <a:rPr lang="zh-CN" altLang="en-US" b="1" i="1" dirty="0">
                        <a:latin typeface="Cambria Math" panose="02040503050406030204" pitchFamily="18" charset="0"/>
                      </a:rPr>
                      <m:t>𝒔𝒕</m:t>
                    </m:r>
                    <m:sSub>
                      <m:sSubPr>
                        <m:ctrlPr>
                          <a:rPr lang="zh-CN" altLang="en-US" b="1" i="1" dirty="0">
                            <a:latin typeface="Cambria Math" panose="02040503050406030204" pitchFamily="18" charset="0"/>
                          </a:rPr>
                        </m:ctrlPr>
                      </m:sSubPr>
                      <m:e>
                        <m:r>
                          <a:rPr lang="zh-CN" altLang="en-US" b="1" i="1" dirty="0">
                            <a:latin typeface="Cambria Math" panose="02040503050406030204" pitchFamily="18" charset="0"/>
                          </a:rPr>
                          <m:t>𝒓</m:t>
                        </m:r>
                      </m:e>
                      <m:sub>
                        <m:r>
                          <a:rPr lang="en-US" altLang="zh-CN" b="1" i="1" dirty="0">
                            <a:latin typeface="Cambria Math" panose="02040503050406030204" pitchFamily="18" charset="0"/>
                          </a:rPr>
                          <m:t>𝟐</m:t>
                        </m:r>
                      </m:sub>
                    </m:sSub>
                  </m:oMath>
                </a14:m>
                <a:endParaRPr lang="zh-CN" altLang="en-US" b="1" dirty="0">
                  <a:latin typeface="Cambria Math" panose="02040503050406030204" pitchFamily="18" charset="0"/>
                </a:endParaRPr>
              </a:p>
              <a:p>
                <a:endParaRPr lang="zh-CN" altLang="en-US" b="1" dirty="0">
                  <a:latin typeface="Cambria Math" panose="02040503050406030204" pitchFamily="18" charset="0"/>
                </a:endParaRPr>
              </a:p>
            </p:txBody>
          </p:sp>
        </mc:Choice>
        <mc:Fallback xmlns="">
          <p:sp>
            <p:nvSpPr>
              <p:cNvPr id="3" name="文本框 2">
                <a:extLst>
                  <a:ext uri="{FF2B5EF4-FFF2-40B4-BE49-F238E27FC236}">
                    <a16:creationId xmlns:a16="http://schemas.microsoft.com/office/drawing/2014/main" id="{530D407C-7016-DE24-DFC5-E0D765ECB14A}"/>
                  </a:ext>
                </a:extLst>
              </p:cNvPr>
              <p:cNvSpPr txBox="1">
                <a:spLocks noRot="1" noChangeAspect="1" noMove="1" noResize="1" noEditPoints="1" noAdjustHandles="1" noChangeArrowheads="1" noChangeShapeType="1" noTextEdit="1"/>
              </p:cNvSpPr>
              <p:nvPr/>
            </p:nvSpPr>
            <p:spPr>
              <a:xfrm>
                <a:off x="3955245" y="3704395"/>
                <a:ext cx="1627870" cy="646331"/>
              </a:xfrm>
              <a:prstGeom prst="rect">
                <a:avLst/>
              </a:prstGeom>
              <a:blipFill>
                <a:blip r:embed="rId5"/>
                <a:stretch>
                  <a:fillRect t="-660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78968BDE-1672-6360-FA46-EE113955C428}"/>
                  </a:ext>
                </a:extLst>
              </p:cNvPr>
              <p:cNvSpPr txBox="1"/>
              <p:nvPr/>
            </p:nvSpPr>
            <p:spPr>
              <a:xfrm>
                <a:off x="3955245" y="4396560"/>
                <a:ext cx="119407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b="1" i="1" dirty="0" smtClean="0">
                          <a:latin typeface="Cambria Math" panose="02040503050406030204" pitchFamily="18" charset="0"/>
                        </a:rPr>
                        <m:t>𝒔𝒕</m:t>
                      </m:r>
                      <m:sSub>
                        <m:sSubPr>
                          <m:ctrlPr>
                            <a:rPr lang="zh-CN" altLang="en-US" b="1" i="1" dirty="0">
                              <a:latin typeface="Cambria Math" panose="02040503050406030204" pitchFamily="18" charset="0"/>
                            </a:rPr>
                          </m:ctrlPr>
                        </m:sSubPr>
                        <m:e>
                          <m:r>
                            <a:rPr lang="zh-CN" altLang="en-US" b="1" i="1" dirty="0">
                              <a:latin typeface="Cambria Math" panose="02040503050406030204" pitchFamily="18" charset="0"/>
                            </a:rPr>
                            <m:t>𝒓</m:t>
                          </m:r>
                        </m:e>
                        <m:sub>
                          <m:r>
                            <a:rPr lang="en-US" altLang="zh-CN" b="1" i="1" dirty="0" smtClean="0">
                              <a:latin typeface="Cambria Math" panose="02040503050406030204" pitchFamily="18" charset="0"/>
                            </a:rPr>
                            <m:t>𝟑</m:t>
                          </m:r>
                        </m:sub>
                      </m:sSub>
                    </m:oMath>
                  </m:oMathPara>
                </a14:m>
                <a:endParaRPr lang="zh-CN" altLang="en-US" sz="1800" b="1" kern="1200" dirty="0">
                  <a:solidFill>
                    <a:schemeClr val="tx1"/>
                  </a:solidFill>
                  <a:latin typeface="Cambria Math" panose="02040503050406030204" pitchFamily="18" charset="0"/>
                  <a:ea typeface="+mn-ea"/>
                  <a:cs typeface="+mn-cs"/>
                </a:endParaRPr>
              </a:p>
            </p:txBody>
          </p:sp>
        </mc:Choice>
        <mc:Fallback xmlns="">
          <p:sp>
            <p:nvSpPr>
              <p:cNvPr id="16" name="文本框 15">
                <a:extLst>
                  <a:ext uri="{FF2B5EF4-FFF2-40B4-BE49-F238E27FC236}">
                    <a16:creationId xmlns:a16="http://schemas.microsoft.com/office/drawing/2014/main" id="{78968BDE-1672-6360-FA46-EE113955C428}"/>
                  </a:ext>
                </a:extLst>
              </p:cNvPr>
              <p:cNvSpPr txBox="1">
                <a:spLocks noRot="1" noChangeAspect="1" noMove="1" noResize="1" noEditPoints="1" noAdjustHandles="1" noChangeArrowheads="1" noChangeShapeType="1" noTextEdit="1"/>
              </p:cNvSpPr>
              <p:nvPr/>
            </p:nvSpPr>
            <p:spPr>
              <a:xfrm>
                <a:off x="3955245" y="4396560"/>
                <a:ext cx="1194074" cy="369332"/>
              </a:xfrm>
              <a:prstGeom prst="rect">
                <a:avLst/>
              </a:prstGeom>
              <a:blipFill>
                <a:blip r:embed="rId6"/>
                <a:stretch>
                  <a:fillRect b="-1639"/>
                </a:stretch>
              </a:blipFill>
            </p:spPr>
            <p:txBody>
              <a:bodyPr/>
              <a:lstStyle/>
              <a:p>
                <a:r>
                  <a:rPr lang="zh-CN" altLang="en-US">
                    <a:noFill/>
                  </a:rPr>
                  <a:t> </a:t>
                </a:r>
              </a:p>
            </p:txBody>
          </p:sp>
        </mc:Fallback>
      </mc:AlternateContent>
      <p:pic>
        <p:nvPicPr>
          <p:cNvPr id="17" name="图片 16">
            <a:extLst>
              <a:ext uri="{FF2B5EF4-FFF2-40B4-BE49-F238E27FC236}">
                <a16:creationId xmlns:a16="http://schemas.microsoft.com/office/drawing/2014/main" id="{87412118-9A5D-538F-004D-3D31AB7C58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82382" y="2953576"/>
            <a:ext cx="895751" cy="895751"/>
          </a:xfrm>
          <a:prstGeom prst="rect">
            <a:avLst/>
          </a:prstGeom>
        </p:spPr>
      </p:pic>
      <p:pic>
        <p:nvPicPr>
          <p:cNvPr id="18" name="图片 17">
            <a:extLst>
              <a:ext uri="{FF2B5EF4-FFF2-40B4-BE49-F238E27FC236}">
                <a16:creationId xmlns:a16="http://schemas.microsoft.com/office/drawing/2014/main" id="{E0AC26AB-9D33-3445-C2A1-B029CAF711A8}"/>
              </a:ext>
            </a:extLst>
          </p:cNvPr>
          <p:cNvPicPr>
            <a:picLocks noChangeAspect="1"/>
          </p:cNvPicPr>
          <p:nvPr/>
        </p:nvPicPr>
        <p:blipFill>
          <a:blip r:embed="rId8"/>
          <a:stretch>
            <a:fillRect/>
          </a:stretch>
        </p:blipFill>
        <p:spPr>
          <a:xfrm>
            <a:off x="9687241" y="3044900"/>
            <a:ext cx="1086032" cy="567226"/>
          </a:xfrm>
          <a:prstGeom prst="rect">
            <a:avLst/>
          </a:prstGeom>
        </p:spPr>
      </p:pic>
      <p:sp>
        <p:nvSpPr>
          <p:cNvPr id="19" name="TextBox 9">
            <a:extLst>
              <a:ext uri="{FF2B5EF4-FFF2-40B4-BE49-F238E27FC236}">
                <a16:creationId xmlns:a16="http://schemas.microsoft.com/office/drawing/2014/main" id="{4555F36F-ECE2-BD30-E3D9-41957835F826}"/>
              </a:ext>
            </a:extLst>
          </p:cNvPr>
          <p:cNvSpPr txBox="1"/>
          <p:nvPr/>
        </p:nvSpPr>
        <p:spPr>
          <a:xfrm>
            <a:off x="1596075" y="1094662"/>
            <a:ext cx="6501374" cy="461665"/>
          </a:xfrm>
          <a:prstGeom prst="rect">
            <a:avLst/>
          </a:prstGeom>
          <a:noFill/>
        </p:spPr>
        <p:txBody>
          <a:bodyPr wrap="square" rtlCol="0">
            <a:spAutoFit/>
          </a:bodyPr>
          <a:lstStyle/>
          <a:p>
            <a:pPr algn="just"/>
            <a:r>
              <a:rPr lang="en-US" altLang="zh-CN" sz="2400" b="1" u="sng" dirty="0"/>
              <a:t>Generic Group Model (GGM)</a:t>
            </a:r>
            <a:endParaRPr lang="en-US" sz="2400" b="1" u="sng" dirty="0"/>
          </a:p>
        </p:txBody>
      </p:sp>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2DE47DD2-00BC-242E-466A-501910CF2E53}"/>
                  </a:ext>
                </a:extLst>
              </p:cNvPr>
              <p:cNvSpPr txBox="1"/>
              <p:nvPr/>
            </p:nvSpPr>
            <p:spPr>
              <a:xfrm>
                <a:off x="1625817" y="1592477"/>
                <a:ext cx="7723485" cy="965136"/>
              </a:xfrm>
              <a:prstGeom prst="rect">
                <a:avLst/>
              </a:prstGeom>
              <a:noFill/>
            </p:spPr>
            <p:txBody>
              <a:bodyPr wrap="square" rtlCol="0">
                <a:spAutoFit/>
              </a:bodyPr>
              <a:lstStyle/>
              <a:p>
                <a:pPr>
                  <a:lnSpc>
                    <a:spcPts val="2300"/>
                  </a:lnSpc>
                </a:pPr>
                <a:r>
                  <a:rPr lang="en-US" altLang="zh-CN" dirty="0"/>
                  <a:t>The generic group model is an idealized model of a random group encoding from </a:t>
                </a:r>
                <a14:m>
                  <m:oMath xmlns:m="http://schemas.openxmlformats.org/officeDocument/2006/math">
                    <m:sSub>
                      <m:sSubPr>
                        <m:ctrlPr>
                          <a:rPr lang="en-US" altLang="zh-CN" i="1" dirty="0" smtClean="0">
                            <a:solidFill>
                              <a:schemeClr val="tx1"/>
                            </a:solidFill>
                            <a:latin typeface="Cambria Math" panose="02040503050406030204" pitchFamily="18" charset="0"/>
                          </a:rPr>
                        </m:ctrlPr>
                      </m:sSubPr>
                      <m:e>
                        <m:r>
                          <a:rPr lang="en-US" altLang="zh-CN" i="1" dirty="0" smtClean="0">
                            <a:solidFill>
                              <a:schemeClr val="tx1"/>
                            </a:solidFill>
                            <a:latin typeface="Cambria Math" panose="02040503050406030204" pitchFamily="18" charset="0"/>
                          </a:rPr>
                          <m:t>ℤ</m:t>
                        </m:r>
                      </m:e>
                      <m:sub>
                        <m:r>
                          <a:rPr lang="en-US" altLang="zh-CN" i="1" dirty="0" smtClean="0">
                            <a:solidFill>
                              <a:schemeClr val="tx1"/>
                            </a:solidFill>
                            <a:latin typeface="Cambria Math" panose="02040503050406030204" pitchFamily="18" charset="0"/>
                          </a:rPr>
                          <m:t>𝑝</m:t>
                        </m:r>
                      </m:sub>
                    </m:sSub>
                    <m:r>
                      <a:rPr lang="en-US" altLang="zh-CN" i="1" dirty="0">
                        <a:solidFill>
                          <a:schemeClr val="tx1"/>
                        </a:solidFill>
                        <a:latin typeface="Cambria Math" panose="02040503050406030204" pitchFamily="18" charset="0"/>
                      </a:rPr>
                      <m:t> </m:t>
                    </m:r>
                  </m:oMath>
                </a14:m>
                <a:r>
                  <a:rPr lang="en-US" altLang="zh-CN" dirty="0">
                    <a:solidFill>
                      <a:schemeClr val="tx1"/>
                    </a:solidFill>
                  </a:rPr>
                  <a:t>to some set </a:t>
                </a:r>
                <a14:m>
                  <m:oMath xmlns:m="http://schemas.openxmlformats.org/officeDocument/2006/math">
                    <m:r>
                      <a:rPr lang="en-US" altLang="zh-CN" i="1" dirty="0">
                        <a:latin typeface="Cambria Math" panose="02040503050406030204" pitchFamily="18" charset="0"/>
                      </a:rPr>
                      <m:t>𝑆</m:t>
                    </m:r>
                    <m:r>
                      <a:rPr lang="en-US" altLang="zh-CN" b="0" i="0" dirty="0" smtClean="0">
                        <a:latin typeface="Cambria Math" panose="02040503050406030204" pitchFamily="18" charset="0"/>
                      </a:rPr>
                      <m:t>=</m:t>
                    </m:r>
                    <m:sSup>
                      <m:sSupPr>
                        <m:ctrlPr>
                          <a:rPr lang="zh-CN" altLang="en-US" i="1">
                            <a:latin typeface="Cambria Math" panose="02040503050406030204" pitchFamily="18" charset="0"/>
                          </a:rPr>
                        </m:ctrlPr>
                      </m:sSupPr>
                      <m:e>
                        <m:d>
                          <m:dPr>
                            <m:begChr m:val="{"/>
                            <m:endChr m:val="}"/>
                            <m:ctrlPr>
                              <a:rPr lang="zh-CN" altLang="en-US" i="1">
                                <a:latin typeface="Cambria Math" panose="02040503050406030204" pitchFamily="18" charset="0"/>
                              </a:rPr>
                            </m:ctrlPr>
                          </m:dPr>
                          <m:e>
                            <m:r>
                              <a:rPr lang="zh-CN" altLang="en-US" i="1">
                                <a:latin typeface="Cambria Math" panose="02040503050406030204" pitchFamily="18" charset="0"/>
                              </a:rPr>
                              <m:t>0,1</m:t>
                            </m:r>
                          </m:e>
                        </m:d>
                      </m:e>
                      <m:sup>
                        <m:r>
                          <a:rPr lang="zh-CN" altLang="en-US" i="1">
                            <a:latin typeface="Cambria Math" panose="02040503050406030204" pitchFamily="18" charset="0"/>
                          </a:rPr>
                          <m:t>𝑛</m:t>
                        </m:r>
                      </m:sup>
                    </m:sSup>
                    <m:r>
                      <a:rPr lang="en-US" altLang="zh-CN" b="0" i="0" dirty="0" smtClean="0">
                        <a:latin typeface="Cambria Math" panose="02040503050406030204" pitchFamily="18" charset="0"/>
                      </a:rPr>
                      <m:t>.</m:t>
                    </m:r>
                  </m:oMath>
                </a14:m>
                <a:r>
                  <a:rPr lang="en-US" altLang="zh-CN" dirty="0"/>
                  <a:t> It consists of two interfaces: group labeling and group addition.                    </a:t>
                </a:r>
                <a:endParaRPr lang="en-US" altLang="zh-CN" dirty="0">
                  <a:solidFill>
                    <a:schemeClr val="tx1"/>
                  </a:solidFill>
                </a:endParaRPr>
              </a:p>
            </p:txBody>
          </p:sp>
        </mc:Choice>
        <mc:Fallback xmlns="">
          <p:sp>
            <p:nvSpPr>
              <p:cNvPr id="21" name="文本框 20">
                <a:extLst>
                  <a:ext uri="{FF2B5EF4-FFF2-40B4-BE49-F238E27FC236}">
                    <a16:creationId xmlns:a16="http://schemas.microsoft.com/office/drawing/2014/main" id="{2DE47DD2-00BC-242E-466A-501910CF2E53}"/>
                  </a:ext>
                </a:extLst>
              </p:cNvPr>
              <p:cNvSpPr txBox="1">
                <a:spLocks noRot="1" noChangeAspect="1" noMove="1" noResize="1" noEditPoints="1" noAdjustHandles="1" noChangeArrowheads="1" noChangeShapeType="1" noTextEdit="1"/>
              </p:cNvSpPr>
              <p:nvPr/>
            </p:nvSpPr>
            <p:spPr>
              <a:xfrm>
                <a:off x="1625817" y="1592477"/>
                <a:ext cx="7723485" cy="965136"/>
              </a:xfrm>
              <a:prstGeom prst="rect">
                <a:avLst/>
              </a:prstGeom>
              <a:blipFill>
                <a:blip r:embed="rId9"/>
                <a:stretch>
                  <a:fillRect l="-710" t="-2516" r="-1421" b="-8805"/>
                </a:stretch>
              </a:blipFill>
            </p:spPr>
            <p:txBody>
              <a:bodyPr/>
              <a:lstStyle/>
              <a:p>
                <a:r>
                  <a:rPr lang="zh-CN" altLang="en-US">
                    <a:noFill/>
                  </a:rPr>
                  <a:t> </a:t>
                </a:r>
              </a:p>
            </p:txBody>
          </p:sp>
        </mc:Fallback>
      </mc:AlternateContent>
      <p:sp>
        <p:nvSpPr>
          <p:cNvPr id="22" name="文本框 21">
            <a:extLst>
              <a:ext uri="{FF2B5EF4-FFF2-40B4-BE49-F238E27FC236}">
                <a16:creationId xmlns:a16="http://schemas.microsoft.com/office/drawing/2014/main" id="{12A7B2CD-51D4-B952-EDD5-CC314C3017F4}"/>
              </a:ext>
            </a:extLst>
          </p:cNvPr>
          <p:cNvSpPr txBox="1"/>
          <p:nvPr/>
        </p:nvSpPr>
        <p:spPr>
          <a:xfrm>
            <a:off x="1625817" y="2621225"/>
            <a:ext cx="8211504" cy="369332"/>
          </a:xfrm>
          <a:prstGeom prst="rect">
            <a:avLst/>
          </a:prstGeom>
          <a:noFill/>
        </p:spPr>
        <p:txBody>
          <a:bodyPr wrap="square" rtlCol="0">
            <a:spAutoFit/>
          </a:bodyPr>
          <a:lstStyle/>
          <a:p>
            <a:r>
              <a:rPr lang="en-US" altLang="zh-CN" dirty="0">
                <a:solidFill>
                  <a:schemeClr val="tx1"/>
                </a:solidFill>
              </a:rPr>
              <a:t>Utility: Justify tons of assumptions </a:t>
            </a:r>
            <a:r>
              <a:rPr lang="en-US" altLang="zh-CN" dirty="0"/>
              <a:t>e.g. Dlog, CDH, DDH</a:t>
            </a:r>
            <a:endParaRPr lang="zh-CN" altLang="en-US" dirty="0">
              <a:solidFill>
                <a:schemeClr val="tx1"/>
              </a:solidFill>
            </a:endParaRPr>
          </a:p>
        </p:txBody>
      </p:sp>
    </p:spTree>
    <p:extLst>
      <p:ext uri="{BB962C8B-B14F-4D97-AF65-F5344CB8AC3E}">
        <p14:creationId xmlns:p14="http://schemas.microsoft.com/office/powerpoint/2010/main" val="405595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00060-358A-B831-58C7-951AE5499707}"/>
            </a:ext>
          </a:extLst>
        </p:cNvPr>
        <p:cNvGrpSpPr/>
        <p:nvPr/>
      </p:nvGrpSpPr>
      <p:grpSpPr>
        <a:xfrm>
          <a:off x="0" y="0"/>
          <a:ext cx="0" cy="0"/>
          <a:chOff x="0" y="0"/>
          <a:chExt cx="0" cy="0"/>
        </a:xfrm>
      </p:grpSpPr>
      <p:cxnSp>
        <p:nvCxnSpPr>
          <p:cNvPr id="62" name="直接连接符 61">
            <a:extLst>
              <a:ext uri="{FF2B5EF4-FFF2-40B4-BE49-F238E27FC236}">
                <a16:creationId xmlns:a16="http://schemas.microsoft.com/office/drawing/2014/main" id="{574E5ACD-6C9A-BAD3-9A01-329C104B22C6}"/>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604BF1BB-85DF-6852-31E4-FF07AA70C03A}"/>
              </a:ext>
            </a:extLst>
          </p:cNvPr>
          <p:cNvSpPr txBox="1">
            <a:spLocks noChangeArrowheads="1"/>
          </p:cNvSpPr>
          <p:nvPr/>
        </p:nvSpPr>
        <p:spPr bwMode="auto">
          <a:xfrm>
            <a:off x="367827" y="213865"/>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fontAlgn="base">
              <a:lnSpc>
                <a:spcPct val="100000"/>
              </a:lnSpc>
              <a:spcBef>
                <a:spcPct val="0"/>
              </a:spcBef>
              <a:spcAft>
                <a:spcPct val="0"/>
              </a:spcAft>
              <a:buNone/>
              <a:defRPr/>
            </a:pPr>
            <a:r>
              <a:rPr lang="en-US" altLang="zh-CN" sz="3200" b="1" dirty="0">
                <a:latin typeface="微软雅黑" panose="020B0503020204020204" pitchFamily="34" charset="-122"/>
                <a:ea typeface="微软雅黑" panose="020B0503020204020204" pitchFamily="34" charset="-122"/>
              </a:rPr>
              <a:t>Our Strategy</a:t>
            </a:r>
            <a:endParaRPr lang="zh-CN" altLang="en-US" sz="3200" b="1" dirty="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00BC1460-DF67-9BDE-EECB-A11EDEDE1025}"/>
              </a:ext>
            </a:extLst>
          </p:cNvPr>
          <p:cNvSpPr txBox="1"/>
          <p:nvPr/>
        </p:nvSpPr>
        <p:spPr>
          <a:xfrm>
            <a:off x="797415" y="1087532"/>
            <a:ext cx="8054485" cy="2513637"/>
          </a:xfrm>
          <a:prstGeom prst="rect">
            <a:avLst/>
          </a:prstGeom>
          <a:noFill/>
        </p:spPr>
        <p:txBody>
          <a:bodyPr wrap="square">
            <a:spAutoFit/>
          </a:bodyPr>
          <a:lstStyle/>
          <a:p>
            <a:pPr marL="285750" indent="-285750">
              <a:lnSpc>
                <a:spcPct val="200000"/>
              </a:lnSpc>
              <a:buFont typeface="Wingdings" pitchFamily="2" charset="2"/>
              <a:buChar char="v"/>
              <a:defRPr/>
            </a:pPr>
            <a:r>
              <a:rPr lang="en-US" altLang="zh-CN" sz="2400" b="1" dirty="0"/>
              <a:t>Find a proper</a:t>
            </a:r>
          </a:p>
          <a:p>
            <a:pPr marL="285750" indent="-285750">
              <a:lnSpc>
                <a:spcPct val="200000"/>
              </a:lnSpc>
              <a:spcBef>
                <a:spcPts val="1200"/>
              </a:spcBef>
              <a:buFont typeface="Wingdings" pitchFamily="2" charset="2"/>
              <a:buChar char="v"/>
              <a:defRPr/>
            </a:pPr>
            <a:r>
              <a:rPr lang="en-US" altLang="zh-CN" sz="2400" b="1" dirty="0"/>
              <a:t>Longer CDH-secure groups exist relative to</a:t>
            </a:r>
          </a:p>
          <a:p>
            <a:pPr marL="285750" indent="-285750">
              <a:lnSpc>
                <a:spcPct val="200000"/>
              </a:lnSpc>
              <a:spcBef>
                <a:spcPts val="1200"/>
              </a:spcBef>
              <a:buFont typeface="Wingdings" pitchFamily="2" charset="2"/>
              <a:buChar char="v"/>
              <a:defRPr/>
            </a:pPr>
            <a:r>
              <a:rPr lang="en-US" altLang="zh-CN" sz="2400" b="1" dirty="0"/>
              <a:t>Shorter CDH-secure groups do not exist relative to</a:t>
            </a:r>
            <a:endParaRPr lang="zh-CN" altLang="en-US" sz="2400" b="1" dirty="0"/>
          </a:p>
        </p:txBody>
      </p:sp>
      <p:pic>
        <p:nvPicPr>
          <p:cNvPr id="5" name="unnamed.png" descr="unnamed.png">
            <a:extLst>
              <a:ext uri="{FF2B5EF4-FFF2-40B4-BE49-F238E27FC236}">
                <a16:creationId xmlns:a16="http://schemas.microsoft.com/office/drawing/2014/main" id="{D586ACED-E21F-0D3D-40AA-30EFCE10B6DD}"/>
              </a:ext>
            </a:extLst>
          </p:cNvPr>
          <p:cNvPicPr>
            <a:picLocks noChangeAspect="1"/>
          </p:cNvPicPr>
          <p:nvPr/>
        </p:nvPicPr>
        <p:blipFill>
          <a:blip r:embed="rId3"/>
          <a:stretch>
            <a:fillRect/>
          </a:stretch>
        </p:blipFill>
        <p:spPr>
          <a:xfrm>
            <a:off x="892560" y="1349764"/>
            <a:ext cx="459512" cy="526331"/>
          </a:xfrm>
          <a:prstGeom prst="rect">
            <a:avLst/>
          </a:prstGeom>
          <a:ln w="12700">
            <a:miter lim="400000"/>
          </a:ln>
        </p:spPr>
      </p:pic>
      <p:pic>
        <p:nvPicPr>
          <p:cNvPr id="6" name="unnamed.png" descr="unnamed.png">
            <a:extLst>
              <a:ext uri="{FF2B5EF4-FFF2-40B4-BE49-F238E27FC236}">
                <a16:creationId xmlns:a16="http://schemas.microsoft.com/office/drawing/2014/main" id="{1D4E551F-DB42-610E-53BA-B93BBD4534D1}"/>
              </a:ext>
            </a:extLst>
          </p:cNvPr>
          <p:cNvPicPr>
            <a:picLocks noChangeAspect="1"/>
          </p:cNvPicPr>
          <p:nvPr/>
        </p:nvPicPr>
        <p:blipFill>
          <a:blip r:embed="rId3"/>
          <a:stretch>
            <a:fillRect/>
          </a:stretch>
        </p:blipFill>
        <p:spPr>
          <a:xfrm>
            <a:off x="892560" y="2241319"/>
            <a:ext cx="459512" cy="526331"/>
          </a:xfrm>
          <a:prstGeom prst="rect">
            <a:avLst/>
          </a:prstGeom>
          <a:ln w="12700">
            <a:miter lim="400000"/>
          </a:ln>
        </p:spPr>
      </p:pic>
      <p:pic>
        <p:nvPicPr>
          <p:cNvPr id="10" name="图片 9">
            <a:extLst>
              <a:ext uri="{FF2B5EF4-FFF2-40B4-BE49-F238E27FC236}">
                <a16:creationId xmlns:a16="http://schemas.microsoft.com/office/drawing/2014/main" id="{CC3A9082-F606-3F6A-609A-9ECE2999D1B5}"/>
              </a:ext>
            </a:extLst>
          </p:cNvPr>
          <p:cNvPicPr>
            <a:picLocks noChangeAspect="1"/>
          </p:cNvPicPr>
          <p:nvPr/>
        </p:nvPicPr>
        <p:blipFill>
          <a:blip r:embed="rId4"/>
          <a:stretch>
            <a:fillRect/>
          </a:stretch>
        </p:blipFill>
        <p:spPr>
          <a:xfrm>
            <a:off x="3138057" y="1134139"/>
            <a:ext cx="957579" cy="957579"/>
          </a:xfrm>
          <a:prstGeom prst="rect">
            <a:avLst/>
          </a:prstGeom>
        </p:spPr>
      </p:pic>
      <p:pic>
        <p:nvPicPr>
          <p:cNvPr id="12" name="图片 11">
            <a:extLst>
              <a:ext uri="{FF2B5EF4-FFF2-40B4-BE49-F238E27FC236}">
                <a16:creationId xmlns:a16="http://schemas.microsoft.com/office/drawing/2014/main" id="{71CDA005-634A-C660-6B59-87F79E865708}"/>
              </a:ext>
            </a:extLst>
          </p:cNvPr>
          <p:cNvPicPr>
            <a:picLocks noChangeAspect="1"/>
          </p:cNvPicPr>
          <p:nvPr/>
        </p:nvPicPr>
        <p:blipFill>
          <a:blip r:embed="rId4"/>
          <a:stretch>
            <a:fillRect/>
          </a:stretch>
        </p:blipFill>
        <p:spPr>
          <a:xfrm>
            <a:off x="7254681" y="2025694"/>
            <a:ext cx="957579" cy="957579"/>
          </a:xfrm>
          <a:prstGeom prst="rect">
            <a:avLst/>
          </a:prstGeom>
        </p:spPr>
      </p:pic>
      <p:pic>
        <p:nvPicPr>
          <p:cNvPr id="14" name="图片 13">
            <a:extLst>
              <a:ext uri="{FF2B5EF4-FFF2-40B4-BE49-F238E27FC236}">
                <a16:creationId xmlns:a16="http://schemas.microsoft.com/office/drawing/2014/main" id="{3C23570F-03C0-2BF9-5A75-727A7EE80433}"/>
              </a:ext>
            </a:extLst>
          </p:cNvPr>
          <p:cNvPicPr>
            <a:picLocks noChangeAspect="1"/>
          </p:cNvPicPr>
          <p:nvPr/>
        </p:nvPicPr>
        <p:blipFill>
          <a:blip r:embed="rId4"/>
          <a:stretch>
            <a:fillRect/>
          </a:stretch>
        </p:blipFill>
        <p:spPr>
          <a:xfrm>
            <a:off x="8334258" y="2932482"/>
            <a:ext cx="957579" cy="957579"/>
          </a:xfrm>
          <a:prstGeom prst="rect">
            <a:avLst/>
          </a:prstGeom>
        </p:spPr>
      </p:pic>
    </p:spTree>
    <p:extLst>
      <p:ext uri="{BB962C8B-B14F-4D97-AF65-F5344CB8AC3E}">
        <p14:creationId xmlns:p14="http://schemas.microsoft.com/office/powerpoint/2010/main" val="2507438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15521-E2AD-EECF-0818-8B7C1FA6349A}"/>
            </a:ext>
          </a:extLst>
        </p:cNvPr>
        <p:cNvGrpSpPr/>
        <p:nvPr/>
      </p:nvGrpSpPr>
      <p:grpSpPr>
        <a:xfrm>
          <a:off x="0" y="0"/>
          <a:ext cx="0" cy="0"/>
          <a:chOff x="0" y="0"/>
          <a:chExt cx="0" cy="0"/>
        </a:xfrm>
      </p:grpSpPr>
      <p:cxnSp>
        <p:nvCxnSpPr>
          <p:cNvPr id="62" name="直接连接符 61">
            <a:extLst>
              <a:ext uri="{FF2B5EF4-FFF2-40B4-BE49-F238E27FC236}">
                <a16:creationId xmlns:a16="http://schemas.microsoft.com/office/drawing/2014/main" id="{331B9561-D3B6-9378-EFC6-22B33C4E74BE}"/>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D43E2D30-338F-78F6-A85D-8B6150D44623}"/>
              </a:ext>
            </a:extLst>
          </p:cNvPr>
          <p:cNvSpPr txBox="1">
            <a:spLocks noChangeArrowheads="1"/>
          </p:cNvSpPr>
          <p:nvPr/>
        </p:nvSpPr>
        <p:spPr bwMode="auto">
          <a:xfrm>
            <a:off x="367827" y="213865"/>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fontAlgn="base">
              <a:lnSpc>
                <a:spcPct val="100000"/>
              </a:lnSpc>
              <a:spcBef>
                <a:spcPct val="0"/>
              </a:spcBef>
              <a:spcAft>
                <a:spcPct val="0"/>
              </a:spcAft>
              <a:buNone/>
              <a:defRPr/>
            </a:pPr>
            <a:r>
              <a:rPr lang="en-US" altLang="zh-CN" sz="3200" b="1" dirty="0">
                <a:latin typeface="微软雅黑" panose="020B0503020204020204" pitchFamily="34" charset="-122"/>
                <a:ea typeface="微软雅黑" panose="020B0503020204020204" pitchFamily="34" charset="-122"/>
              </a:rPr>
              <a:t>Our Strategy</a:t>
            </a:r>
            <a:endParaRPr lang="zh-CN" altLang="en-US" sz="3200" b="1" dirty="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05DB9B60-B92B-FDCE-8A77-F0AC78C9B237}"/>
              </a:ext>
            </a:extLst>
          </p:cNvPr>
          <p:cNvSpPr txBox="1"/>
          <p:nvPr/>
        </p:nvSpPr>
        <p:spPr>
          <a:xfrm>
            <a:off x="797415" y="1087532"/>
            <a:ext cx="8054485" cy="2513637"/>
          </a:xfrm>
          <a:prstGeom prst="rect">
            <a:avLst/>
          </a:prstGeom>
          <a:noFill/>
        </p:spPr>
        <p:txBody>
          <a:bodyPr wrap="square">
            <a:spAutoFit/>
          </a:bodyPr>
          <a:lstStyle/>
          <a:p>
            <a:pPr marL="285750" indent="-285750">
              <a:lnSpc>
                <a:spcPct val="200000"/>
              </a:lnSpc>
              <a:buFont typeface="Wingdings" pitchFamily="2" charset="2"/>
              <a:buChar char="v"/>
              <a:defRPr/>
            </a:pPr>
            <a:r>
              <a:rPr lang="en-US" altLang="zh-CN" sz="2400" b="1" dirty="0"/>
              <a:t>Find a proper</a:t>
            </a:r>
          </a:p>
          <a:p>
            <a:pPr marL="285750" indent="-285750">
              <a:lnSpc>
                <a:spcPct val="200000"/>
              </a:lnSpc>
              <a:spcBef>
                <a:spcPts val="1200"/>
              </a:spcBef>
              <a:buFont typeface="Wingdings" pitchFamily="2" charset="2"/>
              <a:buChar char="v"/>
              <a:defRPr/>
            </a:pPr>
            <a:r>
              <a:rPr lang="en-US" altLang="zh-CN" sz="2400" b="1" dirty="0"/>
              <a:t>Longer CDH-secure groups exist relative to</a:t>
            </a:r>
          </a:p>
          <a:p>
            <a:pPr marL="285750" indent="-285750">
              <a:lnSpc>
                <a:spcPct val="200000"/>
              </a:lnSpc>
              <a:spcBef>
                <a:spcPts val="1200"/>
              </a:spcBef>
              <a:buFont typeface="Wingdings" pitchFamily="2" charset="2"/>
              <a:buChar char="v"/>
              <a:defRPr/>
            </a:pPr>
            <a:r>
              <a:rPr lang="en-US" altLang="zh-CN" sz="2400" b="1" dirty="0"/>
              <a:t>Shorter CDH-secure groups do not exist relative to</a:t>
            </a:r>
            <a:endParaRPr lang="zh-CN" altLang="en-US" sz="2400" b="1" dirty="0"/>
          </a:p>
        </p:txBody>
      </p:sp>
      <p:pic>
        <p:nvPicPr>
          <p:cNvPr id="5" name="unnamed.png" descr="unnamed.png">
            <a:extLst>
              <a:ext uri="{FF2B5EF4-FFF2-40B4-BE49-F238E27FC236}">
                <a16:creationId xmlns:a16="http://schemas.microsoft.com/office/drawing/2014/main" id="{2BCA1992-23F7-3ABC-DF9A-3D519BEA3768}"/>
              </a:ext>
            </a:extLst>
          </p:cNvPr>
          <p:cNvPicPr>
            <a:picLocks noChangeAspect="1"/>
          </p:cNvPicPr>
          <p:nvPr/>
        </p:nvPicPr>
        <p:blipFill>
          <a:blip r:embed="rId3"/>
          <a:stretch>
            <a:fillRect/>
          </a:stretch>
        </p:blipFill>
        <p:spPr>
          <a:xfrm>
            <a:off x="892560" y="1349764"/>
            <a:ext cx="459512" cy="526331"/>
          </a:xfrm>
          <a:prstGeom prst="rect">
            <a:avLst/>
          </a:prstGeom>
          <a:ln w="12700">
            <a:miter lim="400000"/>
          </a:ln>
        </p:spPr>
      </p:pic>
      <p:pic>
        <p:nvPicPr>
          <p:cNvPr id="6" name="unnamed.png" descr="unnamed.png">
            <a:extLst>
              <a:ext uri="{FF2B5EF4-FFF2-40B4-BE49-F238E27FC236}">
                <a16:creationId xmlns:a16="http://schemas.microsoft.com/office/drawing/2014/main" id="{52341036-D104-4B34-759F-D1828D78721B}"/>
              </a:ext>
            </a:extLst>
          </p:cNvPr>
          <p:cNvPicPr>
            <a:picLocks noChangeAspect="1"/>
          </p:cNvPicPr>
          <p:nvPr/>
        </p:nvPicPr>
        <p:blipFill>
          <a:blip r:embed="rId3"/>
          <a:stretch>
            <a:fillRect/>
          </a:stretch>
        </p:blipFill>
        <p:spPr>
          <a:xfrm>
            <a:off x="892560" y="2241319"/>
            <a:ext cx="459512" cy="526331"/>
          </a:xfrm>
          <a:prstGeom prst="rect">
            <a:avLst/>
          </a:prstGeom>
          <a:ln w="12700">
            <a:miter lim="400000"/>
          </a:ln>
        </p:spPr>
      </p:pic>
      <p:pic>
        <p:nvPicPr>
          <p:cNvPr id="10" name="图片 9">
            <a:extLst>
              <a:ext uri="{FF2B5EF4-FFF2-40B4-BE49-F238E27FC236}">
                <a16:creationId xmlns:a16="http://schemas.microsoft.com/office/drawing/2014/main" id="{27EB3F92-2F67-D8D0-F458-E784E2258E0A}"/>
              </a:ext>
            </a:extLst>
          </p:cNvPr>
          <p:cNvPicPr>
            <a:picLocks noChangeAspect="1"/>
          </p:cNvPicPr>
          <p:nvPr/>
        </p:nvPicPr>
        <p:blipFill>
          <a:blip r:embed="rId4"/>
          <a:stretch>
            <a:fillRect/>
          </a:stretch>
        </p:blipFill>
        <p:spPr>
          <a:xfrm>
            <a:off x="3138057" y="1134139"/>
            <a:ext cx="957579" cy="957579"/>
          </a:xfrm>
          <a:prstGeom prst="rect">
            <a:avLst/>
          </a:prstGeom>
        </p:spPr>
      </p:pic>
      <p:pic>
        <p:nvPicPr>
          <p:cNvPr id="12" name="图片 11">
            <a:extLst>
              <a:ext uri="{FF2B5EF4-FFF2-40B4-BE49-F238E27FC236}">
                <a16:creationId xmlns:a16="http://schemas.microsoft.com/office/drawing/2014/main" id="{0AF686DB-78D0-E374-7319-FACE0A16B7B0}"/>
              </a:ext>
            </a:extLst>
          </p:cNvPr>
          <p:cNvPicPr>
            <a:picLocks noChangeAspect="1"/>
          </p:cNvPicPr>
          <p:nvPr/>
        </p:nvPicPr>
        <p:blipFill>
          <a:blip r:embed="rId4"/>
          <a:stretch>
            <a:fillRect/>
          </a:stretch>
        </p:blipFill>
        <p:spPr>
          <a:xfrm>
            <a:off x="7254681" y="2025694"/>
            <a:ext cx="957579" cy="957579"/>
          </a:xfrm>
          <a:prstGeom prst="rect">
            <a:avLst/>
          </a:prstGeom>
        </p:spPr>
      </p:pic>
      <p:pic>
        <p:nvPicPr>
          <p:cNvPr id="14" name="图片 13">
            <a:extLst>
              <a:ext uri="{FF2B5EF4-FFF2-40B4-BE49-F238E27FC236}">
                <a16:creationId xmlns:a16="http://schemas.microsoft.com/office/drawing/2014/main" id="{CACC82AB-EE0F-5B31-CB79-5099DC7DC5E6}"/>
              </a:ext>
            </a:extLst>
          </p:cNvPr>
          <p:cNvPicPr>
            <a:picLocks noChangeAspect="1"/>
          </p:cNvPicPr>
          <p:nvPr/>
        </p:nvPicPr>
        <p:blipFill>
          <a:blip r:embed="rId4"/>
          <a:stretch>
            <a:fillRect/>
          </a:stretch>
        </p:blipFill>
        <p:spPr>
          <a:xfrm>
            <a:off x="8334258" y="2932482"/>
            <a:ext cx="957579" cy="957579"/>
          </a:xfrm>
          <a:prstGeom prst="rect">
            <a:avLst/>
          </a:prstGeom>
        </p:spPr>
      </p:pic>
      <p:cxnSp>
        <p:nvCxnSpPr>
          <p:cNvPr id="2" name="直接箭头连接符 1">
            <a:extLst>
              <a:ext uri="{FF2B5EF4-FFF2-40B4-BE49-F238E27FC236}">
                <a16:creationId xmlns:a16="http://schemas.microsoft.com/office/drawing/2014/main" id="{90895701-C911-1863-1CA3-5626E1E203D0}"/>
              </a:ext>
            </a:extLst>
          </p:cNvPr>
          <p:cNvCxnSpPr>
            <a:cxnSpLocks/>
            <a:stCxn id="3" idx="2"/>
          </p:cNvCxnSpPr>
          <p:nvPr/>
        </p:nvCxnSpPr>
        <p:spPr>
          <a:xfrm>
            <a:off x="3101158" y="3589651"/>
            <a:ext cx="0" cy="122749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矩形 2">
            <a:extLst>
              <a:ext uri="{FF2B5EF4-FFF2-40B4-BE49-F238E27FC236}">
                <a16:creationId xmlns:a16="http://schemas.microsoft.com/office/drawing/2014/main" id="{07D893FF-0756-FE25-B4A0-DDE809BD1AAB}"/>
              </a:ext>
            </a:extLst>
          </p:cNvPr>
          <p:cNvSpPr/>
          <p:nvPr/>
        </p:nvSpPr>
        <p:spPr>
          <a:xfrm>
            <a:off x="1160416" y="3137028"/>
            <a:ext cx="3881484" cy="45262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ounded Rectangle">
            <a:extLst>
              <a:ext uri="{FF2B5EF4-FFF2-40B4-BE49-F238E27FC236}">
                <a16:creationId xmlns:a16="http://schemas.microsoft.com/office/drawing/2014/main" id="{C00FD5AE-3BF1-2AFB-F72D-93F85A81B40E}"/>
              </a:ext>
            </a:extLst>
          </p:cNvPr>
          <p:cNvSpPr/>
          <p:nvPr/>
        </p:nvSpPr>
        <p:spPr>
          <a:xfrm>
            <a:off x="677250" y="4654452"/>
            <a:ext cx="10561417" cy="1694517"/>
          </a:xfrm>
          <a:prstGeom prst="roundRect">
            <a:avLst>
              <a:gd name="adj" fmla="val 13674"/>
            </a:avLst>
          </a:prstGeom>
          <a:noFill/>
          <a:ln w="38100" cap="flat">
            <a:solidFill>
              <a:srgbClr val="003584"/>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dirty="0"/>
          </a:p>
        </p:txBody>
      </p:sp>
      <p:sp>
        <p:nvSpPr>
          <p:cNvPr id="8" name="文本框 7">
            <a:extLst>
              <a:ext uri="{FF2B5EF4-FFF2-40B4-BE49-F238E27FC236}">
                <a16:creationId xmlns:a16="http://schemas.microsoft.com/office/drawing/2014/main" id="{43156477-5AD0-69F5-D686-1B0D3E48DE09}"/>
              </a:ext>
            </a:extLst>
          </p:cNvPr>
          <p:cNvSpPr txBox="1"/>
          <p:nvPr/>
        </p:nvSpPr>
        <p:spPr>
          <a:xfrm>
            <a:off x="953333" y="4691919"/>
            <a:ext cx="9944096" cy="1144031"/>
          </a:xfrm>
          <a:prstGeom prst="rect">
            <a:avLst/>
          </a:prstGeom>
          <a:noFill/>
        </p:spPr>
        <p:txBody>
          <a:bodyPr wrap="square">
            <a:spAutoFit/>
          </a:bodyPr>
          <a:lstStyle/>
          <a:p>
            <a:pPr algn="just">
              <a:lnSpc>
                <a:spcPct val="150000"/>
              </a:lnSpc>
            </a:pPr>
            <a:r>
              <a:rPr lang="en-US" altLang="zh-CN" sz="2400" b="1" dirty="0"/>
              <a:t>                                                       (NIKE) does not exist relative to Random Oracle Model (ROM)</a:t>
            </a:r>
          </a:p>
        </p:txBody>
      </p:sp>
      <p:sp>
        <p:nvSpPr>
          <p:cNvPr id="11" name="矩形 10">
            <a:extLst>
              <a:ext uri="{FF2B5EF4-FFF2-40B4-BE49-F238E27FC236}">
                <a16:creationId xmlns:a16="http://schemas.microsoft.com/office/drawing/2014/main" id="{BCE7D580-6848-0AFA-497B-302BA47ACF88}"/>
              </a:ext>
            </a:extLst>
          </p:cNvPr>
          <p:cNvSpPr/>
          <p:nvPr/>
        </p:nvSpPr>
        <p:spPr>
          <a:xfrm>
            <a:off x="953333" y="4817146"/>
            <a:ext cx="4609267" cy="49145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03E904B6-9314-4A4E-A3C3-45785D44E5D6}"/>
              </a:ext>
            </a:extLst>
          </p:cNvPr>
          <p:cNvSpPr/>
          <p:nvPr/>
        </p:nvSpPr>
        <p:spPr>
          <a:xfrm>
            <a:off x="1122316" y="4817146"/>
            <a:ext cx="4498347" cy="461665"/>
          </a:xfrm>
          <a:prstGeom prst="rect">
            <a:avLst/>
          </a:prstGeom>
        </p:spPr>
        <p:txBody>
          <a:bodyPr wrap="none">
            <a:spAutoFit/>
          </a:bodyPr>
          <a:lstStyle/>
          <a:p>
            <a:r>
              <a:rPr lang="en-US" altLang="zh-CN" sz="2400" b="1" dirty="0">
                <a:solidFill>
                  <a:prstClr val="black"/>
                </a:solidFill>
              </a:rPr>
              <a:t>Non-Interactive Key Exchange </a:t>
            </a:r>
            <a:endParaRPr lang="zh-CN" altLang="en-US" dirty="0"/>
          </a:p>
        </p:txBody>
      </p:sp>
      <p:sp>
        <p:nvSpPr>
          <p:cNvPr id="15" name="矩形 14">
            <a:extLst>
              <a:ext uri="{FF2B5EF4-FFF2-40B4-BE49-F238E27FC236}">
                <a16:creationId xmlns:a16="http://schemas.microsoft.com/office/drawing/2014/main" id="{65F41814-C1CB-4F87-8375-15F72F35AD03}"/>
              </a:ext>
            </a:extLst>
          </p:cNvPr>
          <p:cNvSpPr/>
          <p:nvPr/>
        </p:nvSpPr>
        <p:spPr>
          <a:xfrm>
            <a:off x="7733470" y="5822145"/>
            <a:ext cx="3207929" cy="400110"/>
          </a:xfrm>
          <a:prstGeom prst="rect">
            <a:avLst/>
          </a:prstGeom>
        </p:spPr>
        <p:txBody>
          <a:bodyPr wrap="none">
            <a:spAutoFit/>
          </a:bodyPr>
          <a:lstStyle/>
          <a:p>
            <a:r>
              <a:rPr lang="en-US" altLang="zh-CN" sz="2000" dirty="0">
                <a:solidFill>
                  <a:srgbClr val="C00000"/>
                </a:solidFill>
              </a:rPr>
              <a:t>[</a:t>
            </a:r>
            <a:r>
              <a:rPr lang="en-US" altLang="zh-CN" sz="2000" dirty="0" err="1">
                <a:solidFill>
                  <a:srgbClr val="C00000"/>
                </a:solidFill>
              </a:rPr>
              <a:t>Impagliazzo-Rudich</a:t>
            </a:r>
            <a:r>
              <a:rPr lang="en-US" altLang="zh-CN" sz="2000" dirty="0">
                <a:solidFill>
                  <a:srgbClr val="C00000"/>
                </a:solidFill>
              </a:rPr>
              <a:t>, 1989]</a:t>
            </a:r>
          </a:p>
        </p:txBody>
      </p:sp>
    </p:spTree>
    <p:extLst>
      <p:ext uri="{BB962C8B-B14F-4D97-AF65-F5344CB8AC3E}">
        <p14:creationId xmlns:p14="http://schemas.microsoft.com/office/powerpoint/2010/main" val="342550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F5B70-E19E-DB71-F0B5-69D41FBFB718}"/>
            </a:ext>
          </a:extLst>
        </p:cNvPr>
        <p:cNvGrpSpPr/>
        <p:nvPr/>
      </p:nvGrpSpPr>
      <p:grpSpPr>
        <a:xfrm>
          <a:off x="0" y="0"/>
          <a:ext cx="0" cy="0"/>
          <a:chOff x="0" y="0"/>
          <a:chExt cx="0" cy="0"/>
        </a:xfrm>
      </p:grpSpPr>
      <p:cxnSp>
        <p:nvCxnSpPr>
          <p:cNvPr id="62" name="直接连接符 61">
            <a:extLst>
              <a:ext uri="{FF2B5EF4-FFF2-40B4-BE49-F238E27FC236}">
                <a16:creationId xmlns:a16="http://schemas.microsoft.com/office/drawing/2014/main" id="{C00DEB46-4C61-9048-40CF-2B9499FC318C}"/>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87AE895E-8C29-1FAB-F393-1ECE37024F41}"/>
              </a:ext>
            </a:extLst>
          </p:cNvPr>
          <p:cNvSpPr txBox="1">
            <a:spLocks noChangeArrowheads="1"/>
          </p:cNvSpPr>
          <p:nvPr/>
        </p:nvSpPr>
        <p:spPr bwMode="auto">
          <a:xfrm>
            <a:off x="367827" y="213865"/>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fontAlgn="base">
              <a:lnSpc>
                <a:spcPct val="100000"/>
              </a:lnSpc>
              <a:spcBef>
                <a:spcPct val="0"/>
              </a:spcBef>
              <a:spcAft>
                <a:spcPct val="0"/>
              </a:spcAft>
              <a:buNone/>
              <a:defRPr/>
            </a:pPr>
            <a:r>
              <a:rPr lang="en-US" altLang="zh-CN" sz="3200" b="1" dirty="0">
                <a:latin typeface="微软雅黑" panose="020B0503020204020204" pitchFamily="34" charset="-122"/>
                <a:ea typeface="微软雅黑" panose="020B0503020204020204" pitchFamily="34" charset="-122"/>
              </a:rPr>
              <a:t>NIKE does not exist in ROM</a:t>
            </a:r>
            <a:endParaRPr lang="zh-CN" altLang="en-US" sz="3200" b="1" dirty="0">
              <a:latin typeface="微软雅黑" panose="020B0503020204020204" pitchFamily="34" charset="-122"/>
              <a:ea typeface="微软雅黑" panose="020B0503020204020204" pitchFamily="34" charset="-122"/>
            </a:endParaRPr>
          </a:p>
        </p:txBody>
      </p:sp>
      <p:pic>
        <p:nvPicPr>
          <p:cNvPr id="18" name="图片 17">
            <a:extLst>
              <a:ext uri="{FF2B5EF4-FFF2-40B4-BE49-F238E27FC236}">
                <a16:creationId xmlns:a16="http://schemas.microsoft.com/office/drawing/2014/main" id="{9EAFABCB-99C6-FB73-F8EB-87ACE0E47D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1560" y="2403723"/>
            <a:ext cx="1130832" cy="1130832"/>
          </a:xfrm>
          <a:prstGeom prst="rect">
            <a:avLst/>
          </a:prstGeom>
        </p:spPr>
      </p:pic>
      <p:pic>
        <p:nvPicPr>
          <p:cNvPr id="29" name="图片 28">
            <a:extLst>
              <a:ext uri="{FF2B5EF4-FFF2-40B4-BE49-F238E27FC236}">
                <a16:creationId xmlns:a16="http://schemas.microsoft.com/office/drawing/2014/main" id="{F31FE60A-C69D-5B59-53AE-A7F212BF5B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2911" y="2403723"/>
            <a:ext cx="1130832" cy="1130832"/>
          </a:xfrm>
          <a:prstGeom prst="rect">
            <a:avLst/>
          </a:prstGeom>
        </p:spPr>
      </p:pic>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232CB005-BC74-31F5-2ADE-72215F4E38E1}"/>
                  </a:ext>
                </a:extLst>
              </p:cNvPr>
              <p:cNvSpPr txBox="1"/>
              <p:nvPr/>
            </p:nvSpPr>
            <p:spPr>
              <a:xfrm>
                <a:off x="8844686" y="1858985"/>
                <a:ext cx="3259325" cy="1289905"/>
              </a:xfrm>
              <a:prstGeom prst="rect">
                <a:avLst/>
              </a:prstGeom>
              <a:noFill/>
            </p:spPr>
            <p:txBody>
              <a:bodyPr wrap="square">
                <a:spAutoFit/>
              </a:bodyPr>
              <a:lstStyle/>
              <a:p>
                <a:pPr>
                  <a:lnSpc>
                    <a:spcPct val="150000"/>
                  </a:lnSpc>
                </a:pPr>
                <a:r>
                  <a:rPr lang="en-US" altLang="zh-CN" sz="1800" b="1" dirty="0">
                    <a:latin typeface="Microsoft YaHei" panose="020B0503020204020204" pitchFamily="34" charset="-122"/>
                    <a:ea typeface="Microsoft YaHei" panose="020B0503020204020204" pitchFamily="34" charset="-122"/>
                  </a:rPr>
                  <a:t>Step 1:</a:t>
                </a:r>
              </a:p>
              <a:p>
                <a:pPr marL="285750" indent="-285750">
                  <a:lnSpc>
                    <a:spcPct val="150000"/>
                  </a:lnSpc>
                  <a:buFont typeface="Wingdings" pitchFamily="2" charset="2"/>
                  <a:buChar char="v"/>
                  <a:defRPr/>
                </a:pPr>
                <a:r>
                  <a:rPr lang="en-US" altLang="zh-CN" dirty="0">
                    <a:latin typeface="Microsoft YaHei" panose="020B0503020204020204" pitchFamily="34" charset="-122"/>
                    <a:ea typeface="Microsoft YaHei" panose="020B0503020204020204" pitchFamily="34" charset="-122"/>
                  </a:rPr>
                  <a:t>Sample </a:t>
                </a:r>
                <a14:m>
                  <m:oMath xmlns:m="http://schemas.openxmlformats.org/officeDocument/2006/math">
                    <m:r>
                      <a:rPr lang="zh-CN" altLang="en-US" dirty="0">
                        <a:latin typeface="Cambria Math" panose="02040503050406030204" pitchFamily="18" charset="0"/>
                        <a:ea typeface="Microsoft YaHei" panose="020B0503020204020204" pitchFamily="34" charset="-122"/>
                      </a:rPr>
                      <m:t>𝑠</m:t>
                    </m:r>
                    <m:sSub>
                      <m:sSubPr>
                        <m:ctrlPr>
                          <a:rPr lang="zh-CN" altLang="en-US" i="1" dirty="0">
                            <a:latin typeface="Cambria Math" panose="02040503050406030204" pitchFamily="18" charset="0"/>
                            <a:ea typeface="Microsoft YaHei" panose="020B0503020204020204" pitchFamily="34" charset="-122"/>
                          </a:rPr>
                        </m:ctrlPr>
                      </m:sSubPr>
                      <m:e>
                        <m:r>
                          <a:rPr lang="zh-CN" altLang="en-US" dirty="0">
                            <a:latin typeface="Cambria Math" panose="02040503050406030204" pitchFamily="18" charset="0"/>
                            <a:ea typeface="Microsoft YaHei" panose="020B0503020204020204" pitchFamily="34" charset="-122"/>
                          </a:rPr>
                          <m:t>𝑘</m:t>
                        </m:r>
                      </m:e>
                      <m:sub>
                        <m:r>
                          <a:rPr lang="en-US" altLang="zh-CN" b="0" i="1" dirty="0" smtClean="0">
                            <a:latin typeface="Cambria Math" panose="02040503050406030204" pitchFamily="18" charset="0"/>
                            <a:ea typeface="Microsoft YaHei" panose="020B0503020204020204" pitchFamily="34" charset="-122"/>
                          </a:rPr>
                          <m:t>𝐵</m:t>
                        </m:r>
                      </m:sub>
                    </m:sSub>
                  </m:oMath>
                </a14:m>
                <a:endParaRPr lang="en-US" altLang="zh-CN" dirty="0">
                  <a:latin typeface="Microsoft YaHei" panose="020B0503020204020204" pitchFamily="34" charset="-122"/>
                  <a:ea typeface="Microsoft YaHei" panose="020B0503020204020204" pitchFamily="34" charset="-122"/>
                </a:endParaRPr>
              </a:p>
              <a:p>
                <a:pPr marL="285750" indent="-285750">
                  <a:lnSpc>
                    <a:spcPct val="150000"/>
                  </a:lnSpc>
                  <a:buFont typeface="Wingdings" pitchFamily="2" charset="2"/>
                  <a:buChar char="v"/>
                  <a:defRPr/>
                </a:pPr>
                <a:r>
                  <a:rPr lang="en-US" altLang="zh-CN" dirty="0">
                    <a:latin typeface="Microsoft YaHei" panose="020B0503020204020204" pitchFamily="34" charset="-122"/>
                    <a:ea typeface="Microsoft YaHei" panose="020B0503020204020204" pitchFamily="34" charset="-122"/>
                  </a:rPr>
                  <a:t>Compute </a:t>
                </a:r>
                <a14:m>
                  <m:oMath xmlns:m="http://schemas.openxmlformats.org/officeDocument/2006/math">
                    <m:r>
                      <a:rPr lang="en-US" altLang="zh-CN" b="0" i="1" dirty="0" smtClean="0">
                        <a:latin typeface="Cambria Math" panose="02040503050406030204" pitchFamily="18" charset="0"/>
                        <a:ea typeface="Microsoft YaHei" panose="020B0503020204020204" pitchFamily="34" charset="-122"/>
                      </a:rPr>
                      <m:t>𝑝</m:t>
                    </m:r>
                    <m:sSub>
                      <m:sSubPr>
                        <m:ctrlPr>
                          <a:rPr lang="zh-CN" altLang="en-US" i="1" dirty="0">
                            <a:latin typeface="Cambria Math" panose="02040503050406030204" pitchFamily="18" charset="0"/>
                            <a:ea typeface="Microsoft YaHei" panose="020B0503020204020204" pitchFamily="34" charset="-122"/>
                          </a:rPr>
                        </m:ctrlPr>
                      </m:sSubPr>
                      <m:e>
                        <m:r>
                          <a:rPr lang="zh-CN" altLang="en-US" dirty="0">
                            <a:latin typeface="Cambria Math" panose="02040503050406030204" pitchFamily="18" charset="0"/>
                            <a:ea typeface="Microsoft YaHei" panose="020B0503020204020204" pitchFamily="34" charset="-122"/>
                          </a:rPr>
                          <m:t>𝑘</m:t>
                        </m:r>
                      </m:e>
                      <m:sub>
                        <m:r>
                          <a:rPr lang="en-US" altLang="zh-CN" b="0" i="1" dirty="0" smtClean="0">
                            <a:latin typeface="Cambria Math" panose="02040503050406030204" pitchFamily="18" charset="0"/>
                            <a:ea typeface="Microsoft YaHei" panose="020B0503020204020204" pitchFamily="34" charset="-122"/>
                          </a:rPr>
                          <m:t>𝐵</m:t>
                        </m:r>
                      </m:sub>
                    </m:sSub>
                    <m:r>
                      <a:rPr lang="zh-CN" altLang="en-US" dirty="0">
                        <a:latin typeface="Cambria Math" panose="02040503050406030204" pitchFamily="18" charset="0"/>
                        <a:ea typeface="Microsoft YaHei" panose="020B0503020204020204" pitchFamily="34" charset="-122"/>
                      </a:rPr>
                      <m:t>←</m:t>
                    </m:r>
                    <m:r>
                      <m:rPr>
                        <m:sty m:val="p"/>
                      </m:rPr>
                      <a:rPr lang="en-US" altLang="zh-CN" dirty="0">
                        <a:latin typeface="Cambria Math" panose="02040503050406030204" pitchFamily="18" charset="0"/>
                      </a:rPr>
                      <m:t>KG</m:t>
                    </m:r>
                    <m:r>
                      <a:rPr lang="en-US" altLang="zh-CN" dirty="0">
                        <a:latin typeface="Cambria Math" panose="02040503050406030204" pitchFamily="18" charset="0"/>
                      </a:rPr>
                      <m:t>(</m:t>
                    </m:r>
                    <m:r>
                      <a:rPr lang="zh-CN" altLang="en-US" dirty="0">
                        <a:latin typeface="Cambria Math" panose="02040503050406030204" pitchFamily="18" charset="0"/>
                        <a:ea typeface="Microsoft YaHei" panose="020B0503020204020204" pitchFamily="34" charset="-122"/>
                      </a:rPr>
                      <m:t>𝑠</m:t>
                    </m:r>
                    <m:sSub>
                      <m:sSubPr>
                        <m:ctrlPr>
                          <a:rPr lang="zh-CN" altLang="en-US" i="1" dirty="0">
                            <a:latin typeface="Cambria Math" panose="02040503050406030204" pitchFamily="18" charset="0"/>
                            <a:ea typeface="Microsoft YaHei" panose="020B0503020204020204" pitchFamily="34" charset="-122"/>
                          </a:rPr>
                        </m:ctrlPr>
                      </m:sSubPr>
                      <m:e>
                        <m:r>
                          <a:rPr lang="zh-CN" altLang="en-US" dirty="0">
                            <a:latin typeface="Cambria Math" panose="02040503050406030204" pitchFamily="18" charset="0"/>
                            <a:ea typeface="Microsoft YaHei" panose="020B0503020204020204" pitchFamily="34" charset="-122"/>
                          </a:rPr>
                          <m:t>𝑘</m:t>
                        </m:r>
                      </m:e>
                      <m:sub>
                        <m:r>
                          <a:rPr lang="en-US" altLang="zh-CN" b="0" i="1" dirty="0" smtClean="0">
                            <a:latin typeface="Cambria Math" panose="02040503050406030204" pitchFamily="18" charset="0"/>
                            <a:ea typeface="Microsoft YaHei" panose="020B0503020204020204" pitchFamily="34" charset="-122"/>
                          </a:rPr>
                          <m:t>𝐵</m:t>
                        </m:r>
                      </m:sub>
                    </m:sSub>
                    <m:r>
                      <a:rPr lang="en-US" altLang="zh-CN" dirty="0">
                        <a:latin typeface="Cambria Math" panose="02040503050406030204" pitchFamily="18" charset="0"/>
                      </a:rPr>
                      <m:t>)</m:t>
                    </m:r>
                  </m:oMath>
                </a14:m>
                <a:endParaRPr lang="zh-CN" altLang="en-US" dirty="0">
                  <a:latin typeface="Microsoft YaHei" panose="020B0503020204020204" pitchFamily="34" charset="-122"/>
                  <a:ea typeface="Microsoft YaHei" panose="020B0503020204020204" pitchFamily="34" charset="-122"/>
                </a:endParaRPr>
              </a:p>
            </p:txBody>
          </p:sp>
        </mc:Choice>
        <mc:Fallback xmlns="">
          <p:sp>
            <p:nvSpPr>
              <p:cNvPr id="43" name="文本框 42">
                <a:extLst>
                  <a:ext uri="{FF2B5EF4-FFF2-40B4-BE49-F238E27FC236}">
                    <a16:creationId xmlns:a16="http://schemas.microsoft.com/office/drawing/2014/main" id="{232CB005-BC74-31F5-2ADE-72215F4E38E1}"/>
                  </a:ext>
                </a:extLst>
              </p:cNvPr>
              <p:cNvSpPr txBox="1">
                <a:spLocks noRot="1" noChangeAspect="1" noMove="1" noResize="1" noEditPoints="1" noAdjustHandles="1" noChangeArrowheads="1" noChangeShapeType="1" noTextEdit="1"/>
              </p:cNvSpPr>
              <p:nvPr/>
            </p:nvSpPr>
            <p:spPr>
              <a:xfrm>
                <a:off x="8844686" y="1858985"/>
                <a:ext cx="3259325" cy="1289905"/>
              </a:xfrm>
              <a:prstGeom prst="rect">
                <a:avLst/>
              </a:prstGeom>
              <a:blipFill>
                <a:blip r:embed="rId5"/>
                <a:stretch>
                  <a:fillRect l="-1682" b="-6604"/>
                </a:stretch>
              </a:blipFill>
            </p:spPr>
            <p:txBody>
              <a:bodyPr/>
              <a:lstStyle/>
              <a:p>
                <a:r>
                  <a:rPr lang="zh-CN" altLang="en-US">
                    <a:noFill/>
                  </a:rPr>
                  <a:t> </a:t>
                </a:r>
              </a:p>
            </p:txBody>
          </p:sp>
        </mc:Fallback>
      </mc:AlternateContent>
      <p:cxnSp>
        <p:nvCxnSpPr>
          <p:cNvPr id="45" name="直接箭头连接符 44">
            <a:extLst>
              <a:ext uri="{FF2B5EF4-FFF2-40B4-BE49-F238E27FC236}">
                <a16:creationId xmlns:a16="http://schemas.microsoft.com/office/drawing/2014/main" id="{F2E9A98A-0C19-B110-D162-33D7F1CDAE90}"/>
              </a:ext>
            </a:extLst>
          </p:cNvPr>
          <p:cNvCxnSpPr/>
          <p:nvPr/>
        </p:nvCxnSpPr>
        <p:spPr>
          <a:xfrm>
            <a:off x="4395252" y="2722951"/>
            <a:ext cx="3217817"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7" name="直接箭头连接符 46">
            <a:extLst>
              <a:ext uri="{FF2B5EF4-FFF2-40B4-BE49-F238E27FC236}">
                <a16:creationId xmlns:a16="http://schemas.microsoft.com/office/drawing/2014/main" id="{CEBF652E-E429-652A-07DC-DA17C9581C85}"/>
              </a:ext>
            </a:extLst>
          </p:cNvPr>
          <p:cNvCxnSpPr>
            <a:cxnSpLocks/>
          </p:cNvCxnSpPr>
          <p:nvPr/>
        </p:nvCxnSpPr>
        <p:spPr>
          <a:xfrm flipH="1">
            <a:off x="4395251" y="3307911"/>
            <a:ext cx="3217817"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9" name="文本框 48">
                <a:extLst>
                  <a:ext uri="{FF2B5EF4-FFF2-40B4-BE49-F238E27FC236}">
                    <a16:creationId xmlns:a16="http://schemas.microsoft.com/office/drawing/2014/main" id="{0F9C7E21-F372-B1EC-277F-99600DEC3DD5}"/>
                  </a:ext>
                </a:extLst>
              </p:cNvPr>
              <p:cNvSpPr txBox="1"/>
              <p:nvPr/>
            </p:nvSpPr>
            <p:spPr>
              <a:xfrm>
                <a:off x="5627149" y="2330853"/>
                <a:ext cx="64199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b="0" i="1" dirty="0" smtClean="0">
                          <a:latin typeface="Cambria Math" panose="02040503050406030204" pitchFamily="18" charset="0"/>
                          <a:ea typeface="Microsoft YaHei" panose="020B0503020204020204" pitchFamily="34" charset="-122"/>
                        </a:rPr>
                        <m:t>𝑝</m:t>
                      </m:r>
                      <m:sSub>
                        <m:sSubPr>
                          <m:ctrlPr>
                            <a:rPr lang="zh-CN" altLang="en-US" i="1" dirty="0">
                              <a:latin typeface="Cambria Math" panose="02040503050406030204" pitchFamily="18" charset="0"/>
                              <a:ea typeface="Microsoft YaHei" panose="020B0503020204020204" pitchFamily="34" charset="-122"/>
                            </a:rPr>
                          </m:ctrlPr>
                        </m:sSubPr>
                        <m:e>
                          <m:r>
                            <a:rPr lang="zh-CN" altLang="en-US" dirty="0">
                              <a:latin typeface="Cambria Math" panose="02040503050406030204" pitchFamily="18" charset="0"/>
                              <a:ea typeface="Microsoft YaHei" panose="020B0503020204020204" pitchFamily="34" charset="-122"/>
                            </a:rPr>
                            <m:t>𝑘</m:t>
                          </m:r>
                        </m:e>
                        <m:sub>
                          <m:r>
                            <a:rPr lang="zh-CN" altLang="en-US" dirty="0">
                              <a:latin typeface="Cambria Math" panose="02040503050406030204" pitchFamily="18" charset="0"/>
                              <a:ea typeface="Microsoft YaHei" panose="020B0503020204020204" pitchFamily="34" charset="-122"/>
                            </a:rPr>
                            <m:t>𝐴</m:t>
                          </m:r>
                        </m:sub>
                      </m:sSub>
                    </m:oMath>
                  </m:oMathPara>
                </a14:m>
                <a:endParaRPr lang="zh-CN" altLang="en-US" dirty="0"/>
              </a:p>
            </p:txBody>
          </p:sp>
        </mc:Choice>
        <mc:Fallback xmlns="">
          <p:sp>
            <p:nvSpPr>
              <p:cNvPr id="49" name="文本框 48">
                <a:extLst>
                  <a:ext uri="{FF2B5EF4-FFF2-40B4-BE49-F238E27FC236}">
                    <a16:creationId xmlns:a16="http://schemas.microsoft.com/office/drawing/2014/main" id="{0F9C7E21-F372-B1EC-277F-99600DEC3DD5}"/>
                  </a:ext>
                </a:extLst>
              </p:cNvPr>
              <p:cNvSpPr txBox="1">
                <a:spLocks noRot="1" noChangeAspect="1" noMove="1" noResize="1" noEditPoints="1" noAdjustHandles="1" noChangeArrowheads="1" noChangeShapeType="1" noTextEdit="1"/>
              </p:cNvSpPr>
              <p:nvPr/>
            </p:nvSpPr>
            <p:spPr>
              <a:xfrm>
                <a:off x="5627149" y="2330853"/>
                <a:ext cx="641997" cy="369332"/>
              </a:xfrm>
              <a:prstGeom prst="rect">
                <a:avLst/>
              </a:prstGeom>
              <a:blipFill>
                <a:blip r:embed="rId6"/>
                <a:stretch>
                  <a:fillRect b="-65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3ED1E6DE-D73A-E867-7454-8C7D8873A41F}"/>
                  </a:ext>
                </a:extLst>
              </p:cNvPr>
              <p:cNvSpPr txBox="1"/>
              <p:nvPr/>
            </p:nvSpPr>
            <p:spPr>
              <a:xfrm>
                <a:off x="5641793" y="2938579"/>
                <a:ext cx="64199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b="0" i="1" dirty="0" smtClean="0">
                          <a:latin typeface="Cambria Math" panose="02040503050406030204" pitchFamily="18" charset="0"/>
                          <a:ea typeface="Microsoft YaHei" panose="020B0503020204020204" pitchFamily="34" charset="-122"/>
                        </a:rPr>
                        <m:t>𝑝</m:t>
                      </m:r>
                      <m:sSub>
                        <m:sSubPr>
                          <m:ctrlPr>
                            <a:rPr lang="zh-CN" altLang="en-US" i="1" dirty="0">
                              <a:latin typeface="Cambria Math" panose="02040503050406030204" pitchFamily="18" charset="0"/>
                              <a:ea typeface="Microsoft YaHei" panose="020B0503020204020204" pitchFamily="34" charset="-122"/>
                            </a:rPr>
                          </m:ctrlPr>
                        </m:sSubPr>
                        <m:e>
                          <m:r>
                            <a:rPr lang="zh-CN" altLang="en-US" dirty="0">
                              <a:latin typeface="Cambria Math" panose="02040503050406030204" pitchFamily="18" charset="0"/>
                              <a:ea typeface="Microsoft YaHei" panose="020B0503020204020204" pitchFamily="34" charset="-122"/>
                            </a:rPr>
                            <m:t>𝑘</m:t>
                          </m:r>
                        </m:e>
                        <m:sub>
                          <m:r>
                            <a:rPr lang="en-US" altLang="zh-CN" b="0" i="1" dirty="0" smtClean="0">
                              <a:latin typeface="Cambria Math" panose="02040503050406030204" pitchFamily="18" charset="0"/>
                              <a:ea typeface="Microsoft YaHei" panose="020B0503020204020204" pitchFamily="34" charset="-122"/>
                            </a:rPr>
                            <m:t>𝐵</m:t>
                          </m:r>
                        </m:sub>
                      </m:sSub>
                    </m:oMath>
                  </m:oMathPara>
                </a14:m>
                <a:endParaRPr lang="zh-CN" altLang="en-US" dirty="0"/>
              </a:p>
            </p:txBody>
          </p:sp>
        </mc:Choice>
        <mc:Fallback xmlns="">
          <p:sp>
            <p:nvSpPr>
              <p:cNvPr id="50" name="文本框 49">
                <a:extLst>
                  <a:ext uri="{FF2B5EF4-FFF2-40B4-BE49-F238E27FC236}">
                    <a16:creationId xmlns:a16="http://schemas.microsoft.com/office/drawing/2014/main" id="{3ED1E6DE-D73A-E867-7454-8C7D8873A41F}"/>
                  </a:ext>
                </a:extLst>
              </p:cNvPr>
              <p:cNvSpPr txBox="1">
                <a:spLocks noRot="1" noChangeAspect="1" noMove="1" noResize="1" noEditPoints="1" noAdjustHandles="1" noChangeArrowheads="1" noChangeShapeType="1" noTextEdit="1"/>
              </p:cNvSpPr>
              <p:nvPr/>
            </p:nvSpPr>
            <p:spPr>
              <a:xfrm>
                <a:off x="5641793" y="2938579"/>
                <a:ext cx="641997" cy="369332"/>
              </a:xfrm>
              <a:prstGeom prst="rect">
                <a:avLst/>
              </a:prstGeom>
              <a:blipFill>
                <a:blip r:embed="rId7"/>
                <a:stretch>
                  <a:fillRect b="-65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2" name="文本框 51">
                <a:extLst>
                  <a:ext uri="{FF2B5EF4-FFF2-40B4-BE49-F238E27FC236}">
                    <a16:creationId xmlns:a16="http://schemas.microsoft.com/office/drawing/2014/main" id="{4B917A9C-6FAF-C172-758F-131E6AFD1F32}"/>
                  </a:ext>
                </a:extLst>
              </p:cNvPr>
              <p:cNvSpPr txBox="1"/>
              <p:nvPr/>
            </p:nvSpPr>
            <p:spPr>
              <a:xfrm>
                <a:off x="8844686" y="3310064"/>
                <a:ext cx="3475074" cy="874407"/>
              </a:xfrm>
              <a:prstGeom prst="rect">
                <a:avLst/>
              </a:prstGeom>
              <a:noFill/>
            </p:spPr>
            <p:txBody>
              <a:bodyPr wrap="square">
                <a:spAutoFit/>
              </a:bodyPr>
              <a:lstStyle/>
              <a:p>
                <a:pPr>
                  <a:lnSpc>
                    <a:spcPct val="150000"/>
                  </a:lnSpc>
                </a:pPr>
                <a:r>
                  <a:rPr lang="en-US" altLang="zh-CN" sz="1800" b="1" dirty="0">
                    <a:solidFill>
                      <a:schemeClr val="tx1"/>
                    </a:solidFill>
                    <a:latin typeface="Microsoft YaHei" panose="020B0503020204020204" pitchFamily="34" charset="-122"/>
                    <a:ea typeface="Microsoft YaHei" panose="020B0503020204020204" pitchFamily="34" charset="-122"/>
                  </a:rPr>
                  <a:t>Step 2:</a:t>
                </a:r>
                <a:endParaRPr lang="en-US" altLang="zh-CN" dirty="0">
                  <a:solidFill>
                    <a:schemeClr val="tx1"/>
                  </a:solidFill>
                  <a:latin typeface="Microsoft YaHei" panose="020B0503020204020204" pitchFamily="34" charset="-122"/>
                  <a:ea typeface="Microsoft YaHei" panose="020B0503020204020204" pitchFamily="34" charset="-122"/>
                </a:endParaRPr>
              </a:p>
              <a:p>
                <a:pPr marL="285750" indent="-285750">
                  <a:lnSpc>
                    <a:spcPct val="150000"/>
                  </a:lnSpc>
                  <a:buFont typeface="Wingdings" pitchFamily="2" charset="2"/>
                  <a:buChar char="v"/>
                  <a:defRPr/>
                </a:pPr>
                <a:r>
                  <a:rPr lang="en-US" altLang="zh-CN" dirty="0">
                    <a:solidFill>
                      <a:schemeClr val="tx1"/>
                    </a:solidFill>
                    <a:latin typeface="Microsoft YaHei" panose="020B0503020204020204" pitchFamily="34" charset="-122"/>
                    <a:ea typeface="Microsoft YaHei" panose="020B0503020204020204" pitchFamily="34" charset="-122"/>
                  </a:rPr>
                  <a:t>Compute </a:t>
                </a:r>
                <a14:m>
                  <m:oMath xmlns:m="http://schemas.openxmlformats.org/officeDocument/2006/math">
                    <m:r>
                      <a:rPr lang="en-US" altLang="zh-CN" b="0" i="1" dirty="0" smtClean="0">
                        <a:solidFill>
                          <a:schemeClr val="tx1"/>
                        </a:solidFill>
                        <a:latin typeface="Cambria Math" panose="02040503050406030204" pitchFamily="18" charset="0"/>
                        <a:ea typeface="Microsoft YaHei" panose="020B0503020204020204" pitchFamily="34" charset="-122"/>
                      </a:rPr>
                      <m:t>𝑘</m:t>
                    </m:r>
                    <m:r>
                      <a:rPr lang="zh-CN" altLang="en-US" dirty="0">
                        <a:solidFill>
                          <a:schemeClr val="tx1"/>
                        </a:solidFill>
                        <a:latin typeface="Cambria Math" panose="02040503050406030204" pitchFamily="18" charset="0"/>
                        <a:ea typeface="Microsoft YaHei" panose="020B0503020204020204" pitchFamily="34" charset="-122"/>
                      </a:rPr>
                      <m:t>=</m:t>
                    </m:r>
                    <m:r>
                      <m:rPr>
                        <m:sty m:val="p"/>
                      </m:rPr>
                      <a:rPr lang="en-US" altLang="zh-CN" dirty="0">
                        <a:latin typeface="Cambria Math" panose="02040503050406030204" pitchFamily="18" charset="0"/>
                      </a:rPr>
                      <m:t>SHK</m:t>
                    </m:r>
                    <m:r>
                      <a:rPr lang="en-US" altLang="zh-CN" dirty="0">
                        <a:latin typeface="Cambria Math" panose="02040503050406030204" pitchFamily="18" charset="0"/>
                      </a:rPr>
                      <m:t>(</m:t>
                    </m:r>
                    <m:r>
                      <a:rPr lang="zh-CN" altLang="en-US" dirty="0">
                        <a:latin typeface="Cambria Math" panose="02040503050406030204" pitchFamily="18" charset="0"/>
                        <a:ea typeface="Microsoft YaHei" panose="020B0503020204020204" pitchFamily="34" charset="-122"/>
                      </a:rPr>
                      <m:t>𝑠</m:t>
                    </m:r>
                    <m:sSub>
                      <m:sSubPr>
                        <m:ctrlPr>
                          <a:rPr lang="zh-CN" altLang="en-US" i="1" dirty="0">
                            <a:latin typeface="Cambria Math" panose="02040503050406030204" pitchFamily="18" charset="0"/>
                            <a:ea typeface="Microsoft YaHei" panose="020B0503020204020204" pitchFamily="34" charset="-122"/>
                          </a:rPr>
                        </m:ctrlPr>
                      </m:sSubPr>
                      <m:e>
                        <m:r>
                          <a:rPr lang="zh-CN" altLang="en-US" dirty="0">
                            <a:latin typeface="Cambria Math" panose="02040503050406030204" pitchFamily="18" charset="0"/>
                            <a:ea typeface="Microsoft YaHei" panose="020B0503020204020204" pitchFamily="34" charset="-122"/>
                          </a:rPr>
                          <m:t>𝑘</m:t>
                        </m:r>
                      </m:e>
                      <m:sub>
                        <m:r>
                          <a:rPr lang="en-US" altLang="zh-CN" b="0" i="1" dirty="0" smtClean="0">
                            <a:latin typeface="Cambria Math" panose="02040503050406030204" pitchFamily="18" charset="0"/>
                            <a:ea typeface="Microsoft YaHei" panose="020B0503020204020204" pitchFamily="34" charset="-122"/>
                          </a:rPr>
                          <m:t>𝐵</m:t>
                        </m:r>
                      </m:sub>
                    </m:sSub>
                    <m:r>
                      <a:rPr lang="en-US" altLang="zh-CN" dirty="0">
                        <a:latin typeface="Cambria Math" panose="02040503050406030204" pitchFamily="18" charset="0"/>
                        <a:ea typeface="Microsoft YaHei" panose="020B0503020204020204" pitchFamily="34" charset="-122"/>
                      </a:rPr>
                      <m:t>,</m:t>
                    </m:r>
                    <m:r>
                      <a:rPr lang="en-US" altLang="zh-CN" i="1" dirty="0">
                        <a:latin typeface="Cambria Math" panose="02040503050406030204" pitchFamily="18" charset="0"/>
                        <a:ea typeface="Microsoft YaHei" panose="020B0503020204020204" pitchFamily="34" charset="-122"/>
                      </a:rPr>
                      <m:t>𝑝</m:t>
                    </m:r>
                    <m:sSub>
                      <m:sSubPr>
                        <m:ctrlPr>
                          <a:rPr lang="zh-CN" altLang="en-US" i="1" dirty="0">
                            <a:latin typeface="Cambria Math" panose="02040503050406030204" pitchFamily="18" charset="0"/>
                            <a:ea typeface="Microsoft YaHei" panose="020B0503020204020204" pitchFamily="34" charset="-122"/>
                          </a:rPr>
                        </m:ctrlPr>
                      </m:sSubPr>
                      <m:e>
                        <m:r>
                          <a:rPr lang="zh-CN" altLang="en-US" dirty="0">
                            <a:latin typeface="Cambria Math" panose="02040503050406030204" pitchFamily="18" charset="0"/>
                            <a:ea typeface="Microsoft YaHei" panose="020B0503020204020204" pitchFamily="34" charset="-122"/>
                          </a:rPr>
                          <m:t>𝑘</m:t>
                        </m:r>
                      </m:e>
                      <m:sub>
                        <m:r>
                          <a:rPr lang="en-US" altLang="zh-CN" b="0" i="1" dirty="0" smtClean="0">
                            <a:latin typeface="Cambria Math" panose="02040503050406030204" pitchFamily="18" charset="0"/>
                            <a:ea typeface="Microsoft YaHei" panose="020B0503020204020204" pitchFamily="34" charset="-122"/>
                          </a:rPr>
                          <m:t>𝐴</m:t>
                        </m:r>
                      </m:sub>
                    </m:sSub>
                    <m:r>
                      <a:rPr lang="en-US" altLang="zh-CN" dirty="0">
                        <a:latin typeface="Cambria Math" panose="02040503050406030204" pitchFamily="18" charset="0"/>
                      </a:rPr>
                      <m:t>)</m:t>
                    </m:r>
                  </m:oMath>
                </a14:m>
                <a:endParaRPr lang="zh-CN" altLang="en-US" dirty="0">
                  <a:solidFill>
                    <a:schemeClr val="tx1"/>
                  </a:solidFill>
                  <a:latin typeface="Microsoft YaHei" panose="020B0503020204020204" pitchFamily="34" charset="-122"/>
                  <a:ea typeface="Microsoft YaHei" panose="020B0503020204020204" pitchFamily="34" charset="-122"/>
                </a:endParaRPr>
              </a:p>
            </p:txBody>
          </p:sp>
        </mc:Choice>
        <mc:Fallback xmlns="">
          <p:sp>
            <p:nvSpPr>
              <p:cNvPr id="52" name="文本框 51">
                <a:extLst>
                  <a:ext uri="{FF2B5EF4-FFF2-40B4-BE49-F238E27FC236}">
                    <a16:creationId xmlns:a16="http://schemas.microsoft.com/office/drawing/2014/main" id="{4B917A9C-6FAF-C172-758F-131E6AFD1F32}"/>
                  </a:ext>
                </a:extLst>
              </p:cNvPr>
              <p:cNvSpPr txBox="1">
                <a:spLocks noRot="1" noChangeAspect="1" noMove="1" noResize="1" noEditPoints="1" noAdjustHandles="1" noChangeArrowheads="1" noChangeShapeType="1" noTextEdit="1"/>
              </p:cNvSpPr>
              <p:nvPr/>
            </p:nvSpPr>
            <p:spPr>
              <a:xfrm>
                <a:off x="8844686" y="3310064"/>
                <a:ext cx="3475074" cy="874407"/>
              </a:xfrm>
              <a:prstGeom prst="rect">
                <a:avLst/>
              </a:prstGeom>
              <a:blipFill>
                <a:blip r:embed="rId8"/>
                <a:stretch>
                  <a:fillRect l="-1579" b="-104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7ACD1337-69C4-CDD1-2D80-2EAA2887FA55}"/>
                  </a:ext>
                </a:extLst>
              </p:cNvPr>
              <p:cNvSpPr txBox="1"/>
              <p:nvPr/>
            </p:nvSpPr>
            <p:spPr>
              <a:xfrm>
                <a:off x="351409" y="1858986"/>
                <a:ext cx="3259324" cy="1289905"/>
              </a:xfrm>
              <a:prstGeom prst="rect">
                <a:avLst/>
              </a:prstGeom>
              <a:noFill/>
            </p:spPr>
            <p:txBody>
              <a:bodyPr wrap="square">
                <a:spAutoFit/>
              </a:bodyPr>
              <a:lstStyle/>
              <a:p>
                <a:pPr>
                  <a:lnSpc>
                    <a:spcPct val="150000"/>
                  </a:lnSpc>
                </a:pPr>
                <a:r>
                  <a:rPr lang="en-US" altLang="zh-CN" sz="1800" b="1" dirty="0">
                    <a:latin typeface="Microsoft YaHei" panose="020B0503020204020204" pitchFamily="34" charset="-122"/>
                    <a:ea typeface="Microsoft YaHei" panose="020B0503020204020204" pitchFamily="34" charset="-122"/>
                  </a:rPr>
                  <a:t>Step 1:</a:t>
                </a:r>
              </a:p>
              <a:p>
                <a:pPr marL="285750" indent="-285750">
                  <a:lnSpc>
                    <a:spcPct val="150000"/>
                  </a:lnSpc>
                  <a:buFont typeface="Wingdings" pitchFamily="2" charset="2"/>
                  <a:buChar char="v"/>
                  <a:defRPr/>
                </a:pPr>
                <a:r>
                  <a:rPr lang="en-US" altLang="zh-CN" dirty="0">
                    <a:latin typeface="Microsoft YaHei" panose="020B0503020204020204" pitchFamily="34" charset="-122"/>
                    <a:ea typeface="Microsoft YaHei" panose="020B0503020204020204" pitchFamily="34" charset="-122"/>
                  </a:rPr>
                  <a:t>Sample </a:t>
                </a:r>
                <a14:m>
                  <m:oMath xmlns:m="http://schemas.openxmlformats.org/officeDocument/2006/math">
                    <m:r>
                      <a:rPr lang="zh-CN" altLang="en-US" dirty="0">
                        <a:latin typeface="Cambria Math" panose="02040503050406030204" pitchFamily="18" charset="0"/>
                        <a:ea typeface="Microsoft YaHei" panose="020B0503020204020204" pitchFamily="34" charset="-122"/>
                      </a:rPr>
                      <m:t>𝑠</m:t>
                    </m:r>
                    <m:sSub>
                      <m:sSubPr>
                        <m:ctrlPr>
                          <a:rPr lang="zh-CN" altLang="en-US" i="1" dirty="0">
                            <a:latin typeface="Cambria Math" panose="02040503050406030204" pitchFamily="18" charset="0"/>
                            <a:ea typeface="Microsoft YaHei" panose="020B0503020204020204" pitchFamily="34" charset="-122"/>
                          </a:rPr>
                        </m:ctrlPr>
                      </m:sSubPr>
                      <m:e>
                        <m:r>
                          <a:rPr lang="zh-CN" altLang="en-US" dirty="0">
                            <a:latin typeface="Cambria Math" panose="02040503050406030204" pitchFamily="18" charset="0"/>
                            <a:ea typeface="Microsoft YaHei" panose="020B0503020204020204" pitchFamily="34" charset="-122"/>
                          </a:rPr>
                          <m:t>𝑘</m:t>
                        </m:r>
                      </m:e>
                      <m:sub>
                        <m:r>
                          <a:rPr lang="zh-CN" altLang="en-US" dirty="0">
                            <a:latin typeface="Cambria Math" panose="02040503050406030204" pitchFamily="18" charset="0"/>
                            <a:ea typeface="Microsoft YaHei" panose="020B0503020204020204" pitchFamily="34" charset="-122"/>
                          </a:rPr>
                          <m:t>𝐴</m:t>
                        </m:r>
                      </m:sub>
                    </m:sSub>
                  </m:oMath>
                </a14:m>
                <a:endParaRPr lang="en-US" altLang="zh-CN" dirty="0">
                  <a:latin typeface="Microsoft YaHei" panose="020B0503020204020204" pitchFamily="34" charset="-122"/>
                  <a:ea typeface="Microsoft YaHei" panose="020B0503020204020204" pitchFamily="34" charset="-122"/>
                </a:endParaRPr>
              </a:p>
              <a:p>
                <a:pPr marL="285750" indent="-285750">
                  <a:lnSpc>
                    <a:spcPct val="150000"/>
                  </a:lnSpc>
                  <a:buFont typeface="Wingdings" pitchFamily="2" charset="2"/>
                  <a:buChar char="v"/>
                  <a:defRPr/>
                </a:pPr>
                <a:r>
                  <a:rPr lang="en-US" altLang="zh-CN" dirty="0">
                    <a:latin typeface="Microsoft YaHei" panose="020B0503020204020204" pitchFamily="34" charset="-122"/>
                    <a:ea typeface="Microsoft YaHei" panose="020B0503020204020204" pitchFamily="34" charset="-122"/>
                  </a:rPr>
                  <a:t>Compute </a:t>
                </a:r>
                <a14:m>
                  <m:oMath xmlns:m="http://schemas.openxmlformats.org/officeDocument/2006/math">
                    <m:r>
                      <a:rPr lang="en-US" altLang="zh-CN" b="0" i="1" dirty="0" smtClean="0">
                        <a:latin typeface="Cambria Math" panose="02040503050406030204" pitchFamily="18" charset="0"/>
                        <a:ea typeface="Microsoft YaHei" panose="020B0503020204020204" pitchFamily="34" charset="-122"/>
                      </a:rPr>
                      <m:t>𝑝</m:t>
                    </m:r>
                    <m:sSub>
                      <m:sSubPr>
                        <m:ctrlPr>
                          <a:rPr lang="zh-CN" altLang="en-US" i="1" dirty="0">
                            <a:latin typeface="Cambria Math" panose="02040503050406030204" pitchFamily="18" charset="0"/>
                            <a:ea typeface="Microsoft YaHei" panose="020B0503020204020204" pitchFamily="34" charset="-122"/>
                          </a:rPr>
                        </m:ctrlPr>
                      </m:sSubPr>
                      <m:e>
                        <m:r>
                          <a:rPr lang="zh-CN" altLang="en-US" dirty="0">
                            <a:latin typeface="Cambria Math" panose="02040503050406030204" pitchFamily="18" charset="0"/>
                            <a:ea typeface="Microsoft YaHei" panose="020B0503020204020204" pitchFamily="34" charset="-122"/>
                          </a:rPr>
                          <m:t>𝑘</m:t>
                        </m:r>
                      </m:e>
                      <m:sub>
                        <m:r>
                          <a:rPr lang="zh-CN" altLang="en-US" dirty="0">
                            <a:latin typeface="Cambria Math" panose="02040503050406030204" pitchFamily="18" charset="0"/>
                            <a:ea typeface="Microsoft YaHei" panose="020B0503020204020204" pitchFamily="34" charset="-122"/>
                          </a:rPr>
                          <m:t>𝐴</m:t>
                        </m:r>
                      </m:sub>
                    </m:sSub>
                    <m:r>
                      <a:rPr lang="zh-CN" altLang="en-US" dirty="0">
                        <a:latin typeface="Cambria Math" panose="02040503050406030204" pitchFamily="18" charset="0"/>
                        <a:ea typeface="Microsoft YaHei" panose="020B0503020204020204" pitchFamily="34" charset="-122"/>
                      </a:rPr>
                      <m:t>←</m:t>
                    </m:r>
                    <m:r>
                      <m:rPr>
                        <m:sty m:val="p"/>
                      </m:rPr>
                      <a:rPr lang="en-US" altLang="zh-CN" dirty="0">
                        <a:latin typeface="Cambria Math" panose="02040503050406030204" pitchFamily="18" charset="0"/>
                      </a:rPr>
                      <m:t>KG</m:t>
                    </m:r>
                    <m:r>
                      <a:rPr lang="en-US" altLang="zh-CN" dirty="0">
                        <a:latin typeface="Cambria Math" panose="02040503050406030204" pitchFamily="18" charset="0"/>
                      </a:rPr>
                      <m:t>(</m:t>
                    </m:r>
                    <m:r>
                      <a:rPr lang="zh-CN" altLang="en-US" dirty="0">
                        <a:latin typeface="Cambria Math" panose="02040503050406030204" pitchFamily="18" charset="0"/>
                        <a:ea typeface="Microsoft YaHei" panose="020B0503020204020204" pitchFamily="34" charset="-122"/>
                      </a:rPr>
                      <m:t>𝑠</m:t>
                    </m:r>
                    <m:sSub>
                      <m:sSubPr>
                        <m:ctrlPr>
                          <a:rPr lang="zh-CN" altLang="en-US" i="1" dirty="0">
                            <a:latin typeface="Cambria Math" panose="02040503050406030204" pitchFamily="18" charset="0"/>
                            <a:ea typeface="Microsoft YaHei" panose="020B0503020204020204" pitchFamily="34" charset="-122"/>
                          </a:rPr>
                        </m:ctrlPr>
                      </m:sSubPr>
                      <m:e>
                        <m:r>
                          <a:rPr lang="zh-CN" altLang="en-US" dirty="0">
                            <a:latin typeface="Cambria Math" panose="02040503050406030204" pitchFamily="18" charset="0"/>
                            <a:ea typeface="Microsoft YaHei" panose="020B0503020204020204" pitchFamily="34" charset="-122"/>
                          </a:rPr>
                          <m:t>𝑘</m:t>
                        </m:r>
                      </m:e>
                      <m:sub>
                        <m:r>
                          <a:rPr lang="en-US" altLang="zh-CN" b="0" i="1" dirty="0" smtClean="0">
                            <a:latin typeface="Cambria Math" panose="02040503050406030204" pitchFamily="18" charset="0"/>
                            <a:ea typeface="Microsoft YaHei" panose="020B0503020204020204" pitchFamily="34" charset="-122"/>
                          </a:rPr>
                          <m:t>𝐴</m:t>
                        </m:r>
                      </m:sub>
                    </m:sSub>
                    <m:r>
                      <a:rPr lang="en-US" altLang="zh-CN" dirty="0">
                        <a:latin typeface="Cambria Math" panose="02040503050406030204" pitchFamily="18" charset="0"/>
                      </a:rPr>
                      <m:t>)</m:t>
                    </m:r>
                  </m:oMath>
                </a14:m>
                <a:endParaRPr lang="zh-CN" altLang="en-US" dirty="0">
                  <a:latin typeface="Microsoft YaHei" panose="020B0503020204020204" pitchFamily="34" charset="-122"/>
                  <a:ea typeface="Microsoft YaHei" panose="020B0503020204020204" pitchFamily="34" charset="-122"/>
                </a:endParaRPr>
              </a:p>
            </p:txBody>
          </p:sp>
        </mc:Choice>
        <mc:Fallback xmlns="">
          <p:sp>
            <p:nvSpPr>
              <p:cNvPr id="2" name="文本框 1">
                <a:extLst>
                  <a:ext uri="{FF2B5EF4-FFF2-40B4-BE49-F238E27FC236}">
                    <a16:creationId xmlns:a16="http://schemas.microsoft.com/office/drawing/2014/main" id="{7ACD1337-69C4-CDD1-2D80-2EAA2887FA55}"/>
                  </a:ext>
                </a:extLst>
              </p:cNvPr>
              <p:cNvSpPr txBox="1">
                <a:spLocks noRot="1" noChangeAspect="1" noMove="1" noResize="1" noEditPoints="1" noAdjustHandles="1" noChangeArrowheads="1" noChangeShapeType="1" noTextEdit="1"/>
              </p:cNvSpPr>
              <p:nvPr/>
            </p:nvSpPr>
            <p:spPr>
              <a:xfrm>
                <a:off x="351409" y="1858986"/>
                <a:ext cx="3259324" cy="1289905"/>
              </a:xfrm>
              <a:prstGeom prst="rect">
                <a:avLst/>
              </a:prstGeom>
              <a:blipFill>
                <a:blip r:embed="rId9"/>
                <a:stretch>
                  <a:fillRect l="-1685" b="-660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436594EE-0007-13A8-489E-53DB9C9EBFC0}"/>
                  </a:ext>
                </a:extLst>
              </p:cNvPr>
              <p:cNvSpPr txBox="1"/>
              <p:nvPr/>
            </p:nvSpPr>
            <p:spPr>
              <a:xfrm>
                <a:off x="351409" y="3310065"/>
                <a:ext cx="3716850" cy="874407"/>
              </a:xfrm>
              <a:prstGeom prst="rect">
                <a:avLst/>
              </a:prstGeom>
              <a:noFill/>
            </p:spPr>
            <p:txBody>
              <a:bodyPr wrap="square">
                <a:spAutoFit/>
              </a:bodyPr>
              <a:lstStyle/>
              <a:p>
                <a:pPr>
                  <a:lnSpc>
                    <a:spcPct val="150000"/>
                  </a:lnSpc>
                </a:pPr>
                <a:r>
                  <a:rPr lang="en-US" altLang="zh-CN" sz="1800" b="1" dirty="0">
                    <a:solidFill>
                      <a:schemeClr val="tx1"/>
                    </a:solidFill>
                    <a:latin typeface="Microsoft YaHei" panose="020B0503020204020204" pitchFamily="34" charset="-122"/>
                    <a:ea typeface="Microsoft YaHei" panose="020B0503020204020204" pitchFamily="34" charset="-122"/>
                  </a:rPr>
                  <a:t>Step 2:</a:t>
                </a:r>
                <a:endParaRPr lang="en-US" altLang="zh-CN" dirty="0">
                  <a:solidFill>
                    <a:schemeClr val="tx1"/>
                  </a:solidFill>
                  <a:latin typeface="Microsoft YaHei" panose="020B0503020204020204" pitchFamily="34" charset="-122"/>
                  <a:ea typeface="Microsoft YaHei" panose="020B0503020204020204" pitchFamily="34" charset="-122"/>
                </a:endParaRPr>
              </a:p>
              <a:p>
                <a:pPr marL="285750" indent="-285750">
                  <a:lnSpc>
                    <a:spcPct val="150000"/>
                  </a:lnSpc>
                  <a:buFont typeface="Wingdings" pitchFamily="2" charset="2"/>
                  <a:buChar char="v"/>
                  <a:defRPr/>
                </a:pPr>
                <a:r>
                  <a:rPr lang="en-US" altLang="zh-CN" dirty="0">
                    <a:solidFill>
                      <a:schemeClr val="tx1"/>
                    </a:solidFill>
                    <a:latin typeface="Microsoft YaHei" panose="020B0503020204020204" pitchFamily="34" charset="-122"/>
                    <a:ea typeface="Microsoft YaHei" panose="020B0503020204020204" pitchFamily="34" charset="-122"/>
                  </a:rPr>
                  <a:t>Compute </a:t>
                </a:r>
                <a14:m>
                  <m:oMath xmlns:m="http://schemas.openxmlformats.org/officeDocument/2006/math">
                    <m:r>
                      <a:rPr lang="en-US" altLang="zh-CN" b="0" i="1" dirty="0" smtClean="0">
                        <a:solidFill>
                          <a:schemeClr val="tx1"/>
                        </a:solidFill>
                        <a:latin typeface="Cambria Math" panose="02040503050406030204" pitchFamily="18" charset="0"/>
                        <a:ea typeface="Microsoft YaHei" panose="020B0503020204020204" pitchFamily="34" charset="-122"/>
                      </a:rPr>
                      <m:t>𝑘</m:t>
                    </m:r>
                    <m:r>
                      <a:rPr lang="zh-CN" altLang="en-US" dirty="0">
                        <a:solidFill>
                          <a:schemeClr val="tx1"/>
                        </a:solidFill>
                        <a:latin typeface="Cambria Math" panose="02040503050406030204" pitchFamily="18" charset="0"/>
                        <a:ea typeface="Microsoft YaHei" panose="020B0503020204020204" pitchFamily="34" charset="-122"/>
                      </a:rPr>
                      <m:t>=</m:t>
                    </m:r>
                    <m:r>
                      <m:rPr>
                        <m:sty m:val="p"/>
                      </m:rPr>
                      <a:rPr lang="en-US" altLang="zh-CN" i="0" dirty="0" smtClean="0">
                        <a:solidFill>
                          <a:schemeClr val="tx1"/>
                        </a:solidFill>
                        <a:latin typeface="Cambria Math" panose="02040503050406030204" pitchFamily="18" charset="0"/>
                      </a:rPr>
                      <m:t>S</m:t>
                    </m:r>
                    <m:r>
                      <m:rPr>
                        <m:sty m:val="p"/>
                      </m:rPr>
                      <a:rPr lang="en-US" altLang="zh-CN" b="0" i="0" dirty="0" smtClean="0">
                        <a:solidFill>
                          <a:schemeClr val="tx1"/>
                        </a:solidFill>
                        <a:latin typeface="Cambria Math" panose="02040503050406030204" pitchFamily="18" charset="0"/>
                      </a:rPr>
                      <m:t>HK</m:t>
                    </m:r>
                    <m:r>
                      <a:rPr lang="en-US" altLang="zh-CN" b="0" i="0" dirty="0" smtClean="0">
                        <a:solidFill>
                          <a:schemeClr val="tx1"/>
                        </a:solidFill>
                        <a:latin typeface="Cambria Math" panose="02040503050406030204" pitchFamily="18" charset="0"/>
                      </a:rPr>
                      <m:t>(</m:t>
                    </m:r>
                    <m:r>
                      <a:rPr lang="zh-CN" altLang="en-US" dirty="0">
                        <a:latin typeface="Cambria Math" panose="02040503050406030204" pitchFamily="18" charset="0"/>
                        <a:ea typeface="Microsoft YaHei" panose="020B0503020204020204" pitchFamily="34" charset="-122"/>
                      </a:rPr>
                      <m:t>𝑠</m:t>
                    </m:r>
                    <m:sSub>
                      <m:sSubPr>
                        <m:ctrlPr>
                          <a:rPr lang="zh-CN" altLang="en-US" i="1" dirty="0">
                            <a:latin typeface="Cambria Math" panose="02040503050406030204" pitchFamily="18" charset="0"/>
                            <a:ea typeface="Microsoft YaHei" panose="020B0503020204020204" pitchFamily="34" charset="-122"/>
                          </a:rPr>
                        </m:ctrlPr>
                      </m:sSubPr>
                      <m:e>
                        <m:r>
                          <a:rPr lang="zh-CN" altLang="en-US" dirty="0">
                            <a:latin typeface="Cambria Math" panose="02040503050406030204" pitchFamily="18" charset="0"/>
                            <a:ea typeface="Microsoft YaHei" panose="020B0503020204020204" pitchFamily="34" charset="-122"/>
                          </a:rPr>
                          <m:t>𝑘</m:t>
                        </m:r>
                      </m:e>
                      <m:sub>
                        <m:r>
                          <a:rPr lang="en-US" altLang="zh-CN" i="1" dirty="0">
                            <a:latin typeface="Cambria Math" panose="02040503050406030204" pitchFamily="18" charset="0"/>
                            <a:ea typeface="Microsoft YaHei" panose="020B0503020204020204" pitchFamily="34" charset="-122"/>
                          </a:rPr>
                          <m:t>𝐴</m:t>
                        </m:r>
                      </m:sub>
                    </m:sSub>
                    <m:r>
                      <a:rPr lang="en-US" altLang="zh-CN" b="0" i="0" dirty="0" smtClean="0">
                        <a:latin typeface="Cambria Math" panose="02040503050406030204" pitchFamily="18" charset="0"/>
                        <a:ea typeface="Microsoft YaHei" panose="020B0503020204020204" pitchFamily="34" charset="-122"/>
                      </a:rPr>
                      <m:t>,</m:t>
                    </m:r>
                    <m:r>
                      <a:rPr lang="en-US" altLang="zh-CN" i="1" dirty="0">
                        <a:latin typeface="Cambria Math" panose="02040503050406030204" pitchFamily="18" charset="0"/>
                        <a:ea typeface="Microsoft YaHei" panose="020B0503020204020204" pitchFamily="34" charset="-122"/>
                      </a:rPr>
                      <m:t>𝑝</m:t>
                    </m:r>
                    <m:sSub>
                      <m:sSubPr>
                        <m:ctrlPr>
                          <a:rPr lang="zh-CN" altLang="en-US" i="1" dirty="0">
                            <a:latin typeface="Cambria Math" panose="02040503050406030204" pitchFamily="18" charset="0"/>
                            <a:ea typeface="Microsoft YaHei" panose="020B0503020204020204" pitchFamily="34" charset="-122"/>
                          </a:rPr>
                        </m:ctrlPr>
                      </m:sSubPr>
                      <m:e>
                        <m:r>
                          <a:rPr lang="zh-CN" altLang="en-US" dirty="0">
                            <a:latin typeface="Cambria Math" panose="02040503050406030204" pitchFamily="18" charset="0"/>
                            <a:ea typeface="Microsoft YaHei" panose="020B0503020204020204" pitchFamily="34" charset="-122"/>
                          </a:rPr>
                          <m:t>𝑘</m:t>
                        </m:r>
                      </m:e>
                      <m:sub>
                        <m:r>
                          <a:rPr lang="en-US" altLang="zh-CN" i="1" dirty="0">
                            <a:latin typeface="Cambria Math" panose="02040503050406030204" pitchFamily="18" charset="0"/>
                            <a:ea typeface="Microsoft YaHei" panose="020B0503020204020204" pitchFamily="34" charset="-122"/>
                          </a:rPr>
                          <m:t>𝐵</m:t>
                        </m:r>
                      </m:sub>
                    </m:sSub>
                    <m:r>
                      <a:rPr lang="en-US" altLang="zh-CN" b="0" i="0" dirty="0" smtClean="0">
                        <a:solidFill>
                          <a:schemeClr val="tx1"/>
                        </a:solidFill>
                        <a:latin typeface="Cambria Math" panose="02040503050406030204" pitchFamily="18" charset="0"/>
                      </a:rPr>
                      <m:t>)</m:t>
                    </m:r>
                  </m:oMath>
                </a14:m>
                <a:endParaRPr lang="zh-CN" altLang="en-US" dirty="0">
                  <a:solidFill>
                    <a:schemeClr val="tx1"/>
                  </a:solidFill>
                  <a:latin typeface="Microsoft YaHei" panose="020B0503020204020204" pitchFamily="34" charset="-122"/>
                  <a:ea typeface="Microsoft YaHei" panose="020B0503020204020204" pitchFamily="34" charset="-122"/>
                </a:endParaRPr>
              </a:p>
            </p:txBody>
          </p:sp>
        </mc:Choice>
        <mc:Fallback xmlns="">
          <p:sp>
            <p:nvSpPr>
              <p:cNvPr id="3" name="文本框 2">
                <a:extLst>
                  <a:ext uri="{FF2B5EF4-FFF2-40B4-BE49-F238E27FC236}">
                    <a16:creationId xmlns:a16="http://schemas.microsoft.com/office/drawing/2014/main" id="{436594EE-0007-13A8-489E-53DB9C9EBFC0}"/>
                  </a:ext>
                </a:extLst>
              </p:cNvPr>
              <p:cNvSpPr txBox="1">
                <a:spLocks noRot="1" noChangeAspect="1" noMove="1" noResize="1" noEditPoints="1" noAdjustHandles="1" noChangeArrowheads="1" noChangeShapeType="1" noTextEdit="1"/>
              </p:cNvSpPr>
              <p:nvPr/>
            </p:nvSpPr>
            <p:spPr>
              <a:xfrm>
                <a:off x="351409" y="3310065"/>
                <a:ext cx="3716850" cy="874407"/>
              </a:xfrm>
              <a:prstGeom prst="rect">
                <a:avLst/>
              </a:prstGeom>
              <a:blipFill>
                <a:blip r:embed="rId10"/>
                <a:stretch>
                  <a:fillRect l="-1478" b="-10490"/>
                </a:stretch>
              </a:blipFill>
            </p:spPr>
            <p:txBody>
              <a:bodyPr/>
              <a:lstStyle/>
              <a:p>
                <a:r>
                  <a:rPr lang="zh-CN" altLang="en-US">
                    <a:noFill/>
                  </a:rPr>
                  <a:t> </a:t>
                </a:r>
              </a:p>
            </p:txBody>
          </p:sp>
        </mc:Fallback>
      </mc:AlternateContent>
      <p:grpSp>
        <p:nvGrpSpPr>
          <p:cNvPr id="25" name="组合 24">
            <a:extLst>
              <a:ext uri="{FF2B5EF4-FFF2-40B4-BE49-F238E27FC236}">
                <a16:creationId xmlns:a16="http://schemas.microsoft.com/office/drawing/2014/main" id="{D5F360A0-EF1D-1AFD-504A-25E49B1D775C}"/>
              </a:ext>
            </a:extLst>
          </p:cNvPr>
          <p:cNvGrpSpPr/>
          <p:nvPr/>
        </p:nvGrpSpPr>
        <p:grpSpPr>
          <a:xfrm>
            <a:off x="5394983" y="862528"/>
            <a:ext cx="1151659" cy="1151659"/>
            <a:chOff x="1941164" y="1873623"/>
            <a:chExt cx="1151659" cy="1151659"/>
          </a:xfrm>
        </p:grpSpPr>
        <p:pic>
          <p:nvPicPr>
            <p:cNvPr id="26" name="图片 25">
              <a:extLst>
                <a:ext uri="{FF2B5EF4-FFF2-40B4-BE49-F238E27FC236}">
                  <a16:creationId xmlns:a16="http://schemas.microsoft.com/office/drawing/2014/main" id="{38CD7BAA-653F-6340-5A6B-FE061A135A1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41164" y="1873623"/>
              <a:ext cx="1151659" cy="1151659"/>
            </a:xfrm>
            <a:prstGeom prst="rect">
              <a:avLst/>
            </a:prstGeom>
          </p:spPr>
        </p:pic>
        <p:sp>
          <p:nvSpPr>
            <p:cNvPr id="27" name="文本框 26">
              <a:extLst>
                <a:ext uri="{FF2B5EF4-FFF2-40B4-BE49-F238E27FC236}">
                  <a16:creationId xmlns:a16="http://schemas.microsoft.com/office/drawing/2014/main" id="{69A2DE86-F8D7-23C7-39CA-A26312929BF9}"/>
                </a:ext>
              </a:extLst>
            </p:cNvPr>
            <p:cNvSpPr txBox="1"/>
            <p:nvPr/>
          </p:nvSpPr>
          <p:spPr>
            <a:xfrm>
              <a:off x="2039622" y="2134875"/>
              <a:ext cx="954741" cy="369332"/>
            </a:xfrm>
            <a:prstGeom prst="rect">
              <a:avLst/>
            </a:prstGeom>
            <a:noFill/>
          </p:spPr>
          <p:txBody>
            <a:bodyPr wrap="square">
              <a:spAutoFit/>
            </a:bodyPr>
            <a:lstStyle/>
            <a:p>
              <a:pPr algn="ctr"/>
              <a:r>
                <a:rPr lang="en-US" altLang="zh-CN" b="1" dirty="0"/>
                <a:t>ROM</a:t>
              </a:r>
              <a:endParaRPr lang="zh-CN" altLang="en-US" dirty="0"/>
            </a:p>
          </p:txBody>
        </p:sp>
      </p:grpSp>
      <p:cxnSp>
        <p:nvCxnSpPr>
          <p:cNvPr id="30" name="直接箭头连接符 29">
            <a:extLst>
              <a:ext uri="{FF2B5EF4-FFF2-40B4-BE49-F238E27FC236}">
                <a16:creationId xmlns:a16="http://schemas.microsoft.com/office/drawing/2014/main" id="{DD4B343E-EEF1-9C82-619C-1C8D6BD0E6E3}"/>
              </a:ext>
            </a:extLst>
          </p:cNvPr>
          <p:cNvCxnSpPr>
            <a:cxnSpLocks/>
            <a:endCxn id="26" idx="1"/>
          </p:cNvCxnSpPr>
          <p:nvPr/>
        </p:nvCxnSpPr>
        <p:spPr>
          <a:xfrm flipV="1">
            <a:off x="3882093" y="1438358"/>
            <a:ext cx="1512890" cy="845870"/>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33" name="直接箭头连接符 32">
            <a:extLst>
              <a:ext uri="{FF2B5EF4-FFF2-40B4-BE49-F238E27FC236}">
                <a16:creationId xmlns:a16="http://schemas.microsoft.com/office/drawing/2014/main" id="{E1CBCC89-2AEB-8E4D-2798-4A813CD2F105}"/>
              </a:ext>
            </a:extLst>
          </p:cNvPr>
          <p:cNvCxnSpPr>
            <a:cxnSpLocks/>
          </p:cNvCxnSpPr>
          <p:nvPr/>
        </p:nvCxnSpPr>
        <p:spPr>
          <a:xfrm flipH="1" flipV="1">
            <a:off x="6562630" y="1434044"/>
            <a:ext cx="1512890" cy="845870"/>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64290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95AE7-734A-40EE-C81F-399D7D90E74D}"/>
            </a:ext>
          </a:extLst>
        </p:cNvPr>
        <p:cNvGrpSpPr/>
        <p:nvPr/>
      </p:nvGrpSpPr>
      <p:grpSpPr>
        <a:xfrm>
          <a:off x="0" y="0"/>
          <a:ext cx="0" cy="0"/>
          <a:chOff x="0" y="0"/>
          <a:chExt cx="0" cy="0"/>
        </a:xfrm>
      </p:grpSpPr>
      <p:cxnSp>
        <p:nvCxnSpPr>
          <p:cNvPr id="62" name="直接连接符 61">
            <a:extLst>
              <a:ext uri="{FF2B5EF4-FFF2-40B4-BE49-F238E27FC236}">
                <a16:creationId xmlns:a16="http://schemas.microsoft.com/office/drawing/2014/main" id="{99CB8C50-7D10-ED32-6833-B381B72CFDC5}"/>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8624E6E2-FDE0-BA5B-CA44-325166B43809}"/>
              </a:ext>
            </a:extLst>
          </p:cNvPr>
          <p:cNvSpPr txBox="1">
            <a:spLocks noChangeArrowheads="1"/>
          </p:cNvSpPr>
          <p:nvPr/>
        </p:nvSpPr>
        <p:spPr bwMode="auto">
          <a:xfrm>
            <a:off x="367827" y="213865"/>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fontAlgn="base">
              <a:lnSpc>
                <a:spcPct val="100000"/>
              </a:lnSpc>
              <a:spcBef>
                <a:spcPct val="0"/>
              </a:spcBef>
              <a:spcAft>
                <a:spcPct val="0"/>
              </a:spcAft>
              <a:buNone/>
              <a:defRPr/>
            </a:pPr>
            <a:r>
              <a:rPr lang="en-US" altLang="zh-CN" sz="3200" b="1" dirty="0">
                <a:latin typeface="微软雅黑" panose="020B0503020204020204" pitchFamily="34" charset="-122"/>
                <a:ea typeface="微软雅黑" panose="020B0503020204020204" pitchFamily="34" charset="-122"/>
              </a:rPr>
              <a:t>NIKE does not exist in ROM</a:t>
            </a:r>
            <a:endParaRPr lang="zh-CN" altLang="en-US" sz="3200" b="1" dirty="0">
              <a:latin typeface="微软雅黑" panose="020B0503020204020204" pitchFamily="34" charset="-122"/>
              <a:ea typeface="微软雅黑" panose="020B0503020204020204" pitchFamily="34" charset="-122"/>
            </a:endParaRPr>
          </a:p>
        </p:txBody>
      </p:sp>
      <p:pic>
        <p:nvPicPr>
          <p:cNvPr id="18" name="图片 17">
            <a:extLst>
              <a:ext uri="{FF2B5EF4-FFF2-40B4-BE49-F238E27FC236}">
                <a16:creationId xmlns:a16="http://schemas.microsoft.com/office/drawing/2014/main" id="{1C541D50-7CA8-7DD2-FF62-E269928678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1560" y="2403723"/>
            <a:ext cx="1130832" cy="1130832"/>
          </a:xfrm>
          <a:prstGeom prst="rect">
            <a:avLst/>
          </a:prstGeom>
        </p:spPr>
      </p:pic>
      <p:pic>
        <p:nvPicPr>
          <p:cNvPr id="29" name="图片 28">
            <a:extLst>
              <a:ext uri="{FF2B5EF4-FFF2-40B4-BE49-F238E27FC236}">
                <a16:creationId xmlns:a16="http://schemas.microsoft.com/office/drawing/2014/main" id="{FE669EA1-BC9F-E30A-4BAC-1B09ACE8ED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2911" y="2403723"/>
            <a:ext cx="1130832" cy="1130832"/>
          </a:xfrm>
          <a:prstGeom prst="rect">
            <a:avLst/>
          </a:prstGeom>
        </p:spPr>
      </p:pic>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164037F6-CFA1-48B4-F5EE-74AEA5B80409}"/>
                  </a:ext>
                </a:extLst>
              </p:cNvPr>
              <p:cNvSpPr txBox="1"/>
              <p:nvPr/>
            </p:nvSpPr>
            <p:spPr>
              <a:xfrm>
                <a:off x="8844686" y="1858985"/>
                <a:ext cx="3259325" cy="1289905"/>
              </a:xfrm>
              <a:prstGeom prst="rect">
                <a:avLst/>
              </a:prstGeom>
              <a:noFill/>
            </p:spPr>
            <p:txBody>
              <a:bodyPr wrap="square">
                <a:spAutoFit/>
              </a:bodyPr>
              <a:lstStyle/>
              <a:p>
                <a:pPr>
                  <a:lnSpc>
                    <a:spcPct val="150000"/>
                  </a:lnSpc>
                </a:pPr>
                <a:r>
                  <a:rPr lang="en-US" altLang="zh-CN" sz="1800" b="1" dirty="0">
                    <a:latin typeface="Microsoft YaHei" panose="020B0503020204020204" pitchFamily="34" charset="-122"/>
                    <a:ea typeface="Microsoft YaHei" panose="020B0503020204020204" pitchFamily="34" charset="-122"/>
                  </a:rPr>
                  <a:t>Step 1:</a:t>
                </a:r>
              </a:p>
              <a:p>
                <a:pPr marL="285750" indent="-285750">
                  <a:lnSpc>
                    <a:spcPct val="150000"/>
                  </a:lnSpc>
                  <a:buFont typeface="Wingdings" pitchFamily="2" charset="2"/>
                  <a:buChar char="v"/>
                  <a:defRPr/>
                </a:pPr>
                <a:r>
                  <a:rPr lang="en-US" altLang="zh-CN" dirty="0">
                    <a:latin typeface="Microsoft YaHei" panose="020B0503020204020204" pitchFamily="34" charset="-122"/>
                    <a:ea typeface="Microsoft YaHei" panose="020B0503020204020204" pitchFamily="34" charset="-122"/>
                  </a:rPr>
                  <a:t>Sample </a:t>
                </a:r>
                <a14:m>
                  <m:oMath xmlns:m="http://schemas.openxmlformats.org/officeDocument/2006/math">
                    <m:r>
                      <a:rPr lang="zh-CN" altLang="en-US" dirty="0">
                        <a:latin typeface="Cambria Math" panose="02040503050406030204" pitchFamily="18" charset="0"/>
                        <a:ea typeface="Microsoft YaHei" panose="020B0503020204020204" pitchFamily="34" charset="-122"/>
                      </a:rPr>
                      <m:t>𝑠</m:t>
                    </m:r>
                    <m:sSub>
                      <m:sSubPr>
                        <m:ctrlPr>
                          <a:rPr lang="zh-CN" altLang="en-US" i="1" dirty="0">
                            <a:latin typeface="Cambria Math" panose="02040503050406030204" pitchFamily="18" charset="0"/>
                            <a:ea typeface="Microsoft YaHei" panose="020B0503020204020204" pitchFamily="34" charset="-122"/>
                          </a:rPr>
                        </m:ctrlPr>
                      </m:sSubPr>
                      <m:e>
                        <m:r>
                          <a:rPr lang="zh-CN" altLang="en-US" dirty="0">
                            <a:latin typeface="Cambria Math" panose="02040503050406030204" pitchFamily="18" charset="0"/>
                            <a:ea typeface="Microsoft YaHei" panose="020B0503020204020204" pitchFamily="34" charset="-122"/>
                          </a:rPr>
                          <m:t>𝑘</m:t>
                        </m:r>
                      </m:e>
                      <m:sub>
                        <m:r>
                          <a:rPr lang="en-US" altLang="zh-CN" b="0" i="1" dirty="0" smtClean="0">
                            <a:latin typeface="Cambria Math" panose="02040503050406030204" pitchFamily="18" charset="0"/>
                            <a:ea typeface="Microsoft YaHei" panose="020B0503020204020204" pitchFamily="34" charset="-122"/>
                          </a:rPr>
                          <m:t>𝐵</m:t>
                        </m:r>
                      </m:sub>
                    </m:sSub>
                  </m:oMath>
                </a14:m>
                <a:endParaRPr lang="en-US" altLang="zh-CN" dirty="0">
                  <a:latin typeface="Microsoft YaHei" panose="020B0503020204020204" pitchFamily="34" charset="-122"/>
                  <a:ea typeface="Microsoft YaHei" panose="020B0503020204020204" pitchFamily="34" charset="-122"/>
                </a:endParaRPr>
              </a:p>
              <a:p>
                <a:pPr marL="285750" indent="-285750">
                  <a:lnSpc>
                    <a:spcPct val="150000"/>
                  </a:lnSpc>
                  <a:buFont typeface="Wingdings" pitchFamily="2" charset="2"/>
                  <a:buChar char="v"/>
                  <a:defRPr/>
                </a:pPr>
                <a:r>
                  <a:rPr lang="en-US" altLang="zh-CN" dirty="0">
                    <a:latin typeface="Microsoft YaHei" panose="020B0503020204020204" pitchFamily="34" charset="-122"/>
                    <a:ea typeface="Microsoft YaHei" panose="020B0503020204020204" pitchFamily="34" charset="-122"/>
                  </a:rPr>
                  <a:t>Compute </a:t>
                </a:r>
                <a14:m>
                  <m:oMath xmlns:m="http://schemas.openxmlformats.org/officeDocument/2006/math">
                    <m:r>
                      <a:rPr lang="en-US" altLang="zh-CN" b="0" i="1" dirty="0" smtClean="0">
                        <a:latin typeface="Cambria Math" panose="02040503050406030204" pitchFamily="18" charset="0"/>
                        <a:ea typeface="Microsoft YaHei" panose="020B0503020204020204" pitchFamily="34" charset="-122"/>
                      </a:rPr>
                      <m:t>𝑝</m:t>
                    </m:r>
                    <m:sSub>
                      <m:sSubPr>
                        <m:ctrlPr>
                          <a:rPr lang="zh-CN" altLang="en-US" i="1" dirty="0">
                            <a:latin typeface="Cambria Math" panose="02040503050406030204" pitchFamily="18" charset="0"/>
                            <a:ea typeface="Microsoft YaHei" panose="020B0503020204020204" pitchFamily="34" charset="-122"/>
                          </a:rPr>
                        </m:ctrlPr>
                      </m:sSubPr>
                      <m:e>
                        <m:r>
                          <a:rPr lang="zh-CN" altLang="en-US" dirty="0">
                            <a:latin typeface="Cambria Math" panose="02040503050406030204" pitchFamily="18" charset="0"/>
                            <a:ea typeface="Microsoft YaHei" panose="020B0503020204020204" pitchFamily="34" charset="-122"/>
                          </a:rPr>
                          <m:t>𝑘</m:t>
                        </m:r>
                      </m:e>
                      <m:sub>
                        <m:r>
                          <a:rPr lang="en-US" altLang="zh-CN" b="0" i="1" dirty="0" smtClean="0">
                            <a:latin typeface="Cambria Math" panose="02040503050406030204" pitchFamily="18" charset="0"/>
                            <a:ea typeface="Microsoft YaHei" panose="020B0503020204020204" pitchFamily="34" charset="-122"/>
                          </a:rPr>
                          <m:t>𝐵</m:t>
                        </m:r>
                      </m:sub>
                    </m:sSub>
                    <m:r>
                      <a:rPr lang="zh-CN" altLang="en-US" dirty="0">
                        <a:latin typeface="Cambria Math" panose="02040503050406030204" pitchFamily="18" charset="0"/>
                        <a:ea typeface="Microsoft YaHei" panose="020B0503020204020204" pitchFamily="34" charset="-122"/>
                      </a:rPr>
                      <m:t>←</m:t>
                    </m:r>
                    <m:r>
                      <m:rPr>
                        <m:sty m:val="p"/>
                      </m:rPr>
                      <a:rPr lang="en-US" altLang="zh-CN" dirty="0">
                        <a:latin typeface="Cambria Math" panose="02040503050406030204" pitchFamily="18" charset="0"/>
                      </a:rPr>
                      <m:t>KG</m:t>
                    </m:r>
                    <m:r>
                      <a:rPr lang="en-US" altLang="zh-CN" dirty="0">
                        <a:latin typeface="Cambria Math" panose="02040503050406030204" pitchFamily="18" charset="0"/>
                      </a:rPr>
                      <m:t>(</m:t>
                    </m:r>
                    <m:r>
                      <a:rPr lang="zh-CN" altLang="en-US" dirty="0">
                        <a:latin typeface="Cambria Math" panose="02040503050406030204" pitchFamily="18" charset="0"/>
                        <a:ea typeface="Microsoft YaHei" panose="020B0503020204020204" pitchFamily="34" charset="-122"/>
                      </a:rPr>
                      <m:t>𝑠</m:t>
                    </m:r>
                    <m:sSub>
                      <m:sSubPr>
                        <m:ctrlPr>
                          <a:rPr lang="zh-CN" altLang="en-US" i="1" dirty="0">
                            <a:latin typeface="Cambria Math" panose="02040503050406030204" pitchFamily="18" charset="0"/>
                            <a:ea typeface="Microsoft YaHei" panose="020B0503020204020204" pitchFamily="34" charset="-122"/>
                          </a:rPr>
                        </m:ctrlPr>
                      </m:sSubPr>
                      <m:e>
                        <m:r>
                          <a:rPr lang="zh-CN" altLang="en-US" dirty="0">
                            <a:latin typeface="Cambria Math" panose="02040503050406030204" pitchFamily="18" charset="0"/>
                            <a:ea typeface="Microsoft YaHei" panose="020B0503020204020204" pitchFamily="34" charset="-122"/>
                          </a:rPr>
                          <m:t>𝑘</m:t>
                        </m:r>
                      </m:e>
                      <m:sub>
                        <m:r>
                          <a:rPr lang="en-US" altLang="zh-CN" b="0" i="1" dirty="0" smtClean="0">
                            <a:latin typeface="Cambria Math" panose="02040503050406030204" pitchFamily="18" charset="0"/>
                            <a:ea typeface="Microsoft YaHei" panose="020B0503020204020204" pitchFamily="34" charset="-122"/>
                          </a:rPr>
                          <m:t>𝐵</m:t>
                        </m:r>
                      </m:sub>
                    </m:sSub>
                    <m:r>
                      <a:rPr lang="en-US" altLang="zh-CN" dirty="0">
                        <a:latin typeface="Cambria Math" panose="02040503050406030204" pitchFamily="18" charset="0"/>
                      </a:rPr>
                      <m:t>)</m:t>
                    </m:r>
                  </m:oMath>
                </a14:m>
                <a:endParaRPr lang="zh-CN" altLang="en-US" dirty="0">
                  <a:latin typeface="Microsoft YaHei" panose="020B0503020204020204" pitchFamily="34" charset="-122"/>
                  <a:ea typeface="Microsoft YaHei" panose="020B0503020204020204" pitchFamily="34" charset="-122"/>
                </a:endParaRPr>
              </a:p>
            </p:txBody>
          </p:sp>
        </mc:Choice>
        <mc:Fallback xmlns="">
          <p:sp>
            <p:nvSpPr>
              <p:cNvPr id="43" name="文本框 42">
                <a:extLst>
                  <a:ext uri="{FF2B5EF4-FFF2-40B4-BE49-F238E27FC236}">
                    <a16:creationId xmlns:a16="http://schemas.microsoft.com/office/drawing/2014/main" id="{232CB005-BC74-31F5-2ADE-72215F4E38E1}"/>
                  </a:ext>
                </a:extLst>
              </p:cNvPr>
              <p:cNvSpPr txBox="1">
                <a:spLocks noRot="1" noChangeAspect="1" noMove="1" noResize="1" noEditPoints="1" noAdjustHandles="1" noChangeArrowheads="1" noChangeShapeType="1" noTextEdit="1"/>
              </p:cNvSpPr>
              <p:nvPr/>
            </p:nvSpPr>
            <p:spPr>
              <a:xfrm>
                <a:off x="8844686" y="1858985"/>
                <a:ext cx="3259325" cy="1289905"/>
              </a:xfrm>
              <a:prstGeom prst="rect">
                <a:avLst/>
              </a:prstGeom>
              <a:blipFill>
                <a:blip r:embed="rId5"/>
                <a:stretch>
                  <a:fillRect l="-1682" b="-6604"/>
                </a:stretch>
              </a:blipFill>
            </p:spPr>
            <p:txBody>
              <a:bodyPr/>
              <a:lstStyle/>
              <a:p>
                <a:r>
                  <a:rPr lang="zh-CN" altLang="en-US">
                    <a:noFill/>
                  </a:rPr>
                  <a:t> </a:t>
                </a:r>
              </a:p>
            </p:txBody>
          </p:sp>
        </mc:Fallback>
      </mc:AlternateContent>
      <p:cxnSp>
        <p:nvCxnSpPr>
          <p:cNvPr id="45" name="直接箭头连接符 44">
            <a:extLst>
              <a:ext uri="{FF2B5EF4-FFF2-40B4-BE49-F238E27FC236}">
                <a16:creationId xmlns:a16="http://schemas.microsoft.com/office/drawing/2014/main" id="{C4A1BDF0-74F0-4EFF-B836-C4C53166B8A6}"/>
              </a:ext>
            </a:extLst>
          </p:cNvPr>
          <p:cNvCxnSpPr/>
          <p:nvPr/>
        </p:nvCxnSpPr>
        <p:spPr>
          <a:xfrm>
            <a:off x="4395252" y="2722951"/>
            <a:ext cx="3217817"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7" name="直接箭头连接符 46">
            <a:extLst>
              <a:ext uri="{FF2B5EF4-FFF2-40B4-BE49-F238E27FC236}">
                <a16:creationId xmlns:a16="http://schemas.microsoft.com/office/drawing/2014/main" id="{E4E00B4A-7A13-9657-6D73-9550103FEE75}"/>
              </a:ext>
            </a:extLst>
          </p:cNvPr>
          <p:cNvCxnSpPr>
            <a:cxnSpLocks/>
          </p:cNvCxnSpPr>
          <p:nvPr/>
        </p:nvCxnSpPr>
        <p:spPr>
          <a:xfrm flipH="1">
            <a:off x="4395251" y="3307911"/>
            <a:ext cx="3217817"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9" name="文本框 48">
                <a:extLst>
                  <a:ext uri="{FF2B5EF4-FFF2-40B4-BE49-F238E27FC236}">
                    <a16:creationId xmlns:a16="http://schemas.microsoft.com/office/drawing/2014/main" id="{C569800D-D618-763F-5A44-E0B9F708EE90}"/>
                  </a:ext>
                </a:extLst>
              </p:cNvPr>
              <p:cNvSpPr txBox="1"/>
              <p:nvPr/>
            </p:nvSpPr>
            <p:spPr>
              <a:xfrm>
                <a:off x="5627149" y="2330853"/>
                <a:ext cx="64199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b="0" i="1" dirty="0" smtClean="0">
                          <a:latin typeface="Cambria Math" panose="02040503050406030204" pitchFamily="18" charset="0"/>
                          <a:ea typeface="Microsoft YaHei" panose="020B0503020204020204" pitchFamily="34" charset="-122"/>
                        </a:rPr>
                        <m:t>𝑝</m:t>
                      </m:r>
                      <m:sSub>
                        <m:sSubPr>
                          <m:ctrlPr>
                            <a:rPr lang="zh-CN" altLang="en-US" i="1" dirty="0">
                              <a:latin typeface="Cambria Math" panose="02040503050406030204" pitchFamily="18" charset="0"/>
                              <a:ea typeface="Microsoft YaHei" panose="020B0503020204020204" pitchFamily="34" charset="-122"/>
                            </a:rPr>
                          </m:ctrlPr>
                        </m:sSubPr>
                        <m:e>
                          <m:r>
                            <a:rPr lang="zh-CN" altLang="en-US" dirty="0">
                              <a:latin typeface="Cambria Math" panose="02040503050406030204" pitchFamily="18" charset="0"/>
                              <a:ea typeface="Microsoft YaHei" panose="020B0503020204020204" pitchFamily="34" charset="-122"/>
                            </a:rPr>
                            <m:t>𝑘</m:t>
                          </m:r>
                        </m:e>
                        <m:sub>
                          <m:r>
                            <a:rPr lang="zh-CN" altLang="en-US" dirty="0">
                              <a:latin typeface="Cambria Math" panose="02040503050406030204" pitchFamily="18" charset="0"/>
                              <a:ea typeface="Microsoft YaHei" panose="020B0503020204020204" pitchFamily="34" charset="-122"/>
                            </a:rPr>
                            <m:t>𝐴</m:t>
                          </m:r>
                        </m:sub>
                      </m:sSub>
                    </m:oMath>
                  </m:oMathPara>
                </a14:m>
                <a:endParaRPr lang="zh-CN" altLang="en-US" dirty="0"/>
              </a:p>
            </p:txBody>
          </p:sp>
        </mc:Choice>
        <mc:Fallback xmlns="">
          <p:sp>
            <p:nvSpPr>
              <p:cNvPr id="49" name="文本框 48">
                <a:extLst>
                  <a:ext uri="{FF2B5EF4-FFF2-40B4-BE49-F238E27FC236}">
                    <a16:creationId xmlns:a16="http://schemas.microsoft.com/office/drawing/2014/main" id="{0F9C7E21-F372-B1EC-277F-99600DEC3DD5}"/>
                  </a:ext>
                </a:extLst>
              </p:cNvPr>
              <p:cNvSpPr txBox="1">
                <a:spLocks noRot="1" noChangeAspect="1" noMove="1" noResize="1" noEditPoints="1" noAdjustHandles="1" noChangeArrowheads="1" noChangeShapeType="1" noTextEdit="1"/>
              </p:cNvSpPr>
              <p:nvPr/>
            </p:nvSpPr>
            <p:spPr>
              <a:xfrm>
                <a:off x="5627149" y="2330853"/>
                <a:ext cx="641997" cy="369332"/>
              </a:xfrm>
              <a:prstGeom prst="rect">
                <a:avLst/>
              </a:prstGeom>
              <a:blipFill>
                <a:blip r:embed="rId6"/>
                <a:stretch>
                  <a:fillRect b="-65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A5EE63D9-26AD-45BA-BA13-17B22563ACB0}"/>
                  </a:ext>
                </a:extLst>
              </p:cNvPr>
              <p:cNvSpPr txBox="1"/>
              <p:nvPr/>
            </p:nvSpPr>
            <p:spPr>
              <a:xfrm>
                <a:off x="5641793" y="2938579"/>
                <a:ext cx="64199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b="0" i="1" dirty="0" smtClean="0">
                          <a:latin typeface="Cambria Math" panose="02040503050406030204" pitchFamily="18" charset="0"/>
                          <a:ea typeface="Microsoft YaHei" panose="020B0503020204020204" pitchFamily="34" charset="-122"/>
                        </a:rPr>
                        <m:t>𝑝</m:t>
                      </m:r>
                      <m:sSub>
                        <m:sSubPr>
                          <m:ctrlPr>
                            <a:rPr lang="zh-CN" altLang="en-US" i="1" dirty="0">
                              <a:latin typeface="Cambria Math" panose="02040503050406030204" pitchFamily="18" charset="0"/>
                              <a:ea typeface="Microsoft YaHei" panose="020B0503020204020204" pitchFamily="34" charset="-122"/>
                            </a:rPr>
                          </m:ctrlPr>
                        </m:sSubPr>
                        <m:e>
                          <m:r>
                            <a:rPr lang="zh-CN" altLang="en-US" dirty="0">
                              <a:latin typeface="Cambria Math" panose="02040503050406030204" pitchFamily="18" charset="0"/>
                              <a:ea typeface="Microsoft YaHei" panose="020B0503020204020204" pitchFamily="34" charset="-122"/>
                            </a:rPr>
                            <m:t>𝑘</m:t>
                          </m:r>
                        </m:e>
                        <m:sub>
                          <m:r>
                            <a:rPr lang="en-US" altLang="zh-CN" b="0" i="1" dirty="0" smtClean="0">
                              <a:latin typeface="Cambria Math" panose="02040503050406030204" pitchFamily="18" charset="0"/>
                              <a:ea typeface="Microsoft YaHei" panose="020B0503020204020204" pitchFamily="34" charset="-122"/>
                            </a:rPr>
                            <m:t>𝐵</m:t>
                          </m:r>
                        </m:sub>
                      </m:sSub>
                    </m:oMath>
                  </m:oMathPara>
                </a14:m>
                <a:endParaRPr lang="zh-CN" altLang="en-US" dirty="0"/>
              </a:p>
            </p:txBody>
          </p:sp>
        </mc:Choice>
        <mc:Fallback xmlns="">
          <p:sp>
            <p:nvSpPr>
              <p:cNvPr id="50" name="文本框 49">
                <a:extLst>
                  <a:ext uri="{FF2B5EF4-FFF2-40B4-BE49-F238E27FC236}">
                    <a16:creationId xmlns:a16="http://schemas.microsoft.com/office/drawing/2014/main" id="{3ED1E6DE-D73A-E867-7454-8C7D8873A41F}"/>
                  </a:ext>
                </a:extLst>
              </p:cNvPr>
              <p:cNvSpPr txBox="1">
                <a:spLocks noRot="1" noChangeAspect="1" noMove="1" noResize="1" noEditPoints="1" noAdjustHandles="1" noChangeArrowheads="1" noChangeShapeType="1" noTextEdit="1"/>
              </p:cNvSpPr>
              <p:nvPr/>
            </p:nvSpPr>
            <p:spPr>
              <a:xfrm>
                <a:off x="5641793" y="2938579"/>
                <a:ext cx="641997" cy="369332"/>
              </a:xfrm>
              <a:prstGeom prst="rect">
                <a:avLst/>
              </a:prstGeom>
              <a:blipFill>
                <a:blip r:embed="rId7"/>
                <a:stretch>
                  <a:fillRect b="-65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2" name="文本框 51">
                <a:extLst>
                  <a:ext uri="{FF2B5EF4-FFF2-40B4-BE49-F238E27FC236}">
                    <a16:creationId xmlns:a16="http://schemas.microsoft.com/office/drawing/2014/main" id="{5CFEAEE8-C858-8E8F-09AC-7F99BD809406}"/>
                  </a:ext>
                </a:extLst>
              </p:cNvPr>
              <p:cNvSpPr txBox="1"/>
              <p:nvPr/>
            </p:nvSpPr>
            <p:spPr>
              <a:xfrm>
                <a:off x="8844686" y="3310064"/>
                <a:ext cx="3475074" cy="874407"/>
              </a:xfrm>
              <a:prstGeom prst="rect">
                <a:avLst/>
              </a:prstGeom>
              <a:noFill/>
            </p:spPr>
            <p:txBody>
              <a:bodyPr wrap="square">
                <a:spAutoFit/>
              </a:bodyPr>
              <a:lstStyle/>
              <a:p>
                <a:pPr>
                  <a:lnSpc>
                    <a:spcPct val="150000"/>
                  </a:lnSpc>
                </a:pPr>
                <a:r>
                  <a:rPr lang="en-US" altLang="zh-CN" sz="1800" b="1" dirty="0">
                    <a:solidFill>
                      <a:schemeClr val="tx1"/>
                    </a:solidFill>
                    <a:latin typeface="Microsoft YaHei" panose="020B0503020204020204" pitchFamily="34" charset="-122"/>
                    <a:ea typeface="Microsoft YaHei" panose="020B0503020204020204" pitchFamily="34" charset="-122"/>
                  </a:rPr>
                  <a:t>Step 2:</a:t>
                </a:r>
                <a:endParaRPr lang="en-US" altLang="zh-CN" dirty="0">
                  <a:solidFill>
                    <a:schemeClr val="tx1"/>
                  </a:solidFill>
                  <a:latin typeface="Microsoft YaHei" panose="020B0503020204020204" pitchFamily="34" charset="-122"/>
                  <a:ea typeface="Microsoft YaHei" panose="020B0503020204020204" pitchFamily="34" charset="-122"/>
                </a:endParaRPr>
              </a:p>
              <a:p>
                <a:pPr marL="285750" indent="-285750">
                  <a:lnSpc>
                    <a:spcPct val="150000"/>
                  </a:lnSpc>
                  <a:buFont typeface="Wingdings" pitchFamily="2" charset="2"/>
                  <a:buChar char="v"/>
                  <a:defRPr/>
                </a:pPr>
                <a:r>
                  <a:rPr lang="en-US" altLang="zh-CN" dirty="0">
                    <a:solidFill>
                      <a:schemeClr val="tx1"/>
                    </a:solidFill>
                    <a:latin typeface="Microsoft YaHei" panose="020B0503020204020204" pitchFamily="34" charset="-122"/>
                    <a:ea typeface="Microsoft YaHei" panose="020B0503020204020204" pitchFamily="34" charset="-122"/>
                  </a:rPr>
                  <a:t>Compute </a:t>
                </a:r>
                <a14:m>
                  <m:oMath xmlns:m="http://schemas.openxmlformats.org/officeDocument/2006/math">
                    <m:r>
                      <a:rPr lang="en-US" altLang="zh-CN" b="0" i="1" dirty="0" smtClean="0">
                        <a:solidFill>
                          <a:schemeClr val="tx1"/>
                        </a:solidFill>
                        <a:latin typeface="Cambria Math" panose="02040503050406030204" pitchFamily="18" charset="0"/>
                        <a:ea typeface="Microsoft YaHei" panose="020B0503020204020204" pitchFamily="34" charset="-122"/>
                      </a:rPr>
                      <m:t>𝑘</m:t>
                    </m:r>
                    <m:r>
                      <a:rPr lang="zh-CN" altLang="en-US" dirty="0">
                        <a:solidFill>
                          <a:schemeClr val="tx1"/>
                        </a:solidFill>
                        <a:latin typeface="Cambria Math" panose="02040503050406030204" pitchFamily="18" charset="0"/>
                        <a:ea typeface="Microsoft YaHei" panose="020B0503020204020204" pitchFamily="34" charset="-122"/>
                      </a:rPr>
                      <m:t>=</m:t>
                    </m:r>
                    <m:r>
                      <m:rPr>
                        <m:sty m:val="p"/>
                      </m:rPr>
                      <a:rPr lang="en-US" altLang="zh-CN" dirty="0">
                        <a:latin typeface="Cambria Math" panose="02040503050406030204" pitchFamily="18" charset="0"/>
                      </a:rPr>
                      <m:t>SHK</m:t>
                    </m:r>
                    <m:r>
                      <a:rPr lang="en-US" altLang="zh-CN" dirty="0">
                        <a:latin typeface="Cambria Math" panose="02040503050406030204" pitchFamily="18" charset="0"/>
                      </a:rPr>
                      <m:t>(</m:t>
                    </m:r>
                    <m:r>
                      <a:rPr lang="zh-CN" altLang="en-US" dirty="0">
                        <a:latin typeface="Cambria Math" panose="02040503050406030204" pitchFamily="18" charset="0"/>
                        <a:ea typeface="Microsoft YaHei" panose="020B0503020204020204" pitchFamily="34" charset="-122"/>
                      </a:rPr>
                      <m:t>𝑠</m:t>
                    </m:r>
                    <m:sSub>
                      <m:sSubPr>
                        <m:ctrlPr>
                          <a:rPr lang="zh-CN" altLang="en-US" i="1" dirty="0">
                            <a:latin typeface="Cambria Math" panose="02040503050406030204" pitchFamily="18" charset="0"/>
                            <a:ea typeface="Microsoft YaHei" panose="020B0503020204020204" pitchFamily="34" charset="-122"/>
                          </a:rPr>
                        </m:ctrlPr>
                      </m:sSubPr>
                      <m:e>
                        <m:r>
                          <a:rPr lang="zh-CN" altLang="en-US" dirty="0">
                            <a:latin typeface="Cambria Math" panose="02040503050406030204" pitchFamily="18" charset="0"/>
                            <a:ea typeface="Microsoft YaHei" panose="020B0503020204020204" pitchFamily="34" charset="-122"/>
                          </a:rPr>
                          <m:t>𝑘</m:t>
                        </m:r>
                      </m:e>
                      <m:sub>
                        <m:r>
                          <a:rPr lang="en-US" altLang="zh-CN" b="0" i="1" dirty="0" smtClean="0">
                            <a:latin typeface="Cambria Math" panose="02040503050406030204" pitchFamily="18" charset="0"/>
                            <a:ea typeface="Microsoft YaHei" panose="020B0503020204020204" pitchFamily="34" charset="-122"/>
                          </a:rPr>
                          <m:t>𝐵</m:t>
                        </m:r>
                      </m:sub>
                    </m:sSub>
                    <m:r>
                      <a:rPr lang="en-US" altLang="zh-CN" dirty="0">
                        <a:latin typeface="Cambria Math" panose="02040503050406030204" pitchFamily="18" charset="0"/>
                        <a:ea typeface="Microsoft YaHei" panose="020B0503020204020204" pitchFamily="34" charset="-122"/>
                      </a:rPr>
                      <m:t>,</m:t>
                    </m:r>
                    <m:r>
                      <a:rPr lang="en-US" altLang="zh-CN" i="1" dirty="0">
                        <a:latin typeface="Cambria Math" panose="02040503050406030204" pitchFamily="18" charset="0"/>
                        <a:ea typeface="Microsoft YaHei" panose="020B0503020204020204" pitchFamily="34" charset="-122"/>
                      </a:rPr>
                      <m:t>𝑝</m:t>
                    </m:r>
                    <m:sSub>
                      <m:sSubPr>
                        <m:ctrlPr>
                          <a:rPr lang="zh-CN" altLang="en-US" i="1" dirty="0">
                            <a:latin typeface="Cambria Math" panose="02040503050406030204" pitchFamily="18" charset="0"/>
                            <a:ea typeface="Microsoft YaHei" panose="020B0503020204020204" pitchFamily="34" charset="-122"/>
                          </a:rPr>
                        </m:ctrlPr>
                      </m:sSubPr>
                      <m:e>
                        <m:r>
                          <a:rPr lang="zh-CN" altLang="en-US" dirty="0">
                            <a:latin typeface="Cambria Math" panose="02040503050406030204" pitchFamily="18" charset="0"/>
                            <a:ea typeface="Microsoft YaHei" panose="020B0503020204020204" pitchFamily="34" charset="-122"/>
                          </a:rPr>
                          <m:t>𝑘</m:t>
                        </m:r>
                      </m:e>
                      <m:sub>
                        <m:r>
                          <a:rPr lang="en-US" altLang="zh-CN" b="0" i="1" dirty="0" smtClean="0">
                            <a:latin typeface="Cambria Math" panose="02040503050406030204" pitchFamily="18" charset="0"/>
                            <a:ea typeface="Microsoft YaHei" panose="020B0503020204020204" pitchFamily="34" charset="-122"/>
                          </a:rPr>
                          <m:t>𝐴</m:t>
                        </m:r>
                      </m:sub>
                    </m:sSub>
                    <m:r>
                      <a:rPr lang="en-US" altLang="zh-CN" dirty="0">
                        <a:latin typeface="Cambria Math" panose="02040503050406030204" pitchFamily="18" charset="0"/>
                      </a:rPr>
                      <m:t>)</m:t>
                    </m:r>
                  </m:oMath>
                </a14:m>
                <a:endParaRPr lang="zh-CN" altLang="en-US" dirty="0">
                  <a:solidFill>
                    <a:schemeClr val="tx1"/>
                  </a:solidFill>
                  <a:latin typeface="Microsoft YaHei" panose="020B0503020204020204" pitchFamily="34" charset="-122"/>
                  <a:ea typeface="Microsoft YaHei" panose="020B0503020204020204" pitchFamily="34" charset="-122"/>
                </a:endParaRPr>
              </a:p>
            </p:txBody>
          </p:sp>
        </mc:Choice>
        <mc:Fallback xmlns="">
          <p:sp>
            <p:nvSpPr>
              <p:cNvPr id="52" name="文本框 51">
                <a:extLst>
                  <a:ext uri="{FF2B5EF4-FFF2-40B4-BE49-F238E27FC236}">
                    <a16:creationId xmlns:a16="http://schemas.microsoft.com/office/drawing/2014/main" id="{4B917A9C-6FAF-C172-758F-131E6AFD1F32}"/>
                  </a:ext>
                </a:extLst>
              </p:cNvPr>
              <p:cNvSpPr txBox="1">
                <a:spLocks noRot="1" noChangeAspect="1" noMove="1" noResize="1" noEditPoints="1" noAdjustHandles="1" noChangeArrowheads="1" noChangeShapeType="1" noTextEdit="1"/>
              </p:cNvSpPr>
              <p:nvPr/>
            </p:nvSpPr>
            <p:spPr>
              <a:xfrm>
                <a:off x="8844686" y="3310064"/>
                <a:ext cx="3475074" cy="874407"/>
              </a:xfrm>
              <a:prstGeom prst="rect">
                <a:avLst/>
              </a:prstGeom>
              <a:blipFill>
                <a:blip r:embed="rId8"/>
                <a:stretch>
                  <a:fillRect l="-1579" b="-104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C5B4CD7C-47A8-9631-37F2-B7FBD70DE4AF}"/>
                  </a:ext>
                </a:extLst>
              </p:cNvPr>
              <p:cNvSpPr txBox="1"/>
              <p:nvPr/>
            </p:nvSpPr>
            <p:spPr>
              <a:xfrm>
                <a:off x="351409" y="1858986"/>
                <a:ext cx="3259324" cy="1289905"/>
              </a:xfrm>
              <a:prstGeom prst="rect">
                <a:avLst/>
              </a:prstGeom>
              <a:noFill/>
            </p:spPr>
            <p:txBody>
              <a:bodyPr wrap="square">
                <a:spAutoFit/>
              </a:bodyPr>
              <a:lstStyle/>
              <a:p>
                <a:pPr>
                  <a:lnSpc>
                    <a:spcPct val="150000"/>
                  </a:lnSpc>
                </a:pPr>
                <a:r>
                  <a:rPr lang="en-US" altLang="zh-CN" sz="1800" b="1" dirty="0">
                    <a:latin typeface="Microsoft YaHei" panose="020B0503020204020204" pitchFamily="34" charset="-122"/>
                    <a:ea typeface="Microsoft YaHei" panose="020B0503020204020204" pitchFamily="34" charset="-122"/>
                  </a:rPr>
                  <a:t>Step 1:</a:t>
                </a:r>
              </a:p>
              <a:p>
                <a:pPr marL="285750" indent="-285750">
                  <a:lnSpc>
                    <a:spcPct val="150000"/>
                  </a:lnSpc>
                  <a:buFont typeface="Wingdings" pitchFamily="2" charset="2"/>
                  <a:buChar char="v"/>
                  <a:defRPr/>
                </a:pPr>
                <a:r>
                  <a:rPr lang="en-US" altLang="zh-CN" dirty="0">
                    <a:latin typeface="Microsoft YaHei" panose="020B0503020204020204" pitchFamily="34" charset="-122"/>
                    <a:ea typeface="Microsoft YaHei" panose="020B0503020204020204" pitchFamily="34" charset="-122"/>
                  </a:rPr>
                  <a:t>Sample </a:t>
                </a:r>
                <a14:m>
                  <m:oMath xmlns:m="http://schemas.openxmlformats.org/officeDocument/2006/math">
                    <m:r>
                      <a:rPr lang="zh-CN" altLang="en-US" dirty="0">
                        <a:latin typeface="Cambria Math" panose="02040503050406030204" pitchFamily="18" charset="0"/>
                        <a:ea typeface="Microsoft YaHei" panose="020B0503020204020204" pitchFamily="34" charset="-122"/>
                      </a:rPr>
                      <m:t>𝑠</m:t>
                    </m:r>
                    <m:sSub>
                      <m:sSubPr>
                        <m:ctrlPr>
                          <a:rPr lang="zh-CN" altLang="en-US" i="1" dirty="0">
                            <a:latin typeface="Cambria Math" panose="02040503050406030204" pitchFamily="18" charset="0"/>
                            <a:ea typeface="Microsoft YaHei" panose="020B0503020204020204" pitchFamily="34" charset="-122"/>
                          </a:rPr>
                        </m:ctrlPr>
                      </m:sSubPr>
                      <m:e>
                        <m:r>
                          <a:rPr lang="zh-CN" altLang="en-US" dirty="0">
                            <a:latin typeface="Cambria Math" panose="02040503050406030204" pitchFamily="18" charset="0"/>
                            <a:ea typeface="Microsoft YaHei" panose="020B0503020204020204" pitchFamily="34" charset="-122"/>
                          </a:rPr>
                          <m:t>𝑘</m:t>
                        </m:r>
                      </m:e>
                      <m:sub>
                        <m:r>
                          <a:rPr lang="zh-CN" altLang="en-US" dirty="0">
                            <a:latin typeface="Cambria Math" panose="02040503050406030204" pitchFamily="18" charset="0"/>
                            <a:ea typeface="Microsoft YaHei" panose="020B0503020204020204" pitchFamily="34" charset="-122"/>
                          </a:rPr>
                          <m:t>𝐴</m:t>
                        </m:r>
                      </m:sub>
                    </m:sSub>
                  </m:oMath>
                </a14:m>
                <a:endParaRPr lang="en-US" altLang="zh-CN" dirty="0">
                  <a:latin typeface="Microsoft YaHei" panose="020B0503020204020204" pitchFamily="34" charset="-122"/>
                  <a:ea typeface="Microsoft YaHei" panose="020B0503020204020204" pitchFamily="34" charset="-122"/>
                </a:endParaRPr>
              </a:p>
              <a:p>
                <a:pPr marL="285750" indent="-285750">
                  <a:lnSpc>
                    <a:spcPct val="150000"/>
                  </a:lnSpc>
                  <a:buFont typeface="Wingdings" pitchFamily="2" charset="2"/>
                  <a:buChar char="v"/>
                  <a:defRPr/>
                </a:pPr>
                <a:r>
                  <a:rPr lang="en-US" altLang="zh-CN" dirty="0">
                    <a:latin typeface="Microsoft YaHei" panose="020B0503020204020204" pitchFamily="34" charset="-122"/>
                    <a:ea typeface="Microsoft YaHei" panose="020B0503020204020204" pitchFamily="34" charset="-122"/>
                  </a:rPr>
                  <a:t>Compute </a:t>
                </a:r>
                <a14:m>
                  <m:oMath xmlns:m="http://schemas.openxmlformats.org/officeDocument/2006/math">
                    <m:r>
                      <a:rPr lang="en-US" altLang="zh-CN" b="0" i="1" dirty="0" smtClean="0">
                        <a:latin typeface="Cambria Math" panose="02040503050406030204" pitchFamily="18" charset="0"/>
                        <a:ea typeface="Microsoft YaHei" panose="020B0503020204020204" pitchFamily="34" charset="-122"/>
                      </a:rPr>
                      <m:t>𝑝</m:t>
                    </m:r>
                    <m:sSub>
                      <m:sSubPr>
                        <m:ctrlPr>
                          <a:rPr lang="zh-CN" altLang="en-US" i="1" dirty="0">
                            <a:latin typeface="Cambria Math" panose="02040503050406030204" pitchFamily="18" charset="0"/>
                            <a:ea typeface="Microsoft YaHei" panose="020B0503020204020204" pitchFamily="34" charset="-122"/>
                          </a:rPr>
                        </m:ctrlPr>
                      </m:sSubPr>
                      <m:e>
                        <m:r>
                          <a:rPr lang="zh-CN" altLang="en-US" dirty="0">
                            <a:latin typeface="Cambria Math" panose="02040503050406030204" pitchFamily="18" charset="0"/>
                            <a:ea typeface="Microsoft YaHei" panose="020B0503020204020204" pitchFamily="34" charset="-122"/>
                          </a:rPr>
                          <m:t>𝑘</m:t>
                        </m:r>
                      </m:e>
                      <m:sub>
                        <m:r>
                          <a:rPr lang="zh-CN" altLang="en-US" dirty="0">
                            <a:latin typeface="Cambria Math" panose="02040503050406030204" pitchFamily="18" charset="0"/>
                            <a:ea typeface="Microsoft YaHei" panose="020B0503020204020204" pitchFamily="34" charset="-122"/>
                          </a:rPr>
                          <m:t>𝐴</m:t>
                        </m:r>
                      </m:sub>
                    </m:sSub>
                    <m:r>
                      <a:rPr lang="zh-CN" altLang="en-US" dirty="0">
                        <a:latin typeface="Cambria Math" panose="02040503050406030204" pitchFamily="18" charset="0"/>
                        <a:ea typeface="Microsoft YaHei" panose="020B0503020204020204" pitchFamily="34" charset="-122"/>
                      </a:rPr>
                      <m:t>←</m:t>
                    </m:r>
                    <m:r>
                      <m:rPr>
                        <m:sty m:val="p"/>
                      </m:rPr>
                      <a:rPr lang="en-US" altLang="zh-CN" dirty="0">
                        <a:latin typeface="Cambria Math" panose="02040503050406030204" pitchFamily="18" charset="0"/>
                      </a:rPr>
                      <m:t>KG</m:t>
                    </m:r>
                    <m:r>
                      <a:rPr lang="en-US" altLang="zh-CN" dirty="0">
                        <a:latin typeface="Cambria Math" panose="02040503050406030204" pitchFamily="18" charset="0"/>
                      </a:rPr>
                      <m:t>(</m:t>
                    </m:r>
                    <m:r>
                      <a:rPr lang="zh-CN" altLang="en-US" dirty="0">
                        <a:latin typeface="Cambria Math" panose="02040503050406030204" pitchFamily="18" charset="0"/>
                        <a:ea typeface="Microsoft YaHei" panose="020B0503020204020204" pitchFamily="34" charset="-122"/>
                      </a:rPr>
                      <m:t>𝑠</m:t>
                    </m:r>
                    <m:sSub>
                      <m:sSubPr>
                        <m:ctrlPr>
                          <a:rPr lang="zh-CN" altLang="en-US" i="1" dirty="0">
                            <a:latin typeface="Cambria Math" panose="02040503050406030204" pitchFamily="18" charset="0"/>
                            <a:ea typeface="Microsoft YaHei" panose="020B0503020204020204" pitchFamily="34" charset="-122"/>
                          </a:rPr>
                        </m:ctrlPr>
                      </m:sSubPr>
                      <m:e>
                        <m:r>
                          <a:rPr lang="zh-CN" altLang="en-US" dirty="0">
                            <a:latin typeface="Cambria Math" panose="02040503050406030204" pitchFamily="18" charset="0"/>
                            <a:ea typeface="Microsoft YaHei" panose="020B0503020204020204" pitchFamily="34" charset="-122"/>
                          </a:rPr>
                          <m:t>𝑘</m:t>
                        </m:r>
                      </m:e>
                      <m:sub>
                        <m:r>
                          <a:rPr lang="en-US" altLang="zh-CN" b="0" i="1" dirty="0" smtClean="0">
                            <a:latin typeface="Cambria Math" panose="02040503050406030204" pitchFamily="18" charset="0"/>
                            <a:ea typeface="Microsoft YaHei" panose="020B0503020204020204" pitchFamily="34" charset="-122"/>
                          </a:rPr>
                          <m:t>𝐴</m:t>
                        </m:r>
                      </m:sub>
                    </m:sSub>
                    <m:r>
                      <a:rPr lang="en-US" altLang="zh-CN" dirty="0">
                        <a:latin typeface="Cambria Math" panose="02040503050406030204" pitchFamily="18" charset="0"/>
                      </a:rPr>
                      <m:t>)</m:t>
                    </m:r>
                  </m:oMath>
                </a14:m>
                <a:endParaRPr lang="zh-CN" altLang="en-US" dirty="0">
                  <a:latin typeface="Microsoft YaHei" panose="020B0503020204020204" pitchFamily="34" charset="-122"/>
                  <a:ea typeface="Microsoft YaHei" panose="020B0503020204020204" pitchFamily="34" charset="-122"/>
                </a:endParaRPr>
              </a:p>
            </p:txBody>
          </p:sp>
        </mc:Choice>
        <mc:Fallback xmlns="">
          <p:sp>
            <p:nvSpPr>
              <p:cNvPr id="2" name="文本框 1">
                <a:extLst>
                  <a:ext uri="{FF2B5EF4-FFF2-40B4-BE49-F238E27FC236}">
                    <a16:creationId xmlns:a16="http://schemas.microsoft.com/office/drawing/2014/main" id="{7ACD1337-69C4-CDD1-2D80-2EAA2887FA55}"/>
                  </a:ext>
                </a:extLst>
              </p:cNvPr>
              <p:cNvSpPr txBox="1">
                <a:spLocks noRot="1" noChangeAspect="1" noMove="1" noResize="1" noEditPoints="1" noAdjustHandles="1" noChangeArrowheads="1" noChangeShapeType="1" noTextEdit="1"/>
              </p:cNvSpPr>
              <p:nvPr/>
            </p:nvSpPr>
            <p:spPr>
              <a:xfrm>
                <a:off x="351409" y="1858986"/>
                <a:ext cx="3259324" cy="1289905"/>
              </a:xfrm>
              <a:prstGeom prst="rect">
                <a:avLst/>
              </a:prstGeom>
              <a:blipFill>
                <a:blip r:embed="rId9"/>
                <a:stretch>
                  <a:fillRect l="-1685" b="-660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1730CE7F-6B18-F454-C06C-5A84EF935FE7}"/>
                  </a:ext>
                </a:extLst>
              </p:cNvPr>
              <p:cNvSpPr txBox="1"/>
              <p:nvPr/>
            </p:nvSpPr>
            <p:spPr>
              <a:xfrm>
                <a:off x="351409" y="3310065"/>
                <a:ext cx="3716850" cy="874407"/>
              </a:xfrm>
              <a:prstGeom prst="rect">
                <a:avLst/>
              </a:prstGeom>
              <a:noFill/>
            </p:spPr>
            <p:txBody>
              <a:bodyPr wrap="square">
                <a:spAutoFit/>
              </a:bodyPr>
              <a:lstStyle/>
              <a:p>
                <a:pPr>
                  <a:lnSpc>
                    <a:spcPct val="150000"/>
                  </a:lnSpc>
                </a:pPr>
                <a:r>
                  <a:rPr lang="en-US" altLang="zh-CN" sz="1800" b="1" dirty="0">
                    <a:solidFill>
                      <a:schemeClr val="tx1"/>
                    </a:solidFill>
                    <a:latin typeface="Microsoft YaHei" panose="020B0503020204020204" pitchFamily="34" charset="-122"/>
                    <a:ea typeface="Microsoft YaHei" panose="020B0503020204020204" pitchFamily="34" charset="-122"/>
                  </a:rPr>
                  <a:t>Step 2:</a:t>
                </a:r>
                <a:endParaRPr lang="en-US" altLang="zh-CN" dirty="0">
                  <a:solidFill>
                    <a:schemeClr val="tx1"/>
                  </a:solidFill>
                  <a:latin typeface="Microsoft YaHei" panose="020B0503020204020204" pitchFamily="34" charset="-122"/>
                  <a:ea typeface="Microsoft YaHei" panose="020B0503020204020204" pitchFamily="34" charset="-122"/>
                </a:endParaRPr>
              </a:p>
              <a:p>
                <a:pPr marL="285750" indent="-285750">
                  <a:lnSpc>
                    <a:spcPct val="150000"/>
                  </a:lnSpc>
                  <a:buFont typeface="Wingdings" pitchFamily="2" charset="2"/>
                  <a:buChar char="v"/>
                  <a:defRPr/>
                </a:pPr>
                <a:r>
                  <a:rPr lang="en-US" altLang="zh-CN" dirty="0">
                    <a:solidFill>
                      <a:schemeClr val="tx1"/>
                    </a:solidFill>
                    <a:latin typeface="Microsoft YaHei" panose="020B0503020204020204" pitchFamily="34" charset="-122"/>
                    <a:ea typeface="Microsoft YaHei" panose="020B0503020204020204" pitchFamily="34" charset="-122"/>
                  </a:rPr>
                  <a:t>Compute </a:t>
                </a:r>
                <a14:m>
                  <m:oMath xmlns:m="http://schemas.openxmlformats.org/officeDocument/2006/math">
                    <m:r>
                      <a:rPr lang="en-US" altLang="zh-CN" b="0" i="1" dirty="0" smtClean="0">
                        <a:solidFill>
                          <a:schemeClr val="tx1"/>
                        </a:solidFill>
                        <a:latin typeface="Cambria Math" panose="02040503050406030204" pitchFamily="18" charset="0"/>
                        <a:ea typeface="Microsoft YaHei" panose="020B0503020204020204" pitchFamily="34" charset="-122"/>
                      </a:rPr>
                      <m:t>𝑘</m:t>
                    </m:r>
                    <m:r>
                      <a:rPr lang="zh-CN" altLang="en-US" dirty="0">
                        <a:solidFill>
                          <a:schemeClr val="tx1"/>
                        </a:solidFill>
                        <a:latin typeface="Cambria Math" panose="02040503050406030204" pitchFamily="18" charset="0"/>
                        <a:ea typeface="Microsoft YaHei" panose="020B0503020204020204" pitchFamily="34" charset="-122"/>
                      </a:rPr>
                      <m:t>=</m:t>
                    </m:r>
                    <m:r>
                      <m:rPr>
                        <m:sty m:val="p"/>
                      </m:rPr>
                      <a:rPr lang="en-US" altLang="zh-CN" i="0" dirty="0" smtClean="0">
                        <a:solidFill>
                          <a:schemeClr val="tx1"/>
                        </a:solidFill>
                        <a:latin typeface="Cambria Math" panose="02040503050406030204" pitchFamily="18" charset="0"/>
                      </a:rPr>
                      <m:t>S</m:t>
                    </m:r>
                    <m:r>
                      <m:rPr>
                        <m:sty m:val="p"/>
                      </m:rPr>
                      <a:rPr lang="en-US" altLang="zh-CN" b="0" i="0" dirty="0" smtClean="0">
                        <a:solidFill>
                          <a:schemeClr val="tx1"/>
                        </a:solidFill>
                        <a:latin typeface="Cambria Math" panose="02040503050406030204" pitchFamily="18" charset="0"/>
                      </a:rPr>
                      <m:t>HK</m:t>
                    </m:r>
                    <m:r>
                      <a:rPr lang="en-US" altLang="zh-CN" b="0" i="0" dirty="0" smtClean="0">
                        <a:solidFill>
                          <a:schemeClr val="tx1"/>
                        </a:solidFill>
                        <a:latin typeface="Cambria Math" panose="02040503050406030204" pitchFamily="18" charset="0"/>
                      </a:rPr>
                      <m:t>(</m:t>
                    </m:r>
                    <m:r>
                      <a:rPr lang="zh-CN" altLang="en-US" dirty="0">
                        <a:latin typeface="Cambria Math" panose="02040503050406030204" pitchFamily="18" charset="0"/>
                        <a:ea typeface="Microsoft YaHei" panose="020B0503020204020204" pitchFamily="34" charset="-122"/>
                      </a:rPr>
                      <m:t>𝑠</m:t>
                    </m:r>
                    <m:sSub>
                      <m:sSubPr>
                        <m:ctrlPr>
                          <a:rPr lang="zh-CN" altLang="en-US" i="1" dirty="0">
                            <a:latin typeface="Cambria Math" panose="02040503050406030204" pitchFamily="18" charset="0"/>
                            <a:ea typeface="Microsoft YaHei" panose="020B0503020204020204" pitchFamily="34" charset="-122"/>
                          </a:rPr>
                        </m:ctrlPr>
                      </m:sSubPr>
                      <m:e>
                        <m:r>
                          <a:rPr lang="zh-CN" altLang="en-US" dirty="0">
                            <a:latin typeface="Cambria Math" panose="02040503050406030204" pitchFamily="18" charset="0"/>
                            <a:ea typeface="Microsoft YaHei" panose="020B0503020204020204" pitchFamily="34" charset="-122"/>
                          </a:rPr>
                          <m:t>𝑘</m:t>
                        </m:r>
                      </m:e>
                      <m:sub>
                        <m:r>
                          <a:rPr lang="en-US" altLang="zh-CN" i="1" dirty="0">
                            <a:latin typeface="Cambria Math" panose="02040503050406030204" pitchFamily="18" charset="0"/>
                            <a:ea typeface="Microsoft YaHei" panose="020B0503020204020204" pitchFamily="34" charset="-122"/>
                          </a:rPr>
                          <m:t>𝐴</m:t>
                        </m:r>
                      </m:sub>
                    </m:sSub>
                    <m:r>
                      <a:rPr lang="en-US" altLang="zh-CN" b="0" i="0" dirty="0" smtClean="0">
                        <a:latin typeface="Cambria Math" panose="02040503050406030204" pitchFamily="18" charset="0"/>
                        <a:ea typeface="Microsoft YaHei" panose="020B0503020204020204" pitchFamily="34" charset="-122"/>
                      </a:rPr>
                      <m:t>,</m:t>
                    </m:r>
                    <m:r>
                      <a:rPr lang="en-US" altLang="zh-CN" i="1" dirty="0">
                        <a:latin typeface="Cambria Math" panose="02040503050406030204" pitchFamily="18" charset="0"/>
                        <a:ea typeface="Microsoft YaHei" panose="020B0503020204020204" pitchFamily="34" charset="-122"/>
                      </a:rPr>
                      <m:t>𝑝</m:t>
                    </m:r>
                    <m:sSub>
                      <m:sSubPr>
                        <m:ctrlPr>
                          <a:rPr lang="zh-CN" altLang="en-US" i="1" dirty="0">
                            <a:latin typeface="Cambria Math" panose="02040503050406030204" pitchFamily="18" charset="0"/>
                            <a:ea typeface="Microsoft YaHei" panose="020B0503020204020204" pitchFamily="34" charset="-122"/>
                          </a:rPr>
                        </m:ctrlPr>
                      </m:sSubPr>
                      <m:e>
                        <m:r>
                          <a:rPr lang="zh-CN" altLang="en-US" dirty="0">
                            <a:latin typeface="Cambria Math" panose="02040503050406030204" pitchFamily="18" charset="0"/>
                            <a:ea typeface="Microsoft YaHei" panose="020B0503020204020204" pitchFamily="34" charset="-122"/>
                          </a:rPr>
                          <m:t>𝑘</m:t>
                        </m:r>
                      </m:e>
                      <m:sub>
                        <m:r>
                          <a:rPr lang="en-US" altLang="zh-CN" i="1" dirty="0">
                            <a:latin typeface="Cambria Math" panose="02040503050406030204" pitchFamily="18" charset="0"/>
                            <a:ea typeface="Microsoft YaHei" panose="020B0503020204020204" pitchFamily="34" charset="-122"/>
                          </a:rPr>
                          <m:t>𝐵</m:t>
                        </m:r>
                      </m:sub>
                    </m:sSub>
                    <m:r>
                      <a:rPr lang="en-US" altLang="zh-CN" b="0" i="0" dirty="0" smtClean="0">
                        <a:solidFill>
                          <a:schemeClr val="tx1"/>
                        </a:solidFill>
                        <a:latin typeface="Cambria Math" panose="02040503050406030204" pitchFamily="18" charset="0"/>
                      </a:rPr>
                      <m:t>)</m:t>
                    </m:r>
                  </m:oMath>
                </a14:m>
                <a:endParaRPr lang="zh-CN" altLang="en-US" dirty="0">
                  <a:solidFill>
                    <a:schemeClr val="tx1"/>
                  </a:solidFill>
                  <a:latin typeface="Microsoft YaHei" panose="020B0503020204020204" pitchFamily="34" charset="-122"/>
                  <a:ea typeface="Microsoft YaHei" panose="020B0503020204020204" pitchFamily="34" charset="-122"/>
                </a:endParaRPr>
              </a:p>
            </p:txBody>
          </p:sp>
        </mc:Choice>
        <mc:Fallback xmlns="">
          <p:sp>
            <p:nvSpPr>
              <p:cNvPr id="3" name="文本框 2">
                <a:extLst>
                  <a:ext uri="{FF2B5EF4-FFF2-40B4-BE49-F238E27FC236}">
                    <a16:creationId xmlns:a16="http://schemas.microsoft.com/office/drawing/2014/main" id="{436594EE-0007-13A8-489E-53DB9C9EBFC0}"/>
                  </a:ext>
                </a:extLst>
              </p:cNvPr>
              <p:cNvSpPr txBox="1">
                <a:spLocks noRot="1" noChangeAspect="1" noMove="1" noResize="1" noEditPoints="1" noAdjustHandles="1" noChangeArrowheads="1" noChangeShapeType="1" noTextEdit="1"/>
              </p:cNvSpPr>
              <p:nvPr/>
            </p:nvSpPr>
            <p:spPr>
              <a:xfrm>
                <a:off x="351409" y="3310065"/>
                <a:ext cx="3716850" cy="874407"/>
              </a:xfrm>
              <a:prstGeom prst="rect">
                <a:avLst/>
              </a:prstGeom>
              <a:blipFill>
                <a:blip r:embed="rId10"/>
                <a:stretch>
                  <a:fillRect l="-1478" b="-10490"/>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31324194-0883-6E23-69A4-FC5D786264E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87680" y="4780334"/>
            <a:ext cx="1355316" cy="1355316"/>
          </a:xfrm>
          <a:prstGeom prst="rect">
            <a:avLst/>
          </a:prstGeom>
        </p:spPr>
      </p:pic>
      <p:sp>
        <p:nvSpPr>
          <p:cNvPr id="6" name="矩形 5">
            <a:extLst>
              <a:ext uri="{FF2B5EF4-FFF2-40B4-BE49-F238E27FC236}">
                <a16:creationId xmlns:a16="http://schemas.microsoft.com/office/drawing/2014/main" id="{A866E631-71A9-4286-D12C-17796F56EE5C}"/>
              </a:ext>
            </a:extLst>
          </p:cNvPr>
          <p:cNvSpPr/>
          <p:nvPr/>
        </p:nvSpPr>
        <p:spPr>
          <a:xfrm>
            <a:off x="5539961" y="2198853"/>
            <a:ext cx="815347" cy="140946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箭头连接符 6">
            <a:extLst>
              <a:ext uri="{FF2B5EF4-FFF2-40B4-BE49-F238E27FC236}">
                <a16:creationId xmlns:a16="http://schemas.microsoft.com/office/drawing/2014/main" id="{D912920C-0B99-8AAA-9571-FF9C0FD6F30D}"/>
              </a:ext>
            </a:extLst>
          </p:cNvPr>
          <p:cNvCxnSpPr>
            <a:cxnSpLocks/>
          </p:cNvCxnSpPr>
          <p:nvPr/>
        </p:nvCxnSpPr>
        <p:spPr>
          <a:xfrm>
            <a:off x="5970813" y="3600753"/>
            <a:ext cx="0" cy="98767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1451550C-4540-9525-6A63-A41052BD111D}"/>
              </a:ext>
            </a:extLst>
          </p:cNvPr>
          <p:cNvSpPr txBox="1"/>
          <p:nvPr/>
        </p:nvSpPr>
        <p:spPr>
          <a:xfrm>
            <a:off x="740389" y="4665044"/>
            <a:ext cx="3649387" cy="400110"/>
          </a:xfrm>
          <a:prstGeom prst="rect">
            <a:avLst/>
          </a:prstGeom>
          <a:noFill/>
        </p:spPr>
        <p:txBody>
          <a:bodyPr wrap="square">
            <a:spAutoFit/>
          </a:bodyPr>
          <a:lstStyle/>
          <a:p>
            <a:pPr algn="ctr"/>
            <a:r>
              <a:rPr lang="en-US" altLang="zh-CN" sz="2000" b="1" dirty="0"/>
              <a:t>Computationally Unbounded</a:t>
            </a:r>
            <a:endParaRPr lang="zh-CN" altLang="en-US" sz="2000" dirty="0"/>
          </a:p>
        </p:txBody>
      </p:sp>
      <p:sp>
        <p:nvSpPr>
          <p:cNvPr id="13" name="文本框 12">
            <a:extLst>
              <a:ext uri="{FF2B5EF4-FFF2-40B4-BE49-F238E27FC236}">
                <a16:creationId xmlns:a16="http://schemas.microsoft.com/office/drawing/2014/main" id="{CFC75377-7E21-C806-1893-829A80485D7A}"/>
              </a:ext>
            </a:extLst>
          </p:cNvPr>
          <p:cNvSpPr txBox="1"/>
          <p:nvPr/>
        </p:nvSpPr>
        <p:spPr>
          <a:xfrm>
            <a:off x="740388" y="5935595"/>
            <a:ext cx="3649387" cy="400110"/>
          </a:xfrm>
          <a:prstGeom prst="rect">
            <a:avLst/>
          </a:prstGeom>
          <a:noFill/>
        </p:spPr>
        <p:txBody>
          <a:bodyPr wrap="square">
            <a:spAutoFit/>
          </a:bodyPr>
          <a:lstStyle/>
          <a:p>
            <a:pPr algn="ctr"/>
            <a:r>
              <a:rPr lang="en-US" altLang="zh-CN" sz="2000" b="1" dirty="0"/>
              <a:t>Query Efficient to ROM</a:t>
            </a:r>
            <a:endParaRPr lang="zh-CN" altLang="en-US" sz="2000" dirty="0"/>
          </a:p>
        </p:txBody>
      </p:sp>
      <p:sp>
        <p:nvSpPr>
          <p:cNvPr id="14" name="矩形 13">
            <a:extLst>
              <a:ext uri="{FF2B5EF4-FFF2-40B4-BE49-F238E27FC236}">
                <a16:creationId xmlns:a16="http://schemas.microsoft.com/office/drawing/2014/main" id="{4AD00305-887F-BD55-2FA5-BFC96F4BCFA5}"/>
              </a:ext>
            </a:extLst>
          </p:cNvPr>
          <p:cNvSpPr/>
          <p:nvPr/>
        </p:nvSpPr>
        <p:spPr>
          <a:xfrm rot="16200000">
            <a:off x="2273640" y="3036941"/>
            <a:ext cx="582878" cy="364938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B4EEABC4-ED29-42EF-0C47-47E42755A6FE}"/>
              </a:ext>
            </a:extLst>
          </p:cNvPr>
          <p:cNvSpPr/>
          <p:nvPr/>
        </p:nvSpPr>
        <p:spPr>
          <a:xfrm rot="16200000">
            <a:off x="2273640" y="4310959"/>
            <a:ext cx="582878" cy="364938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箭头连接符 16">
            <a:extLst>
              <a:ext uri="{FF2B5EF4-FFF2-40B4-BE49-F238E27FC236}">
                <a16:creationId xmlns:a16="http://schemas.microsoft.com/office/drawing/2014/main" id="{9A3D15C4-A8D4-F1F7-AE35-884AFD12521F}"/>
              </a:ext>
            </a:extLst>
          </p:cNvPr>
          <p:cNvCxnSpPr>
            <a:cxnSpLocks/>
          </p:cNvCxnSpPr>
          <p:nvPr/>
        </p:nvCxnSpPr>
        <p:spPr>
          <a:xfrm>
            <a:off x="4544622" y="4858891"/>
            <a:ext cx="790126" cy="40583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id="{FFE959F1-AEF0-3816-FFA2-773C0A316D8A}"/>
              </a:ext>
            </a:extLst>
          </p:cNvPr>
          <p:cNvCxnSpPr>
            <a:cxnSpLocks/>
          </p:cNvCxnSpPr>
          <p:nvPr/>
        </p:nvCxnSpPr>
        <p:spPr>
          <a:xfrm flipV="1">
            <a:off x="4544622" y="5732680"/>
            <a:ext cx="790126" cy="40583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箭头: 下 20">
            <a:extLst>
              <a:ext uri="{FF2B5EF4-FFF2-40B4-BE49-F238E27FC236}">
                <a16:creationId xmlns:a16="http://schemas.microsoft.com/office/drawing/2014/main" id="{D6A44A0A-1098-19FC-BC71-910C331639B8}"/>
              </a:ext>
            </a:extLst>
          </p:cNvPr>
          <p:cNvSpPr/>
          <p:nvPr/>
        </p:nvSpPr>
        <p:spPr>
          <a:xfrm rot="16200000" flipH="1">
            <a:off x="7557459" y="4596243"/>
            <a:ext cx="295155" cy="1819459"/>
          </a:xfrm>
          <a:prstGeom prst="downArrow">
            <a:avLst/>
          </a:prstGeom>
          <a:solidFill>
            <a:srgbClr val="C0C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F01B0363-CD7F-C24F-EE4D-0C27F9680F02}"/>
                  </a:ext>
                </a:extLst>
              </p:cNvPr>
              <p:cNvSpPr txBox="1"/>
              <p:nvPr/>
            </p:nvSpPr>
            <p:spPr>
              <a:xfrm>
                <a:off x="8804335" y="5264721"/>
                <a:ext cx="3581131" cy="929357"/>
              </a:xfrm>
              <a:prstGeom prst="rect">
                <a:avLst/>
              </a:prstGeom>
              <a:noFill/>
            </p:spPr>
            <p:txBody>
              <a:bodyPr wrap="square">
                <a:spAutoFit/>
              </a:bodyPr>
              <a:lstStyle/>
              <a:p>
                <a:r>
                  <a:rPr lang="en-US" altLang="zh-CN" sz="2000" b="1" dirty="0"/>
                  <a:t>Recover </a:t>
                </a:r>
                <a14:m>
                  <m:oMath xmlns:m="http://schemas.openxmlformats.org/officeDocument/2006/math">
                    <m:r>
                      <a:rPr lang="en-US" altLang="zh-CN" sz="2000" b="0" i="1" dirty="0" smtClean="0">
                        <a:solidFill>
                          <a:schemeClr val="tx1"/>
                        </a:solidFill>
                        <a:latin typeface="Cambria Math" panose="02040503050406030204" pitchFamily="18" charset="0"/>
                        <a:ea typeface="Microsoft YaHei" panose="020B0503020204020204" pitchFamily="34" charset="-122"/>
                      </a:rPr>
                      <m:t>𝑘</m:t>
                    </m:r>
                    <m:r>
                      <a:rPr lang="en-US" altLang="zh-CN" sz="2000" b="0" i="1" dirty="0" smtClean="0">
                        <a:solidFill>
                          <a:schemeClr val="tx1"/>
                        </a:solidFill>
                        <a:latin typeface="Cambria Math" panose="02040503050406030204" pitchFamily="18" charset="0"/>
                        <a:ea typeface="Microsoft YaHei" panose="020B0503020204020204" pitchFamily="34" charset="-122"/>
                      </a:rPr>
                      <m:t> =</m:t>
                    </m:r>
                    <m:r>
                      <m:rPr>
                        <m:sty m:val="p"/>
                      </m:rPr>
                      <a:rPr lang="en-US" altLang="zh-CN" sz="2000" dirty="0">
                        <a:latin typeface="Cambria Math" panose="02040503050406030204" pitchFamily="18" charset="0"/>
                      </a:rPr>
                      <m:t>SHK</m:t>
                    </m:r>
                    <m:d>
                      <m:dPr>
                        <m:ctrlPr>
                          <a:rPr lang="en-US" altLang="zh-CN" sz="2000" i="1" dirty="0">
                            <a:latin typeface="Cambria Math" panose="02040503050406030204" pitchFamily="18" charset="0"/>
                          </a:rPr>
                        </m:ctrlPr>
                      </m:dPr>
                      <m:e>
                        <m:r>
                          <a:rPr lang="zh-CN" altLang="en-US" sz="2000" dirty="0">
                            <a:latin typeface="Cambria Math" panose="02040503050406030204" pitchFamily="18" charset="0"/>
                            <a:ea typeface="Microsoft YaHei" panose="020B0503020204020204" pitchFamily="34" charset="-122"/>
                          </a:rPr>
                          <m:t>𝑠</m:t>
                        </m:r>
                        <m:sSub>
                          <m:sSubPr>
                            <m:ctrlPr>
                              <a:rPr lang="zh-CN" altLang="en-US" sz="2000" i="1" dirty="0">
                                <a:latin typeface="Cambria Math" panose="02040503050406030204" pitchFamily="18" charset="0"/>
                                <a:ea typeface="Microsoft YaHei" panose="020B0503020204020204" pitchFamily="34" charset="-122"/>
                              </a:rPr>
                            </m:ctrlPr>
                          </m:sSubPr>
                          <m:e>
                            <m:r>
                              <a:rPr lang="zh-CN" altLang="en-US" sz="2000" dirty="0">
                                <a:latin typeface="Cambria Math" panose="02040503050406030204" pitchFamily="18" charset="0"/>
                                <a:ea typeface="Microsoft YaHei" panose="020B0503020204020204" pitchFamily="34" charset="-122"/>
                              </a:rPr>
                              <m:t>𝑘</m:t>
                            </m:r>
                          </m:e>
                          <m:sub>
                            <m:r>
                              <a:rPr lang="en-US" altLang="zh-CN" sz="2000" i="1" dirty="0">
                                <a:latin typeface="Cambria Math" panose="02040503050406030204" pitchFamily="18" charset="0"/>
                                <a:ea typeface="Microsoft YaHei" panose="020B0503020204020204" pitchFamily="34" charset="-122"/>
                              </a:rPr>
                              <m:t>𝐴</m:t>
                            </m:r>
                          </m:sub>
                        </m:sSub>
                        <m:r>
                          <a:rPr lang="en-US" altLang="zh-CN" sz="2000" dirty="0">
                            <a:latin typeface="Cambria Math" panose="02040503050406030204" pitchFamily="18" charset="0"/>
                            <a:ea typeface="Microsoft YaHei" panose="020B0503020204020204" pitchFamily="34" charset="-122"/>
                          </a:rPr>
                          <m:t>,</m:t>
                        </m:r>
                        <m:r>
                          <a:rPr lang="en-US" altLang="zh-CN" sz="2000" i="1" dirty="0">
                            <a:latin typeface="Cambria Math" panose="02040503050406030204" pitchFamily="18" charset="0"/>
                            <a:ea typeface="Microsoft YaHei" panose="020B0503020204020204" pitchFamily="34" charset="-122"/>
                          </a:rPr>
                          <m:t>𝑝</m:t>
                        </m:r>
                        <m:sSub>
                          <m:sSubPr>
                            <m:ctrlPr>
                              <a:rPr lang="zh-CN" altLang="en-US" sz="2000" i="1" dirty="0">
                                <a:latin typeface="Cambria Math" panose="02040503050406030204" pitchFamily="18" charset="0"/>
                                <a:ea typeface="Microsoft YaHei" panose="020B0503020204020204" pitchFamily="34" charset="-122"/>
                              </a:rPr>
                            </m:ctrlPr>
                          </m:sSubPr>
                          <m:e>
                            <m:r>
                              <a:rPr lang="zh-CN" altLang="en-US" sz="2000" dirty="0">
                                <a:latin typeface="Cambria Math" panose="02040503050406030204" pitchFamily="18" charset="0"/>
                                <a:ea typeface="Microsoft YaHei" panose="020B0503020204020204" pitchFamily="34" charset="-122"/>
                              </a:rPr>
                              <m:t>𝑘</m:t>
                            </m:r>
                          </m:e>
                          <m:sub>
                            <m:r>
                              <a:rPr lang="en-US" altLang="zh-CN" sz="2000" i="1" dirty="0">
                                <a:latin typeface="Cambria Math" panose="02040503050406030204" pitchFamily="18" charset="0"/>
                                <a:ea typeface="Microsoft YaHei" panose="020B0503020204020204" pitchFamily="34" charset="-122"/>
                              </a:rPr>
                              <m:t>𝐵</m:t>
                            </m:r>
                          </m:sub>
                        </m:sSub>
                      </m:e>
                    </m:d>
                  </m:oMath>
                </a14:m>
                <a:endParaRPr lang="en-US" altLang="zh-CN" sz="2000" dirty="0"/>
              </a:p>
              <a:p>
                <a:pPr>
                  <a:lnSpc>
                    <a:spcPct val="200000"/>
                  </a:lnSpc>
                </a:pPr>
                <a:r>
                  <a:rPr lang="zh-CN" altLang="en-US" sz="2000" dirty="0">
                    <a:solidFill>
                      <a:schemeClr val="tx1"/>
                    </a:solidFill>
                    <a:ea typeface="Microsoft YaHei" panose="020B0503020204020204" pitchFamily="34" charset="-122"/>
                  </a:rPr>
                  <a:t>                  </a:t>
                </a:r>
                <a14:m>
                  <m:oMath xmlns:m="http://schemas.openxmlformats.org/officeDocument/2006/math">
                    <m:r>
                      <a:rPr lang="zh-CN" altLang="en-US" sz="2000" dirty="0" smtClean="0">
                        <a:solidFill>
                          <a:schemeClr val="tx1"/>
                        </a:solidFill>
                        <a:latin typeface="Cambria Math" panose="02040503050406030204" pitchFamily="18" charset="0"/>
                        <a:ea typeface="Microsoft YaHei" panose="020B0503020204020204" pitchFamily="34" charset="-122"/>
                      </a:rPr>
                      <m:t>=</m:t>
                    </m:r>
                    <m:r>
                      <m:rPr>
                        <m:sty m:val="p"/>
                      </m:rPr>
                      <a:rPr lang="en-US" altLang="zh-CN" sz="2000" dirty="0">
                        <a:latin typeface="Cambria Math" panose="02040503050406030204" pitchFamily="18" charset="0"/>
                      </a:rPr>
                      <m:t>SHK</m:t>
                    </m:r>
                    <m:r>
                      <a:rPr lang="en-US" altLang="zh-CN" sz="2000" dirty="0">
                        <a:latin typeface="Cambria Math" panose="02040503050406030204" pitchFamily="18" charset="0"/>
                      </a:rPr>
                      <m:t>(</m:t>
                    </m:r>
                    <m:r>
                      <a:rPr lang="zh-CN" altLang="en-US" sz="2000" dirty="0">
                        <a:latin typeface="Cambria Math" panose="02040503050406030204" pitchFamily="18" charset="0"/>
                        <a:ea typeface="Microsoft YaHei" panose="020B0503020204020204" pitchFamily="34" charset="-122"/>
                      </a:rPr>
                      <m:t>𝑠</m:t>
                    </m:r>
                    <m:sSub>
                      <m:sSubPr>
                        <m:ctrlPr>
                          <a:rPr lang="zh-CN" altLang="en-US" sz="2000" i="1" dirty="0">
                            <a:latin typeface="Cambria Math" panose="02040503050406030204" pitchFamily="18" charset="0"/>
                            <a:ea typeface="Microsoft YaHei" panose="020B0503020204020204" pitchFamily="34" charset="-122"/>
                          </a:rPr>
                        </m:ctrlPr>
                      </m:sSubPr>
                      <m:e>
                        <m:r>
                          <a:rPr lang="zh-CN" altLang="en-US" sz="2000" dirty="0">
                            <a:latin typeface="Cambria Math" panose="02040503050406030204" pitchFamily="18" charset="0"/>
                            <a:ea typeface="Microsoft YaHei" panose="020B0503020204020204" pitchFamily="34" charset="-122"/>
                          </a:rPr>
                          <m:t>𝑘</m:t>
                        </m:r>
                      </m:e>
                      <m:sub>
                        <m:r>
                          <a:rPr lang="en-US" altLang="zh-CN" sz="2000" b="0" i="1" dirty="0" smtClean="0">
                            <a:latin typeface="Cambria Math" panose="02040503050406030204" pitchFamily="18" charset="0"/>
                            <a:ea typeface="Microsoft YaHei" panose="020B0503020204020204" pitchFamily="34" charset="-122"/>
                          </a:rPr>
                          <m:t>𝐵</m:t>
                        </m:r>
                      </m:sub>
                    </m:sSub>
                    <m:r>
                      <a:rPr lang="en-US" altLang="zh-CN" sz="2000" dirty="0">
                        <a:latin typeface="Cambria Math" panose="02040503050406030204" pitchFamily="18" charset="0"/>
                        <a:ea typeface="Microsoft YaHei" panose="020B0503020204020204" pitchFamily="34" charset="-122"/>
                      </a:rPr>
                      <m:t>,</m:t>
                    </m:r>
                    <m:r>
                      <a:rPr lang="en-US" altLang="zh-CN" sz="2000" i="1" dirty="0">
                        <a:latin typeface="Cambria Math" panose="02040503050406030204" pitchFamily="18" charset="0"/>
                        <a:ea typeface="Microsoft YaHei" panose="020B0503020204020204" pitchFamily="34" charset="-122"/>
                      </a:rPr>
                      <m:t>𝑝</m:t>
                    </m:r>
                    <m:sSub>
                      <m:sSubPr>
                        <m:ctrlPr>
                          <a:rPr lang="zh-CN" altLang="en-US" sz="2000" i="1" dirty="0">
                            <a:latin typeface="Cambria Math" panose="02040503050406030204" pitchFamily="18" charset="0"/>
                            <a:ea typeface="Microsoft YaHei" panose="020B0503020204020204" pitchFamily="34" charset="-122"/>
                          </a:rPr>
                        </m:ctrlPr>
                      </m:sSubPr>
                      <m:e>
                        <m:r>
                          <a:rPr lang="zh-CN" altLang="en-US" sz="2000" dirty="0">
                            <a:latin typeface="Cambria Math" panose="02040503050406030204" pitchFamily="18" charset="0"/>
                            <a:ea typeface="Microsoft YaHei" panose="020B0503020204020204" pitchFamily="34" charset="-122"/>
                          </a:rPr>
                          <m:t>𝑘</m:t>
                        </m:r>
                      </m:e>
                      <m:sub>
                        <m:r>
                          <a:rPr lang="en-US" altLang="zh-CN" sz="2000" b="0" i="1" dirty="0" smtClean="0">
                            <a:latin typeface="Cambria Math" panose="02040503050406030204" pitchFamily="18" charset="0"/>
                            <a:ea typeface="Microsoft YaHei" panose="020B0503020204020204" pitchFamily="34" charset="-122"/>
                          </a:rPr>
                          <m:t>𝐴</m:t>
                        </m:r>
                      </m:sub>
                    </m:sSub>
                    <m:r>
                      <a:rPr lang="en-US" altLang="zh-CN" sz="2000" dirty="0">
                        <a:latin typeface="Cambria Math" panose="02040503050406030204" pitchFamily="18" charset="0"/>
                      </a:rPr>
                      <m:t>)</m:t>
                    </m:r>
                  </m:oMath>
                </a14:m>
                <a:endParaRPr lang="zh-CN" altLang="en-US" sz="2000" dirty="0"/>
              </a:p>
            </p:txBody>
          </p:sp>
        </mc:Choice>
        <mc:Fallback xmlns="">
          <p:sp>
            <p:nvSpPr>
              <p:cNvPr id="23" name="文本框 22">
                <a:extLst>
                  <a:ext uri="{FF2B5EF4-FFF2-40B4-BE49-F238E27FC236}">
                    <a16:creationId xmlns:a16="http://schemas.microsoft.com/office/drawing/2014/main" id="{F01B0363-CD7F-C24F-EE4D-0C27F9680F02}"/>
                  </a:ext>
                </a:extLst>
              </p:cNvPr>
              <p:cNvSpPr txBox="1">
                <a:spLocks noRot="1" noChangeAspect="1" noMove="1" noResize="1" noEditPoints="1" noAdjustHandles="1" noChangeArrowheads="1" noChangeShapeType="1" noTextEdit="1"/>
              </p:cNvSpPr>
              <p:nvPr/>
            </p:nvSpPr>
            <p:spPr>
              <a:xfrm>
                <a:off x="8804335" y="5264721"/>
                <a:ext cx="3581131" cy="929357"/>
              </a:xfrm>
              <a:prstGeom prst="rect">
                <a:avLst/>
              </a:prstGeom>
              <a:blipFill>
                <a:blip r:embed="rId12"/>
                <a:stretch>
                  <a:fillRect l="-1701" t="-3947" b="-5921"/>
                </a:stretch>
              </a:blipFill>
            </p:spPr>
            <p:txBody>
              <a:bodyPr/>
              <a:lstStyle/>
              <a:p>
                <a:r>
                  <a:rPr lang="zh-CN" altLang="en-US">
                    <a:noFill/>
                  </a:rPr>
                  <a:t> </a:t>
                </a:r>
              </a:p>
            </p:txBody>
          </p:sp>
        </mc:Fallback>
      </mc:AlternateContent>
      <p:grpSp>
        <p:nvGrpSpPr>
          <p:cNvPr id="25" name="组合 24">
            <a:extLst>
              <a:ext uri="{FF2B5EF4-FFF2-40B4-BE49-F238E27FC236}">
                <a16:creationId xmlns:a16="http://schemas.microsoft.com/office/drawing/2014/main" id="{4B616A5C-2B2D-E087-2808-FF601849C9B8}"/>
              </a:ext>
            </a:extLst>
          </p:cNvPr>
          <p:cNvGrpSpPr/>
          <p:nvPr/>
        </p:nvGrpSpPr>
        <p:grpSpPr>
          <a:xfrm>
            <a:off x="5394983" y="862528"/>
            <a:ext cx="1151659" cy="1151659"/>
            <a:chOff x="1941164" y="1873623"/>
            <a:chExt cx="1151659" cy="1151659"/>
          </a:xfrm>
        </p:grpSpPr>
        <p:pic>
          <p:nvPicPr>
            <p:cNvPr id="26" name="图片 25">
              <a:extLst>
                <a:ext uri="{FF2B5EF4-FFF2-40B4-BE49-F238E27FC236}">
                  <a16:creationId xmlns:a16="http://schemas.microsoft.com/office/drawing/2014/main" id="{A0FE1509-AFF1-8A3D-7554-5660D2B7CE9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41164" y="1873623"/>
              <a:ext cx="1151659" cy="1151659"/>
            </a:xfrm>
            <a:prstGeom prst="rect">
              <a:avLst/>
            </a:prstGeom>
          </p:spPr>
        </p:pic>
        <p:sp>
          <p:nvSpPr>
            <p:cNvPr id="27" name="文本框 26">
              <a:extLst>
                <a:ext uri="{FF2B5EF4-FFF2-40B4-BE49-F238E27FC236}">
                  <a16:creationId xmlns:a16="http://schemas.microsoft.com/office/drawing/2014/main" id="{4C4D91B8-686A-6DD0-2FF6-EB54DEEAE3BD}"/>
                </a:ext>
              </a:extLst>
            </p:cNvPr>
            <p:cNvSpPr txBox="1"/>
            <p:nvPr/>
          </p:nvSpPr>
          <p:spPr>
            <a:xfrm>
              <a:off x="2039622" y="2134875"/>
              <a:ext cx="954741" cy="369332"/>
            </a:xfrm>
            <a:prstGeom prst="rect">
              <a:avLst/>
            </a:prstGeom>
            <a:noFill/>
          </p:spPr>
          <p:txBody>
            <a:bodyPr wrap="square">
              <a:spAutoFit/>
            </a:bodyPr>
            <a:lstStyle/>
            <a:p>
              <a:pPr algn="ctr"/>
              <a:r>
                <a:rPr lang="en-US" altLang="zh-CN" b="1" dirty="0"/>
                <a:t>ROM</a:t>
              </a:r>
              <a:endParaRPr lang="zh-CN" altLang="en-US" dirty="0"/>
            </a:p>
          </p:txBody>
        </p:sp>
      </p:grpSp>
      <p:cxnSp>
        <p:nvCxnSpPr>
          <p:cNvPr id="30" name="直接箭头连接符 29">
            <a:extLst>
              <a:ext uri="{FF2B5EF4-FFF2-40B4-BE49-F238E27FC236}">
                <a16:creationId xmlns:a16="http://schemas.microsoft.com/office/drawing/2014/main" id="{06B177A9-76F6-FD69-742A-1C5F260FC6C5}"/>
              </a:ext>
            </a:extLst>
          </p:cNvPr>
          <p:cNvCxnSpPr>
            <a:cxnSpLocks/>
            <a:endCxn id="26" idx="1"/>
          </p:cNvCxnSpPr>
          <p:nvPr/>
        </p:nvCxnSpPr>
        <p:spPr>
          <a:xfrm flipV="1">
            <a:off x="3882093" y="1438358"/>
            <a:ext cx="1512890" cy="845870"/>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33" name="直接箭头连接符 32">
            <a:extLst>
              <a:ext uri="{FF2B5EF4-FFF2-40B4-BE49-F238E27FC236}">
                <a16:creationId xmlns:a16="http://schemas.microsoft.com/office/drawing/2014/main" id="{13F33D5A-BD57-37AA-85E2-9D7F08EBA5B6}"/>
              </a:ext>
            </a:extLst>
          </p:cNvPr>
          <p:cNvCxnSpPr>
            <a:cxnSpLocks/>
          </p:cNvCxnSpPr>
          <p:nvPr/>
        </p:nvCxnSpPr>
        <p:spPr>
          <a:xfrm flipH="1" flipV="1">
            <a:off x="6562630" y="1434044"/>
            <a:ext cx="1512890" cy="845870"/>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334294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a:extLst>
              <a:ext uri="{FF2B5EF4-FFF2-40B4-BE49-F238E27FC236}">
                <a16:creationId xmlns:a16="http://schemas.microsoft.com/office/drawing/2014/main" id="{9921B957-B45F-590C-D84B-C11D27C6F10A}"/>
              </a:ext>
            </a:extLst>
          </p:cNvPr>
          <p:cNvCxnSpPr>
            <a:cxnSpLocks/>
          </p:cNvCxnSpPr>
          <p:nvPr/>
        </p:nvCxnSpPr>
        <p:spPr>
          <a:xfrm flipH="1" flipV="1">
            <a:off x="7119344" y="5510213"/>
            <a:ext cx="1080231" cy="385022"/>
          </a:xfrm>
          <a:prstGeom prst="line">
            <a:avLst/>
          </a:prstGeom>
        </p:spPr>
        <p:style>
          <a:lnRef idx="1">
            <a:schemeClr val="dk1"/>
          </a:lnRef>
          <a:fillRef idx="0">
            <a:schemeClr val="dk1"/>
          </a:fillRef>
          <a:effectRef idx="0">
            <a:schemeClr val="dk1"/>
          </a:effectRef>
          <a:fontRef idx="minor">
            <a:schemeClr val="tx1"/>
          </a:fontRef>
        </p:style>
      </p:cxnSp>
      <p:cxnSp>
        <p:nvCxnSpPr>
          <p:cNvPr id="14" name="直接连接符 13">
            <a:extLst>
              <a:ext uri="{FF2B5EF4-FFF2-40B4-BE49-F238E27FC236}">
                <a16:creationId xmlns:a16="http://schemas.microsoft.com/office/drawing/2014/main" id="{02285D10-7533-7155-C199-662A96C123A9}"/>
              </a:ext>
            </a:extLst>
          </p:cNvPr>
          <p:cNvCxnSpPr>
            <a:cxnSpLocks/>
          </p:cNvCxnSpPr>
          <p:nvPr/>
        </p:nvCxnSpPr>
        <p:spPr>
          <a:xfrm flipV="1">
            <a:off x="7145564" y="4746932"/>
            <a:ext cx="1080231" cy="365701"/>
          </a:xfrm>
          <a:prstGeom prst="line">
            <a:avLst/>
          </a:prstGeom>
        </p:spPr>
        <p:style>
          <a:lnRef idx="1">
            <a:schemeClr val="dk1"/>
          </a:lnRef>
          <a:fillRef idx="0">
            <a:schemeClr val="dk1"/>
          </a:fillRef>
          <a:effectRef idx="0">
            <a:schemeClr val="dk1"/>
          </a:effectRef>
          <a:fontRef idx="minor">
            <a:schemeClr val="tx1"/>
          </a:fontRef>
        </p:style>
      </p:cxnSp>
      <p:cxnSp>
        <p:nvCxnSpPr>
          <p:cNvPr id="17" name="直接连接符 16">
            <a:extLst>
              <a:ext uri="{FF2B5EF4-FFF2-40B4-BE49-F238E27FC236}">
                <a16:creationId xmlns:a16="http://schemas.microsoft.com/office/drawing/2014/main" id="{DBAEA72D-CDBE-CA1F-B660-93A096551FDA}"/>
              </a:ext>
            </a:extLst>
          </p:cNvPr>
          <p:cNvCxnSpPr>
            <a:cxnSpLocks/>
            <a:stCxn id="9" idx="5"/>
          </p:cNvCxnSpPr>
          <p:nvPr/>
        </p:nvCxnSpPr>
        <p:spPr>
          <a:xfrm>
            <a:off x="3968019" y="4746933"/>
            <a:ext cx="1080231" cy="365701"/>
          </a:xfrm>
          <a:prstGeom prst="line">
            <a:avLst/>
          </a:prstGeom>
        </p:spPr>
        <p:style>
          <a:lnRef idx="1">
            <a:schemeClr val="dk1"/>
          </a:lnRef>
          <a:fillRef idx="0">
            <a:schemeClr val="dk1"/>
          </a:fillRef>
          <a:effectRef idx="0">
            <a:schemeClr val="dk1"/>
          </a:effectRef>
          <a:fontRef idx="minor">
            <a:schemeClr val="tx1"/>
          </a:fontRef>
        </p:style>
      </p:cxnSp>
      <p:pic>
        <p:nvPicPr>
          <p:cNvPr id="2" name="Picture 7">
            <a:extLst>
              <a:ext uri="{FF2B5EF4-FFF2-40B4-BE49-F238E27FC236}">
                <a16:creationId xmlns:a16="http://schemas.microsoft.com/office/drawing/2014/main" id="{B02D2EA6-9D8F-863C-9031-106043F0E09F}"/>
              </a:ext>
            </a:extLst>
          </p:cNvPr>
          <p:cNvPicPr>
            <a:picLocks noChangeAspect="1"/>
          </p:cNvPicPr>
          <p:nvPr/>
        </p:nvPicPr>
        <p:blipFill>
          <a:blip r:embed="rId3"/>
          <a:stretch>
            <a:fillRect/>
          </a:stretch>
        </p:blipFill>
        <p:spPr>
          <a:xfrm>
            <a:off x="596033" y="2751507"/>
            <a:ext cx="993228" cy="1274126"/>
          </a:xfrm>
          <a:prstGeom prst="rect">
            <a:avLst/>
          </a:prstGeom>
        </p:spPr>
      </p:pic>
      <p:sp>
        <p:nvSpPr>
          <p:cNvPr id="3" name="对话气泡: 圆角矩形 6">
            <a:extLst>
              <a:ext uri="{FF2B5EF4-FFF2-40B4-BE49-F238E27FC236}">
                <a16:creationId xmlns:a16="http://schemas.microsoft.com/office/drawing/2014/main" id="{7986575B-1E5B-BF97-C919-F75EAEA12ACF}"/>
              </a:ext>
            </a:extLst>
          </p:cNvPr>
          <p:cNvSpPr/>
          <p:nvPr/>
        </p:nvSpPr>
        <p:spPr>
          <a:xfrm>
            <a:off x="1898522" y="2898808"/>
            <a:ext cx="3790470" cy="740980"/>
          </a:xfrm>
          <a:prstGeom prst="wedgeRoundRectCallout">
            <a:avLst>
              <a:gd name="adj1" fmla="val -62002"/>
              <a:gd name="adj2" fmla="val 34723"/>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Hmm.., show some examples</a:t>
            </a:r>
            <a:endParaRPr lang="zh-CN" altLang="en-US" sz="2000" dirty="0">
              <a:solidFill>
                <a:schemeClr val="tx1"/>
              </a:solidFill>
            </a:endParaRPr>
          </a:p>
        </p:txBody>
      </p:sp>
      <p:pic>
        <p:nvPicPr>
          <p:cNvPr id="8" name="Picture 7">
            <a:extLst>
              <a:ext uri="{FF2B5EF4-FFF2-40B4-BE49-F238E27FC236}">
                <a16:creationId xmlns:a16="http://schemas.microsoft.com/office/drawing/2014/main" id="{43325CE6-7930-BF04-5B47-6FED9ED17162}"/>
              </a:ext>
            </a:extLst>
          </p:cNvPr>
          <p:cNvPicPr>
            <a:picLocks noChangeAspect="1"/>
          </p:cNvPicPr>
          <p:nvPr/>
        </p:nvPicPr>
        <p:blipFill>
          <a:blip r:embed="rId3"/>
          <a:stretch>
            <a:fillRect/>
          </a:stretch>
        </p:blipFill>
        <p:spPr>
          <a:xfrm>
            <a:off x="557758" y="227393"/>
            <a:ext cx="993228" cy="1274126"/>
          </a:xfrm>
          <a:prstGeom prst="rect">
            <a:avLst/>
          </a:prstGeom>
        </p:spPr>
      </p:pic>
      <p:sp>
        <p:nvSpPr>
          <p:cNvPr id="12" name="对话气泡: 圆角矩形 11">
            <a:extLst>
              <a:ext uri="{FF2B5EF4-FFF2-40B4-BE49-F238E27FC236}">
                <a16:creationId xmlns:a16="http://schemas.microsoft.com/office/drawing/2014/main" id="{18596735-B0DA-67E0-4961-B5FC92437C5B}"/>
              </a:ext>
            </a:extLst>
          </p:cNvPr>
          <p:cNvSpPr/>
          <p:nvPr/>
        </p:nvSpPr>
        <p:spPr>
          <a:xfrm>
            <a:off x="1860248" y="465977"/>
            <a:ext cx="6320074" cy="740980"/>
          </a:xfrm>
          <a:prstGeom prst="wedgeRoundRectCallout">
            <a:avLst>
              <a:gd name="adj1" fmla="val -54880"/>
              <a:gd name="adj2" fmla="val 34723"/>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 How</a:t>
            </a:r>
            <a:r>
              <a:rPr lang="zh-CN" altLang="en-US" sz="2000" dirty="0">
                <a:solidFill>
                  <a:schemeClr val="tx1"/>
                </a:solidFill>
              </a:rPr>
              <a:t> </a:t>
            </a:r>
            <a:r>
              <a:rPr lang="en-US" altLang="zh-CN" sz="2000" dirty="0">
                <a:solidFill>
                  <a:schemeClr val="tx1"/>
                </a:solidFill>
              </a:rPr>
              <a:t>could</a:t>
            </a:r>
            <a:r>
              <a:rPr lang="zh-CN" altLang="en-US" sz="2000" dirty="0">
                <a:solidFill>
                  <a:schemeClr val="tx1"/>
                </a:solidFill>
              </a:rPr>
              <a:t> </a:t>
            </a:r>
            <a:r>
              <a:rPr lang="en-US" altLang="zh-CN" sz="2000" dirty="0">
                <a:solidFill>
                  <a:schemeClr val="tx1"/>
                </a:solidFill>
              </a:rPr>
              <a:t>we implement these cryptographic tools?</a:t>
            </a:r>
            <a:endParaRPr lang="zh-CN" altLang="en-US" sz="2000" dirty="0">
              <a:solidFill>
                <a:schemeClr val="tx1"/>
              </a:solidFill>
            </a:endParaRPr>
          </a:p>
        </p:txBody>
      </p:sp>
      <p:pic>
        <p:nvPicPr>
          <p:cNvPr id="13" name="Picture 8">
            <a:extLst>
              <a:ext uri="{FF2B5EF4-FFF2-40B4-BE49-F238E27FC236}">
                <a16:creationId xmlns:a16="http://schemas.microsoft.com/office/drawing/2014/main" id="{10DB8C7F-7118-2BAE-A745-EF3C30A0C76B}"/>
              </a:ext>
            </a:extLst>
          </p:cNvPr>
          <p:cNvPicPr>
            <a:picLocks noChangeAspect="1"/>
          </p:cNvPicPr>
          <p:nvPr/>
        </p:nvPicPr>
        <p:blipFill>
          <a:blip r:embed="rId4"/>
          <a:stretch>
            <a:fillRect/>
          </a:stretch>
        </p:blipFill>
        <p:spPr>
          <a:xfrm>
            <a:off x="10918552" y="1476004"/>
            <a:ext cx="674420" cy="1160230"/>
          </a:xfrm>
          <a:prstGeom prst="rect">
            <a:avLst/>
          </a:prstGeom>
        </p:spPr>
      </p:pic>
      <p:sp>
        <p:nvSpPr>
          <p:cNvPr id="15" name="对话气泡: 圆角矩形 14">
            <a:extLst>
              <a:ext uri="{FF2B5EF4-FFF2-40B4-BE49-F238E27FC236}">
                <a16:creationId xmlns:a16="http://schemas.microsoft.com/office/drawing/2014/main" id="{873C5BAC-3606-5E01-2CC7-D72088005C39}"/>
              </a:ext>
            </a:extLst>
          </p:cNvPr>
          <p:cNvSpPr/>
          <p:nvPr/>
        </p:nvSpPr>
        <p:spPr>
          <a:xfrm>
            <a:off x="6209160" y="1725471"/>
            <a:ext cx="3957314" cy="740980"/>
          </a:xfrm>
          <a:prstGeom prst="wedgeRoundRectCallout">
            <a:avLst>
              <a:gd name="adj1" fmla="val 64847"/>
              <a:gd name="adj2" fmla="val 2437"/>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Typically, </a:t>
            </a:r>
            <a:r>
              <a:rPr lang="en-US" altLang="zh-CN" sz="2000" b="1" dirty="0">
                <a:solidFill>
                  <a:schemeClr val="tx1"/>
                </a:solidFill>
              </a:rPr>
              <a:t>cryptographic groups</a:t>
            </a:r>
            <a:endParaRPr lang="zh-CN" altLang="en-US" sz="2000" b="1" dirty="0">
              <a:solidFill>
                <a:schemeClr val="tx1"/>
              </a:solidFill>
            </a:endParaRPr>
          </a:p>
        </p:txBody>
      </p:sp>
      <p:sp>
        <p:nvSpPr>
          <p:cNvPr id="5" name="椭圆 4">
            <a:extLst>
              <a:ext uri="{FF2B5EF4-FFF2-40B4-BE49-F238E27FC236}">
                <a16:creationId xmlns:a16="http://schemas.microsoft.com/office/drawing/2014/main" id="{277D7C96-18D1-A93E-2EFF-9A3DF8A3E334}"/>
              </a:ext>
            </a:extLst>
          </p:cNvPr>
          <p:cNvSpPr/>
          <p:nvPr/>
        </p:nvSpPr>
        <p:spPr>
          <a:xfrm>
            <a:off x="4911740" y="4835707"/>
            <a:ext cx="2368519" cy="936703"/>
          </a:xfrm>
          <a:prstGeom prst="ellipse">
            <a:avLst/>
          </a:prstGeom>
          <a:solidFill>
            <a:srgbClr val="EAE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ln w="0"/>
                <a:solidFill>
                  <a:schemeClr val="tx1"/>
                </a:solidFill>
              </a:rPr>
              <a:t>Cryptographic</a:t>
            </a:r>
          </a:p>
          <a:p>
            <a:pPr algn="ctr"/>
            <a:r>
              <a:rPr lang="en-US" altLang="zh-CN" b="1" dirty="0">
                <a:ln w="0"/>
                <a:solidFill>
                  <a:schemeClr val="tx1"/>
                </a:solidFill>
              </a:rPr>
              <a:t>Group</a:t>
            </a:r>
            <a:endParaRPr lang="zh-CN" altLang="en-US" b="1" dirty="0">
              <a:ln w="0"/>
              <a:solidFill>
                <a:schemeClr val="tx1"/>
              </a:solidFill>
            </a:endParaRPr>
          </a:p>
        </p:txBody>
      </p:sp>
      <p:sp>
        <p:nvSpPr>
          <p:cNvPr id="6" name="文本框 5">
            <a:extLst>
              <a:ext uri="{FF2B5EF4-FFF2-40B4-BE49-F238E27FC236}">
                <a16:creationId xmlns:a16="http://schemas.microsoft.com/office/drawing/2014/main" id="{382CBF34-9BDA-F068-1545-71D9A1FEDEC7}"/>
              </a:ext>
            </a:extLst>
          </p:cNvPr>
          <p:cNvSpPr txBox="1"/>
          <p:nvPr/>
        </p:nvSpPr>
        <p:spPr>
          <a:xfrm>
            <a:off x="537798" y="4324459"/>
            <a:ext cx="3361690" cy="707886"/>
          </a:xfrm>
          <a:prstGeom prst="rect">
            <a:avLst/>
          </a:prstGeom>
          <a:noFill/>
        </p:spPr>
        <p:txBody>
          <a:bodyPr wrap="square">
            <a:spAutoFit/>
          </a:bodyPr>
          <a:lstStyle/>
          <a:p>
            <a:pPr algn="r"/>
            <a:r>
              <a:rPr lang="en-US" altLang="zh-CN" sz="2000" dirty="0"/>
              <a:t>Diffie-Hellman key exchange </a:t>
            </a:r>
          </a:p>
          <a:p>
            <a:pPr algn="r"/>
            <a:r>
              <a:rPr lang="en-US" altLang="zh-CN" sz="2000" dirty="0"/>
              <a:t>in TLS 1.3</a:t>
            </a:r>
            <a:endParaRPr lang="zh-CN" altLang="en-US" sz="2000" dirty="0"/>
          </a:p>
        </p:txBody>
      </p:sp>
      <p:sp>
        <p:nvSpPr>
          <p:cNvPr id="7" name="文本框 6">
            <a:extLst>
              <a:ext uri="{FF2B5EF4-FFF2-40B4-BE49-F238E27FC236}">
                <a16:creationId xmlns:a16="http://schemas.microsoft.com/office/drawing/2014/main" id="{B61189DA-9671-1A79-61ED-543B4724D064}"/>
              </a:ext>
            </a:extLst>
          </p:cNvPr>
          <p:cNvSpPr txBox="1"/>
          <p:nvPr/>
        </p:nvSpPr>
        <p:spPr>
          <a:xfrm>
            <a:off x="537798" y="5569679"/>
            <a:ext cx="3361690" cy="707886"/>
          </a:xfrm>
          <a:prstGeom prst="rect">
            <a:avLst/>
          </a:prstGeom>
          <a:noFill/>
        </p:spPr>
        <p:txBody>
          <a:bodyPr wrap="square">
            <a:spAutoFit/>
          </a:bodyPr>
          <a:lstStyle/>
          <a:p>
            <a:pPr algn="r"/>
            <a:r>
              <a:rPr lang="en-US" altLang="zh-CN" sz="2000" dirty="0"/>
              <a:t>Schnorr signature</a:t>
            </a:r>
          </a:p>
          <a:p>
            <a:pPr algn="r"/>
            <a:r>
              <a:rPr lang="en-US" altLang="zh-CN" sz="2000" dirty="0"/>
              <a:t>for blockchain</a:t>
            </a:r>
            <a:endParaRPr lang="zh-CN" altLang="en-US" sz="2000" dirty="0"/>
          </a:p>
        </p:txBody>
      </p:sp>
      <p:sp>
        <p:nvSpPr>
          <p:cNvPr id="9" name="椭圆 8">
            <a:extLst>
              <a:ext uri="{FF2B5EF4-FFF2-40B4-BE49-F238E27FC236}">
                <a16:creationId xmlns:a16="http://schemas.microsoft.com/office/drawing/2014/main" id="{DA416F27-79D2-3984-6BFC-C05F49EEDDB4}"/>
              </a:ext>
            </a:extLst>
          </p:cNvPr>
          <p:cNvSpPr/>
          <p:nvPr/>
        </p:nvSpPr>
        <p:spPr>
          <a:xfrm>
            <a:off x="3899488" y="4678402"/>
            <a:ext cx="80289" cy="8028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90148312-1386-935B-211C-A36D3C480C2B}"/>
              </a:ext>
            </a:extLst>
          </p:cNvPr>
          <p:cNvSpPr/>
          <p:nvPr/>
        </p:nvSpPr>
        <p:spPr>
          <a:xfrm>
            <a:off x="3899488" y="5883477"/>
            <a:ext cx="80289" cy="8028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a:extLst>
              <a:ext uri="{FF2B5EF4-FFF2-40B4-BE49-F238E27FC236}">
                <a16:creationId xmlns:a16="http://schemas.microsoft.com/office/drawing/2014/main" id="{29A8FDD4-C5C1-67A5-9C97-7A4532F696DD}"/>
              </a:ext>
            </a:extLst>
          </p:cNvPr>
          <p:cNvCxnSpPr>
            <a:cxnSpLocks/>
            <a:stCxn id="10" idx="7"/>
          </p:cNvCxnSpPr>
          <p:nvPr/>
        </p:nvCxnSpPr>
        <p:spPr>
          <a:xfrm flipV="1">
            <a:off x="3968019" y="5510213"/>
            <a:ext cx="1080231" cy="385022"/>
          </a:xfrm>
          <a:prstGeom prst="line">
            <a:avLst/>
          </a:prstGeom>
        </p:spPr>
        <p:style>
          <a:lnRef idx="1">
            <a:schemeClr val="dk1"/>
          </a:lnRef>
          <a:fillRef idx="0">
            <a:schemeClr val="dk1"/>
          </a:fillRef>
          <a:effectRef idx="0">
            <a:schemeClr val="dk1"/>
          </a:effectRef>
          <a:fontRef idx="minor">
            <a:schemeClr val="tx1"/>
          </a:fontRef>
        </p:style>
      </p:cxnSp>
      <p:sp>
        <p:nvSpPr>
          <p:cNvPr id="4" name="文本框 3">
            <a:extLst>
              <a:ext uri="{FF2B5EF4-FFF2-40B4-BE49-F238E27FC236}">
                <a16:creationId xmlns:a16="http://schemas.microsoft.com/office/drawing/2014/main" id="{0BD70EC4-06CB-A48B-CA24-985B42B4B89D}"/>
              </a:ext>
            </a:extLst>
          </p:cNvPr>
          <p:cNvSpPr txBox="1"/>
          <p:nvPr/>
        </p:nvSpPr>
        <p:spPr>
          <a:xfrm>
            <a:off x="8292514" y="4364603"/>
            <a:ext cx="2944247" cy="707886"/>
          </a:xfrm>
          <a:prstGeom prst="rect">
            <a:avLst/>
          </a:prstGeom>
          <a:noFill/>
        </p:spPr>
        <p:txBody>
          <a:bodyPr wrap="square">
            <a:spAutoFit/>
          </a:bodyPr>
          <a:lstStyle/>
          <a:p>
            <a:r>
              <a:rPr lang="en-US" altLang="zh-CN" sz="2000" dirty="0"/>
              <a:t>DHIES/ECIES encryption scheme</a:t>
            </a:r>
            <a:endParaRPr lang="zh-CN" altLang="en-US" sz="2000" dirty="0"/>
          </a:p>
        </p:txBody>
      </p:sp>
      <p:sp>
        <p:nvSpPr>
          <p:cNvPr id="11" name="椭圆 10">
            <a:extLst>
              <a:ext uri="{FF2B5EF4-FFF2-40B4-BE49-F238E27FC236}">
                <a16:creationId xmlns:a16="http://schemas.microsoft.com/office/drawing/2014/main" id="{21769BF9-5BD4-5517-725E-9819DECA2F02}"/>
              </a:ext>
            </a:extLst>
          </p:cNvPr>
          <p:cNvSpPr/>
          <p:nvPr/>
        </p:nvSpPr>
        <p:spPr>
          <a:xfrm>
            <a:off x="8187817" y="4706787"/>
            <a:ext cx="80289" cy="8028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2CED1031-A4BB-185F-BE39-F23C6C8F3C9D}"/>
              </a:ext>
            </a:extLst>
          </p:cNvPr>
          <p:cNvSpPr txBox="1"/>
          <p:nvPr/>
        </p:nvSpPr>
        <p:spPr>
          <a:xfrm>
            <a:off x="8268106" y="5569679"/>
            <a:ext cx="2944247" cy="707886"/>
          </a:xfrm>
          <a:prstGeom prst="rect">
            <a:avLst/>
          </a:prstGeom>
          <a:noFill/>
        </p:spPr>
        <p:txBody>
          <a:bodyPr wrap="square">
            <a:spAutoFit/>
          </a:bodyPr>
          <a:lstStyle/>
          <a:p>
            <a:r>
              <a:rPr lang="en-US" altLang="zh-CN" sz="2000" dirty="0"/>
              <a:t>Pedersen Commitment</a:t>
            </a:r>
          </a:p>
          <a:p>
            <a:r>
              <a:rPr lang="en-US" altLang="zh-CN" sz="2000" dirty="0"/>
              <a:t>For ZK</a:t>
            </a:r>
            <a:endParaRPr lang="zh-CN" altLang="en-US" sz="2000" dirty="0"/>
          </a:p>
        </p:txBody>
      </p:sp>
      <p:sp>
        <p:nvSpPr>
          <p:cNvPr id="19" name="椭圆 18">
            <a:extLst>
              <a:ext uri="{FF2B5EF4-FFF2-40B4-BE49-F238E27FC236}">
                <a16:creationId xmlns:a16="http://schemas.microsoft.com/office/drawing/2014/main" id="{3EE03861-8248-8C82-0722-F414B12F6452}"/>
              </a:ext>
            </a:extLst>
          </p:cNvPr>
          <p:cNvSpPr/>
          <p:nvPr/>
        </p:nvSpPr>
        <p:spPr>
          <a:xfrm>
            <a:off x="8159430" y="5863270"/>
            <a:ext cx="80289" cy="8028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5271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5" grpId="0" animBg="1"/>
      <p:bldP spid="6" grpId="0"/>
      <p:bldP spid="7" grpId="0"/>
      <p:bldP spid="9" grpId="0" animBg="1"/>
      <p:bldP spid="10" grpId="0" animBg="1"/>
      <p:bldP spid="4" grpId="0"/>
      <p:bldP spid="11" grpId="0" animBg="1"/>
      <p:bldP spid="16" grpId="0"/>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5BA7C-E906-0C7E-43EB-11E4292F8298}"/>
            </a:ext>
          </a:extLst>
        </p:cNvPr>
        <p:cNvGrpSpPr/>
        <p:nvPr/>
      </p:nvGrpSpPr>
      <p:grpSpPr>
        <a:xfrm>
          <a:off x="0" y="0"/>
          <a:ext cx="0" cy="0"/>
          <a:chOff x="0" y="0"/>
          <a:chExt cx="0" cy="0"/>
        </a:xfrm>
      </p:grpSpPr>
      <p:cxnSp>
        <p:nvCxnSpPr>
          <p:cNvPr id="62" name="直接连接符 61">
            <a:extLst>
              <a:ext uri="{FF2B5EF4-FFF2-40B4-BE49-F238E27FC236}">
                <a16:creationId xmlns:a16="http://schemas.microsoft.com/office/drawing/2014/main" id="{F595BBB3-9C81-360C-38E9-6F5382C5857D}"/>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5135AFA4-B19A-9848-08AC-2265F152227B}"/>
              </a:ext>
            </a:extLst>
          </p:cNvPr>
          <p:cNvSpPr txBox="1">
            <a:spLocks noChangeArrowheads="1"/>
          </p:cNvSpPr>
          <p:nvPr/>
        </p:nvSpPr>
        <p:spPr bwMode="auto">
          <a:xfrm>
            <a:off x="367827" y="213865"/>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fontAlgn="base">
              <a:lnSpc>
                <a:spcPct val="100000"/>
              </a:lnSpc>
              <a:spcBef>
                <a:spcPct val="0"/>
              </a:spcBef>
              <a:spcAft>
                <a:spcPct val="0"/>
              </a:spcAft>
              <a:buNone/>
              <a:defRPr/>
            </a:pPr>
            <a:r>
              <a:rPr lang="en-US" altLang="zh-CN" sz="3200" b="1" dirty="0">
                <a:latin typeface="微软雅黑" panose="020B0503020204020204" pitchFamily="34" charset="-122"/>
                <a:ea typeface="微软雅黑" panose="020B0503020204020204" pitchFamily="34" charset="-122"/>
              </a:rPr>
              <a:t>Adversary in ROM</a:t>
            </a:r>
            <a:endParaRPr lang="zh-CN" altLang="en-US" sz="3200" b="1" dirty="0">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9AB0B942-BA24-1735-6C9C-FEE00DD337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794" y="986889"/>
            <a:ext cx="921479" cy="921479"/>
          </a:xfrm>
          <a:prstGeom prst="rect">
            <a:avLst/>
          </a:prstGeom>
        </p:spPr>
      </p:pic>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F0C8167B-A24E-58F4-2EBB-9CB85C1DA324}"/>
                  </a:ext>
                </a:extLst>
              </p:cNvPr>
              <p:cNvSpPr txBox="1"/>
              <p:nvPr/>
            </p:nvSpPr>
            <p:spPr>
              <a:xfrm>
                <a:off x="1436773" y="1161515"/>
                <a:ext cx="1742562"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800" b="0" i="0" dirty="0" smtClean="0">
                          <a:solidFill>
                            <a:schemeClr val="tx1"/>
                          </a:solidFill>
                          <a:latin typeface="Cambria Math" panose="02040503050406030204" pitchFamily="18" charset="0"/>
                        </a:rPr>
                        <m:t>(</m:t>
                      </m:r>
                      <m:r>
                        <a:rPr lang="en-US" altLang="zh-CN" sz="2800" b="0" i="1" dirty="0" smtClean="0">
                          <a:solidFill>
                            <a:schemeClr val="tx1"/>
                          </a:solidFill>
                          <a:latin typeface="Cambria Math" panose="02040503050406030204" pitchFamily="18" charset="0"/>
                        </a:rPr>
                        <m:t>𝑝</m:t>
                      </m:r>
                      <m:sSub>
                        <m:sSubPr>
                          <m:ctrlPr>
                            <a:rPr lang="zh-CN" altLang="en-US" sz="2800" i="1" dirty="0">
                              <a:latin typeface="Cambria Math" panose="02040503050406030204" pitchFamily="18" charset="0"/>
                              <a:ea typeface="Microsoft YaHei" panose="020B0503020204020204" pitchFamily="34" charset="-122"/>
                            </a:rPr>
                          </m:ctrlPr>
                        </m:sSubPr>
                        <m:e>
                          <m:r>
                            <a:rPr lang="zh-CN" altLang="en-US" sz="2800" dirty="0">
                              <a:latin typeface="Cambria Math" panose="02040503050406030204" pitchFamily="18" charset="0"/>
                              <a:ea typeface="Microsoft YaHei" panose="020B0503020204020204" pitchFamily="34" charset="-122"/>
                            </a:rPr>
                            <m:t>𝑘</m:t>
                          </m:r>
                        </m:e>
                        <m:sub>
                          <m:r>
                            <a:rPr lang="en-US" altLang="zh-CN" sz="2800" i="1" dirty="0">
                              <a:latin typeface="Cambria Math" panose="02040503050406030204" pitchFamily="18" charset="0"/>
                              <a:ea typeface="Microsoft YaHei" panose="020B0503020204020204" pitchFamily="34" charset="-122"/>
                            </a:rPr>
                            <m:t>𝐴</m:t>
                          </m:r>
                        </m:sub>
                      </m:sSub>
                      <m:r>
                        <a:rPr lang="en-US" altLang="zh-CN" sz="2800" b="0" i="0" dirty="0" smtClean="0">
                          <a:latin typeface="Cambria Math" panose="02040503050406030204" pitchFamily="18" charset="0"/>
                          <a:ea typeface="Microsoft YaHei" panose="020B0503020204020204" pitchFamily="34" charset="-122"/>
                        </a:rPr>
                        <m:t>,</m:t>
                      </m:r>
                      <m:r>
                        <a:rPr lang="en-US" altLang="zh-CN" sz="2800" i="1" dirty="0">
                          <a:latin typeface="Cambria Math" panose="02040503050406030204" pitchFamily="18" charset="0"/>
                          <a:ea typeface="Microsoft YaHei" panose="020B0503020204020204" pitchFamily="34" charset="-122"/>
                        </a:rPr>
                        <m:t>𝑝</m:t>
                      </m:r>
                      <m:sSub>
                        <m:sSubPr>
                          <m:ctrlPr>
                            <a:rPr lang="zh-CN" altLang="en-US" sz="2800" i="1" dirty="0">
                              <a:latin typeface="Cambria Math" panose="02040503050406030204" pitchFamily="18" charset="0"/>
                              <a:ea typeface="Microsoft YaHei" panose="020B0503020204020204" pitchFamily="34" charset="-122"/>
                            </a:rPr>
                          </m:ctrlPr>
                        </m:sSubPr>
                        <m:e>
                          <m:r>
                            <a:rPr lang="zh-CN" altLang="en-US" sz="2800" dirty="0">
                              <a:latin typeface="Cambria Math" panose="02040503050406030204" pitchFamily="18" charset="0"/>
                              <a:ea typeface="Microsoft YaHei" panose="020B0503020204020204" pitchFamily="34" charset="-122"/>
                            </a:rPr>
                            <m:t>𝑘</m:t>
                          </m:r>
                        </m:e>
                        <m:sub>
                          <m:r>
                            <a:rPr lang="en-US" altLang="zh-CN" sz="2800" i="1" dirty="0">
                              <a:latin typeface="Cambria Math" panose="02040503050406030204" pitchFamily="18" charset="0"/>
                              <a:ea typeface="Microsoft YaHei" panose="020B0503020204020204" pitchFamily="34" charset="-122"/>
                            </a:rPr>
                            <m:t>𝐵</m:t>
                          </m:r>
                        </m:sub>
                      </m:sSub>
                      <m:r>
                        <a:rPr lang="en-US" altLang="zh-CN" sz="2800" b="0" i="0" dirty="0" smtClean="0">
                          <a:solidFill>
                            <a:schemeClr val="tx1"/>
                          </a:solidFill>
                          <a:latin typeface="Cambria Math" panose="02040503050406030204" pitchFamily="18" charset="0"/>
                        </a:rPr>
                        <m:t>)</m:t>
                      </m:r>
                    </m:oMath>
                  </m:oMathPara>
                </a14:m>
                <a:endParaRPr lang="zh-CN" altLang="en-US" sz="2800" dirty="0"/>
              </a:p>
            </p:txBody>
          </p:sp>
        </mc:Choice>
        <mc:Fallback xmlns="">
          <p:sp>
            <p:nvSpPr>
              <p:cNvPr id="8" name="文本框 7">
                <a:extLst>
                  <a:ext uri="{FF2B5EF4-FFF2-40B4-BE49-F238E27FC236}">
                    <a16:creationId xmlns:a16="http://schemas.microsoft.com/office/drawing/2014/main" id="{F0C8167B-A24E-58F4-2EBB-9CB85C1DA324}"/>
                  </a:ext>
                </a:extLst>
              </p:cNvPr>
              <p:cNvSpPr txBox="1">
                <a:spLocks noRot="1" noChangeAspect="1" noMove="1" noResize="1" noEditPoints="1" noAdjustHandles="1" noChangeArrowheads="1" noChangeShapeType="1" noTextEdit="1"/>
              </p:cNvSpPr>
              <p:nvPr/>
            </p:nvSpPr>
            <p:spPr>
              <a:xfrm>
                <a:off x="1436773" y="1161515"/>
                <a:ext cx="1742562" cy="523220"/>
              </a:xfrm>
              <a:prstGeom prst="rect">
                <a:avLst/>
              </a:prstGeom>
              <a:blipFill>
                <a:blip r:embed="rId4"/>
                <a:stretch>
                  <a:fillRect/>
                </a:stretch>
              </a:blipFill>
            </p:spPr>
            <p:txBody>
              <a:bodyPr/>
              <a:lstStyle/>
              <a:p>
                <a:r>
                  <a:rPr lang="zh-CN" altLang="en-US">
                    <a:noFill/>
                  </a:rPr>
                  <a:t> </a:t>
                </a:r>
              </a:p>
            </p:txBody>
          </p:sp>
        </mc:Fallback>
      </mc:AlternateContent>
      <p:sp>
        <p:nvSpPr>
          <p:cNvPr id="2" name="矩形 1">
            <a:extLst>
              <a:ext uri="{FF2B5EF4-FFF2-40B4-BE49-F238E27FC236}">
                <a16:creationId xmlns:a16="http://schemas.microsoft.com/office/drawing/2014/main" id="{A13C3072-8833-D9EA-1989-2F101032EDFA}"/>
              </a:ext>
            </a:extLst>
          </p:cNvPr>
          <p:cNvSpPr/>
          <p:nvPr/>
        </p:nvSpPr>
        <p:spPr>
          <a:xfrm>
            <a:off x="870719" y="2891314"/>
            <a:ext cx="5261682" cy="3201697"/>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a:extLst>
              <a:ext uri="{FF2B5EF4-FFF2-40B4-BE49-F238E27FC236}">
                <a16:creationId xmlns:a16="http://schemas.microsoft.com/office/drawing/2014/main" id="{E87B5E08-7362-84D0-5849-551CDE6BF325}"/>
              </a:ext>
            </a:extLst>
          </p:cNvPr>
          <p:cNvPicPr>
            <a:picLocks noChangeAspect="1"/>
          </p:cNvPicPr>
          <p:nvPr/>
        </p:nvPicPr>
        <p:blipFill>
          <a:blip r:embed="rId5"/>
          <a:stretch>
            <a:fillRect/>
          </a:stretch>
        </p:blipFill>
        <p:spPr>
          <a:xfrm>
            <a:off x="766651" y="2251846"/>
            <a:ext cx="921479" cy="921479"/>
          </a:xfrm>
          <a:prstGeom prst="rect">
            <a:avLst/>
          </a:prstGeom>
          <a:solidFill>
            <a:schemeClr val="bg1"/>
          </a:solidFill>
        </p:spPr>
      </p:pic>
      <p:sp>
        <p:nvSpPr>
          <p:cNvPr id="31" name="文本框 30">
            <a:extLst>
              <a:ext uri="{FF2B5EF4-FFF2-40B4-BE49-F238E27FC236}">
                <a16:creationId xmlns:a16="http://schemas.microsoft.com/office/drawing/2014/main" id="{FEF2D3DD-5BDC-5DAC-BE14-26BC3FCA7E65}"/>
              </a:ext>
            </a:extLst>
          </p:cNvPr>
          <p:cNvSpPr txBox="1"/>
          <p:nvPr/>
        </p:nvSpPr>
        <p:spPr>
          <a:xfrm>
            <a:off x="1419435" y="2384409"/>
            <a:ext cx="4449677" cy="461665"/>
          </a:xfrm>
          <a:prstGeom prst="rect">
            <a:avLst/>
          </a:prstGeom>
          <a:noFill/>
        </p:spPr>
        <p:txBody>
          <a:bodyPr wrap="square">
            <a:spAutoFit/>
          </a:bodyPr>
          <a:lstStyle/>
          <a:p>
            <a:pPr algn="ctr"/>
            <a:r>
              <a:rPr lang="en-US" altLang="zh-CN" sz="2400" b="1" dirty="0"/>
              <a:t>Multi-round Iterations (Poly) </a:t>
            </a:r>
            <a:endParaRPr lang="zh-CN" altLang="en-US" sz="2400" dirty="0"/>
          </a:p>
        </p:txBody>
      </p:sp>
      <p:sp>
        <p:nvSpPr>
          <p:cNvPr id="33" name="矩形 32">
            <a:extLst>
              <a:ext uri="{FF2B5EF4-FFF2-40B4-BE49-F238E27FC236}">
                <a16:creationId xmlns:a16="http://schemas.microsoft.com/office/drawing/2014/main" id="{12AB80D4-1746-76A8-FFBA-20519877B466}"/>
              </a:ext>
            </a:extLst>
          </p:cNvPr>
          <p:cNvSpPr/>
          <p:nvPr/>
        </p:nvSpPr>
        <p:spPr>
          <a:xfrm>
            <a:off x="1301724" y="3422774"/>
            <a:ext cx="4436977" cy="812838"/>
          </a:xfrm>
          <a:prstGeom prst="rect">
            <a:avLst/>
          </a:prstGeom>
          <a:solidFill>
            <a:srgbClr val="DDDDDD">
              <a:alpha val="30196"/>
            </a:srgbClr>
          </a:solidFill>
          <a:ln w="127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文本框 33">
            <a:extLst>
              <a:ext uri="{FF2B5EF4-FFF2-40B4-BE49-F238E27FC236}">
                <a16:creationId xmlns:a16="http://schemas.microsoft.com/office/drawing/2014/main" id="{B2674C8E-F2F2-35C3-C11E-60122F020E6C}"/>
              </a:ext>
            </a:extLst>
          </p:cNvPr>
          <p:cNvSpPr txBox="1"/>
          <p:nvPr/>
        </p:nvSpPr>
        <p:spPr>
          <a:xfrm>
            <a:off x="1950925" y="3598360"/>
            <a:ext cx="3138573" cy="461665"/>
          </a:xfrm>
          <a:prstGeom prst="rect">
            <a:avLst/>
          </a:prstGeom>
          <a:noFill/>
        </p:spPr>
        <p:txBody>
          <a:bodyPr wrap="square">
            <a:spAutoFit/>
          </a:bodyPr>
          <a:lstStyle/>
          <a:p>
            <a:pPr algn="ctr"/>
            <a:r>
              <a:rPr kumimoji="0" lang="en-US" altLang="zh-CN" sz="2400" b="1" i="0" u="sng"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itchFamily="18" charset="-122"/>
              </a:rPr>
              <a:t>Simulation Phase</a:t>
            </a:r>
            <a:endParaRPr lang="zh-CN" altLang="en-US" sz="2400" u="sng" dirty="0"/>
          </a:p>
        </p:txBody>
      </p:sp>
      <p:sp>
        <p:nvSpPr>
          <p:cNvPr id="35" name="矩形 34">
            <a:extLst>
              <a:ext uri="{FF2B5EF4-FFF2-40B4-BE49-F238E27FC236}">
                <a16:creationId xmlns:a16="http://schemas.microsoft.com/office/drawing/2014/main" id="{FF0F9158-858E-5E2A-901E-80D8ACA8AE76}"/>
              </a:ext>
            </a:extLst>
          </p:cNvPr>
          <p:cNvSpPr/>
          <p:nvPr/>
        </p:nvSpPr>
        <p:spPr>
          <a:xfrm>
            <a:off x="1301724" y="4699492"/>
            <a:ext cx="4436977" cy="812838"/>
          </a:xfrm>
          <a:prstGeom prst="rect">
            <a:avLst/>
          </a:prstGeom>
          <a:solidFill>
            <a:srgbClr val="DDDDDD">
              <a:alpha val="30196"/>
            </a:srgbClr>
          </a:solidFill>
          <a:ln w="127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 name="文本框 35">
            <a:extLst>
              <a:ext uri="{FF2B5EF4-FFF2-40B4-BE49-F238E27FC236}">
                <a16:creationId xmlns:a16="http://schemas.microsoft.com/office/drawing/2014/main" id="{E7F725AF-8359-DAE5-8E68-98D61A29D11E}"/>
              </a:ext>
            </a:extLst>
          </p:cNvPr>
          <p:cNvSpPr txBox="1"/>
          <p:nvPr/>
        </p:nvSpPr>
        <p:spPr>
          <a:xfrm>
            <a:off x="1950925" y="4875078"/>
            <a:ext cx="3138573" cy="461665"/>
          </a:xfrm>
          <a:prstGeom prst="rect">
            <a:avLst/>
          </a:prstGeom>
          <a:noFill/>
        </p:spPr>
        <p:txBody>
          <a:bodyPr wrap="square">
            <a:spAutoFit/>
          </a:bodyPr>
          <a:lstStyle/>
          <a:p>
            <a:pPr algn="ctr"/>
            <a:r>
              <a:rPr kumimoji="0" lang="en-US" altLang="zh-CN" sz="2400" b="1" i="0" u="sng"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itchFamily="18" charset="-122"/>
              </a:rPr>
              <a:t>Update Phase</a:t>
            </a:r>
            <a:endParaRPr lang="zh-CN" altLang="en-US" sz="2400" u="sng" dirty="0"/>
          </a:p>
        </p:txBody>
      </p:sp>
      <p:sp>
        <p:nvSpPr>
          <p:cNvPr id="37" name="箭头: 下 36">
            <a:extLst>
              <a:ext uri="{FF2B5EF4-FFF2-40B4-BE49-F238E27FC236}">
                <a16:creationId xmlns:a16="http://schemas.microsoft.com/office/drawing/2014/main" id="{CF8D8375-02C3-7CB5-8076-3DA2048E215E}"/>
              </a:ext>
            </a:extLst>
          </p:cNvPr>
          <p:cNvSpPr/>
          <p:nvPr/>
        </p:nvSpPr>
        <p:spPr>
          <a:xfrm rot="16200000" flipH="1">
            <a:off x="6633600" y="2965038"/>
            <a:ext cx="325566" cy="742143"/>
          </a:xfrm>
          <a:prstGeom prst="downArrow">
            <a:avLst/>
          </a:prstGeom>
          <a:solidFill>
            <a:srgbClr val="C0C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796AC998-C4AB-02A1-3A77-C30B628620A1}"/>
                  </a:ext>
                </a:extLst>
              </p:cNvPr>
              <p:cNvSpPr txBox="1"/>
              <p:nvPr/>
            </p:nvSpPr>
            <p:spPr>
              <a:xfrm>
                <a:off x="7067557" y="3049406"/>
                <a:ext cx="4009025" cy="480901"/>
              </a:xfrm>
              <a:prstGeom prst="rect">
                <a:avLst/>
              </a:prstGeom>
              <a:noFill/>
            </p:spPr>
            <p:txBody>
              <a:bodyPr wrap="square">
                <a:spAutoFit/>
              </a:bodyPr>
              <a:lstStyle/>
              <a:p>
                <a:pPr algn="ctr"/>
                <a:r>
                  <a:rPr lang="zh-CN" altLang="en-US" sz="2400" dirty="0">
                    <a:latin typeface="Microsoft YaHei" panose="020B0503020204020204" pitchFamily="34" charset="-122"/>
                    <a:ea typeface="Microsoft YaHei" panose="020B0503020204020204" pitchFamily="34" charset="-122"/>
                  </a:rPr>
                  <a:t>guessing </a:t>
                </a:r>
                <a:r>
                  <a:rPr lang="en-US" altLang="zh-CN" sz="2400" dirty="0">
                    <a:latin typeface="Microsoft YaHei" panose="020B0503020204020204" pitchFamily="34" charset="-122"/>
                    <a:ea typeface="Microsoft YaHei" panose="020B0503020204020204" pitchFamily="34" charset="-122"/>
                  </a:rPr>
                  <a:t>shared </a:t>
                </a:r>
                <a:r>
                  <a:rPr lang="zh-CN" altLang="en-US" sz="2400" dirty="0">
                    <a:latin typeface="Microsoft YaHei" panose="020B0503020204020204" pitchFamily="34" charset="-122"/>
                    <a:ea typeface="Microsoft YaHei" panose="020B0503020204020204" pitchFamily="34" charset="-122"/>
                  </a:rPr>
                  <a:t>key </a:t>
                </a:r>
                <a14:m>
                  <m:oMath xmlns:m="http://schemas.openxmlformats.org/officeDocument/2006/math">
                    <m:sSub>
                      <m:sSubPr>
                        <m:ctrlPr>
                          <a:rPr lang="en-US" altLang="zh-CN" sz="2400" b="1" i="1" dirty="0" smtClean="0">
                            <a:solidFill>
                              <a:srgbClr val="C00000"/>
                            </a:solidFill>
                            <a:latin typeface="Cambria Math" panose="02040503050406030204" pitchFamily="18" charset="0"/>
                            <a:ea typeface="Microsoft YaHei" panose="020B0503020204020204" pitchFamily="34" charset="-122"/>
                          </a:rPr>
                        </m:ctrlPr>
                      </m:sSubPr>
                      <m:e>
                        <m:acc>
                          <m:accPr>
                            <m:chr m:val="̃"/>
                            <m:ctrlPr>
                              <a:rPr lang="en-US" altLang="zh-CN" sz="2400" b="1" i="1" dirty="0">
                                <a:solidFill>
                                  <a:srgbClr val="C00000"/>
                                </a:solidFill>
                                <a:latin typeface="Cambria Math" panose="02040503050406030204" pitchFamily="18" charset="0"/>
                                <a:ea typeface="Microsoft YaHei" panose="020B0503020204020204" pitchFamily="34" charset="-122"/>
                              </a:rPr>
                            </m:ctrlPr>
                          </m:accPr>
                          <m:e>
                            <m:r>
                              <a:rPr lang="en-US" altLang="zh-CN" sz="2400" b="1" i="1" dirty="0">
                                <a:solidFill>
                                  <a:srgbClr val="C00000"/>
                                </a:solidFill>
                                <a:latin typeface="Cambria Math" panose="02040503050406030204" pitchFamily="18" charset="0"/>
                                <a:ea typeface="Microsoft YaHei" panose="020B0503020204020204" pitchFamily="34" charset="-122"/>
                              </a:rPr>
                              <m:t>𝒌</m:t>
                            </m:r>
                          </m:e>
                        </m:acc>
                      </m:e>
                      <m:sub>
                        <m:r>
                          <a:rPr lang="en-US" altLang="zh-CN" sz="2400" b="1" i="1" dirty="0" smtClean="0">
                            <a:solidFill>
                              <a:srgbClr val="C00000"/>
                            </a:solidFill>
                            <a:latin typeface="Cambria Math" panose="02040503050406030204" pitchFamily="18" charset="0"/>
                            <a:ea typeface="Microsoft YaHei" panose="020B0503020204020204" pitchFamily="34" charset="-122"/>
                          </a:rPr>
                          <m:t>𝒊</m:t>
                        </m:r>
                      </m:sub>
                    </m:sSub>
                  </m:oMath>
                </a14:m>
                <a:endParaRPr lang="zh-CN" altLang="en-US" sz="2400" dirty="0">
                  <a:latin typeface="Microsoft YaHei" panose="020B0503020204020204" pitchFamily="34" charset="-122"/>
                  <a:ea typeface="Microsoft YaHei" panose="020B0503020204020204" pitchFamily="34" charset="-122"/>
                </a:endParaRPr>
              </a:p>
            </p:txBody>
          </p:sp>
        </mc:Choice>
        <mc:Fallback xmlns="">
          <p:sp>
            <p:nvSpPr>
              <p:cNvPr id="39" name="文本框 38">
                <a:extLst>
                  <a:ext uri="{FF2B5EF4-FFF2-40B4-BE49-F238E27FC236}">
                    <a16:creationId xmlns:a16="http://schemas.microsoft.com/office/drawing/2014/main" id="{796AC998-C4AB-02A1-3A77-C30B628620A1}"/>
                  </a:ext>
                </a:extLst>
              </p:cNvPr>
              <p:cNvSpPr txBox="1">
                <a:spLocks noRot="1" noChangeAspect="1" noMove="1" noResize="1" noEditPoints="1" noAdjustHandles="1" noChangeArrowheads="1" noChangeShapeType="1" noTextEdit="1"/>
              </p:cNvSpPr>
              <p:nvPr/>
            </p:nvSpPr>
            <p:spPr>
              <a:xfrm>
                <a:off x="7067557" y="3049406"/>
                <a:ext cx="4009025" cy="480901"/>
              </a:xfrm>
              <a:prstGeom prst="rect">
                <a:avLst/>
              </a:prstGeom>
              <a:blipFill>
                <a:blip r:embed="rId6"/>
                <a:stretch>
                  <a:fillRect t="-6329" b="-27848"/>
                </a:stretch>
              </a:blipFill>
            </p:spPr>
            <p:txBody>
              <a:bodyPr/>
              <a:lstStyle/>
              <a:p>
                <a:r>
                  <a:rPr lang="zh-CN" altLang="en-US">
                    <a:noFill/>
                  </a:rPr>
                  <a:t> </a:t>
                </a:r>
              </a:p>
            </p:txBody>
          </p:sp>
        </mc:Fallback>
      </mc:AlternateContent>
      <p:pic>
        <p:nvPicPr>
          <p:cNvPr id="41" name="图片 40">
            <a:extLst>
              <a:ext uri="{FF2B5EF4-FFF2-40B4-BE49-F238E27FC236}">
                <a16:creationId xmlns:a16="http://schemas.microsoft.com/office/drawing/2014/main" id="{837B29ED-5239-0B24-E14F-7813EAD0CEE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66172" y="4386451"/>
            <a:ext cx="1297087" cy="1297087"/>
          </a:xfrm>
          <a:prstGeom prst="rect">
            <a:avLst/>
          </a:prstGeom>
        </p:spPr>
      </p:pic>
      <p:sp>
        <p:nvSpPr>
          <p:cNvPr id="42" name="箭头: 下 41">
            <a:extLst>
              <a:ext uri="{FF2B5EF4-FFF2-40B4-BE49-F238E27FC236}">
                <a16:creationId xmlns:a16="http://schemas.microsoft.com/office/drawing/2014/main" id="{EC4BFA7F-C781-3241-28BA-9FEFF0248A33}"/>
              </a:ext>
            </a:extLst>
          </p:cNvPr>
          <p:cNvSpPr/>
          <p:nvPr/>
        </p:nvSpPr>
        <p:spPr>
          <a:xfrm flipH="1">
            <a:off x="8754329" y="3582677"/>
            <a:ext cx="325566" cy="803774"/>
          </a:xfrm>
          <a:prstGeom prst="downArrow">
            <a:avLst/>
          </a:prstGeom>
          <a:solidFill>
            <a:srgbClr val="C0C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a:extLst>
              <a:ext uri="{FF2B5EF4-FFF2-40B4-BE49-F238E27FC236}">
                <a16:creationId xmlns:a16="http://schemas.microsoft.com/office/drawing/2014/main" id="{C47F37D6-8BF1-0613-3CE2-6421D39C51F4}"/>
              </a:ext>
            </a:extLst>
          </p:cNvPr>
          <p:cNvSpPr txBox="1"/>
          <p:nvPr/>
        </p:nvSpPr>
        <p:spPr>
          <a:xfrm>
            <a:off x="5881812" y="5696485"/>
            <a:ext cx="6096000" cy="461665"/>
          </a:xfrm>
          <a:prstGeom prst="rect">
            <a:avLst/>
          </a:prstGeom>
          <a:noFill/>
        </p:spPr>
        <p:txBody>
          <a:bodyPr wrap="square">
            <a:spAutoFit/>
          </a:bodyPr>
          <a:lstStyle/>
          <a:p>
            <a:pPr algn="ctr"/>
            <a:r>
              <a:rPr lang="en-US" altLang="zh-CN" sz="2400" dirty="0">
                <a:latin typeface="Microsoft YaHei" panose="020B0503020204020204" pitchFamily="34" charset="-122"/>
                <a:ea typeface="Microsoft YaHei" panose="020B0503020204020204" pitchFamily="34" charset="-122"/>
              </a:rPr>
              <a:t>output the majority of the keys</a:t>
            </a:r>
            <a:endParaRPr lang="zh-CN" altLang="en-US" sz="2400" dirty="0">
              <a:latin typeface="Microsoft YaHei" panose="020B0503020204020204" pitchFamily="34" charset="-122"/>
              <a:ea typeface="Microsoft YaHei" panose="020B0503020204020204" pitchFamily="34" charset="-122"/>
            </a:endParaRPr>
          </a:p>
        </p:txBody>
      </p:sp>
      <p:cxnSp>
        <p:nvCxnSpPr>
          <p:cNvPr id="3" name="直接箭头连接符 2">
            <a:extLst>
              <a:ext uri="{FF2B5EF4-FFF2-40B4-BE49-F238E27FC236}">
                <a16:creationId xmlns:a16="http://schemas.microsoft.com/office/drawing/2014/main" id="{3CA093E3-29E5-1A30-3D79-C02FB1B71369}"/>
              </a:ext>
            </a:extLst>
          </p:cNvPr>
          <p:cNvCxnSpPr>
            <a:cxnSpLocks/>
          </p:cNvCxnSpPr>
          <p:nvPr/>
        </p:nvCxnSpPr>
        <p:spPr>
          <a:xfrm>
            <a:off x="3290552" y="1438358"/>
            <a:ext cx="2104431" cy="0"/>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pic>
        <p:nvPicPr>
          <p:cNvPr id="10" name="图片 9">
            <a:extLst>
              <a:ext uri="{FF2B5EF4-FFF2-40B4-BE49-F238E27FC236}">
                <a16:creationId xmlns:a16="http://schemas.microsoft.com/office/drawing/2014/main" id="{83A7E852-4540-D370-39D5-73235E16A6BB}"/>
              </a:ext>
            </a:extLst>
          </p:cNvPr>
          <p:cNvPicPr>
            <a:picLocks noChangeAspect="1"/>
          </p:cNvPicPr>
          <p:nvPr/>
        </p:nvPicPr>
        <p:blipFill>
          <a:blip r:embed="rId8"/>
          <a:stretch>
            <a:fillRect/>
          </a:stretch>
        </p:blipFill>
        <p:spPr>
          <a:xfrm>
            <a:off x="5499752" y="991792"/>
            <a:ext cx="983418" cy="983418"/>
          </a:xfrm>
          <a:prstGeom prst="rect">
            <a:avLst/>
          </a:prstGeom>
        </p:spPr>
      </p:pic>
    </p:spTree>
    <p:extLst>
      <p:ext uri="{BB962C8B-B14F-4D97-AF65-F5344CB8AC3E}">
        <p14:creationId xmlns:p14="http://schemas.microsoft.com/office/powerpoint/2010/main" val="25925097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F69C5-0EBA-1F8B-4DCA-0156472DF7B5}"/>
            </a:ext>
          </a:extLst>
        </p:cNvPr>
        <p:cNvGrpSpPr/>
        <p:nvPr/>
      </p:nvGrpSpPr>
      <p:grpSpPr>
        <a:xfrm>
          <a:off x="0" y="0"/>
          <a:ext cx="0" cy="0"/>
          <a:chOff x="0" y="0"/>
          <a:chExt cx="0" cy="0"/>
        </a:xfrm>
      </p:grpSpPr>
      <p:sp>
        <p:nvSpPr>
          <p:cNvPr id="15" name="矩形: 圆角 14">
            <a:extLst>
              <a:ext uri="{FF2B5EF4-FFF2-40B4-BE49-F238E27FC236}">
                <a16:creationId xmlns:a16="http://schemas.microsoft.com/office/drawing/2014/main" id="{50C3E5BF-1D7D-1E19-8A14-3CE98AC95929}"/>
              </a:ext>
            </a:extLst>
          </p:cNvPr>
          <p:cNvSpPr/>
          <p:nvPr/>
        </p:nvSpPr>
        <p:spPr>
          <a:xfrm>
            <a:off x="1292307" y="3510550"/>
            <a:ext cx="4049975" cy="2739692"/>
          </a:xfrm>
          <a:prstGeom prst="roundRect">
            <a:avLst>
              <a:gd name="adj" fmla="val 8936"/>
            </a:avLst>
          </a:prstGeom>
          <a:noFill/>
          <a:ln w="28575">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连接符 61">
            <a:extLst>
              <a:ext uri="{FF2B5EF4-FFF2-40B4-BE49-F238E27FC236}">
                <a16:creationId xmlns:a16="http://schemas.microsoft.com/office/drawing/2014/main" id="{7CF9AE63-10B5-A5CC-EAD2-701101AA702D}"/>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E9458972-CD1A-38F4-AFCB-FAE77E8A9597}"/>
              </a:ext>
            </a:extLst>
          </p:cNvPr>
          <p:cNvSpPr txBox="1">
            <a:spLocks noChangeArrowheads="1"/>
          </p:cNvSpPr>
          <p:nvPr/>
        </p:nvSpPr>
        <p:spPr bwMode="auto">
          <a:xfrm>
            <a:off x="367827" y="213865"/>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fontAlgn="base">
              <a:lnSpc>
                <a:spcPct val="100000"/>
              </a:lnSpc>
              <a:spcBef>
                <a:spcPct val="0"/>
              </a:spcBef>
              <a:spcAft>
                <a:spcPct val="0"/>
              </a:spcAft>
              <a:buNone/>
              <a:defRPr/>
            </a:pPr>
            <a:r>
              <a:rPr lang="en-US" altLang="zh-CN" sz="3200" b="1" dirty="0">
                <a:latin typeface="微软雅黑" panose="020B0503020204020204" pitchFamily="34" charset="-122"/>
                <a:ea typeface="微软雅黑" panose="020B0503020204020204" pitchFamily="34" charset="-122"/>
              </a:rPr>
              <a:t>Adversary in ROM</a:t>
            </a:r>
            <a:endParaRPr lang="zh-CN" altLang="en-US" sz="3200" b="1" dirty="0">
              <a:latin typeface="微软雅黑" panose="020B0503020204020204" pitchFamily="34" charset="-122"/>
              <a:ea typeface="微软雅黑" panose="020B0503020204020204" pitchFamily="34" charset="-122"/>
            </a:endParaRPr>
          </a:p>
        </p:txBody>
      </p:sp>
      <p:sp>
        <p:nvSpPr>
          <p:cNvPr id="34" name="文本框 33">
            <a:extLst>
              <a:ext uri="{FF2B5EF4-FFF2-40B4-BE49-F238E27FC236}">
                <a16:creationId xmlns:a16="http://schemas.microsoft.com/office/drawing/2014/main" id="{CD52C9D0-AEFD-E87E-BD59-2D7FD614ACC3}"/>
              </a:ext>
            </a:extLst>
          </p:cNvPr>
          <p:cNvSpPr txBox="1"/>
          <p:nvPr/>
        </p:nvSpPr>
        <p:spPr>
          <a:xfrm>
            <a:off x="612774" y="1198201"/>
            <a:ext cx="3138573" cy="461665"/>
          </a:xfrm>
          <a:prstGeom prst="rect">
            <a:avLst/>
          </a:prstGeom>
          <a:noFill/>
        </p:spPr>
        <p:txBody>
          <a:bodyPr wrap="square">
            <a:spAutoFit/>
          </a:bodyPr>
          <a:lstStyle/>
          <a:p>
            <a:pPr algn="ctr"/>
            <a:r>
              <a:rPr kumimoji="0" lang="en-US" altLang="zh-CN" sz="2400" b="1" i="0" u="sng"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itchFamily="18" charset="-122"/>
              </a:rPr>
              <a:t>Simulation Phase</a:t>
            </a:r>
            <a:endParaRPr lang="zh-CN" altLang="en-US" sz="2400" u="sng" dirty="0"/>
          </a:p>
        </p:txBody>
      </p:sp>
      <p:grpSp>
        <p:nvGrpSpPr>
          <p:cNvPr id="7" name="组合 6">
            <a:extLst>
              <a:ext uri="{FF2B5EF4-FFF2-40B4-BE49-F238E27FC236}">
                <a16:creationId xmlns:a16="http://schemas.microsoft.com/office/drawing/2014/main" id="{C416C434-4818-9D1E-0164-41EE897535F6}"/>
              </a:ext>
            </a:extLst>
          </p:cNvPr>
          <p:cNvGrpSpPr/>
          <p:nvPr/>
        </p:nvGrpSpPr>
        <p:grpSpPr>
          <a:xfrm>
            <a:off x="2663014" y="2150129"/>
            <a:ext cx="5585903" cy="691845"/>
            <a:chOff x="2890085" y="3244310"/>
            <a:chExt cx="5585903" cy="691845"/>
          </a:xfrm>
        </p:grpSpPr>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AE462544-384D-A09C-DB49-2D2A8CDCAC8A}"/>
                    </a:ext>
                  </a:extLst>
                </p:cNvPr>
                <p:cNvSpPr txBox="1"/>
                <p:nvPr/>
              </p:nvSpPr>
              <p:spPr>
                <a:xfrm>
                  <a:off x="2890085" y="3292701"/>
                  <a:ext cx="5585903" cy="482824"/>
                </a:xfrm>
                <a:prstGeom prst="rect">
                  <a:avLst/>
                </a:prstGeom>
                <a:noFill/>
              </p:spPr>
              <p:txBody>
                <a:bodyPr wrap="square">
                  <a:spAutoFit/>
                </a:bodyPr>
                <a:lstStyle/>
                <a:p>
                  <a:r>
                    <a:rPr lang="en-US" altLang="zh-CN" sz="2400" dirty="0">
                      <a:latin typeface="Microsoft YaHei" panose="020B0503020204020204" pitchFamily="34" charset="-122"/>
                      <a:ea typeface="Microsoft YaHei" panose="020B0503020204020204" pitchFamily="34" charset="-122"/>
                    </a:rPr>
                    <a:t>Simulate </a:t>
                  </a:r>
                  <a14:m>
                    <m:oMath xmlns:m="http://schemas.openxmlformats.org/officeDocument/2006/math">
                      <m:sSub>
                        <m:sSubPr>
                          <m:ctrlPr>
                            <a:rPr lang="zh-CN" altLang="en-US" sz="2400" b="1" i="1" dirty="0" smtClean="0">
                              <a:solidFill>
                                <a:srgbClr val="C00000"/>
                              </a:solidFill>
                              <a:latin typeface="Cambria Math" panose="02040503050406030204" pitchFamily="18" charset="0"/>
                              <a:ea typeface="Microsoft YaHei" panose="020B0503020204020204" pitchFamily="34" charset="-122"/>
                            </a:rPr>
                          </m:ctrlPr>
                        </m:sSubPr>
                        <m:e>
                          <m:acc>
                            <m:accPr>
                              <m:chr m:val="̃"/>
                              <m:ctrlPr>
                                <a:rPr lang="zh-CN" altLang="en-US" sz="2400" b="1" i="1" dirty="0" smtClean="0">
                                  <a:solidFill>
                                    <a:srgbClr val="C00000"/>
                                  </a:solidFill>
                                  <a:latin typeface="Cambria Math" panose="02040503050406030204" pitchFamily="18" charset="0"/>
                                  <a:ea typeface="Microsoft YaHei" panose="020B0503020204020204" pitchFamily="34" charset="-122"/>
                                </a:rPr>
                              </m:ctrlPr>
                            </m:accPr>
                            <m:e>
                              <m:r>
                                <a:rPr lang="zh-CN" altLang="en-US" sz="2400" b="1" i="1" dirty="0">
                                  <a:solidFill>
                                    <a:srgbClr val="C00000"/>
                                  </a:solidFill>
                                  <a:latin typeface="Cambria Math" panose="02040503050406030204" pitchFamily="18" charset="0"/>
                                  <a:ea typeface="Microsoft YaHei" panose="020B0503020204020204" pitchFamily="34" charset="-122"/>
                                </a:rPr>
                                <m:t>𝐬𝐤</m:t>
                              </m:r>
                            </m:e>
                          </m:acc>
                        </m:e>
                        <m:sub>
                          <m:r>
                            <a:rPr lang="zh-CN" altLang="en-US" sz="2400" b="1" i="1" dirty="0">
                              <a:solidFill>
                                <a:srgbClr val="C00000"/>
                              </a:solidFill>
                              <a:latin typeface="Cambria Math" panose="02040503050406030204" pitchFamily="18" charset="0"/>
                              <a:ea typeface="Microsoft YaHei" panose="020B0503020204020204" pitchFamily="34" charset="-122"/>
                            </a:rPr>
                            <m:t>𝑨</m:t>
                          </m:r>
                        </m:sub>
                      </m:sSub>
                    </m:oMath>
                  </a14:m>
                  <a:r>
                    <a:rPr lang="zh-CN" altLang="en-US" sz="2400" b="1" dirty="0">
                      <a:solidFill>
                        <a:srgbClr val="C00000"/>
                      </a:solidFill>
                    </a:rPr>
                    <a:t> </a:t>
                  </a:r>
                  <a:r>
                    <a:rPr lang="en-US" altLang="zh-CN" sz="2400" dirty="0">
                      <a:latin typeface="Microsoft YaHei" panose="020B0503020204020204" pitchFamily="34" charset="-122"/>
                      <a:ea typeface="Microsoft YaHei" panose="020B0503020204020204" pitchFamily="34" charset="-122"/>
                    </a:rPr>
                    <a:t>and           such that</a:t>
                  </a:r>
                  <a:endParaRPr lang="zh-CN" altLang="en-US" sz="2400" dirty="0">
                    <a:latin typeface="Microsoft YaHei" panose="020B0503020204020204" pitchFamily="34" charset="-122"/>
                    <a:ea typeface="Microsoft YaHei" panose="020B0503020204020204" pitchFamily="34" charset="-122"/>
                  </a:endParaRPr>
                </a:p>
              </p:txBody>
            </p:sp>
          </mc:Choice>
          <mc:Fallback xmlns="">
            <p:sp>
              <p:nvSpPr>
                <p:cNvPr id="9" name="文本框 8">
                  <a:extLst>
                    <a:ext uri="{FF2B5EF4-FFF2-40B4-BE49-F238E27FC236}">
                      <a16:creationId xmlns:a16="http://schemas.microsoft.com/office/drawing/2014/main" id="{AE462544-384D-A09C-DB49-2D2A8CDCAC8A}"/>
                    </a:ext>
                  </a:extLst>
                </p:cNvPr>
                <p:cNvSpPr txBox="1">
                  <a:spLocks noRot="1" noChangeAspect="1" noMove="1" noResize="1" noEditPoints="1" noAdjustHandles="1" noChangeArrowheads="1" noChangeShapeType="1" noTextEdit="1"/>
                </p:cNvSpPr>
                <p:nvPr/>
              </p:nvSpPr>
              <p:spPr>
                <a:xfrm>
                  <a:off x="2890085" y="3292701"/>
                  <a:ext cx="5585903" cy="482824"/>
                </a:xfrm>
                <a:prstGeom prst="rect">
                  <a:avLst/>
                </a:prstGeom>
                <a:blipFill>
                  <a:blip r:embed="rId3"/>
                  <a:stretch>
                    <a:fillRect l="-1747" t="-7595" b="-27848"/>
                  </a:stretch>
                </a:blipFill>
              </p:spPr>
              <p:txBody>
                <a:bodyPr/>
                <a:lstStyle/>
                <a:p>
                  <a:r>
                    <a:rPr lang="zh-CN" altLang="en-US">
                      <a:noFill/>
                    </a:rPr>
                    <a:t> </a:t>
                  </a:r>
                </a:p>
              </p:txBody>
            </p:sp>
          </mc:Fallback>
        </mc:AlternateContent>
        <p:pic>
          <p:nvPicPr>
            <p:cNvPr id="10" name="图片 9">
              <a:extLst>
                <a:ext uri="{FF2B5EF4-FFF2-40B4-BE49-F238E27FC236}">
                  <a16:creationId xmlns:a16="http://schemas.microsoft.com/office/drawing/2014/main" id="{C9E34594-D81D-EBAA-BBE9-C46971B73B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9353" y="3244310"/>
              <a:ext cx="691845" cy="691845"/>
            </a:xfrm>
            <a:prstGeom prst="rect">
              <a:avLst/>
            </a:prstGeom>
          </p:spPr>
        </p:pic>
        <p:pic>
          <p:nvPicPr>
            <p:cNvPr id="11" name="图片 10">
              <a:extLst>
                <a:ext uri="{FF2B5EF4-FFF2-40B4-BE49-F238E27FC236}">
                  <a16:creationId xmlns:a16="http://schemas.microsoft.com/office/drawing/2014/main" id="{10A9A92C-D936-EDD2-169C-EBEDFF245607}"/>
                </a:ext>
              </a:extLst>
            </p:cNvPr>
            <p:cNvPicPr>
              <a:picLocks noChangeAspect="1"/>
            </p:cNvPicPr>
            <p:nvPr/>
          </p:nvPicPr>
          <p:blipFill>
            <a:blip r:embed="rId5"/>
            <a:stretch>
              <a:fillRect/>
            </a:stretch>
          </p:blipFill>
          <p:spPr>
            <a:xfrm>
              <a:off x="5569353" y="3322817"/>
              <a:ext cx="695730" cy="422591"/>
            </a:xfrm>
            <a:prstGeom prst="rect">
              <a:avLst/>
            </a:prstGeom>
          </p:spPr>
        </p:pic>
      </p:grpSp>
      <p:grpSp>
        <p:nvGrpSpPr>
          <p:cNvPr id="23" name="组合 22">
            <a:extLst>
              <a:ext uri="{FF2B5EF4-FFF2-40B4-BE49-F238E27FC236}">
                <a16:creationId xmlns:a16="http://schemas.microsoft.com/office/drawing/2014/main" id="{2665C29D-D9CF-B898-7C6D-B194BB145CE9}"/>
              </a:ext>
            </a:extLst>
          </p:cNvPr>
          <p:cNvGrpSpPr/>
          <p:nvPr/>
        </p:nvGrpSpPr>
        <p:grpSpPr>
          <a:xfrm>
            <a:off x="825559" y="1855647"/>
            <a:ext cx="1787868" cy="1211865"/>
            <a:chOff x="783085" y="2071895"/>
            <a:chExt cx="1787868" cy="1211865"/>
          </a:xfrm>
        </p:grpSpPr>
        <p:pic>
          <p:nvPicPr>
            <p:cNvPr id="19" name="图片 18">
              <a:extLst>
                <a:ext uri="{FF2B5EF4-FFF2-40B4-BE49-F238E27FC236}">
                  <a16:creationId xmlns:a16="http://schemas.microsoft.com/office/drawing/2014/main" id="{37263D4F-C561-630A-61D5-7DC3AB5BCB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3085" y="2226730"/>
              <a:ext cx="1057030" cy="1057030"/>
            </a:xfrm>
            <a:prstGeom prst="rect">
              <a:avLst/>
            </a:prstGeom>
          </p:spPr>
        </p:pic>
        <p:pic>
          <p:nvPicPr>
            <p:cNvPr id="20" name="图片 19">
              <a:extLst>
                <a:ext uri="{FF2B5EF4-FFF2-40B4-BE49-F238E27FC236}">
                  <a16:creationId xmlns:a16="http://schemas.microsoft.com/office/drawing/2014/main" id="{8599017C-F58E-8980-7A25-204745C114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906420">
              <a:off x="1684791" y="2071895"/>
              <a:ext cx="886162" cy="886162"/>
            </a:xfrm>
            <a:prstGeom prst="rect">
              <a:avLst/>
            </a:prstGeom>
          </p:spPr>
        </p:pic>
        <p:pic>
          <p:nvPicPr>
            <p:cNvPr id="21" name="图片 20">
              <a:extLst>
                <a:ext uri="{FF2B5EF4-FFF2-40B4-BE49-F238E27FC236}">
                  <a16:creationId xmlns:a16="http://schemas.microsoft.com/office/drawing/2014/main" id="{A8AA9FC3-97BB-702F-5DA0-85B25602F5E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94717" y="2178385"/>
              <a:ext cx="439003" cy="439003"/>
            </a:xfrm>
            <a:prstGeom prst="rect">
              <a:avLst/>
            </a:prstGeom>
          </p:spPr>
        </p:pic>
      </p:grpSp>
      <p:pic>
        <p:nvPicPr>
          <p:cNvPr id="8" name="图片 7">
            <a:extLst>
              <a:ext uri="{FF2B5EF4-FFF2-40B4-BE49-F238E27FC236}">
                <a16:creationId xmlns:a16="http://schemas.microsoft.com/office/drawing/2014/main" id="{D8811BD6-73EC-316C-2861-3A0BADC93B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512" y="3250865"/>
            <a:ext cx="691845" cy="691845"/>
          </a:xfrm>
          <a:prstGeom prst="rect">
            <a:avLst/>
          </a:prstGeom>
        </p:spPr>
      </p:pic>
      <p:pic>
        <p:nvPicPr>
          <p:cNvPr id="12" name="图片 11">
            <a:extLst>
              <a:ext uri="{FF2B5EF4-FFF2-40B4-BE49-F238E27FC236}">
                <a16:creationId xmlns:a16="http://schemas.microsoft.com/office/drawing/2014/main" id="{06EDCC51-5BE8-BBFB-1434-6C53AFA767BC}"/>
              </a:ext>
            </a:extLst>
          </p:cNvPr>
          <p:cNvPicPr>
            <a:picLocks noChangeAspect="1"/>
          </p:cNvPicPr>
          <p:nvPr/>
        </p:nvPicPr>
        <p:blipFill>
          <a:blip r:embed="rId5"/>
          <a:stretch>
            <a:fillRect/>
          </a:stretch>
        </p:blipFill>
        <p:spPr>
          <a:xfrm>
            <a:off x="990512" y="3329372"/>
            <a:ext cx="695730" cy="422591"/>
          </a:xfrm>
          <a:prstGeom prst="rect">
            <a:avLst/>
          </a:prstGeom>
        </p:spPr>
      </p:pic>
      <mc:AlternateContent xmlns:mc="http://schemas.openxmlformats.org/markup-compatibility/2006" xmlns:a14="http://schemas.microsoft.com/office/drawing/2010/main">
        <mc:Choice Requires="a14">
          <p:graphicFrame>
            <p:nvGraphicFramePr>
              <p:cNvPr id="16" name="表格 15">
                <a:extLst>
                  <a:ext uri="{FF2B5EF4-FFF2-40B4-BE49-F238E27FC236}">
                    <a16:creationId xmlns:a16="http://schemas.microsoft.com/office/drawing/2014/main" id="{ED42045A-8DC2-20B6-C66D-BE99A11909B2}"/>
                  </a:ext>
                </a:extLst>
              </p:cNvPr>
              <p:cNvGraphicFramePr>
                <a:graphicFrameLocks noGrp="1"/>
              </p:cNvGraphicFramePr>
              <p:nvPr>
                <p:extLst/>
              </p:nvPr>
            </p:nvGraphicFramePr>
            <p:xfrm>
              <a:off x="1690833" y="4081224"/>
              <a:ext cx="3231550" cy="1491869"/>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0">
                    <a:tc>
                      <a:txBody>
                        <a:bodyPr/>
                        <a:lstStyle/>
                        <a:p>
                          <a:pPr/>
                          <a14:m>
                            <m:oMathPara xmlns:m="http://schemas.openxmlformats.org/officeDocument/2006/math">
                              <m:oMathParaPr>
                                <m:jc m:val="centerGroup"/>
                              </m:oMathParaPr>
                              <m:oMath xmlns:m="http://schemas.openxmlformats.org/officeDocument/2006/math">
                                <m:sSub>
                                  <m:sSubPr>
                                    <m:ctrlPr>
                                      <a:rPr lang="zh-CN" altLang="en-US" b="1" i="1" dirty="0" smtClean="0">
                                        <a:solidFill>
                                          <a:schemeClr val="tx1"/>
                                        </a:solidFill>
                                        <a:latin typeface="Cambria Math" panose="02040503050406030204" pitchFamily="18" charset="0"/>
                                      </a:rPr>
                                    </m:ctrlPr>
                                  </m:sSubPr>
                                  <m:e>
                                    <m:r>
                                      <a:rPr lang="zh-CN" altLang="en-US" b="1" i="1" dirty="0">
                                        <a:solidFill>
                                          <a:schemeClr val="tx1"/>
                                        </a:solidFill>
                                        <a:latin typeface="Cambria Math" panose="02040503050406030204" pitchFamily="18" charset="0"/>
                                      </a:rPr>
                                      <m:t>𝒙</m:t>
                                    </m:r>
                                  </m:e>
                                  <m:sub>
                                    <m:r>
                                      <a:rPr lang="zh-CN" altLang="en-US" b="1" i="0" dirty="0">
                                        <a:solidFill>
                                          <a:schemeClr val="tx1"/>
                                        </a:solidFill>
                                        <a:latin typeface="Cambria Math" panose="02040503050406030204" pitchFamily="18" charset="0"/>
                                      </a:rPr>
                                      <m:t>𝟏</m:t>
                                    </m:r>
                                  </m:sub>
                                </m:sSub>
                              </m:oMath>
                            </m:oMathPara>
                          </a14:m>
                          <a:endParaRPr lang="zh-CN" altLang="en-US" b="1" dirty="0"/>
                        </a:p>
                      </a:txBody>
                      <a:tcPr>
                        <a:solidFill>
                          <a:schemeClr val="accent2">
                            <a:lumMod val="40000"/>
                            <a:lumOff val="60000"/>
                          </a:schemeClr>
                        </a:solidFill>
                      </a:tcPr>
                    </a:tc>
                    <a:tc>
                      <a:txBody>
                        <a:bodyPr/>
                        <a:lstStyle/>
                        <a:p>
                          <a:pPr/>
                          <a14:m>
                            <m:oMathPara xmlns:m="http://schemas.openxmlformats.org/officeDocument/2006/math">
                              <m:oMathParaPr>
                                <m:jc m:val="centerGroup"/>
                              </m:oMathParaPr>
                              <m:oMath xmlns:m="http://schemas.openxmlformats.org/officeDocument/2006/math">
                                <m:acc>
                                  <m:accPr>
                                    <m:chr m:val="̃"/>
                                    <m:ctrlPr>
                                      <a:rPr lang="zh-CN" altLang="en-US" sz="1800" b="1" i="1" kern="1200" dirty="0" smtClean="0">
                                        <a:solidFill>
                                          <a:schemeClr val="tx1"/>
                                        </a:solidFill>
                                        <a:latin typeface="Cambria Math" panose="02040503050406030204" pitchFamily="18" charset="0"/>
                                        <a:ea typeface="+mn-ea"/>
                                        <a:cs typeface="+mn-cs"/>
                                      </a:rPr>
                                    </m:ctrlPr>
                                  </m:accPr>
                                  <m:e>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zh-CN" altLang="en-US" sz="1800" b="1" i="1" kern="1200" dirty="0">
                                            <a:solidFill>
                                              <a:schemeClr val="tx1"/>
                                            </a:solidFill>
                                            <a:latin typeface="Cambria Math" panose="02040503050406030204" pitchFamily="18" charset="0"/>
                                            <a:ea typeface="+mn-ea"/>
                                            <a:cs typeface="+mn-cs"/>
                                          </a:rPr>
                                          <m:t>𝟏</m:t>
                                        </m:r>
                                      </m:sub>
                                    </m:sSub>
                                  </m:e>
                                </m:acc>
                              </m:oMath>
                            </m:oMathPara>
                          </a14:m>
                          <a:endParaRPr lang="zh-CN" altLang="en-US" sz="1800" b="1" kern="1200" dirty="0">
                            <a:solidFill>
                              <a:schemeClr val="tx1"/>
                            </a:solidFill>
                            <a:latin typeface="Cambria Math" panose="02040503050406030204" pitchFamily="18" charset="0"/>
                            <a:ea typeface="+mn-ea"/>
                            <a:cs typeface="+mn-cs"/>
                          </a:endParaRPr>
                        </a:p>
                      </a:txBody>
                      <a:tcPr>
                        <a:solidFill>
                          <a:schemeClr val="accent2">
                            <a:lumMod val="40000"/>
                            <a:lumOff val="60000"/>
                          </a:schemeClr>
                        </a:solidFill>
                      </a:tcPr>
                    </a:tc>
                    <a:extLst>
                      <a:ext uri="{0D108BD9-81ED-4DB2-BD59-A6C34878D82A}">
                        <a16:rowId xmlns:a16="http://schemas.microsoft.com/office/drawing/2014/main" val="2436588267"/>
                      </a:ext>
                    </a:extLst>
                  </a:tr>
                  <a:tr h="292279">
                    <a:tc>
                      <a:txBody>
                        <a:bodyPr/>
                        <a:lstStyle/>
                        <a:p>
                          <a:pPr/>
                          <a14:m>
                            <m:oMathPara xmlns:m="http://schemas.openxmlformats.org/officeDocument/2006/math">
                              <m:oMathParaPr>
                                <m:jc m:val="centerGroup"/>
                              </m:oMathParaPr>
                              <m:oMath xmlns:m="http://schemas.openxmlformats.org/officeDocument/2006/math">
                                <m:sSub>
                                  <m:sSubPr>
                                    <m:ctrlPr>
                                      <a:rPr lang="zh-CN" altLang="en-US" b="1" i="1" dirty="0" smtClean="0">
                                        <a:solidFill>
                                          <a:schemeClr val="tx1"/>
                                        </a:solidFill>
                                        <a:latin typeface="Cambria Math" panose="02040503050406030204" pitchFamily="18" charset="0"/>
                                      </a:rPr>
                                    </m:ctrlPr>
                                  </m:sSubPr>
                                  <m:e>
                                    <m:r>
                                      <a:rPr lang="zh-CN" altLang="en-US" b="1" i="1" dirty="0">
                                        <a:solidFill>
                                          <a:schemeClr val="tx1"/>
                                        </a:solidFill>
                                        <a:latin typeface="Cambria Math" panose="02040503050406030204" pitchFamily="18" charset="0"/>
                                      </a:rPr>
                                      <m:t>𝒙</m:t>
                                    </m:r>
                                  </m:e>
                                  <m:sub>
                                    <m:r>
                                      <a:rPr lang="en-US" altLang="zh-CN" b="1" i="1" dirty="0" smtClean="0">
                                        <a:solidFill>
                                          <a:schemeClr val="tx1"/>
                                        </a:solidFill>
                                        <a:latin typeface="Cambria Math" panose="02040503050406030204" pitchFamily="18" charset="0"/>
                                      </a:rPr>
                                      <m:t>𝟐</m:t>
                                    </m:r>
                                  </m:sub>
                                </m:sSub>
                              </m:oMath>
                            </m:oMathPara>
                          </a14:m>
                          <a:endParaRPr lang="zh-CN" altLang="en-US" b="1" dirty="0"/>
                        </a:p>
                      </a:txBody>
                      <a:tcPr>
                        <a:solidFill>
                          <a:schemeClr val="accent2">
                            <a:lumMod val="40000"/>
                            <a:lumOff val="60000"/>
                          </a:schemeClr>
                        </a:solidFill>
                      </a:tcPr>
                    </a:tc>
                    <a:tc>
                      <a:txBody>
                        <a:bodyPr/>
                        <a:lstStyle/>
                        <a:p>
                          <a:pPr/>
                          <a14:m>
                            <m:oMathPara xmlns:m="http://schemas.openxmlformats.org/officeDocument/2006/math">
                              <m:oMathParaPr>
                                <m:jc m:val="centerGroup"/>
                              </m:oMathParaPr>
                              <m:oMath xmlns:m="http://schemas.openxmlformats.org/officeDocument/2006/math">
                                <m:acc>
                                  <m:accPr>
                                    <m:chr m:val="̃"/>
                                    <m:ctrlPr>
                                      <a:rPr lang="zh-CN" altLang="en-US" sz="1800" b="1" i="1" kern="1200" dirty="0" smtClean="0">
                                        <a:solidFill>
                                          <a:schemeClr val="tx1"/>
                                        </a:solidFill>
                                        <a:latin typeface="Cambria Math" panose="02040503050406030204" pitchFamily="18" charset="0"/>
                                        <a:ea typeface="+mn-ea"/>
                                        <a:cs typeface="+mn-cs"/>
                                      </a:rPr>
                                    </m:ctrlPr>
                                  </m:accPr>
                                  <m:e>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𝟐</m:t>
                                        </m:r>
                                      </m:sub>
                                    </m:sSub>
                                  </m:e>
                                </m:acc>
                              </m:oMath>
                            </m:oMathPara>
                          </a14:m>
                          <a:endParaRPr lang="zh-CN" altLang="en-US" sz="1800" b="1" kern="1200" dirty="0">
                            <a:solidFill>
                              <a:schemeClr val="tx1"/>
                            </a:solidFill>
                            <a:latin typeface="Cambria Math" panose="02040503050406030204" pitchFamily="18" charset="0"/>
                            <a:ea typeface="+mn-ea"/>
                            <a:cs typeface="+mn-cs"/>
                          </a:endParaRPr>
                        </a:p>
                      </a:txBody>
                      <a:tcPr>
                        <a:solidFill>
                          <a:schemeClr val="accent2">
                            <a:lumMod val="40000"/>
                            <a:lumOff val="60000"/>
                          </a:schemeClr>
                        </a:solidFill>
                      </a:tcPr>
                    </a:tc>
                    <a:extLst>
                      <a:ext uri="{0D108BD9-81ED-4DB2-BD59-A6C34878D82A}">
                        <a16:rowId xmlns:a16="http://schemas.microsoft.com/office/drawing/2014/main" val="3781201914"/>
                      </a:ext>
                    </a:extLst>
                  </a:tr>
                  <a:tr h="292279">
                    <a:tc>
                      <a:txBody>
                        <a:bodyPr/>
                        <a:lstStyle/>
                        <a:p>
                          <a:pPr algn="ctr"/>
                          <a:r>
                            <a:rPr lang="en-US" altLang="zh-CN" b="1" dirty="0"/>
                            <a:t>…</a:t>
                          </a:r>
                          <a:endParaRPr lang="zh-CN" altLang="en-US" b="1" dirty="0"/>
                        </a:p>
                      </a:txBody>
                      <a:tcPr>
                        <a:solidFill>
                          <a:schemeClr val="accent2">
                            <a:lumMod val="40000"/>
                            <a:lumOff val="60000"/>
                          </a:schemeClr>
                        </a:solidFill>
                      </a:tcPr>
                    </a:tc>
                    <a:tc>
                      <a:txBody>
                        <a:bodyPr/>
                        <a:lstStyle/>
                        <a:p>
                          <a:pPr algn="ctr"/>
                          <a:r>
                            <a:rPr lang="en-US" altLang="zh-CN" b="1" dirty="0"/>
                            <a:t>…</a:t>
                          </a:r>
                          <a:endParaRPr lang="zh-CN" altLang="en-US" b="1" dirty="0"/>
                        </a:p>
                      </a:txBody>
                      <a:tcPr>
                        <a:solidFill>
                          <a:schemeClr val="accent2">
                            <a:lumMod val="40000"/>
                            <a:lumOff val="60000"/>
                          </a:schemeClr>
                        </a:solidFill>
                      </a:tcPr>
                    </a:tc>
                    <a:extLst>
                      <a:ext uri="{0D108BD9-81ED-4DB2-BD59-A6C34878D82A}">
                        <a16:rowId xmlns:a16="http://schemas.microsoft.com/office/drawing/2014/main" val="4114914350"/>
                      </a:ext>
                    </a:extLst>
                  </a:tr>
                  <a:tr h="292279">
                    <a:tc>
                      <a:txBody>
                        <a:bodyPr/>
                        <a:lstStyle/>
                        <a:p>
                          <a:pPr/>
                          <a14:m>
                            <m:oMathPara xmlns:m="http://schemas.openxmlformats.org/officeDocument/2006/math">
                              <m:oMathParaPr>
                                <m:jc m:val="centerGroup"/>
                              </m:oMathParaPr>
                              <m:oMath xmlns:m="http://schemas.openxmlformats.org/officeDocument/2006/math">
                                <m:sSub>
                                  <m:sSubPr>
                                    <m:ctrlPr>
                                      <a:rPr lang="zh-CN" altLang="en-US" b="1" i="1" dirty="0" smtClean="0">
                                        <a:solidFill>
                                          <a:schemeClr val="tx1"/>
                                        </a:solidFill>
                                        <a:latin typeface="Cambria Math" panose="02040503050406030204" pitchFamily="18" charset="0"/>
                                      </a:rPr>
                                    </m:ctrlPr>
                                  </m:sSubPr>
                                  <m:e>
                                    <m:r>
                                      <a:rPr lang="zh-CN" altLang="en-US" b="1" i="1" dirty="0">
                                        <a:solidFill>
                                          <a:schemeClr val="tx1"/>
                                        </a:solidFill>
                                        <a:latin typeface="Cambria Math" panose="02040503050406030204" pitchFamily="18" charset="0"/>
                                      </a:rPr>
                                      <m:t>𝒙</m:t>
                                    </m:r>
                                  </m:e>
                                  <m:sub>
                                    <m:r>
                                      <a:rPr lang="en-US" altLang="zh-CN" b="1" i="1" dirty="0" smtClean="0">
                                        <a:solidFill>
                                          <a:schemeClr val="tx1"/>
                                        </a:solidFill>
                                        <a:latin typeface="Cambria Math" panose="02040503050406030204" pitchFamily="18" charset="0"/>
                                      </a:rPr>
                                      <m:t>𝒒</m:t>
                                    </m:r>
                                  </m:sub>
                                </m:sSub>
                              </m:oMath>
                            </m:oMathPara>
                          </a14:m>
                          <a:endParaRPr lang="zh-CN" altLang="en-US" b="1" dirty="0"/>
                        </a:p>
                      </a:txBody>
                      <a:tcPr>
                        <a:solidFill>
                          <a:schemeClr val="accent2">
                            <a:lumMod val="40000"/>
                            <a:lumOff val="60000"/>
                          </a:schemeClr>
                        </a:solidFill>
                      </a:tcPr>
                    </a:tc>
                    <a:tc>
                      <a:txBody>
                        <a:bodyPr/>
                        <a:lstStyle/>
                        <a:p>
                          <a:pPr/>
                          <a14:m>
                            <m:oMathPara xmlns:m="http://schemas.openxmlformats.org/officeDocument/2006/math">
                              <m:oMathParaPr>
                                <m:jc m:val="centerGroup"/>
                              </m:oMathParaPr>
                              <m:oMath xmlns:m="http://schemas.openxmlformats.org/officeDocument/2006/math">
                                <m:acc>
                                  <m:accPr>
                                    <m:chr m:val="̃"/>
                                    <m:ctrlPr>
                                      <a:rPr lang="zh-CN" altLang="en-US" sz="1800" b="1" i="1" kern="1200" dirty="0" smtClean="0">
                                        <a:solidFill>
                                          <a:schemeClr val="tx1"/>
                                        </a:solidFill>
                                        <a:latin typeface="Cambria Math" panose="02040503050406030204" pitchFamily="18" charset="0"/>
                                        <a:ea typeface="+mn-ea"/>
                                        <a:cs typeface="+mn-cs"/>
                                      </a:rPr>
                                    </m:ctrlPr>
                                  </m:accPr>
                                  <m:e>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𝒒</m:t>
                                        </m:r>
                                      </m:sub>
                                    </m:sSub>
                                  </m:e>
                                </m:acc>
                              </m:oMath>
                            </m:oMathPara>
                          </a14:m>
                          <a:endParaRPr lang="zh-CN" altLang="en-US" sz="1800" b="1" kern="1200" dirty="0">
                            <a:solidFill>
                              <a:schemeClr val="tx1"/>
                            </a:solidFill>
                            <a:latin typeface="Cambria Math" panose="02040503050406030204" pitchFamily="18" charset="0"/>
                            <a:ea typeface="+mn-ea"/>
                            <a:cs typeface="+mn-cs"/>
                          </a:endParaRPr>
                        </a:p>
                      </a:txBody>
                      <a:tcPr>
                        <a:solidFill>
                          <a:schemeClr val="accent2">
                            <a:lumMod val="40000"/>
                            <a:lumOff val="60000"/>
                          </a:schemeClr>
                        </a:solidFill>
                      </a:tcPr>
                    </a:tc>
                    <a:extLst>
                      <a:ext uri="{0D108BD9-81ED-4DB2-BD59-A6C34878D82A}">
                        <a16:rowId xmlns:a16="http://schemas.microsoft.com/office/drawing/2014/main" val="2043148144"/>
                      </a:ext>
                    </a:extLst>
                  </a:tr>
                </a:tbl>
              </a:graphicData>
            </a:graphic>
          </p:graphicFrame>
        </mc:Choice>
        <mc:Fallback xmlns="">
          <p:graphicFrame>
            <p:nvGraphicFramePr>
              <p:cNvPr id="16" name="表格 15">
                <a:extLst>
                  <a:ext uri="{FF2B5EF4-FFF2-40B4-BE49-F238E27FC236}">
                    <a16:creationId xmlns:a16="http://schemas.microsoft.com/office/drawing/2014/main" id="{ED42045A-8DC2-20B6-C66D-BE99A11909B2}"/>
                  </a:ext>
                </a:extLst>
              </p:cNvPr>
              <p:cNvGraphicFramePr>
                <a:graphicFrameLocks noGrp="1"/>
              </p:cNvGraphicFramePr>
              <p:nvPr>
                <p:extLst>
                  <p:ext uri="{D42A27DB-BD31-4B8C-83A1-F6EECF244321}">
                    <p14:modId xmlns:p14="http://schemas.microsoft.com/office/powerpoint/2010/main" val="3519609511"/>
                  </p:ext>
                </p:extLst>
              </p:nvPr>
            </p:nvGraphicFramePr>
            <p:xfrm>
              <a:off x="1690833" y="4081224"/>
              <a:ext cx="3231550" cy="1491869"/>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365760">
                    <a:tc>
                      <a:txBody>
                        <a:bodyPr/>
                        <a:lstStyle/>
                        <a:p>
                          <a:endParaRPr lang="zh-CN"/>
                        </a:p>
                      </a:txBody>
                      <a:tcPr>
                        <a:blipFill>
                          <a:blip r:embed="rId9"/>
                          <a:stretch>
                            <a:fillRect l="-376" t="-1667" r="-101128" b="-313333"/>
                          </a:stretch>
                        </a:blipFill>
                      </a:tcPr>
                    </a:tc>
                    <a:tc>
                      <a:txBody>
                        <a:bodyPr/>
                        <a:lstStyle/>
                        <a:p>
                          <a:endParaRPr lang="zh-CN"/>
                        </a:p>
                      </a:txBody>
                      <a:tcPr>
                        <a:blipFill>
                          <a:blip r:embed="rId9"/>
                          <a:stretch>
                            <a:fillRect l="-100755" t="-1667" r="-1509" b="-313333"/>
                          </a:stretch>
                        </a:blipFill>
                      </a:tcPr>
                    </a:tc>
                    <a:extLst>
                      <a:ext uri="{0D108BD9-81ED-4DB2-BD59-A6C34878D82A}">
                        <a16:rowId xmlns:a16="http://schemas.microsoft.com/office/drawing/2014/main" val="2436588267"/>
                      </a:ext>
                    </a:extLst>
                  </a:tr>
                  <a:tr h="365760">
                    <a:tc>
                      <a:txBody>
                        <a:bodyPr/>
                        <a:lstStyle/>
                        <a:p>
                          <a:endParaRPr lang="zh-CN"/>
                        </a:p>
                      </a:txBody>
                      <a:tcPr>
                        <a:blipFill>
                          <a:blip r:embed="rId9"/>
                          <a:stretch>
                            <a:fillRect l="-376" t="-100000" r="-101128" b="-208197"/>
                          </a:stretch>
                        </a:blipFill>
                      </a:tcPr>
                    </a:tc>
                    <a:tc>
                      <a:txBody>
                        <a:bodyPr/>
                        <a:lstStyle/>
                        <a:p>
                          <a:endParaRPr lang="zh-CN"/>
                        </a:p>
                      </a:txBody>
                      <a:tcPr>
                        <a:blipFill>
                          <a:blip r:embed="rId9"/>
                          <a:stretch>
                            <a:fillRect l="-100755" t="-100000" r="-1509" b="-208197"/>
                          </a:stretch>
                        </a:blipFill>
                      </a:tcPr>
                    </a:tc>
                    <a:extLst>
                      <a:ext uri="{0D108BD9-81ED-4DB2-BD59-A6C34878D82A}">
                        <a16:rowId xmlns:a16="http://schemas.microsoft.com/office/drawing/2014/main" val="3781201914"/>
                      </a:ext>
                    </a:extLst>
                  </a:tr>
                  <a:tr h="365760">
                    <a:tc>
                      <a:txBody>
                        <a:bodyPr/>
                        <a:lstStyle/>
                        <a:p>
                          <a:pPr algn="ctr"/>
                          <a:r>
                            <a:rPr lang="en-US" altLang="zh-CN" b="1" dirty="0"/>
                            <a:t>…</a:t>
                          </a:r>
                          <a:endParaRPr lang="zh-CN" altLang="en-US" b="1" dirty="0"/>
                        </a:p>
                      </a:txBody>
                      <a:tcPr>
                        <a:solidFill>
                          <a:schemeClr val="accent2">
                            <a:lumMod val="40000"/>
                            <a:lumOff val="60000"/>
                          </a:schemeClr>
                        </a:solidFill>
                      </a:tcPr>
                    </a:tc>
                    <a:tc>
                      <a:txBody>
                        <a:bodyPr/>
                        <a:lstStyle/>
                        <a:p>
                          <a:pPr algn="ctr"/>
                          <a:r>
                            <a:rPr lang="en-US" altLang="zh-CN" b="1" dirty="0"/>
                            <a:t>…</a:t>
                          </a:r>
                          <a:endParaRPr lang="zh-CN" altLang="en-US" b="1" dirty="0"/>
                        </a:p>
                      </a:txBody>
                      <a:tcPr>
                        <a:solidFill>
                          <a:schemeClr val="accent2">
                            <a:lumMod val="40000"/>
                            <a:lumOff val="60000"/>
                          </a:schemeClr>
                        </a:solidFill>
                      </a:tcPr>
                    </a:tc>
                    <a:extLst>
                      <a:ext uri="{0D108BD9-81ED-4DB2-BD59-A6C34878D82A}">
                        <a16:rowId xmlns:a16="http://schemas.microsoft.com/office/drawing/2014/main" val="4114914350"/>
                      </a:ext>
                    </a:extLst>
                  </a:tr>
                  <a:tr h="394589">
                    <a:tc>
                      <a:txBody>
                        <a:bodyPr/>
                        <a:lstStyle/>
                        <a:p>
                          <a:endParaRPr lang="zh-CN"/>
                        </a:p>
                      </a:txBody>
                      <a:tcPr>
                        <a:blipFill>
                          <a:blip r:embed="rId9"/>
                          <a:stretch>
                            <a:fillRect l="-376" t="-280000" r="-101128" b="-3077"/>
                          </a:stretch>
                        </a:blipFill>
                      </a:tcPr>
                    </a:tc>
                    <a:tc>
                      <a:txBody>
                        <a:bodyPr/>
                        <a:lstStyle/>
                        <a:p>
                          <a:endParaRPr lang="zh-CN"/>
                        </a:p>
                      </a:txBody>
                      <a:tcPr>
                        <a:blipFill>
                          <a:blip r:embed="rId9"/>
                          <a:stretch>
                            <a:fillRect l="-100755" t="-280000" r="-1509" b="-3077"/>
                          </a:stretch>
                        </a:blipFill>
                      </a:tcPr>
                    </a:tc>
                    <a:extLst>
                      <a:ext uri="{0D108BD9-81ED-4DB2-BD59-A6C34878D82A}">
                        <a16:rowId xmlns:a16="http://schemas.microsoft.com/office/drawing/2014/main" val="2043148144"/>
                      </a:ext>
                    </a:extLst>
                  </a:tr>
                </a:tbl>
              </a:graphicData>
            </a:graphic>
          </p:graphicFrame>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58F35707-ED9B-FA8F-00BD-85AE9F455F24}"/>
                  </a:ext>
                </a:extLst>
              </p:cNvPr>
              <p:cNvSpPr txBox="1"/>
              <p:nvPr/>
            </p:nvSpPr>
            <p:spPr>
              <a:xfrm>
                <a:off x="6495243" y="3845217"/>
                <a:ext cx="2223896" cy="678071"/>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m:rPr>
                          <m:sty m:val="p"/>
                        </m:rPr>
                        <a:rPr lang="en-US" altLang="zh-CN" sz="2400" dirty="0">
                          <a:latin typeface="Cambria Math" panose="02040503050406030204" pitchFamily="18" charset="0"/>
                        </a:rPr>
                        <m:t>KG</m:t>
                      </m:r>
                      <m:r>
                        <a:rPr lang="en-US" altLang="zh-CN" sz="2400" dirty="0">
                          <a:latin typeface="Cambria Math" panose="02040503050406030204" pitchFamily="18" charset="0"/>
                        </a:rPr>
                        <m:t>(</m:t>
                      </m:r>
                      <m:sSub>
                        <m:sSubPr>
                          <m:ctrlPr>
                            <a:rPr lang="zh-CN" altLang="en-US" sz="2400" b="1" i="1" dirty="0">
                              <a:solidFill>
                                <a:srgbClr val="C00000"/>
                              </a:solidFill>
                              <a:latin typeface="Cambria Math" panose="02040503050406030204" pitchFamily="18" charset="0"/>
                              <a:ea typeface="Microsoft YaHei" panose="020B0503020204020204" pitchFamily="34" charset="-122"/>
                            </a:rPr>
                          </m:ctrlPr>
                        </m:sSubPr>
                        <m:e>
                          <m:acc>
                            <m:accPr>
                              <m:chr m:val="̃"/>
                              <m:ctrlPr>
                                <a:rPr lang="zh-CN" altLang="en-US" sz="2400" b="1" i="1" dirty="0">
                                  <a:solidFill>
                                    <a:srgbClr val="C00000"/>
                                  </a:solidFill>
                                  <a:latin typeface="Cambria Math" panose="02040503050406030204" pitchFamily="18" charset="0"/>
                                  <a:ea typeface="Microsoft YaHei" panose="020B0503020204020204" pitchFamily="34" charset="-122"/>
                                </a:rPr>
                              </m:ctrlPr>
                            </m:accPr>
                            <m:e>
                              <m:r>
                                <a:rPr lang="zh-CN" altLang="en-US" sz="2400" b="1" i="1" dirty="0">
                                  <a:solidFill>
                                    <a:srgbClr val="C00000"/>
                                  </a:solidFill>
                                  <a:latin typeface="Cambria Math" panose="02040503050406030204" pitchFamily="18" charset="0"/>
                                  <a:ea typeface="Microsoft YaHei" panose="020B0503020204020204" pitchFamily="34" charset="-122"/>
                                </a:rPr>
                                <m:t>𝐬𝐤</m:t>
                              </m:r>
                            </m:e>
                          </m:acc>
                        </m:e>
                        <m:sub>
                          <m:r>
                            <a:rPr lang="zh-CN" altLang="en-US" sz="2400" b="1" i="1" dirty="0">
                              <a:solidFill>
                                <a:srgbClr val="C00000"/>
                              </a:solidFill>
                              <a:latin typeface="Cambria Math" panose="02040503050406030204" pitchFamily="18" charset="0"/>
                              <a:ea typeface="Microsoft YaHei" panose="020B0503020204020204" pitchFamily="34" charset="-122"/>
                            </a:rPr>
                            <m:t>𝑨</m:t>
                          </m:r>
                        </m:sub>
                      </m:sSub>
                      <m:r>
                        <a:rPr lang="en-US" altLang="zh-CN" sz="2400" dirty="0">
                          <a:latin typeface="Cambria Math" panose="02040503050406030204" pitchFamily="18" charset="0"/>
                        </a:rPr>
                        <m:t>)</m:t>
                      </m:r>
                    </m:oMath>
                  </m:oMathPara>
                </a14:m>
                <a:endParaRPr lang="zh-CN" altLang="en-US" sz="2400" dirty="0">
                  <a:latin typeface="Microsoft YaHei" panose="020B0503020204020204" pitchFamily="34" charset="-122"/>
                  <a:ea typeface="Microsoft YaHei" panose="020B0503020204020204" pitchFamily="34" charset="-122"/>
                </a:endParaRPr>
              </a:p>
            </p:txBody>
          </p:sp>
        </mc:Choice>
        <mc:Fallback xmlns="">
          <p:sp>
            <p:nvSpPr>
              <p:cNvPr id="17" name="文本框 16">
                <a:extLst>
                  <a:ext uri="{FF2B5EF4-FFF2-40B4-BE49-F238E27FC236}">
                    <a16:creationId xmlns:a16="http://schemas.microsoft.com/office/drawing/2014/main" id="{58F35707-ED9B-FA8F-00BD-85AE9F455F24}"/>
                  </a:ext>
                </a:extLst>
              </p:cNvPr>
              <p:cNvSpPr txBox="1">
                <a:spLocks noRot="1" noChangeAspect="1" noMove="1" noResize="1" noEditPoints="1" noAdjustHandles="1" noChangeArrowheads="1" noChangeShapeType="1" noTextEdit="1"/>
              </p:cNvSpPr>
              <p:nvPr/>
            </p:nvSpPr>
            <p:spPr>
              <a:xfrm>
                <a:off x="6495243" y="3845217"/>
                <a:ext cx="2223896" cy="678071"/>
              </a:xfrm>
              <a:prstGeom prst="rect">
                <a:avLst/>
              </a:prstGeom>
              <a:blipFill>
                <a:blip r:embed="rId10"/>
                <a:stretch>
                  <a:fillRect/>
                </a:stretch>
              </a:blipFill>
            </p:spPr>
            <p:txBody>
              <a:bodyPr/>
              <a:lstStyle/>
              <a:p>
                <a:r>
                  <a:rPr lang="zh-CN" altLang="en-US">
                    <a:noFill/>
                  </a:rPr>
                  <a:t> </a:t>
                </a:r>
              </a:p>
            </p:txBody>
          </p:sp>
        </mc:Fallback>
      </mc:AlternateContent>
      <p:cxnSp>
        <p:nvCxnSpPr>
          <p:cNvPr id="22" name="直接箭头连接符 21">
            <a:extLst>
              <a:ext uri="{FF2B5EF4-FFF2-40B4-BE49-F238E27FC236}">
                <a16:creationId xmlns:a16="http://schemas.microsoft.com/office/drawing/2014/main" id="{E7207C51-AC03-E895-A03E-A070459B208A}"/>
              </a:ext>
            </a:extLst>
          </p:cNvPr>
          <p:cNvCxnSpPr>
            <a:cxnSpLocks/>
          </p:cNvCxnSpPr>
          <p:nvPr/>
        </p:nvCxnSpPr>
        <p:spPr>
          <a:xfrm>
            <a:off x="8214572" y="4248648"/>
            <a:ext cx="61174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9AC434E6-5FDF-20A1-118B-D2E107C51050}"/>
                  </a:ext>
                </a:extLst>
              </p:cNvPr>
              <p:cNvSpPr txBox="1"/>
              <p:nvPr/>
            </p:nvSpPr>
            <p:spPr>
              <a:xfrm>
                <a:off x="8520446" y="3953421"/>
                <a:ext cx="138286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0" i="1" dirty="0" smtClean="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b="0" i="1" dirty="0">
                              <a:latin typeface="Cambria Math" panose="02040503050406030204" pitchFamily="18" charset="0"/>
                              <a:ea typeface="Microsoft YaHei" panose="020B0503020204020204" pitchFamily="34" charset="-122"/>
                            </a:rPr>
                            <m:t>𝑘</m:t>
                          </m:r>
                        </m:e>
                        <m:sub>
                          <m:r>
                            <a:rPr lang="zh-CN" altLang="en-US" sz="2400" b="0" i="1" dirty="0">
                              <a:latin typeface="Cambria Math" panose="02040503050406030204" pitchFamily="18" charset="0"/>
                              <a:ea typeface="Microsoft YaHei" panose="020B0503020204020204" pitchFamily="34" charset="-122"/>
                            </a:rPr>
                            <m:t>𝐴</m:t>
                          </m:r>
                        </m:sub>
                      </m:sSub>
                    </m:oMath>
                  </m:oMathPara>
                </a14:m>
                <a:endParaRPr lang="zh-CN" altLang="en-US" sz="2400" dirty="0"/>
              </a:p>
            </p:txBody>
          </p:sp>
        </mc:Choice>
        <mc:Fallback xmlns="">
          <p:sp>
            <p:nvSpPr>
              <p:cNvPr id="26" name="文本框 25">
                <a:extLst>
                  <a:ext uri="{FF2B5EF4-FFF2-40B4-BE49-F238E27FC236}">
                    <a16:creationId xmlns:a16="http://schemas.microsoft.com/office/drawing/2014/main" id="{9AC434E6-5FDF-20A1-118B-D2E107C51050}"/>
                  </a:ext>
                </a:extLst>
              </p:cNvPr>
              <p:cNvSpPr txBox="1">
                <a:spLocks noRot="1" noChangeAspect="1" noMove="1" noResize="1" noEditPoints="1" noAdjustHandles="1" noChangeArrowheads="1" noChangeShapeType="1" noTextEdit="1"/>
              </p:cNvSpPr>
              <p:nvPr/>
            </p:nvSpPr>
            <p:spPr>
              <a:xfrm>
                <a:off x="8520446" y="3953421"/>
                <a:ext cx="1382868" cy="461665"/>
              </a:xfrm>
              <a:prstGeom prst="rect">
                <a:avLst/>
              </a:prstGeom>
              <a:blipFill>
                <a:blip r:embed="rId11"/>
                <a:stretch>
                  <a:fillRect b="-10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319E51D9-51C7-DF7D-5018-9AEF580D1910}"/>
                  </a:ext>
                </a:extLst>
              </p:cNvPr>
              <p:cNvSpPr txBox="1"/>
              <p:nvPr/>
            </p:nvSpPr>
            <p:spPr>
              <a:xfrm>
                <a:off x="6218347" y="5162319"/>
                <a:ext cx="3578053" cy="48282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altLang="zh-CN" sz="2400" dirty="0">
                          <a:latin typeface="Cambria Math" panose="02040503050406030204" pitchFamily="18" charset="0"/>
                        </a:rPr>
                        <m:t>SHK</m:t>
                      </m:r>
                      <m:r>
                        <a:rPr lang="en-US" altLang="zh-CN" sz="2400" dirty="0">
                          <a:latin typeface="Cambria Math" panose="02040503050406030204" pitchFamily="18" charset="0"/>
                        </a:rPr>
                        <m:t>(</m:t>
                      </m:r>
                      <m:sSub>
                        <m:sSubPr>
                          <m:ctrlPr>
                            <a:rPr lang="zh-CN" altLang="en-US" sz="2400" b="1" i="1" dirty="0">
                              <a:solidFill>
                                <a:srgbClr val="C00000"/>
                              </a:solidFill>
                              <a:latin typeface="Cambria Math" panose="02040503050406030204" pitchFamily="18" charset="0"/>
                              <a:ea typeface="Microsoft YaHei" panose="020B0503020204020204" pitchFamily="34" charset="-122"/>
                            </a:rPr>
                          </m:ctrlPr>
                        </m:sSubPr>
                        <m:e>
                          <m:acc>
                            <m:accPr>
                              <m:chr m:val="̃"/>
                              <m:ctrlPr>
                                <a:rPr lang="zh-CN" altLang="en-US" sz="2400" b="1" i="1" dirty="0">
                                  <a:solidFill>
                                    <a:srgbClr val="C00000"/>
                                  </a:solidFill>
                                  <a:latin typeface="Cambria Math" panose="02040503050406030204" pitchFamily="18" charset="0"/>
                                  <a:ea typeface="Microsoft YaHei" panose="020B0503020204020204" pitchFamily="34" charset="-122"/>
                                </a:rPr>
                              </m:ctrlPr>
                            </m:accPr>
                            <m:e>
                              <m:r>
                                <a:rPr lang="zh-CN" altLang="en-US" sz="2400" b="1" i="1" dirty="0">
                                  <a:solidFill>
                                    <a:srgbClr val="C00000"/>
                                  </a:solidFill>
                                  <a:latin typeface="Cambria Math" panose="02040503050406030204" pitchFamily="18" charset="0"/>
                                  <a:ea typeface="Microsoft YaHei" panose="020B0503020204020204" pitchFamily="34" charset="-122"/>
                                </a:rPr>
                                <m:t>𝐬𝐤</m:t>
                              </m:r>
                            </m:e>
                          </m:acc>
                        </m:e>
                        <m:sub>
                          <m:r>
                            <a:rPr lang="zh-CN" altLang="en-US" sz="2400" b="1" i="1" dirty="0">
                              <a:solidFill>
                                <a:srgbClr val="C00000"/>
                              </a:solidFill>
                              <a:latin typeface="Cambria Math" panose="02040503050406030204" pitchFamily="18" charset="0"/>
                              <a:ea typeface="Microsoft YaHei" panose="020B0503020204020204" pitchFamily="34" charset="-122"/>
                            </a:rPr>
                            <m:t>𝑨</m:t>
                          </m:r>
                        </m:sub>
                      </m:sSub>
                      <m:r>
                        <a:rPr lang="en-US" altLang="zh-CN" sz="2400" dirty="0">
                          <a:latin typeface="Cambria Math" panose="02040503050406030204" pitchFamily="18" charset="0"/>
                          <a:ea typeface="Microsoft YaHei" panose="020B0503020204020204" pitchFamily="34" charset="-122"/>
                        </a:rPr>
                        <m:t>,</m:t>
                      </m:r>
                      <m:r>
                        <a:rPr lang="en-US" altLang="zh-CN" sz="2400" i="1" dirty="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en-US" altLang="zh-CN" sz="2400" i="1" dirty="0">
                              <a:latin typeface="Cambria Math" panose="02040503050406030204" pitchFamily="18" charset="0"/>
                              <a:ea typeface="Microsoft YaHei" panose="020B0503020204020204" pitchFamily="34" charset="-122"/>
                            </a:rPr>
                            <m:t>𝐵</m:t>
                          </m:r>
                        </m:sub>
                      </m:sSub>
                      <m:r>
                        <a:rPr lang="en-US" altLang="zh-CN" sz="2400" dirty="0">
                          <a:latin typeface="Cambria Math" panose="02040503050406030204" pitchFamily="18" charset="0"/>
                        </a:rPr>
                        <m:t>)</m:t>
                      </m:r>
                    </m:oMath>
                  </m:oMathPara>
                </a14:m>
                <a:endParaRPr lang="zh-CN" altLang="en-US" sz="2400" dirty="0"/>
              </a:p>
            </p:txBody>
          </p:sp>
        </mc:Choice>
        <mc:Fallback xmlns="">
          <p:sp>
            <p:nvSpPr>
              <p:cNvPr id="28" name="文本框 27">
                <a:extLst>
                  <a:ext uri="{FF2B5EF4-FFF2-40B4-BE49-F238E27FC236}">
                    <a16:creationId xmlns:a16="http://schemas.microsoft.com/office/drawing/2014/main" id="{319E51D9-51C7-DF7D-5018-9AEF580D1910}"/>
                  </a:ext>
                </a:extLst>
              </p:cNvPr>
              <p:cNvSpPr txBox="1">
                <a:spLocks noRot="1" noChangeAspect="1" noMove="1" noResize="1" noEditPoints="1" noAdjustHandles="1" noChangeArrowheads="1" noChangeShapeType="1" noTextEdit="1"/>
              </p:cNvSpPr>
              <p:nvPr/>
            </p:nvSpPr>
            <p:spPr>
              <a:xfrm>
                <a:off x="6218347" y="5162319"/>
                <a:ext cx="3578053" cy="482824"/>
              </a:xfrm>
              <a:prstGeom prst="rect">
                <a:avLst/>
              </a:prstGeom>
              <a:blipFill>
                <a:blip r:embed="rId12"/>
                <a:stretch>
                  <a:fillRect t="-7595" b="-17722"/>
                </a:stretch>
              </a:blipFill>
            </p:spPr>
            <p:txBody>
              <a:bodyPr/>
              <a:lstStyle/>
              <a:p>
                <a:r>
                  <a:rPr lang="zh-CN" altLang="en-US">
                    <a:noFill/>
                  </a:rPr>
                  <a:t> </a:t>
                </a:r>
              </a:p>
            </p:txBody>
          </p:sp>
        </mc:Fallback>
      </mc:AlternateContent>
      <p:cxnSp>
        <p:nvCxnSpPr>
          <p:cNvPr id="29" name="直接箭头连接符 28">
            <a:extLst>
              <a:ext uri="{FF2B5EF4-FFF2-40B4-BE49-F238E27FC236}">
                <a16:creationId xmlns:a16="http://schemas.microsoft.com/office/drawing/2014/main" id="{59EF25E1-8C1B-C680-0447-9D846943DBE6}"/>
              </a:ext>
            </a:extLst>
          </p:cNvPr>
          <p:cNvCxnSpPr>
            <a:cxnSpLocks/>
          </p:cNvCxnSpPr>
          <p:nvPr/>
        </p:nvCxnSpPr>
        <p:spPr>
          <a:xfrm>
            <a:off x="9060696" y="5422080"/>
            <a:ext cx="61174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C7DE45C1-E900-40DA-6CBD-C06F3E9D3C8A}"/>
                  </a:ext>
                </a:extLst>
              </p:cNvPr>
              <p:cNvSpPr txBox="1"/>
              <p:nvPr/>
            </p:nvSpPr>
            <p:spPr>
              <a:xfrm>
                <a:off x="9211880" y="5164242"/>
                <a:ext cx="1382868" cy="48090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altLang="zh-CN" sz="2400" b="1" i="1" dirty="0">
                              <a:solidFill>
                                <a:srgbClr val="C00000"/>
                              </a:solidFill>
                              <a:latin typeface="Cambria Math" panose="02040503050406030204" pitchFamily="18" charset="0"/>
                              <a:ea typeface="Microsoft YaHei" panose="020B0503020204020204" pitchFamily="34" charset="-122"/>
                            </a:rPr>
                          </m:ctrlPr>
                        </m:accPr>
                        <m:e>
                          <m:r>
                            <a:rPr lang="en-US" altLang="zh-CN" sz="2400" b="1" i="1" dirty="0">
                              <a:solidFill>
                                <a:srgbClr val="C00000"/>
                              </a:solidFill>
                              <a:latin typeface="Cambria Math" panose="02040503050406030204" pitchFamily="18" charset="0"/>
                              <a:ea typeface="Microsoft YaHei" panose="020B0503020204020204" pitchFamily="34" charset="-122"/>
                            </a:rPr>
                            <m:t>𝒌</m:t>
                          </m:r>
                        </m:e>
                      </m:acc>
                    </m:oMath>
                  </m:oMathPara>
                </a14:m>
                <a:endParaRPr lang="zh-CN" altLang="en-US" sz="2400" b="1" dirty="0"/>
              </a:p>
            </p:txBody>
          </p:sp>
        </mc:Choice>
        <mc:Fallback xmlns="">
          <p:sp>
            <p:nvSpPr>
              <p:cNvPr id="30" name="文本框 29">
                <a:extLst>
                  <a:ext uri="{FF2B5EF4-FFF2-40B4-BE49-F238E27FC236}">
                    <a16:creationId xmlns:a16="http://schemas.microsoft.com/office/drawing/2014/main" id="{C7DE45C1-E900-40DA-6CBD-C06F3E9D3C8A}"/>
                  </a:ext>
                </a:extLst>
              </p:cNvPr>
              <p:cNvSpPr txBox="1">
                <a:spLocks noRot="1" noChangeAspect="1" noMove="1" noResize="1" noEditPoints="1" noAdjustHandles="1" noChangeArrowheads="1" noChangeShapeType="1" noTextEdit="1"/>
              </p:cNvSpPr>
              <p:nvPr/>
            </p:nvSpPr>
            <p:spPr>
              <a:xfrm>
                <a:off x="9211880" y="5164242"/>
                <a:ext cx="1382868" cy="480901"/>
              </a:xfrm>
              <a:prstGeom prst="rect">
                <a:avLst/>
              </a:prstGeom>
              <a:blipFill>
                <a:blip r:embed="rId13"/>
                <a:stretch>
                  <a:fillRect t="-7595" r="-1322"/>
                </a:stretch>
              </a:blipFill>
            </p:spPr>
            <p:txBody>
              <a:bodyPr/>
              <a:lstStyle/>
              <a:p>
                <a:r>
                  <a:rPr lang="zh-CN" altLang="en-US">
                    <a:noFill/>
                  </a:rPr>
                  <a:t> </a:t>
                </a:r>
              </a:p>
            </p:txBody>
          </p:sp>
        </mc:Fallback>
      </mc:AlternateContent>
      <p:pic>
        <p:nvPicPr>
          <p:cNvPr id="31" name="图片 30">
            <a:extLst>
              <a:ext uri="{FF2B5EF4-FFF2-40B4-BE49-F238E27FC236}">
                <a16:creationId xmlns:a16="http://schemas.microsoft.com/office/drawing/2014/main" id="{03A86DC4-90F0-0D96-45E0-84E31745F26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851488" y="5010865"/>
            <a:ext cx="822430" cy="822430"/>
          </a:xfrm>
          <a:prstGeom prst="rect">
            <a:avLst/>
          </a:prstGeom>
        </p:spPr>
      </p:pic>
      <p:cxnSp>
        <p:nvCxnSpPr>
          <p:cNvPr id="32" name="直接箭头连接符 31">
            <a:extLst>
              <a:ext uri="{FF2B5EF4-FFF2-40B4-BE49-F238E27FC236}">
                <a16:creationId xmlns:a16="http://schemas.microsoft.com/office/drawing/2014/main" id="{16F78F73-20B8-54AB-379B-8DDC1D5EC445}"/>
              </a:ext>
            </a:extLst>
          </p:cNvPr>
          <p:cNvCxnSpPr>
            <a:cxnSpLocks/>
          </p:cNvCxnSpPr>
          <p:nvPr/>
        </p:nvCxnSpPr>
        <p:spPr>
          <a:xfrm>
            <a:off x="10121057" y="5422080"/>
            <a:ext cx="61174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3" name="左大括号 32">
            <a:extLst>
              <a:ext uri="{FF2B5EF4-FFF2-40B4-BE49-F238E27FC236}">
                <a16:creationId xmlns:a16="http://schemas.microsoft.com/office/drawing/2014/main" id="{B184438C-0A81-B9C5-CA98-28A9BA74F9C2}"/>
              </a:ext>
            </a:extLst>
          </p:cNvPr>
          <p:cNvSpPr/>
          <p:nvPr/>
        </p:nvSpPr>
        <p:spPr>
          <a:xfrm>
            <a:off x="6764059" y="4179465"/>
            <a:ext cx="139015" cy="1340855"/>
          </a:xfrm>
          <a:prstGeom prst="lef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cxnSp>
        <p:nvCxnSpPr>
          <p:cNvPr id="35" name="直接箭头连接符 34">
            <a:extLst>
              <a:ext uri="{FF2B5EF4-FFF2-40B4-BE49-F238E27FC236}">
                <a16:creationId xmlns:a16="http://schemas.microsoft.com/office/drawing/2014/main" id="{FF52CEC8-F6C4-1A28-2413-DCE8059C9F82}"/>
              </a:ext>
            </a:extLst>
          </p:cNvPr>
          <p:cNvCxnSpPr>
            <a:cxnSpLocks/>
          </p:cNvCxnSpPr>
          <p:nvPr/>
        </p:nvCxnSpPr>
        <p:spPr>
          <a:xfrm flipH="1">
            <a:off x="5516174" y="4523288"/>
            <a:ext cx="1035906" cy="0"/>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40" name="文本框 39">
            <a:extLst>
              <a:ext uri="{FF2B5EF4-FFF2-40B4-BE49-F238E27FC236}">
                <a16:creationId xmlns:a16="http://schemas.microsoft.com/office/drawing/2014/main" id="{E08BC9DD-1815-0FE5-88F1-B9E4B08729CE}"/>
              </a:ext>
            </a:extLst>
          </p:cNvPr>
          <p:cNvSpPr txBox="1"/>
          <p:nvPr/>
        </p:nvSpPr>
        <p:spPr>
          <a:xfrm>
            <a:off x="5545535" y="4136978"/>
            <a:ext cx="977184" cy="369332"/>
          </a:xfrm>
          <a:prstGeom prst="rect">
            <a:avLst/>
          </a:prstGeom>
          <a:noFill/>
        </p:spPr>
        <p:txBody>
          <a:bodyPr wrap="square">
            <a:spAutoFit/>
          </a:bodyPr>
          <a:lstStyle/>
          <a:p>
            <a:pPr algn="ctr"/>
            <a:r>
              <a:rPr lang="en-US" altLang="zh-CN" sz="1800" dirty="0">
                <a:latin typeface="Microsoft YaHei" panose="020B0503020204020204" pitchFamily="34" charset="-122"/>
                <a:ea typeface="Microsoft YaHei" panose="020B0503020204020204" pitchFamily="34" charset="-122"/>
              </a:rPr>
              <a:t>query</a:t>
            </a:r>
            <a:endParaRPr lang="zh-CN" altLang="en-US" dirty="0"/>
          </a:p>
        </p:txBody>
      </p:sp>
      <p:cxnSp>
        <p:nvCxnSpPr>
          <p:cNvPr id="41" name="直接箭头连接符 40">
            <a:extLst>
              <a:ext uri="{FF2B5EF4-FFF2-40B4-BE49-F238E27FC236}">
                <a16:creationId xmlns:a16="http://schemas.microsoft.com/office/drawing/2014/main" id="{37CD6693-1203-16E6-7AFC-567A9C94C3A9}"/>
              </a:ext>
            </a:extLst>
          </p:cNvPr>
          <p:cNvCxnSpPr>
            <a:cxnSpLocks/>
          </p:cNvCxnSpPr>
          <p:nvPr/>
        </p:nvCxnSpPr>
        <p:spPr>
          <a:xfrm>
            <a:off x="5529811" y="5201359"/>
            <a:ext cx="1035906" cy="0"/>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42" name="文本框 41">
            <a:extLst>
              <a:ext uri="{FF2B5EF4-FFF2-40B4-BE49-F238E27FC236}">
                <a16:creationId xmlns:a16="http://schemas.microsoft.com/office/drawing/2014/main" id="{502DC312-1EB5-514A-E4EA-19F79A5604AF}"/>
              </a:ext>
            </a:extLst>
          </p:cNvPr>
          <p:cNvSpPr txBox="1"/>
          <p:nvPr/>
        </p:nvSpPr>
        <p:spPr>
          <a:xfrm>
            <a:off x="5498963" y="4826199"/>
            <a:ext cx="1194074" cy="369332"/>
          </a:xfrm>
          <a:prstGeom prst="rect">
            <a:avLst/>
          </a:prstGeom>
          <a:noFill/>
        </p:spPr>
        <p:txBody>
          <a:bodyPr wrap="square">
            <a:spAutoFit/>
          </a:bodyPr>
          <a:lstStyle/>
          <a:p>
            <a:pPr algn="ctr"/>
            <a:r>
              <a:rPr lang="en-US" altLang="zh-CN" sz="1800" dirty="0">
                <a:latin typeface="Microsoft YaHei" panose="020B0503020204020204" pitchFamily="34" charset="-122"/>
                <a:ea typeface="Microsoft YaHei" panose="020B0503020204020204" pitchFamily="34" charset="-122"/>
              </a:rPr>
              <a:t>response</a:t>
            </a:r>
            <a:endParaRPr lang="zh-CN" altLang="en-US" dirty="0"/>
          </a:p>
        </p:txBody>
      </p:sp>
      <p:sp>
        <p:nvSpPr>
          <p:cNvPr id="43" name="箭头: 虚尾 42">
            <a:extLst>
              <a:ext uri="{FF2B5EF4-FFF2-40B4-BE49-F238E27FC236}">
                <a16:creationId xmlns:a16="http://schemas.microsoft.com/office/drawing/2014/main" id="{2591F898-A54A-E2B8-AD70-C7C39925BE0F}"/>
              </a:ext>
            </a:extLst>
          </p:cNvPr>
          <p:cNvSpPr/>
          <p:nvPr/>
        </p:nvSpPr>
        <p:spPr>
          <a:xfrm rot="7932380">
            <a:off x="4632405" y="2942883"/>
            <a:ext cx="821797" cy="260966"/>
          </a:xfrm>
          <a:prstGeom prst="stripedRightArrow">
            <a:avLst>
              <a:gd name="adj1" fmla="val 37056"/>
              <a:gd name="adj2" fmla="val 77143"/>
            </a:avLst>
          </a:prstGeom>
          <a:no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4" name="直接箭头连接符 43">
            <a:extLst>
              <a:ext uri="{FF2B5EF4-FFF2-40B4-BE49-F238E27FC236}">
                <a16:creationId xmlns:a16="http://schemas.microsoft.com/office/drawing/2014/main" id="{C5F0C2AC-B340-9AA7-4618-1889BA6D3C2E}"/>
              </a:ext>
            </a:extLst>
          </p:cNvPr>
          <p:cNvCxnSpPr>
            <a:cxnSpLocks/>
          </p:cNvCxnSpPr>
          <p:nvPr/>
        </p:nvCxnSpPr>
        <p:spPr>
          <a:xfrm>
            <a:off x="3799268" y="1451237"/>
            <a:ext cx="1699695" cy="0"/>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45" name="乘号 44">
            <a:extLst>
              <a:ext uri="{FF2B5EF4-FFF2-40B4-BE49-F238E27FC236}">
                <a16:creationId xmlns:a16="http://schemas.microsoft.com/office/drawing/2014/main" id="{04C1311D-B153-11DA-8032-3A5D0E617DFD}"/>
              </a:ext>
            </a:extLst>
          </p:cNvPr>
          <p:cNvSpPr/>
          <p:nvPr/>
        </p:nvSpPr>
        <p:spPr>
          <a:xfrm>
            <a:off x="4344558" y="1177657"/>
            <a:ext cx="577825" cy="577825"/>
          </a:xfrm>
          <a:prstGeom prst="mathMultiply">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a:extLst>
              <a:ext uri="{FF2B5EF4-FFF2-40B4-BE49-F238E27FC236}">
                <a16:creationId xmlns:a16="http://schemas.microsoft.com/office/drawing/2014/main" id="{8045A9E6-A64F-165A-4CDB-BCC5E37D9EF6}"/>
              </a:ext>
            </a:extLst>
          </p:cNvPr>
          <p:cNvPicPr>
            <a:picLocks noChangeAspect="1"/>
          </p:cNvPicPr>
          <p:nvPr/>
        </p:nvPicPr>
        <p:blipFill>
          <a:blip r:embed="rId15"/>
          <a:stretch>
            <a:fillRect/>
          </a:stretch>
        </p:blipFill>
        <p:spPr>
          <a:xfrm>
            <a:off x="5726638" y="972033"/>
            <a:ext cx="983418" cy="983418"/>
          </a:xfrm>
          <a:prstGeom prst="rect">
            <a:avLst/>
          </a:prstGeom>
        </p:spPr>
      </p:pic>
    </p:spTree>
    <p:extLst>
      <p:ext uri="{BB962C8B-B14F-4D97-AF65-F5344CB8AC3E}">
        <p14:creationId xmlns:p14="http://schemas.microsoft.com/office/powerpoint/2010/main" val="8178161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656BA-E9D5-20E8-359F-357B86C211DA}"/>
            </a:ext>
          </a:extLst>
        </p:cNvPr>
        <p:cNvGrpSpPr/>
        <p:nvPr/>
      </p:nvGrpSpPr>
      <p:grpSpPr>
        <a:xfrm>
          <a:off x="0" y="0"/>
          <a:ext cx="0" cy="0"/>
          <a:chOff x="0" y="0"/>
          <a:chExt cx="0" cy="0"/>
        </a:xfrm>
      </p:grpSpPr>
      <p:sp>
        <p:nvSpPr>
          <p:cNvPr id="15" name="矩形: 圆角 14">
            <a:extLst>
              <a:ext uri="{FF2B5EF4-FFF2-40B4-BE49-F238E27FC236}">
                <a16:creationId xmlns:a16="http://schemas.microsoft.com/office/drawing/2014/main" id="{EC3AAB62-18AF-F815-D6D0-504DE9348FB8}"/>
              </a:ext>
            </a:extLst>
          </p:cNvPr>
          <p:cNvSpPr/>
          <p:nvPr/>
        </p:nvSpPr>
        <p:spPr>
          <a:xfrm>
            <a:off x="1292307" y="3510550"/>
            <a:ext cx="4049975" cy="2739692"/>
          </a:xfrm>
          <a:prstGeom prst="roundRect">
            <a:avLst>
              <a:gd name="adj" fmla="val 8936"/>
            </a:avLst>
          </a:prstGeom>
          <a:noFill/>
          <a:ln w="28575">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连接符 61">
            <a:extLst>
              <a:ext uri="{FF2B5EF4-FFF2-40B4-BE49-F238E27FC236}">
                <a16:creationId xmlns:a16="http://schemas.microsoft.com/office/drawing/2014/main" id="{DFB11D36-F62E-9282-A594-873E04560E49}"/>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8F1151CA-C574-D164-B7B8-D565DC1D9C28}"/>
              </a:ext>
            </a:extLst>
          </p:cNvPr>
          <p:cNvSpPr txBox="1">
            <a:spLocks noChangeArrowheads="1"/>
          </p:cNvSpPr>
          <p:nvPr/>
        </p:nvSpPr>
        <p:spPr bwMode="auto">
          <a:xfrm>
            <a:off x="367827" y="213865"/>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fontAlgn="base">
              <a:lnSpc>
                <a:spcPct val="100000"/>
              </a:lnSpc>
              <a:spcBef>
                <a:spcPct val="0"/>
              </a:spcBef>
              <a:spcAft>
                <a:spcPct val="0"/>
              </a:spcAft>
              <a:buNone/>
              <a:defRPr/>
            </a:pPr>
            <a:r>
              <a:rPr lang="en-US" altLang="zh-CN" sz="3200" b="1" dirty="0">
                <a:latin typeface="微软雅黑" panose="020B0503020204020204" pitchFamily="34" charset="-122"/>
                <a:ea typeface="微软雅黑" panose="020B0503020204020204" pitchFamily="34" charset="-122"/>
              </a:rPr>
              <a:t>Adversary in ROM</a:t>
            </a:r>
            <a:endParaRPr lang="zh-CN" altLang="en-US" sz="3200" b="1" dirty="0">
              <a:latin typeface="微软雅黑" panose="020B0503020204020204" pitchFamily="34" charset="-122"/>
              <a:ea typeface="微软雅黑" panose="020B0503020204020204" pitchFamily="34" charset="-122"/>
            </a:endParaRPr>
          </a:p>
        </p:txBody>
      </p:sp>
      <p:sp>
        <p:nvSpPr>
          <p:cNvPr id="34" name="文本框 33">
            <a:extLst>
              <a:ext uri="{FF2B5EF4-FFF2-40B4-BE49-F238E27FC236}">
                <a16:creationId xmlns:a16="http://schemas.microsoft.com/office/drawing/2014/main" id="{13595330-126D-66D1-4552-B81570A71C09}"/>
              </a:ext>
            </a:extLst>
          </p:cNvPr>
          <p:cNvSpPr txBox="1"/>
          <p:nvPr/>
        </p:nvSpPr>
        <p:spPr>
          <a:xfrm>
            <a:off x="467904" y="1190489"/>
            <a:ext cx="3138573" cy="461665"/>
          </a:xfrm>
          <a:prstGeom prst="rect">
            <a:avLst/>
          </a:prstGeom>
          <a:noFill/>
        </p:spPr>
        <p:txBody>
          <a:bodyPr wrap="square">
            <a:spAutoFit/>
          </a:bodyPr>
          <a:lstStyle/>
          <a:p>
            <a:pPr algn="ctr"/>
            <a:r>
              <a:rPr kumimoji="0" lang="en-US" altLang="zh-CN" sz="2400" b="1" i="0" u="sng"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itchFamily="18" charset="-122"/>
              </a:rPr>
              <a:t>Update Phase</a:t>
            </a:r>
            <a:endParaRPr lang="zh-CN" altLang="en-US" sz="2400" u="sng" dirty="0"/>
          </a:p>
        </p:txBody>
      </p:sp>
      <p:pic>
        <p:nvPicPr>
          <p:cNvPr id="8" name="图片 7">
            <a:extLst>
              <a:ext uri="{FF2B5EF4-FFF2-40B4-BE49-F238E27FC236}">
                <a16:creationId xmlns:a16="http://schemas.microsoft.com/office/drawing/2014/main" id="{CA250F16-835E-7FD2-4791-80C0AC68E8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512" y="3250865"/>
            <a:ext cx="691845" cy="691845"/>
          </a:xfrm>
          <a:prstGeom prst="rect">
            <a:avLst/>
          </a:prstGeom>
        </p:spPr>
      </p:pic>
      <p:pic>
        <p:nvPicPr>
          <p:cNvPr id="12" name="图片 11">
            <a:extLst>
              <a:ext uri="{FF2B5EF4-FFF2-40B4-BE49-F238E27FC236}">
                <a16:creationId xmlns:a16="http://schemas.microsoft.com/office/drawing/2014/main" id="{9BF02B2C-3C8F-0906-F6C6-0C85E11621E0}"/>
              </a:ext>
            </a:extLst>
          </p:cNvPr>
          <p:cNvPicPr>
            <a:picLocks noChangeAspect="1"/>
          </p:cNvPicPr>
          <p:nvPr/>
        </p:nvPicPr>
        <p:blipFill>
          <a:blip r:embed="rId4"/>
          <a:stretch>
            <a:fillRect/>
          </a:stretch>
        </p:blipFill>
        <p:spPr>
          <a:xfrm>
            <a:off x="990512" y="3329372"/>
            <a:ext cx="695730" cy="422591"/>
          </a:xfrm>
          <a:prstGeom prst="rect">
            <a:avLst/>
          </a:prstGeom>
        </p:spPr>
      </p:pic>
      <mc:AlternateContent xmlns:mc="http://schemas.openxmlformats.org/markup-compatibility/2006" xmlns:a14="http://schemas.microsoft.com/office/drawing/2010/main">
        <mc:Choice Requires="a14">
          <p:graphicFrame>
            <p:nvGraphicFramePr>
              <p:cNvPr id="16" name="表格 15">
                <a:extLst>
                  <a:ext uri="{FF2B5EF4-FFF2-40B4-BE49-F238E27FC236}">
                    <a16:creationId xmlns:a16="http://schemas.microsoft.com/office/drawing/2014/main" id="{0E71FBA1-4E6D-EE28-1415-39E3D89C9A84}"/>
                  </a:ext>
                </a:extLst>
              </p:cNvPr>
              <p:cNvGraphicFramePr>
                <a:graphicFrameLocks noGrp="1"/>
              </p:cNvGraphicFramePr>
              <p:nvPr>
                <p:extLst/>
              </p:nvPr>
            </p:nvGraphicFramePr>
            <p:xfrm>
              <a:off x="1690833" y="4081224"/>
              <a:ext cx="3231550" cy="1491869"/>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0">
                    <a:tc>
                      <a:txBody>
                        <a:bodyPr/>
                        <a:lstStyle/>
                        <a:p>
                          <a:pPr/>
                          <a14:m>
                            <m:oMathPara xmlns:m="http://schemas.openxmlformats.org/officeDocument/2006/math">
                              <m:oMathParaPr>
                                <m:jc m:val="centerGroup"/>
                              </m:oMathParaPr>
                              <m:oMath xmlns:m="http://schemas.openxmlformats.org/officeDocument/2006/math">
                                <m:sSub>
                                  <m:sSubPr>
                                    <m:ctrlPr>
                                      <a:rPr lang="zh-CN" altLang="en-US" b="1" i="1" dirty="0" smtClean="0">
                                        <a:solidFill>
                                          <a:schemeClr val="tx1"/>
                                        </a:solidFill>
                                        <a:latin typeface="Cambria Math" panose="02040503050406030204" pitchFamily="18" charset="0"/>
                                      </a:rPr>
                                    </m:ctrlPr>
                                  </m:sSubPr>
                                  <m:e>
                                    <m:r>
                                      <a:rPr lang="zh-CN" altLang="en-US" b="1" i="1" dirty="0">
                                        <a:solidFill>
                                          <a:schemeClr val="tx1"/>
                                        </a:solidFill>
                                        <a:latin typeface="Cambria Math" panose="02040503050406030204" pitchFamily="18" charset="0"/>
                                      </a:rPr>
                                      <m:t>𝒙</m:t>
                                    </m:r>
                                  </m:e>
                                  <m:sub>
                                    <m:r>
                                      <a:rPr lang="zh-CN" altLang="en-US" b="1" i="0" dirty="0">
                                        <a:solidFill>
                                          <a:schemeClr val="tx1"/>
                                        </a:solidFill>
                                        <a:latin typeface="Cambria Math" panose="02040503050406030204" pitchFamily="18" charset="0"/>
                                      </a:rPr>
                                      <m:t>𝟏</m:t>
                                    </m:r>
                                  </m:sub>
                                </m:sSub>
                              </m:oMath>
                            </m:oMathPara>
                          </a14:m>
                          <a:endParaRPr lang="zh-CN" altLang="en-US" b="1" dirty="0"/>
                        </a:p>
                      </a:txBody>
                      <a:tcPr>
                        <a:solidFill>
                          <a:schemeClr val="accent2">
                            <a:lumMod val="40000"/>
                            <a:lumOff val="60000"/>
                          </a:schemeClr>
                        </a:solidFill>
                      </a:tcPr>
                    </a:tc>
                    <a:tc>
                      <a:txBody>
                        <a:bodyPr/>
                        <a:lstStyle/>
                        <a:p>
                          <a:pPr/>
                          <a14:m>
                            <m:oMathPara xmlns:m="http://schemas.openxmlformats.org/officeDocument/2006/math">
                              <m:oMathParaPr>
                                <m:jc m:val="centerGroup"/>
                              </m:oMathParaPr>
                              <m:oMath xmlns:m="http://schemas.openxmlformats.org/officeDocument/2006/math">
                                <m:acc>
                                  <m:accPr>
                                    <m:chr m:val="̃"/>
                                    <m:ctrlPr>
                                      <a:rPr lang="zh-CN" altLang="en-US" sz="1800" b="1" i="1" kern="1200" dirty="0" smtClean="0">
                                        <a:solidFill>
                                          <a:schemeClr val="tx1"/>
                                        </a:solidFill>
                                        <a:latin typeface="Cambria Math" panose="02040503050406030204" pitchFamily="18" charset="0"/>
                                        <a:ea typeface="+mn-ea"/>
                                        <a:cs typeface="+mn-cs"/>
                                      </a:rPr>
                                    </m:ctrlPr>
                                  </m:accPr>
                                  <m:e>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zh-CN" altLang="en-US" sz="1800" b="1" i="1" kern="1200" dirty="0">
                                            <a:solidFill>
                                              <a:schemeClr val="tx1"/>
                                            </a:solidFill>
                                            <a:latin typeface="Cambria Math" panose="02040503050406030204" pitchFamily="18" charset="0"/>
                                            <a:ea typeface="+mn-ea"/>
                                            <a:cs typeface="+mn-cs"/>
                                          </a:rPr>
                                          <m:t>𝟏</m:t>
                                        </m:r>
                                      </m:sub>
                                    </m:sSub>
                                  </m:e>
                                </m:acc>
                              </m:oMath>
                            </m:oMathPara>
                          </a14:m>
                          <a:endParaRPr lang="zh-CN" altLang="en-US" sz="1800" b="1" kern="1200" dirty="0">
                            <a:solidFill>
                              <a:schemeClr val="tx1"/>
                            </a:solidFill>
                            <a:latin typeface="Cambria Math" panose="02040503050406030204" pitchFamily="18" charset="0"/>
                            <a:ea typeface="+mn-ea"/>
                            <a:cs typeface="+mn-cs"/>
                          </a:endParaRPr>
                        </a:p>
                      </a:txBody>
                      <a:tcPr>
                        <a:solidFill>
                          <a:schemeClr val="accent2">
                            <a:lumMod val="40000"/>
                            <a:lumOff val="60000"/>
                          </a:schemeClr>
                        </a:solidFill>
                      </a:tcPr>
                    </a:tc>
                    <a:extLst>
                      <a:ext uri="{0D108BD9-81ED-4DB2-BD59-A6C34878D82A}">
                        <a16:rowId xmlns:a16="http://schemas.microsoft.com/office/drawing/2014/main" val="2436588267"/>
                      </a:ext>
                    </a:extLst>
                  </a:tr>
                  <a:tr h="292279">
                    <a:tc>
                      <a:txBody>
                        <a:bodyPr/>
                        <a:lstStyle/>
                        <a:p>
                          <a:pPr/>
                          <a14:m>
                            <m:oMathPara xmlns:m="http://schemas.openxmlformats.org/officeDocument/2006/math">
                              <m:oMathParaPr>
                                <m:jc m:val="centerGroup"/>
                              </m:oMathParaPr>
                              <m:oMath xmlns:m="http://schemas.openxmlformats.org/officeDocument/2006/math">
                                <m:sSub>
                                  <m:sSubPr>
                                    <m:ctrlPr>
                                      <a:rPr lang="zh-CN" altLang="en-US" b="1" i="1" dirty="0" smtClean="0">
                                        <a:solidFill>
                                          <a:schemeClr val="tx1"/>
                                        </a:solidFill>
                                        <a:latin typeface="Cambria Math" panose="02040503050406030204" pitchFamily="18" charset="0"/>
                                      </a:rPr>
                                    </m:ctrlPr>
                                  </m:sSubPr>
                                  <m:e>
                                    <m:r>
                                      <a:rPr lang="zh-CN" altLang="en-US" b="1" i="1" dirty="0">
                                        <a:solidFill>
                                          <a:schemeClr val="tx1"/>
                                        </a:solidFill>
                                        <a:latin typeface="Cambria Math" panose="02040503050406030204" pitchFamily="18" charset="0"/>
                                      </a:rPr>
                                      <m:t>𝒙</m:t>
                                    </m:r>
                                  </m:e>
                                  <m:sub>
                                    <m:r>
                                      <a:rPr lang="en-US" altLang="zh-CN" b="1" i="1" dirty="0" smtClean="0">
                                        <a:solidFill>
                                          <a:schemeClr val="tx1"/>
                                        </a:solidFill>
                                        <a:latin typeface="Cambria Math" panose="02040503050406030204" pitchFamily="18" charset="0"/>
                                      </a:rPr>
                                      <m:t>𝟐</m:t>
                                    </m:r>
                                  </m:sub>
                                </m:sSub>
                              </m:oMath>
                            </m:oMathPara>
                          </a14:m>
                          <a:endParaRPr lang="zh-CN" altLang="en-US" b="1" dirty="0"/>
                        </a:p>
                      </a:txBody>
                      <a:tcPr>
                        <a:solidFill>
                          <a:schemeClr val="accent2">
                            <a:lumMod val="40000"/>
                            <a:lumOff val="60000"/>
                          </a:schemeClr>
                        </a:solidFill>
                      </a:tcPr>
                    </a:tc>
                    <a:tc>
                      <a:txBody>
                        <a:bodyPr/>
                        <a:lstStyle/>
                        <a:p>
                          <a:pPr/>
                          <a14:m>
                            <m:oMathPara xmlns:m="http://schemas.openxmlformats.org/officeDocument/2006/math">
                              <m:oMathParaPr>
                                <m:jc m:val="centerGroup"/>
                              </m:oMathParaPr>
                              <m:oMath xmlns:m="http://schemas.openxmlformats.org/officeDocument/2006/math">
                                <m:acc>
                                  <m:accPr>
                                    <m:chr m:val="̃"/>
                                    <m:ctrlPr>
                                      <a:rPr lang="zh-CN" altLang="en-US" sz="1800" b="1" i="1" kern="1200" dirty="0" smtClean="0">
                                        <a:solidFill>
                                          <a:schemeClr val="tx1"/>
                                        </a:solidFill>
                                        <a:latin typeface="Cambria Math" panose="02040503050406030204" pitchFamily="18" charset="0"/>
                                        <a:ea typeface="+mn-ea"/>
                                        <a:cs typeface="+mn-cs"/>
                                      </a:rPr>
                                    </m:ctrlPr>
                                  </m:accPr>
                                  <m:e>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𝟐</m:t>
                                        </m:r>
                                      </m:sub>
                                    </m:sSub>
                                  </m:e>
                                </m:acc>
                              </m:oMath>
                            </m:oMathPara>
                          </a14:m>
                          <a:endParaRPr lang="zh-CN" altLang="en-US" sz="1800" b="1" kern="1200" dirty="0">
                            <a:solidFill>
                              <a:schemeClr val="tx1"/>
                            </a:solidFill>
                            <a:latin typeface="Cambria Math" panose="02040503050406030204" pitchFamily="18" charset="0"/>
                            <a:ea typeface="+mn-ea"/>
                            <a:cs typeface="+mn-cs"/>
                          </a:endParaRPr>
                        </a:p>
                      </a:txBody>
                      <a:tcPr>
                        <a:solidFill>
                          <a:schemeClr val="accent2">
                            <a:lumMod val="40000"/>
                            <a:lumOff val="60000"/>
                          </a:schemeClr>
                        </a:solidFill>
                      </a:tcPr>
                    </a:tc>
                    <a:extLst>
                      <a:ext uri="{0D108BD9-81ED-4DB2-BD59-A6C34878D82A}">
                        <a16:rowId xmlns:a16="http://schemas.microsoft.com/office/drawing/2014/main" val="3781201914"/>
                      </a:ext>
                    </a:extLst>
                  </a:tr>
                  <a:tr h="292279">
                    <a:tc>
                      <a:txBody>
                        <a:bodyPr/>
                        <a:lstStyle/>
                        <a:p>
                          <a:pPr algn="ctr"/>
                          <a:r>
                            <a:rPr lang="en-US" altLang="zh-CN" b="1" dirty="0"/>
                            <a:t>…</a:t>
                          </a:r>
                          <a:endParaRPr lang="zh-CN" altLang="en-US" b="1" dirty="0"/>
                        </a:p>
                      </a:txBody>
                      <a:tcPr>
                        <a:solidFill>
                          <a:schemeClr val="accent2">
                            <a:lumMod val="40000"/>
                            <a:lumOff val="60000"/>
                          </a:schemeClr>
                        </a:solidFill>
                      </a:tcPr>
                    </a:tc>
                    <a:tc>
                      <a:txBody>
                        <a:bodyPr/>
                        <a:lstStyle/>
                        <a:p>
                          <a:pPr algn="ctr"/>
                          <a:r>
                            <a:rPr lang="en-US" altLang="zh-CN" b="1" dirty="0"/>
                            <a:t>…</a:t>
                          </a:r>
                          <a:endParaRPr lang="zh-CN" altLang="en-US" b="1" dirty="0"/>
                        </a:p>
                      </a:txBody>
                      <a:tcPr>
                        <a:solidFill>
                          <a:schemeClr val="accent2">
                            <a:lumMod val="40000"/>
                            <a:lumOff val="60000"/>
                          </a:schemeClr>
                        </a:solidFill>
                      </a:tcPr>
                    </a:tc>
                    <a:extLst>
                      <a:ext uri="{0D108BD9-81ED-4DB2-BD59-A6C34878D82A}">
                        <a16:rowId xmlns:a16="http://schemas.microsoft.com/office/drawing/2014/main" val="4114914350"/>
                      </a:ext>
                    </a:extLst>
                  </a:tr>
                  <a:tr h="292279">
                    <a:tc>
                      <a:txBody>
                        <a:bodyPr/>
                        <a:lstStyle/>
                        <a:p>
                          <a:pPr/>
                          <a14:m>
                            <m:oMathPara xmlns:m="http://schemas.openxmlformats.org/officeDocument/2006/math">
                              <m:oMathParaPr>
                                <m:jc m:val="centerGroup"/>
                              </m:oMathParaPr>
                              <m:oMath xmlns:m="http://schemas.openxmlformats.org/officeDocument/2006/math">
                                <m:sSub>
                                  <m:sSubPr>
                                    <m:ctrlPr>
                                      <a:rPr lang="zh-CN" altLang="en-US" b="1" i="1" dirty="0" smtClean="0">
                                        <a:solidFill>
                                          <a:schemeClr val="tx1"/>
                                        </a:solidFill>
                                        <a:latin typeface="Cambria Math" panose="02040503050406030204" pitchFamily="18" charset="0"/>
                                      </a:rPr>
                                    </m:ctrlPr>
                                  </m:sSubPr>
                                  <m:e>
                                    <m:r>
                                      <a:rPr lang="zh-CN" altLang="en-US" b="1" i="1" dirty="0">
                                        <a:solidFill>
                                          <a:schemeClr val="tx1"/>
                                        </a:solidFill>
                                        <a:latin typeface="Cambria Math" panose="02040503050406030204" pitchFamily="18" charset="0"/>
                                      </a:rPr>
                                      <m:t>𝒙</m:t>
                                    </m:r>
                                  </m:e>
                                  <m:sub>
                                    <m:r>
                                      <a:rPr lang="en-US" altLang="zh-CN" b="1" i="1" dirty="0" smtClean="0">
                                        <a:solidFill>
                                          <a:schemeClr val="tx1"/>
                                        </a:solidFill>
                                        <a:latin typeface="Cambria Math" panose="02040503050406030204" pitchFamily="18" charset="0"/>
                                      </a:rPr>
                                      <m:t>𝒒</m:t>
                                    </m:r>
                                  </m:sub>
                                </m:sSub>
                              </m:oMath>
                            </m:oMathPara>
                          </a14:m>
                          <a:endParaRPr lang="zh-CN" altLang="en-US" b="1" dirty="0"/>
                        </a:p>
                      </a:txBody>
                      <a:tcPr>
                        <a:solidFill>
                          <a:schemeClr val="accent2">
                            <a:lumMod val="40000"/>
                            <a:lumOff val="60000"/>
                          </a:schemeClr>
                        </a:solidFill>
                      </a:tcPr>
                    </a:tc>
                    <a:tc>
                      <a:txBody>
                        <a:bodyPr/>
                        <a:lstStyle/>
                        <a:p>
                          <a:pPr/>
                          <a14:m>
                            <m:oMathPara xmlns:m="http://schemas.openxmlformats.org/officeDocument/2006/math">
                              <m:oMathParaPr>
                                <m:jc m:val="centerGroup"/>
                              </m:oMathParaPr>
                              <m:oMath xmlns:m="http://schemas.openxmlformats.org/officeDocument/2006/math">
                                <m:acc>
                                  <m:accPr>
                                    <m:chr m:val="̃"/>
                                    <m:ctrlPr>
                                      <a:rPr lang="zh-CN" altLang="en-US" sz="1800" b="1" i="1" kern="1200" dirty="0" smtClean="0">
                                        <a:solidFill>
                                          <a:schemeClr val="tx1"/>
                                        </a:solidFill>
                                        <a:latin typeface="Cambria Math" panose="02040503050406030204" pitchFamily="18" charset="0"/>
                                        <a:ea typeface="+mn-ea"/>
                                        <a:cs typeface="+mn-cs"/>
                                      </a:rPr>
                                    </m:ctrlPr>
                                  </m:accPr>
                                  <m:e>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𝒒</m:t>
                                        </m:r>
                                      </m:sub>
                                    </m:sSub>
                                  </m:e>
                                </m:acc>
                              </m:oMath>
                            </m:oMathPara>
                          </a14:m>
                          <a:endParaRPr lang="zh-CN" altLang="en-US" sz="1800" b="1" kern="1200" dirty="0">
                            <a:solidFill>
                              <a:schemeClr val="tx1"/>
                            </a:solidFill>
                            <a:latin typeface="Cambria Math" panose="02040503050406030204" pitchFamily="18" charset="0"/>
                            <a:ea typeface="+mn-ea"/>
                            <a:cs typeface="+mn-cs"/>
                          </a:endParaRPr>
                        </a:p>
                      </a:txBody>
                      <a:tcPr>
                        <a:solidFill>
                          <a:schemeClr val="accent2">
                            <a:lumMod val="40000"/>
                            <a:lumOff val="60000"/>
                          </a:schemeClr>
                        </a:solidFill>
                      </a:tcPr>
                    </a:tc>
                    <a:extLst>
                      <a:ext uri="{0D108BD9-81ED-4DB2-BD59-A6C34878D82A}">
                        <a16:rowId xmlns:a16="http://schemas.microsoft.com/office/drawing/2014/main" val="2043148144"/>
                      </a:ext>
                    </a:extLst>
                  </a:tr>
                </a:tbl>
              </a:graphicData>
            </a:graphic>
          </p:graphicFrame>
        </mc:Choice>
        <mc:Fallback xmlns="">
          <p:graphicFrame>
            <p:nvGraphicFramePr>
              <p:cNvPr id="16" name="表格 15">
                <a:extLst>
                  <a:ext uri="{FF2B5EF4-FFF2-40B4-BE49-F238E27FC236}">
                    <a16:creationId xmlns:a16="http://schemas.microsoft.com/office/drawing/2014/main" id="{0E71FBA1-4E6D-EE28-1415-39E3D89C9A84}"/>
                  </a:ext>
                </a:extLst>
              </p:cNvPr>
              <p:cNvGraphicFramePr>
                <a:graphicFrameLocks noGrp="1"/>
              </p:cNvGraphicFramePr>
              <p:nvPr>
                <p:extLst>
                  <p:ext uri="{D42A27DB-BD31-4B8C-83A1-F6EECF244321}">
                    <p14:modId xmlns:p14="http://schemas.microsoft.com/office/powerpoint/2010/main" val="3312162920"/>
                  </p:ext>
                </p:extLst>
              </p:nvPr>
            </p:nvGraphicFramePr>
            <p:xfrm>
              <a:off x="1690833" y="4081224"/>
              <a:ext cx="3231550" cy="1491869"/>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365760">
                    <a:tc>
                      <a:txBody>
                        <a:bodyPr/>
                        <a:lstStyle/>
                        <a:p>
                          <a:endParaRPr lang="zh-CN"/>
                        </a:p>
                      </a:txBody>
                      <a:tcPr>
                        <a:blipFill>
                          <a:blip r:embed="rId5"/>
                          <a:stretch>
                            <a:fillRect l="-376" t="-1667" r="-101128" b="-313333"/>
                          </a:stretch>
                        </a:blipFill>
                      </a:tcPr>
                    </a:tc>
                    <a:tc>
                      <a:txBody>
                        <a:bodyPr/>
                        <a:lstStyle/>
                        <a:p>
                          <a:endParaRPr lang="zh-CN"/>
                        </a:p>
                      </a:txBody>
                      <a:tcPr>
                        <a:blipFill>
                          <a:blip r:embed="rId5"/>
                          <a:stretch>
                            <a:fillRect l="-100755" t="-1667" r="-1509" b="-313333"/>
                          </a:stretch>
                        </a:blipFill>
                      </a:tcPr>
                    </a:tc>
                    <a:extLst>
                      <a:ext uri="{0D108BD9-81ED-4DB2-BD59-A6C34878D82A}">
                        <a16:rowId xmlns:a16="http://schemas.microsoft.com/office/drawing/2014/main" val="2436588267"/>
                      </a:ext>
                    </a:extLst>
                  </a:tr>
                  <a:tr h="365760">
                    <a:tc>
                      <a:txBody>
                        <a:bodyPr/>
                        <a:lstStyle/>
                        <a:p>
                          <a:endParaRPr lang="zh-CN"/>
                        </a:p>
                      </a:txBody>
                      <a:tcPr>
                        <a:blipFill>
                          <a:blip r:embed="rId5"/>
                          <a:stretch>
                            <a:fillRect l="-376" t="-100000" r="-101128" b="-208197"/>
                          </a:stretch>
                        </a:blipFill>
                      </a:tcPr>
                    </a:tc>
                    <a:tc>
                      <a:txBody>
                        <a:bodyPr/>
                        <a:lstStyle/>
                        <a:p>
                          <a:endParaRPr lang="zh-CN"/>
                        </a:p>
                      </a:txBody>
                      <a:tcPr>
                        <a:blipFill>
                          <a:blip r:embed="rId5"/>
                          <a:stretch>
                            <a:fillRect l="-100755" t="-100000" r="-1509" b="-208197"/>
                          </a:stretch>
                        </a:blipFill>
                      </a:tcPr>
                    </a:tc>
                    <a:extLst>
                      <a:ext uri="{0D108BD9-81ED-4DB2-BD59-A6C34878D82A}">
                        <a16:rowId xmlns:a16="http://schemas.microsoft.com/office/drawing/2014/main" val="3781201914"/>
                      </a:ext>
                    </a:extLst>
                  </a:tr>
                  <a:tr h="365760">
                    <a:tc>
                      <a:txBody>
                        <a:bodyPr/>
                        <a:lstStyle/>
                        <a:p>
                          <a:pPr algn="ctr"/>
                          <a:r>
                            <a:rPr lang="en-US" altLang="zh-CN" b="1" dirty="0"/>
                            <a:t>…</a:t>
                          </a:r>
                          <a:endParaRPr lang="zh-CN" altLang="en-US" b="1" dirty="0"/>
                        </a:p>
                      </a:txBody>
                      <a:tcPr>
                        <a:solidFill>
                          <a:schemeClr val="accent2">
                            <a:lumMod val="40000"/>
                            <a:lumOff val="60000"/>
                          </a:schemeClr>
                        </a:solidFill>
                      </a:tcPr>
                    </a:tc>
                    <a:tc>
                      <a:txBody>
                        <a:bodyPr/>
                        <a:lstStyle/>
                        <a:p>
                          <a:pPr algn="ctr"/>
                          <a:r>
                            <a:rPr lang="en-US" altLang="zh-CN" b="1" dirty="0"/>
                            <a:t>…</a:t>
                          </a:r>
                          <a:endParaRPr lang="zh-CN" altLang="en-US" b="1" dirty="0"/>
                        </a:p>
                      </a:txBody>
                      <a:tcPr>
                        <a:solidFill>
                          <a:schemeClr val="accent2">
                            <a:lumMod val="40000"/>
                            <a:lumOff val="60000"/>
                          </a:schemeClr>
                        </a:solidFill>
                      </a:tcPr>
                    </a:tc>
                    <a:extLst>
                      <a:ext uri="{0D108BD9-81ED-4DB2-BD59-A6C34878D82A}">
                        <a16:rowId xmlns:a16="http://schemas.microsoft.com/office/drawing/2014/main" val="4114914350"/>
                      </a:ext>
                    </a:extLst>
                  </a:tr>
                  <a:tr h="394589">
                    <a:tc>
                      <a:txBody>
                        <a:bodyPr/>
                        <a:lstStyle/>
                        <a:p>
                          <a:endParaRPr lang="zh-CN"/>
                        </a:p>
                      </a:txBody>
                      <a:tcPr>
                        <a:blipFill>
                          <a:blip r:embed="rId5"/>
                          <a:stretch>
                            <a:fillRect l="-376" t="-280000" r="-101128" b="-3077"/>
                          </a:stretch>
                        </a:blipFill>
                      </a:tcPr>
                    </a:tc>
                    <a:tc>
                      <a:txBody>
                        <a:bodyPr/>
                        <a:lstStyle/>
                        <a:p>
                          <a:endParaRPr lang="zh-CN"/>
                        </a:p>
                      </a:txBody>
                      <a:tcPr>
                        <a:blipFill>
                          <a:blip r:embed="rId5"/>
                          <a:stretch>
                            <a:fillRect l="-100755" t="-280000" r="-1509" b="-3077"/>
                          </a:stretch>
                        </a:blipFill>
                      </a:tcPr>
                    </a:tc>
                    <a:extLst>
                      <a:ext uri="{0D108BD9-81ED-4DB2-BD59-A6C34878D82A}">
                        <a16:rowId xmlns:a16="http://schemas.microsoft.com/office/drawing/2014/main" val="2043148144"/>
                      </a:ext>
                    </a:extLst>
                  </a:tr>
                </a:tbl>
              </a:graphicData>
            </a:graphic>
          </p:graphicFrame>
        </mc:Fallback>
      </mc:AlternateContent>
      <p:sp>
        <p:nvSpPr>
          <p:cNvPr id="3" name="矩形 2">
            <a:extLst>
              <a:ext uri="{FF2B5EF4-FFF2-40B4-BE49-F238E27FC236}">
                <a16:creationId xmlns:a16="http://schemas.microsoft.com/office/drawing/2014/main" id="{2C280144-BB88-9498-832F-4B79EEC21B73}"/>
              </a:ext>
            </a:extLst>
          </p:cNvPr>
          <p:cNvSpPr/>
          <p:nvPr/>
        </p:nvSpPr>
        <p:spPr>
          <a:xfrm>
            <a:off x="1984152" y="3833024"/>
            <a:ext cx="945792" cy="192383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箭头连接符 3">
            <a:extLst>
              <a:ext uri="{FF2B5EF4-FFF2-40B4-BE49-F238E27FC236}">
                <a16:creationId xmlns:a16="http://schemas.microsoft.com/office/drawing/2014/main" id="{1B3509B5-2FDD-BA6D-9A02-01F15703EBDB}"/>
              </a:ext>
            </a:extLst>
          </p:cNvPr>
          <p:cNvCxnSpPr>
            <a:cxnSpLocks/>
            <a:endCxn id="45" idx="1"/>
          </p:cNvCxnSpPr>
          <p:nvPr/>
        </p:nvCxnSpPr>
        <p:spPr>
          <a:xfrm flipV="1">
            <a:off x="2498501" y="1463742"/>
            <a:ext cx="3228137" cy="2288221"/>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5" name="文本框 4">
            <a:extLst>
              <a:ext uri="{FF2B5EF4-FFF2-40B4-BE49-F238E27FC236}">
                <a16:creationId xmlns:a16="http://schemas.microsoft.com/office/drawing/2014/main" id="{01DD61A7-03CA-45AA-D8C9-857E27F8F6E8}"/>
              </a:ext>
            </a:extLst>
          </p:cNvPr>
          <p:cNvSpPr txBox="1"/>
          <p:nvPr/>
        </p:nvSpPr>
        <p:spPr>
          <a:xfrm>
            <a:off x="3414082" y="2145559"/>
            <a:ext cx="977184" cy="369332"/>
          </a:xfrm>
          <a:prstGeom prst="rect">
            <a:avLst/>
          </a:prstGeom>
          <a:noFill/>
        </p:spPr>
        <p:txBody>
          <a:bodyPr wrap="square">
            <a:spAutoFit/>
          </a:bodyPr>
          <a:lstStyle/>
          <a:p>
            <a:pPr algn="ctr"/>
            <a:r>
              <a:rPr lang="en-US" altLang="zh-CN" sz="1800" dirty="0">
                <a:latin typeface="Microsoft YaHei" panose="020B0503020204020204" pitchFamily="34" charset="-122"/>
                <a:ea typeface="Microsoft YaHei" panose="020B0503020204020204" pitchFamily="34" charset="-122"/>
              </a:rPr>
              <a:t>query</a:t>
            </a:r>
            <a:endParaRPr lang="zh-CN" altLang="en-US" dirty="0"/>
          </a:p>
        </p:txBody>
      </p:sp>
      <p:sp>
        <p:nvSpPr>
          <p:cNvPr id="13" name="文本框 12">
            <a:extLst>
              <a:ext uri="{FF2B5EF4-FFF2-40B4-BE49-F238E27FC236}">
                <a16:creationId xmlns:a16="http://schemas.microsoft.com/office/drawing/2014/main" id="{17F3D352-F672-5E8E-4157-5EFDF0BD71F6}"/>
              </a:ext>
            </a:extLst>
          </p:cNvPr>
          <p:cNvSpPr txBox="1"/>
          <p:nvPr/>
        </p:nvSpPr>
        <p:spPr>
          <a:xfrm>
            <a:off x="8203792" y="2127467"/>
            <a:ext cx="1194074" cy="369332"/>
          </a:xfrm>
          <a:prstGeom prst="rect">
            <a:avLst/>
          </a:prstGeom>
          <a:noFill/>
        </p:spPr>
        <p:txBody>
          <a:bodyPr wrap="square">
            <a:spAutoFit/>
          </a:bodyPr>
          <a:lstStyle/>
          <a:p>
            <a:pPr algn="ctr"/>
            <a:r>
              <a:rPr lang="en-US" altLang="zh-CN" sz="1800" dirty="0">
                <a:latin typeface="Microsoft YaHei" panose="020B0503020204020204" pitchFamily="34" charset="-122"/>
                <a:ea typeface="Microsoft YaHei" panose="020B0503020204020204" pitchFamily="34" charset="-122"/>
              </a:rPr>
              <a:t>response</a:t>
            </a:r>
            <a:endParaRPr lang="zh-CN" altLang="en-US" dirty="0"/>
          </a:p>
        </p:txBody>
      </p:sp>
      <p:sp>
        <p:nvSpPr>
          <p:cNvPr id="24" name="矩形: 圆角 23">
            <a:extLst>
              <a:ext uri="{FF2B5EF4-FFF2-40B4-BE49-F238E27FC236}">
                <a16:creationId xmlns:a16="http://schemas.microsoft.com/office/drawing/2014/main" id="{DD369B07-E6F8-D42F-20C4-EB4EC721FE2A}"/>
              </a:ext>
            </a:extLst>
          </p:cNvPr>
          <p:cNvSpPr/>
          <p:nvPr/>
        </p:nvSpPr>
        <p:spPr>
          <a:xfrm>
            <a:off x="7372879" y="3469462"/>
            <a:ext cx="4049975" cy="2739692"/>
          </a:xfrm>
          <a:prstGeom prst="roundRect">
            <a:avLst>
              <a:gd name="adj" fmla="val 8936"/>
            </a:avLst>
          </a:prstGeom>
          <a:noFill/>
          <a:ln w="28575">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a:extLst>
              <a:ext uri="{FF2B5EF4-FFF2-40B4-BE49-F238E27FC236}">
                <a16:creationId xmlns:a16="http://schemas.microsoft.com/office/drawing/2014/main" id="{A2DBCC4F-DC5C-5D64-8F3A-5136AD99CC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1084" y="3209777"/>
            <a:ext cx="691845" cy="691845"/>
          </a:xfrm>
          <a:prstGeom prst="rect">
            <a:avLst/>
          </a:prstGeom>
        </p:spPr>
      </p:pic>
      <p:pic>
        <p:nvPicPr>
          <p:cNvPr id="27" name="图片 26">
            <a:extLst>
              <a:ext uri="{FF2B5EF4-FFF2-40B4-BE49-F238E27FC236}">
                <a16:creationId xmlns:a16="http://schemas.microsoft.com/office/drawing/2014/main" id="{F8EF57B7-DD44-C3DA-3CCB-04A60FCA042D}"/>
              </a:ext>
            </a:extLst>
          </p:cNvPr>
          <p:cNvPicPr>
            <a:picLocks noChangeAspect="1"/>
          </p:cNvPicPr>
          <p:nvPr/>
        </p:nvPicPr>
        <p:blipFill>
          <a:blip r:embed="rId4"/>
          <a:stretch>
            <a:fillRect/>
          </a:stretch>
        </p:blipFill>
        <p:spPr>
          <a:xfrm>
            <a:off x="7071084" y="3288284"/>
            <a:ext cx="695730" cy="422591"/>
          </a:xfrm>
          <a:prstGeom prst="rect">
            <a:avLst/>
          </a:prstGeom>
        </p:spPr>
      </p:pic>
      <mc:AlternateContent xmlns:mc="http://schemas.openxmlformats.org/markup-compatibility/2006" xmlns:a14="http://schemas.microsoft.com/office/drawing/2010/main">
        <mc:Choice Requires="a14">
          <p:graphicFrame>
            <p:nvGraphicFramePr>
              <p:cNvPr id="36" name="表格 35">
                <a:extLst>
                  <a:ext uri="{FF2B5EF4-FFF2-40B4-BE49-F238E27FC236}">
                    <a16:creationId xmlns:a16="http://schemas.microsoft.com/office/drawing/2014/main" id="{86574356-6E2C-FA09-6FB2-CE2D065668C4}"/>
                  </a:ext>
                </a:extLst>
              </p:cNvPr>
              <p:cNvGraphicFramePr>
                <a:graphicFrameLocks noGrp="1"/>
              </p:cNvGraphicFramePr>
              <p:nvPr>
                <p:extLst/>
              </p:nvPr>
            </p:nvGraphicFramePr>
            <p:xfrm>
              <a:off x="7771405" y="4040136"/>
              <a:ext cx="3231550" cy="1487805"/>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0">
                    <a:tc>
                      <a:txBody>
                        <a:bodyPr/>
                        <a:lstStyle/>
                        <a:p>
                          <a:pPr/>
                          <a14:m>
                            <m:oMathPara xmlns:m="http://schemas.openxmlformats.org/officeDocument/2006/math">
                              <m:oMathParaPr>
                                <m:jc m:val="centerGroup"/>
                              </m:oMathParaPr>
                              <m:oMath xmlns:m="http://schemas.openxmlformats.org/officeDocument/2006/math">
                                <m:sSub>
                                  <m:sSubPr>
                                    <m:ctrlPr>
                                      <a:rPr lang="zh-CN" altLang="en-US" b="1" i="1" dirty="0" smtClean="0">
                                        <a:solidFill>
                                          <a:schemeClr val="tx1"/>
                                        </a:solidFill>
                                        <a:latin typeface="Cambria Math" panose="02040503050406030204" pitchFamily="18" charset="0"/>
                                      </a:rPr>
                                    </m:ctrlPr>
                                  </m:sSubPr>
                                  <m:e>
                                    <m:r>
                                      <a:rPr lang="zh-CN" altLang="en-US" b="1" i="1" dirty="0">
                                        <a:solidFill>
                                          <a:schemeClr val="tx1"/>
                                        </a:solidFill>
                                        <a:latin typeface="Cambria Math" panose="02040503050406030204" pitchFamily="18" charset="0"/>
                                      </a:rPr>
                                      <m:t>𝒙</m:t>
                                    </m:r>
                                  </m:e>
                                  <m:sub>
                                    <m:r>
                                      <a:rPr lang="zh-CN" altLang="en-US" b="1" i="0" dirty="0">
                                        <a:solidFill>
                                          <a:schemeClr val="tx1"/>
                                        </a:solidFill>
                                        <a:latin typeface="Cambria Math" panose="02040503050406030204" pitchFamily="18" charset="0"/>
                                      </a:rPr>
                                      <m:t>𝟏</m:t>
                                    </m:r>
                                  </m:sub>
                                </m:sSub>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zh-CN" altLang="en-US" sz="1800" b="1" i="1" kern="1200" dirty="0">
                                        <a:solidFill>
                                          <a:schemeClr val="tx1"/>
                                        </a:solidFill>
                                        <a:latin typeface="Cambria Math" panose="02040503050406030204" pitchFamily="18" charset="0"/>
                                        <a:ea typeface="+mn-ea"/>
                                        <a:cs typeface="+mn-cs"/>
                                      </a:rPr>
                                      <m:t>𝟏</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2436588267"/>
                      </a:ext>
                    </a:extLst>
                  </a:tr>
                  <a:tr h="292279">
                    <a:tc>
                      <a:txBody>
                        <a:bodyPr/>
                        <a:lstStyle/>
                        <a:p>
                          <a:pPr/>
                          <a14:m>
                            <m:oMathPara xmlns:m="http://schemas.openxmlformats.org/officeDocument/2006/math">
                              <m:oMathParaPr>
                                <m:jc m:val="centerGroup"/>
                              </m:oMathParaPr>
                              <m:oMath xmlns:m="http://schemas.openxmlformats.org/officeDocument/2006/math">
                                <m:sSub>
                                  <m:sSubPr>
                                    <m:ctrlPr>
                                      <a:rPr lang="zh-CN" altLang="en-US" b="1" i="1" dirty="0" smtClean="0">
                                        <a:solidFill>
                                          <a:schemeClr val="tx1"/>
                                        </a:solidFill>
                                        <a:latin typeface="Cambria Math" panose="02040503050406030204" pitchFamily="18" charset="0"/>
                                      </a:rPr>
                                    </m:ctrlPr>
                                  </m:sSubPr>
                                  <m:e>
                                    <m:r>
                                      <a:rPr lang="zh-CN" altLang="en-US" b="1" i="1" dirty="0">
                                        <a:solidFill>
                                          <a:schemeClr val="tx1"/>
                                        </a:solidFill>
                                        <a:latin typeface="Cambria Math" panose="02040503050406030204" pitchFamily="18" charset="0"/>
                                      </a:rPr>
                                      <m:t>𝒙</m:t>
                                    </m:r>
                                  </m:e>
                                  <m:sub>
                                    <m:r>
                                      <a:rPr lang="en-US" altLang="zh-CN" b="1" i="1" dirty="0" smtClean="0">
                                        <a:solidFill>
                                          <a:schemeClr val="tx1"/>
                                        </a:solidFill>
                                        <a:latin typeface="Cambria Math" panose="02040503050406030204" pitchFamily="18" charset="0"/>
                                      </a:rPr>
                                      <m:t>𝟐</m:t>
                                    </m:r>
                                  </m:sub>
                                </m:sSub>
                              </m:oMath>
                            </m:oMathPara>
                          </a14:m>
                          <a:endParaRPr lang="zh-CN" altLang="en-US" b="1" dirty="0"/>
                        </a:p>
                      </a:txBody>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𝟐</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tc>
                    <a:extLst>
                      <a:ext uri="{0D108BD9-81ED-4DB2-BD59-A6C34878D82A}">
                        <a16:rowId xmlns:a16="http://schemas.microsoft.com/office/drawing/2014/main" val="3781201914"/>
                      </a:ext>
                    </a:extLst>
                  </a:tr>
                  <a:tr h="292279">
                    <a:tc>
                      <a:txBody>
                        <a:bodyPr/>
                        <a:lstStyle/>
                        <a:p>
                          <a:pPr algn="ctr"/>
                          <a:r>
                            <a:rPr lang="en-US" altLang="zh-CN" b="1" dirty="0"/>
                            <a:t>…</a:t>
                          </a:r>
                          <a:endParaRPr lang="zh-CN" altLang="en-US" b="1" dirty="0"/>
                        </a:p>
                      </a:txBody>
                      <a:tcPr/>
                    </a:tc>
                    <a:tc>
                      <a:txBody>
                        <a:bodyPr/>
                        <a:lstStyle/>
                        <a:p>
                          <a:pPr algn="ctr"/>
                          <a:r>
                            <a:rPr lang="en-US" altLang="zh-CN" b="1" dirty="0"/>
                            <a:t>…</a:t>
                          </a:r>
                          <a:endParaRPr lang="zh-CN" altLang="en-US" b="1" dirty="0"/>
                        </a:p>
                      </a:txBody>
                      <a:tcPr/>
                    </a:tc>
                    <a:extLst>
                      <a:ext uri="{0D108BD9-81ED-4DB2-BD59-A6C34878D82A}">
                        <a16:rowId xmlns:a16="http://schemas.microsoft.com/office/drawing/2014/main" val="4114914350"/>
                      </a:ext>
                    </a:extLst>
                  </a:tr>
                  <a:tr h="292279">
                    <a:tc>
                      <a:txBody>
                        <a:bodyPr/>
                        <a:lstStyle/>
                        <a:p>
                          <a:pPr/>
                          <a14:m>
                            <m:oMathPara xmlns:m="http://schemas.openxmlformats.org/officeDocument/2006/math">
                              <m:oMathParaPr>
                                <m:jc m:val="centerGroup"/>
                              </m:oMathParaPr>
                              <m:oMath xmlns:m="http://schemas.openxmlformats.org/officeDocument/2006/math">
                                <m:sSub>
                                  <m:sSubPr>
                                    <m:ctrlPr>
                                      <a:rPr lang="zh-CN" altLang="en-US" b="1" i="1" dirty="0" smtClean="0">
                                        <a:solidFill>
                                          <a:schemeClr val="tx1"/>
                                        </a:solidFill>
                                        <a:latin typeface="Cambria Math" panose="02040503050406030204" pitchFamily="18" charset="0"/>
                                      </a:rPr>
                                    </m:ctrlPr>
                                  </m:sSubPr>
                                  <m:e>
                                    <m:r>
                                      <a:rPr lang="zh-CN" altLang="en-US" b="1" i="1" dirty="0">
                                        <a:solidFill>
                                          <a:schemeClr val="tx1"/>
                                        </a:solidFill>
                                        <a:latin typeface="Cambria Math" panose="02040503050406030204" pitchFamily="18" charset="0"/>
                                      </a:rPr>
                                      <m:t>𝒙</m:t>
                                    </m:r>
                                  </m:e>
                                  <m:sub>
                                    <m:r>
                                      <a:rPr lang="en-US" altLang="zh-CN" b="1" i="1" dirty="0" smtClean="0">
                                        <a:solidFill>
                                          <a:schemeClr val="tx1"/>
                                        </a:solidFill>
                                        <a:latin typeface="Cambria Math" panose="02040503050406030204" pitchFamily="18" charset="0"/>
                                      </a:rPr>
                                      <m:t>𝒒</m:t>
                                    </m:r>
                                  </m:sub>
                                </m:sSub>
                              </m:oMath>
                            </m:oMathPara>
                          </a14:m>
                          <a:endParaRPr lang="zh-CN" altLang="en-US" b="1" dirty="0"/>
                        </a:p>
                      </a:txBody>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𝒒</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tc>
                    <a:extLst>
                      <a:ext uri="{0D108BD9-81ED-4DB2-BD59-A6C34878D82A}">
                        <a16:rowId xmlns:a16="http://schemas.microsoft.com/office/drawing/2014/main" val="2043148144"/>
                      </a:ext>
                    </a:extLst>
                  </a:tr>
                </a:tbl>
              </a:graphicData>
            </a:graphic>
          </p:graphicFrame>
        </mc:Choice>
        <mc:Fallback xmlns="">
          <p:graphicFrame>
            <p:nvGraphicFramePr>
              <p:cNvPr id="36" name="表格 35">
                <a:extLst>
                  <a:ext uri="{FF2B5EF4-FFF2-40B4-BE49-F238E27FC236}">
                    <a16:creationId xmlns:a16="http://schemas.microsoft.com/office/drawing/2014/main" id="{86574356-6E2C-FA09-6FB2-CE2D065668C4}"/>
                  </a:ext>
                </a:extLst>
              </p:cNvPr>
              <p:cNvGraphicFramePr>
                <a:graphicFrameLocks noGrp="1"/>
              </p:cNvGraphicFramePr>
              <p:nvPr>
                <p:extLst>
                  <p:ext uri="{D42A27DB-BD31-4B8C-83A1-F6EECF244321}">
                    <p14:modId xmlns:p14="http://schemas.microsoft.com/office/powerpoint/2010/main" val="273342151"/>
                  </p:ext>
                </p:extLst>
              </p:nvPr>
            </p:nvGraphicFramePr>
            <p:xfrm>
              <a:off x="7771405" y="4040136"/>
              <a:ext cx="3231550" cy="1487805"/>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365760">
                    <a:tc>
                      <a:txBody>
                        <a:bodyPr/>
                        <a:lstStyle/>
                        <a:p>
                          <a:endParaRPr lang="zh-CN"/>
                        </a:p>
                      </a:txBody>
                      <a:tcPr>
                        <a:blipFill>
                          <a:blip r:embed="rId6"/>
                          <a:stretch>
                            <a:fillRect l="-376" t="-1667" r="-101504" b="-315000"/>
                          </a:stretch>
                        </a:blipFill>
                      </a:tcPr>
                    </a:tc>
                    <a:tc>
                      <a:txBody>
                        <a:bodyPr/>
                        <a:lstStyle/>
                        <a:p>
                          <a:endParaRPr lang="zh-CN"/>
                        </a:p>
                      </a:txBody>
                      <a:tcPr>
                        <a:blipFill>
                          <a:blip r:embed="rId6"/>
                          <a:stretch>
                            <a:fillRect l="-100755" t="-1667" r="-1887" b="-315000"/>
                          </a:stretch>
                        </a:blipFill>
                      </a:tcPr>
                    </a:tc>
                    <a:extLst>
                      <a:ext uri="{0D108BD9-81ED-4DB2-BD59-A6C34878D82A}">
                        <a16:rowId xmlns:a16="http://schemas.microsoft.com/office/drawing/2014/main" val="2436588267"/>
                      </a:ext>
                    </a:extLst>
                  </a:tr>
                  <a:tr h="365760">
                    <a:tc>
                      <a:txBody>
                        <a:bodyPr/>
                        <a:lstStyle/>
                        <a:p>
                          <a:endParaRPr lang="zh-CN"/>
                        </a:p>
                      </a:txBody>
                      <a:tcPr>
                        <a:blipFill>
                          <a:blip r:embed="rId6"/>
                          <a:stretch>
                            <a:fillRect l="-376" t="-101667" r="-101504" b="-215000"/>
                          </a:stretch>
                        </a:blipFill>
                      </a:tcPr>
                    </a:tc>
                    <a:tc>
                      <a:txBody>
                        <a:bodyPr/>
                        <a:lstStyle/>
                        <a:p>
                          <a:endParaRPr lang="zh-CN"/>
                        </a:p>
                      </a:txBody>
                      <a:tcPr>
                        <a:blipFill>
                          <a:blip r:embed="rId6"/>
                          <a:stretch>
                            <a:fillRect l="-100755" t="-101667" r="-1887" b="-215000"/>
                          </a:stretch>
                        </a:blipFill>
                      </a:tcPr>
                    </a:tc>
                    <a:extLst>
                      <a:ext uri="{0D108BD9-81ED-4DB2-BD59-A6C34878D82A}">
                        <a16:rowId xmlns:a16="http://schemas.microsoft.com/office/drawing/2014/main" val="3781201914"/>
                      </a:ext>
                    </a:extLst>
                  </a:tr>
                  <a:tr h="365760">
                    <a:tc>
                      <a:txBody>
                        <a:bodyPr/>
                        <a:lstStyle/>
                        <a:p>
                          <a:pPr algn="ctr"/>
                          <a:r>
                            <a:rPr lang="en-US" altLang="zh-CN" b="1" dirty="0"/>
                            <a:t>…</a:t>
                          </a:r>
                          <a:endParaRPr lang="zh-CN" altLang="en-US" b="1" dirty="0"/>
                        </a:p>
                      </a:txBody>
                      <a:tcPr/>
                    </a:tc>
                    <a:tc>
                      <a:txBody>
                        <a:bodyPr/>
                        <a:lstStyle/>
                        <a:p>
                          <a:pPr algn="ctr"/>
                          <a:r>
                            <a:rPr lang="en-US" altLang="zh-CN" b="1" dirty="0"/>
                            <a:t>…</a:t>
                          </a:r>
                          <a:endParaRPr lang="zh-CN" altLang="en-US" b="1" dirty="0"/>
                        </a:p>
                      </a:txBody>
                      <a:tcPr/>
                    </a:tc>
                    <a:extLst>
                      <a:ext uri="{0D108BD9-81ED-4DB2-BD59-A6C34878D82A}">
                        <a16:rowId xmlns:a16="http://schemas.microsoft.com/office/drawing/2014/main" val="4114914350"/>
                      </a:ext>
                    </a:extLst>
                  </a:tr>
                  <a:tr h="390525">
                    <a:tc>
                      <a:txBody>
                        <a:bodyPr/>
                        <a:lstStyle/>
                        <a:p>
                          <a:endParaRPr lang="zh-CN"/>
                        </a:p>
                      </a:txBody>
                      <a:tcPr>
                        <a:blipFill>
                          <a:blip r:embed="rId6"/>
                          <a:stretch>
                            <a:fillRect l="-376" t="-284375" r="-101504" b="-6250"/>
                          </a:stretch>
                        </a:blipFill>
                      </a:tcPr>
                    </a:tc>
                    <a:tc>
                      <a:txBody>
                        <a:bodyPr/>
                        <a:lstStyle/>
                        <a:p>
                          <a:endParaRPr lang="zh-CN"/>
                        </a:p>
                      </a:txBody>
                      <a:tcPr>
                        <a:blipFill>
                          <a:blip r:embed="rId6"/>
                          <a:stretch>
                            <a:fillRect l="-100755" t="-284375" r="-1887" b="-6250"/>
                          </a:stretch>
                        </a:blipFill>
                      </a:tcPr>
                    </a:tc>
                    <a:extLst>
                      <a:ext uri="{0D108BD9-81ED-4DB2-BD59-A6C34878D82A}">
                        <a16:rowId xmlns:a16="http://schemas.microsoft.com/office/drawing/2014/main" val="2043148144"/>
                      </a:ext>
                    </a:extLst>
                  </a:tr>
                </a:tbl>
              </a:graphicData>
            </a:graphic>
          </p:graphicFrame>
        </mc:Fallback>
      </mc:AlternateContent>
      <p:sp>
        <p:nvSpPr>
          <p:cNvPr id="37" name="矩形 36">
            <a:extLst>
              <a:ext uri="{FF2B5EF4-FFF2-40B4-BE49-F238E27FC236}">
                <a16:creationId xmlns:a16="http://schemas.microsoft.com/office/drawing/2014/main" id="{C5A3980C-38CA-CB00-03AD-D0199530604A}"/>
              </a:ext>
            </a:extLst>
          </p:cNvPr>
          <p:cNvSpPr/>
          <p:nvPr/>
        </p:nvSpPr>
        <p:spPr>
          <a:xfrm>
            <a:off x="9713220" y="3877392"/>
            <a:ext cx="945792" cy="192383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8" name="直接箭头连接符 37">
            <a:extLst>
              <a:ext uri="{FF2B5EF4-FFF2-40B4-BE49-F238E27FC236}">
                <a16:creationId xmlns:a16="http://schemas.microsoft.com/office/drawing/2014/main" id="{01A43BEF-9FB0-14A8-F4DD-A0A656081353}"/>
              </a:ext>
            </a:extLst>
          </p:cNvPr>
          <p:cNvCxnSpPr>
            <a:cxnSpLocks/>
            <a:stCxn id="45" idx="3"/>
          </p:cNvCxnSpPr>
          <p:nvPr/>
        </p:nvCxnSpPr>
        <p:spPr>
          <a:xfrm>
            <a:off x="6710056" y="1463742"/>
            <a:ext cx="3464254" cy="2288221"/>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43" name="箭头: 下 42">
            <a:extLst>
              <a:ext uri="{FF2B5EF4-FFF2-40B4-BE49-F238E27FC236}">
                <a16:creationId xmlns:a16="http://schemas.microsoft.com/office/drawing/2014/main" id="{CAD70BCB-5A68-356A-D1DF-9692C6A0D2DC}"/>
              </a:ext>
            </a:extLst>
          </p:cNvPr>
          <p:cNvSpPr/>
          <p:nvPr/>
        </p:nvSpPr>
        <p:spPr>
          <a:xfrm rot="16200000" flipH="1">
            <a:off x="6130160" y="3980961"/>
            <a:ext cx="523140" cy="1692393"/>
          </a:xfrm>
          <a:prstGeom prst="downArrow">
            <a:avLst/>
          </a:prstGeom>
          <a:solidFill>
            <a:srgbClr val="C0C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a:extLst>
              <a:ext uri="{FF2B5EF4-FFF2-40B4-BE49-F238E27FC236}">
                <a16:creationId xmlns:a16="http://schemas.microsoft.com/office/drawing/2014/main" id="{9ED75C94-982B-AC62-F5CF-CE9CC0F23144}"/>
              </a:ext>
            </a:extLst>
          </p:cNvPr>
          <p:cNvSpPr txBox="1"/>
          <p:nvPr/>
        </p:nvSpPr>
        <p:spPr>
          <a:xfrm>
            <a:off x="5545533" y="4305564"/>
            <a:ext cx="1579075" cy="400110"/>
          </a:xfrm>
          <a:prstGeom prst="rect">
            <a:avLst/>
          </a:prstGeom>
          <a:noFill/>
        </p:spPr>
        <p:txBody>
          <a:bodyPr wrap="square">
            <a:spAutoFit/>
          </a:bodyPr>
          <a:lstStyle/>
          <a:p>
            <a:pPr algn="ctr"/>
            <a:r>
              <a:rPr lang="en-US" altLang="zh-CN" sz="2000" b="1" dirty="0">
                <a:latin typeface="Microsoft YaHei" panose="020B0503020204020204" pitchFamily="34" charset="-122"/>
                <a:ea typeface="Microsoft YaHei" panose="020B0503020204020204" pitchFamily="34" charset="-122"/>
              </a:rPr>
              <a:t>update</a:t>
            </a:r>
            <a:endParaRPr lang="zh-CN" altLang="en-US" sz="2000" b="1" dirty="0"/>
          </a:p>
        </p:txBody>
      </p:sp>
      <p:pic>
        <p:nvPicPr>
          <p:cNvPr id="45" name="图片 44">
            <a:extLst>
              <a:ext uri="{FF2B5EF4-FFF2-40B4-BE49-F238E27FC236}">
                <a16:creationId xmlns:a16="http://schemas.microsoft.com/office/drawing/2014/main" id="{65F5E01E-ED9C-6A29-434F-C7F1D7112EC2}"/>
              </a:ext>
            </a:extLst>
          </p:cNvPr>
          <p:cNvPicPr>
            <a:picLocks noChangeAspect="1"/>
          </p:cNvPicPr>
          <p:nvPr/>
        </p:nvPicPr>
        <p:blipFill>
          <a:blip r:embed="rId7"/>
          <a:stretch>
            <a:fillRect/>
          </a:stretch>
        </p:blipFill>
        <p:spPr>
          <a:xfrm>
            <a:off x="5726638" y="972033"/>
            <a:ext cx="983418" cy="983418"/>
          </a:xfrm>
          <a:prstGeom prst="rect">
            <a:avLst/>
          </a:prstGeom>
        </p:spPr>
      </p:pic>
    </p:spTree>
    <p:extLst>
      <p:ext uri="{BB962C8B-B14F-4D97-AF65-F5344CB8AC3E}">
        <p14:creationId xmlns:p14="http://schemas.microsoft.com/office/powerpoint/2010/main" val="17706497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017D2-A8B1-5DCA-D22B-8916C9136375}"/>
            </a:ext>
          </a:extLst>
        </p:cNvPr>
        <p:cNvGrpSpPr/>
        <p:nvPr/>
      </p:nvGrpSpPr>
      <p:grpSpPr>
        <a:xfrm>
          <a:off x="0" y="0"/>
          <a:ext cx="0" cy="0"/>
          <a:chOff x="0" y="0"/>
          <a:chExt cx="0" cy="0"/>
        </a:xfrm>
      </p:grpSpPr>
      <p:sp>
        <p:nvSpPr>
          <p:cNvPr id="15" name="矩形: 圆角 14">
            <a:extLst>
              <a:ext uri="{FF2B5EF4-FFF2-40B4-BE49-F238E27FC236}">
                <a16:creationId xmlns:a16="http://schemas.microsoft.com/office/drawing/2014/main" id="{31A44056-3A8A-BCA4-E06B-7A019D7B0C0B}"/>
              </a:ext>
            </a:extLst>
          </p:cNvPr>
          <p:cNvSpPr/>
          <p:nvPr/>
        </p:nvSpPr>
        <p:spPr>
          <a:xfrm>
            <a:off x="1292307" y="3510550"/>
            <a:ext cx="4049975" cy="3031918"/>
          </a:xfrm>
          <a:prstGeom prst="roundRect">
            <a:avLst>
              <a:gd name="adj" fmla="val 8936"/>
            </a:avLst>
          </a:prstGeom>
          <a:noFill/>
          <a:ln w="28575">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连接符 61">
            <a:extLst>
              <a:ext uri="{FF2B5EF4-FFF2-40B4-BE49-F238E27FC236}">
                <a16:creationId xmlns:a16="http://schemas.microsoft.com/office/drawing/2014/main" id="{2F2FF37A-90AD-F70B-43E2-A6FDCDF4BBA2}"/>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98091792-CE63-B4CF-433A-B84A5FF9EBB7}"/>
              </a:ext>
            </a:extLst>
          </p:cNvPr>
          <p:cNvSpPr txBox="1">
            <a:spLocks noChangeArrowheads="1"/>
          </p:cNvSpPr>
          <p:nvPr/>
        </p:nvSpPr>
        <p:spPr bwMode="auto">
          <a:xfrm>
            <a:off x="367827" y="213865"/>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fontAlgn="base">
              <a:lnSpc>
                <a:spcPct val="100000"/>
              </a:lnSpc>
              <a:spcBef>
                <a:spcPct val="0"/>
              </a:spcBef>
              <a:spcAft>
                <a:spcPct val="0"/>
              </a:spcAft>
              <a:buNone/>
              <a:defRPr/>
            </a:pPr>
            <a:r>
              <a:rPr lang="en-US" altLang="zh-CN" sz="3200" b="1" dirty="0">
                <a:latin typeface="微软雅黑" panose="020B0503020204020204" pitchFamily="34" charset="-122"/>
                <a:ea typeface="微软雅黑" panose="020B0503020204020204" pitchFamily="34" charset="-122"/>
              </a:rPr>
              <a:t>Adversary in ROM</a:t>
            </a:r>
            <a:endParaRPr lang="zh-CN" altLang="en-US" sz="3200" b="1" dirty="0">
              <a:latin typeface="微软雅黑" panose="020B0503020204020204" pitchFamily="34" charset="-122"/>
              <a:ea typeface="微软雅黑" panose="020B0503020204020204" pitchFamily="34" charset="-122"/>
            </a:endParaRPr>
          </a:p>
        </p:txBody>
      </p:sp>
      <p:sp>
        <p:nvSpPr>
          <p:cNvPr id="34" name="文本框 33">
            <a:extLst>
              <a:ext uri="{FF2B5EF4-FFF2-40B4-BE49-F238E27FC236}">
                <a16:creationId xmlns:a16="http://schemas.microsoft.com/office/drawing/2014/main" id="{28FA65AB-D0E3-F740-0562-445F1A043F7E}"/>
              </a:ext>
            </a:extLst>
          </p:cNvPr>
          <p:cNvSpPr txBox="1"/>
          <p:nvPr/>
        </p:nvSpPr>
        <p:spPr>
          <a:xfrm>
            <a:off x="612774" y="1198201"/>
            <a:ext cx="3138573" cy="461665"/>
          </a:xfrm>
          <a:prstGeom prst="rect">
            <a:avLst/>
          </a:prstGeom>
          <a:noFill/>
        </p:spPr>
        <p:txBody>
          <a:bodyPr wrap="square">
            <a:spAutoFit/>
          </a:bodyPr>
          <a:lstStyle/>
          <a:p>
            <a:pPr algn="ctr"/>
            <a:r>
              <a:rPr kumimoji="0" lang="en-US" altLang="zh-CN" sz="2400" b="1" i="0" u="sng"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itchFamily="18" charset="-122"/>
              </a:rPr>
              <a:t>Simulation Phase</a:t>
            </a:r>
            <a:endParaRPr lang="zh-CN" altLang="en-US" sz="2400" u="sng" dirty="0"/>
          </a:p>
        </p:txBody>
      </p:sp>
      <p:grpSp>
        <p:nvGrpSpPr>
          <p:cNvPr id="7" name="组合 6">
            <a:extLst>
              <a:ext uri="{FF2B5EF4-FFF2-40B4-BE49-F238E27FC236}">
                <a16:creationId xmlns:a16="http://schemas.microsoft.com/office/drawing/2014/main" id="{C0478CAC-6B94-87EB-41A5-E0DE6BC20851}"/>
              </a:ext>
            </a:extLst>
          </p:cNvPr>
          <p:cNvGrpSpPr/>
          <p:nvPr/>
        </p:nvGrpSpPr>
        <p:grpSpPr>
          <a:xfrm>
            <a:off x="2663014" y="2150129"/>
            <a:ext cx="5585903" cy="691845"/>
            <a:chOff x="2890085" y="3244310"/>
            <a:chExt cx="5585903" cy="691845"/>
          </a:xfrm>
        </p:grpSpPr>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403BA82A-FB10-FE53-1EBF-9B9FFB3FF377}"/>
                    </a:ext>
                  </a:extLst>
                </p:cNvPr>
                <p:cNvSpPr txBox="1"/>
                <p:nvPr/>
              </p:nvSpPr>
              <p:spPr>
                <a:xfrm>
                  <a:off x="2890085" y="3292701"/>
                  <a:ext cx="5585903" cy="482824"/>
                </a:xfrm>
                <a:prstGeom prst="rect">
                  <a:avLst/>
                </a:prstGeom>
                <a:noFill/>
              </p:spPr>
              <p:txBody>
                <a:bodyPr wrap="square">
                  <a:spAutoFit/>
                </a:bodyPr>
                <a:lstStyle/>
                <a:p>
                  <a:r>
                    <a:rPr lang="en-US" altLang="zh-CN" sz="2400" dirty="0">
                      <a:latin typeface="Microsoft YaHei" panose="020B0503020204020204" pitchFamily="34" charset="-122"/>
                      <a:ea typeface="Microsoft YaHei" panose="020B0503020204020204" pitchFamily="34" charset="-122"/>
                    </a:rPr>
                    <a:t>Simulate </a:t>
                  </a:r>
                  <a14:m>
                    <m:oMath xmlns:m="http://schemas.openxmlformats.org/officeDocument/2006/math">
                      <m:sSub>
                        <m:sSubPr>
                          <m:ctrlPr>
                            <a:rPr lang="zh-CN" altLang="en-US" sz="2400" b="1" i="1" dirty="0" smtClean="0">
                              <a:solidFill>
                                <a:srgbClr val="C00000"/>
                              </a:solidFill>
                              <a:latin typeface="Cambria Math" panose="02040503050406030204" pitchFamily="18" charset="0"/>
                              <a:ea typeface="Microsoft YaHei" panose="020B0503020204020204" pitchFamily="34" charset="-122"/>
                            </a:rPr>
                          </m:ctrlPr>
                        </m:sSubPr>
                        <m:e>
                          <m:acc>
                            <m:accPr>
                              <m:chr m:val="̃"/>
                              <m:ctrlPr>
                                <a:rPr lang="zh-CN" altLang="en-US" sz="2400" b="1" i="1" dirty="0" smtClean="0">
                                  <a:solidFill>
                                    <a:srgbClr val="C00000"/>
                                  </a:solidFill>
                                  <a:latin typeface="Cambria Math" panose="02040503050406030204" pitchFamily="18" charset="0"/>
                                  <a:ea typeface="Microsoft YaHei" panose="020B0503020204020204" pitchFamily="34" charset="-122"/>
                                </a:rPr>
                              </m:ctrlPr>
                            </m:accPr>
                            <m:e>
                              <m:r>
                                <a:rPr lang="zh-CN" altLang="en-US" sz="2400" b="1" i="1" dirty="0">
                                  <a:solidFill>
                                    <a:srgbClr val="C00000"/>
                                  </a:solidFill>
                                  <a:latin typeface="Cambria Math" panose="02040503050406030204" pitchFamily="18" charset="0"/>
                                  <a:ea typeface="Microsoft YaHei" panose="020B0503020204020204" pitchFamily="34" charset="-122"/>
                                </a:rPr>
                                <m:t>𝐬𝐤</m:t>
                              </m:r>
                            </m:e>
                          </m:acc>
                        </m:e>
                        <m:sub>
                          <m:r>
                            <a:rPr lang="zh-CN" altLang="en-US" sz="2400" b="1" i="1" dirty="0">
                              <a:solidFill>
                                <a:srgbClr val="C00000"/>
                              </a:solidFill>
                              <a:latin typeface="Cambria Math" panose="02040503050406030204" pitchFamily="18" charset="0"/>
                              <a:ea typeface="Microsoft YaHei" panose="020B0503020204020204" pitchFamily="34" charset="-122"/>
                            </a:rPr>
                            <m:t>𝑨</m:t>
                          </m:r>
                        </m:sub>
                      </m:sSub>
                    </m:oMath>
                  </a14:m>
                  <a:r>
                    <a:rPr lang="zh-CN" altLang="en-US" sz="2400" b="1" dirty="0">
                      <a:solidFill>
                        <a:srgbClr val="C00000"/>
                      </a:solidFill>
                    </a:rPr>
                    <a:t> </a:t>
                  </a:r>
                  <a:r>
                    <a:rPr lang="en-US" altLang="zh-CN" sz="2400" dirty="0">
                      <a:latin typeface="Microsoft YaHei" panose="020B0503020204020204" pitchFamily="34" charset="-122"/>
                      <a:ea typeface="Microsoft YaHei" panose="020B0503020204020204" pitchFamily="34" charset="-122"/>
                    </a:rPr>
                    <a:t>and           such that</a:t>
                  </a:r>
                  <a:endParaRPr lang="zh-CN" altLang="en-US" sz="2400" dirty="0">
                    <a:latin typeface="Microsoft YaHei" panose="020B0503020204020204" pitchFamily="34" charset="-122"/>
                    <a:ea typeface="Microsoft YaHei" panose="020B0503020204020204" pitchFamily="34" charset="-122"/>
                  </a:endParaRPr>
                </a:p>
              </p:txBody>
            </p:sp>
          </mc:Choice>
          <mc:Fallback xmlns="">
            <p:sp>
              <p:nvSpPr>
                <p:cNvPr id="9" name="文本框 8">
                  <a:extLst>
                    <a:ext uri="{FF2B5EF4-FFF2-40B4-BE49-F238E27FC236}">
                      <a16:creationId xmlns:a16="http://schemas.microsoft.com/office/drawing/2014/main" id="{403BA82A-FB10-FE53-1EBF-9B9FFB3FF377}"/>
                    </a:ext>
                  </a:extLst>
                </p:cNvPr>
                <p:cNvSpPr txBox="1">
                  <a:spLocks noRot="1" noChangeAspect="1" noMove="1" noResize="1" noEditPoints="1" noAdjustHandles="1" noChangeArrowheads="1" noChangeShapeType="1" noTextEdit="1"/>
                </p:cNvSpPr>
                <p:nvPr/>
              </p:nvSpPr>
              <p:spPr>
                <a:xfrm>
                  <a:off x="2890085" y="3292701"/>
                  <a:ext cx="5585903" cy="482824"/>
                </a:xfrm>
                <a:prstGeom prst="rect">
                  <a:avLst/>
                </a:prstGeom>
                <a:blipFill>
                  <a:blip r:embed="rId3"/>
                  <a:stretch>
                    <a:fillRect l="-1747" t="-7595" b="-27848"/>
                  </a:stretch>
                </a:blipFill>
              </p:spPr>
              <p:txBody>
                <a:bodyPr/>
                <a:lstStyle/>
                <a:p>
                  <a:r>
                    <a:rPr lang="zh-CN" altLang="en-US">
                      <a:noFill/>
                    </a:rPr>
                    <a:t> </a:t>
                  </a:r>
                </a:p>
              </p:txBody>
            </p:sp>
          </mc:Fallback>
        </mc:AlternateContent>
        <p:pic>
          <p:nvPicPr>
            <p:cNvPr id="10" name="图片 9">
              <a:extLst>
                <a:ext uri="{FF2B5EF4-FFF2-40B4-BE49-F238E27FC236}">
                  <a16:creationId xmlns:a16="http://schemas.microsoft.com/office/drawing/2014/main" id="{03259C6E-A466-17F7-3BB4-A923B919C7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9353" y="3244310"/>
              <a:ext cx="691845" cy="691845"/>
            </a:xfrm>
            <a:prstGeom prst="rect">
              <a:avLst/>
            </a:prstGeom>
          </p:spPr>
        </p:pic>
        <p:pic>
          <p:nvPicPr>
            <p:cNvPr id="11" name="图片 10">
              <a:extLst>
                <a:ext uri="{FF2B5EF4-FFF2-40B4-BE49-F238E27FC236}">
                  <a16:creationId xmlns:a16="http://schemas.microsoft.com/office/drawing/2014/main" id="{785BC836-F012-36AD-F0D3-5670C277313A}"/>
                </a:ext>
              </a:extLst>
            </p:cNvPr>
            <p:cNvPicPr>
              <a:picLocks noChangeAspect="1"/>
            </p:cNvPicPr>
            <p:nvPr/>
          </p:nvPicPr>
          <p:blipFill>
            <a:blip r:embed="rId5"/>
            <a:stretch>
              <a:fillRect/>
            </a:stretch>
          </p:blipFill>
          <p:spPr>
            <a:xfrm>
              <a:off x="5569353" y="3322817"/>
              <a:ext cx="695730" cy="422591"/>
            </a:xfrm>
            <a:prstGeom prst="rect">
              <a:avLst/>
            </a:prstGeom>
          </p:spPr>
        </p:pic>
      </p:grpSp>
      <p:grpSp>
        <p:nvGrpSpPr>
          <p:cNvPr id="23" name="组合 22">
            <a:extLst>
              <a:ext uri="{FF2B5EF4-FFF2-40B4-BE49-F238E27FC236}">
                <a16:creationId xmlns:a16="http://schemas.microsoft.com/office/drawing/2014/main" id="{3A4D1C76-F696-7BE5-62D6-A1A477B1B389}"/>
              </a:ext>
            </a:extLst>
          </p:cNvPr>
          <p:cNvGrpSpPr/>
          <p:nvPr/>
        </p:nvGrpSpPr>
        <p:grpSpPr>
          <a:xfrm>
            <a:off x="825559" y="1855647"/>
            <a:ext cx="1787868" cy="1211865"/>
            <a:chOff x="783085" y="2071895"/>
            <a:chExt cx="1787868" cy="1211865"/>
          </a:xfrm>
        </p:grpSpPr>
        <p:pic>
          <p:nvPicPr>
            <p:cNvPr id="19" name="图片 18">
              <a:extLst>
                <a:ext uri="{FF2B5EF4-FFF2-40B4-BE49-F238E27FC236}">
                  <a16:creationId xmlns:a16="http://schemas.microsoft.com/office/drawing/2014/main" id="{00E5BB86-3C1D-5C92-D48B-AF29CF99E4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3085" y="2226730"/>
              <a:ext cx="1057030" cy="1057030"/>
            </a:xfrm>
            <a:prstGeom prst="rect">
              <a:avLst/>
            </a:prstGeom>
          </p:spPr>
        </p:pic>
        <p:pic>
          <p:nvPicPr>
            <p:cNvPr id="20" name="图片 19">
              <a:extLst>
                <a:ext uri="{FF2B5EF4-FFF2-40B4-BE49-F238E27FC236}">
                  <a16:creationId xmlns:a16="http://schemas.microsoft.com/office/drawing/2014/main" id="{E01334BF-A153-8792-9464-88C0F9CF5D4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906420">
              <a:off x="1684791" y="2071895"/>
              <a:ext cx="886162" cy="886162"/>
            </a:xfrm>
            <a:prstGeom prst="rect">
              <a:avLst/>
            </a:prstGeom>
          </p:spPr>
        </p:pic>
        <p:pic>
          <p:nvPicPr>
            <p:cNvPr id="21" name="图片 20">
              <a:extLst>
                <a:ext uri="{FF2B5EF4-FFF2-40B4-BE49-F238E27FC236}">
                  <a16:creationId xmlns:a16="http://schemas.microsoft.com/office/drawing/2014/main" id="{37C246AF-2880-DBAF-5CEB-9D7FF3120B4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94717" y="2178385"/>
              <a:ext cx="439003" cy="439003"/>
            </a:xfrm>
            <a:prstGeom prst="rect">
              <a:avLst/>
            </a:prstGeom>
          </p:spPr>
        </p:pic>
      </p:grpSp>
      <p:pic>
        <p:nvPicPr>
          <p:cNvPr id="8" name="图片 7">
            <a:extLst>
              <a:ext uri="{FF2B5EF4-FFF2-40B4-BE49-F238E27FC236}">
                <a16:creationId xmlns:a16="http://schemas.microsoft.com/office/drawing/2014/main" id="{FD4C053F-56AA-CCF2-E928-EE2F994DF9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512" y="3250865"/>
            <a:ext cx="691845" cy="691845"/>
          </a:xfrm>
          <a:prstGeom prst="rect">
            <a:avLst/>
          </a:prstGeom>
        </p:spPr>
      </p:pic>
      <p:pic>
        <p:nvPicPr>
          <p:cNvPr id="12" name="图片 11">
            <a:extLst>
              <a:ext uri="{FF2B5EF4-FFF2-40B4-BE49-F238E27FC236}">
                <a16:creationId xmlns:a16="http://schemas.microsoft.com/office/drawing/2014/main" id="{271E9134-F08D-E5C6-D3ED-06D1D214B87B}"/>
              </a:ext>
            </a:extLst>
          </p:cNvPr>
          <p:cNvPicPr>
            <a:picLocks noChangeAspect="1"/>
          </p:cNvPicPr>
          <p:nvPr/>
        </p:nvPicPr>
        <p:blipFill>
          <a:blip r:embed="rId5"/>
          <a:stretch>
            <a:fillRect/>
          </a:stretch>
        </p:blipFill>
        <p:spPr>
          <a:xfrm>
            <a:off x="990512" y="3329372"/>
            <a:ext cx="695730" cy="422591"/>
          </a:xfrm>
          <a:prstGeom prst="rect">
            <a:avLst/>
          </a:prstGeom>
        </p:spPr>
      </p:pic>
      <mc:AlternateContent xmlns:mc="http://schemas.openxmlformats.org/markup-compatibility/2006" xmlns:a14="http://schemas.microsoft.com/office/drawing/2010/main">
        <mc:Choice Requires="a14">
          <p:graphicFrame>
            <p:nvGraphicFramePr>
              <p:cNvPr id="16" name="表格 15">
                <a:extLst>
                  <a:ext uri="{FF2B5EF4-FFF2-40B4-BE49-F238E27FC236}">
                    <a16:creationId xmlns:a16="http://schemas.microsoft.com/office/drawing/2014/main" id="{31B38AEE-D4BF-15AB-9D37-A47468599DC1}"/>
                  </a:ext>
                </a:extLst>
              </p:cNvPr>
              <p:cNvGraphicFramePr>
                <a:graphicFrameLocks noGrp="1"/>
              </p:cNvGraphicFramePr>
              <p:nvPr>
                <p:extLst/>
              </p:nvPr>
            </p:nvGraphicFramePr>
            <p:xfrm>
              <a:off x="1721781" y="3707726"/>
              <a:ext cx="3231550" cy="1122045"/>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0">
                    <a:tc>
                      <a:txBody>
                        <a:bodyPr/>
                        <a:lstStyle/>
                        <a:p>
                          <a:pPr/>
                          <a14:m>
                            <m:oMathPara xmlns:m="http://schemas.openxmlformats.org/officeDocument/2006/math">
                              <m:oMathParaPr>
                                <m:jc m:val="centerGroup"/>
                              </m:oMathParaPr>
                              <m:oMath xmlns:m="http://schemas.openxmlformats.org/officeDocument/2006/math">
                                <m:sSub>
                                  <m:sSubPr>
                                    <m:ctrlPr>
                                      <a:rPr lang="zh-CN" altLang="en-US" b="1" i="1" dirty="0" smtClean="0">
                                        <a:solidFill>
                                          <a:schemeClr val="tx1"/>
                                        </a:solidFill>
                                        <a:latin typeface="Cambria Math" panose="02040503050406030204" pitchFamily="18" charset="0"/>
                                      </a:rPr>
                                    </m:ctrlPr>
                                  </m:sSubPr>
                                  <m:e>
                                    <m:r>
                                      <a:rPr lang="zh-CN" altLang="en-US" b="1" i="1" dirty="0">
                                        <a:solidFill>
                                          <a:schemeClr val="tx1"/>
                                        </a:solidFill>
                                        <a:latin typeface="Cambria Math" panose="02040503050406030204" pitchFamily="18" charset="0"/>
                                      </a:rPr>
                                      <m:t>𝒙</m:t>
                                    </m:r>
                                  </m:e>
                                  <m:sub>
                                    <m:r>
                                      <a:rPr lang="zh-CN" altLang="en-US" b="1" i="0" dirty="0">
                                        <a:solidFill>
                                          <a:schemeClr val="tx1"/>
                                        </a:solidFill>
                                        <a:latin typeface="Cambria Math" panose="02040503050406030204" pitchFamily="18" charset="0"/>
                                      </a:rPr>
                                      <m:t>𝟏</m:t>
                                    </m:r>
                                  </m:sub>
                                </m:sSub>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zh-CN" altLang="en-US" sz="1800" b="1" i="1" kern="1200" dirty="0">
                                        <a:solidFill>
                                          <a:schemeClr val="tx1"/>
                                        </a:solidFill>
                                        <a:latin typeface="Cambria Math" panose="02040503050406030204" pitchFamily="18" charset="0"/>
                                        <a:ea typeface="+mn-ea"/>
                                        <a:cs typeface="+mn-cs"/>
                                      </a:rPr>
                                      <m:t>𝟏</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2436588267"/>
                      </a:ext>
                    </a:extLst>
                  </a:tr>
                  <a:tr h="292279">
                    <a:tc>
                      <a:txBody>
                        <a:bodyPr/>
                        <a:lstStyle/>
                        <a:p>
                          <a:pPr algn="ctr"/>
                          <a:r>
                            <a:rPr lang="en-US" altLang="zh-CN" b="1" dirty="0"/>
                            <a:t>…</a:t>
                          </a:r>
                          <a:endParaRPr lang="zh-CN" altLang="en-US" b="1" dirty="0"/>
                        </a:p>
                      </a:txBody>
                      <a:tcPr/>
                    </a:tc>
                    <a:tc>
                      <a:txBody>
                        <a:bodyPr/>
                        <a:lstStyle/>
                        <a:p>
                          <a:pPr algn="ctr"/>
                          <a:r>
                            <a:rPr lang="en-US" altLang="zh-CN" b="1" dirty="0"/>
                            <a:t>…</a:t>
                          </a:r>
                          <a:endParaRPr lang="zh-CN" altLang="en-US" b="1" dirty="0"/>
                        </a:p>
                      </a:txBody>
                      <a:tcPr/>
                    </a:tc>
                    <a:extLst>
                      <a:ext uri="{0D108BD9-81ED-4DB2-BD59-A6C34878D82A}">
                        <a16:rowId xmlns:a16="http://schemas.microsoft.com/office/drawing/2014/main" val="4114914350"/>
                      </a:ext>
                    </a:extLst>
                  </a:tr>
                  <a:tr h="292279">
                    <a:tc>
                      <a:txBody>
                        <a:bodyPr/>
                        <a:lstStyle/>
                        <a:p>
                          <a:pPr/>
                          <a14:m>
                            <m:oMathPara xmlns:m="http://schemas.openxmlformats.org/officeDocument/2006/math">
                              <m:oMathParaPr>
                                <m:jc m:val="centerGroup"/>
                              </m:oMathParaPr>
                              <m:oMath xmlns:m="http://schemas.openxmlformats.org/officeDocument/2006/math">
                                <m:sSub>
                                  <m:sSubPr>
                                    <m:ctrlPr>
                                      <a:rPr lang="zh-CN" altLang="en-US" b="1" i="1" dirty="0" smtClean="0">
                                        <a:solidFill>
                                          <a:schemeClr val="tx1"/>
                                        </a:solidFill>
                                        <a:latin typeface="Cambria Math" panose="02040503050406030204" pitchFamily="18" charset="0"/>
                                      </a:rPr>
                                    </m:ctrlPr>
                                  </m:sSubPr>
                                  <m:e>
                                    <m:r>
                                      <a:rPr lang="zh-CN" altLang="en-US" b="1" i="1" dirty="0">
                                        <a:solidFill>
                                          <a:schemeClr val="tx1"/>
                                        </a:solidFill>
                                        <a:latin typeface="Cambria Math" panose="02040503050406030204" pitchFamily="18" charset="0"/>
                                      </a:rPr>
                                      <m:t>𝒙</m:t>
                                    </m:r>
                                  </m:e>
                                  <m:sub>
                                    <m:r>
                                      <a:rPr lang="en-US" altLang="zh-CN" b="1" i="1" dirty="0" smtClean="0">
                                        <a:solidFill>
                                          <a:schemeClr val="tx1"/>
                                        </a:solidFill>
                                        <a:latin typeface="Cambria Math" panose="02040503050406030204" pitchFamily="18" charset="0"/>
                                      </a:rPr>
                                      <m:t>𝒒</m:t>
                                    </m:r>
                                  </m:sub>
                                </m:sSub>
                              </m:oMath>
                            </m:oMathPara>
                          </a14:m>
                          <a:endParaRPr lang="zh-CN" altLang="en-US" b="1" dirty="0"/>
                        </a:p>
                      </a:txBody>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𝒒</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tc>
                    <a:extLst>
                      <a:ext uri="{0D108BD9-81ED-4DB2-BD59-A6C34878D82A}">
                        <a16:rowId xmlns:a16="http://schemas.microsoft.com/office/drawing/2014/main" val="2043148144"/>
                      </a:ext>
                    </a:extLst>
                  </a:tr>
                </a:tbl>
              </a:graphicData>
            </a:graphic>
          </p:graphicFrame>
        </mc:Choice>
        <mc:Fallback xmlns="">
          <p:graphicFrame>
            <p:nvGraphicFramePr>
              <p:cNvPr id="16" name="表格 15">
                <a:extLst>
                  <a:ext uri="{FF2B5EF4-FFF2-40B4-BE49-F238E27FC236}">
                    <a16:creationId xmlns:a16="http://schemas.microsoft.com/office/drawing/2014/main" id="{31B38AEE-D4BF-15AB-9D37-A47468599DC1}"/>
                  </a:ext>
                </a:extLst>
              </p:cNvPr>
              <p:cNvGraphicFramePr>
                <a:graphicFrameLocks noGrp="1"/>
              </p:cNvGraphicFramePr>
              <p:nvPr>
                <p:extLst>
                  <p:ext uri="{D42A27DB-BD31-4B8C-83A1-F6EECF244321}">
                    <p14:modId xmlns:p14="http://schemas.microsoft.com/office/powerpoint/2010/main" val="890031109"/>
                  </p:ext>
                </p:extLst>
              </p:nvPr>
            </p:nvGraphicFramePr>
            <p:xfrm>
              <a:off x="1721781" y="3707726"/>
              <a:ext cx="3231550" cy="1122045"/>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365760">
                    <a:tc>
                      <a:txBody>
                        <a:bodyPr/>
                        <a:lstStyle/>
                        <a:p>
                          <a:endParaRPr lang="zh-CN"/>
                        </a:p>
                      </a:txBody>
                      <a:tcPr>
                        <a:blipFill>
                          <a:blip r:embed="rId9"/>
                          <a:stretch>
                            <a:fillRect l="-376" t="-1667" r="-101128" b="-213333"/>
                          </a:stretch>
                        </a:blipFill>
                      </a:tcPr>
                    </a:tc>
                    <a:tc>
                      <a:txBody>
                        <a:bodyPr/>
                        <a:lstStyle/>
                        <a:p>
                          <a:endParaRPr lang="zh-CN"/>
                        </a:p>
                      </a:txBody>
                      <a:tcPr>
                        <a:blipFill>
                          <a:blip r:embed="rId9"/>
                          <a:stretch>
                            <a:fillRect l="-100755" t="-1667" r="-1509" b="-213333"/>
                          </a:stretch>
                        </a:blipFill>
                      </a:tcPr>
                    </a:tc>
                    <a:extLst>
                      <a:ext uri="{0D108BD9-81ED-4DB2-BD59-A6C34878D82A}">
                        <a16:rowId xmlns:a16="http://schemas.microsoft.com/office/drawing/2014/main" val="2436588267"/>
                      </a:ext>
                    </a:extLst>
                  </a:tr>
                  <a:tr h="365760">
                    <a:tc>
                      <a:txBody>
                        <a:bodyPr/>
                        <a:lstStyle/>
                        <a:p>
                          <a:pPr algn="ctr"/>
                          <a:r>
                            <a:rPr lang="en-US" altLang="zh-CN" b="1" dirty="0"/>
                            <a:t>…</a:t>
                          </a:r>
                          <a:endParaRPr lang="zh-CN" altLang="en-US" b="1" dirty="0"/>
                        </a:p>
                      </a:txBody>
                      <a:tcPr/>
                    </a:tc>
                    <a:tc>
                      <a:txBody>
                        <a:bodyPr/>
                        <a:lstStyle/>
                        <a:p>
                          <a:pPr algn="ctr"/>
                          <a:r>
                            <a:rPr lang="en-US" altLang="zh-CN" b="1" dirty="0"/>
                            <a:t>…</a:t>
                          </a:r>
                          <a:endParaRPr lang="zh-CN" altLang="en-US" b="1" dirty="0"/>
                        </a:p>
                      </a:txBody>
                      <a:tcPr/>
                    </a:tc>
                    <a:extLst>
                      <a:ext uri="{0D108BD9-81ED-4DB2-BD59-A6C34878D82A}">
                        <a16:rowId xmlns:a16="http://schemas.microsoft.com/office/drawing/2014/main" val="4114914350"/>
                      </a:ext>
                    </a:extLst>
                  </a:tr>
                  <a:tr h="390525">
                    <a:tc>
                      <a:txBody>
                        <a:bodyPr/>
                        <a:lstStyle/>
                        <a:p>
                          <a:endParaRPr lang="zh-CN"/>
                        </a:p>
                      </a:txBody>
                      <a:tcPr>
                        <a:blipFill>
                          <a:blip r:embed="rId9"/>
                          <a:stretch>
                            <a:fillRect l="-376" t="-190625" r="-101128" b="-4688"/>
                          </a:stretch>
                        </a:blipFill>
                      </a:tcPr>
                    </a:tc>
                    <a:tc>
                      <a:txBody>
                        <a:bodyPr/>
                        <a:lstStyle/>
                        <a:p>
                          <a:endParaRPr lang="zh-CN"/>
                        </a:p>
                      </a:txBody>
                      <a:tcPr>
                        <a:blipFill>
                          <a:blip r:embed="rId9"/>
                          <a:stretch>
                            <a:fillRect l="-100755" t="-190625" r="-1509" b="-4688"/>
                          </a:stretch>
                        </a:blipFill>
                      </a:tcPr>
                    </a:tc>
                    <a:extLst>
                      <a:ext uri="{0D108BD9-81ED-4DB2-BD59-A6C34878D82A}">
                        <a16:rowId xmlns:a16="http://schemas.microsoft.com/office/drawing/2014/main" val="2043148144"/>
                      </a:ext>
                    </a:extLst>
                  </a:tr>
                </a:tbl>
              </a:graphicData>
            </a:graphic>
          </p:graphicFrame>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DEF3A209-0788-2F31-3354-8C714A71718D}"/>
                  </a:ext>
                </a:extLst>
              </p:cNvPr>
              <p:cNvSpPr txBox="1"/>
              <p:nvPr/>
            </p:nvSpPr>
            <p:spPr>
              <a:xfrm>
                <a:off x="6495243" y="3845217"/>
                <a:ext cx="2223896" cy="678071"/>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m:rPr>
                          <m:sty m:val="p"/>
                        </m:rPr>
                        <a:rPr lang="en-US" altLang="zh-CN" sz="2400" dirty="0">
                          <a:latin typeface="Cambria Math" panose="02040503050406030204" pitchFamily="18" charset="0"/>
                        </a:rPr>
                        <m:t>KG</m:t>
                      </m:r>
                      <m:r>
                        <a:rPr lang="en-US" altLang="zh-CN" sz="2400" dirty="0">
                          <a:latin typeface="Cambria Math" panose="02040503050406030204" pitchFamily="18" charset="0"/>
                        </a:rPr>
                        <m:t>(</m:t>
                      </m:r>
                      <m:sSub>
                        <m:sSubPr>
                          <m:ctrlPr>
                            <a:rPr lang="zh-CN" altLang="en-US" sz="2400" b="1" i="1" dirty="0">
                              <a:solidFill>
                                <a:srgbClr val="C00000"/>
                              </a:solidFill>
                              <a:latin typeface="Cambria Math" panose="02040503050406030204" pitchFamily="18" charset="0"/>
                              <a:ea typeface="Microsoft YaHei" panose="020B0503020204020204" pitchFamily="34" charset="-122"/>
                            </a:rPr>
                          </m:ctrlPr>
                        </m:sSubPr>
                        <m:e>
                          <m:acc>
                            <m:accPr>
                              <m:chr m:val="̃"/>
                              <m:ctrlPr>
                                <a:rPr lang="zh-CN" altLang="en-US" sz="2400" b="1" i="1" dirty="0">
                                  <a:solidFill>
                                    <a:srgbClr val="C00000"/>
                                  </a:solidFill>
                                  <a:latin typeface="Cambria Math" panose="02040503050406030204" pitchFamily="18" charset="0"/>
                                  <a:ea typeface="Microsoft YaHei" panose="020B0503020204020204" pitchFamily="34" charset="-122"/>
                                </a:rPr>
                              </m:ctrlPr>
                            </m:accPr>
                            <m:e>
                              <m:r>
                                <a:rPr lang="zh-CN" altLang="en-US" sz="2400" b="1" i="1" dirty="0">
                                  <a:solidFill>
                                    <a:srgbClr val="C00000"/>
                                  </a:solidFill>
                                  <a:latin typeface="Cambria Math" panose="02040503050406030204" pitchFamily="18" charset="0"/>
                                  <a:ea typeface="Microsoft YaHei" panose="020B0503020204020204" pitchFamily="34" charset="-122"/>
                                </a:rPr>
                                <m:t>𝐬𝐤</m:t>
                              </m:r>
                            </m:e>
                          </m:acc>
                        </m:e>
                        <m:sub>
                          <m:r>
                            <a:rPr lang="zh-CN" altLang="en-US" sz="2400" b="1" i="1" dirty="0">
                              <a:solidFill>
                                <a:srgbClr val="C00000"/>
                              </a:solidFill>
                              <a:latin typeface="Cambria Math" panose="02040503050406030204" pitchFamily="18" charset="0"/>
                              <a:ea typeface="Microsoft YaHei" panose="020B0503020204020204" pitchFamily="34" charset="-122"/>
                            </a:rPr>
                            <m:t>𝑨</m:t>
                          </m:r>
                        </m:sub>
                      </m:sSub>
                      <m:r>
                        <a:rPr lang="en-US" altLang="zh-CN" sz="2400" dirty="0">
                          <a:latin typeface="Cambria Math" panose="02040503050406030204" pitchFamily="18" charset="0"/>
                        </a:rPr>
                        <m:t>)</m:t>
                      </m:r>
                    </m:oMath>
                  </m:oMathPara>
                </a14:m>
                <a:endParaRPr lang="zh-CN" altLang="en-US" sz="2400" dirty="0">
                  <a:latin typeface="Microsoft YaHei" panose="020B0503020204020204" pitchFamily="34" charset="-122"/>
                  <a:ea typeface="Microsoft YaHei" panose="020B0503020204020204" pitchFamily="34" charset="-122"/>
                </a:endParaRPr>
              </a:p>
            </p:txBody>
          </p:sp>
        </mc:Choice>
        <mc:Fallback xmlns="">
          <p:sp>
            <p:nvSpPr>
              <p:cNvPr id="17" name="文本框 16">
                <a:extLst>
                  <a:ext uri="{FF2B5EF4-FFF2-40B4-BE49-F238E27FC236}">
                    <a16:creationId xmlns:a16="http://schemas.microsoft.com/office/drawing/2014/main" id="{DEF3A209-0788-2F31-3354-8C714A71718D}"/>
                  </a:ext>
                </a:extLst>
              </p:cNvPr>
              <p:cNvSpPr txBox="1">
                <a:spLocks noRot="1" noChangeAspect="1" noMove="1" noResize="1" noEditPoints="1" noAdjustHandles="1" noChangeArrowheads="1" noChangeShapeType="1" noTextEdit="1"/>
              </p:cNvSpPr>
              <p:nvPr/>
            </p:nvSpPr>
            <p:spPr>
              <a:xfrm>
                <a:off x="6495243" y="3845217"/>
                <a:ext cx="2223896" cy="678071"/>
              </a:xfrm>
              <a:prstGeom prst="rect">
                <a:avLst/>
              </a:prstGeom>
              <a:blipFill>
                <a:blip r:embed="rId10"/>
                <a:stretch>
                  <a:fillRect/>
                </a:stretch>
              </a:blipFill>
            </p:spPr>
            <p:txBody>
              <a:bodyPr/>
              <a:lstStyle/>
              <a:p>
                <a:r>
                  <a:rPr lang="zh-CN" altLang="en-US">
                    <a:noFill/>
                  </a:rPr>
                  <a:t> </a:t>
                </a:r>
              </a:p>
            </p:txBody>
          </p:sp>
        </mc:Fallback>
      </mc:AlternateContent>
      <p:cxnSp>
        <p:nvCxnSpPr>
          <p:cNvPr id="22" name="直接箭头连接符 21">
            <a:extLst>
              <a:ext uri="{FF2B5EF4-FFF2-40B4-BE49-F238E27FC236}">
                <a16:creationId xmlns:a16="http://schemas.microsoft.com/office/drawing/2014/main" id="{F7E33F69-B685-402A-04C6-ED62090FA009}"/>
              </a:ext>
            </a:extLst>
          </p:cNvPr>
          <p:cNvCxnSpPr>
            <a:cxnSpLocks/>
          </p:cNvCxnSpPr>
          <p:nvPr/>
        </p:nvCxnSpPr>
        <p:spPr>
          <a:xfrm>
            <a:off x="8214572" y="4248648"/>
            <a:ext cx="61174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76CDF308-A70E-CA81-D491-84BE713D13C9}"/>
                  </a:ext>
                </a:extLst>
              </p:cNvPr>
              <p:cNvSpPr txBox="1"/>
              <p:nvPr/>
            </p:nvSpPr>
            <p:spPr>
              <a:xfrm>
                <a:off x="8520446" y="3953421"/>
                <a:ext cx="138286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0" i="1" dirty="0" smtClean="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b="0" i="1" dirty="0">
                              <a:latin typeface="Cambria Math" panose="02040503050406030204" pitchFamily="18" charset="0"/>
                              <a:ea typeface="Microsoft YaHei" panose="020B0503020204020204" pitchFamily="34" charset="-122"/>
                            </a:rPr>
                            <m:t>𝑘</m:t>
                          </m:r>
                        </m:e>
                        <m:sub>
                          <m:r>
                            <a:rPr lang="zh-CN" altLang="en-US" sz="2400" b="0" i="1" dirty="0">
                              <a:latin typeface="Cambria Math" panose="02040503050406030204" pitchFamily="18" charset="0"/>
                              <a:ea typeface="Microsoft YaHei" panose="020B0503020204020204" pitchFamily="34" charset="-122"/>
                            </a:rPr>
                            <m:t>𝐴</m:t>
                          </m:r>
                        </m:sub>
                      </m:sSub>
                    </m:oMath>
                  </m:oMathPara>
                </a14:m>
                <a:endParaRPr lang="zh-CN" altLang="en-US" sz="2400" dirty="0"/>
              </a:p>
            </p:txBody>
          </p:sp>
        </mc:Choice>
        <mc:Fallback xmlns="">
          <p:sp>
            <p:nvSpPr>
              <p:cNvPr id="26" name="文本框 25">
                <a:extLst>
                  <a:ext uri="{FF2B5EF4-FFF2-40B4-BE49-F238E27FC236}">
                    <a16:creationId xmlns:a16="http://schemas.microsoft.com/office/drawing/2014/main" id="{76CDF308-A70E-CA81-D491-84BE713D13C9}"/>
                  </a:ext>
                </a:extLst>
              </p:cNvPr>
              <p:cNvSpPr txBox="1">
                <a:spLocks noRot="1" noChangeAspect="1" noMove="1" noResize="1" noEditPoints="1" noAdjustHandles="1" noChangeArrowheads="1" noChangeShapeType="1" noTextEdit="1"/>
              </p:cNvSpPr>
              <p:nvPr/>
            </p:nvSpPr>
            <p:spPr>
              <a:xfrm>
                <a:off x="8520446" y="3953421"/>
                <a:ext cx="1382868" cy="461665"/>
              </a:xfrm>
              <a:prstGeom prst="rect">
                <a:avLst/>
              </a:prstGeom>
              <a:blipFill>
                <a:blip r:embed="rId11"/>
                <a:stretch>
                  <a:fillRect b="-10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293A2A1E-B2E7-DC9C-2605-5FCBCC75BE37}"/>
                  </a:ext>
                </a:extLst>
              </p:cNvPr>
              <p:cNvSpPr txBox="1"/>
              <p:nvPr/>
            </p:nvSpPr>
            <p:spPr>
              <a:xfrm>
                <a:off x="6218347" y="5162319"/>
                <a:ext cx="3578053" cy="48282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altLang="zh-CN" sz="2400" dirty="0">
                          <a:latin typeface="Cambria Math" panose="02040503050406030204" pitchFamily="18" charset="0"/>
                        </a:rPr>
                        <m:t>SHK</m:t>
                      </m:r>
                      <m:r>
                        <a:rPr lang="en-US" altLang="zh-CN" sz="2400" dirty="0">
                          <a:latin typeface="Cambria Math" panose="02040503050406030204" pitchFamily="18" charset="0"/>
                        </a:rPr>
                        <m:t>(</m:t>
                      </m:r>
                      <m:sSub>
                        <m:sSubPr>
                          <m:ctrlPr>
                            <a:rPr lang="zh-CN" altLang="en-US" sz="2400" b="1" i="1" dirty="0">
                              <a:solidFill>
                                <a:srgbClr val="C00000"/>
                              </a:solidFill>
                              <a:latin typeface="Cambria Math" panose="02040503050406030204" pitchFamily="18" charset="0"/>
                              <a:ea typeface="Microsoft YaHei" panose="020B0503020204020204" pitchFamily="34" charset="-122"/>
                            </a:rPr>
                          </m:ctrlPr>
                        </m:sSubPr>
                        <m:e>
                          <m:acc>
                            <m:accPr>
                              <m:chr m:val="̃"/>
                              <m:ctrlPr>
                                <a:rPr lang="zh-CN" altLang="en-US" sz="2400" b="1" i="1" dirty="0">
                                  <a:solidFill>
                                    <a:srgbClr val="C00000"/>
                                  </a:solidFill>
                                  <a:latin typeface="Cambria Math" panose="02040503050406030204" pitchFamily="18" charset="0"/>
                                  <a:ea typeface="Microsoft YaHei" panose="020B0503020204020204" pitchFamily="34" charset="-122"/>
                                </a:rPr>
                              </m:ctrlPr>
                            </m:accPr>
                            <m:e>
                              <m:r>
                                <a:rPr lang="zh-CN" altLang="en-US" sz="2400" b="1" i="1" dirty="0">
                                  <a:solidFill>
                                    <a:srgbClr val="C00000"/>
                                  </a:solidFill>
                                  <a:latin typeface="Cambria Math" panose="02040503050406030204" pitchFamily="18" charset="0"/>
                                  <a:ea typeface="Microsoft YaHei" panose="020B0503020204020204" pitchFamily="34" charset="-122"/>
                                </a:rPr>
                                <m:t>𝐬𝐤</m:t>
                              </m:r>
                            </m:e>
                          </m:acc>
                        </m:e>
                        <m:sub>
                          <m:r>
                            <a:rPr lang="zh-CN" altLang="en-US" sz="2400" b="1" i="1" dirty="0">
                              <a:solidFill>
                                <a:srgbClr val="C00000"/>
                              </a:solidFill>
                              <a:latin typeface="Cambria Math" panose="02040503050406030204" pitchFamily="18" charset="0"/>
                              <a:ea typeface="Microsoft YaHei" panose="020B0503020204020204" pitchFamily="34" charset="-122"/>
                            </a:rPr>
                            <m:t>𝑨</m:t>
                          </m:r>
                        </m:sub>
                      </m:sSub>
                      <m:r>
                        <a:rPr lang="en-US" altLang="zh-CN" sz="2400" dirty="0">
                          <a:latin typeface="Cambria Math" panose="02040503050406030204" pitchFamily="18" charset="0"/>
                          <a:ea typeface="Microsoft YaHei" panose="020B0503020204020204" pitchFamily="34" charset="-122"/>
                        </a:rPr>
                        <m:t>,</m:t>
                      </m:r>
                      <m:r>
                        <a:rPr lang="en-US" altLang="zh-CN" sz="2400" i="1" dirty="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en-US" altLang="zh-CN" sz="2400" i="1" dirty="0">
                              <a:latin typeface="Cambria Math" panose="02040503050406030204" pitchFamily="18" charset="0"/>
                              <a:ea typeface="Microsoft YaHei" panose="020B0503020204020204" pitchFamily="34" charset="-122"/>
                            </a:rPr>
                            <m:t>𝐵</m:t>
                          </m:r>
                        </m:sub>
                      </m:sSub>
                      <m:r>
                        <a:rPr lang="en-US" altLang="zh-CN" sz="2400" dirty="0">
                          <a:latin typeface="Cambria Math" panose="02040503050406030204" pitchFamily="18" charset="0"/>
                        </a:rPr>
                        <m:t>)</m:t>
                      </m:r>
                    </m:oMath>
                  </m:oMathPara>
                </a14:m>
                <a:endParaRPr lang="zh-CN" altLang="en-US" sz="2400" dirty="0"/>
              </a:p>
            </p:txBody>
          </p:sp>
        </mc:Choice>
        <mc:Fallback xmlns="">
          <p:sp>
            <p:nvSpPr>
              <p:cNvPr id="28" name="文本框 27">
                <a:extLst>
                  <a:ext uri="{FF2B5EF4-FFF2-40B4-BE49-F238E27FC236}">
                    <a16:creationId xmlns:a16="http://schemas.microsoft.com/office/drawing/2014/main" id="{293A2A1E-B2E7-DC9C-2605-5FCBCC75BE37}"/>
                  </a:ext>
                </a:extLst>
              </p:cNvPr>
              <p:cNvSpPr txBox="1">
                <a:spLocks noRot="1" noChangeAspect="1" noMove="1" noResize="1" noEditPoints="1" noAdjustHandles="1" noChangeArrowheads="1" noChangeShapeType="1" noTextEdit="1"/>
              </p:cNvSpPr>
              <p:nvPr/>
            </p:nvSpPr>
            <p:spPr>
              <a:xfrm>
                <a:off x="6218347" y="5162319"/>
                <a:ext cx="3578053" cy="482824"/>
              </a:xfrm>
              <a:prstGeom prst="rect">
                <a:avLst/>
              </a:prstGeom>
              <a:blipFill>
                <a:blip r:embed="rId12"/>
                <a:stretch>
                  <a:fillRect t="-7595" b="-17722"/>
                </a:stretch>
              </a:blipFill>
            </p:spPr>
            <p:txBody>
              <a:bodyPr/>
              <a:lstStyle/>
              <a:p>
                <a:r>
                  <a:rPr lang="zh-CN" altLang="en-US">
                    <a:noFill/>
                  </a:rPr>
                  <a:t> </a:t>
                </a:r>
              </a:p>
            </p:txBody>
          </p:sp>
        </mc:Fallback>
      </mc:AlternateContent>
      <p:cxnSp>
        <p:nvCxnSpPr>
          <p:cNvPr id="29" name="直接箭头连接符 28">
            <a:extLst>
              <a:ext uri="{FF2B5EF4-FFF2-40B4-BE49-F238E27FC236}">
                <a16:creationId xmlns:a16="http://schemas.microsoft.com/office/drawing/2014/main" id="{B00B913E-136C-477B-A17A-680B04FD6796}"/>
              </a:ext>
            </a:extLst>
          </p:cNvPr>
          <p:cNvCxnSpPr>
            <a:cxnSpLocks/>
          </p:cNvCxnSpPr>
          <p:nvPr/>
        </p:nvCxnSpPr>
        <p:spPr>
          <a:xfrm>
            <a:off x="9060696" y="5422080"/>
            <a:ext cx="61174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025C60E8-9D47-E9B1-E44C-E9B115E1A59A}"/>
                  </a:ext>
                </a:extLst>
              </p:cNvPr>
              <p:cNvSpPr txBox="1"/>
              <p:nvPr/>
            </p:nvSpPr>
            <p:spPr>
              <a:xfrm>
                <a:off x="9211880" y="5164242"/>
                <a:ext cx="1382868" cy="48090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altLang="zh-CN" sz="2400" b="1" i="1" dirty="0">
                              <a:solidFill>
                                <a:srgbClr val="C00000"/>
                              </a:solidFill>
                              <a:latin typeface="Cambria Math" panose="02040503050406030204" pitchFamily="18" charset="0"/>
                              <a:ea typeface="Microsoft YaHei" panose="020B0503020204020204" pitchFamily="34" charset="-122"/>
                            </a:rPr>
                          </m:ctrlPr>
                        </m:accPr>
                        <m:e>
                          <m:r>
                            <a:rPr lang="en-US" altLang="zh-CN" sz="2400" b="1" i="1" dirty="0">
                              <a:solidFill>
                                <a:srgbClr val="C00000"/>
                              </a:solidFill>
                              <a:latin typeface="Cambria Math" panose="02040503050406030204" pitchFamily="18" charset="0"/>
                              <a:ea typeface="Microsoft YaHei" panose="020B0503020204020204" pitchFamily="34" charset="-122"/>
                            </a:rPr>
                            <m:t>𝒌</m:t>
                          </m:r>
                        </m:e>
                      </m:acc>
                    </m:oMath>
                  </m:oMathPara>
                </a14:m>
                <a:endParaRPr lang="zh-CN" altLang="en-US" sz="2400" b="1" dirty="0"/>
              </a:p>
            </p:txBody>
          </p:sp>
        </mc:Choice>
        <mc:Fallback xmlns="">
          <p:sp>
            <p:nvSpPr>
              <p:cNvPr id="30" name="文本框 29">
                <a:extLst>
                  <a:ext uri="{FF2B5EF4-FFF2-40B4-BE49-F238E27FC236}">
                    <a16:creationId xmlns:a16="http://schemas.microsoft.com/office/drawing/2014/main" id="{025C60E8-9D47-E9B1-E44C-E9B115E1A59A}"/>
                  </a:ext>
                </a:extLst>
              </p:cNvPr>
              <p:cNvSpPr txBox="1">
                <a:spLocks noRot="1" noChangeAspect="1" noMove="1" noResize="1" noEditPoints="1" noAdjustHandles="1" noChangeArrowheads="1" noChangeShapeType="1" noTextEdit="1"/>
              </p:cNvSpPr>
              <p:nvPr/>
            </p:nvSpPr>
            <p:spPr>
              <a:xfrm>
                <a:off x="9211880" y="5164242"/>
                <a:ext cx="1382868" cy="480901"/>
              </a:xfrm>
              <a:prstGeom prst="rect">
                <a:avLst/>
              </a:prstGeom>
              <a:blipFill>
                <a:blip r:embed="rId13"/>
                <a:stretch>
                  <a:fillRect t="-7595" r="-1322"/>
                </a:stretch>
              </a:blipFill>
            </p:spPr>
            <p:txBody>
              <a:bodyPr/>
              <a:lstStyle/>
              <a:p>
                <a:r>
                  <a:rPr lang="zh-CN" altLang="en-US">
                    <a:noFill/>
                  </a:rPr>
                  <a:t> </a:t>
                </a:r>
              </a:p>
            </p:txBody>
          </p:sp>
        </mc:Fallback>
      </mc:AlternateContent>
      <p:pic>
        <p:nvPicPr>
          <p:cNvPr id="31" name="图片 30">
            <a:extLst>
              <a:ext uri="{FF2B5EF4-FFF2-40B4-BE49-F238E27FC236}">
                <a16:creationId xmlns:a16="http://schemas.microsoft.com/office/drawing/2014/main" id="{3849DCD1-07B7-A06B-7175-047954C6FAB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851488" y="5010865"/>
            <a:ext cx="822430" cy="822430"/>
          </a:xfrm>
          <a:prstGeom prst="rect">
            <a:avLst/>
          </a:prstGeom>
        </p:spPr>
      </p:pic>
      <p:cxnSp>
        <p:nvCxnSpPr>
          <p:cNvPr id="32" name="直接箭头连接符 31">
            <a:extLst>
              <a:ext uri="{FF2B5EF4-FFF2-40B4-BE49-F238E27FC236}">
                <a16:creationId xmlns:a16="http://schemas.microsoft.com/office/drawing/2014/main" id="{84440338-B663-273F-1741-53C3AFC2A527}"/>
              </a:ext>
            </a:extLst>
          </p:cNvPr>
          <p:cNvCxnSpPr>
            <a:cxnSpLocks/>
          </p:cNvCxnSpPr>
          <p:nvPr/>
        </p:nvCxnSpPr>
        <p:spPr>
          <a:xfrm>
            <a:off x="10121057" y="5422080"/>
            <a:ext cx="61174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3" name="左大括号 32">
            <a:extLst>
              <a:ext uri="{FF2B5EF4-FFF2-40B4-BE49-F238E27FC236}">
                <a16:creationId xmlns:a16="http://schemas.microsoft.com/office/drawing/2014/main" id="{3A0C795F-D287-FE66-262E-988590112AB9}"/>
              </a:ext>
            </a:extLst>
          </p:cNvPr>
          <p:cNvSpPr/>
          <p:nvPr/>
        </p:nvSpPr>
        <p:spPr>
          <a:xfrm>
            <a:off x="6764059" y="4179465"/>
            <a:ext cx="139015" cy="1340855"/>
          </a:xfrm>
          <a:prstGeom prst="lef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cxnSp>
        <p:nvCxnSpPr>
          <p:cNvPr id="35" name="直接箭头连接符 34">
            <a:extLst>
              <a:ext uri="{FF2B5EF4-FFF2-40B4-BE49-F238E27FC236}">
                <a16:creationId xmlns:a16="http://schemas.microsoft.com/office/drawing/2014/main" id="{49F26D77-CC52-C3B8-A5ED-F4B904EB8590}"/>
              </a:ext>
            </a:extLst>
          </p:cNvPr>
          <p:cNvCxnSpPr>
            <a:cxnSpLocks/>
          </p:cNvCxnSpPr>
          <p:nvPr/>
        </p:nvCxnSpPr>
        <p:spPr>
          <a:xfrm flipH="1">
            <a:off x="5516174" y="4523288"/>
            <a:ext cx="1035906" cy="0"/>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40" name="文本框 39">
            <a:extLst>
              <a:ext uri="{FF2B5EF4-FFF2-40B4-BE49-F238E27FC236}">
                <a16:creationId xmlns:a16="http://schemas.microsoft.com/office/drawing/2014/main" id="{592F0535-BD2F-493E-0366-20BD00F289A5}"/>
              </a:ext>
            </a:extLst>
          </p:cNvPr>
          <p:cNvSpPr txBox="1"/>
          <p:nvPr/>
        </p:nvSpPr>
        <p:spPr>
          <a:xfrm>
            <a:off x="5554261" y="4144141"/>
            <a:ext cx="977184" cy="369332"/>
          </a:xfrm>
          <a:prstGeom prst="rect">
            <a:avLst/>
          </a:prstGeom>
          <a:noFill/>
        </p:spPr>
        <p:txBody>
          <a:bodyPr wrap="square">
            <a:spAutoFit/>
          </a:bodyPr>
          <a:lstStyle/>
          <a:p>
            <a:pPr algn="ctr"/>
            <a:r>
              <a:rPr lang="en-US" altLang="zh-CN" sz="1800" dirty="0">
                <a:latin typeface="Microsoft YaHei" panose="020B0503020204020204" pitchFamily="34" charset="-122"/>
                <a:ea typeface="Microsoft YaHei" panose="020B0503020204020204" pitchFamily="34" charset="-122"/>
              </a:rPr>
              <a:t>query</a:t>
            </a:r>
            <a:endParaRPr lang="zh-CN" altLang="en-US" dirty="0"/>
          </a:p>
        </p:txBody>
      </p:sp>
      <p:cxnSp>
        <p:nvCxnSpPr>
          <p:cNvPr id="41" name="直接箭头连接符 40">
            <a:extLst>
              <a:ext uri="{FF2B5EF4-FFF2-40B4-BE49-F238E27FC236}">
                <a16:creationId xmlns:a16="http://schemas.microsoft.com/office/drawing/2014/main" id="{17D7060E-737D-55B0-3C70-A36EFE357086}"/>
              </a:ext>
            </a:extLst>
          </p:cNvPr>
          <p:cNvCxnSpPr>
            <a:cxnSpLocks/>
          </p:cNvCxnSpPr>
          <p:nvPr/>
        </p:nvCxnSpPr>
        <p:spPr>
          <a:xfrm>
            <a:off x="5529811" y="5201359"/>
            <a:ext cx="1035906" cy="0"/>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42" name="文本框 41">
            <a:extLst>
              <a:ext uri="{FF2B5EF4-FFF2-40B4-BE49-F238E27FC236}">
                <a16:creationId xmlns:a16="http://schemas.microsoft.com/office/drawing/2014/main" id="{FBE591A0-79F7-448E-24D8-3CC6BF00FA33}"/>
              </a:ext>
            </a:extLst>
          </p:cNvPr>
          <p:cNvSpPr txBox="1"/>
          <p:nvPr/>
        </p:nvSpPr>
        <p:spPr>
          <a:xfrm>
            <a:off x="5452561" y="4841843"/>
            <a:ext cx="1194074" cy="369332"/>
          </a:xfrm>
          <a:prstGeom prst="rect">
            <a:avLst/>
          </a:prstGeom>
          <a:noFill/>
        </p:spPr>
        <p:txBody>
          <a:bodyPr wrap="square">
            <a:spAutoFit/>
          </a:bodyPr>
          <a:lstStyle/>
          <a:p>
            <a:pPr algn="ctr"/>
            <a:r>
              <a:rPr lang="en-US" altLang="zh-CN" sz="1800" dirty="0">
                <a:latin typeface="Microsoft YaHei" panose="020B0503020204020204" pitchFamily="34" charset="-122"/>
                <a:ea typeface="Microsoft YaHei" panose="020B0503020204020204" pitchFamily="34" charset="-122"/>
              </a:rPr>
              <a:t>response</a:t>
            </a:r>
            <a:endParaRPr lang="zh-CN" altLang="en-US" dirty="0"/>
          </a:p>
        </p:txBody>
      </p:sp>
      <p:sp>
        <p:nvSpPr>
          <p:cNvPr id="43" name="箭头: 虚尾 42">
            <a:extLst>
              <a:ext uri="{FF2B5EF4-FFF2-40B4-BE49-F238E27FC236}">
                <a16:creationId xmlns:a16="http://schemas.microsoft.com/office/drawing/2014/main" id="{5660B51B-18F9-2EA5-1267-8BF2EB2F87B2}"/>
              </a:ext>
            </a:extLst>
          </p:cNvPr>
          <p:cNvSpPr/>
          <p:nvPr/>
        </p:nvSpPr>
        <p:spPr>
          <a:xfrm rot="7932380">
            <a:off x="4632405" y="2942883"/>
            <a:ext cx="821797" cy="260966"/>
          </a:xfrm>
          <a:prstGeom prst="stripedRightArrow">
            <a:avLst>
              <a:gd name="adj1" fmla="val 37056"/>
              <a:gd name="adj2" fmla="val 77143"/>
            </a:avLst>
          </a:prstGeom>
          <a:no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4" name="直接箭头连接符 43">
            <a:extLst>
              <a:ext uri="{FF2B5EF4-FFF2-40B4-BE49-F238E27FC236}">
                <a16:creationId xmlns:a16="http://schemas.microsoft.com/office/drawing/2014/main" id="{9794247F-3345-BCA2-504A-17DFE9B43334}"/>
              </a:ext>
            </a:extLst>
          </p:cNvPr>
          <p:cNvCxnSpPr>
            <a:cxnSpLocks/>
          </p:cNvCxnSpPr>
          <p:nvPr/>
        </p:nvCxnSpPr>
        <p:spPr>
          <a:xfrm>
            <a:off x="3799268" y="1451237"/>
            <a:ext cx="1699695" cy="0"/>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45" name="乘号 44">
            <a:extLst>
              <a:ext uri="{FF2B5EF4-FFF2-40B4-BE49-F238E27FC236}">
                <a16:creationId xmlns:a16="http://schemas.microsoft.com/office/drawing/2014/main" id="{5A438E54-5A56-854C-9EDB-2B2672D461EE}"/>
              </a:ext>
            </a:extLst>
          </p:cNvPr>
          <p:cNvSpPr/>
          <p:nvPr/>
        </p:nvSpPr>
        <p:spPr>
          <a:xfrm>
            <a:off x="4344558" y="1177657"/>
            <a:ext cx="577825" cy="577825"/>
          </a:xfrm>
          <a:prstGeom prst="mathMultiply">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a:extLst>
              <a:ext uri="{FF2B5EF4-FFF2-40B4-BE49-F238E27FC236}">
                <a16:creationId xmlns:a16="http://schemas.microsoft.com/office/drawing/2014/main" id="{BE41465A-F1EA-8C19-81B2-F26A4D8FC972}"/>
              </a:ext>
            </a:extLst>
          </p:cNvPr>
          <p:cNvPicPr>
            <a:picLocks noChangeAspect="1"/>
          </p:cNvPicPr>
          <p:nvPr/>
        </p:nvPicPr>
        <p:blipFill>
          <a:blip r:embed="rId15"/>
          <a:stretch>
            <a:fillRect/>
          </a:stretch>
        </p:blipFill>
        <p:spPr>
          <a:xfrm>
            <a:off x="5726638" y="972033"/>
            <a:ext cx="983418" cy="983418"/>
          </a:xfrm>
          <a:prstGeom prst="rect">
            <a:avLst/>
          </a:prstGeom>
        </p:spPr>
      </p:pic>
      <mc:AlternateContent xmlns:mc="http://schemas.openxmlformats.org/markup-compatibility/2006" xmlns:a14="http://schemas.microsoft.com/office/drawing/2010/main">
        <mc:Choice Requires="a14">
          <p:graphicFrame>
            <p:nvGraphicFramePr>
              <p:cNvPr id="2" name="表格 1">
                <a:extLst>
                  <a:ext uri="{FF2B5EF4-FFF2-40B4-BE49-F238E27FC236}">
                    <a16:creationId xmlns:a16="http://schemas.microsoft.com/office/drawing/2014/main" id="{FA8A4DE7-A670-AC60-818B-46643ED7E09A}"/>
                  </a:ext>
                </a:extLst>
              </p:cNvPr>
              <p:cNvGraphicFramePr>
                <a:graphicFrameLocks noGrp="1"/>
              </p:cNvGraphicFramePr>
              <p:nvPr>
                <p:extLst/>
              </p:nvPr>
            </p:nvGraphicFramePr>
            <p:xfrm>
              <a:off x="1716444" y="5102874"/>
              <a:ext cx="3231550" cy="1146810"/>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0">
                    <a:tc>
                      <a:txBody>
                        <a:bodyPr/>
                        <a:lstStyle/>
                        <a:p>
                          <a:pPr/>
                          <a14:m>
                            <m:oMathPara xmlns:m="http://schemas.openxmlformats.org/officeDocument/2006/math">
                              <m:oMathParaPr>
                                <m:jc m:val="centerGroup"/>
                              </m:oMathParaPr>
                              <m:oMath xmlns:m="http://schemas.openxmlformats.org/officeDocument/2006/math">
                                <m:sSub>
                                  <m:sSubPr>
                                    <m:ctrlPr>
                                      <a:rPr lang="zh-CN" altLang="en-US" b="1" i="1" dirty="0" smtClean="0">
                                        <a:solidFill>
                                          <a:schemeClr val="tx1"/>
                                        </a:solidFill>
                                        <a:latin typeface="Cambria Math" panose="02040503050406030204" pitchFamily="18" charset="0"/>
                                      </a:rPr>
                                    </m:ctrlPr>
                                  </m:sSubPr>
                                  <m:e>
                                    <m:r>
                                      <a:rPr lang="zh-CN" altLang="en-US" b="1" i="1" dirty="0">
                                        <a:solidFill>
                                          <a:schemeClr val="tx1"/>
                                        </a:solidFill>
                                        <a:latin typeface="Cambria Math" panose="02040503050406030204" pitchFamily="18" charset="0"/>
                                      </a:rPr>
                                      <m:t>𝒙</m:t>
                                    </m:r>
                                  </m:e>
                                  <m:sub>
                                    <m:r>
                                      <a:rPr lang="en-US" altLang="zh-CN" b="1" i="1" dirty="0" smtClean="0">
                                        <a:solidFill>
                                          <a:schemeClr val="tx1"/>
                                        </a:solidFill>
                                        <a:latin typeface="Cambria Math" panose="02040503050406030204" pitchFamily="18" charset="0"/>
                                      </a:rPr>
                                      <m:t>𝒒</m:t>
                                    </m:r>
                                    <m:r>
                                      <a:rPr lang="en-US" altLang="zh-CN" b="1" i="1" dirty="0" smtClean="0">
                                        <a:solidFill>
                                          <a:schemeClr val="tx1"/>
                                        </a:solidFill>
                                        <a:latin typeface="Cambria Math" panose="02040503050406030204" pitchFamily="18" charset="0"/>
                                      </a:rPr>
                                      <m:t>+</m:t>
                                    </m:r>
                                    <m:r>
                                      <a:rPr lang="en-US" altLang="zh-CN" b="1" i="1" dirty="0" smtClean="0">
                                        <a:solidFill>
                                          <a:schemeClr val="tx1"/>
                                        </a:solidFill>
                                        <a:latin typeface="Cambria Math" panose="02040503050406030204" pitchFamily="18" charset="0"/>
                                      </a:rPr>
                                      <m:t>𝟏</m:t>
                                    </m:r>
                                  </m:sub>
                                </m:sSub>
                              </m:oMath>
                            </m:oMathPara>
                          </a14:m>
                          <a:endParaRPr lang="zh-CN" altLang="en-US" b="1" dirty="0"/>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𝒒</m:t>
                                    </m:r>
                                    <m:r>
                                      <a:rPr lang="en-US" altLang="zh-CN" sz="1800" b="1" i="1" kern="1200" dirty="0" smtClean="0">
                                        <a:solidFill>
                                          <a:schemeClr val="tx1"/>
                                        </a:solidFill>
                                        <a:latin typeface="Cambria Math" panose="02040503050406030204" pitchFamily="18" charset="0"/>
                                        <a:ea typeface="+mn-ea"/>
                                        <a:cs typeface="+mn-cs"/>
                                      </a:rPr>
                                      <m:t>+</m:t>
                                    </m:r>
                                    <m:r>
                                      <a:rPr lang="en-US" altLang="zh-CN" sz="1800" b="1" i="1" kern="1200" dirty="0" smtClean="0">
                                        <a:solidFill>
                                          <a:schemeClr val="tx1"/>
                                        </a:solidFill>
                                        <a:latin typeface="Cambria Math" panose="02040503050406030204" pitchFamily="18" charset="0"/>
                                        <a:ea typeface="+mn-ea"/>
                                        <a:cs typeface="+mn-cs"/>
                                      </a:rPr>
                                      <m:t>𝟏</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chemeClr val="accent2">
                            <a:lumMod val="40000"/>
                            <a:lumOff val="60000"/>
                          </a:schemeClr>
                        </a:solidFill>
                      </a:tcPr>
                    </a:tc>
                    <a:extLst>
                      <a:ext uri="{0D108BD9-81ED-4DB2-BD59-A6C34878D82A}">
                        <a16:rowId xmlns:a16="http://schemas.microsoft.com/office/drawing/2014/main" val="2436588267"/>
                      </a:ext>
                    </a:extLst>
                  </a:tr>
                  <a:tr h="292279">
                    <a:tc>
                      <a:txBody>
                        <a:bodyPr/>
                        <a:lstStyle/>
                        <a:p>
                          <a:pPr/>
                          <a14:m>
                            <m:oMathPara xmlns:m="http://schemas.openxmlformats.org/officeDocument/2006/math">
                              <m:oMathParaPr>
                                <m:jc m:val="centerGroup"/>
                              </m:oMathParaPr>
                              <m:oMath xmlns:m="http://schemas.openxmlformats.org/officeDocument/2006/math">
                                <m:sSub>
                                  <m:sSubPr>
                                    <m:ctrlPr>
                                      <a:rPr lang="zh-CN" altLang="en-US" b="1" i="1" dirty="0" smtClean="0">
                                        <a:solidFill>
                                          <a:schemeClr val="tx1"/>
                                        </a:solidFill>
                                        <a:latin typeface="Cambria Math" panose="02040503050406030204" pitchFamily="18" charset="0"/>
                                      </a:rPr>
                                    </m:ctrlPr>
                                  </m:sSubPr>
                                  <m:e>
                                    <m:r>
                                      <a:rPr lang="zh-CN" altLang="en-US" b="1" i="1" dirty="0">
                                        <a:solidFill>
                                          <a:schemeClr val="tx1"/>
                                        </a:solidFill>
                                        <a:latin typeface="Cambria Math" panose="02040503050406030204" pitchFamily="18" charset="0"/>
                                      </a:rPr>
                                      <m:t>𝒙</m:t>
                                    </m:r>
                                  </m:e>
                                  <m:sub>
                                    <m:r>
                                      <a:rPr lang="en-US" altLang="zh-CN" b="1" i="1" dirty="0" smtClean="0">
                                        <a:solidFill>
                                          <a:schemeClr val="tx1"/>
                                        </a:solidFill>
                                        <a:latin typeface="Cambria Math" panose="02040503050406030204" pitchFamily="18" charset="0"/>
                                      </a:rPr>
                                      <m:t>𝒒</m:t>
                                    </m:r>
                                    <m:r>
                                      <a:rPr lang="en-US" altLang="zh-CN" b="1" i="1" dirty="0" smtClean="0">
                                        <a:solidFill>
                                          <a:schemeClr val="tx1"/>
                                        </a:solidFill>
                                        <a:latin typeface="Cambria Math" panose="02040503050406030204" pitchFamily="18" charset="0"/>
                                      </a:rPr>
                                      <m:t>+</m:t>
                                    </m:r>
                                    <m:r>
                                      <a:rPr lang="en-US" altLang="zh-CN" b="1" i="1" dirty="0" smtClean="0">
                                        <a:solidFill>
                                          <a:schemeClr val="tx1"/>
                                        </a:solidFill>
                                        <a:latin typeface="Cambria Math" panose="02040503050406030204" pitchFamily="18" charset="0"/>
                                      </a:rPr>
                                      <m:t>𝟐</m:t>
                                    </m:r>
                                  </m:sub>
                                </m:sSub>
                              </m:oMath>
                            </m:oMathPara>
                          </a14:m>
                          <a:endParaRPr lang="zh-CN" altLang="en-US" b="1" dirty="0"/>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𝒒</m:t>
                                    </m:r>
                                    <m:r>
                                      <a:rPr lang="en-US" altLang="zh-CN" sz="1800" b="1" i="1" kern="1200" dirty="0" smtClean="0">
                                        <a:solidFill>
                                          <a:schemeClr val="tx1"/>
                                        </a:solidFill>
                                        <a:latin typeface="Cambria Math" panose="02040503050406030204" pitchFamily="18" charset="0"/>
                                        <a:ea typeface="+mn-ea"/>
                                        <a:cs typeface="+mn-cs"/>
                                      </a:rPr>
                                      <m:t>+</m:t>
                                    </m:r>
                                    <m:r>
                                      <a:rPr lang="en-US" altLang="zh-CN" sz="1800" b="1" i="1" kern="1200" dirty="0" smtClean="0">
                                        <a:solidFill>
                                          <a:schemeClr val="tx1"/>
                                        </a:solidFill>
                                        <a:latin typeface="Cambria Math" panose="02040503050406030204" pitchFamily="18" charset="0"/>
                                        <a:ea typeface="+mn-ea"/>
                                        <a:cs typeface="+mn-cs"/>
                                      </a:rPr>
                                      <m:t>𝟐</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chemeClr val="accent2">
                            <a:lumMod val="40000"/>
                            <a:lumOff val="60000"/>
                          </a:schemeClr>
                        </a:solidFill>
                      </a:tcPr>
                    </a:tc>
                    <a:extLst>
                      <a:ext uri="{0D108BD9-81ED-4DB2-BD59-A6C34878D82A}">
                        <a16:rowId xmlns:a16="http://schemas.microsoft.com/office/drawing/2014/main" val="3781201914"/>
                      </a:ext>
                    </a:extLst>
                  </a:tr>
                  <a:tr h="292279">
                    <a:tc>
                      <a:txBody>
                        <a:bodyPr/>
                        <a:lstStyle/>
                        <a:p>
                          <a:pPr algn="ctr"/>
                          <a:r>
                            <a:rPr lang="en-US" altLang="zh-CN" b="1" dirty="0"/>
                            <a:t>…</a:t>
                          </a:r>
                          <a:endParaRPr lang="zh-CN" altLang="en-US" b="1" dirty="0"/>
                        </a:p>
                      </a:txBody>
                      <a:tcPr>
                        <a:solidFill>
                          <a:schemeClr val="accent2">
                            <a:lumMod val="40000"/>
                            <a:lumOff val="60000"/>
                          </a:schemeClr>
                        </a:solidFill>
                      </a:tcPr>
                    </a:tc>
                    <a:tc>
                      <a:txBody>
                        <a:bodyPr/>
                        <a:lstStyle/>
                        <a:p>
                          <a:pPr algn="ctr"/>
                          <a:r>
                            <a:rPr lang="en-US" altLang="zh-CN" b="1" dirty="0"/>
                            <a:t>…</a:t>
                          </a:r>
                          <a:endParaRPr lang="zh-CN" altLang="en-US" b="1" dirty="0"/>
                        </a:p>
                      </a:txBody>
                      <a:tcPr>
                        <a:solidFill>
                          <a:schemeClr val="accent2">
                            <a:lumMod val="40000"/>
                            <a:lumOff val="60000"/>
                          </a:schemeClr>
                        </a:solidFill>
                      </a:tcPr>
                    </a:tc>
                    <a:extLst>
                      <a:ext uri="{0D108BD9-81ED-4DB2-BD59-A6C34878D82A}">
                        <a16:rowId xmlns:a16="http://schemas.microsoft.com/office/drawing/2014/main" val="4114914350"/>
                      </a:ext>
                    </a:extLst>
                  </a:tr>
                </a:tbl>
              </a:graphicData>
            </a:graphic>
          </p:graphicFrame>
        </mc:Choice>
        <mc:Fallback xmlns="">
          <p:graphicFrame>
            <p:nvGraphicFramePr>
              <p:cNvPr id="2" name="表格 1">
                <a:extLst>
                  <a:ext uri="{FF2B5EF4-FFF2-40B4-BE49-F238E27FC236}">
                    <a16:creationId xmlns:a16="http://schemas.microsoft.com/office/drawing/2014/main" id="{FA8A4DE7-A670-AC60-818B-46643ED7E09A}"/>
                  </a:ext>
                </a:extLst>
              </p:cNvPr>
              <p:cNvGraphicFramePr>
                <a:graphicFrameLocks noGrp="1"/>
              </p:cNvGraphicFramePr>
              <p:nvPr>
                <p:extLst>
                  <p:ext uri="{D42A27DB-BD31-4B8C-83A1-F6EECF244321}">
                    <p14:modId xmlns:p14="http://schemas.microsoft.com/office/powerpoint/2010/main" val="322007663"/>
                  </p:ext>
                </p:extLst>
              </p:nvPr>
            </p:nvGraphicFramePr>
            <p:xfrm>
              <a:off x="1716444" y="5102874"/>
              <a:ext cx="3231550" cy="1146810"/>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390525">
                    <a:tc>
                      <a:txBody>
                        <a:bodyPr/>
                        <a:lstStyle/>
                        <a:p>
                          <a:endParaRPr lang="zh-CN"/>
                        </a:p>
                      </a:txBody>
                      <a:tcPr>
                        <a:blipFill>
                          <a:blip r:embed="rId16"/>
                          <a:stretch>
                            <a:fillRect l="-376" t="-1563" r="-101128" b="-218750"/>
                          </a:stretch>
                        </a:blipFill>
                      </a:tcPr>
                    </a:tc>
                    <a:tc>
                      <a:txBody>
                        <a:bodyPr/>
                        <a:lstStyle/>
                        <a:p>
                          <a:endParaRPr lang="zh-CN"/>
                        </a:p>
                      </a:txBody>
                      <a:tcPr>
                        <a:blipFill>
                          <a:blip r:embed="rId16"/>
                          <a:stretch>
                            <a:fillRect l="-100755" t="-1563" r="-1509" b="-218750"/>
                          </a:stretch>
                        </a:blipFill>
                      </a:tcPr>
                    </a:tc>
                    <a:extLst>
                      <a:ext uri="{0D108BD9-81ED-4DB2-BD59-A6C34878D82A}">
                        <a16:rowId xmlns:a16="http://schemas.microsoft.com/office/drawing/2014/main" val="2436588267"/>
                      </a:ext>
                    </a:extLst>
                  </a:tr>
                  <a:tr h="390525">
                    <a:tc>
                      <a:txBody>
                        <a:bodyPr/>
                        <a:lstStyle/>
                        <a:p>
                          <a:endParaRPr lang="zh-CN"/>
                        </a:p>
                      </a:txBody>
                      <a:tcPr>
                        <a:blipFill>
                          <a:blip r:embed="rId16"/>
                          <a:stretch>
                            <a:fillRect l="-376" t="-100000" r="-101128" b="-115385"/>
                          </a:stretch>
                        </a:blipFill>
                      </a:tcPr>
                    </a:tc>
                    <a:tc>
                      <a:txBody>
                        <a:bodyPr/>
                        <a:lstStyle/>
                        <a:p>
                          <a:endParaRPr lang="zh-CN"/>
                        </a:p>
                      </a:txBody>
                      <a:tcPr>
                        <a:blipFill>
                          <a:blip r:embed="rId16"/>
                          <a:stretch>
                            <a:fillRect l="-100755" t="-100000" r="-1509" b="-115385"/>
                          </a:stretch>
                        </a:blipFill>
                      </a:tcPr>
                    </a:tc>
                    <a:extLst>
                      <a:ext uri="{0D108BD9-81ED-4DB2-BD59-A6C34878D82A}">
                        <a16:rowId xmlns:a16="http://schemas.microsoft.com/office/drawing/2014/main" val="3781201914"/>
                      </a:ext>
                    </a:extLst>
                  </a:tr>
                  <a:tr h="365760">
                    <a:tc>
                      <a:txBody>
                        <a:bodyPr/>
                        <a:lstStyle/>
                        <a:p>
                          <a:pPr algn="ctr"/>
                          <a:r>
                            <a:rPr lang="en-US" altLang="zh-CN" b="1" dirty="0"/>
                            <a:t>…</a:t>
                          </a:r>
                          <a:endParaRPr lang="zh-CN" altLang="en-US" b="1" dirty="0"/>
                        </a:p>
                      </a:txBody>
                      <a:tcPr>
                        <a:solidFill>
                          <a:schemeClr val="accent2">
                            <a:lumMod val="40000"/>
                            <a:lumOff val="60000"/>
                          </a:schemeClr>
                        </a:solidFill>
                      </a:tcPr>
                    </a:tc>
                    <a:tc>
                      <a:txBody>
                        <a:bodyPr/>
                        <a:lstStyle/>
                        <a:p>
                          <a:pPr algn="ctr"/>
                          <a:r>
                            <a:rPr lang="en-US" altLang="zh-CN" b="1" dirty="0"/>
                            <a:t>…</a:t>
                          </a:r>
                          <a:endParaRPr lang="zh-CN" altLang="en-US" b="1" dirty="0"/>
                        </a:p>
                      </a:txBody>
                      <a:tcPr>
                        <a:solidFill>
                          <a:schemeClr val="accent2">
                            <a:lumMod val="40000"/>
                            <a:lumOff val="60000"/>
                          </a:schemeClr>
                        </a:solidFill>
                      </a:tcPr>
                    </a:tc>
                    <a:extLst>
                      <a:ext uri="{0D108BD9-81ED-4DB2-BD59-A6C34878D82A}">
                        <a16:rowId xmlns:a16="http://schemas.microsoft.com/office/drawing/2014/main" val="4114914350"/>
                      </a:ext>
                    </a:extLst>
                  </a:tr>
                </a:tbl>
              </a:graphicData>
            </a:graphic>
          </p:graphicFrame>
        </mc:Fallback>
      </mc:AlternateContent>
    </p:spTree>
    <p:extLst>
      <p:ext uri="{BB962C8B-B14F-4D97-AF65-F5344CB8AC3E}">
        <p14:creationId xmlns:p14="http://schemas.microsoft.com/office/powerpoint/2010/main" val="12051903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E7D0F-85B5-CD23-8D47-66D14DE8E704}"/>
            </a:ext>
          </a:extLst>
        </p:cNvPr>
        <p:cNvGrpSpPr/>
        <p:nvPr/>
      </p:nvGrpSpPr>
      <p:grpSpPr>
        <a:xfrm>
          <a:off x="0" y="0"/>
          <a:ext cx="0" cy="0"/>
          <a:chOff x="0" y="0"/>
          <a:chExt cx="0" cy="0"/>
        </a:xfrm>
      </p:grpSpPr>
      <p:sp>
        <p:nvSpPr>
          <p:cNvPr id="15" name="矩形: 圆角 14">
            <a:extLst>
              <a:ext uri="{FF2B5EF4-FFF2-40B4-BE49-F238E27FC236}">
                <a16:creationId xmlns:a16="http://schemas.microsoft.com/office/drawing/2014/main" id="{0077103E-733A-B15A-69AF-226E7E80BB9D}"/>
              </a:ext>
            </a:extLst>
          </p:cNvPr>
          <p:cNvSpPr/>
          <p:nvPr/>
        </p:nvSpPr>
        <p:spPr>
          <a:xfrm>
            <a:off x="1117280" y="2130401"/>
            <a:ext cx="4049975" cy="2198689"/>
          </a:xfrm>
          <a:prstGeom prst="roundRect">
            <a:avLst>
              <a:gd name="adj" fmla="val 8936"/>
            </a:avLst>
          </a:prstGeom>
          <a:noFill/>
          <a:ln w="28575">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连接符 61">
            <a:extLst>
              <a:ext uri="{FF2B5EF4-FFF2-40B4-BE49-F238E27FC236}">
                <a16:creationId xmlns:a16="http://schemas.microsoft.com/office/drawing/2014/main" id="{818BD3F4-E624-DBE0-0D05-CE9D8E066541}"/>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2410EB2B-AB92-03CF-E1D1-63A4E4AF5BE0}"/>
              </a:ext>
            </a:extLst>
          </p:cNvPr>
          <p:cNvSpPr txBox="1">
            <a:spLocks noChangeArrowheads="1"/>
          </p:cNvSpPr>
          <p:nvPr/>
        </p:nvSpPr>
        <p:spPr bwMode="auto">
          <a:xfrm>
            <a:off x="367827" y="213865"/>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fontAlgn="base">
              <a:lnSpc>
                <a:spcPct val="100000"/>
              </a:lnSpc>
              <a:spcBef>
                <a:spcPct val="0"/>
              </a:spcBef>
              <a:spcAft>
                <a:spcPct val="0"/>
              </a:spcAft>
              <a:buNone/>
              <a:defRPr/>
            </a:pPr>
            <a:r>
              <a:rPr lang="en-US" altLang="zh-CN" sz="3200" b="1" dirty="0">
                <a:latin typeface="微软雅黑" panose="020B0503020204020204" pitchFamily="34" charset="-122"/>
                <a:ea typeface="微软雅黑" panose="020B0503020204020204" pitchFamily="34" charset="-122"/>
              </a:rPr>
              <a:t>Why the Adversary Wins </a:t>
            </a:r>
            <a:endParaRPr lang="zh-CN" altLang="en-US" sz="3200" b="1" dirty="0">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a16="http://schemas.microsoft.com/office/drawing/2014/main" id="{E5F7F081-A7E5-0F64-D65B-0BDDC6061F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485" y="1870716"/>
            <a:ext cx="691845" cy="691845"/>
          </a:xfrm>
          <a:prstGeom prst="rect">
            <a:avLst/>
          </a:prstGeom>
        </p:spPr>
      </p:pic>
      <p:pic>
        <p:nvPicPr>
          <p:cNvPr id="12" name="图片 11">
            <a:extLst>
              <a:ext uri="{FF2B5EF4-FFF2-40B4-BE49-F238E27FC236}">
                <a16:creationId xmlns:a16="http://schemas.microsoft.com/office/drawing/2014/main" id="{7D93F6FE-71C2-46FB-E5FA-2DB26E4B776A}"/>
              </a:ext>
            </a:extLst>
          </p:cNvPr>
          <p:cNvPicPr>
            <a:picLocks noChangeAspect="1"/>
          </p:cNvPicPr>
          <p:nvPr/>
        </p:nvPicPr>
        <p:blipFill>
          <a:blip r:embed="rId4"/>
          <a:stretch>
            <a:fillRect/>
          </a:stretch>
        </p:blipFill>
        <p:spPr>
          <a:xfrm>
            <a:off x="815485" y="1949223"/>
            <a:ext cx="695730" cy="422591"/>
          </a:xfrm>
          <a:prstGeom prst="rect">
            <a:avLst/>
          </a:prstGeom>
        </p:spPr>
      </p:pic>
      <p:grpSp>
        <p:nvGrpSpPr>
          <p:cNvPr id="39" name="组合 38">
            <a:extLst>
              <a:ext uri="{FF2B5EF4-FFF2-40B4-BE49-F238E27FC236}">
                <a16:creationId xmlns:a16="http://schemas.microsoft.com/office/drawing/2014/main" id="{4E8075EB-701A-E26B-7FFA-2B150F0B4FAA}"/>
              </a:ext>
            </a:extLst>
          </p:cNvPr>
          <p:cNvGrpSpPr/>
          <p:nvPr/>
        </p:nvGrpSpPr>
        <p:grpSpPr>
          <a:xfrm>
            <a:off x="1051541" y="5323032"/>
            <a:ext cx="4376401" cy="1226820"/>
            <a:chOff x="1051541" y="5323032"/>
            <a:chExt cx="4376401" cy="1226820"/>
          </a:xfrm>
        </p:grpSpPr>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B1AAA758-3363-A99F-5B0E-FD9F13D2403C}"/>
                    </a:ext>
                  </a:extLst>
                </p:cNvPr>
                <p:cNvSpPr txBox="1"/>
                <p:nvPr/>
              </p:nvSpPr>
              <p:spPr>
                <a:xfrm>
                  <a:off x="1328437" y="5323032"/>
                  <a:ext cx="2223896" cy="678071"/>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m:rPr>
                            <m:sty m:val="p"/>
                          </m:rPr>
                          <a:rPr lang="en-US" altLang="zh-CN" sz="2400" dirty="0" smtClean="0">
                            <a:latin typeface="Cambria Math" panose="02040503050406030204" pitchFamily="18" charset="0"/>
                          </a:rPr>
                          <m:t>KG</m:t>
                        </m:r>
                        <m:r>
                          <a:rPr lang="en-US" altLang="zh-CN" sz="2400" dirty="0" smtClean="0">
                            <a:latin typeface="Cambria Math" panose="02040503050406030204" pitchFamily="18" charset="0"/>
                          </a:rPr>
                          <m:t>(</m:t>
                        </m:r>
                        <m:sSub>
                          <m:sSubPr>
                            <m:ctrlPr>
                              <a:rPr lang="zh-CN" altLang="en-US" sz="2400" b="1" i="1" dirty="0">
                                <a:solidFill>
                                  <a:srgbClr val="C00000"/>
                                </a:solidFill>
                                <a:latin typeface="Cambria Math" panose="02040503050406030204" pitchFamily="18" charset="0"/>
                                <a:ea typeface="Microsoft YaHei" panose="020B0503020204020204" pitchFamily="34" charset="-122"/>
                              </a:rPr>
                            </m:ctrlPr>
                          </m:sSubPr>
                          <m:e>
                            <m:acc>
                              <m:accPr>
                                <m:chr m:val="̃"/>
                                <m:ctrlPr>
                                  <a:rPr lang="zh-CN" altLang="en-US" sz="2400" b="1" i="1" dirty="0">
                                    <a:solidFill>
                                      <a:srgbClr val="C00000"/>
                                    </a:solidFill>
                                    <a:latin typeface="Cambria Math" panose="02040503050406030204" pitchFamily="18" charset="0"/>
                                    <a:ea typeface="Microsoft YaHei" panose="020B0503020204020204" pitchFamily="34" charset="-122"/>
                                  </a:rPr>
                                </m:ctrlPr>
                              </m:accPr>
                              <m:e>
                                <m:r>
                                  <a:rPr lang="zh-CN" altLang="en-US" sz="2400" b="1" i="1" dirty="0">
                                    <a:solidFill>
                                      <a:srgbClr val="C00000"/>
                                    </a:solidFill>
                                    <a:latin typeface="Cambria Math" panose="02040503050406030204" pitchFamily="18" charset="0"/>
                                    <a:ea typeface="Microsoft YaHei" panose="020B0503020204020204" pitchFamily="34" charset="-122"/>
                                  </a:rPr>
                                  <m:t>𝐬𝐤</m:t>
                                </m:r>
                              </m:e>
                            </m:acc>
                          </m:e>
                          <m:sub>
                            <m:r>
                              <a:rPr lang="zh-CN" altLang="en-US" sz="2400" b="1" i="1" dirty="0">
                                <a:solidFill>
                                  <a:srgbClr val="C00000"/>
                                </a:solidFill>
                                <a:latin typeface="Cambria Math" panose="02040503050406030204" pitchFamily="18" charset="0"/>
                                <a:ea typeface="Microsoft YaHei" panose="020B0503020204020204" pitchFamily="34" charset="-122"/>
                              </a:rPr>
                              <m:t>𝑨</m:t>
                            </m:r>
                          </m:sub>
                        </m:sSub>
                        <m:r>
                          <a:rPr lang="en-US" altLang="zh-CN" sz="2400" dirty="0">
                            <a:latin typeface="Cambria Math" panose="02040503050406030204" pitchFamily="18" charset="0"/>
                          </a:rPr>
                          <m:t>)</m:t>
                        </m:r>
                      </m:oMath>
                    </m:oMathPara>
                  </a14:m>
                  <a:endParaRPr lang="zh-CN" altLang="en-US" sz="2400" dirty="0">
                    <a:latin typeface="Microsoft YaHei" panose="020B0503020204020204" pitchFamily="34" charset="-122"/>
                    <a:ea typeface="Microsoft YaHei" panose="020B0503020204020204" pitchFamily="34" charset="-122"/>
                  </a:endParaRPr>
                </a:p>
              </p:txBody>
            </p:sp>
          </mc:Choice>
          <mc:Fallback xmlns="">
            <p:sp>
              <p:nvSpPr>
                <p:cNvPr id="17" name="文本框 16">
                  <a:extLst>
                    <a:ext uri="{FF2B5EF4-FFF2-40B4-BE49-F238E27FC236}">
                      <a16:creationId xmlns:a16="http://schemas.microsoft.com/office/drawing/2014/main" id="{B1AAA758-3363-A99F-5B0E-FD9F13D2403C}"/>
                    </a:ext>
                  </a:extLst>
                </p:cNvPr>
                <p:cNvSpPr txBox="1">
                  <a:spLocks noRot="1" noChangeAspect="1" noMove="1" noResize="1" noEditPoints="1" noAdjustHandles="1" noChangeArrowheads="1" noChangeShapeType="1" noTextEdit="1"/>
                </p:cNvSpPr>
                <p:nvPr/>
              </p:nvSpPr>
              <p:spPr>
                <a:xfrm>
                  <a:off x="1328437" y="5323032"/>
                  <a:ext cx="2223896" cy="678071"/>
                </a:xfrm>
                <a:prstGeom prst="rect">
                  <a:avLst/>
                </a:prstGeom>
                <a:blipFill>
                  <a:blip r:embed="rId5"/>
                  <a:stretch>
                    <a:fillRect/>
                  </a:stretch>
                </a:blipFill>
              </p:spPr>
              <p:txBody>
                <a:bodyPr/>
                <a:lstStyle/>
                <a:p>
                  <a:r>
                    <a:rPr lang="zh-CN" altLang="en-US">
                      <a:noFill/>
                    </a:rPr>
                    <a:t> </a:t>
                  </a:r>
                </a:p>
              </p:txBody>
            </p:sp>
          </mc:Fallback>
        </mc:AlternateContent>
        <p:cxnSp>
          <p:nvCxnSpPr>
            <p:cNvPr id="22" name="直接箭头连接符 21">
              <a:extLst>
                <a:ext uri="{FF2B5EF4-FFF2-40B4-BE49-F238E27FC236}">
                  <a16:creationId xmlns:a16="http://schemas.microsoft.com/office/drawing/2014/main" id="{38A71E2E-B721-49F6-9C83-ECDD5D810FC7}"/>
                </a:ext>
              </a:extLst>
            </p:cNvPr>
            <p:cNvCxnSpPr>
              <a:cxnSpLocks/>
            </p:cNvCxnSpPr>
            <p:nvPr/>
          </p:nvCxnSpPr>
          <p:spPr>
            <a:xfrm>
              <a:off x="3047766" y="5726463"/>
              <a:ext cx="61174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672B7B71-2377-CCA9-3891-53A1666FB077}"/>
                    </a:ext>
                  </a:extLst>
                </p:cNvPr>
                <p:cNvSpPr txBox="1"/>
                <p:nvPr/>
              </p:nvSpPr>
              <p:spPr>
                <a:xfrm>
                  <a:off x="3353640" y="5431236"/>
                  <a:ext cx="138286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0" i="1" dirty="0" smtClean="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b="0" i="1" dirty="0">
                                <a:latin typeface="Cambria Math" panose="02040503050406030204" pitchFamily="18" charset="0"/>
                                <a:ea typeface="Microsoft YaHei" panose="020B0503020204020204" pitchFamily="34" charset="-122"/>
                              </a:rPr>
                              <m:t>𝑘</m:t>
                            </m:r>
                          </m:e>
                          <m:sub>
                            <m:r>
                              <a:rPr lang="zh-CN" altLang="en-US" sz="2400" b="0" i="1" dirty="0">
                                <a:latin typeface="Cambria Math" panose="02040503050406030204" pitchFamily="18" charset="0"/>
                                <a:ea typeface="Microsoft YaHei" panose="020B0503020204020204" pitchFamily="34" charset="-122"/>
                              </a:rPr>
                              <m:t>𝐴</m:t>
                            </m:r>
                          </m:sub>
                        </m:sSub>
                      </m:oMath>
                    </m:oMathPara>
                  </a14:m>
                  <a:endParaRPr lang="zh-CN" altLang="en-US" sz="2400" dirty="0"/>
                </a:p>
              </p:txBody>
            </p:sp>
          </mc:Choice>
          <mc:Fallback xmlns="">
            <p:sp>
              <p:nvSpPr>
                <p:cNvPr id="26" name="文本框 25">
                  <a:extLst>
                    <a:ext uri="{FF2B5EF4-FFF2-40B4-BE49-F238E27FC236}">
                      <a16:creationId xmlns:a16="http://schemas.microsoft.com/office/drawing/2014/main" id="{672B7B71-2377-CCA9-3891-53A1666FB077}"/>
                    </a:ext>
                  </a:extLst>
                </p:cNvPr>
                <p:cNvSpPr txBox="1">
                  <a:spLocks noRot="1" noChangeAspect="1" noMove="1" noResize="1" noEditPoints="1" noAdjustHandles="1" noChangeArrowheads="1" noChangeShapeType="1" noTextEdit="1"/>
                </p:cNvSpPr>
                <p:nvPr/>
              </p:nvSpPr>
              <p:spPr>
                <a:xfrm>
                  <a:off x="3353640" y="5431236"/>
                  <a:ext cx="1382868" cy="461665"/>
                </a:xfrm>
                <a:prstGeom prst="rect">
                  <a:avLst/>
                </a:prstGeom>
                <a:blipFill>
                  <a:blip r:embed="rId6"/>
                  <a:stretch>
                    <a:fillRect b="-92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17FD1DF0-B5BD-45F9-78E5-D4B35E8C3FD3}"/>
                    </a:ext>
                  </a:extLst>
                </p:cNvPr>
                <p:cNvSpPr txBox="1"/>
                <p:nvPr/>
              </p:nvSpPr>
              <p:spPr>
                <a:xfrm>
                  <a:off x="1051541" y="6067028"/>
                  <a:ext cx="3578053" cy="48282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altLang="zh-CN" sz="2400" dirty="0">
                            <a:latin typeface="Cambria Math" panose="02040503050406030204" pitchFamily="18" charset="0"/>
                          </a:rPr>
                          <m:t>SHK</m:t>
                        </m:r>
                        <m:r>
                          <a:rPr lang="en-US" altLang="zh-CN" sz="2400" dirty="0">
                            <a:latin typeface="Cambria Math" panose="02040503050406030204" pitchFamily="18" charset="0"/>
                          </a:rPr>
                          <m:t>(</m:t>
                        </m:r>
                        <m:sSub>
                          <m:sSubPr>
                            <m:ctrlPr>
                              <a:rPr lang="zh-CN" altLang="en-US" sz="2400" b="1" i="1" dirty="0">
                                <a:solidFill>
                                  <a:srgbClr val="C00000"/>
                                </a:solidFill>
                                <a:latin typeface="Cambria Math" panose="02040503050406030204" pitchFamily="18" charset="0"/>
                                <a:ea typeface="Microsoft YaHei" panose="020B0503020204020204" pitchFamily="34" charset="-122"/>
                              </a:rPr>
                            </m:ctrlPr>
                          </m:sSubPr>
                          <m:e>
                            <m:acc>
                              <m:accPr>
                                <m:chr m:val="̃"/>
                                <m:ctrlPr>
                                  <a:rPr lang="zh-CN" altLang="en-US" sz="2400" b="1" i="1" dirty="0">
                                    <a:solidFill>
                                      <a:srgbClr val="C00000"/>
                                    </a:solidFill>
                                    <a:latin typeface="Cambria Math" panose="02040503050406030204" pitchFamily="18" charset="0"/>
                                    <a:ea typeface="Microsoft YaHei" panose="020B0503020204020204" pitchFamily="34" charset="-122"/>
                                  </a:rPr>
                                </m:ctrlPr>
                              </m:accPr>
                              <m:e>
                                <m:r>
                                  <a:rPr lang="zh-CN" altLang="en-US" sz="2400" b="1" i="1" dirty="0">
                                    <a:solidFill>
                                      <a:srgbClr val="C00000"/>
                                    </a:solidFill>
                                    <a:latin typeface="Cambria Math" panose="02040503050406030204" pitchFamily="18" charset="0"/>
                                    <a:ea typeface="Microsoft YaHei" panose="020B0503020204020204" pitchFamily="34" charset="-122"/>
                                  </a:rPr>
                                  <m:t>𝐬𝐤</m:t>
                                </m:r>
                              </m:e>
                            </m:acc>
                          </m:e>
                          <m:sub>
                            <m:r>
                              <a:rPr lang="zh-CN" altLang="en-US" sz="2400" b="1" i="1" dirty="0">
                                <a:solidFill>
                                  <a:srgbClr val="C00000"/>
                                </a:solidFill>
                                <a:latin typeface="Cambria Math" panose="02040503050406030204" pitchFamily="18" charset="0"/>
                                <a:ea typeface="Microsoft YaHei" panose="020B0503020204020204" pitchFamily="34" charset="-122"/>
                              </a:rPr>
                              <m:t>𝑨</m:t>
                            </m:r>
                          </m:sub>
                        </m:sSub>
                        <m:r>
                          <a:rPr lang="en-US" altLang="zh-CN" sz="2400" dirty="0">
                            <a:latin typeface="Cambria Math" panose="02040503050406030204" pitchFamily="18" charset="0"/>
                            <a:ea typeface="Microsoft YaHei" panose="020B0503020204020204" pitchFamily="34" charset="-122"/>
                          </a:rPr>
                          <m:t>,</m:t>
                        </m:r>
                        <m:r>
                          <a:rPr lang="en-US" altLang="zh-CN" sz="2400" i="1" dirty="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en-US" altLang="zh-CN" sz="2400" i="1" dirty="0">
                                <a:latin typeface="Cambria Math" panose="02040503050406030204" pitchFamily="18" charset="0"/>
                                <a:ea typeface="Microsoft YaHei" panose="020B0503020204020204" pitchFamily="34" charset="-122"/>
                              </a:rPr>
                              <m:t>𝐵</m:t>
                            </m:r>
                          </m:sub>
                        </m:sSub>
                        <m:r>
                          <a:rPr lang="en-US" altLang="zh-CN" sz="2400" dirty="0">
                            <a:latin typeface="Cambria Math" panose="02040503050406030204" pitchFamily="18" charset="0"/>
                          </a:rPr>
                          <m:t>)</m:t>
                        </m:r>
                      </m:oMath>
                    </m:oMathPara>
                  </a14:m>
                  <a:endParaRPr lang="zh-CN" altLang="en-US" sz="2400" dirty="0"/>
                </a:p>
              </p:txBody>
            </p:sp>
          </mc:Choice>
          <mc:Fallback xmlns="">
            <p:sp>
              <p:nvSpPr>
                <p:cNvPr id="28" name="文本框 27">
                  <a:extLst>
                    <a:ext uri="{FF2B5EF4-FFF2-40B4-BE49-F238E27FC236}">
                      <a16:creationId xmlns:a16="http://schemas.microsoft.com/office/drawing/2014/main" id="{17FD1DF0-B5BD-45F9-78E5-D4B35E8C3FD3}"/>
                    </a:ext>
                  </a:extLst>
                </p:cNvPr>
                <p:cNvSpPr txBox="1">
                  <a:spLocks noRot="1" noChangeAspect="1" noMove="1" noResize="1" noEditPoints="1" noAdjustHandles="1" noChangeArrowheads="1" noChangeShapeType="1" noTextEdit="1"/>
                </p:cNvSpPr>
                <p:nvPr/>
              </p:nvSpPr>
              <p:spPr>
                <a:xfrm>
                  <a:off x="1051541" y="6067028"/>
                  <a:ext cx="3578053" cy="482824"/>
                </a:xfrm>
                <a:prstGeom prst="rect">
                  <a:avLst/>
                </a:prstGeom>
                <a:blipFill>
                  <a:blip r:embed="rId7"/>
                  <a:stretch>
                    <a:fillRect t="-7595" b="-17722"/>
                  </a:stretch>
                </a:blipFill>
              </p:spPr>
              <p:txBody>
                <a:bodyPr/>
                <a:lstStyle/>
                <a:p>
                  <a:r>
                    <a:rPr lang="zh-CN" altLang="en-US">
                      <a:noFill/>
                    </a:rPr>
                    <a:t> </a:t>
                  </a:r>
                </a:p>
              </p:txBody>
            </p:sp>
          </mc:Fallback>
        </mc:AlternateContent>
        <p:cxnSp>
          <p:nvCxnSpPr>
            <p:cNvPr id="29" name="直接箭头连接符 28">
              <a:extLst>
                <a:ext uri="{FF2B5EF4-FFF2-40B4-BE49-F238E27FC236}">
                  <a16:creationId xmlns:a16="http://schemas.microsoft.com/office/drawing/2014/main" id="{9548D697-EEB2-FA41-E2CF-FEC9208BE5A1}"/>
                </a:ext>
              </a:extLst>
            </p:cNvPr>
            <p:cNvCxnSpPr>
              <a:cxnSpLocks/>
            </p:cNvCxnSpPr>
            <p:nvPr/>
          </p:nvCxnSpPr>
          <p:spPr>
            <a:xfrm>
              <a:off x="3893890" y="6326789"/>
              <a:ext cx="61174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3B9538E2-A110-2BF9-F130-149DB14878BA}"/>
                    </a:ext>
                  </a:extLst>
                </p:cNvPr>
                <p:cNvSpPr txBox="1"/>
                <p:nvPr/>
              </p:nvSpPr>
              <p:spPr>
                <a:xfrm>
                  <a:off x="4045074" y="6068951"/>
                  <a:ext cx="1382868" cy="48090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altLang="zh-CN" sz="2400" b="1" i="1" dirty="0">
                                <a:solidFill>
                                  <a:srgbClr val="C00000"/>
                                </a:solidFill>
                                <a:latin typeface="Cambria Math" panose="02040503050406030204" pitchFamily="18" charset="0"/>
                                <a:ea typeface="Microsoft YaHei" panose="020B0503020204020204" pitchFamily="34" charset="-122"/>
                              </a:rPr>
                            </m:ctrlPr>
                          </m:accPr>
                          <m:e>
                            <m:r>
                              <a:rPr lang="en-US" altLang="zh-CN" sz="2400" b="1" i="1" dirty="0">
                                <a:solidFill>
                                  <a:srgbClr val="C00000"/>
                                </a:solidFill>
                                <a:latin typeface="Cambria Math" panose="02040503050406030204" pitchFamily="18" charset="0"/>
                                <a:ea typeface="Microsoft YaHei" panose="020B0503020204020204" pitchFamily="34" charset="-122"/>
                              </a:rPr>
                              <m:t>𝒌</m:t>
                            </m:r>
                          </m:e>
                        </m:acc>
                      </m:oMath>
                    </m:oMathPara>
                  </a14:m>
                  <a:endParaRPr lang="zh-CN" altLang="en-US" sz="2400" b="1" dirty="0"/>
                </a:p>
              </p:txBody>
            </p:sp>
          </mc:Choice>
          <mc:Fallback xmlns="">
            <p:sp>
              <p:nvSpPr>
                <p:cNvPr id="30" name="文本框 29">
                  <a:extLst>
                    <a:ext uri="{FF2B5EF4-FFF2-40B4-BE49-F238E27FC236}">
                      <a16:creationId xmlns:a16="http://schemas.microsoft.com/office/drawing/2014/main" id="{3B9538E2-A110-2BF9-F130-149DB14878BA}"/>
                    </a:ext>
                  </a:extLst>
                </p:cNvPr>
                <p:cNvSpPr txBox="1">
                  <a:spLocks noRot="1" noChangeAspect="1" noMove="1" noResize="1" noEditPoints="1" noAdjustHandles="1" noChangeArrowheads="1" noChangeShapeType="1" noTextEdit="1"/>
                </p:cNvSpPr>
                <p:nvPr/>
              </p:nvSpPr>
              <p:spPr>
                <a:xfrm>
                  <a:off x="4045074" y="6068951"/>
                  <a:ext cx="1382868" cy="480901"/>
                </a:xfrm>
                <a:prstGeom prst="rect">
                  <a:avLst/>
                </a:prstGeom>
                <a:blipFill>
                  <a:blip r:embed="rId8"/>
                  <a:stretch>
                    <a:fillRect t="-7692" r="-1327"/>
                  </a:stretch>
                </a:blipFill>
              </p:spPr>
              <p:txBody>
                <a:bodyPr/>
                <a:lstStyle/>
                <a:p>
                  <a:r>
                    <a:rPr lang="zh-CN" altLang="en-US">
                      <a:noFill/>
                    </a:rPr>
                    <a:t> </a:t>
                  </a:r>
                </a:p>
              </p:txBody>
            </p:sp>
          </mc:Fallback>
        </mc:AlternateContent>
      </p:grpSp>
      <p:cxnSp>
        <p:nvCxnSpPr>
          <p:cNvPr id="35" name="直接箭头连接符 34">
            <a:extLst>
              <a:ext uri="{FF2B5EF4-FFF2-40B4-BE49-F238E27FC236}">
                <a16:creationId xmlns:a16="http://schemas.microsoft.com/office/drawing/2014/main" id="{7DCBDC69-C91C-5B0F-2B86-A5F85BC64981}"/>
              </a:ext>
            </a:extLst>
          </p:cNvPr>
          <p:cNvCxnSpPr>
            <a:cxnSpLocks/>
          </p:cNvCxnSpPr>
          <p:nvPr/>
        </p:nvCxnSpPr>
        <p:spPr>
          <a:xfrm flipV="1">
            <a:off x="2681527" y="4412801"/>
            <a:ext cx="0" cy="789862"/>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40" name="文本框 39">
            <a:extLst>
              <a:ext uri="{FF2B5EF4-FFF2-40B4-BE49-F238E27FC236}">
                <a16:creationId xmlns:a16="http://schemas.microsoft.com/office/drawing/2014/main" id="{ACBEE3F2-108F-1A96-E817-8714557E4F61}"/>
              </a:ext>
            </a:extLst>
          </p:cNvPr>
          <p:cNvSpPr txBox="1"/>
          <p:nvPr/>
        </p:nvSpPr>
        <p:spPr>
          <a:xfrm>
            <a:off x="1787018" y="4616881"/>
            <a:ext cx="977184" cy="369332"/>
          </a:xfrm>
          <a:prstGeom prst="rect">
            <a:avLst/>
          </a:prstGeom>
          <a:noFill/>
        </p:spPr>
        <p:txBody>
          <a:bodyPr wrap="square">
            <a:spAutoFit/>
          </a:bodyPr>
          <a:lstStyle/>
          <a:p>
            <a:pPr algn="ctr"/>
            <a:r>
              <a:rPr lang="en-US" altLang="zh-CN" sz="1800" dirty="0">
                <a:latin typeface="Microsoft YaHei" panose="020B0503020204020204" pitchFamily="34" charset="-122"/>
                <a:ea typeface="Microsoft YaHei" panose="020B0503020204020204" pitchFamily="34" charset="-122"/>
              </a:rPr>
              <a:t>query</a:t>
            </a:r>
            <a:endParaRPr lang="zh-CN" altLang="en-US" dirty="0"/>
          </a:p>
        </p:txBody>
      </p:sp>
      <p:cxnSp>
        <p:nvCxnSpPr>
          <p:cNvPr id="41" name="直接箭头连接符 40">
            <a:extLst>
              <a:ext uri="{FF2B5EF4-FFF2-40B4-BE49-F238E27FC236}">
                <a16:creationId xmlns:a16="http://schemas.microsoft.com/office/drawing/2014/main" id="{57BA79DB-8833-AC47-993D-E7C4B8070D00}"/>
              </a:ext>
            </a:extLst>
          </p:cNvPr>
          <p:cNvCxnSpPr>
            <a:cxnSpLocks/>
          </p:cNvCxnSpPr>
          <p:nvPr/>
        </p:nvCxnSpPr>
        <p:spPr>
          <a:xfrm>
            <a:off x="3660321" y="4412801"/>
            <a:ext cx="0" cy="789862"/>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42" name="文本框 41">
            <a:extLst>
              <a:ext uri="{FF2B5EF4-FFF2-40B4-BE49-F238E27FC236}">
                <a16:creationId xmlns:a16="http://schemas.microsoft.com/office/drawing/2014/main" id="{6D5CCECB-09BC-D52F-B816-3304CF1E675C}"/>
              </a:ext>
            </a:extLst>
          </p:cNvPr>
          <p:cNvSpPr txBox="1"/>
          <p:nvPr/>
        </p:nvSpPr>
        <p:spPr>
          <a:xfrm>
            <a:off x="3648738" y="4617877"/>
            <a:ext cx="1194074" cy="369332"/>
          </a:xfrm>
          <a:prstGeom prst="rect">
            <a:avLst/>
          </a:prstGeom>
          <a:noFill/>
        </p:spPr>
        <p:txBody>
          <a:bodyPr wrap="square">
            <a:spAutoFit/>
          </a:bodyPr>
          <a:lstStyle/>
          <a:p>
            <a:pPr algn="ctr"/>
            <a:r>
              <a:rPr lang="en-US" altLang="zh-CN" sz="1800" dirty="0">
                <a:latin typeface="Microsoft YaHei" panose="020B0503020204020204" pitchFamily="34" charset="-122"/>
                <a:ea typeface="Microsoft YaHei" panose="020B0503020204020204" pitchFamily="34" charset="-122"/>
              </a:rPr>
              <a:t>response</a:t>
            </a:r>
            <a:endParaRPr lang="zh-CN" altLang="en-US" dirty="0"/>
          </a:p>
        </p:txBody>
      </p:sp>
      <p:pic>
        <p:nvPicPr>
          <p:cNvPr id="3" name="图片 2">
            <a:extLst>
              <a:ext uri="{FF2B5EF4-FFF2-40B4-BE49-F238E27FC236}">
                <a16:creationId xmlns:a16="http://schemas.microsoft.com/office/drawing/2014/main" id="{D01BFB01-97CF-AE61-7C77-D962F2E9E0F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81527" y="1027744"/>
            <a:ext cx="921479" cy="921479"/>
          </a:xfrm>
          <a:prstGeom prst="rect">
            <a:avLst/>
          </a:prstGeom>
        </p:spPr>
      </p:pic>
      <p:graphicFrame>
        <p:nvGraphicFramePr>
          <p:cNvPr id="63" name="表格 62">
            <a:extLst>
              <a:ext uri="{FF2B5EF4-FFF2-40B4-BE49-F238E27FC236}">
                <a16:creationId xmlns:a16="http://schemas.microsoft.com/office/drawing/2014/main" id="{A67958A8-8C4D-B409-AFA9-35E33F738D10}"/>
              </a:ext>
            </a:extLst>
          </p:cNvPr>
          <p:cNvGraphicFramePr>
            <a:graphicFrameLocks noGrp="1"/>
          </p:cNvGraphicFramePr>
          <p:nvPr>
            <p:extLst/>
          </p:nvPr>
        </p:nvGraphicFramePr>
        <p:xfrm>
          <a:off x="1546754" y="2327577"/>
          <a:ext cx="3231550" cy="1828800"/>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0">
                <a:tc>
                  <a:txBody>
                    <a:bodyPr/>
                    <a:lstStyle/>
                    <a:p>
                      <a:endParaRPr lang="zh-CN" altLang="en-US" b="1" dirty="0"/>
                    </a:p>
                  </a:txBody>
                  <a:tcPr>
                    <a:solidFill>
                      <a:srgbClr val="F0F0F0"/>
                    </a:solidFill>
                  </a:tcPr>
                </a:tc>
                <a:tc>
                  <a:txBody>
                    <a:bodyPr/>
                    <a:lstStyle/>
                    <a:p>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2436588267"/>
                  </a:ext>
                </a:extLst>
              </a:tr>
              <a:tr h="292279">
                <a:tc>
                  <a:txBody>
                    <a:bodyPr/>
                    <a:lstStyle/>
                    <a:p>
                      <a:endParaRPr lang="zh-CN" altLang="en-US" b="1" dirty="0"/>
                    </a:p>
                  </a:txBody>
                  <a:tcPr>
                    <a:solidFill>
                      <a:srgbClr val="F0F0F0"/>
                    </a:solidFill>
                  </a:tcPr>
                </a:tc>
                <a:tc>
                  <a:txBody>
                    <a:bodyPr/>
                    <a:lstStyle/>
                    <a:p>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1012736869"/>
                  </a:ext>
                </a:extLst>
              </a:tr>
              <a:tr h="292279">
                <a:tc>
                  <a:txBody>
                    <a:bodyPr/>
                    <a:lstStyle/>
                    <a:p>
                      <a:endParaRPr lang="zh-CN" altLang="en-US" b="1" dirty="0"/>
                    </a:p>
                  </a:txBody>
                  <a:tcPr>
                    <a:solidFill>
                      <a:srgbClr val="F0F0F0"/>
                    </a:solidFill>
                  </a:tcPr>
                </a:tc>
                <a:tc>
                  <a:txBody>
                    <a:bodyPr/>
                    <a:lstStyle/>
                    <a:p>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170428698"/>
                  </a:ext>
                </a:extLst>
              </a:tr>
              <a:tr h="292279">
                <a:tc>
                  <a:txBody>
                    <a:bodyPr/>
                    <a:lstStyle/>
                    <a:p>
                      <a:endParaRPr lang="zh-CN" altLang="en-US" b="1" dirty="0"/>
                    </a:p>
                  </a:txBody>
                  <a:tcPr>
                    <a:solidFill>
                      <a:srgbClr val="F0F0F0"/>
                    </a:solidFill>
                  </a:tcPr>
                </a:tc>
                <a:tc>
                  <a:txBody>
                    <a:bodyPr/>
                    <a:lstStyle/>
                    <a:p>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4207005643"/>
                  </a:ext>
                </a:extLst>
              </a:tr>
              <a:tr h="292279">
                <a:tc>
                  <a:txBody>
                    <a:bodyPr/>
                    <a:lstStyle/>
                    <a:p>
                      <a:endParaRPr lang="zh-CN" altLang="en-US" b="1" dirty="0"/>
                    </a:p>
                  </a:txBody>
                  <a:tcPr>
                    <a:solidFill>
                      <a:srgbClr val="F0F0F0"/>
                    </a:solidFill>
                  </a:tcPr>
                </a:tc>
                <a:tc>
                  <a:txBody>
                    <a:bodyPr/>
                    <a:lstStyle/>
                    <a:p>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3273603515"/>
                  </a:ext>
                </a:extLst>
              </a:tr>
            </a:tbl>
          </a:graphicData>
        </a:graphic>
      </p:graphicFrame>
      <p:pic>
        <p:nvPicPr>
          <p:cNvPr id="2" name="图片 1">
            <a:extLst>
              <a:ext uri="{FF2B5EF4-FFF2-40B4-BE49-F238E27FC236}">
                <a16:creationId xmlns:a16="http://schemas.microsoft.com/office/drawing/2014/main" id="{7DE97DBD-F959-D625-BC3B-60299EE668B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906420">
            <a:off x="3643267" y="914459"/>
            <a:ext cx="886162" cy="886162"/>
          </a:xfrm>
          <a:prstGeom prst="rect">
            <a:avLst/>
          </a:prstGeom>
        </p:spPr>
      </p:pic>
      <p:pic>
        <p:nvPicPr>
          <p:cNvPr id="4" name="图片 3">
            <a:extLst>
              <a:ext uri="{FF2B5EF4-FFF2-40B4-BE49-F238E27FC236}">
                <a16:creationId xmlns:a16="http://schemas.microsoft.com/office/drawing/2014/main" id="{C76122B6-BE8A-83DE-1ACC-BCFFAE15628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53193" y="1020949"/>
            <a:ext cx="439003" cy="439003"/>
          </a:xfrm>
          <a:prstGeom prst="rect">
            <a:avLst/>
          </a:prstGeom>
        </p:spPr>
      </p:pic>
    </p:spTree>
    <p:extLst>
      <p:ext uri="{BB962C8B-B14F-4D97-AF65-F5344CB8AC3E}">
        <p14:creationId xmlns:p14="http://schemas.microsoft.com/office/powerpoint/2010/main" val="42262898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8C0AC-1DC1-76E1-2043-E04F436368E0}"/>
            </a:ext>
          </a:extLst>
        </p:cNvPr>
        <p:cNvGrpSpPr/>
        <p:nvPr/>
      </p:nvGrpSpPr>
      <p:grpSpPr>
        <a:xfrm>
          <a:off x="0" y="0"/>
          <a:ext cx="0" cy="0"/>
          <a:chOff x="0" y="0"/>
          <a:chExt cx="0" cy="0"/>
        </a:xfrm>
      </p:grpSpPr>
      <p:sp>
        <p:nvSpPr>
          <p:cNvPr id="15" name="矩形: 圆角 14">
            <a:extLst>
              <a:ext uri="{FF2B5EF4-FFF2-40B4-BE49-F238E27FC236}">
                <a16:creationId xmlns:a16="http://schemas.microsoft.com/office/drawing/2014/main" id="{79A584C2-35E6-1AAA-E604-CB36450B9130}"/>
              </a:ext>
            </a:extLst>
          </p:cNvPr>
          <p:cNvSpPr/>
          <p:nvPr/>
        </p:nvSpPr>
        <p:spPr>
          <a:xfrm>
            <a:off x="1117280" y="2130401"/>
            <a:ext cx="4049975" cy="2198689"/>
          </a:xfrm>
          <a:prstGeom prst="roundRect">
            <a:avLst>
              <a:gd name="adj" fmla="val 8936"/>
            </a:avLst>
          </a:prstGeom>
          <a:noFill/>
          <a:ln w="28575">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连接符 61">
            <a:extLst>
              <a:ext uri="{FF2B5EF4-FFF2-40B4-BE49-F238E27FC236}">
                <a16:creationId xmlns:a16="http://schemas.microsoft.com/office/drawing/2014/main" id="{897F0471-427F-5B56-6F57-38ADEB859D00}"/>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5F6CE4B4-A4EB-EC6E-78CC-429E52F1F4C0}"/>
              </a:ext>
            </a:extLst>
          </p:cNvPr>
          <p:cNvSpPr txBox="1">
            <a:spLocks noChangeArrowheads="1"/>
          </p:cNvSpPr>
          <p:nvPr/>
        </p:nvSpPr>
        <p:spPr bwMode="auto">
          <a:xfrm>
            <a:off x="367827" y="213865"/>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fontAlgn="base">
              <a:lnSpc>
                <a:spcPct val="100000"/>
              </a:lnSpc>
              <a:spcBef>
                <a:spcPct val="0"/>
              </a:spcBef>
              <a:spcAft>
                <a:spcPct val="0"/>
              </a:spcAft>
              <a:buNone/>
              <a:defRPr/>
            </a:pPr>
            <a:r>
              <a:rPr lang="en-US" altLang="zh-CN" sz="3200" b="1" dirty="0">
                <a:latin typeface="微软雅黑" panose="020B0503020204020204" pitchFamily="34" charset="-122"/>
                <a:ea typeface="微软雅黑" panose="020B0503020204020204" pitchFamily="34" charset="-122"/>
              </a:rPr>
              <a:t>Why the Adversary Wins </a:t>
            </a:r>
            <a:endParaRPr lang="zh-CN" altLang="en-US" sz="3200" b="1" dirty="0">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a16="http://schemas.microsoft.com/office/drawing/2014/main" id="{3C6C1FE0-53FF-2EBA-1D6D-89647262E6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485" y="1870716"/>
            <a:ext cx="691845" cy="691845"/>
          </a:xfrm>
          <a:prstGeom prst="rect">
            <a:avLst/>
          </a:prstGeom>
        </p:spPr>
      </p:pic>
      <p:pic>
        <p:nvPicPr>
          <p:cNvPr id="12" name="图片 11">
            <a:extLst>
              <a:ext uri="{FF2B5EF4-FFF2-40B4-BE49-F238E27FC236}">
                <a16:creationId xmlns:a16="http://schemas.microsoft.com/office/drawing/2014/main" id="{681236AF-63B8-EF7E-A109-93C013EFFAD9}"/>
              </a:ext>
            </a:extLst>
          </p:cNvPr>
          <p:cNvPicPr>
            <a:picLocks noChangeAspect="1"/>
          </p:cNvPicPr>
          <p:nvPr/>
        </p:nvPicPr>
        <p:blipFill>
          <a:blip r:embed="rId4"/>
          <a:stretch>
            <a:fillRect/>
          </a:stretch>
        </p:blipFill>
        <p:spPr>
          <a:xfrm>
            <a:off x="815485" y="1949223"/>
            <a:ext cx="695730" cy="422591"/>
          </a:xfrm>
          <a:prstGeom prst="rect">
            <a:avLst/>
          </a:prstGeom>
        </p:spPr>
      </p:pic>
      <p:grpSp>
        <p:nvGrpSpPr>
          <p:cNvPr id="39" name="组合 38">
            <a:extLst>
              <a:ext uri="{FF2B5EF4-FFF2-40B4-BE49-F238E27FC236}">
                <a16:creationId xmlns:a16="http://schemas.microsoft.com/office/drawing/2014/main" id="{25CEA261-E6E7-C594-BA28-6C28444DB6D1}"/>
              </a:ext>
            </a:extLst>
          </p:cNvPr>
          <p:cNvGrpSpPr/>
          <p:nvPr/>
        </p:nvGrpSpPr>
        <p:grpSpPr>
          <a:xfrm>
            <a:off x="1051541" y="5323032"/>
            <a:ext cx="4376401" cy="1226820"/>
            <a:chOff x="1051541" y="5323032"/>
            <a:chExt cx="4376401" cy="1226820"/>
          </a:xfrm>
        </p:grpSpPr>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0A5783B9-5556-9338-5521-545CC52A45AF}"/>
                    </a:ext>
                  </a:extLst>
                </p:cNvPr>
                <p:cNvSpPr txBox="1"/>
                <p:nvPr/>
              </p:nvSpPr>
              <p:spPr>
                <a:xfrm>
                  <a:off x="1328437" y="5323032"/>
                  <a:ext cx="2223896" cy="678071"/>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m:rPr>
                            <m:sty m:val="p"/>
                          </m:rPr>
                          <a:rPr lang="en-US" altLang="zh-CN" sz="2400" dirty="0">
                            <a:latin typeface="Cambria Math" panose="02040503050406030204" pitchFamily="18" charset="0"/>
                          </a:rPr>
                          <m:t>KG</m:t>
                        </m:r>
                        <m:r>
                          <a:rPr lang="en-US" altLang="zh-CN" sz="2400" dirty="0">
                            <a:latin typeface="Cambria Math" panose="02040503050406030204" pitchFamily="18" charset="0"/>
                          </a:rPr>
                          <m:t>(</m:t>
                        </m:r>
                        <m:sSub>
                          <m:sSubPr>
                            <m:ctrlPr>
                              <a:rPr lang="zh-CN" altLang="en-US" sz="2400" b="1" i="1" dirty="0">
                                <a:solidFill>
                                  <a:srgbClr val="C00000"/>
                                </a:solidFill>
                                <a:latin typeface="Cambria Math" panose="02040503050406030204" pitchFamily="18" charset="0"/>
                                <a:ea typeface="Microsoft YaHei" panose="020B0503020204020204" pitchFamily="34" charset="-122"/>
                              </a:rPr>
                            </m:ctrlPr>
                          </m:sSubPr>
                          <m:e>
                            <m:acc>
                              <m:accPr>
                                <m:chr m:val="̃"/>
                                <m:ctrlPr>
                                  <a:rPr lang="zh-CN" altLang="en-US" sz="2400" b="1" i="1" dirty="0">
                                    <a:solidFill>
                                      <a:srgbClr val="C00000"/>
                                    </a:solidFill>
                                    <a:latin typeface="Cambria Math" panose="02040503050406030204" pitchFamily="18" charset="0"/>
                                    <a:ea typeface="Microsoft YaHei" panose="020B0503020204020204" pitchFamily="34" charset="-122"/>
                                  </a:rPr>
                                </m:ctrlPr>
                              </m:accPr>
                              <m:e>
                                <m:r>
                                  <a:rPr lang="zh-CN" altLang="en-US" sz="2400" b="1" i="1" dirty="0">
                                    <a:solidFill>
                                      <a:srgbClr val="C00000"/>
                                    </a:solidFill>
                                    <a:latin typeface="Cambria Math" panose="02040503050406030204" pitchFamily="18" charset="0"/>
                                    <a:ea typeface="Microsoft YaHei" panose="020B0503020204020204" pitchFamily="34" charset="-122"/>
                                  </a:rPr>
                                  <m:t>𝐬𝐤</m:t>
                                </m:r>
                              </m:e>
                            </m:acc>
                          </m:e>
                          <m:sub>
                            <m:r>
                              <a:rPr lang="zh-CN" altLang="en-US" sz="2400" b="1" i="1" dirty="0">
                                <a:solidFill>
                                  <a:srgbClr val="C00000"/>
                                </a:solidFill>
                                <a:latin typeface="Cambria Math" panose="02040503050406030204" pitchFamily="18" charset="0"/>
                                <a:ea typeface="Microsoft YaHei" panose="020B0503020204020204" pitchFamily="34" charset="-122"/>
                              </a:rPr>
                              <m:t>𝑨</m:t>
                            </m:r>
                          </m:sub>
                        </m:sSub>
                        <m:r>
                          <a:rPr lang="en-US" altLang="zh-CN" sz="2400" dirty="0">
                            <a:latin typeface="Cambria Math" panose="02040503050406030204" pitchFamily="18" charset="0"/>
                          </a:rPr>
                          <m:t>)</m:t>
                        </m:r>
                      </m:oMath>
                    </m:oMathPara>
                  </a14:m>
                  <a:endParaRPr lang="zh-CN" altLang="en-US" sz="2400" dirty="0">
                    <a:latin typeface="Microsoft YaHei" panose="020B0503020204020204" pitchFamily="34" charset="-122"/>
                    <a:ea typeface="Microsoft YaHei" panose="020B0503020204020204" pitchFamily="34" charset="-122"/>
                  </a:endParaRPr>
                </a:p>
              </p:txBody>
            </p:sp>
          </mc:Choice>
          <mc:Fallback xmlns="">
            <p:sp>
              <p:nvSpPr>
                <p:cNvPr id="17" name="文本框 16">
                  <a:extLst>
                    <a:ext uri="{FF2B5EF4-FFF2-40B4-BE49-F238E27FC236}">
                      <a16:creationId xmlns:a16="http://schemas.microsoft.com/office/drawing/2014/main" id="{0A5783B9-5556-9338-5521-545CC52A45AF}"/>
                    </a:ext>
                  </a:extLst>
                </p:cNvPr>
                <p:cNvSpPr txBox="1">
                  <a:spLocks noRot="1" noChangeAspect="1" noMove="1" noResize="1" noEditPoints="1" noAdjustHandles="1" noChangeArrowheads="1" noChangeShapeType="1" noTextEdit="1"/>
                </p:cNvSpPr>
                <p:nvPr/>
              </p:nvSpPr>
              <p:spPr>
                <a:xfrm>
                  <a:off x="1328437" y="5323032"/>
                  <a:ext cx="2223896" cy="678071"/>
                </a:xfrm>
                <a:prstGeom prst="rect">
                  <a:avLst/>
                </a:prstGeom>
                <a:blipFill>
                  <a:blip r:embed="rId5"/>
                  <a:stretch>
                    <a:fillRect/>
                  </a:stretch>
                </a:blipFill>
              </p:spPr>
              <p:txBody>
                <a:bodyPr/>
                <a:lstStyle/>
                <a:p>
                  <a:r>
                    <a:rPr lang="zh-CN" altLang="en-US">
                      <a:noFill/>
                    </a:rPr>
                    <a:t> </a:t>
                  </a:r>
                </a:p>
              </p:txBody>
            </p:sp>
          </mc:Fallback>
        </mc:AlternateContent>
        <p:cxnSp>
          <p:nvCxnSpPr>
            <p:cNvPr id="22" name="直接箭头连接符 21">
              <a:extLst>
                <a:ext uri="{FF2B5EF4-FFF2-40B4-BE49-F238E27FC236}">
                  <a16:creationId xmlns:a16="http://schemas.microsoft.com/office/drawing/2014/main" id="{FAA053F1-1BF6-AEAF-059C-D61B0E309856}"/>
                </a:ext>
              </a:extLst>
            </p:cNvPr>
            <p:cNvCxnSpPr>
              <a:cxnSpLocks/>
            </p:cNvCxnSpPr>
            <p:nvPr/>
          </p:nvCxnSpPr>
          <p:spPr>
            <a:xfrm>
              <a:off x="3047766" y="5726463"/>
              <a:ext cx="61174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9800B475-3FAD-997B-D19B-91E5D28D466C}"/>
                    </a:ext>
                  </a:extLst>
                </p:cNvPr>
                <p:cNvSpPr txBox="1"/>
                <p:nvPr/>
              </p:nvSpPr>
              <p:spPr>
                <a:xfrm>
                  <a:off x="3353640" y="5431236"/>
                  <a:ext cx="138286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0" i="1" dirty="0" smtClean="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b="0" i="1" dirty="0">
                                <a:latin typeface="Cambria Math" panose="02040503050406030204" pitchFamily="18" charset="0"/>
                                <a:ea typeface="Microsoft YaHei" panose="020B0503020204020204" pitchFamily="34" charset="-122"/>
                              </a:rPr>
                              <m:t>𝑘</m:t>
                            </m:r>
                          </m:e>
                          <m:sub>
                            <m:r>
                              <a:rPr lang="zh-CN" altLang="en-US" sz="2400" b="0" i="1" dirty="0">
                                <a:latin typeface="Cambria Math" panose="02040503050406030204" pitchFamily="18" charset="0"/>
                                <a:ea typeface="Microsoft YaHei" panose="020B0503020204020204" pitchFamily="34" charset="-122"/>
                              </a:rPr>
                              <m:t>𝐴</m:t>
                            </m:r>
                          </m:sub>
                        </m:sSub>
                      </m:oMath>
                    </m:oMathPara>
                  </a14:m>
                  <a:endParaRPr lang="zh-CN" altLang="en-US" sz="2400" dirty="0"/>
                </a:p>
              </p:txBody>
            </p:sp>
          </mc:Choice>
          <mc:Fallback xmlns="">
            <p:sp>
              <p:nvSpPr>
                <p:cNvPr id="26" name="文本框 25">
                  <a:extLst>
                    <a:ext uri="{FF2B5EF4-FFF2-40B4-BE49-F238E27FC236}">
                      <a16:creationId xmlns:a16="http://schemas.microsoft.com/office/drawing/2014/main" id="{9800B475-3FAD-997B-D19B-91E5D28D466C}"/>
                    </a:ext>
                  </a:extLst>
                </p:cNvPr>
                <p:cNvSpPr txBox="1">
                  <a:spLocks noRot="1" noChangeAspect="1" noMove="1" noResize="1" noEditPoints="1" noAdjustHandles="1" noChangeArrowheads="1" noChangeShapeType="1" noTextEdit="1"/>
                </p:cNvSpPr>
                <p:nvPr/>
              </p:nvSpPr>
              <p:spPr>
                <a:xfrm>
                  <a:off x="3353640" y="5431236"/>
                  <a:ext cx="1382868" cy="461665"/>
                </a:xfrm>
                <a:prstGeom prst="rect">
                  <a:avLst/>
                </a:prstGeom>
                <a:blipFill>
                  <a:blip r:embed="rId6"/>
                  <a:stretch>
                    <a:fillRect b="-92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646CC3E7-D54F-22CD-F9E7-5BC8445D143A}"/>
                    </a:ext>
                  </a:extLst>
                </p:cNvPr>
                <p:cNvSpPr txBox="1"/>
                <p:nvPr/>
              </p:nvSpPr>
              <p:spPr>
                <a:xfrm>
                  <a:off x="1051541" y="6067028"/>
                  <a:ext cx="3578053" cy="48282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altLang="zh-CN" sz="2400" dirty="0">
                            <a:latin typeface="Cambria Math" panose="02040503050406030204" pitchFamily="18" charset="0"/>
                          </a:rPr>
                          <m:t>SHK</m:t>
                        </m:r>
                        <m:r>
                          <a:rPr lang="en-US" altLang="zh-CN" sz="2400" dirty="0">
                            <a:latin typeface="Cambria Math" panose="02040503050406030204" pitchFamily="18" charset="0"/>
                          </a:rPr>
                          <m:t>(</m:t>
                        </m:r>
                        <m:sSub>
                          <m:sSubPr>
                            <m:ctrlPr>
                              <a:rPr lang="zh-CN" altLang="en-US" sz="2400" b="1" i="1" dirty="0">
                                <a:solidFill>
                                  <a:srgbClr val="C00000"/>
                                </a:solidFill>
                                <a:latin typeface="Cambria Math" panose="02040503050406030204" pitchFamily="18" charset="0"/>
                                <a:ea typeface="Microsoft YaHei" panose="020B0503020204020204" pitchFamily="34" charset="-122"/>
                              </a:rPr>
                            </m:ctrlPr>
                          </m:sSubPr>
                          <m:e>
                            <m:acc>
                              <m:accPr>
                                <m:chr m:val="̃"/>
                                <m:ctrlPr>
                                  <a:rPr lang="zh-CN" altLang="en-US" sz="2400" b="1" i="1" dirty="0">
                                    <a:solidFill>
                                      <a:srgbClr val="C00000"/>
                                    </a:solidFill>
                                    <a:latin typeface="Cambria Math" panose="02040503050406030204" pitchFamily="18" charset="0"/>
                                    <a:ea typeface="Microsoft YaHei" panose="020B0503020204020204" pitchFamily="34" charset="-122"/>
                                  </a:rPr>
                                </m:ctrlPr>
                              </m:accPr>
                              <m:e>
                                <m:r>
                                  <a:rPr lang="zh-CN" altLang="en-US" sz="2400" b="1" i="1" dirty="0">
                                    <a:solidFill>
                                      <a:srgbClr val="C00000"/>
                                    </a:solidFill>
                                    <a:latin typeface="Cambria Math" panose="02040503050406030204" pitchFamily="18" charset="0"/>
                                    <a:ea typeface="Microsoft YaHei" panose="020B0503020204020204" pitchFamily="34" charset="-122"/>
                                  </a:rPr>
                                  <m:t>𝐬𝐤</m:t>
                                </m:r>
                              </m:e>
                            </m:acc>
                          </m:e>
                          <m:sub>
                            <m:r>
                              <a:rPr lang="zh-CN" altLang="en-US" sz="2400" b="1" i="1" dirty="0">
                                <a:solidFill>
                                  <a:srgbClr val="C00000"/>
                                </a:solidFill>
                                <a:latin typeface="Cambria Math" panose="02040503050406030204" pitchFamily="18" charset="0"/>
                                <a:ea typeface="Microsoft YaHei" panose="020B0503020204020204" pitchFamily="34" charset="-122"/>
                              </a:rPr>
                              <m:t>𝑨</m:t>
                            </m:r>
                          </m:sub>
                        </m:sSub>
                        <m:r>
                          <a:rPr lang="en-US" altLang="zh-CN" sz="2400" dirty="0">
                            <a:latin typeface="Cambria Math" panose="02040503050406030204" pitchFamily="18" charset="0"/>
                            <a:ea typeface="Microsoft YaHei" panose="020B0503020204020204" pitchFamily="34" charset="-122"/>
                          </a:rPr>
                          <m:t>,</m:t>
                        </m:r>
                        <m:r>
                          <a:rPr lang="en-US" altLang="zh-CN" sz="2400" i="1" dirty="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en-US" altLang="zh-CN" sz="2400" i="1" dirty="0">
                                <a:latin typeface="Cambria Math" panose="02040503050406030204" pitchFamily="18" charset="0"/>
                                <a:ea typeface="Microsoft YaHei" panose="020B0503020204020204" pitchFamily="34" charset="-122"/>
                              </a:rPr>
                              <m:t>𝐵</m:t>
                            </m:r>
                          </m:sub>
                        </m:sSub>
                        <m:r>
                          <a:rPr lang="en-US" altLang="zh-CN" sz="2400" dirty="0">
                            <a:latin typeface="Cambria Math" panose="02040503050406030204" pitchFamily="18" charset="0"/>
                          </a:rPr>
                          <m:t>)</m:t>
                        </m:r>
                      </m:oMath>
                    </m:oMathPara>
                  </a14:m>
                  <a:endParaRPr lang="zh-CN" altLang="en-US" sz="2400" dirty="0"/>
                </a:p>
              </p:txBody>
            </p:sp>
          </mc:Choice>
          <mc:Fallback xmlns="">
            <p:sp>
              <p:nvSpPr>
                <p:cNvPr id="28" name="文本框 27">
                  <a:extLst>
                    <a:ext uri="{FF2B5EF4-FFF2-40B4-BE49-F238E27FC236}">
                      <a16:creationId xmlns:a16="http://schemas.microsoft.com/office/drawing/2014/main" id="{646CC3E7-D54F-22CD-F9E7-5BC8445D143A}"/>
                    </a:ext>
                  </a:extLst>
                </p:cNvPr>
                <p:cNvSpPr txBox="1">
                  <a:spLocks noRot="1" noChangeAspect="1" noMove="1" noResize="1" noEditPoints="1" noAdjustHandles="1" noChangeArrowheads="1" noChangeShapeType="1" noTextEdit="1"/>
                </p:cNvSpPr>
                <p:nvPr/>
              </p:nvSpPr>
              <p:spPr>
                <a:xfrm>
                  <a:off x="1051541" y="6067028"/>
                  <a:ext cx="3578053" cy="482824"/>
                </a:xfrm>
                <a:prstGeom prst="rect">
                  <a:avLst/>
                </a:prstGeom>
                <a:blipFill>
                  <a:blip r:embed="rId7"/>
                  <a:stretch>
                    <a:fillRect t="-7595" b="-17722"/>
                  </a:stretch>
                </a:blipFill>
              </p:spPr>
              <p:txBody>
                <a:bodyPr/>
                <a:lstStyle/>
                <a:p>
                  <a:r>
                    <a:rPr lang="zh-CN" altLang="en-US">
                      <a:noFill/>
                    </a:rPr>
                    <a:t> </a:t>
                  </a:r>
                </a:p>
              </p:txBody>
            </p:sp>
          </mc:Fallback>
        </mc:AlternateContent>
        <p:cxnSp>
          <p:nvCxnSpPr>
            <p:cNvPr id="29" name="直接箭头连接符 28">
              <a:extLst>
                <a:ext uri="{FF2B5EF4-FFF2-40B4-BE49-F238E27FC236}">
                  <a16:creationId xmlns:a16="http://schemas.microsoft.com/office/drawing/2014/main" id="{FA2EB62D-3487-F0C8-1758-F5A9E6C9FFD8}"/>
                </a:ext>
              </a:extLst>
            </p:cNvPr>
            <p:cNvCxnSpPr>
              <a:cxnSpLocks/>
            </p:cNvCxnSpPr>
            <p:nvPr/>
          </p:nvCxnSpPr>
          <p:spPr>
            <a:xfrm>
              <a:off x="3893890" y="6326789"/>
              <a:ext cx="61174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6193E5E4-1131-984F-1C8D-1BBD53429C68}"/>
                    </a:ext>
                  </a:extLst>
                </p:cNvPr>
                <p:cNvSpPr txBox="1"/>
                <p:nvPr/>
              </p:nvSpPr>
              <p:spPr>
                <a:xfrm>
                  <a:off x="4045074" y="6068951"/>
                  <a:ext cx="1382868" cy="48090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altLang="zh-CN" sz="2400" b="1" i="1" dirty="0">
                                <a:solidFill>
                                  <a:srgbClr val="C00000"/>
                                </a:solidFill>
                                <a:latin typeface="Cambria Math" panose="02040503050406030204" pitchFamily="18" charset="0"/>
                                <a:ea typeface="Microsoft YaHei" panose="020B0503020204020204" pitchFamily="34" charset="-122"/>
                              </a:rPr>
                            </m:ctrlPr>
                          </m:accPr>
                          <m:e>
                            <m:r>
                              <a:rPr lang="en-US" altLang="zh-CN" sz="2400" b="1" i="1" dirty="0">
                                <a:solidFill>
                                  <a:srgbClr val="C00000"/>
                                </a:solidFill>
                                <a:latin typeface="Cambria Math" panose="02040503050406030204" pitchFamily="18" charset="0"/>
                                <a:ea typeface="Microsoft YaHei" panose="020B0503020204020204" pitchFamily="34" charset="-122"/>
                              </a:rPr>
                              <m:t>𝒌</m:t>
                            </m:r>
                          </m:e>
                        </m:acc>
                      </m:oMath>
                    </m:oMathPara>
                  </a14:m>
                  <a:endParaRPr lang="zh-CN" altLang="en-US" sz="2400" b="1" dirty="0"/>
                </a:p>
              </p:txBody>
            </p:sp>
          </mc:Choice>
          <mc:Fallback xmlns="">
            <p:sp>
              <p:nvSpPr>
                <p:cNvPr id="30" name="文本框 29">
                  <a:extLst>
                    <a:ext uri="{FF2B5EF4-FFF2-40B4-BE49-F238E27FC236}">
                      <a16:creationId xmlns:a16="http://schemas.microsoft.com/office/drawing/2014/main" id="{6193E5E4-1131-984F-1C8D-1BBD53429C68}"/>
                    </a:ext>
                  </a:extLst>
                </p:cNvPr>
                <p:cNvSpPr txBox="1">
                  <a:spLocks noRot="1" noChangeAspect="1" noMove="1" noResize="1" noEditPoints="1" noAdjustHandles="1" noChangeArrowheads="1" noChangeShapeType="1" noTextEdit="1"/>
                </p:cNvSpPr>
                <p:nvPr/>
              </p:nvSpPr>
              <p:spPr>
                <a:xfrm>
                  <a:off x="4045074" y="6068951"/>
                  <a:ext cx="1382868" cy="480901"/>
                </a:xfrm>
                <a:prstGeom prst="rect">
                  <a:avLst/>
                </a:prstGeom>
                <a:blipFill>
                  <a:blip r:embed="rId8"/>
                  <a:stretch>
                    <a:fillRect t="-7692" r="-1327"/>
                  </a:stretch>
                </a:blipFill>
              </p:spPr>
              <p:txBody>
                <a:bodyPr/>
                <a:lstStyle/>
                <a:p>
                  <a:r>
                    <a:rPr lang="zh-CN" altLang="en-US">
                      <a:noFill/>
                    </a:rPr>
                    <a:t> </a:t>
                  </a:r>
                </a:p>
              </p:txBody>
            </p:sp>
          </mc:Fallback>
        </mc:AlternateContent>
      </p:grpSp>
      <p:cxnSp>
        <p:nvCxnSpPr>
          <p:cNvPr id="35" name="直接箭头连接符 34">
            <a:extLst>
              <a:ext uri="{FF2B5EF4-FFF2-40B4-BE49-F238E27FC236}">
                <a16:creationId xmlns:a16="http://schemas.microsoft.com/office/drawing/2014/main" id="{FD5D7016-1142-7703-D20E-FBB112A8C301}"/>
              </a:ext>
            </a:extLst>
          </p:cNvPr>
          <p:cNvCxnSpPr>
            <a:cxnSpLocks/>
          </p:cNvCxnSpPr>
          <p:nvPr/>
        </p:nvCxnSpPr>
        <p:spPr>
          <a:xfrm flipV="1">
            <a:off x="2681527" y="4412801"/>
            <a:ext cx="0" cy="789862"/>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40" name="文本框 39">
            <a:extLst>
              <a:ext uri="{FF2B5EF4-FFF2-40B4-BE49-F238E27FC236}">
                <a16:creationId xmlns:a16="http://schemas.microsoft.com/office/drawing/2014/main" id="{31AFC28B-7D9D-6759-E878-92F97A5E75B8}"/>
              </a:ext>
            </a:extLst>
          </p:cNvPr>
          <p:cNvSpPr txBox="1"/>
          <p:nvPr/>
        </p:nvSpPr>
        <p:spPr>
          <a:xfrm>
            <a:off x="1787018" y="4616881"/>
            <a:ext cx="977184" cy="369332"/>
          </a:xfrm>
          <a:prstGeom prst="rect">
            <a:avLst/>
          </a:prstGeom>
          <a:noFill/>
        </p:spPr>
        <p:txBody>
          <a:bodyPr wrap="square">
            <a:spAutoFit/>
          </a:bodyPr>
          <a:lstStyle/>
          <a:p>
            <a:pPr algn="ctr"/>
            <a:r>
              <a:rPr lang="en-US" altLang="zh-CN" sz="1800" dirty="0">
                <a:latin typeface="Microsoft YaHei" panose="020B0503020204020204" pitchFamily="34" charset="-122"/>
                <a:ea typeface="Microsoft YaHei" panose="020B0503020204020204" pitchFamily="34" charset="-122"/>
              </a:rPr>
              <a:t>query</a:t>
            </a:r>
            <a:endParaRPr lang="zh-CN" altLang="en-US" dirty="0"/>
          </a:p>
        </p:txBody>
      </p:sp>
      <p:cxnSp>
        <p:nvCxnSpPr>
          <p:cNvPr id="41" name="直接箭头连接符 40">
            <a:extLst>
              <a:ext uri="{FF2B5EF4-FFF2-40B4-BE49-F238E27FC236}">
                <a16:creationId xmlns:a16="http://schemas.microsoft.com/office/drawing/2014/main" id="{4F0039FD-41F0-A9A3-3CEF-64FF3DC57F7F}"/>
              </a:ext>
            </a:extLst>
          </p:cNvPr>
          <p:cNvCxnSpPr>
            <a:cxnSpLocks/>
          </p:cNvCxnSpPr>
          <p:nvPr/>
        </p:nvCxnSpPr>
        <p:spPr>
          <a:xfrm>
            <a:off x="3660321" y="4412801"/>
            <a:ext cx="0" cy="789862"/>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42" name="文本框 41">
            <a:extLst>
              <a:ext uri="{FF2B5EF4-FFF2-40B4-BE49-F238E27FC236}">
                <a16:creationId xmlns:a16="http://schemas.microsoft.com/office/drawing/2014/main" id="{E18545E3-B10D-3B3E-2A08-F9E893E57C5D}"/>
              </a:ext>
            </a:extLst>
          </p:cNvPr>
          <p:cNvSpPr txBox="1"/>
          <p:nvPr/>
        </p:nvSpPr>
        <p:spPr>
          <a:xfrm>
            <a:off x="3648738" y="4617877"/>
            <a:ext cx="1194074" cy="369332"/>
          </a:xfrm>
          <a:prstGeom prst="rect">
            <a:avLst/>
          </a:prstGeom>
          <a:noFill/>
        </p:spPr>
        <p:txBody>
          <a:bodyPr wrap="square">
            <a:spAutoFit/>
          </a:bodyPr>
          <a:lstStyle/>
          <a:p>
            <a:pPr algn="ctr"/>
            <a:r>
              <a:rPr lang="en-US" altLang="zh-CN" sz="1800" dirty="0">
                <a:latin typeface="Microsoft YaHei" panose="020B0503020204020204" pitchFamily="34" charset="-122"/>
                <a:ea typeface="Microsoft YaHei" panose="020B0503020204020204" pitchFamily="34" charset="-122"/>
              </a:rPr>
              <a:t>response</a:t>
            </a:r>
            <a:endParaRPr lang="zh-CN" altLang="en-US" dirty="0"/>
          </a:p>
        </p:txBody>
      </p:sp>
      <p:pic>
        <p:nvPicPr>
          <p:cNvPr id="3" name="图片 2">
            <a:extLst>
              <a:ext uri="{FF2B5EF4-FFF2-40B4-BE49-F238E27FC236}">
                <a16:creationId xmlns:a16="http://schemas.microsoft.com/office/drawing/2014/main" id="{B74AC8A7-9DCE-1A08-592F-86BD7597920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81527" y="1027744"/>
            <a:ext cx="921479" cy="921479"/>
          </a:xfrm>
          <a:prstGeom prst="rect">
            <a:avLst/>
          </a:prstGeom>
        </p:spPr>
      </p:pic>
      <p:pic>
        <p:nvPicPr>
          <p:cNvPr id="4" name="图片 3">
            <a:extLst>
              <a:ext uri="{FF2B5EF4-FFF2-40B4-BE49-F238E27FC236}">
                <a16:creationId xmlns:a16="http://schemas.microsoft.com/office/drawing/2014/main" id="{8B2DB0A3-2441-44AB-5525-7B21AA865EB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50355" y="1055023"/>
            <a:ext cx="815693" cy="815693"/>
          </a:xfrm>
          <a:prstGeom prst="rect">
            <a:avLst/>
          </a:prstGeom>
        </p:spPr>
      </p:pic>
      <p:sp>
        <p:nvSpPr>
          <p:cNvPr id="5" name="矩形: 圆角 4">
            <a:extLst>
              <a:ext uri="{FF2B5EF4-FFF2-40B4-BE49-F238E27FC236}">
                <a16:creationId xmlns:a16="http://schemas.microsoft.com/office/drawing/2014/main" id="{9A04DCEE-17F4-ED69-1FE6-EC1E7745F987}"/>
              </a:ext>
            </a:extLst>
          </p:cNvPr>
          <p:cNvSpPr/>
          <p:nvPr/>
        </p:nvSpPr>
        <p:spPr>
          <a:xfrm>
            <a:off x="7108136" y="2127099"/>
            <a:ext cx="4049975" cy="2198689"/>
          </a:xfrm>
          <a:prstGeom prst="roundRect">
            <a:avLst>
              <a:gd name="adj" fmla="val 8936"/>
            </a:avLst>
          </a:prstGeom>
          <a:noFill/>
          <a:ln w="28575">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4" name="表格 13">
            <a:extLst>
              <a:ext uri="{FF2B5EF4-FFF2-40B4-BE49-F238E27FC236}">
                <a16:creationId xmlns:a16="http://schemas.microsoft.com/office/drawing/2014/main" id="{7BCED637-418C-D2FD-141B-25993B00C31A}"/>
              </a:ext>
            </a:extLst>
          </p:cNvPr>
          <p:cNvGraphicFramePr>
            <a:graphicFrameLocks noGrp="1"/>
          </p:cNvGraphicFramePr>
          <p:nvPr>
            <p:extLst/>
          </p:nvPr>
        </p:nvGraphicFramePr>
        <p:xfrm>
          <a:off x="7486094" y="2327577"/>
          <a:ext cx="3231550" cy="1828800"/>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0">
                <a:tc>
                  <a:txBody>
                    <a:bodyPr/>
                    <a:lstStyle/>
                    <a:p>
                      <a:endParaRPr lang="zh-CN" altLang="en-US" b="1" dirty="0"/>
                    </a:p>
                  </a:txBody>
                  <a:tcPr>
                    <a:solidFill>
                      <a:srgbClr val="F0F0F0"/>
                    </a:solidFill>
                  </a:tcPr>
                </a:tc>
                <a:tc>
                  <a:txBody>
                    <a:bodyPr/>
                    <a:lstStyle/>
                    <a:p>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2436588267"/>
                  </a:ext>
                </a:extLst>
              </a:tr>
              <a:tr h="292279">
                <a:tc>
                  <a:txBody>
                    <a:bodyPr/>
                    <a:lstStyle/>
                    <a:p>
                      <a:endParaRPr lang="zh-CN" altLang="en-US" b="1" dirty="0"/>
                    </a:p>
                  </a:txBody>
                  <a:tcPr>
                    <a:solidFill>
                      <a:srgbClr val="F0F0F0"/>
                    </a:solidFill>
                  </a:tcPr>
                </a:tc>
                <a:tc>
                  <a:txBody>
                    <a:bodyPr/>
                    <a:lstStyle/>
                    <a:p>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1012736869"/>
                  </a:ext>
                </a:extLst>
              </a:tr>
              <a:tr h="292279">
                <a:tc>
                  <a:txBody>
                    <a:bodyPr/>
                    <a:lstStyle/>
                    <a:p>
                      <a:endParaRPr lang="zh-CN" altLang="en-US" b="1" dirty="0"/>
                    </a:p>
                  </a:txBody>
                  <a:tcPr>
                    <a:solidFill>
                      <a:srgbClr val="F0F0F0"/>
                    </a:solidFill>
                  </a:tcPr>
                </a:tc>
                <a:tc>
                  <a:txBody>
                    <a:bodyPr/>
                    <a:lstStyle/>
                    <a:p>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170428698"/>
                  </a:ext>
                </a:extLst>
              </a:tr>
              <a:tr h="292279">
                <a:tc>
                  <a:txBody>
                    <a:bodyPr/>
                    <a:lstStyle/>
                    <a:p>
                      <a:endParaRPr lang="zh-CN" altLang="en-US" b="1" dirty="0"/>
                    </a:p>
                  </a:txBody>
                  <a:tcPr>
                    <a:solidFill>
                      <a:srgbClr val="F0F0F0"/>
                    </a:solidFill>
                  </a:tcPr>
                </a:tc>
                <a:tc>
                  <a:txBody>
                    <a:bodyPr/>
                    <a:lstStyle/>
                    <a:p>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4207005643"/>
                  </a:ext>
                </a:extLst>
              </a:tr>
              <a:tr h="292279">
                <a:tc>
                  <a:txBody>
                    <a:bodyPr/>
                    <a:lstStyle/>
                    <a:p>
                      <a:endParaRPr lang="zh-CN" altLang="en-US" b="1" dirty="0"/>
                    </a:p>
                  </a:txBody>
                  <a:tcPr>
                    <a:solidFill>
                      <a:srgbClr val="F0F0F0"/>
                    </a:solidFill>
                  </a:tcPr>
                </a:tc>
                <a:tc>
                  <a:txBody>
                    <a:bodyPr/>
                    <a:lstStyle/>
                    <a:p>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3273603515"/>
                  </a:ext>
                </a:extLst>
              </a:tr>
            </a:tbl>
          </a:graphicData>
        </a:graphic>
      </p:graphicFrame>
      <p:pic>
        <p:nvPicPr>
          <p:cNvPr id="24" name="图片 23">
            <a:extLst>
              <a:ext uri="{FF2B5EF4-FFF2-40B4-BE49-F238E27FC236}">
                <a16:creationId xmlns:a16="http://schemas.microsoft.com/office/drawing/2014/main" id="{70B55AB4-B069-F810-8C43-222A4027930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810246" y="1866832"/>
            <a:ext cx="695729" cy="695729"/>
          </a:xfrm>
          <a:prstGeom prst="rect">
            <a:avLst/>
          </a:prstGeom>
        </p:spPr>
      </p:pic>
      <p:pic>
        <p:nvPicPr>
          <p:cNvPr id="25" name="图片 24">
            <a:extLst>
              <a:ext uri="{FF2B5EF4-FFF2-40B4-BE49-F238E27FC236}">
                <a16:creationId xmlns:a16="http://schemas.microsoft.com/office/drawing/2014/main" id="{1132263E-2EF0-B386-FAF1-FA3A57A0CF2D}"/>
              </a:ext>
            </a:extLst>
          </p:cNvPr>
          <p:cNvPicPr>
            <a:picLocks noChangeAspect="1"/>
          </p:cNvPicPr>
          <p:nvPr/>
        </p:nvPicPr>
        <p:blipFill>
          <a:blip r:embed="rId4"/>
          <a:stretch>
            <a:fillRect/>
          </a:stretch>
        </p:blipFill>
        <p:spPr>
          <a:xfrm>
            <a:off x="10817186" y="1945338"/>
            <a:ext cx="695730" cy="422591"/>
          </a:xfrm>
          <a:prstGeom prst="rect">
            <a:avLst/>
          </a:prstGeom>
        </p:spPr>
      </p:pic>
      <p:grpSp>
        <p:nvGrpSpPr>
          <p:cNvPr id="47" name="组合 46">
            <a:extLst>
              <a:ext uri="{FF2B5EF4-FFF2-40B4-BE49-F238E27FC236}">
                <a16:creationId xmlns:a16="http://schemas.microsoft.com/office/drawing/2014/main" id="{83019903-FFCC-F7B6-C89B-4622CE5EBABF}"/>
              </a:ext>
            </a:extLst>
          </p:cNvPr>
          <p:cNvGrpSpPr/>
          <p:nvPr/>
        </p:nvGrpSpPr>
        <p:grpSpPr>
          <a:xfrm>
            <a:off x="6944922" y="5323032"/>
            <a:ext cx="4376401" cy="1207584"/>
            <a:chOff x="1051541" y="5323032"/>
            <a:chExt cx="4376401" cy="1207584"/>
          </a:xfrm>
        </p:grpSpPr>
        <mc:AlternateContent xmlns:mc="http://schemas.openxmlformats.org/markup-compatibility/2006" xmlns:a14="http://schemas.microsoft.com/office/drawing/2010/main">
          <mc:Choice Requires="a14">
            <p:sp>
              <p:nvSpPr>
                <p:cNvPr id="48" name="文本框 47">
                  <a:extLst>
                    <a:ext uri="{FF2B5EF4-FFF2-40B4-BE49-F238E27FC236}">
                      <a16:creationId xmlns:a16="http://schemas.microsoft.com/office/drawing/2014/main" id="{41D7C4BC-FE97-F8C8-ABA5-1C9466910B89}"/>
                    </a:ext>
                  </a:extLst>
                </p:cNvPr>
                <p:cNvSpPr txBox="1"/>
                <p:nvPr/>
              </p:nvSpPr>
              <p:spPr>
                <a:xfrm>
                  <a:off x="1328437" y="5323032"/>
                  <a:ext cx="2223896" cy="646331"/>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m:rPr>
                            <m:sty m:val="p"/>
                          </m:rPr>
                          <a:rPr lang="en-US" altLang="zh-CN" sz="2400" dirty="0">
                            <a:latin typeface="Cambria Math" panose="02040503050406030204" pitchFamily="18" charset="0"/>
                          </a:rPr>
                          <m:t>KG</m:t>
                        </m:r>
                        <m:r>
                          <a:rPr lang="en-US" altLang="zh-CN" sz="2400" dirty="0">
                            <a:latin typeface="Cambria Math" panose="02040503050406030204" pitchFamily="18" charset="0"/>
                          </a:rPr>
                          <m:t>(</m:t>
                        </m:r>
                        <m:r>
                          <a:rPr lang="zh-CN" altLang="en-US" sz="2400" dirty="0">
                            <a:latin typeface="Cambria Math" panose="02040503050406030204" pitchFamily="18" charset="0"/>
                            <a:ea typeface="Microsoft YaHei" panose="020B0503020204020204" pitchFamily="34" charset="-122"/>
                          </a:rPr>
                          <m:t>𝑠</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en-US" altLang="zh-CN" sz="2400" i="1" dirty="0">
                                <a:latin typeface="Cambria Math" panose="02040503050406030204" pitchFamily="18" charset="0"/>
                                <a:ea typeface="Microsoft YaHei" panose="020B0503020204020204" pitchFamily="34" charset="-122"/>
                              </a:rPr>
                              <m:t>𝐵</m:t>
                            </m:r>
                          </m:sub>
                        </m:sSub>
                        <m:r>
                          <a:rPr lang="en-US" altLang="zh-CN" sz="2400" dirty="0">
                            <a:latin typeface="Cambria Math" panose="02040503050406030204" pitchFamily="18" charset="0"/>
                          </a:rPr>
                          <m:t>)</m:t>
                        </m:r>
                      </m:oMath>
                    </m:oMathPara>
                  </a14:m>
                  <a:endParaRPr lang="zh-CN" altLang="en-US" sz="2400" dirty="0">
                    <a:latin typeface="Microsoft YaHei" panose="020B0503020204020204" pitchFamily="34" charset="-122"/>
                    <a:ea typeface="Microsoft YaHei" panose="020B0503020204020204" pitchFamily="34" charset="-122"/>
                  </a:endParaRPr>
                </a:p>
              </p:txBody>
            </p:sp>
          </mc:Choice>
          <mc:Fallback xmlns="">
            <p:sp>
              <p:nvSpPr>
                <p:cNvPr id="48" name="文本框 47">
                  <a:extLst>
                    <a:ext uri="{FF2B5EF4-FFF2-40B4-BE49-F238E27FC236}">
                      <a16:creationId xmlns:a16="http://schemas.microsoft.com/office/drawing/2014/main" id="{41D7C4BC-FE97-F8C8-ABA5-1C9466910B89}"/>
                    </a:ext>
                  </a:extLst>
                </p:cNvPr>
                <p:cNvSpPr txBox="1">
                  <a:spLocks noRot="1" noChangeAspect="1" noMove="1" noResize="1" noEditPoints="1" noAdjustHandles="1" noChangeArrowheads="1" noChangeShapeType="1" noTextEdit="1"/>
                </p:cNvSpPr>
                <p:nvPr/>
              </p:nvSpPr>
              <p:spPr>
                <a:xfrm>
                  <a:off x="1328437" y="5323032"/>
                  <a:ext cx="2223896" cy="646331"/>
                </a:xfrm>
                <a:prstGeom prst="rect">
                  <a:avLst/>
                </a:prstGeom>
                <a:blipFill>
                  <a:blip r:embed="rId12"/>
                  <a:stretch>
                    <a:fillRect/>
                  </a:stretch>
                </a:blipFill>
              </p:spPr>
              <p:txBody>
                <a:bodyPr/>
                <a:lstStyle/>
                <a:p>
                  <a:r>
                    <a:rPr lang="zh-CN" altLang="en-US">
                      <a:noFill/>
                    </a:rPr>
                    <a:t> </a:t>
                  </a:r>
                </a:p>
              </p:txBody>
            </p:sp>
          </mc:Fallback>
        </mc:AlternateContent>
        <p:cxnSp>
          <p:nvCxnSpPr>
            <p:cNvPr id="49" name="直接箭头连接符 48">
              <a:extLst>
                <a:ext uri="{FF2B5EF4-FFF2-40B4-BE49-F238E27FC236}">
                  <a16:creationId xmlns:a16="http://schemas.microsoft.com/office/drawing/2014/main" id="{D4EF7F86-3C66-773B-3565-F3CBA3964152}"/>
                </a:ext>
              </a:extLst>
            </p:cNvPr>
            <p:cNvCxnSpPr>
              <a:cxnSpLocks/>
            </p:cNvCxnSpPr>
            <p:nvPr/>
          </p:nvCxnSpPr>
          <p:spPr>
            <a:xfrm>
              <a:off x="3047766" y="5726463"/>
              <a:ext cx="61174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20C335BB-476A-5ED3-8088-DC26FB01C5D8}"/>
                    </a:ext>
                  </a:extLst>
                </p:cNvPr>
                <p:cNvSpPr txBox="1"/>
                <p:nvPr/>
              </p:nvSpPr>
              <p:spPr>
                <a:xfrm>
                  <a:off x="3353640" y="5431236"/>
                  <a:ext cx="138286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0" i="1" dirty="0" smtClean="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b="0" i="1" dirty="0">
                                <a:latin typeface="Cambria Math" panose="02040503050406030204" pitchFamily="18" charset="0"/>
                                <a:ea typeface="Microsoft YaHei" panose="020B0503020204020204" pitchFamily="34" charset="-122"/>
                              </a:rPr>
                              <m:t>𝑘</m:t>
                            </m:r>
                          </m:e>
                          <m:sub>
                            <m:r>
                              <a:rPr lang="en-US" altLang="zh-CN" sz="2400" b="0" i="1" dirty="0" smtClean="0">
                                <a:latin typeface="Cambria Math" panose="02040503050406030204" pitchFamily="18" charset="0"/>
                                <a:ea typeface="Microsoft YaHei" panose="020B0503020204020204" pitchFamily="34" charset="-122"/>
                              </a:rPr>
                              <m:t>𝐵</m:t>
                            </m:r>
                          </m:sub>
                        </m:sSub>
                      </m:oMath>
                    </m:oMathPara>
                  </a14:m>
                  <a:endParaRPr lang="zh-CN" altLang="en-US" sz="2400" dirty="0"/>
                </a:p>
              </p:txBody>
            </p:sp>
          </mc:Choice>
          <mc:Fallback xmlns="">
            <p:sp>
              <p:nvSpPr>
                <p:cNvPr id="50" name="文本框 49">
                  <a:extLst>
                    <a:ext uri="{FF2B5EF4-FFF2-40B4-BE49-F238E27FC236}">
                      <a16:creationId xmlns:a16="http://schemas.microsoft.com/office/drawing/2014/main" id="{20C335BB-476A-5ED3-8088-DC26FB01C5D8}"/>
                    </a:ext>
                  </a:extLst>
                </p:cNvPr>
                <p:cNvSpPr txBox="1">
                  <a:spLocks noRot="1" noChangeAspect="1" noMove="1" noResize="1" noEditPoints="1" noAdjustHandles="1" noChangeArrowheads="1" noChangeShapeType="1" noTextEdit="1"/>
                </p:cNvSpPr>
                <p:nvPr/>
              </p:nvSpPr>
              <p:spPr>
                <a:xfrm>
                  <a:off x="3353640" y="5431236"/>
                  <a:ext cx="1382868" cy="461665"/>
                </a:xfrm>
                <a:prstGeom prst="rect">
                  <a:avLst/>
                </a:prstGeom>
                <a:blipFill>
                  <a:blip r:embed="rId13"/>
                  <a:stretch>
                    <a:fillRect b="-92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B2ADD581-8D7F-BD45-A958-F44DFE37BDAC}"/>
                    </a:ext>
                  </a:extLst>
                </p:cNvPr>
                <p:cNvSpPr txBox="1"/>
                <p:nvPr/>
              </p:nvSpPr>
              <p:spPr>
                <a:xfrm>
                  <a:off x="1051541" y="6067028"/>
                  <a:ext cx="357805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altLang="zh-CN" sz="2400" dirty="0" smtClean="0">
                            <a:latin typeface="Cambria Math" panose="02040503050406030204" pitchFamily="18" charset="0"/>
                          </a:rPr>
                          <m:t>SHK</m:t>
                        </m:r>
                        <m:r>
                          <a:rPr lang="en-US" altLang="zh-CN" sz="2400" dirty="0" smtClean="0">
                            <a:latin typeface="Cambria Math" panose="02040503050406030204" pitchFamily="18" charset="0"/>
                          </a:rPr>
                          <m:t>(</m:t>
                        </m:r>
                        <m:r>
                          <a:rPr lang="zh-CN" altLang="en-US" sz="2400" dirty="0">
                            <a:latin typeface="Cambria Math" panose="02040503050406030204" pitchFamily="18" charset="0"/>
                            <a:ea typeface="Microsoft YaHei" panose="020B0503020204020204" pitchFamily="34" charset="-122"/>
                          </a:rPr>
                          <m:t>𝑠</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en-US" altLang="zh-CN" sz="2400" i="1" dirty="0">
                                <a:latin typeface="Cambria Math" panose="02040503050406030204" pitchFamily="18" charset="0"/>
                                <a:ea typeface="Microsoft YaHei" panose="020B0503020204020204" pitchFamily="34" charset="-122"/>
                              </a:rPr>
                              <m:t>𝐵</m:t>
                            </m:r>
                          </m:sub>
                        </m:sSub>
                        <m:r>
                          <a:rPr lang="en-US" altLang="zh-CN" sz="2400" dirty="0">
                            <a:latin typeface="Cambria Math" panose="02040503050406030204" pitchFamily="18" charset="0"/>
                            <a:ea typeface="Microsoft YaHei" panose="020B0503020204020204" pitchFamily="34" charset="-122"/>
                          </a:rPr>
                          <m:t>,</m:t>
                        </m:r>
                        <m:r>
                          <a:rPr lang="en-US" altLang="zh-CN" sz="2400" i="1" dirty="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en-US" altLang="zh-CN" sz="2400" b="0" i="1" dirty="0" smtClean="0">
                                <a:latin typeface="Cambria Math" panose="02040503050406030204" pitchFamily="18" charset="0"/>
                                <a:ea typeface="Microsoft YaHei" panose="020B0503020204020204" pitchFamily="34" charset="-122"/>
                              </a:rPr>
                              <m:t>𝐴</m:t>
                            </m:r>
                          </m:sub>
                        </m:sSub>
                        <m:r>
                          <a:rPr lang="en-US" altLang="zh-CN" sz="2400" dirty="0">
                            <a:latin typeface="Cambria Math" panose="02040503050406030204" pitchFamily="18" charset="0"/>
                          </a:rPr>
                          <m:t>)</m:t>
                        </m:r>
                      </m:oMath>
                    </m:oMathPara>
                  </a14:m>
                  <a:endParaRPr lang="zh-CN" altLang="en-US" sz="2400" dirty="0"/>
                </a:p>
              </p:txBody>
            </p:sp>
          </mc:Choice>
          <mc:Fallback xmlns="">
            <p:sp>
              <p:nvSpPr>
                <p:cNvPr id="51" name="文本框 50">
                  <a:extLst>
                    <a:ext uri="{FF2B5EF4-FFF2-40B4-BE49-F238E27FC236}">
                      <a16:creationId xmlns:a16="http://schemas.microsoft.com/office/drawing/2014/main" id="{B2ADD581-8D7F-BD45-A958-F44DFE37BDAC}"/>
                    </a:ext>
                  </a:extLst>
                </p:cNvPr>
                <p:cNvSpPr txBox="1">
                  <a:spLocks noRot="1" noChangeAspect="1" noMove="1" noResize="1" noEditPoints="1" noAdjustHandles="1" noChangeArrowheads="1" noChangeShapeType="1" noTextEdit="1"/>
                </p:cNvSpPr>
                <p:nvPr/>
              </p:nvSpPr>
              <p:spPr>
                <a:xfrm>
                  <a:off x="1051541" y="6067028"/>
                  <a:ext cx="3578053" cy="461665"/>
                </a:xfrm>
                <a:prstGeom prst="rect">
                  <a:avLst/>
                </a:prstGeom>
                <a:blipFill>
                  <a:blip r:embed="rId14"/>
                  <a:stretch>
                    <a:fillRect b="-17105"/>
                  </a:stretch>
                </a:blipFill>
              </p:spPr>
              <p:txBody>
                <a:bodyPr/>
                <a:lstStyle/>
                <a:p>
                  <a:r>
                    <a:rPr lang="zh-CN" altLang="en-US">
                      <a:noFill/>
                    </a:rPr>
                    <a:t> </a:t>
                  </a:r>
                </a:p>
              </p:txBody>
            </p:sp>
          </mc:Fallback>
        </mc:AlternateContent>
        <p:cxnSp>
          <p:nvCxnSpPr>
            <p:cNvPr id="52" name="直接箭头连接符 51">
              <a:extLst>
                <a:ext uri="{FF2B5EF4-FFF2-40B4-BE49-F238E27FC236}">
                  <a16:creationId xmlns:a16="http://schemas.microsoft.com/office/drawing/2014/main" id="{0ABA4571-D202-F109-2108-328FD4F5400B}"/>
                </a:ext>
              </a:extLst>
            </p:cNvPr>
            <p:cNvCxnSpPr>
              <a:cxnSpLocks/>
            </p:cNvCxnSpPr>
            <p:nvPr/>
          </p:nvCxnSpPr>
          <p:spPr>
            <a:xfrm>
              <a:off x="3893890" y="6326789"/>
              <a:ext cx="61174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78F81135-047C-47FC-C11B-E804438414F5}"/>
                    </a:ext>
                  </a:extLst>
                </p:cNvPr>
                <p:cNvSpPr txBox="1"/>
                <p:nvPr/>
              </p:nvSpPr>
              <p:spPr>
                <a:xfrm>
                  <a:off x="4045074" y="6068951"/>
                  <a:ext cx="138286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1" i="1" dirty="0" smtClean="0">
                            <a:solidFill>
                              <a:srgbClr val="C00000"/>
                            </a:solidFill>
                            <a:latin typeface="Cambria Math" panose="02040503050406030204" pitchFamily="18" charset="0"/>
                            <a:ea typeface="Microsoft YaHei" panose="020B0503020204020204" pitchFamily="34" charset="-122"/>
                          </a:rPr>
                          <m:t>𝒌</m:t>
                        </m:r>
                      </m:oMath>
                    </m:oMathPara>
                  </a14:m>
                  <a:endParaRPr lang="zh-CN" altLang="en-US" sz="2400" b="1" dirty="0"/>
                </a:p>
              </p:txBody>
            </p:sp>
          </mc:Choice>
          <mc:Fallback xmlns="">
            <p:sp>
              <p:nvSpPr>
                <p:cNvPr id="53" name="文本框 52">
                  <a:extLst>
                    <a:ext uri="{FF2B5EF4-FFF2-40B4-BE49-F238E27FC236}">
                      <a16:creationId xmlns:a16="http://schemas.microsoft.com/office/drawing/2014/main" id="{78F81135-047C-47FC-C11B-E804438414F5}"/>
                    </a:ext>
                  </a:extLst>
                </p:cNvPr>
                <p:cNvSpPr txBox="1">
                  <a:spLocks noRot="1" noChangeAspect="1" noMove="1" noResize="1" noEditPoints="1" noAdjustHandles="1" noChangeArrowheads="1" noChangeShapeType="1" noTextEdit="1"/>
                </p:cNvSpPr>
                <p:nvPr/>
              </p:nvSpPr>
              <p:spPr>
                <a:xfrm>
                  <a:off x="4045074" y="6068951"/>
                  <a:ext cx="1382868" cy="461665"/>
                </a:xfrm>
                <a:prstGeom prst="rect">
                  <a:avLst/>
                </a:prstGeom>
                <a:blipFill>
                  <a:blip r:embed="rId15"/>
                  <a:stretch>
                    <a:fillRect/>
                  </a:stretch>
                </a:blipFill>
              </p:spPr>
              <p:txBody>
                <a:bodyPr/>
                <a:lstStyle/>
                <a:p>
                  <a:r>
                    <a:rPr lang="zh-CN" altLang="en-US">
                      <a:noFill/>
                    </a:rPr>
                    <a:t> </a:t>
                  </a:r>
                </a:p>
              </p:txBody>
            </p:sp>
          </mc:Fallback>
        </mc:AlternateContent>
      </p:grpSp>
      <p:cxnSp>
        <p:nvCxnSpPr>
          <p:cNvPr id="54" name="直接箭头连接符 53">
            <a:extLst>
              <a:ext uri="{FF2B5EF4-FFF2-40B4-BE49-F238E27FC236}">
                <a16:creationId xmlns:a16="http://schemas.microsoft.com/office/drawing/2014/main" id="{910652A1-A6D9-6A09-D302-DB6E2AD18F76}"/>
              </a:ext>
            </a:extLst>
          </p:cNvPr>
          <p:cNvCxnSpPr>
            <a:cxnSpLocks/>
          </p:cNvCxnSpPr>
          <p:nvPr/>
        </p:nvCxnSpPr>
        <p:spPr>
          <a:xfrm flipV="1">
            <a:off x="8687375" y="4469949"/>
            <a:ext cx="0" cy="789862"/>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55" name="文本框 54">
            <a:extLst>
              <a:ext uri="{FF2B5EF4-FFF2-40B4-BE49-F238E27FC236}">
                <a16:creationId xmlns:a16="http://schemas.microsoft.com/office/drawing/2014/main" id="{63F6929E-C174-5D23-CFC8-F5EE6D186484}"/>
              </a:ext>
            </a:extLst>
          </p:cNvPr>
          <p:cNvSpPr txBox="1"/>
          <p:nvPr/>
        </p:nvSpPr>
        <p:spPr>
          <a:xfrm>
            <a:off x="7792866" y="4674029"/>
            <a:ext cx="977184" cy="369332"/>
          </a:xfrm>
          <a:prstGeom prst="rect">
            <a:avLst/>
          </a:prstGeom>
          <a:noFill/>
        </p:spPr>
        <p:txBody>
          <a:bodyPr wrap="square">
            <a:spAutoFit/>
          </a:bodyPr>
          <a:lstStyle/>
          <a:p>
            <a:pPr algn="ctr"/>
            <a:r>
              <a:rPr lang="en-US" altLang="zh-CN" sz="1800" dirty="0">
                <a:latin typeface="Microsoft YaHei" panose="020B0503020204020204" pitchFamily="34" charset="-122"/>
                <a:ea typeface="Microsoft YaHei" panose="020B0503020204020204" pitchFamily="34" charset="-122"/>
              </a:rPr>
              <a:t>query</a:t>
            </a:r>
            <a:endParaRPr lang="zh-CN" altLang="en-US" dirty="0"/>
          </a:p>
        </p:txBody>
      </p:sp>
      <p:cxnSp>
        <p:nvCxnSpPr>
          <p:cNvPr id="56" name="直接箭头连接符 55">
            <a:extLst>
              <a:ext uri="{FF2B5EF4-FFF2-40B4-BE49-F238E27FC236}">
                <a16:creationId xmlns:a16="http://schemas.microsoft.com/office/drawing/2014/main" id="{C8E0EF4B-7A28-8CB7-A48A-7C3CC95E0236}"/>
              </a:ext>
            </a:extLst>
          </p:cNvPr>
          <p:cNvCxnSpPr>
            <a:cxnSpLocks/>
          </p:cNvCxnSpPr>
          <p:nvPr/>
        </p:nvCxnSpPr>
        <p:spPr>
          <a:xfrm>
            <a:off x="9666169" y="4469949"/>
            <a:ext cx="0" cy="789862"/>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57" name="文本框 56">
            <a:extLst>
              <a:ext uri="{FF2B5EF4-FFF2-40B4-BE49-F238E27FC236}">
                <a16:creationId xmlns:a16="http://schemas.microsoft.com/office/drawing/2014/main" id="{880369E1-F1C8-F169-4814-6D2D9B75C496}"/>
              </a:ext>
            </a:extLst>
          </p:cNvPr>
          <p:cNvSpPr txBox="1"/>
          <p:nvPr/>
        </p:nvSpPr>
        <p:spPr>
          <a:xfrm>
            <a:off x="9654586" y="4675025"/>
            <a:ext cx="1194074" cy="369332"/>
          </a:xfrm>
          <a:prstGeom prst="rect">
            <a:avLst/>
          </a:prstGeom>
          <a:noFill/>
        </p:spPr>
        <p:txBody>
          <a:bodyPr wrap="square">
            <a:spAutoFit/>
          </a:bodyPr>
          <a:lstStyle/>
          <a:p>
            <a:pPr algn="ctr"/>
            <a:r>
              <a:rPr lang="en-US" altLang="zh-CN" sz="1800" dirty="0">
                <a:latin typeface="Microsoft YaHei" panose="020B0503020204020204" pitchFamily="34" charset="-122"/>
                <a:ea typeface="Microsoft YaHei" panose="020B0503020204020204" pitchFamily="34" charset="-122"/>
              </a:rPr>
              <a:t>response</a:t>
            </a:r>
            <a:endParaRPr lang="zh-CN" altLang="en-US" dirty="0"/>
          </a:p>
        </p:txBody>
      </p:sp>
      <p:graphicFrame>
        <p:nvGraphicFramePr>
          <p:cNvPr id="2" name="表格 1">
            <a:extLst>
              <a:ext uri="{FF2B5EF4-FFF2-40B4-BE49-F238E27FC236}">
                <a16:creationId xmlns:a16="http://schemas.microsoft.com/office/drawing/2014/main" id="{9AA4E601-8757-C0F4-5081-F31306047A06}"/>
              </a:ext>
            </a:extLst>
          </p:cNvPr>
          <p:cNvGraphicFramePr>
            <a:graphicFrameLocks noGrp="1"/>
          </p:cNvGraphicFramePr>
          <p:nvPr>
            <p:extLst/>
          </p:nvPr>
        </p:nvGraphicFramePr>
        <p:xfrm>
          <a:off x="1546754" y="2327577"/>
          <a:ext cx="3231550" cy="1828800"/>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0">
                <a:tc>
                  <a:txBody>
                    <a:bodyPr/>
                    <a:lstStyle/>
                    <a:p>
                      <a:endParaRPr lang="zh-CN" altLang="en-US" b="1" dirty="0"/>
                    </a:p>
                  </a:txBody>
                  <a:tcPr>
                    <a:solidFill>
                      <a:srgbClr val="F0F0F0"/>
                    </a:solidFill>
                  </a:tcPr>
                </a:tc>
                <a:tc>
                  <a:txBody>
                    <a:bodyPr/>
                    <a:lstStyle/>
                    <a:p>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2436588267"/>
                  </a:ext>
                </a:extLst>
              </a:tr>
              <a:tr h="292279">
                <a:tc>
                  <a:txBody>
                    <a:bodyPr/>
                    <a:lstStyle/>
                    <a:p>
                      <a:endParaRPr lang="zh-CN" altLang="en-US" b="1" dirty="0"/>
                    </a:p>
                  </a:txBody>
                  <a:tcPr>
                    <a:solidFill>
                      <a:srgbClr val="F0F0F0"/>
                    </a:solidFill>
                  </a:tcPr>
                </a:tc>
                <a:tc>
                  <a:txBody>
                    <a:bodyPr/>
                    <a:lstStyle/>
                    <a:p>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1012736869"/>
                  </a:ext>
                </a:extLst>
              </a:tr>
              <a:tr h="292279">
                <a:tc>
                  <a:txBody>
                    <a:bodyPr/>
                    <a:lstStyle/>
                    <a:p>
                      <a:endParaRPr lang="zh-CN" altLang="en-US" b="1" dirty="0"/>
                    </a:p>
                  </a:txBody>
                  <a:tcPr>
                    <a:solidFill>
                      <a:srgbClr val="F0F0F0"/>
                    </a:solidFill>
                  </a:tcPr>
                </a:tc>
                <a:tc>
                  <a:txBody>
                    <a:bodyPr/>
                    <a:lstStyle/>
                    <a:p>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170428698"/>
                  </a:ext>
                </a:extLst>
              </a:tr>
              <a:tr h="292279">
                <a:tc>
                  <a:txBody>
                    <a:bodyPr/>
                    <a:lstStyle/>
                    <a:p>
                      <a:endParaRPr lang="zh-CN" altLang="en-US" b="1" dirty="0"/>
                    </a:p>
                  </a:txBody>
                  <a:tcPr>
                    <a:solidFill>
                      <a:srgbClr val="F0F0F0"/>
                    </a:solidFill>
                  </a:tcPr>
                </a:tc>
                <a:tc>
                  <a:txBody>
                    <a:bodyPr/>
                    <a:lstStyle/>
                    <a:p>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4207005643"/>
                  </a:ext>
                </a:extLst>
              </a:tr>
              <a:tr h="292279">
                <a:tc>
                  <a:txBody>
                    <a:bodyPr/>
                    <a:lstStyle/>
                    <a:p>
                      <a:endParaRPr lang="zh-CN" altLang="en-US" b="1" dirty="0"/>
                    </a:p>
                  </a:txBody>
                  <a:tcPr>
                    <a:solidFill>
                      <a:srgbClr val="F0F0F0"/>
                    </a:solidFill>
                  </a:tcPr>
                </a:tc>
                <a:tc>
                  <a:txBody>
                    <a:bodyPr/>
                    <a:lstStyle/>
                    <a:p>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3273603515"/>
                  </a:ext>
                </a:extLst>
              </a:tr>
            </a:tbl>
          </a:graphicData>
        </a:graphic>
      </p:graphicFrame>
      <p:pic>
        <p:nvPicPr>
          <p:cNvPr id="6" name="图片 5">
            <a:extLst>
              <a:ext uri="{FF2B5EF4-FFF2-40B4-BE49-F238E27FC236}">
                <a16:creationId xmlns:a16="http://schemas.microsoft.com/office/drawing/2014/main" id="{68338206-B48B-8D6C-5C9A-2A5F937C9A3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906420">
            <a:off x="3643267" y="914459"/>
            <a:ext cx="886162" cy="886162"/>
          </a:xfrm>
          <a:prstGeom prst="rect">
            <a:avLst/>
          </a:prstGeom>
        </p:spPr>
      </p:pic>
      <p:pic>
        <p:nvPicPr>
          <p:cNvPr id="7" name="图片 6">
            <a:extLst>
              <a:ext uri="{FF2B5EF4-FFF2-40B4-BE49-F238E27FC236}">
                <a16:creationId xmlns:a16="http://schemas.microsoft.com/office/drawing/2014/main" id="{473A7A36-848F-BDE2-7BFA-CA0FAA8CB163}"/>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953193" y="1020949"/>
            <a:ext cx="439003" cy="439003"/>
          </a:xfrm>
          <a:prstGeom prst="rect">
            <a:avLst/>
          </a:prstGeom>
        </p:spPr>
      </p:pic>
    </p:spTree>
    <p:extLst>
      <p:ext uri="{BB962C8B-B14F-4D97-AF65-F5344CB8AC3E}">
        <p14:creationId xmlns:p14="http://schemas.microsoft.com/office/powerpoint/2010/main" val="29318798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F63AA-AA46-BFF9-8D78-57F33704379B}"/>
            </a:ext>
          </a:extLst>
        </p:cNvPr>
        <p:cNvGrpSpPr/>
        <p:nvPr/>
      </p:nvGrpSpPr>
      <p:grpSpPr>
        <a:xfrm>
          <a:off x="0" y="0"/>
          <a:ext cx="0" cy="0"/>
          <a:chOff x="0" y="0"/>
          <a:chExt cx="0" cy="0"/>
        </a:xfrm>
      </p:grpSpPr>
      <p:sp>
        <p:nvSpPr>
          <p:cNvPr id="15" name="矩形: 圆角 14">
            <a:extLst>
              <a:ext uri="{FF2B5EF4-FFF2-40B4-BE49-F238E27FC236}">
                <a16:creationId xmlns:a16="http://schemas.microsoft.com/office/drawing/2014/main" id="{87F0500A-C5F6-779A-8F8E-9A0442282AA5}"/>
              </a:ext>
            </a:extLst>
          </p:cNvPr>
          <p:cNvSpPr/>
          <p:nvPr/>
        </p:nvSpPr>
        <p:spPr>
          <a:xfrm>
            <a:off x="1117280" y="2130401"/>
            <a:ext cx="4049975" cy="2198689"/>
          </a:xfrm>
          <a:prstGeom prst="roundRect">
            <a:avLst>
              <a:gd name="adj" fmla="val 8936"/>
            </a:avLst>
          </a:prstGeom>
          <a:noFill/>
          <a:ln w="28575">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连接符 61">
            <a:extLst>
              <a:ext uri="{FF2B5EF4-FFF2-40B4-BE49-F238E27FC236}">
                <a16:creationId xmlns:a16="http://schemas.microsoft.com/office/drawing/2014/main" id="{C2D686D9-8F55-83D2-7749-882FD86FB5A1}"/>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837867A3-0025-DF72-9C07-919106A0CB5A}"/>
              </a:ext>
            </a:extLst>
          </p:cNvPr>
          <p:cNvSpPr txBox="1">
            <a:spLocks noChangeArrowheads="1"/>
          </p:cNvSpPr>
          <p:nvPr/>
        </p:nvSpPr>
        <p:spPr bwMode="auto">
          <a:xfrm>
            <a:off x="367827" y="213865"/>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fontAlgn="base">
              <a:lnSpc>
                <a:spcPct val="100000"/>
              </a:lnSpc>
              <a:spcBef>
                <a:spcPct val="0"/>
              </a:spcBef>
              <a:spcAft>
                <a:spcPct val="0"/>
              </a:spcAft>
              <a:buNone/>
              <a:defRPr/>
            </a:pPr>
            <a:r>
              <a:rPr lang="en-US" altLang="zh-CN" sz="3200" b="1" dirty="0">
                <a:latin typeface="微软雅黑" panose="020B0503020204020204" pitchFamily="34" charset="-122"/>
                <a:ea typeface="微软雅黑" panose="020B0503020204020204" pitchFamily="34" charset="-122"/>
              </a:rPr>
              <a:t>Why the Adversary Wins </a:t>
            </a:r>
            <a:endParaRPr lang="zh-CN" altLang="en-US" sz="3200" b="1" dirty="0">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a16="http://schemas.microsoft.com/office/drawing/2014/main" id="{9409044D-C394-F2C3-716D-C1C8B1BB92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485" y="1870716"/>
            <a:ext cx="691845" cy="691845"/>
          </a:xfrm>
          <a:prstGeom prst="rect">
            <a:avLst/>
          </a:prstGeom>
        </p:spPr>
      </p:pic>
      <p:pic>
        <p:nvPicPr>
          <p:cNvPr id="12" name="图片 11">
            <a:extLst>
              <a:ext uri="{FF2B5EF4-FFF2-40B4-BE49-F238E27FC236}">
                <a16:creationId xmlns:a16="http://schemas.microsoft.com/office/drawing/2014/main" id="{9FF1AF17-FEBE-3263-AE49-B9F63E666A68}"/>
              </a:ext>
            </a:extLst>
          </p:cNvPr>
          <p:cNvPicPr>
            <a:picLocks noChangeAspect="1"/>
          </p:cNvPicPr>
          <p:nvPr/>
        </p:nvPicPr>
        <p:blipFill>
          <a:blip r:embed="rId4"/>
          <a:stretch>
            <a:fillRect/>
          </a:stretch>
        </p:blipFill>
        <p:spPr>
          <a:xfrm>
            <a:off x="815485" y="1949223"/>
            <a:ext cx="695730" cy="422591"/>
          </a:xfrm>
          <a:prstGeom prst="rect">
            <a:avLst/>
          </a:prstGeom>
        </p:spPr>
      </p:pic>
      <p:grpSp>
        <p:nvGrpSpPr>
          <p:cNvPr id="39" name="组合 38">
            <a:extLst>
              <a:ext uri="{FF2B5EF4-FFF2-40B4-BE49-F238E27FC236}">
                <a16:creationId xmlns:a16="http://schemas.microsoft.com/office/drawing/2014/main" id="{8821DB35-A688-831E-4B91-480406CEC5B3}"/>
              </a:ext>
            </a:extLst>
          </p:cNvPr>
          <p:cNvGrpSpPr/>
          <p:nvPr/>
        </p:nvGrpSpPr>
        <p:grpSpPr>
          <a:xfrm>
            <a:off x="1051541" y="5323032"/>
            <a:ext cx="4376401" cy="1226820"/>
            <a:chOff x="1051541" y="5323032"/>
            <a:chExt cx="4376401" cy="1226820"/>
          </a:xfrm>
        </p:grpSpPr>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FE12CCB0-36C8-CDE6-4F6A-91DDD7522C20}"/>
                    </a:ext>
                  </a:extLst>
                </p:cNvPr>
                <p:cNvSpPr txBox="1"/>
                <p:nvPr/>
              </p:nvSpPr>
              <p:spPr>
                <a:xfrm>
                  <a:off x="1328437" y="5323032"/>
                  <a:ext cx="2223896" cy="678071"/>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m:rPr>
                            <m:sty m:val="p"/>
                          </m:rPr>
                          <a:rPr lang="en-US" altLang="zh-CN" sz="2400" dirty="0">
                            <a:latin typeface="Cambria Math" panose="02040503050406030204" pitchFamily="18" charset="0"/>
                          </a:rPr>
                          <m:t>KG</m:t>
                        </m:r>
                        <m:r>
                          <a:rPr lang="en-US" altLang="zh-CN" sz="2400" dirty="0">
                            <a:latin typeface="Cambria Math" panose="02040503050406030204" pitchFamily="18" charset="0"/>
                          </a:rPr>
                          <m:t>(</m:t>
                        </m:r>
                        <m:sSub>
                          <m:sSubPr>
                            <m:ctrlPr>
                              <a:rPr lang="zh-CN" altLang="en-US" sz="2400" b="1" i="1" dirty="0">
                                <a:solidFill>
                                  <a:srgbClr val="C00000"/>
                                </a:solidFill>
                                <a:latin typeface="Cambria Math" panose="02040503050406030204" pitchFamily="18" charset="0"/>
                                <a:ea typeface="Microsoft YaHei" panose="020B0503020204020204" pitchFamily="34" charset="-122"/>
                              </a:rPr>
                            </m:ctrlPr>
                          </m:sSubPr>
                          <m:e>
                            <m:acc>
                              <m:accPr>
                                <m:chr m:val="̃"/>
                                <m:ctrlPr>
                                  <a:rPr lang="zh-CN" altLang="en-US" sz="2400" b="1" i="1" dirty="0">
                                    <a:solidFill>
                                      <a:srgbClr val="C00000"/>
                                    </a:solidFill>
                                    <a:latin typeface="Cambria Math" panose="02040503050406030204" pitchFamily="18" charset="0"/>
                                    <a:ea typeface="Microsoft YaHei" panose="020B0503020204020204" pitchFamily="34" charset="-122"/>
                                  </a:rPr>
                                </m:ctrlPr>
                              </m:accPr>
                              <m:e>
                                <m:r>
                                  <a:rPr lang="zh-CN" altLang="en-US" sz="2400" b="1" i="1" dirty="0">
                                    <a:solidFill>
                                      <a:srgbClr val="C00000"/>
                                    </a:solidFill>
                                    <a:latin typeface="Cambria Math" panose="02040503050406030204" pitchFamily="18" charset="0"/>
                                    <a:ea typeface="Microsoft YaHei" panose="020B0503020204020204" pitchFamily="34" charset="-122"/>
                                  </a:rPr>
                                  <m:t>𝐬𝐤</m:t>
                                </m:r>
                              </m:e>
                            </m:acc>
                          </m:e>
                          <m:sub>
                            <m:r>
                              <a:rPr lang="zh-CN" altLang="en-US" sz="2400" b="1" i="1" dirty="0">
                                <a:solidFill>
                                  <a:srgbClr val="C00000"/>
                                </a:solidFill>
                                <a:latin typeface="Cambria Math" panose="02040503050406030204" pitchFamily="18" charset="0"/>
                                <a:ea typeface="Microsoft YaHei" panose="020B0503020204020204" pitchFamily="34" charset="-122"/>
                              </a:rPr>
                              <m:t>𝑨</m:t>
                            </m:r>
                          </m:sub>
                        </m:sSub>
                        <m:r>
                          <a:rPr lang="en-US" altLang="zh-CN" sz="2400" dirty="0">
                            <a:latin typeface="Cambria Math" panose="02040503050406030204" pitchFamily="18" charset="0"/>
                          </a:rPr>
                          <m:t>)</m:t>
                        </m:r>
                      </m:oMath>
                    </m:oMathPara>
                  </a14:m>
                  <a:endParaRPr lang="zh-CN" altLang="en-US" sz="2400" dirty="0">
                    <a:latin typeface="Microsoft YaHei" panose="020B0503020204020204" pitchFamily="34" charset="-122"/>
                    <a:ea typeface="Microsoft YaHei" panose="020B0503020204020204" pitchFamily="34" charset="-122"/>
                  </a:endParaRPr>
                </a:p>
              </p:txBody>
            </p:sp>
          </mc:Choice>
          <mc:Fallback xmlns="">
            <p:sp>
              <p:nvSpPr>
                <p:cNvPr id="17" name="文本框 16">
                  <a:extLst>
                    <a:ext uri="{FF2B5EF4-FFF2-40B4-BE49-F238E27FC236}">
                      <a16:creationId xmlns:a16="http://schemas.microsoft.com/office/drawing/2014/main" id="{FE12CCB0-36C8-CDE6-4F6A-91DDD7522C20}"/>
                    </a:ext>
                  </a:extLst>
                </p:cNvPr>
                <p:cNvSpPr txBox="1">
                  <a:spLocks noRot="1" noChangeAspect="1" noMove="1" noResize="1" noEditPoints="1" noAdjustHandles="1" noChangeArrowheads="1" noChangeShapeType="1" noTextEdit="1"/>
                </p:cNvSpPr>
                <p:nvPr/>
              </p:nvSpPr>
              <p:spPr>
                <a:xfrm>
                  <a:off x="1328437" y="5323032"/>
                  <a:ext cx="2223896" cy="678071"/>
                </a:xfrm>
                <a:prstGeom prst="rect">
                  <a:avLst/>
                </a:prstGeom>
                <a:blipFill>
                  <a:blip r:embed="rId5"/>
                  <a:stretch>
                    <a:fillRect/>
                  </a:stretch>
                </a:blipFill>
              </p:spPr>
              <p:txBody>
                <a:bodyPr/>
                <a:lstStyle/>
                <a:p>
                  <a:r>
                    <a:rPr lang="zh-CN" altLang="en-US">
                      <a:noFill/>
                    </a:rPr>
                    <a:t> </a:t>
                  </a:r>
                </a:p>
              </p:txBody>
            </p:sp>
          </mc:Fallback>
        </mc:AlternateContent>
        <p:cxnSp>
          <p:nvCxnSpPr>
            <p:cNvPr id="22" name="直接箭头连接符 21">
              <a:extLst>
                <a:ext uri="{FF2B5EF4-FFF2-40B4-BE49-F238E27FC236}">
                  <a16:creationId xmlns:a16="http://schemas.microsoft.com/office/drawing/2014/main" id="{01F94408-76E0-52E9-3076-F4157B32FC57}"/>
                </a:ext>
              </a:extLst>
            </p:cNvPr>
            <p:cNvCxnSpPr>
              <a:cxnSpLocks/>
            </p:cNvCxnSpPr>
            <p:nvPr/>
          </p:nvCxnSpPr>
          <p:spPr>
            <a:xfrm>
              <a:off x="3047766" y="5726463"/>
              <a:ext cx="61174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50B2C8DB-AA7E-250E-30AD-852CA00FAA5F}"/>
                    </a:ext>
                  </a:extLst>
                </p:cNvPr>
                <p:cNvSpPr txBox="1"/>
                <p:nvPr/>
              </p:nvSpPr>
              <p:spPr>
                <a:xfrm>
                  <a:off x="3353640" y="5431236"/>
                  <a:ext cx="138286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0" i="1" dirty="0" smtClean="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b="0" i="1" dirty="0">
                                <a:latin typeface="Cambria Math" panose="02040503050406030204" pitchFamily="18" charset="0"/>
                                <a:ea typeface="Microsoft YaHei" panose="020B0503020204020204" pitchFamily="34" charset="-122"/>
                              </a:rPr>
                              <m:t>𝑘</m:t>
                            </m:r>
                          </m:e>
                          <m:sub>
                            <m:r>
                              <a:rPr lang="zh-CN" altLang="en-US" sz="2400" b="0" i="1" dirty="0">
                                <a:latin typeface="Cambria Math" panose="02040503050406030204" pitchFamily="18" charset="0"/>
                                <a:ea typeface="Microsoft YaHei" panose="020B0503020204020204" pitchFamily="34" charset="-122"/>
                              </a:rPr>
                              <m:t>𝐴</m:t>
                            </m:r>
                          </m:sub>
                        </m:sSub>
                      </m:oMath>
                    </m:oMathPara>
                  </a14:m>
                  <a:endParaRPr lang="zh-CN" altLang="en-US" sz="2400" dirty="0"/>
                </a:p>
              </p:txBody>
            </p:sp>
          </mc:Choice>
          <mc:Fallback xmlns="">
            <p:sp>
              <p:nvSpPr>
                <p:cNvPr id="26" name="文本框 25">
                  <a:extLst>
                    <a:ext uri="{FF2B5EF4-FFF2-40B4-BE49-F238E27FC236}">
                      <a16:creationId xmlns:a16="http://schemas.microsoft.com/office/drawing/2014/main" id="{50B2C8DB-AA7E-250E-30AD-852CA00FAA5F}"/>
                    </a:ext>
                  </a:extLst>
                </p:cNvPr>
                <p:cNvSpPr txBox="1">
                  <a:spLocks noRot="1" noChangeAspect="1" noMove="1" noResize="1" noEditPoints="1" noAdjustHandles="1" noChangeArrowheads="1" noChangeShapeType="1" noTextEdit="1"/>
                </p:cNvSpPr>
                <p:nvPr/>
              </p:nvSpPr>
              <p:spPr>
                <a:xfrm>
                  <a:off x="3353640" y="5431236"/>
                  <a:ext cx="1382868" cy="461665"/>
                </a:xfrm>
                <a:prstGeom prst="rect">
                  <a:avLst/>
                </a:prstGeom>
                <a:blipFill>
                  <a:blip r:embed="rId6"/>
                  <a:stretch>
                    <a:fillRect b="-92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B3BB4493-B5B7-2691-ED6F-BA8C4BF70794}"/>
                    </a:ext>
                  </a:extLst>
                </p:cNvPr>
                <p:cNvSpPr txBox="1"/>
                <p:nvPr/>
              </p:nvSpPr>
              <p:spPr>
                <a:xfrm>
                  <a:off x="1051541" y="6067028"/>
                  <a:ext cx="3578053" cy="48282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altLang="zh-CN" sz="2400" dirty="0">
                            <a:latin typeface="Cambria Math" panose="02040503050406030204" pitchFamily="18" charset="0"/>
                          </a:rPr>
                          <m:t>SHK</m:t>
                        </m:r>
                        <m:r>
                          <a:rPr lang="en-US" altLang="zh-CN" sz="2400" dirty="0">
                            <a:latin typeface="Cambria Math" panose="02040503050406030204" pitchFamily="18" charset="0"/>
                          </a:rPr>
                          <m:t>(</m:t>
                        </m:r>
                        <m:sSub>
                          <m:sSubPr>
                            <m:ctrlPr>
                              <a:rPr lang="zh-CN" altLang="en-US" sz="2400" b="1" i="1" dirty="0">
                                <a:solidFill>
                                  <a:srgbClr val="C00000"/>
                                </a:solidFill>
                                <a:latin typeface="Cambria Math" panose="02040503050406030204" pitchFamily="18" charset="0"/>
                                <a:ea typeface="Microsoft YaHei" panose="020B0503020204020204" pitchFamily="34" charset="-122"/>
                              </a:rPr>
                            </m:ctrlPr>
                          </m:sSubPr>
                          <m:e>
                            <m:acc>
                              <m:accPr>
                                <m:chr m:val="̃"/>
                                <m:ctrlPr>
                                  <a:rPr lang="zh-CN" altLang="en-US" sz="2400" b="1" i="1" dirty="0">
                                    <a:solidFill>
                                      <a:srgbClr val="C00000"/>
                                    </a:solidFill>
                                    <a:latin typeface="Cambria Math" panose="02040503050406030204" pitchFamily="18" charset="0"/>
                                    <a:ea typeface="Microsoft YaHei" panose="020B0503020204020204" pitchFamily="34" charset="-122"/>
                                  </a:rPr>
                                </m:ctrlPr>
                              </m:accPr>
                              <m:e>
                                <m:r>
                                  <a:rPr lang="zh-CN" altLang="en-US" sz="2400" b="1" i="1" dirty="0">
                                    <a:solidFill>
                                      <a:srgbClr val="C00000"/>
                                    </a:solidFill>
                                    <a:latin typeface="Cambria Math" panose="02040503050406030204" pitchFamily="18" charset="0"/>
                                    <a:ea typeface="Microsoft YaHei" panose="020B0503020204020204" pitchFamily="34" charset="-122"/>
                                  </a:rPr>
                                  <m:t>𝐬𝐤</m:t>
                                </m:r>
                              </m:e>
                            </m:acc>
                          </m:e>
                          <m:sub>
                            <m:r>
                              <a:rPr lang="zh-CN" altLang="en-US" sz="2400" b="1" i="1" dirty="0">
                                <a:solidFill>
                                  <a:srgbClr val="C00000"/>
                                </a:solidFill>
                                <a:latin typeface="Cambria Math" panose="02040503050406030204" pitchFamily="18" charset="0"/>
                                <a:ea typeface="Microsoft YaHei" panose="020B0503020204020204" pitchFamily="34" charset="-122"/>
                              </a:rPr>
                              <m:t>𝑨</m:t>
                            </m:r>
                          </m:sub>
                        </m:sSub>
                        <m:r>
                          <a:rPr lang="en-US" altLang="zh-CN" sz="2400" dirty="0">
                            <a:latin typeface="Cambria Math" panose="02040503050406030204" pitchFamily="18" charset="0"/>
                            <a:ea typeface="Microsoft YaHei" panose="020B0503020204020204" pitchFamily="34" charset="-122"/>
                          </a:rPr>
                          <m:t>,</m:t>
                        </m:r>
                        <m:r>
                          <a:rPr lang="en-US" altLang="zh-CN" sz="2400" i="1" dirty="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en-US" altLang="zh-CN" sz="2400" i="1" dirty="0">
                                <a:latin typeface="Cambria Math" panose="02040503050406030204" pitchFamily="18" charset="0"/>
                                <a:ea typeface="Microsoft YaHei" panose="020B0503020204020204" pitchFamily="34" charset="-122"/>
                              </a:rPr>
                              <m:t>𝐵</m:t>
                            </m:r>
                          </m:sub>
                        </m:sSub>
                        <m:r>
                          <a:rPr lang="en-US" altLang="zh-CN" sz="2400" dirty="0">
                            <a:latin typeface="Cambria Math" panose="02040503050406030204" pitchFamily="18" charset="0"/>
                          </a:rPr>
                          <m:t>)</m:t>
                        </m:r>
                      </m:oMath>
                    </m:oMathPara>
                  </a14:m>
                  <a:endParaRPr lang="zh-CN" altLang="en-US" sz="2400" dirty="0"/>
                </a:p>
              </p:txBody>
            </p:sp>
          </mc:Choice>
          <mc:Fallback xmlns="">
            <p:sp>
              <p:nvSpPr>
                <p:cNvPr id="28" name="文本框 27">
                  <a:extLst>
                    <a:ext uri="{FF2B5EF4-FFF2-40B4-BE49-F238E27FC236}">
                      <a16:creationId xmlns:a16="http://schemas.microsoft.com/office/drawing/2014/main" id="{B3BB4493-B5B7-2691-ED6F-BA8C4BF70794}"/>
                    </a:ext>
                  </a:extLst>
                </p:cNvPr>
                <p:cNvSpPr txBox="1">
                  <a:spLocks noRot="1" noChangeAspect="1" noMove="1" noResize="1" noEditPoints="1" noAdjustHandles="1" noChangeArrowheads="1" noChangeShapeType="1" noTextEdit="1"/>
                </p:cNvSpPr>
                <p:nvPr/>
              </p:nvSpPr>
              <p:spPr>
                <a:xfrm>
                  <a:off x="1051541" y="6067028"/>
                  <a:ext cx="3578053" cy="482824"/>
                </a:xfrm>
                <a:prstGeom prst="rect">
                  <a:avLst/>
                </a:prstGeom>
                <a:blipFill>
                  <a:blip r:embed="rId7"/>
                  <a:stretch>
                    <a:fillRect t="-7595" b="-17722"/>
                  </a:stretch>
                </a:blipFill>
              </p:spPr>
              <p:txBody>
                <a:bodyPr/>
                <a:lstStyle/>
                <a:p>
                  <a:r>
                    <a:rPr lang="zh-CN" altLang="en-US">
                      <a:noFill/>
                    </a:rPr>
                    <a:t> </a:t>
                  </a:r>
                </a:p>
              </p:txBody>
            </p:sp>
          </mc:Fallback>
        </mc:AlternateContent>
        <p:cxnSp>
          <p:nvCxnSpPr>
            <p:cNvPr id="29" name="直接箭头连接符 28">
              <a:extLst>
                <a:ext uri="{FF2B5EF4-FFF2-40B4-BE49-F238E27FC236}">
                  <a16:creationId xmlns:a16="http://schemas.microsoft.com/office/drawing/2014/main" id="{B56FCEF9-BC1A-3EA5-A32F-E31F9B76F091}"/>
                </a:ext>
              </a:extLst>
            </p:cNvPr>
            <p:cNvCxnSpPr>
              <a:cxnSpLocks/>
            </p:cNvCxnSpPr>
            <p:nvPr/>
          </p:nvCxnSpPr>
          <p:spPr>
            <a:xfrm>
              <a:off x="3893890" y="6326789"/>
              <a:ext cx="61174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B31D2F22-8362-CFCF-D94E-922D5244F922}"/>
                    </a:ext>
                  </a:extLst>
                </p:cNvPr>
                <p:cNvSpPr txBox="1"/>
                <p:nvPr/>
              </p:nvSpPr>
              <p:spPr>
                <a:xfrm>
                  <a:off x="4045074" y="6068951"/>
                  <a:ext cx="1382868" cy="48090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altLang="zh-CN" sz="2400" b="1" i="1" dirty="0">
                                <a:solidFill>
                                  <a:srgbClr val="C00000"/>
                                </a:solidFill>
                                <a:latin typeface="Cambria Math" panose="02040503050406030204" pitchFamily="18" charset="0"/>
                                <a:ea typeface="Microsoft YaHei" panose="020B0503020204020204" pitchFamily="34" charset="-122"/>
                              </a:rPr>
                            </m:ctrlPr>
                          </m:accPr>
                          <m:e>
                            <m:r>
                              <a:rPr lang="en-US" altLang="zh-CN" sz="2400" b="1" i="1" dirty="0">
                                <a:solidFill>
                                  <a:srgbClr val="C00000"/>
                                </a:solidFill>
                                <a:latin typeface="Cambria Math" panose="02040503050406030204" pitchFamily="18" charset="0"/>
                                <a:ea typeface="Microsoft YaHei" panose="020B0503020204020204" pitchFamily="34" charset="-122"/>
                              </a:rPr>
                              <m:t>𝒌</m:t>
                            </m:r>
                          </m:e>
                        </m:acc>
                      </m:oMath>
                    </m:oMathPara>
                  </a14:m>
                  <a:endParaRPr lang="zh-CN" altLang="en-US" sz="2400" b="1" dirty="0"/>
                </a:p>
              </p:txBody>
            </p:sp>
          </mc:Choice>
          <mc:Fallback xmlns="">
            <p:sp>
              <p:nvSpPr>
                <p:cNvPr id="30" name="文本框 29">
                  <a:extLst>
                    <a:ext uri="{FF2B5EF4-FFF2-40B4-BE49-F238E27FC236}">
                      <a16:creationId xmlns:a16="http://schemas.microsoft.com/office/drawing/2014/main" id="{B31D2F22-8362-CFCF-D94E-922D5244F922}"/>
                    </a:ext>
                  </a:extLst>
                </p:cNvPr>
                <p:cNvSpPr txBox="1">
                  <a:spLocks noRot="1" noChangeAspect="1" noMove="1" noResize="1" noEditPoints="1" noAdjustHandles="1" noChangeArrowheads="1" noChangeShapeType="1" noTextEdit="1"/>
                </p:cNvSpPr>
                <p:nvPr/>
              </p:nvSpPr>
              <p:spPr>
                <a:xfrm>
                  <a:off x="4045074" y="6068951"/>
                  <a:ext cx="1382868" cy="480901"/>
                </a:xfrm>
                <a:prstGeom prst="rect">
                  <a:avLst/>
                </a:prstGeom>
                <a:blipFill>
                  <a:blip r:embed="rId8"/>
                  <a:stretch>
                    <a:fillRect t="-7692" r="-1327"/>
                  </a:stretch>
                </a:blipFill>
              </p:spPr>
              <p:txBody>
                <a:bodyPr/>
                <a:lstStyle/>
                <a:p>
                  <a:r>
                    <a:rPr lang="zh-CN" altLang="en-US">
                      <a:noFill/>
                    </a:rPr>
                    <a:t> </a:t>
                  </a:r>
                </a:p>
              </p:txBody>
            </p:sp>
          </mc:Fallback>
        </mc:AlternateContent>
      </p:grpSp>
      <p:cxnSp>
        <p:nvCxnSpPr>
          <p:cNvPr id="35" name="直接箭头连接符 34">
            <a:extLst>
              <a:ext uri="{FF2B5EF4-FFF2-40B4-BE49-F238E27FC236}">
                <a16:creationId xmlns:a16="http://schemas.microsoft.com/office/drawing/2014/main" id="{F7B102A8-CA4C-A9ED-3F03-9A2C459824D6}"/>
              </a:ext>
            </a:extLst>
          </p:cNvPr>
          <p:cNvCxnSpPr>
            <a:cxnSpLocks/>
          </p:cNvCxnSpPr>
          <p:nvPr/>
        </p:nvCxnSpPr>
        <p:spPr>
          <a:xfrm flipV="1">
            <a:off x="2681527" y="4412801"/>
            <a:ext cx="0" cy="789862"/>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40" name="文本框 39">
            <a:extLst>
              <a:ext uri="{FF2B5EF4-FFF2-40B4-BE49-F238E27FC236}">
                <a16:creationId xmlns:a16="http://schemas.microsoft.com/office/drawing/2014/main" id="{1AE0D011-0F42-AED1-1C47-79799DAAC5C2}"/>
              </a:ext>
            </a:extLst>
          </p:cNvPr>
          <p:cNvSpPr txBox="1"/>
          <p:nvPr/>
        </p:nvSpPr>
        <p:spPr>
          <a:xfrm>
            <a:off x="1787018" y="4616881"/>
            <a:ext cx="977184" cy="369332"/>
          </a:xfrm>
          <a:prstGeom prst="rect">
            <a:avLst/>
          </a:prstGeom>
          <a:noFill/>
        </p:spPr>
        <p:txBody>
          <a:bodyPr wrap="square">
            <a:spAutoFit/>
          </a:bodyPr>
          <a:lstStyle/>
          <a:p>
            <a:pPr algn="ctr"/>
            <a:r>
              <a:rPr lang="en-US" altLang="zh-CN" sz="1800" dirty="0">
                <a:latin typeface="Microsoft YaHei" panose="020B0503020204020204" pitchFamily="34" charset="-122"/>
                <a:ea typeface="Microsoft YaHei" panose="020B0503020204020204" pitchFamily="34" charset="-122"/>
              </a:rPr>
              <a:t>query</a:t>
            </a:r>
            <a:endParaRPr lang="zh-CN" altLang="en-US" dirty="0"/>
          </a:p>
        </p:txBody>
      </p:sp>
      <p:cxnSp>
        <p:nvCxnSpPr>
          <p:cNvPr id="41" name="直接箭头连接符 40">
            <a:extLst>
              <a:ext uri="{FF2B5EF4-FFF2-40B4-BE49-F238E27FC236}">
                <a16:creationId xmlns:a16="http://schemas.microsoft.com/office/drawing/2014/main" id="{2026F26A-7DFF-9B66-2E24-DC5ADF848FC8}"/>
              </a:ext>
            </a:extLst>
          </p:cNvPr>
          <p:cNvCxnSpPr>
            <a:cxnSpLocks/>
          </p:cNvCxnSpPr>
          <p:nvPr/>
        </p:nvCxnSpPr>
        <p:spPr>
          <a:xfrm>
            <a:off x="3660321" y="4412801"/>
            <a:ext cx="0" cy="789862"/>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42" name="文本框 41">
            <a:extLst>
              <a:ext uri="{FF2B5EF4-FFF2-40B4-BE49-F238E27FC236}">
                <a16:creationId xmlns:a16="http://schemas.microsoft.com/office/drawing/2014/main" id="{1E00313A-A68E-C59D-1870-D23214FC27F9}"/>
              </a:ext>
            </a:extLst>
          </p:cNvPr>
          <p:cNvSpPr txBox="1"/>
          <p:nvPr/>
        </p:nvSpPr>
        <p:spPr>
          <a:xfrm>
            <a:off x="3648738" y="4617877"/>
            <a:ext cx="1194074" cy="369332"/>
          </a:xfrm>
          <a:prstGeom prst="rect">
            <a:avLst/>
          </a:prstGeom>
          <a:noFill/>
        </p:spPr>
        <p:txBody>
          <a:bodyPr wrap="square">
            <a:spAutoFit/>
          </a:bodyPr>
          <a:lstStyle/>
          <a:p>
            <a:pPr algn="ctr"/>
            <a:r>
              <a:rPr lang="en-US" altLang="zh-CN" sz="1800" dirty="0">
                <a:latin typeface="Microsoft YaHei" panose="020B0503020204020204" pitchFamily="34" charset="-122"/>
                <a:ea typeface="Microsoft YaHei" panose="020B0503020204020204" pitchFamily="34" charset="-122"/>
              </a:rPr>
              <a:t>response</a:t>
            </a:r>
            <a:endParaRPr lang="zh-CN" altLang="en-US" dirty="0"/>
          </a:p>
        </p:txBody>
      </p:sp>
      <p:pic>
        <p:nvPicPr>
          <p:cNvPr id="3" name="图片 2">
            <a:extLst>
              <a:ext uri="{FF2B5EF4-FFF2-40B4-BE49-F238E27FC236}">
                <a16:creationId xmlns:a16="http://schemas.microsoft.com/office/drawing/2014/main" id="{6BDDF221-2285-BEBE-1C77-363EDD2FD45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81527" y="1027744"/>
            <a:ext cx="921479" cy="921479"/>
          </a:xfrm>
          <a:prstGeom prst="rect">
            <a:avLst/>
          </a:prstGeom>
        </p:spPr>
      </p:pic>
      <p:pic>
        <p:nvPicPr>
          <p:cNvPr id="4" name="图片 3">
            <a:extLst>
              <a:ext uri="{FF2B5EF4-FFF2-40B4-BE49-F238E27FC236}">
                <a16:creationId xmlns:a16="http://schemas.microsoft.com/office/drawing/2014/main" id="{ACA0A94B-E062-2E34-3FC8-39430AB4974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50355" y="1055023"/>
            <a:ext cx="815693" cy="815693"/>
          </a:xfrm>
          <a:prstGeom prst="rect">
            <a:avLst/>
          </a:prstGeom>
        </p:spPr>
      </p:pic>
      <p:sp>
        <p:nvSpPr>
          <p:cNvPr id="5" name="矩形: 圆角 4">
            <a:extLst>
              <a:ext uri="{FF2B5EF4-FFF2-40B4-BE49-F238E27FC236}">
                <a16:creationId xmlns:a16="http://schemas.microsoft.com/office/drawing/2014/main" id="{E5DF4CF0-2282-E765-85A2-0879A026FA55}"/>
              </a:ext>
            </a:extLst>
          </p:cNvPr>
          <p:cNvSpPr/>
          <p:nvPr/>
        </p:nvSpPr>
        <p:spPr>
          <a:xfrm>
            <a:off x="7108136" y="2127099"/>
            <a:ext cx="4049975" cy="2198689"/>
          </a:xfrm>
          <a:prstGeom prst="roundRect">
            <a:avLst>
              <a:gd name="adj" fmla="val 8936"/>
            </a:avLst>
          </a:prstGeom>
          <a:noFill/>
          <a:ln w="28575">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graphicFrame>
            <p:nvGraphicFramePr>
              <p:cNvPr id="14" name="表格 13">
                <a:extLst>
                  <a:ext uri="{FF2B5EF4-FFF2-40B4-BE49-F238E27FC236}">
                    <a16:creationId xmlns:a16="http://schemas.microsoft.com/office/drawing/2014/main" id="{D2F96F55-05BC-E536-9019-ED9F2C833CE5}"/>
                  </a:ext>
                </a:extLst>
              </p:cNvPr>
              <p:cNvGraphicFramePr>
                <a:graphicFrameLocks noGrp="1"/>
              </p:cNvGraphicFramePr>
              <p:nvPr>
                <p:extLst/>
              </p:nvPr>
            </p:nvGraphicFramePr>
            <p:xfrm>
              <a:off x="7486094" y="2327577"/>
              <a:ext cx="3231550" cy="1828800"/>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0">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𝟔</m:t>
                                </m:r>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𝟔</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2436588267"/>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𝟕</m:t>
                                </m:r>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𝟕</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1012736869"/>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𝟖</m:t>
                                </m:r>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𝟖</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170428698"/>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𝟗</m:t>
                                </m:r>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𝟗</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4207005643"/>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𝟏𝟎</m:t>
                                </m:r>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𝟏𝟎</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3273603515"/>
                      </a:ext>
                    </a:extLst>
                  </a:tr>
                </a:tbl>
              </a:graphicData>
            </a:graphic>
          </p:graphicFrame>
        </mc:Choice>
        <mc:Fallback xmlns="">
          <p:graphicFrame>
            <p:nvGraphicFramePr>
              <p:cNvPr id="14" name="表格 13">
                <a:extLst>
                  <a:ext uri="{FF2B5EF4-FFF2-40B4-BE49-F238E27FC236}">
                    <a16:creationId xmlns:a16="http://schemas.microsoft.com/office/drawing/2014/main" id="{D2F96F55-05BC-E536-9019-ED9F2C833CE5}"/>
                  </a:ext>
                </a:extLst>
              </p:cNvPr>
              <p:cNvGraphicFramePr>
                <a:graphicFrameLocks noGrp="1"/>
              </p:cNvGraphicFramePr>
              <p:nvPr>
                <p:extLst>
                  <p:ext uri="{D42A27DB-BD31-4B8C-83A1-F6EECF244321}">
                    <p14:modId xmlns:p14="http://schemas.microsoft.com/office/powerpoint/2010/main" val="3328410559"/>
                  </p:ext>
                </p:extLst>
              </p:nvPr>
            </p:nvGraphicFramePr>
            <p:xfrm>
              <a:off x="7486094" y="2327577"/>
              <a:ext cx="3231550" cy="1828800"/>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365760">
                    <a:tc>
                      <a:txBody>
                        <a:bodyPr/>
                        <a:lstStyle/>
                        <a:p>
                          <a:endParaRPr lang="zh-CN"/>
                        </a:p>
                      </a:txBody>
                      <a:tcPr>
                        <a:blipFill>
                          <a:blip r:embed="rId11"/>
                          <a:stretch>
                            <a:fillRect l="-752" t="-1667" r="-101128" b="-405000"/>
                          </a:stretch>
                        </a:blipFill>
                      </a:tcPr>
                    </a:tc>
                    <a:tc>
                      <a:txBody>
                        <a:bodyPr/>
                        <a:lstStyle/>
                        <a:p>
                          <a:endParaRPr lang="zh-CN"/>
                        </a:p>
                      </a:txBody>
                      <a:tcPr>
                        <a:blipFill>
                          <a:blip r:embed="rId11"/>
                          <a:stretch>
                            <a:fillRect l="-101132" t="-1667" r="-1509" b="-405000"/>
                          </a:stretch>
                        </a:blipFill>
                      </a:tcPr>
                    </a:tc>
                    <a:extLst>
                      <a:ext uri="{0D108BD9-81ED-4DB2-BD59-A6C34878D82A}">
                        <a16:rowId xmlns:a16="http://schemas.microsoft.com/office/drawing/2014/main" val="2436588267"/>
                      </a:ext>
                    </a:extLst>
                  </a:tr>
                  <a:tr h="365760">
                    <a:tc>
                      <a:txBody>
                        <a:bodyPr/>
                        <a:lstStyle/>
                        <a:p>
                          <a:endParaRPr lang="zh-CN"/>
                        </a:p>
                      </a:txBody>
                      <a:tcPr>
                        <a:blipFill>
                          <a:blip r:embed="rId11"/>
                          <a:stretch>
                            <a:fillRect l="-752" t="-101667" r="-101128" b="-305000"/>
                          </a:stretch>
                        </a:blipFill>
                      </a:tcPr>
                    </a:tc>
                    <a:tc>
                      <a:txBody>
                        <a:bodyPr/>
                        <a:lstStyle/>
                        <a:p>
                          <a:endParaRPr lang="zh-CN"/>
                        </a:p>
                      </a:txBody>
                      <a:tcPr>
                        <a:blipFill>
                          <a:blip r:embed="rId11"/>
                          <a:stretch>
                            <a:fillRect l="-101132" t="-101667" r="-1509" b="-305000"/>
                          </a:stretch>
                        </a:blipFill>
                      </a:tcPr>
                    </a:tc>
                    <a:extLst>
                      <a:ext uri="{0D108BD9-81ED-4DB2-BD59-A6C34878D82A}">
                        <a16:rowId xmlns:a16="http://schemas.microsoft.com/office/drawing/2014/main" val="1012736869"/>
                      </a:ext>
                    </a:extLst>
                  </a:tr>
                  <a:tr h="365760">
                    <a:tc>
                      <a:txBody>
                        <a:bodyPr/>
                        <a:lstStyle/>
                        <a:p>
                          <a:endParaRPr lang="zh-CN"/>
                        </a:p>
                      </a:txBody>
                      <a:tcPr>
                        <a:blipFill>
                          <a:blip r:embed="rId11"/>
                          <a:stretch>
                            <a:fillRect l="-752" t="-198361" r="-101128" b="-200000"/>
                          </a:stretch>
                        </a:blipFill>
                      </a:tcPr>
                    </a:tc>
                    <a:tc>
                      <a:txBody>
                        <a:bodyPr/>
                        <a:lstStyle/>
                        <a:p>
                          <a:endParaRPr lang="zh-CN"/>
                        </a:p>
                      </a:txBody>
                      <a:tcPr>
                        <a:blipFill>
                          <a:blip r:embed="rId11"/>
                          <a:stretch>
                            <a:fillRect l="-101132" t="-198361" r="-1509" b="-200000"/>
                          </a:stretch>
                        </a:blipFill>
                      </a:tcPr>
                    </a:tc>
                    <a:extLst>
                      <a:ext uri="{0D108BD9-81ED-4DB2-BD59-A6C34878D82A}">
                        <a16:rowId xmlns:a16="http://schemas.microsoft.com/office/drawing/2014/main" val="170428698"/>
                      </a:ext>
                    </a:extLst>
                  </a:tr>
                  <a:tr h="365760">
                    <a:tc>
                      <a:txBody>
                        <a:bodyPr/>
                        <a:lstStyle/>
                        <a:p>
                          <a:endParaRPr lang="zh-CN"/>
                        </a:p>
                      </a:txBody>
                      <a:tcPr>
                        <a:blipFill>
                          <a:blip r:embed="rId11"/>
                          <a:stretch>
                            <a:fillRect l="-752" t="-303333" r="-101128" b="-103333"/>
                          </a:stretch>
                        </a:blipFill>
                      </a:tcPr>
                    </a:tc>
                    <a:tc>
                      <a:txBody>
                        <a:bodyPr/>
                        <a:lstStyle/>
                        <a:p>
                          <a:endParaRPr lang="zh-CN"/>
                        </a:p>
                      </a:txBody>
                      <a:tcPr>
                        <a:blipFill>
                          <a:blip r:embed="rId11"/>
                          <a:stretch>
                            <a:fillRect l="-101132" t="-303333" r="-1509" b="-103333"/>
                          </a:stretch>
                        </a:blipFill>
                      </a:tcPr>
                    </a:tc>
                    <a:extLst>
                      <a:ext uri="{0D108BD9-81ED-4DB2-BD59-A6C34878D82A}">
                        <a16:rowId xmlns:a16="http://schemas.microsoft.com/office/drawing/2014/main" val="4207005643"/>
                      </a:ext>
                    </a:extLst>
                  </a:tr>
                  <a:tr h="365760">
                    <a:tc>
                      <a:txBody>
                        <a:bodyPr/>
                        <a:lstStyle/>
                        <a:p>
                          <a:endParaRPr lang="zh-CN"/>
                        </a:p>
                      </a:txBody>
                      <a:tcPr>
                        <a:blipFill>
                          <a:blip r:embed="rId11"/>
                          <a:stretch>
                            <a:fillRect l="-752" t="-403333" r="-101128" b="-3333"/>
                          </a:stretch>
                        </a:blipFill>
                      </a:tcPr>
                    </a:tc>
                    <a:tc>
                      <a:txBody>
                        <a:bodyPr/>
                        <a:lstStyle/>
                        <a:p>
                          <a:endParaRPr lang="zh-CN"/>
                        </a:p>
                      </a:txBody>
                      <a:tcPr>
                        <a:blipFill>
                          <a:blip r:embed="rId11"/>
                          <a:stretch>
                            <a:fillRect l="-101132" t="-403333" r="-1509" b="-3333"/>
                          </a:stretch>
                        </a:blipFill>
                      </a:tcPr>
                    </a:tc>
                    <a:extLst>
                      <a:ext uri="{0D108BD9-81ED-4DB2-BD59-A6C34878D82A}">
                        <a16:rowId xmlns:a16="http://schemas.microsoft.com/office/drawing/2014/main" val="3273603515"/>
                      </a:ext>
                    </a:extLst>
                  </a:tr>
                </a:tbl>
              </a:graphicData>
            </a:graphic>
          </p:graphicFrame>
        </mc:Fallback>
      </mc:AlternateContent>
      <p:pic>
        <p:nvPicPr>
          <p:cNvPr id="24" name="图片 23">
            <a:extLst>
              <a:ext uri="{FF2B5EF4-FFF2-40B4-BE49-F238E27FC236}">
                <a16:creationId xmlns:a16="http://schemas.microsoft.com/office/drawing/2014/main" id="{DB706418-E61E-D2D3-C656-787E2541D96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810246" y="1866832"/>
            <a:ext cx="695729" cy="695729"/>
          </a:xfrm>
          <a:prstGeom prst="rect">
            <a:avLst/>
          </a:prstGeom>
        </p:spPr>
      </p:pic>
      <p:pic>
        <p:nvPicPr>
          <p:cNvPr id="25" name="图片 24">
            <a:extLst>
              <a:ext uri="{FF2B5EF4-FFF2-40B4-BE49-F238E27FC236}">
                <a16:creationId xmlns:a16="http://schemas.microsoft.com/office/drawing/2014/main" id="{1CCFFE65-84BE-A872-84D5-EB460CA1413D}"/>
              </a:ext>
            </a:extLst>
          </p:cNvPr>
          <p:cNvPicPr>
            <a:picLocks noChangeAspect="1"/>
          </p:cNvPicPr>
          <p:nvPr/>
        </p:nvPicPr>
        <p:blipFill>
          <a:blip r:embed="rId4"/>
          <a:stretch>
            <a:fillRect/>
          </a:stretch>
        </p:blipFill>
        <p:spPr>
          <a:xfrm>
            <a:off x="10817186" y="1945338"/>
            <a:ext cx="695730" cy="422591"/>
          </a:xfrm>
          <a:prstGeom prst="rect">
            <a:avLst/>
          </a:prstGeom>
        </p:spPr>
      </p:pic>
      <p:grpSp>
        <p:nvGrpSpPr>
          <p:cNvPr id="47" name="组合 46">
            <a:extLst>
              <a:ext uri="{FF2B5EF4-FFF2-40B4-BE49-F238E27FC236}">
                <a16:creationId xmlns:a16="http://schemas.microsoft.com/office/drawing/2014/main" id="{7A7571B8-4CD4-642F-D8A5-7D24839E3AA6}"/>
              </a:ext>
            </a:extLst>
          </p:cNvPr>
          <p:cNvGrpSpPr/>
          <p:nvPr/>
        </p:nvGrpSpPr>
        <p:grpSpPr>
          <a:xfrm>
            <a:off x="6944922" y="5323032"/>
            <a:ext cx="4376401" cy="1207584"/>
            <a:chOff x="1051541" y="5323032"/>
            <a:chExt cx="4376401" cy="1207584"/>
          </a:xfrm>
        </p:grpSpPr>
        <mc:AlternateContent xmlns:mc="http://schemas.openxmlformats.org/markup-compatibility/2006" xmlns:a14="http://schemas.microsoft.com/office/drawing/2010/main">
          <mc:Choice Requires="a14">
            <p:sp>
              <p:nvSpPr>
                <p:cNvPr id="48" name="文本框 47">
                  <a:extLst>
                    <a:ext uri="{FF2B5EF4-FFF2-40B4-BE49-F238E27FC236}">
                      <a16:creationId xmlns:a16="http://schemas.microsoft.com/office/drawing/2014/main" id="{AF7056C8-64A4-D3CB-FC25-7293F45A6A73}"/>
                    </a:ext>
                  </a:extLst>
                </p:cNvPr>
                <p:cNvSpPr txBox="1"/>
                <p:nvPr/>
              </p:nvSpPr>
              <p:spPr>
                <a:xfrm>
                  <a:off x="1328437" y="5323032"/>
                  <a:ext cx="2223896" cy="646331"/>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m:rPr>
                            <m:sty m:val="p"/>
                          </m:rPr>
                          <a:rPr lang="en-US" altLang="zh-CN" sz="2400" dirty="0">
                            <a:latin typeface="Cambria Math" panose="02040503050406030204" pitchFamily="18" charset="0"/>
                          </a:rPr>
                          <m:t>KG</m:t>
                        </m:r>
                        <m:r>
                          <a:rPr lang="en-US" altLang="zh-CN" sz="2400" dirty="0">
                            <a:latin typeface="Cambria Math" panose="02040503050406030204" pitchFamily="18" charset="0"/>
                          </a:rPr>
                          <m:t>(</m:t>
                        </m:r>
                        <m:r>
                          <a:rPr lang="zh-CN" altLang="en-US" sz="2400" dirty="0">
                            <a:latin typeface="Cambria Math" panose="02040503050406030204" pitchFamily="18" charset="0"/>
                            <a:ea typeface="Microsoft YaHei" panose="020B0503020204020204" pitchFamily="34" charset="-122"/>
                          </a:rPr>
                          <m:t>𝑠</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en-US" altLang="zh-CN" sz="2400" i="1" dirty="0">
                                <a:latin typeface="Cambria Math" panose="02040503050406030204" pitchFamily="18" charset="0"/>
                                <a:ea typeface="Microsoft YaHei" panose="020B0503020204020204" pitchFamily="34" charset="-122"/>
                              </a:rPr>
                              <m:t>𝐵</m:t>
                            </m:r>
                          </m:sub>
                        </m:sSub>
                        <m:r>
                          <a:rPr lang="en-US" altLang="zh-CN" sz="2400" dirty="0">
                            <a:latin typeface="Cambria Math" panose="02040503050406030204" pitchFamily="18" charset="0"/>
                          </a:rPr>
                          <m:t>)</m:t>
                        </m:r>
                      </m:oMath>
                    </m:oMathPara>
                  </a14:m>
                  <a:endParaRPr lang="zh-CN" altLang="en-US" sz="2400" dirty="0">
                    <a:latin typeface="Microsoft YaHei" panose="020B0503020204020204" pitchFamily="34" charset="-122"/>
                    <a:ea typeface="Microsoft YaHei" panose="020B0503020204020204" pitchFamily="34" charset="-122"/>
                  </a:endParaRPr>
                </a:p>
              </p:txBody>
            </p:sp>
          </mc:Choice>
          <mc:Fallback xmlns="">
            <p:sp>
              <p:nvSpPr>
                <p:cNvPr id="48" name="文本框 47">
                  <a:extLst>
                    <a:ext uri="{FF2B5EF4-FFF2-40B4-BE49-F238E27FC236}">
                      <a16:creationId xmlns:a16="http://schemas.microsoft.com/office/drawing/2014/main" id="{AF7056C8-64A4-D3CB-FC25-7293F45A6A73}"/>
                    </a:ext>
                  </a:extLst>
                </p:cNvPr>
                <p:cNvSpPr txBox="1">
                  <a:spLocks noRot="1" noChangeAspect="1" noMove="1" noResize="1" noEditPoints="1" noAdjustHandles="1" noChangeArrowheads="1" noChangeShapeType="1" noTextEdit="1"/>
                </p:cNvSpPr>
                <p:nvPr/>
              </p:nvSpPr>
              <p:spPr>
                <a:xfrm>
                  <a:off x="1328437" y="5323032"/>
                  <a:ext cx="2223896" cy="646331"/>
                </a:xfrm>
                <a:prstGeom prst="rect">
                  <a:avLst/>
                </a:prstGeom>
                <a:blipFill>
                  <a:blip r:embed="rId13"/>
                  <a:stretch>
                    <a:fillRect/>
                  </a:stretch>
                </a:blipFill>
              </p:spPr>
              <p:txBody>
                <a:bodyPr/>
                <a:lstStyle/>
                <a:p>
                  <a:r>
                    <a:rPr lang="zh-CN" altLang="en-US">
                      <a:noFill/>
                    </a:rPr>
                    <a:t> </a:t>
                  </a:r>
                </a:p>
              </p:txBody>
            </p:sp>
          </mc:Fallback>
        </mc:AlternateContent>
        <p:cxnSp>
          <p:nvCxnSpPr>
            <p:cNvPr id="49" name="直接箭头连接符 48">
              <a:extLst>
                <a:ext uri="{FF2B5EF4-FFF2-40B4-BE49-F238E27FC236}">
                  <a16:creationId xmlns:a16="http://schemas.microsoft.com/office/drawing/2014/main" id="{E5A3FBEF-853B-5A7E-2C88-FD94BF7118A4}"/>
                </a:ext>
              </a:extLst>
            </p:cNvPr>
            <p:cNvCxnSpPr>
              <a:cxnSpLocks/>
            </p:cNvCxnSpPr>
            <p:nvPr/>
          </p:nvCxnSpPr>
          <p:spPr>
            <a:xfrm>
              <a:off x="3047766" y="5726463"/>
              <a:ext cx="61174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E6BA9EFB-41E5-AA95-1EB3-A9A8D5E650C5}"/>
                    </a:ext>
                  </a:extLst>
                </p:cNvPr>
                <p:cNvSpPr txBox="1"/>
                <p:nvPr/>
              </p:nvSpPr>
              <p:spPr>
                <a:xfrm>
                  <a:off x="3353640" y="5431236"/>
                  <a:ext cx="138286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0" i="1" dirty="0" smtClean="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b="0" i="1" dirty="0">
                                <a:latin typeface="Cambria Math" panose="02040503050406030204" pitchFamily="18" charset="0"/>
                                <a:ea typeface="Microsoft YaHei" panose="020B0503020204020204" pitchFamily="34" charset="-122"/>
                              </a:rPr>
                              <m:t>𝑘</m:t>
                            </m:r>
                          </m:e>
                          <m:sub>
                            <m:r>
                              <a:rPr lang="en-US" altLang="zh-CN" sz="2400" b="0" i="1" dirty="0" smtClean="0">
                                <a:latin typeface="Cambria Math" panose="02040503050406030204" pitchFamily="18" charset="0"/>
                                <a:ea typeface="Microsoft YaHei" panose="020B0503020204020204" pitchFamily="34" charset="-122"/>
                              </a:rPr>
                              <m:t>𝐵</m:t>
                            </m:r>
                          </m:sub>
                        </m:sSub>
                      </m:oMath>
                    </m:oMathPara>
                  </a14:m>
                  <a:endParaRPr lang="zh-CN" altLang="en-US" sz="2400" dirty="0"/>
                </a:p>
              </p:txBody>
            </p:sp>
          </mc:Choice>
          <mc:Fallback xmlns="">
            <p:sp>
              <p:nvSpPr>
                <p:cNvPr id="50" name="文本框 49">
                  <a:extLst>
                    <a:ext uri="{FF2B5EF4-FFF2-40B4-BE49-F238E27FC236}">
                      <a16:creationId xmlns:a16="http://schemas.microsoft.com/office/drawing/2014/main" id="{E6BA9EFB-41E5-AA95-1EB3-A9A8D5E650C5}"/>
                    </a:ext>
                  </a:extLst>
                </p:cNvPr>
                <p:cNvSpPr txBox="1">
                  <a:spLocks noRot="1" noChangeAspect="1" noMove="1" noResize="1" noEditPoints="1" noAdjustHandles="1" noChangeArrowheads="1" noChangeShapeType="1" noTextEdit="1"/>
                </p:cNvSpPr>
                <p:nvPr/>
              </p:nvSpPr>
              <p:spPr>
                <a:xfrm>
                  <a:off x="3353640" y="5431236"/>
                  <a:ext cx="1382868" cy="461665"/>
                </a:xfrm>
                <a:prstGeom prst="rect">
                  <a:avLst/>
                </a:prstGeom>
                <a:blipFill>
                  <a:blip r:embed="rId14"/>
                  <a:stretch>
                    <a:fillRect b="-92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40FC1A1D-5C45-7203-3DED-F3CC9603BAB4}"/>
                    </a:ext>
                  </a:extLst>
                </p:cNvPr>
                <p:cNvSpPr txBox="1"/>
                <p:nvPr/>
              </p:nvSpPr>
              <p:spPr>
                <a:xfrm>
                  <a:off x="1051541" y="6067028"/>
                  <a:ext cx="357805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altLang="zh-CN" sz="2400" dirty="0" smtClean="0">
                            <a:latin typeface="Cambria Math" panose="02040503050406030204" pitchFamily="18" charset="0"/>
                          </a:rPr>
                          <m:t>SHK</m:t>
                        </m:r>
                        <m:r>
                          <a:rPr lang="en-US" altLang="zh-CN" sz="2400" dirty="0" smtClean="0">
                            <a:latin typeface="Cambria Math" panose="02040503050406030204" pitchFamily="18" charset="0"/>
                          </a:rPr>
                          <m:t>(</m:t>
                        </m:r>
                        <m:r>
                          <a:rPr lang="zh-CN" altLang="en-US" sz="2400" dirty="0">
                            <a:latin typeface="Cambria Math" panose="02040503050406030204" pitchFamily="18" charset="0"/>
                            <a:ea typeface="Microsoft YaHei" panose="020B0503020204020204" pitchFamily="34" charset="-122"/>
                          </a:rPr>
                          <m:t>𝑠</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en-US" altLang="zh-CN" sz="2400" i="1" dirty="0">
                                <a:latin typeface="Cambria Math" panose="02040503050406030204" pitchFamily="18" charset="0"/>
                                <a:ea typeface="Microsoft YaHei" panose="020B0503020204020204" pitchFamily="34" charset="-122"/>
                              </a:rPr>
                              <m:t>𝐵</m:t>
                            </m:r>
                          </m:sub>
                        </m:sSub>
                        <m:r>
                          <a:rPr lang="en-US" altLang="zh-CN" sz="2400" dirty="0">
                            <a:latin typeface="Cambria Math" panose="02040503050406030204" pitchFamily="18" charset="0"/>
                            <a:ea typeface="Microsoft YaHei" panose="020B0503020204020204" pitchFamily="34" charset="-122"/>
                          </a:rPr>
                          <m:t>,</m:t>
                        </m:r>
                        <m:r>
                          <a:rPr lang="en-US" altLang="zh-CN" sz="2400" i="1" dirty="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en-US" altLang="zh-CN" sz="2400" b="0" i="1" dirty="0" smtClean="0">
                                <a:latin typeface="Cambria Math" panose="02040503050406030204" pitchFamily="18" charset="0"/>
                                <a:ea typeface="Microsoft YaHei" panose="020B0503020204020204" pitchFamily="34" charset="-122"/>
                              </a:rPr>
                              <m:t>𝐴</m:t>
                            </m:r>
                          </m:sub>
                        </m:sSub>
                        <m:r>
                          <a:rPr lang="en-US" altLang="zh-CN" sz="2400" dirty="0">
                            <a:latin typeface="Cambria Math" panose="02040503050406030204" pitchFamily="18" charset="0"/>
                          </a:rPr>
                          <m:t>)</m:t>
                        </m:r>
                      </m:oMath>
                    </m:oMathPara>
                  </a14:m>
                  <a:endParaRPr lang="zh-CN" altLang="en-US" sz="2400" dirty="0"/>
                </a:p>
              </p:txBody>
            </p:sp>
          </mc:Choice>
          <mc:Fallback xmlns="">
            <p:sp>
              <p:nvSpPr>
                <p:cNvPr id="51" name="文本框 50">
                  <a:extLst>
                    <a:ext uri="{FF2B5EF4-FFF2-40B4-BE49-F238E27FC236}">
                      <a16:creationId xmlns:a16="http://schemas.microsoft.com/office/drawing/2014/main" id="{40FC1A1D-5C45-7203-3DED-F3CC9603BAB4}"/>
                    </a:ext>
                  </a:extLst>
                </p:cNvPr>
                <p:cNvSpPr txBox="1">
                  <a:spLocks noRot="1" noChangeAspect="1" noMove="1" noResize="1" noEditPoints="1" noAdjustHandles="1" noChangeArrowheads="1" noChangeShapeType="1" noTextEdit="1"/>
                </p:cNvSpPr>
                <p:nvPr/>
              </p:nvSpPr>
              <p:spPr>
                <a:xfrm>
                  <a:off x="1051541" y="6067028"/>
                  <a:ext cx="3578053" cy="461665"/>
                </a:xfrm>
                <a:prstGeom prst="rect">
                  <a:avLst/>
                </a:prstGeom>
                <a:blipFill>
                  <a:blip r:embed="rId15"/>
                  <a:stretch>
                    <a:fillRect b="-17105"/>
                  </a:stretch>
                </a:blipFill>
              </p:spPr>
              <p:txBody>
                <a:bodyPr/>
                <a:lstStyle/>
                <a:p>
                  <a:r>
                    <a:rPr lang="zh-CN" altLang="en-US">
                      <a:noFill/>
                    </a:rPr>
                    <a:t> </a:t>
                  </a:r>
                </a:p>
              </p:txBody>
            </p:sp>
          </mc:Fallback>
        </mc:AlternateContent>
        <p:cxnSp>
          <p:nvCxnSpPr>
            <p:cNvPr id="52" name="直接箭头连接符 51">
              <a:extLst>
                <a:ext uri="{FF2B5EF4-FFF2-40B4-BE49-F238E27FC236}">
                  <a16:creationId xmlns:a16="http://schemas.microsoft.com/office/drawing/2014/main" id="{8DCD1F93-2CE4-B4F4-1472-085C5705D51A}"/>
                </a:ext>
              </a:extLst>
            </p:cNvPr>
            <p:cNvCxnSpPr>
              <a:cxnSpLocks/>
            </p:cNvCxnSpPr>
            <p:nvPr/>
          </p:nvCxnSpPr>
          <p:spPr>
            <a:xfrm>
              <a:off x="3893890" y="6326789"/>
              <a:ext cx="61174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E164DE83-8703-6391-6473-DD7BFD0B1F0B}"/>
                    </a:ext>
                  </a:extLst>
                </p:cNvPr>
                <p:cNvSpPr txBox="1"/>
                <p:nvPr/>
              </p:nvSpPr>
              <p:spPr>
                <a:xfrm>
                  <a:off x="4045074" y="6068951"/>
                  <a:ext cx="138286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1" i="1" dirty="0" smtClean="0">
                            <a:solidFill>
                              <a:srgbClr val="C00000"/>
                            </a:solidFill>
                            <a:latin typeface="Cambria Math" panose="02040503050406030204" pitchFamily="18" charset="0"/>
                            <a:ea typeface="Microsoft YaHei" panose="020B0503020204020204" pitchFamily="34" charset="-122"/>
                          </a:rPr>
                          <m:t>𝒌</m:t>
                        </m:r>
                      </m:oMath>
                    </m:oMathPara>
                  </a14:m>
                  <a:endParaRPr lang="zh-CN" altLang="en-US" sz="2400" b="1" dirty="0"/>
                </a:p>
              </p:txBody>
            </p:sp>
          </mc:Choice>
          <mc:Fallback xmlns="">
            <p:sp>
              <p:nvSpPr>
                <p:cNvPr id="53" name="文本框 52">
                  <a:extLst>
                    <a:ext uri="{FF2B5EF4-FFF2-40B4-BE49-F238E27FC236}">
                      <a16:creationId xmlns:a16="http://schemas.microsoft.com/office/drawing/2014/main" id="{E164DE83-8703-6391-6473-DD7BFD0B1F0B}"/>
                    </a:ext>
                  </a:extLst>
                </p:cNvPr>
                <p:cNvSpPr txBox="1">
                  <a:spLocks noRot="1" noChangeAspect="1" noMove="1" noResize="1" noEditPoints="1" noAdjustHandles="1" noChangeArrowheads="1" noChangeShapeType="1" noTextEdit="1"/>
                </p:cNvSpPr>
                <p:nvPr/>
              </p:nvSpPr>
              <p:spPr>
                <a:xfrm>
                  <a:off x="4045074" y="6068951"/>
                  <a:ext cx="1382868" cy="461665"/>
                </a:xfrm>
                <a:prstGeom prst="rect">
                  <a:avLst/>
                </a:prstGeom>
                <a:blipFill>
                  <a:blip r:embed="rId16"/>
                  <a:stretch>
                    <a:fillRect/>
                  </a:stretch>
                </a:blipFill>
              </p:spPr>
              <p:txBody>
                <a:bodyPr/>
                <a:lstStyle/>
                <a:p>
                  <a:r>
                    <a:rPr lang="zh-CN" altLang="en-US">
                      <a:noFill/>
                    </a:rPr>
                    <a:t> </a:t>
                  </a:r>
                </a:p>
              </p:txBody>
            </p:sp>
          </mc:Fallback>
        </mc:AlternateContent>
      </p:grpSp>
      <p:cxnSp>
        <p:nvCxnSpPr>
          <p:cNvPr id="54" name="直接箭头连接符 53">
            <a:extLst>
              <a:ext uri="{FF2B5EF4-FFF2-40B4-BE49-F238E27FC236}">
                <a16:creationId xmlns:a16="http://schemas.microsoft.com/office/drawing/2014/main" id="{E2EBFBDE-D87C-33CE-D99E-62575FC814E1}"/>
              </a:ext>
            </a:extLst>
          </p:cNvPr>
          <p:cNvCxnSpPr>
            <a:cxnSpLocks/>
          </p:cNvCxnSpPr>
          <p:nvPr/>
        </p:nvCxnSpPr>
        <p:spPr>
          <a:xfrm flipV="1">
            <a:off x="8687375" y="4469949"/>
            <a:ext cx="0" cy="789862"/>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55" name="文本框 54">
            <a:extLst>
              <a:ext uri="{FF2B5EF4-FFF2-40B4-BE49-F238E27FC236}">
                <a16:creationId xmlns:a16="http://schemas.microsoft.com/office/drawing/2014/main" id="{048F30EF-DA1A-8B31-ABA2-D5809446D1D5}"/>
              </a:ext>
            </a:extLst>
          </p:cNvPr>
          <p:cNvSpPr txBox="1"/>
          <p:nvPr/>
        </p:nvSpPr>
        <p:spPr>
          <a:xfrm>
            <a:off x="7792866" y="4674029"/>
            <a:ext cx="977184" cy="369332"/>
          </a:xfrm>
          <a:prstGeom prst="rect">
            <a:avLst/>
          </a:prstGeom>
          <a:noFill/>
        </p:spPr>
        <p:txBody>
          <a:bodyPr wrap="square">
            <a:spAutoFit/>
          </a:bodyPr>
          <a:lstStyle/>
          <a:p>
            <a:pPr algn="ctr"/>
            <a:r>
              <a:rPr lang="en-US" altLang="zh-CN" sz="1800" dirty="0">
                <a:latin typeface="Microsoft YaHei" panose="020B0503020204020204" pitchFamily="34" charset="-122"/>
                <a:ea typeface="Microsoft YaHei" panose="020B0503020204020204" pitchFamily="34" charset="-122"/>
              </a:rPr>
              <a:t>query</a:t>
            </a:r>
            <a:endParaRPr lang="zh-CN" altLang="en-US" dirty="0"/>
          </a:p>
        </p:txBody>
      </p:sp>
      <p:cxnSp>
        <p:nvCxnSpPr>
          <p:cNvPr id="56" name="直接箭头连接符 55">
            <a:extLst>
              <a:ext uri="{FF2B5EF4-FFF2-40B4-BE49-F238E27FC236}">
                <a16:creationId xmlns:a16="http://schemas.microsoft.com/office/drawing/2014/main" id="{5B90BFCF-8CE7-58CD-2D76-AD78A30ECEAB}"/>
              </a:ext>
            </a:extLst>
          </p:cNvPr>
          <p:cNvCxnSpPr>
            <a:cxnSpLocks/>
          </p:cNvCxnSpPr>
          <p:nvPr/>
        </p:nvCxnSpPr>
        <p:spPr>
          <a:xfrm>
            <a:off x="9666169" y="4469949"/>
            <a:ext cx="0" cy="789862"/>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57" name="文本框 56">
            <a:extLst>
              <a:ext uri="{FF2B5EF4-FFF2-40B4-BE49-F238E27FC236}">
                <a16:creationId xmlns:a16="http://schemas.microsoft.com/office/drawing/2014/main" id="{386A526F-34C1-74E5-4EF3-94450BCE6D16}"/>
              </a:ext>
            </a:extLst>
          </p:cNvPr>
          <p:cNvSpPr txBox="1"/>
          <p:nvPr/>
        </p:nvSpPr>
        <p:spPr>
          <a:xfrm>
            <a:off x="9654586" y="4675025"/>
            <a:ext cx="1194074" cy="369332"/>
          </a:xfrm>
          <a:prstGeom prst="rect">
            <a:avLst/>
          </a:prstGeom>
          <a:noFill/>
        </p:spPr>
        <p:txBody>
          <a:bodyPr wrap="square">
            <a:spAutoFit/>
          </a:bodyPr>
          <a:lstStyle/>
          <a:p>
            <a:pPr algn="ctr"/>
            <a:r>
              <a:rPr lang="en-US" altLang="zh-CN" sz="1800" dirty="0">
                <a:latin typeface="Microsoft YaHei" panose="020B0503020204020204" pitchFamily="34" charset="-122"/>
                <a:ea typeface="Microsoft YaHei" panose="020B0503020204020204" pitchFamily="34" charset="-122"/>
              </a:rPr>
              <a:t>response</a:t>
            </a:r>
            <a:endParaRPr lang="zh-CN" altLang="en-US" dirty="0"/>
          </a:p>
        </p:txBody>
      </p:sp>
      <mc:AlternateContent xmlns:mc="http://schemas.openxmlformats.org/markup-compatibility/2006" xmlns:a14="http://schemas.microsoft.com/office/drawing/2010/main">
        <mc:Choice Requires="a14">
          <p:graphicFrame>
            <p:nvGraphicFramePr>
              <p:cNvPr id="2" name="表格 1">
                <a:extLst>
                  <a:ext uri="{FF2B5EF4-FFF2-40B4-BE49-F238E27FC236}">
                    <a16:creationId xmlns:a16="http://schemas.microsoft.com/office/drawing/2014/main" id="{59989DA3-A140-944B-8FF0-BC7BFE000D8D}"/>
                  </a:ext>
                </a:extLst>
              </p:cNvPr>
              <p:cNvGraphicFramePr>
                <a:graphicFrameLocks noGrp="1"/>
              </p:cNvGraphicFramePr>
              <p:nvPr>
                <p:extLst/>
              </p:nvPr>
            </p:nvGraphicFramePr>
            <p:xfrm>
              <a:off x="1546754" y="2327577"/>
              <a:ext cx="3231550" cy="1828800"/>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0">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𝟏</m:t>
                                </m:r>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zh-CN" altLang="en-US" sz="1800" b="1" i="1" kern="1200" dirty="0">
                                        <a:solidFill>
                                          <a:schemeClr val="tx1"/>
                                        </a:solidFill>
                                        <a:latin typeface="Cambria Math" panose="02040503050406030204" pitchFamily="18" charset="0"/>
                                        <a:ea typeface="+mn-ea"/>
                                        <a:cs typeface="+mn-cs"/>
                                      </a:rPr>
                                      <m:t>𝟏</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2436588267"/>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𝟐</m:t>
                                </m:r>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𝟐</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1012736869"/>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𝟑</m:t>
                                </m:r>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𝟑</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170428698"/>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𝟒</m:t>
                                </m:r>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𝟒</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4207005643"/>
                      </a:ext>
                    </a:extLst>
                  </a:tr>
                  <a:tr h="134588">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𝟓</m:t>
                                </m:r>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𝟓</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3273603515"/>
                      </a:ext>
                    </a:extLst>
                  </a:tr>
                </a:tbl>
              </a:graphicData>
            </a:graphic>
          </p:graphicFrame>
        </mc:Choice>
        <mc:Fallback xmlns="">
          <p:graphicFrame>
            <p:nvGraphicFramePr>
              <p:cNvPr id="2" name="表格 1">
                <a:extLst>
                  <a:ext uri="{FF2B5EF4-FFF2-40B4-BE49-F238E27FC236}">
                    <a16:creationId xmlns:a16="http://schemas.microsoft.com/office/drawing/2014/main" id="{59989DA3-A140-944B-8FF0-BC7BFE000D8D}"/>
                  </a:ext>
                </a:extLst>
              </p:cNvPr>
              <p:cNvGraphicFramePr>
                <a:graphicFrameLocks noGrp="1"/>
              </p:cNvGraphicFramePr>
              <p:nvPr>
                <p:extLst>
                  <p:ext uri="{D42A27DB-BD31-4B8C-83A1-F6EECF244321}">
                    <p14:modId xmlns:p14="http://schemas.microsoft.com/office/powerpoint/2010/main" val="4190871033"/>
                  </p:ext>
                </p:extLst>
              </p:nvPr>
            </p:nvGraphicFramePr>
            <p:xfrm>
              <a:off x="1546754" y="2327577"/>
              <a:ext cx="3231550" cy="1828800"/>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365760">
                    <a:tc>
                      <a:txBody>
                        <a:bodyPr/>
                        <a:lstStyle/>
                        <a:p>
                          <a:endParaRPr lang="zh-CN"/>
                        </a:p>
                      </a:txBody>
                      <a:tcPr>
                        <a:blipFill>
                          <a:blip r:embed="rId17"/>
                          <a:stretch>
                            <a:fillRect l="-376" t="-1667" r="-101504" b="-405000"/>
                          </a:stretch>
                        </a:blipFill>
                      </a:tcPr>
                    </a:tc>
                    <a:tc>
                      <a:txBody>
                        <a:bodyPr/>
                        <a:lstStyle/>
                        <a:p>
                          <a:endParaRPr lang="zh-CN"/>
                        </a:p>
                      </a:txBody>
                      <a:tcPr>
                        <a:blipFill>
                          <a:blip r:embed="rId17"/>
                          <a:stretch>
                            <a:fillRect l="-100755" t="-1667" r="-1887" b="-405000"/>
                          </a:stretch>
                        </a:blipFill>
                      </a:tcPr>
                    </a:tc>
                    <a:extLst>
                      <a:ext uri="{0D108BD9-81ED-4DB2-BD59-A6C34878D82A}">
                        <a16:rowId xmlns:a16="http://schemas.microsoft.com/office/drawing/2014/main" val="2436588267"/>
                      </a:ext>
                    </a:extLst>
                  </a:tr>
                  <a:tr h="365760">
                    <a:tc>
                      <a:txBody>
                        <a:bodyPr/>
                        <a:lstStyle/>
                        <a:p>
                          <a:endParaRPr lang="zh-CN"/>
                        </a:p>
                      </a:txBody>
                      <a:tcPr>
                        <a:blipFill>
                          <a:blip r:embed="rId17"/>
                          <a:stretch>
                            <a:fillRect l="-376" t="-101667" r="-101504" b="-305000"/>
                          </a:stretch>
                        </a:blipFill>
                      </a:tcPr>
                    </a:tc>
                    <a:tc>
                      <a:txBody>
                        <a:bodyPr/>
                        <a:lstStyle/>
                        <a:p>
                          <a:endParaRPr lang="zh-CN"/>
                        </a:p>
                      </a:txBody>
                      <a:tcPr>
                        <a:blipFill>
                          <a:blip r:embed="rId17"/>
                          <a:stretch>
                            <a:fillRect l="-100755" t="-101667" r="-1887" b="-305000"/>
                          </a:stretch>
                        </a:blipFill>
                      </a:tcPr>
                    </a:tc>
                    <a:extLst>
                      <a:ext uri="{0D108BD9-81ED-4DB2-BD59-A6C34878D82A}">
                        <a16:rowId xmlns:a16="http://schemas.microsoft.com/office/drawing/2014/main" val="1012736869"/>
                      </a:ext>
                    </a:extLst>
                  </a:tr>
                  <a:tr h="365760">
                    <a:tc>
                      <a:txBody>
                        <a:bodyPr/>
                        <a:lstStyle/>
                        <a:p>
                          <a:endParaRPr lang="zh-CN"/>
                        </a:p>
                      </a:txBody>
                      <a:tcPr>
                        <a:blipFill>
                          <a:blip r:embed="rId17"/>
                          <a:stretch>
                            <a:fillRect l="-376" t="-198361" r="-101504" b="-200000"/>
                          </a:stretch>
                        </a:blipFill>
                      </a:tcPr>
                    </a:tc>
                    <a:tc>
                      <a:txBody>
                        <a:bodyPr/>
                        <a:lstStyle/>
                        <a:p>
                          <a:endParaRPr lang="zh-CN"/>
                        </a:p>
                      </a:txBody>
                      <a:tcPr>
                        <a:blipFill>
                          <a:blip r:embed="rId17"/>
                          <a:stretch>
                            <a:fillRect l="-100755" t="-198361" r="-1887" b="-200000"/>
                          </a:stretch>
                        </a:blipFill>
                      </a:tcPr>
                    </a:tc>
                    <a:extLst>
                      <a:ext uri="{0D108BD9-81ED-4DB2-BD59-A6C34878D82A}">
                        <a16:rowId xmlns:a16="http://schemas.microsoft.com/office/drawing/2014/main" val="170428698"/>
                      </a:ext>
                    </a:extLst>
                  </a:tr>
                  <a:tr h="365760">
                    <a:tc>
                      <a:txBody>
                        <a:bodyPr/>
                        <a:lstStyle/>
                        <a:p>
                          <a:endParaRPr lang="zh-CN"/>
                        </a:p>
                      </a:txBody>
                      <a:tcPr>
                        <a:blipFill>
                          <a:blip r:embed="rId17"/>
                          <a:stretch>
                            <a:fillRect l="-376" t="-303333" r="-101504" b="-103333"/>
                          </a:stretch>
                        </a:blipFill>
                      </a:tcPr>
                    </a:tc>
                    <a:tc>
                      <a:txBody>
                        <a:bodyPr/>
                        <a:lstStyle/>
                        <a:p>
                          <a:endParaRPr lang="zh-CN"/>
                        </a:p>
                      </a:txBody>
                      <a:tcPr>
                        <a:blipFill>
                          <a:blip r:embed="rId17"/>
                          <a:stretch>
                            <a:fillRect l="-100755" t="-303333" r="-1887" b="-103333"/>
                          </a:stretch>
                        </a:blipFill>
                      </a:tcPr>
                    </a:tc>
                    <a:extLst>
                      <a:ext uri="{0D108BD9-81ED-4DB2-BD59-A6C34878D82A}">
                        <a16:rowId xmlns:a16="http://schemas.microsoft.com/office/drawing/2014/main" val="4207005643"/>
                      </a:ext>
                    </a:extLst>
                  </a:tr>
                  <a:tr h="365760">
                    <a:tc>
                      <a:txBody>
                        <a:bodyPr/>
                        <a:lstStyle/>
                        <a:p>
                          <a:endParaRPr lang="zh-CN"/>
                        </a:p>
                      </a:txBody>
                      <a:tcPr>
                        <a:blipFill>
                          <a:blip r:embed="rId17"/>
                          <a:stretch>
                            <a:fillRect l="-376" t="-403333" r="-101504" b="-3333"/>
                          </a:stretch>
                        </a:blipFill>
                      </a:tcPr>
                    </a:tc>
                    <a:tc>
                      <a:txBody>
                        <a:bodyPr/>
                        <a:lstStyle/>
                        <a:p>
                          <a:endParaRPr lang="zh-CN"/>
                        </a:p>
                      </a:txBody>
                      <a:tcPr>
                        <a:blipFill>
                          <a:blip r:embed="rId17"/>
                          <a:stretch>
                            <a:fillRect l="-100755" t="-403333" r="-1887" b="-3333"/>
                          </a:stretch>
                        </a:blipFill>
                      </a:tcPr>
                    </a:tc>
                    <a:extLst>
                      <a:ext uri="{0D108BD9-81ED-4DB2-BD59-A6C34878D82A}">
                        <a16:rowId xmlns:a16="http://schemas.microsoft.com/office/drawing/2014/main" val="3273603515"/>
                      </a:ext>
                    </a:extLst>
                  </a:tr>
                </a:tbl>
              </a:graphicData>
            </a:graphic>
          </p:graphicFrame>
        </mc:Fallback>
      </mc:AlternateContent>
      <p:pic>
        <p:nvPicPr>
          <p:cNvPr id="6" name="图片 5">
            <a:extLst>
              <a:ext uri="{FF2B5EF4-FFF2-40B4-BE49-F238E27FC236}">
                <a16:creationId xmlns:a16="http://schemas.microsoft.com/office/drawing/2014/main" id="{2F43A5C6-C05F-619D-A116-58E54D8F89DD}"/>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906420">
            <a:off x="3643267" y="914459"/>
            <a:ext cx="886162" cy="886162"/>
          </a:xfrm>
          <a:prstGeom prst="rect">
            <a:avLst/>
          </a:prstGeom>
        </p:spPr>
      </p:pic>
      <p:pic>
        <p:nvPicPr>
          <p:cNvPr id="7" name="图片 6">
            <a:extLst>
              <a:ext uri="{FF2B5EF4-FFF2-40B4-BE49-F238E27FC236}">
                <a16:creationId xmlns:a16="http://schemas.microsoft.com/office/drawing/2014/main" id="{D2584083-4761-83F1-69F1-FEDC1851A90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953193" y="1020949"/>
            <a:ext cx="439003" cy="439003"/>
          </a:xfrm>
          <a:prstGeom prst="rect">
            <a:avLst/>
          </a:prstGeom>
        </p:spPr>
      </p:pic>
    </p:spTree>
    <p:extLst>
      <p:ext uri="{BB962C8B-B14F-4D97-AF65-F5344CB8AC3E}">
        <p14:creationId xmlns:p14="http://schemas.microsoft.com/office/powerpoint/2010/main" val="42006737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A4AA5-4C87-EACB-09E2-1E4F0B129D87}"/>
            </a:ext>
          </a:extLst>
        </p:cNvPr>
        <p:cNvGrpSpPr/>
        <p:nvPr/>
      </p:nvGrpSpPr>
      <p:grpSpPr>
        <a:xfrm>
          <a:off x="0" y="0"/>
          <a:ext cx="0" cy="0"/>
          <a:chOff x="0" y="0"/>
          <a:chExt cx="0" cy="0"/>
        </a:xfrm>
      </p:grpSpPr>
      <p:sp>
        <p:nvSpPr>
          <p:cNvPr id="15" name="矩形: 圆角 14">
            <a:extLst>
              <a:ext uri="{FF2B5EF4-FFF2-40B4-BE49-F238E27FC236}">
                <a16:creationId xmlns:a16="http://schemas.microsoft.com/office/drawing/2014/main" id="{E8A28874-859C-22AF-9F53-A24B08A7C41C}"/>
              </a:ext>
            </a:extLst>
          </p:cNvPr>
          <p:cNvSpPr/>
          <p:nvPr/>
        </p:nvSpPr>
        <p:spPr>
          <a:xfrm>
            <a:off x="1117280" y="2130401"/>
            <a:ext cx="10029383" cy="2198689"/>
          </a:xfrm>
          <a:prstGeom prst="roundRect">
            <a:avLst>
              <a:gd name="adj" fmla="val 8936"/>
            </a:avLst>
          </a:prstGeom>
          <a:noFill/>
          <a:ln w="28575">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连接符 61">
            <a:extLst>
              <a:ext uri="{FF2B5EF4-FFF2-40B4-BE49-F238E27FC236}">
                <a16:creationId xmlns:a16="http://schemas.microsoft.com/office/drawing/2014/main" id="{834EE5A7-39B4-8186-4124-CCE3B6833BB7}"/>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85B67E00-3DDF-17C5-43B6-1AFECA2EE375}"/>
              </a:ext>
            </a:extLst>
          </p:cNvPr>
          <p:cNvSpPr txBox="1">
            <a:spLocks noChangeArrowheads="1"/>
          </p:cNvSpPr>
          <p:nvPr/>
        </p:nvSpPr>
        <p:spPr bwMode="auto">
          <a:xfrm>
            <a:off x="367827" y="213865"/>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fontAlgn="base">
              <a:lnSpc>
                <a:spcPct val="100000"/>
              </a:lnSpc>
              <a:spcBef>
                <a:spcPct val="0"/>
              </a:spcBef>
              <a:spcAft>
                <a:spcPct val="0"/>
              </a:spcAft>
              <a:buNone/>
              <a:defRPr/>
            </a:pPr>
            <a:r>
              <a:rPr lang="en-US" altLang="zh-CN" sz="3200" b="1" dirty="0">
                <a:latin typeface="微软雅黑" panose="020B0503020204020204" pitchFamily="34" charset="-122"/>
                <a:ea typeface="微软雅黑" panose="020B0503020204020204" pitchFamily="34" charset="-122"/>
              </a:rPr>
              <a:t>Why the Adversary Wins </a:t>
            </a:r>
            <a:endParaRPr lang="zh-CN" altLang="en-US" sz="3200" b="1" dirty="0">
              <a:latin typeface="微软雅黑" panose="020B0503020204020204" pitchFamily="34" charset="-122"/>
              <a:ea typeface="微软雅黑" panose="020B0503020204020204" pitchFamily="34" charset="-122"/>
            </a:endParaRPr>
          </a:p>
        </p:txBody>
      </p:sp>
      <p:grpSp>
        <p:nvGrpSpPr>
          <p:cNvPr id="39" name="组合 38">
            <a:extLst>
              <a:ext uri="{FF2B5EF4-FFF2-40B4-BE49-F238E27FC236}">
                <a16:creationId xmlns:a16="http://schemas.microsoft.com/office/drawing/2014/main" id="{FB2E4B10-BF15-3446-2CCE-36C30460F2F6}"/>
              </a:ext>
            </a:extLst>
          </p:cNvPr>
          <p:cNvGrpSpPr/>
          <p:nvPr/>
        </p:nvGrpSpPr>
        <p:grpSpPr>
          <a:xfrm>
            <a:off x="1051541" y="5323032"/>
            <a:ext cx="4668661" cy="1226820"/>
            <a:chOff x="1051541" y="5323032"/>
            <a:chExt cx="4668661" cy="1226820"/>
          </a:xfrm>
        </p:grpSpPr>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471CC919-0F9D-88D6-E81F-1C12702243F4}"/>
                    </a:ext>
                  </a:extLst>
                </p:cNvPr>
                <p:cNvSpPr txBox="1"/>
                <p:nvPr/>
              </p:nvSpPr>
              <p:spPr>
                <a:xfrm>
                  <a:off x="1328437" y="5323032"/>
                  <a:ext cx="2223896" cy="678071"/>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m:rPr>
                            <m:sty m:val="p"/>
                          </m:rPr>
                          <a:rPr lang="en-US" altLang="zh-CN" sz="2400" dirty="0">
                            <a:latin typeface="Cambria Math" panose="02040503050406030204" pitchFamily="18" charset="0"/>
                          </a:rPr>
                          <m:t>KG</m:t>
                        </m:r>
                        <m:r>
                          <a:rPr lang="en-US" altLang="zh-CN" sz="2400" dirty="0">
                            <a:latin typeface="Cambria Math" panose="02040503050406030204" pitchFamily="18" charset="0"/>
                          </a:rPr>
                          <m:t>(</m:t>
                        </m:r>
                        <m:sSub>
                          <m:sSubPr>
                            <m:ctrlPr>
                              <a:rPr lang="zh-CN" altLang="en-US" sz="2400" b="1" i="1" dirty="0">
                                <a:solidFill>
                                  <a:srgbClr val="C00000"/>
                                </a:solidFill>
                                <a:latin typeface="Cambria Math" panose="02040503050406030204" pitchFamily="18" charset="0"/>
                                <a:ea typeface="Microsoft YaHei" panose="020B0503020204020204" pitchFamily="34" charset="-122"/>
                              </a:rPr>
                            </m:ctrlPr>
                          </m:sSubPr>
                          <m:e>
                            <m:acc>
                              <m:accPr>
                                <m:chr m:val="̃"/>
                                <m:ctrlPr>
                                  <a:rPr lang="zh-CN" altLang="en-US" sz="2400" b="1" i="1" dirty="0">
                                    <a:solidFill>
                                      <a:srgbClr val="C00000"/>
                                    </a:solidFill>
                                    <a:latin typeface="Cambria Math" panose="02040503050406030204" pitchFamily="18" charset="0"/>
                                    <a:ea typeface="Microsoft YaHei" panose="020B0503020204020204" pitchFamily="34" charset="-122"/>
                                  </a:rPr>
                                </m:ctrlPr>
                              </m:accPr>
                              <m:e>
                                <m:r>
                                  <a:rPr lang="zh-CN" altLang="en-US" sz="2400" b="1" i="1" dirty="0">
                                    <a:solidFill>
                                      <a:srgbClr val="C00000"/>
                                    </a:solidFill>
                                    <a:latin typeface="Cambria Math" panose="02040503050406030204" pitchFamily="18" charset="0"/>
                                    <a:ea typeface="Microsoft YaHei" panose="020B0503020204020204" pitchFamily="34" charset="-122"/>
                                  </a:rPr>
                                  <m:t>𝐬𝐤</m:t>
                                </m:r>
                              </m:e>
                            </m:acc>
                          </m:e>
                          <m:sub>
                            <m:r>
                              <a:rPr lang="zh-CN" altLang="en-US" sz="2400" b="1" i="1" dirty="0">
                                <a:solidFill>
                                  <a:srgbClr val="C00000"/>
                                </a:solidFill>
                                <a:latin typeface="Cambria Math" panose="02040503050406030204" pitchFamily="18" charset="0"/>
                                <a:ea typeface="Microsoft YaHei" panose="020B0503020204020204" pitchFamily="34" charset="-122"/>
                              </a:rPr>
                              <m:t>𝑨</m:t>
                            </m:r>
                          </m:sub>
                        </m:sSub>
                        <m:r>
                          <a:rPr lang="en-US" altLang="zh-CN" sz="2400" dirty="0">
                            <a:latin typeface="Cambria Math" panose="02040503050406030204" pitchFamily="18" charset="0"/>
                          </a:rPr>
                          <m:t>)</m:t>
                        </m:r>
                      </m:oMath>
                    </m:oMathPara>
                  </a14:m>
                  <a:endParaRPr lang="zh-CN" altLang="en-US" sz="2400" dirty="0">
                    <a:latin typeface="Microsoft YaHei" panose="020B0503020204020204" pitchFamily="34" charset="-122"/>
                    <a:ea typeface="Microsoft YaHei" panose="020B0503020204020204" pitchFamily="34" charset="-122"/>
                  </a:endParaRPr>
                </a:p>
              </p:txBody>
            </p:sp>
          </mc:Choice>
          <mc:Fallback xmlns="">
            <p:sp>
              <p:nvSpPr>
                <p:cNvPr id="17" name="文本框 16">
                  <a:extLst>
                    <a:ext uri="{FF2B5EF4-FFF2-40B4-BE49-F238E27FC236}">
                      <a16:creationId xmlns:a16="http://schemas.microsoft.com/office/drawing/2014/main" id="{471CC919-0F9D-88D6-E81F-1C12702243F4}"/>
                    </a:ext>
                  </a:extLst>
                </p:cNvPr>
                <p:cNvSpPr txBox="1">
                  <a:spLocks noRot="1" noChangeAspect="1" noMove="1" noResize="1" noEditPoints="1" noAdjustHandles="1" noChangeArrowheads="1" noChangeShapeType="1" noTextEdit="1"/>
                </p:cNvSpPr>
                <p:nvPr/>
              </p:nvSpPr>
              <p:spPr>
                <a:xfrm>
                  <a:off x="1328437" y="5323032"/>
                  <a:ext cx="2223896" cy="678071"/>
                </a:xfrm>
                <a:prstGeom prst="rect">
                  <a:avLst/>
                </a:prstGeom>
                <a:blipFill>
                  <a:blip r:embed="rId3"/>
                  <a:stretch>
                    <a:fillRect/>
                  </a:stretch>
                </a:blipFill>
              </p:spPr>
              <p:txBody>
                <a:bodyPr/>
                <a:lstStyle/>
                <a:p>
                  <a:r>
                    <a:rPr lang="zh-CN" altLang="en-US">
                      <a:noFill/>
                    </a:rPr>
                    <a:t> </a:t>
                  </a:r>
                </a:p>
              </p:txBody>
            </p:sp>
          </mc:Fallback>
        </mc:AlternateContent>
        <p:cxnSp>
          <p:nvCxnSpPr>
            <p:cNvPr id="22" name="直接箭头连接符 21">
              <a:extLst>
                <a:ext uri="{FF2B5EF4-FFF2-40B4-BE49-F238E27FC236}">
                  <a16:creationId xmlns:a16="http://schemas.microsoft.com/office/drawing/2014/main" id="{517D83F4-5568-21A9-AFE0-799EACEADC80}"/>
                </a:ext>
              </a:extLst>
            </p:cNvPr>
            <p:cNvCxnSpPr>
              <a:cxnSpLocks/>
            </p:cNvCxnSpPr>
            <p:nvPr/>
          </p:nvCxnSpPr>
          <p:spPr>
            <a:xfrm>
              <a:off x="3047766" y="5726463"/>
              <a:ext cx="61174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B754745A-7EFD-A81C-5D00-61E93119BAF7}"/>
                    </a:ext>
                  </a:extLst>
                </p:cNvPr>
                <p:cNvSpPr txBox="1"/>
                <p:nvPr/>
              </p:nvSpPr>
              <p:spPr>
                <a:xfrm>
                  <a:off x="3353640" y="5431236"/>
                  <a:ext cx="138286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0" i="1" dirty="0" smtClean="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b="0" i="1" dirty="0">
                                <a:latin typeface="Cambria Math" panose="02040503050406030204" pitchFamily="18" charset="0"/>
                                <a:ea typeface="Microsoft YaHei" panose="020B0503020204020204" pitchFamily="34" charset="-122"/>
                              </a:rPr>
                              <m:t>𝑘</m:t>
                            </m:r>
                          </m:e>
                          <m:sub>
                            <m:r>
                              <a:rPr lang="zh-CN" altLang="en-US" sz="2400" b="0" i="1" dirty="0">
                                <a:latin typeface="Cambria Math" panose="02040503050406030204" pitchFamily="18" charset="0"/>
                                <a:ea typeface="Microsoft YaHei" panose="020B0503020204020204" pitchFamily="34" charset="-122"/>
                              </a:rPr>
                              <m:t>𝐴</m:t>
                            </m:r>
                          </m:sub>
                        </m:sSub>
                      </m:oMath>
                    </m:oMathPara>
                  </a14:m>
                  <a:endParaRPr lang="zh-CN" altLang="en-US" sz="2400" dirty="0"/>
                </a:p>
              </p:txBody>
            </p:sp>
          </mc:Choice>
          <mc:Fallback xmlns="">
            <p:sp>
              <p:nvSpPr>
                <p:cNvPr id="26" name="文本框 25">
                  <a:extLst>
                    <a:ext uri="{FF2B5EF4-FFF2-40B4-BE49-F238E27FC236}">
                      <a16:creationId xmlns:a16="http://schemas.microsoft.com/office/drawing/2014/main" id="{B754745A-7EFD-A81C-5D00-61E93119BAF7}"/>
                    </a:ext>
                  </a:extLst>
                </p:cNvPr>
                <p:cNvSpPr txBox="1">
                  <a:spLocks noRot="1" noChangeAspect="1" noMove="1" noResize="1" noEditPoints="1" noAdjustHandles="1" noChangeArrowheads="1" noChangeShapeType="1" noTextEdit="1"/>
                </p:cNvSpPr>
                <p:nvPr/>
              </p:nvSpPr>
              <p:spPr>
                <a:xfrm>
                  <a:off x="3353640" y="5431236"/>
                  <a:ext cx="1382868" cy="461665"/>
                </a:xfrm>
                <a:prstGeom prst="rect">
                  <a:avLst/>
                </a:prstGeom>
                <a:blipFill>
                  <a:blip r:embed="rId4"/>
                  <a:stretch>
                    <a:fillRect b="-92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559C1D0D-94DC-FB7A-C80F-709E3B1C19A4}"/>
                    </a:ext>
                  </a:extLst>
                </p:cNvPr>
                <p:cNvSpPr txBox="1"/>
                <p:nvPr/>
              </p:nvSpPr>
              <p:spPr>
                <a:xfrm>
                  <a:off x="1051541" y="6067028"/>
                  <a:ext cx="3578053" cy="48282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altLang="zh-CN" sz="2400" dirty="0">
                            <a:latin typeface="Cambria Math" panose="02040503050406030204" pitchFamily="18" charset="0"/>
                          </a:rPr>
                          <m:t>SHK</m:t>
                        </m:r>
                        <m:r>
                          <a:rPr lang="en-US" altLang="zh-CN" sz="2400" dirty="0">
                            <a:latin typeface="Cambria Math" panose="02040503050406030204" pitchFamily="18" charset="0"/>
                          </a:rPr>
                          <m:t>(</m:t>
                        </m:r>
                        <m:sSub>
                          <m:sSubPr>
                            <m:ctrlPr>
                              <a:rPr lang="zh-CN" altLang="en-US" sz="2400" b="1" i="1" dirty="0">
                                <a:solidFill>
                                  <a:srgbClr val="C00000"/>
                                </a:solidFill>
                                <a:latin typeface="Cambria Math" panose="02040503050406030204" pitchFamily="18" charset="0"/>
                                <a:ea typeface="Microsoft YaHei" panose="020B0503020204020204" pitchFamily="34" charset="-122"/>
                              </a:rPr>
                            </m:ctrlPr>
                          </m:sSubPr>
                          <m:e>
                            <m:acc>
                              <m:accPr>
                                <m:chr m:val="̃"/>
                                <m:ctrlPr>
                                  <a:rPr lang="zh-CN" altLang="en-US" sz="2400" b="1" i="1" dirty="0">
                                    <a:solidFill>
                                      <a:srgbClr val="C00000"/>
                                    </a:solidFill>
                                    <a:latin typeface="Cambria Math" panose="02040503050406030204" pitchFamily="18" charset="0"/>
                                    <a:ea typeface="Microsoft YaHei" panose="020B0503020204020204" pitchFamily="34" charset="-122"/>
                                  </a:rPr>
                                </m:ctrlPr>
                              </m:accPr>
                              <m:e>
                                <m:r>
                                  <a:rPr lang="zh-CN" altLang="en-US" sz="2400" b="1" i="1" dirty="0">
                                    <a:solidFill>
                                      <a:srgbClr val="C00000"/>
                                    </a:solidFill>
                                    <a:latin typeface="Cambria Math" panose="02040503050406030204" pitchFamily="18" charset="0"/>
                                    <a:ea typeface="Microsoft YaHei" panose="020B0503020204020204" pitchFamily="34" charset="-122"/>
                                  </a:rPr>
                                  <m:t>𝐬𝐤</m:t>
                                </m:r>
                              </m:e>
                            </m:acc>
                          </m:e>
                          <m:sub>
                            <m:r>
                              <a:rPr lang="zh-CN" altLang="en-US" sz="2400" b="1" i="1" dirty="0">
                                <a:solidFill>
                                  <a:srgbClr val="C00000"/>
                                </a:solidFill>
                                <a:latin typeface="Cambria Math" panose="02040503050406030204" pitchFamily="18" charset="0"/>
                                <a:ea typeface="Microsoft YaHei" panose="020B0503020204020204" pitchFamily="34" charset="-122"/>
                              </a:rPr>
                              <m:t>𝑨</m:t>
                            </m:r>
                          </m:sub>
                        </m:sSub>
                        <m:r>
                          <a:rPr lang="en-US" altLang="zh-CN" sz="2400" dirty="0">
                            <a:latin typeface="Cambria Math" panose="02040503050406030204" pitchFamily="18" charset="0"/>
                            <a:ea typeface="Microsoft YaHei" panose="020B0503020204020204" pitchFamily="34" charset="-122"/>
                          </a:rPr>
                          <m:t>,</m:t>
                        </m:r>
                        <m:r>
                          <a:rPr lang="en-US" altLang="zh-CN" sz="2400" i="1" dirty="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en-US" altLang="zh-CN" sz="2400" i="1" dirty="0">
                                <a:latin typeface="Cambria Math" panose="02040503050406030204" pitchFamily="18" charset="0"/>
                                <a:ea typeface="Microsoft YaHei" panose="020B0503020204020204" pitchFamily="34" charset="-122"/>
                              </a:rPr>
                              <m:t>𝐵</m:t>
                            </m:r>
                          </m:sub>
                        </m:sSub>
                        <m:r>
                          <a:rPr lang="en-US" altLang="zh-CN" sz="2400" dirty="0">
                            <a:latin typeface="Cambria Math" panose="02040503050406030204" pitchFamily="18" charset="0"/>
                          </a:rPr>
                          <m:t>)</m:t>
                        </m:r>
                      </m:oMath>
                    </m:oMathPara>
                  </a14:m>
                  <a:endParaRPr lang="zh-CN" altLang="en-US" sz="2400" dirty="0"/>
                </a:p>
              </p:txBody>
            </p:sp>
          </mc:Choice>
          <mc:Fallback xmlns="">
            <p:sp>
              <p:nvSpPr>
                <p:cNvPr id="28" name="文本框 27">
                  <a:extLst>
                    <a:ext uri="{FF2B5EF4-FFF2-40B4-BE49-F238E27FC236}">
                      <a16:creationId xmlns:a16="http://schemas.microsoft.com/office/drawing/2014/main" id="{559C1D0D-94DC-FB7A-C80F-709E3B1C19A4}"/>
                    </a:ext>
                  </a:extLst>
                </p:cNvPr>
                <p:cNvSpPr txBox="1">
                  <a:spLocks noRot="1" noChangeAspect="1" noMove="1" noResize="1" noEditPoints="1" noAdjustHandles="1" noChangeArrowheads="1" noChangeShapeType="1" noTextEdit="1"/>
                </p:cNvSpPr>
                <p:nvPr/>
              </p:nvSpPr>
              <p:spPr>
                <a:xfrm>
                  <a:off x="1051541" y="6067028"/>
                  <a:ext cx="3578053" cy="482824"/>
                </a:xfrm>
                <a:prstGeom prst="rect">
                  <a:avLst/>
                </a:prstGeom>
                <a:blipFill>
                  <a:blip r:embed="rId5"/>
                  <a:stretch>
                    <a:fillRect t="-7595" b="-17722"/>
                  </a:stretch>
                </a:blipFill>
              </p:spPr>
              <p:txBody>
                <a:bodyPr/>
                <a:lstStyle/>
                <a:p>
                  <a:r>
                    <a:rPr lang="zh-CN" altLang="en-US">
                      <a:noFill/>
                    </a:rPr>
                    <a:t> </a:t>
                  </a:r>
                </a:p>
              </p:txBody>
            </p:sp>
          </mc:Fallback>
        </mc:AlternateContent>
        <p:cxnSp>
          <p:nvCxnSpPr>
            <p:cNvPr id="29" name="直接箭头连接符 28">
              <a:extLst>
                <a:ext uri="{FF2B5EF4-FFF2-40B4-BE49-F238E27FC236}">
                  <a16:creationId xmlns:a16="http://schemas.microsoft.com/office/drawing/2014/main" id="{6749CFE5-27EB-1E09-FD30-46C6D1779EBB}"/>
                </a:ext>
              </a:extLst>
            </p:cNvPr>
            <p:cNvCxnSpPr>
              <a:cxnSpLocks/>
            </p:cNvCxnSpPr>
            <p:nvPr/>
          </p:nvCxnSpPr>
          <p:spPr>
            <a:xfrm>
              <a:off x="3893890" y="6326789"/>
              <a:ext cx="61174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41DBA039-60E4-5C3B-7C9A-3BF6189353F5}"/>
                    </a:ext>
                  </a:extLst>
                </p:cNvPr>
                <p:cNvSpPr txBox="1"/>
                <p:nvPr/>
              </p:nvSpPr>
              <p:spPr>
                <a:xfrm>
                  <a:off x="4337334" y="6067028"/>
                  <a:ext cx="1382868" cy="48090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altLang="zh-CN" sz="2400" b="1" i="1" dirty="0" smtClean="0">
                                <a:solidFill>
                                  <a:srgbClr val="C00000"/>
                                </a:solidFill>
                                <a:latin typeface="Cambria Math" panose="02040503050406030204" pitchFamily="18" charset="0"/>
                                <a:ea typeface="Microsoft YaHei" panose="020B0503020204020204" pitchFamily="34" charset="-122"/>
                              </a:rPr>
                            </m:ctrlPr>
                          </m:accPr>
                          <m:e>
                            <m:r>
                              <a:rPr lang="en-US" altLang="zh-CN" sz="2400" b="1" i="1" dirty="0">
                                <a:solidFill>
                                  <a:srgbClr val="C00000"/>
                                </a:solidFill>
                                <a:latin typeface="Cambria Math" panose="02040503050406030204" pitchFamily="18" charset="0"/>
                                <a:ea typeface="Microsoft YaHei" panose="020B0503020204020204" pitchFamily="34" charset="-122"/>
                              </a:rPr>
                              <m:t>𝒌</m:t>
                            </m:r>
                          </m:e>
                        </m:acc>
                        <m:r>
                          <a:rPr lang="en-US" altLang="zh-CN" sz="2400" b="1" i="1" dirty="0" smtClean="0">
                            <a:solidFill>
                              <a:srgbClr val="C00000"/>
                            </a:solidFill>
                            <a:latin typeface="Cambria Math" panose="02040503050406030204" pitchFamily="18" charset="0"/>
                            <a:ea typeface="Microsoft YaHei" panose="020B0503020204020204" pitchFamily="34" charset="-122"/>
                          </a:rPr>
                          <m:t>=</m:t>
                        </m:r>
                        <m:r>
                          <a:rPr lang="en-US" altLang="zh-CN" sz="2400" b="1" i="1" dirty="0">
                            <a:solidFill>
                              <a:srgbClr val="C00000"/>
                            </a:solidFill>
                            <a:latin typeface="Cambria Math" panose="02040503050406030204" pitchFamily="18" charset="0"/>
                            <a:ea typeface="Microsoft YaHei" panose="020B0503020204020204" pitchFamily="34" charset="-122"/>
                          </a:rPr>
                          <m:t>𝒌</m:t>
                        </m:r>
                      </m:oMath>
                    </m:oMathPara>
                  </a14:m>
                  <a:endParaRPr lang="zh-CN" altLang="en-US" sz="2400" b="1" dirty="0"/>
                </a:p>
              </p:txBody>
            </p:sp>
          </mc:Choice>
          <mc:Fallback xmlns="">
            <p:sp>
              <p:nvSpPr>
                <p:cNvPr id="30" name="文本框 29">
                  <a:extLst>
                    <a:ext uri="{FF2B5EF4-FFF2-40B4-BE49-F238E27FC236}">
                      <a16:creationId xmlns:a16="http://schemas.microsoft.com/office/drawing/2014/main" id="{41DBA039-60E4-5C3B-7C9A-3BF6189353F5}"/>
                    </a:ext>
                  </a:extLst>
                </p:cNvPr>
                <p:cNvSpPr txBox="1">
                  <a:spLocks noRot="1" noChangeAspect="1" noMove="1" noResize="1" noEditPoints="1" noAdjustHandles="1" noChangeArrowheads="1" noChangeShapeType="1" noTextEdit="1"/>
                </p:cNvSpPr>
                <p:nvPr/>
              </p:nvSpPr>
              <p:spPr>
                <a:xfrm>
                  <a:off x="4337334" y="6067028"/>
                  <a:ext cx="1382868" cy="480901"/>
                </a:xfrm>
                <a:prstGeom prst="rect">
                  <a:avLst/>
                </a:prstGeom>
                <a:blipFill>
                  <a:blip r:embed="rId6"/>
                  <a:stretch>
                    <a:fillRect t="-7595"/>
                  </a:stretch>
                </a:blipFill>
              </p:spPr>
              <p:txBody>
                <a:bodyPr/>
                <a:lstStyle/>
                <a:p>
                  <a:r>
                    <a:rPr lang="zh-CN" altLang="en-US">
                      <a:noFill/>
                    </a:rPr>
                    <a:t> </a:t>
                  </a:r>
                </a:p>
              </p:txBody>
            </p:sp>
          </mc:Fallback>
        </mc:AlternateContent>
      </p:grpSp>
      <p:cxnSp>
        <p:nvCxnSpPr>
          <p:cNvPr id="35" name="直接箭头连接符 34">
            <a:extLst>
              <a:ext uri="{FF2B5EF4-FFF2-40B4-BE49-F238E27FC236}">
                <a16:creationId xmlns:a16="http://schemas.microsoft.com/office/drawing/2014/main" id="{8DAAE9BE-8CCF-CDCF-1A78-27CE9C743750}"/>
              </a:ext>
            </a:extLst>
          </p:cNvPr>
          <p:cNvCxnSpPr>
            <a:cxnSpLocks/>
          </p:cNvCxnSpPr>
          <p:nvPr/>
        </p:nvCxnSpPr>
        <p:spPr>
          <a:xfrm flipV="1">
            <a:off x="2681527" y="4412801"/>
            <a:ext cx="0" cy="789862"/>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40" name="文本框 39">
            <a:extLst>
              <a:ext uri="{FF2B5EF4-FFF2-40B4-BE49-F238E27FC236}">
                <a16:creationId xmlns:a16="http://schemas.microsoft.com/office/drawing/2014/main" id="{EF46A3D1-4EE8-824D-325C-E9D7D97C6782}"/>
              </a:ext>
            </a:extLst>
          </p:cNvPr>
          <p:cNvSpPr txBox="1"/>
          <p:nvPr/>
        </p:nvSpPr>
        <p:spPr>
          <a:xfrm>
            <a:off x="1787018" y="4616881"/>
            <a:ext cx="977184" cy="369332"/>
          </a:xfrm>
          <a:prstGeom prst="rect">
            <a:avLst/>
          </a:prstGeom>
          <a:noFill/>
        </p:spPr>
        <p:txBody>
          <a:bodyPr wrap="square">
            <a:spAutoFit/>
          </a:bodyPr>
          <a:lstStyle/>
          <a:p>
            <a:pPr algn="ctr"/>
            <a:r>
              <a:rPr lang="en-US" altLang="zh-CN" sz="1800" dirty="0">
                <a:latin typeface="Microsoft YaHei" panose="020B0503020204020204" pitchFamily="34" charset="-122"/>
                <a:ea typeface="Microsoft YaHei" panose="020B0503020204020204" pitchFamily="34" charset="-122"/>
              </a:rPr>
              <a:t>query</a:t>
            </a:r>
            <a:endParaRPr lang="zh-CN" altLang="en-US" dirty="0"/>
          </a:p>
        </p:txBody>
      </p:sp>
      <p:cxnSp>
        <p:nvCxnSpPr>
          <p:cNvPr id="41" name="直接箭头连接符 40">
            <a:extLst>
              <a:ext uri="{FF2B5EF4-FFF2-40B4-BE49-F238E27FC236}">
                <a16:creationId xmlns:a16="http://schemas.microsoft.com/office/drawing/2014/main" id="{01108A7B-8672-78EB-940B-75F0BCB98B42}"/>
              </a:ext>
            </a:extLst>
          </p:cNvPr>
          <p:cNvCxnSpPr>
            <a:cxnSpLocks/>
          </p:cNvCxnSpPr>
          <p:nvPr/>
        </p:nvCxnSpPr>
        <p:spPr>
          <a:xfrm>
            <a:off x="3660321" y="4412801"/>
            <a:ext cx="0" cy="789862"/>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42" name="文本框 41">
            <a:extLst>
              <a:ext uri="{FF2B5EF4-FFF2-40B4-BE49-F238E27FC236}">
                <a16:creationId xmlns:a16="http://schemas.microsoft.com/office/drawing/2014/main" id="{043DCE34-2084-6122-6205-F9C4E264F552}"/>
              </a:ext>
            </a:extLst>
          </p:cNvPr>
          <p:cNvSpPr txBox="1"/>
          <p:nvPr/>
        </p:nvSpPr>
        <p:spPr>
          <a:xfrm>
            <a:off x="3648738" y="4617877"/>
            <a:ext cx="1194074" cy="369332"/>
          </a:xfrm>
          <a:prstGeom prst="rect">
            <a:avLst/>
          </a:prstGeom>
          <a:noFill/>
        </p:spPr>
        <p:txBody>
          <a:bodyPr wrap="square">
            <a:spAutoFit/>
          </a:bodyPr>
          <a:lstStyle/>
          <a:p>
            <a:pPr algn="ctr"/>
            <a:r>
              <a:rPr lang="en-US" altLang="zh-CN" sz="1800" dirty="0">
                <a:latin typeface="Microsoft YaHei" panose="020B0503020204020204" pitchFamily="34" charset="-122"/>
                <a:ea typeface="Microsoft YaHei" panose="020B0503020204020204" pitchFamily="34" charset="-122"/>
              </a:rPr>
              <a:t>response</a:t>
            </a:r>
            <a:endParaRPr lang="zh-CN" altLang="en-US" dirty="0"/>
          </a:p>
        </p:txBody>
      </p:sp>
      <p:pic>
        <p:nvPicPr>
          <p:cNvPr id="3" name="图片 2">
            <a:extLst>
              <a:ext uri="{FF2B5EF4-FFF2-40B4-BE49-F238E27FC236}">
                <a16:creationId xmlns:a16="http://schemas.microsoft.com/office/drawing/2014/main" id="{9F5510BE-5F60-FABD-CAAE-74988EE391B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81527" y="1027744"/>
            <a:ext cx="921479" cy="921479"/>
          </a:xfrm>
          <a:prstGeom prst="rect">
            <a:avLst/>
          </a:prstGeom>
        </p:spPr>
      </p:pic>
      <p:pic>
        <p:nvPicPr>
          <p:cNvPr id="4" name="图片 3">
            <a:extLst>
              <a:ext uri="{FF2B5EF4-FFF2-40B4-BE49-F238E27FC236}">
                <a16:creationId xmlns:a16="http://schemas.microsoft.com/office/drawing/2014/main" id="{491D5843-9F10-A958-1717-56CC793290C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50355" y="1055023"/>
            <a:ext cx="815693" cy="815693"/>
          </a:xfrm>
          <a:prstGeom prst="rect">
            <a:avLst/>
          </a:prstGeom>
        </p:spPr>
      </p:pic>
      <mc:AlternateContent xmlns:mc="http://schemas.openxmlformats.org/markup-compatibility/2006" xmlns:a14="http://schemas.microsoft.com/office/drawing/2010/main">
        <mc:Choice Requires="a14">
          <p:graphicFrame>
            <p:nvGraphicFramePr>
              <p:cNvPr id="14" name="表格 13">
                <a:extLst>
                  <a:ext uri="{FF2B5EF4-FFF2-40B4-BE49-F238E27FC236}">
                    <a16:creationId xmlns:a16="http://schemas.microsoft.com/office/drawing/2014/main" id="{2B38FCEC-CB62-F508-7647-D0E7D21F92C6}"/>
                  </a:ext>
                </a:extLst>
              </p:cNvPr>
              <p:cNvGraphicFramePr>
                <a:graphicFrameLocks noGrp="1"/>
              </p:cNvGraphicFramePr>
              <p:nvPr>
                <p:extLst/>
              </p:nvPr>
            </p:nvGraphicFramePr>
            <p:xfrm>
              <a:off x="7486094" y="2327577"/>
              <a:ext cx="3231550" cy="1828800"/>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0">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𝟔</m:t>
                                </m:r>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𝟔</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2436588267"/>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𝟕</m:t>
                                </m:r>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𝟕</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1012736869"/>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𝟖</m:t>
                                </m:r>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𝟖</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170428698"/>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𝟗</m:t>
                                </m:r>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𝟗</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4207005643"/>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𝟏𝟎</m:t>
                                </m:r>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𝟏𝟎</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3273603515"/>
                      </a:ext>
                    </a:extLst>
                  </a:tr>
                </a:tbl>
              </a:graphicData>
            </a:graphic>
          </p:graphicFrame>
        </mc:Choice>
        <mc:Fallback xmlns="">
          <p:graphicFrame>
            <p:nvGraphicFramePr>
              <p:cNvPr id="14" name="表格 13">
                <a:extLst>
                  <a:ext uri="{FF2B5EF4-FFF2-40B4-BE49-F238E27FC236}">
                    <a16:creationId xmlns:a16="http://schemas.microsoft.com/office/drawing/2014/main" id="{2B38FCEC-CB62-F508-7647-D0E7D21F92C6}"/>
                  </a:ext>
                </a:extLst>
              </p:cNvPr>
              <p:cNvGraphicFramePr>
                <a:graphicFrameLocks noGrp="1"/>
              </p:cNvGraphicFramePr>
              <p:nvPr>
                <p:extLst>
                  <p:ext uri="{D42A27DB-BD31-4B8C-83A1-F6EECF244321}">
                    <p14:modId xmlns:p14="http://schemas.microsoft.com/office/powerpoint/2010/main" val="3878464981"/>
                  </p:ext>
                </p:extLst>
              </p:nvPr>
            </p:nvGraphicFramePr>
            <p:xfrm>
              <a:off x="7486094" y="2327577"/>
              <a:ext cx="3231550" cy="1828800"/>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365760">
                    <a:tc>
                      <a:txBody>
                        <a:bodyPr/>
                        <a:lstStyle/>
                        <a:p>
                          <a:endParaRPr lang="zh-CN"/>
                        </a:p>
                      </a:txBody>
                      <a:tcPr>
                        <a:blipFill>
                          <a:blip r:embed="rId9"/>
                          <a:stretch>
                            <a:fillRect l="-752" t="-1667" r="-101128" b="-405000"/>
                          </a:stretch>
                        </a:blipFill>
                      </a:tcPr>
                    </a:tc>
                    <a:tc>
                      <a:txBody>
                        <a:bodyPr/>
                        <a:lstStyle/>
                        <a:p>
                          <a:endParaRPr lang="zh-CN"/>
                        </a:p>
                      </a:txBody>
                      <a:tcPr>
                        <a:blipFill>
                          <a:blip r:embed="rId9"/>
                          <a:stretch>
                            <a:fillRect l="-101132" t="-1667" r="-1509" b="-405000"/>
                          </a:stretch>
                        </a:blipFill>
                      </a:tcPr>
                    </a:tc>
                    <a:extLst>
                      <a:ext uri="{0D108BD9-81ED-4DB2-BD59-A6C34878D82A}">
                        <a16:rowId xmlns:a16="http://schemas.microsoft.com/office/drawing/2014/main" val="2436588267"/>
                      </a:ext>
                    </a:extLst>
                  </a:tr>
                  <a:tr h="365760">
                    <a:tc>
                      <a:txBody>
                        <a:bodyPr/>
                        <a:lstStyle/>
                        <a:p>
                          <a:endParaRPr lang="zh-CN"/>
                        </a:p>
                      </a:txBody>
                      <a:tcPr>
                        <a:blipFill>
                          <a:blip r:embed="rId9"/>
                          <a:stretch>
                            <a:fillRect l="-752" t="-101667" r="-101128" b="-305000"/>
                          </a:stretch>
                        </a:blipFill>
                      </a:tcPr>
                    </a:tc>
                    <a:tc>
                      <a:txBody>
                        <a:bodyPr/>
                        <a:lstStyle/>
                        <a:p>
                          <a:endParaRPr lang="zh-CN"/>
                        </a:p>
                      </a:txBody>
                      <a:tcPr>
                        <a:blipFill>
                          <a:blip r:embed="rId9"/>
                          <a:stretch>
                            <a:fillRect l="-101132" t="-101667" r="-1509" b="-305000"/>
                          </a:stretch>
                        </a:blipFill>
                      </a:tcPr>
                    </a:tc>
                    <a:extLst>
                      <a:ext uri="{0D108BD9-81ED-4DB2-BD59-A6C34878D82A}">
                        <a16:rowId xmlns:a16="http://schemas.microsoft.com/office/drawing/2014/main" val="1012736869"/>
                      </a:ext>
                    </a:extLst>
                  </a:tr>
                  <a:tr h="365760">
                    <a:tc>
                      <a:txBody>
                        <a:bodyPr/>
                        <a:lstStyle/>
                        <a:p>
                          <a:endParaRPr lang="zh-CN"/>
                        </a:p>
                      </a:txBody>
                      <a:tcPr>
                        <a:blipFill>
                          <a:blip r:embed="rId9"/>
                          <a:stretch>
                            <a:fillRect l="-752" t="-198361" r="-101128" b="-200000"/>
                          </a:stretch>
                        </a:blipFill>
                      </a:tcPr>
                    </a:tc>
                    <a:tc>
                      <a:txBody>
                        <a:bodyPr/>
                        <a:lstStyle/>
                        <a:p>
                          <a:endParaRPr lang="zh-CN"/>
                        </a:p>
                      </a:txBody>
                      <a:tcPr>
                        <a:blipFill>
                          <a:blip r:embed="rId9"/>
                          <a:stretch>
                            <a:fillRect l="-101132" t="-198361" r="-1509" b="-200000"/>
                          </a:stretch>
                        </a:blipFill>
                      </a:tcPr>
                    </a:tc>
                    <a:extLst>
                      <a:ext uri="{0D108BD9-81ED-4DB2-BD59-A6C34878D82A}">
                        <a16:rowId xmlns:a16="http://schemas.microsoft.com/office/drawing/2014/main" val="170428698"/>
                      </a:ext>
                    </a:extLst>
                  </a:tr>
                  <a:tr h="365760">
                    <a:tc>
                      <a:txBody>
                        <a:bodyPr/>
                        <a:lstStyle/>
                        <a:p>
                          <a:endParaRPr lang="zh-CN"/>
                        </a:p>
                      </a:txBody>
                      <a:tcPr>
                        <a:blipFill>
                          <a:blip r:embed="rId9"/>
                          <a:stretch>
                            <a:fillRect l="-752" t="-303333" r="-101128" b="-103333"/>
                          </a:stretch>
                        </a:blipFill>
                      </a:tcPr>
                    </a:tc>
                    <a:tc>
                      <a:txBody>
                        <a:bodyPr/>
                        <a:lstStyle/>
                        <a:p>
                          <a:endParaRPr lang="zh-CN"/>
                        </a:p>
                      </a:txBody>
                      <a:tcPr>
                        <a:blipFill>
                          <a:blip r:embed="rId9"/>
                          <a:stretch>
                            <a:fillRect l="-101132" t="-303333" r="-1509" b="-103333"/>
                          </a:stretch>
                        </a:blipFill>
                      </a:tcPr>
                    </a:tc>
                    <a:extLst>
                      <a:ext uri="{0D108BD9-81ED-4DB2-BD59-A6C34878D82A}">
                        <a16:rowId xmlns:a16="http://schemas.microsoft.com/office/drawing/2014/main" val="4207005643"/>
                      </a:ext>
                    </a:extLst>
                  </a:tr>
                  <a:tr h="365760">
                    <a:tc>
                      <a:txBody>
                        <a:bodyPr/>
                        <a:lstStyle/>
                        <a:p>
                          <a:endParaRPr lang="zh-CN"/>
                        </a:p>
                      </a:txBody>
                      <a:tcPr>
                        <a:blipFill>
                          <a:blip r:embed="rId9"/>
                          <a:stretch>
                            <a:fillRect l="-752" t="-403333" r="-101128" b="-3333"/>
                          </a:stretch>
                        </a:blipFill>
                      </a:tcPr>
                    </a:tc>
                    <a:tc>
                      <a:txBody>
                        <a:bodyPr/>
                        <a:lstStyle/>
                        <a:p>
                          <a:endParaRPr lang="zh-CN"/>
                        </a:p>
                      </a:txBody>
                      <a:tcPr>
                        <a:blipFill>
                          <a:blip r:embed="rId9"/>
                          <a:stretch>
                            <a:fillRect l="-101132" t="-403333" r="-1509" b="-3333"/>
                          </a:stretch>
                        </a:blipFill>
                      </a:tcPr>
                    </a:tc>
                    <a:extLst>
                      <a:ext uri="{0D108BD9-81ED-4DB2-BD59-A6C34878D82A}">
                        <a16:rowId xmlns:a16="http://schemas.microsoft.com/office/drawing/2014/main" val="3273603515"/>
                      </a:ext>
                    </a:extLst>
                  </a:tr>
                </a:tbl>
              </a:graphicData>
            </a:graphic>
          </p:graphicFrame>
        </mc:Fallback>
      </mc:AlternateContent>
      <p:grpSp>
        <p:nvGrpSpPr>
          <p:cNvPr id="47" name="组合 46">
            <a:extLst>
              <a:ext uri="{FF2B5EF4-FFF2-40B4-BE49-F238E27FC236}">
                <a16:creationId xmlns:a16="http://schemas.microsoft.com/office/drawing/2014/main" id="{F78B001B-E2CC-10B7-1114-66099E7FAE96}"/>
              </a:ext>
            </a:extLst>
          </p:cNvPr>
          <p:cNvGrpSpPr/>
          <p:nvPr/>
        </p:nvGrpSpPr>
        <p:grpSpPr>
          <a:xfrm>
            <a:off x="6944922" y="5323032"/>
            <a:ext cx="4376401" cy="1207584"/>
            <a:chOff x="1051541" y="5323032"/>
            <a:chExt cx="4376401" cy="1207584"/>
          </a:xfrm>
        </p:grpSpPr>
        <mc:AlternateContent xmlns:mc="http://schemas.openxmlformats.org/markup-compatibility/2006" xmlns:a14="http://schemas.microsoft.com/office/drawing/2010/main">
          <mc:Choice Requires="a14">
            <p:sp>
              <p:nvSpPr>
                <p:cNvPr id="48" name="文本框 47">
                  <a:extLst>
                    <a:ext uri="{FF2B5EF4-FFF2-40B4-BE49-F238E27FC236}">
                      <a16:creationId xmlns:a16="http://schemas.microsoft.com/office/drawing/2014/main" id="{1D893600-FDFB-89E5-1873-75F775DAC804}"/>
                    </a:ext>
                  </a:extLst>
                </p:cNvPr>
                <p:cNvSpPr txBox="1"/>
                <p:nvPr/>
              </p:nvSpPr>
              <p:spPr>
                <a:xfrm>
                  <a:off x="1328437" y="5323032"/>
                  <a:ext cx="2223896" cy="646331"/>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m:rPr>
                            <m:sty m:val="p"/>
                          </m:rPr>
                          <a:rPr lang="en-US" altLang="zh-CN" sz="2400" dirty="0">
                            <a:latin typeface="Cambria Math" panose="02040503050406030204" pitchFamily="18" charset="0"/>
                          </a:rPr>
                          <m:t>KG</m:t>
                        </m:r>
                        <m:r>
                          <a:rPr lang="en-US" altLang="zh-CN" sz="2400" dirty="0">
                            <a:latin typeface="Cambria Math" panose="02040503050406030204" pitchFamily="18" charset="0"/>
                          </a:rPr>
                          <m:t>(</m:t>
                        </m:r>
                        <m:r>
                          <a:rPr lang="zh-CN" altLang="en-US" sz="2400" dirty="0">
                            <a:latin typeface="Cambria Math" panose="02040503050406030204" pitchFamily="18" charset="0"/>
                            <a:ea typeface="Microsoft YaHei" panose="020B0503020204020204" pitchFamily="34" charset="-122"/>
                          </a:rPr>
                          <m:t>𝑠</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en-US" altLang="zh-CN" sz="2400" i="1" dirty="0">
                                <a:latin typeface="Cambria Math" panose="02040503050406030204" pitchFamily="18" charset="0"/>
                                <a:ea typeface="Microsoft YaHei" panose="020B0503020204020204" pitchFamily="34" charset="-122"/>
                              </a:rPr>
                              <m:t>𝐵</m:t>
                            </m:r>
                          </m:sub>
                        </m:sSub>
                        <m:r>
                          <a:rPr lang="en-US" altLang="zh-CN" sz="2400" dirty="0">
                            <a:latin typeface="Cambria Math" panose="02040503050406030204" pitchFamily="18" charset="0"/>
                          </a:rPr>
                          <m:t>)</m:t>
                        </m:r>
                      </m:oMath>
                    </m:oMathPara>
                  </a14:m>
                  <a:endParaRPr lang="zh-CN" altLang="en-US" sz="2400" dirty="0">
                    <a:latin typeface="Microsoft YaHei" panose="020B0503020204020204" pitchFamily="34" charset="-122"/>
                    <a:ea typeface="Microsoft YaHei" panose="020B0503020204020204" pitchFamily="34" charset="-122"/>
                  </a:endParaRPr>
                </a:p>
              </p:txBody>
            </p:sp>
          </mc:Choice>
          <mc:Fallback xmlns="">
            <p:sp>
              <p:nvSpPr>
                <p:cNvPr id="48" name="文本框 47">
                  <a:extLst>
                    <a:ext uri="{FF2B5EF4-FFF2-40B4-BE49-F238E27FC236}">
                      <a16:creationId xmlns:a16="http://schemas.microsoft.com/office/drawing/2014/main" id="{1D893600-FDFB-89E5-1873-75F775DAC804}"/>
                    </a:ext>
                  </a:extLst>
                </p:cNvPr>
                <p:cNvSpPr txBox="1">
                  <a:spLocks noRot="1" noChangeAspect="1" noMove="1" noResize="1" noEditPoints="1" noAdjustHandles="1" noChangeArrowheads="1" noChangeShapeType="1" noTextEdit="1"/>
                </p:cNvSpPr>
                <p:nvPr/>
              </p:nvSpPr>
              <p:spPr>
                <a:xfrm>
                  <a:off x="1328437" y="5323032"/>
                  <a:ext cx="2223896" cy="646331"/>
                </a:xfrm>
                <a:prstGeom prst="rect">
                  <a:avLst/>
                </a:prstGeom>
                <a:blipFill>
                  <a:blip r:embed="rId10"/>
                  <a:stretch>
                    <a:fillRect/>
                  </a:stretch>
                </a:blipFill>
              </p:spPr>
              <p:txBody>
                <a:bodyPr/>
                <a:lstStyle/>
                <a:p>
                  <a:r>
                    <a:rPr lang="zh-CN" altLang="en-US">
                      <a:noFill/>
                    </a:rPr>
                    <a:t> </a:t>
                  </a:r>
                </a:p>
              </p:txBody>
            </p:sp>
          </mc:Fallback>
        </mc:AlternateContent>
        <p:cxnSp>
          <p:nvCxnSpPr>
            <p:cNvPr id="49" name="直接箭头连接符 48">
              <a:extLst>
                <a:ext uri="{FF2B5EF4-FFF2-40B4-BE49-F238E27FC236}">
                  <a16:creationId xmlns:a16="http://schemas.microsoft.com/office/drawing/2014/main" id="{18041CC6-DC9E-356A-E4A2-5700C86EE58F}"/>
                </a:ext>
              </a:extLst>
            </p:cNvPr>
            <p:cNvCxnSpPr>
              <a:cxnSpLocks/>
            </p:cNvCxnSpPr>
            <p:nvPr/>
          </p:nvCxnSpPr>
          <p:spPr>
            <a:xfrm>
              <a:off x="3047766" y="5726463"/>
              <a:ext cx="61174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7A38B3CC-CA12-993A-F5EF-8B9D735BBD8B}"/>
                    </a:ext>
                  </a:extLst>
                </p:cNvPr>
                <p:cNvSpPr txBox="1"/>
                <p:nvPr/>
              </p:nvSpPr>
              <p:spPr>
                <a:xfrm>
                  <a:off x="3353640" y="5431236"/>
                  <a:ext cx="138286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0" i="1" dirty="0" smtClean="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b="0" i="1" dirty="0">
                                <a:latin typeface="Cambria Math" panose="02040503050406030204" pitchFamily="18" charset="0"/>
                                <a:ea typeface="Microsoft YaHei" panose="020B0503020204020204" pitchFamily="34" charset="-122"/>
                              </a:rPr>
                              <m:t>𝑘</m:t>
                            </m:r>
                          </m:e>
                          <m:sub>
                            <m:r>
                              <a:rPr lang="en-US" altLang="zh-CN" sz="2400" b="0" i="1" dirty="0" smtClean="0">
                                <a:latin typeface="Cambria Math" panose="02040503050406030204" pitchFamily="18" charset="0"/>
                                <a:ea typeface="Microsoft YaHei" panose="020B0503020204020204" pitchFamily="34" charset="-122"/>
                              </a:rPr>
                              <m:t>𝐵</m:t>
                            </m:r>
                          </m:sub>
                        </m:sSub>
                      </m:oMath>
                    </m:oMathPara>
                  </a14:m>
                  <a:endParaRPr lang="zh-CN" altLang="en-US" sz="2400" dirty="0"/>
                </a:p>
              </p:txBody>
            </p:sp>
          </mc:Choice>
          <mc:Fallback xmlns="">
            <p:sp>
              <p:nvSpPr>
                <p:cNvPr id="50" name="文本框 49">
                  <a:extLst>
                    <a:ext uri="{FF2B5EF4-FFF2-40B4-BE49-F238E27FC236}">
                      <a16:creationId xmlns:a16="http://schemas.microsoft.com/office/drawing/2014/main" id="{7A38B3CC-CA12-993A-F5EF-8B9D735BBD8B}"/>
                    </a:ext>
                  </a:extLst>
                </p:cNvPr>
                <p:cNvSpPr txBox="1">
                  <a:spLocks noRot="1" noChangeAspect="1" noMove="1" noResize="1" noEditPoints="1" noAdjustHandles="1" noChangeArrowheads="1" noChangeShapeType="1" noTextEdit="1"/>
                </p:cNvSpPr>
                <p:nvPr/>
              </p:nvSpPr>
              <p:spPr>
                <a:xfrm>
                  <a:off x="3353640" y="5431236"/>
                  <a:ext cx="1382868" cy="461665"/>
                </a:xfrm>
                <a:prstGeom prst="rect">
                  <a:avLst/>
                </a:prstGeom>
                <a:blipFill>
                  <a:blip r:embed="rId11"/>
                  <a:stretch>
                    <a:fillRect b="-92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1B86D3E9-2EB7-C24E-AF99-3CA61952BB11}"/>
                    </a:ext>
                  </a:extLst>
                </p:cNvPr>
                <p:cNvSpPr txBox="1"/>
                <p:nvPr/>
              </p:nvSpPr>
              <p:spPr>
                <a:xfrm>
                  <a:off x="1051541" y="6067028"/>
                  <a:ext cx="357805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altLang="zh-CN" sz="2400" dirty="0" smtClean="0">
                            <a:latin typeface="Cambria Math" panose="02040503050406030204" pitchFamily="18" charset="0"/>
                          </a:rPr>
                          <m:t>SHK</m:t>
                        </m:r>
                        <m:r>
                          <a:rPr lang="en-US" altLang="zh-CN" sz="2400" dirty="0" smtClean="0">
                            <a:latin typeface="Cambria Math" panose="02040503050406030204" pitchFamily="18" charset="0"/>
                          </a:rPr>
                          <m:t>(</m:t>
                        </m:r>
                        <m:r>
                          <a:rPr lang="zh-CN" altLang="en-US" sz="2400" dirty="0">
                            <a:latin typeface="Cambria Math" panose="02040503050406030204" pitchFamily="18" charset="0"/>
                            <a:ea typeface="Microsoft YaHei" panose="020B0503020204020204" pitchFamily="34" charset="-122"/>
                          </a:rPr>
                          <m:t>𝑠</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en-US" altLang="zh-CN" sz="2400" i="1" dirty="0">
                                <a:latin typeface="Cambria Math" panose="02040503050406030204" pitchFamily="18" charset="0"/>
                                <a:ea typeface="Microsoft YaHei" panose="020B0503020204020204" pitchFamily="34" charset="-122"/>
                              </a:rPr>
                              <m:t>𝐵</m:t>
                            </m:r>
                          </m:sub>
                        </m:sSub>
                        <m:r>
                          <a:rPr lang="en-US" altLang="zh-CN" sz="2400" dirty="0">
                            <a:latin typeface="Cambria Math" panose="02040503050406030204" pitchFamily="18" charset="0"/>
                            <a:ea typeface="Microsoft YaHei" panose="020B0503020204020204" pitchFamily="34" charset="-122"/>
                          </a:rPr>
                          <m:t>,</m:t>
                        </m:r>
                        <m:r>
                          <a:rPr lang="en-US" altLang="zh-CN" sz="2400" i="1" dirty="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en-US" altLang="zh-CN" sz="2400" b="0" i="1" dirty="0" smtClean="0">
                                <a:latin typeface="Cambria Math" panose="02040503050406030204" pitchFamily="18" charset="0"/>
                                <a:ea typeface="Microsoft YaHei" panose="020B0503020204020204" pitchFamily="34" charset="-122"/>
                              </a:rPr>
                              <m:t>𝐴</m:t>
                            </m:r>
                          </m:sub>
                        </m:sSub>
                        <m:r>
                          <a:rPr lang="en-US" altLang="zh-CN" sz="2400" dirty="0">
                            <a:latin typeface="Cambria Math" panose="02040503050406030204" pitchFamily="18" charset="0"/>
                          </a:rPr>
                          <m:t>)</m:t>
                        </m:r>
                      </m:oMath>
                    </m:oMathPara>
                  </a14:m>
                  <a:endParaRPr lang="zh-CN" altLang="en-US" sz="2400" dirty="0"/>
                </a:p>
              </p:txBody>
            </p:sp>
          </mc:Choice>
          <mc:Fallback xmlns="">
            <p:sp>
              <p:nvSpPr>
                <p:cNvPr id="51" name="文本框 50">
                  <a:extLst>
                    <a:ext uri="{FF2B5EF4-FFF2-40B4-BE49-F238E27FC236}">
                      <a16:creationId xmlns:a16="http://schemas.microsoft.com/office/drawing/2014/main" id="{1B86D3E9-2EB7-C24E-AF99-3CA61952BB11}"/>
                    </a:ext>
                  </a:extLst>
                </p:cNvPr>
                <p:cNvSpPr txBox="1">
                  <a:spLocks noRot="1" noChangeAspect="1" noMove="1" noResize="1" noEditPoints="1" noAdjustHandles="1" noChangeArrowheads="1" noChangeShapeType="1" noTextEdit="1"/>
                </p:cNvSpPr>
                <p:nvPr/>
              </p:nvSpPr>
              <p:spPr>
                <a:xfrm>
                  <a:off x="1051541" y="6067028"/>
                  <a:ext cx="3578053" cy="461665"/>
                </a:xfrm>
                <a:prstGeom prst="rect">
                  <a:avLst/>
                </a:prstGeom>
                <a:blipFill>
                  <a:blip r:embed="rId12"/>
                  <a:stretch>
                    <a:fillRect b="-17105"/>
                  </a:stretch>
                </a:blipFill>
              </p:spPr>
              <p:txBody>
                <a:bodyPr/>
                <a:lstStyle/>
                <a:p>
                  <a:r>
                    <a:rPr lang="zh-CN" altLang="en-US">
                      <a:noFill/>
                    </a:rPr>
                    <a:t> </a:t>
                  </a:r>
                </a:p>
              </p:txBody>
            </p:sp>
          </mc:Fallback>
        </mc:AlternateContent>
        <p:cxnSp>
          <p:nvCxnSpPr>
            <p:cNvPr id="52" name="直接箭头连接符 51">
              <a:extLst>
                <a:ext uri="{FF2B5EF4-FFF2-40B4-BE49-F238E27FC236}">
                  <a16:creationId xmlns:a16="http://schemas.microsoft.com/office/drawing/2014/main" id="{F14F2E7B-D083-252E-43EC-7606D8B6BAE1}"/>
                </a:ext>
              </a:extLst>
            </p:cNvPr>
            <p:cNvCxnSpPr>
              <a:cxnSpLocks/>
            </p:cNvCxnSpPr>
            <p:nvPr/>
          </p:nvCxnSpPr>
          <p:spPr>
            <a:xfrm>
              <a:off x="3893890" y="6326789"/>
              <a:ext cx="61174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A9426AA2-EC8C-D0EE-B733-118310C26552}"/>
                    </a:ext>
                  </a:extLst>
                </p:cNvPr>
                <p:cNvSpPr txBox="1"/>
                <p:nvPr/>
              </p:nvSpPr>
              <p:spPr>
                <a:xfrm>
                  <a:off x="4045074" y="6068951"/>
                  <a:ext cx="138286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1" i="1" dirty="0" smtClean="0">
                            <a:solidFill>
                              <a:srgbClr val="C00000"/>
                            </a:solidFill>
                            <a:latin typeface="Cambria Math" panose="02040503050406030204" pitchFamily="18" charset="0"/>
                            <a:ea typeface="Microsoft YaHei" panose="020B0503020204020204" pitchFamily="34" charset="-122"/>
                          </a:rPr>
                          <m:t>𝒌</m:t>
                        </m:r>
                      </m:oMath>
                    </m:oMathPara>
                  </a14:m>
                  <a:endParaRPr lang="zh-CN" altLang="en-US" sz="2400" b="1" dirty="0"/>
                </a:p>
              </p:txBody>
            </p:sp>
          </mc:Choice>
          <mc:Fallback xmlns="">
            <p:sp>
              <p:nvSpPr>
                <p:cNvPr id="53" name="文本框 52">
                  <a:extLst>
                    <a:ext uri="{FF2B5EF4-FFF2-40B4-BE49-F238E27FC236}">
                      <a16:creationId xmlns:a16="http://schemas.microsoft.com/office/drawing/2014/main" id="{A9426AA2-EC8C-D0EE-B733-118310C26552}"/>
                    </a:ext>
                  </a:extLst>
                </p:cNvPr>
                <p:cNvSpPr txBox="1">
                  <a:spLocks noRot="1" noChangeAspect="1" noMove="1" noResize="1" noEditPoints="1" noAdjustHandles="1" noChangeArrowheads="1" noChangeShapeType="1" noTextEdit="1"/>
                </p:cNvSpPr>
                <p:nvPr/>
              </p:nvSpPr>
              <p:spPr>
                <a:xfrm>
                  <a:off x="4045074" y="6068951"/>
                  <a:ext cx="1382868" cy="461665"/>
                </a:xfrm>
                <a:prstGeom prst="rect">
                  <a:avLst/>
                </a:prstGeom>
                <a:blipFill>
                  <a:blip r:embed="rId13"/>
                  <a:stretch>
                    <a:fillRect/>
                  </a:stretch>
                </a:blipFill>
              </p:spPr>
              <p:txBody>
                <a:bodyPr/>
                <a:lstStyle/>
                <a:p>
                  <a:r>
                    <a:rPr lang="zh-CN" altLang="en-US">
                      <a:noFill/>
                    </a:rPr>
                    <a:t> </a:t>
                  </a:r>
                </a:p>
              </p:txBody>
            </p:sp>
          </mc:Fallback>
        </mc:AlternateContent>
      </p:grpSp>
      <p:cxnSp>
        <p:nvCxnSpPr>
          <p:cNvPr id="54" name="直接箭头连接符 53">
            <a:extLst>
              <a:ext uri="{FF2B5EF4-FFF2-40B4-BE49-F238E27FC236}">
                <a16:creationId xmlns:a16="http://schemas.microsoft.com/office/drawing/2014/main" id="{090A75C0-A6B7-E152-42EA-26B776518B69}"/>
              </a:ext>
            </a:extLst>
          </p:cNvPr>
          <p:cNvCxnSpPr>
            <a:cxnSpLocks/>
          </p:cNvCxnSpPr>
          <p:nvPr/>
        </p:nvCxnSpPr>
        <p:spPr>
          <a:xfrm flipV="1">
            <a:off x="8687375" y="4469949"/>
            <a:ext cx="0" cy="789862"/>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55" name="文本框 54">
            <a:extLst>
              <a:ext uri="{FF2B5EF4-FFF2-40B4-BE49-F238E27FC236}">
                <a16:creationId xmlns:a16="http://schemas.microsoft.com/office/drawing/2014/main" id="{ABFA29FA-9EB6-297E-A08F-D739BCD0698D}"/>
              </a:ext>
            </a:extLst>
          </p:cNvPr>
          <p:cNvSpPr txBox="1"/>
          <p:nvPr/>
        </p:nvSpPr>
        <p:spPr>
          <a:xfrm>
            <a:off x="7792866" y="4674029"/>
            <a:ext cx="977184" cy="369332"/>
          </a:xfrm>
          <a:prstGeom prst="rect">
            <a:avLst/>
          </a:prstGeom>
          <a:noFill/>
        </p:spPr>
        <p:txBody>
          <a:bodyPr wrap="square">
            <a:spAutoFit/>
          </a:bodyPr>
          <a:lstStyle/>
          <a:p>
            <a:pPr algn="ctr"/>
            <a:r>
              <a:rPr lang="en-US" altLang="zh-CN" sz="1800" dirty="0">
                <a:latin typeface="Microsoft YaHei" panose="020B0503020204020204" pitchFamily="34" charset="-122"/>
                <a:ea typeface="Microsoft YaHei" panose="020B0503020204020204" pitchFamily="34" charset="-122"/>
              </a:rPr>
              <a:t>query</a:t>
            </a:r>
            <a:endParaRPr lang="zh-CN" altLang="en-US" dirty="0"/>
          </a:p>
        </p:txBody>
      </p:sp>
      <p:cxnSp>
        <p:nvCxnSpPr>
          <p:cNvPr id="56" name="直接箭头连接符 55">
            <a:extLst>
              <a:ext uri="{FF2B5EF4-FFF2-40B4-BE49-F238E27FC236}">
                <a16:creationId xmlns:a16="http://schemas.microsoft.com/office/drawing/2014/main" id="{2EE2704F-372A-3108-9474-B589352C42BF}"/>
              </a:ext>
            </a:extLst>
          </p:cNvPr>
          <p:cNvCxnSpPr>
            <a:cxnSpLocks/>
          </p:cNvCxnSpPr>
          <p:nvPr/>
        </p:nvCxnSpPr>
        <p:spPr>
          <a:xfrm>
            <a:off x="9666169" y="4469949"/>
            <a:ext cx="0" cy="789862"/>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57" name="文本框 56">
            <a:extLst>
              <a:ext uri="{FF2B5EF4-FFF2-40B4-BE49-F238E27FC236}">
                <a16:creationId xmlns:a16="http://schemas.microsoft.com/office/drawing/2014/main" id="{B8E142A8-9F00-3616-C701-DFB0AE0D38F3}"/>
              </a:ext>
            </a:extLst>
          </p:cNvPr>
          <p:cNvSpPr txBox="1"/>
          <p:nvPr/>
        </p:nvSpPr>
        <p:spPr>
          <a:xfrm>
            <a:off x="9654586" y="4675025"/>
            <a:ext cx="1194074" cy="369332"/>
          </a:xfrm>
          <a:prstGeom prst="rect">
            <a:avLst/>
          </a:prstGeom>
          <a:noFill/>
        </p:spPr>
        <p:txBody>
          <a:bodyPr wrap="square">
            <a:spAutoFit/>
          </a:bodyPr>
          <a:lstStyle/>
          <a:p>
            <a:pPr algn="ctr"/>
            <a:r>
              <a:rPr lang="en-US" altLang="zh-CN" sz="1800" dirty="0">
                <a:latin typeface="Microsoft YaHei" panose="020B0503020204020204" pitchFamily="34" charset="-122"/>
                <a:ea typeface="Microsoft YaHei" panose="020B0503020204020204" pitchFamily="34" charset="-122"/>
              </a:rPr>
              <a:t>response</a:t>
            </a:r>
            <a:endParaRPr lang="zh-CN" altLang="en-US" dirty="0"/>
          </a:p>
        </p:txBody>
      </p:sp>
      <mc:AlternateContent xmlns:mc="http://schemas.openxmlformats.org/markup-compatibility/2006" xmlns:a14="http://schemas.microsoft.com/office/drawing/2010/main">
        <mc:Choice Requires="a14">
          <p:graphicFrame>
            <p:nvGraphicFramePr>
              <p:cNvPr id="2" name="表格 1">
                <a:extLst>
                  <a:ext uri="{FF2B5EF4-FFF2-40B4-BE49-F238E27FC236}">
                    <a16:creationId xmlns:a16="http://schemas.microsoft.com/office/drawing/2014/main" id="{B8EADE7A-A4E3-4DE7-A907-DD97A023FA1B}"/>
                  </a:ext>
                </a:extLst>
              </p:cNvPr>
              <p:cNvGraphicFramePr>
                <a:graphicFrameLocks noGrp="1"/>
              </p:cNvGraphicFramePr>
              <p:nvPr>
                <p:extLst/>
              </p:nvPr>
            </p:nvGraphicFramePr>
            <p:xfrm>
              <a:off x="1546754" y="2327577"/>
              <a:ext cx="3231550" cy="1828800"/>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0">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𝟏</m:t>
                                </m:r>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zh-CN" altLang="en-US" sz="1800" b="1" i="1" kern="1200" dirty="0">
                                        <a:solidFill>
                                          <a:schemeClr val="tx1"/>
                                        </a:solidFill>
                                        <a:latin typeface="Cambria Math" panose="02040503050406030204" pitchFamily="18" charset="0"/>
                                        <a:ea typeface="+mn-ea"/>
                                        <a:cs typeface="+mn-cs"/>
                                      </a:rPr>
                                      <m:t>𝟏</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2436588267"/>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𝟐</m:t>
                                </m:r>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𝟐</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1012736869"/>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𝟑</m:t>
                                </m:r>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𝟑</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170428698"/>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𝟒</m:t>
                                </m:r>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𝟒</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4207005643"/>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𝟓</m:t>
                                </m:r>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𝟓</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3273603515"/>
                      </a:ext>
                    </a:extLst>
                  </a:tr>
                </a:tbl>
              </a:graphicData>
            </a:graphic>
          </p:graphicFrame>
        </mc:Choice>
        <mc:Fallback xmlns="">
          <p:graphicFrame>
            <p:nvGraphicFramePr>
              <p:cNvPr id="2" name="表格 1">
                <a:extLst>
                  <a:ext uri="{FF2B5EF4-FFF2-40B4-BE49-F238E27FC236}">
                    <a16:creationId xmlns:a16="http://schemas.microsoft.com/office/drawing/2014/main" id="{B8EADE7A-A4E3-4DE7-A907-DD97A023FA1B}"/>
                  </a:ext>
                </a:extLst>
              </p:cNvPr>
              <p:cNvGraphicFramePr>
                <a:graphicFrameLocks noGrp="1"/>
              </p:cNvGraphicFramePr>
              <p:nvPr>
                <p:extLst>
                  <p:ext uri="{D42A27DB-BD31-4B8C-83A1-F6EECF244321}">
                    <p14:modId xmlns:p14="http://schemas.microsoft.com/office/powerpoint/2010/main" val="3165273949"/>
                  </p:ext>
                </p:extLst>
              </p:nvPr>
            </p:nvGraphicFramePr>
            <p:xfrm>
              <a:off x="1546754" y="2327577"/>
              <a:ext cx="3231550" cy="1828800"/>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365760">
                    <a:tc>
                      <a:txBody>
                        <a:bodyPr/>
                        <a:lstStyle/>
                        <a:p>
                          <a:endParaRPr lang="zh-CN"/>
                        </a:p>
                      </a:txBody>
                      <a:tcPr>
                        <a:blipFill>
                          <a:blip r:embed="rId14"/>
                          <a:stretch>
                            <a:fillRect l="-376" t="-1667" r="-101504" b="-405000"/>
                          </a:stretch>
                        </a:blipFill>
                      </a:tcPr>
                    </a:tc>
                    <a:tc>
                      <a:txBody>
                        <a:bodyPr/>
                        <a:lstStyle/>
                        <a:p>
                          <a:endParaRPr lang="zh-CN"/>
                        </a:p>
                      </a:txBody>
                      <a:tcPr>
                        <a:blipFill>
                          <a:blip r:embed="rId14"/>
                          <a:stretch>
                            <a:fillRect l="-100755" t="-1667" r="-1887" b="-405000"/>
                          </a:stretch>
                        </a:blipFill>
                      </a:tcPr>
                    </a:tc>
                    <a:extLst>
                      <a:ext uri="{0D108BD9-81ED-4DB2-BD59-A6C34878D82A}">
                        <a16:rowId xmlns:a16="http://schemas.microsoft.com/office/drawing/2014/main" val="2436588267"/>
                      </a:ext>
                    </a:extLst>
                  </a:tr>
                  <a:tr h="365760">
                    <a:tc>
                      <a:txBody>
                        <a:bodyPr/>
                        <a:lstStyle/>
                        <a:p>
                          <a:endParaRPr lang="zh-CN"/>
                        </a:p>
                      </a:txBody>
                      <a:tcPr>
                        <a:blipFill>
                          <a:blip r:embed="rId14"/>
                          <a:stretch>
                            <a:fillRect l="-376" t="-101667" r="-101504" b="-305000"/>
                          </a:stretch>
                        </a:blipFill>
                      </a:tcPr>
                    </a:tc>
                    <a:tc>
                      <a:txBody>
                        <a:bodyPr/>
                        <a:lstStyle/>
                        <a:p>
                          <a:endParaRPr lang="zh-CN"/>
                        </a:p>
                      </a:txBody>
                      <a:tcPr>
                        <a:blipFill>
                          <a:blip r:embed="rId14"/>
                          <a:stretch>
                            <a:fillRect l="-100755" t="-101667" r="-1887" b="-305000"/>
                          </a:stretch>
                        </a:blipFill>
                      </a:tcPr>
                    </a:tc>
                    <a:extLst>
                      <a:ext uri="{0D108BD9-81ED-4DB2-BD59-A6C34878D82A}">
                        <a16:rowId xmlns:a16="http://schemas.microsoft.com/office/drawing/2014/main" val="1012736869"/>
                      </a:ext>
                    </a:extLst>
                  </a:tr>
                  <a:tr h="365760">
                    <a:tc>
                      <a:txBody>
                        <a:bodyPr/>
                        <a:lstStyle/>
                        <a:p>
                          <a:endParaRPr lang="zh-CN"/>
                        </a:p>
                      </a:txBody>
                      <a:tcPr>
                        <a:blipFill>
                          <a:blip r:embed="rId14"/>
                          <a:stretch>
                            <a:fillRect l="-376" t="-198361" r="-101504" b="-200000"/>
                          </a:stretch>
                        </a:blipFill>
                      </a:tcPr>
                    </a:tc>
                    <a:tc>
                      <a:txBody>
                        <a:bodyPr/>
                        <a:lstStyle/>
                        <a:p>
                          <a:endParaRPr lang="zh-CN"/>
                        </a:p>
                      </a:txBody>
                      <a:tcPr>
                        <a:blipFill>
                          <a:blip r:embed="rId14"/>
                          <a:stretch>
                            <a:fillRect l="-100755" t="-198361" r="-1887" b="-200000"/>
                          </a:stretch>
                        </a:blipFill>
                      </a:tcPr>
                    </a:tc>
                    <a:extLst>
                      <a:ext uri="{0D108BD9-81ED-4DB2-BD59-A6C34878D82A}">
                        <a16:rowId xmlns:a16="http://schemas.microsoft.com/office/drawing/2014/main" val="170428698"/>
                      </a:ext>
                    </a:extLst>
                  </a:tr>
                  <a:tr h="365760">
                    <a:tc>
                      <a:txBody>
                        <a:bodyPr/>
                        <a:lstStyle/>
                        <a:p>
                          <a:endParaRPr lang="zh-CN"/>
                        </a:p>
                      </a:txBody>
                      <a:tcPr>
                        <a:blipFill>
                          <a:blip r:embed="rId14"/>
                          <a:stretch>
                            <a:fillRect l="-376" t="-303333" r="-101504" b="-103333"/>
                          </a:stretch>
                        </a:blipFill>
                      </a:tcPr>
                    </a:tc>
                    <a:tc>
                      <a:txBody>
                        <a:bodyPr/>
                        <a:lstStyle/>
                        <a:p>
                          <a:endParaRPr lang="zh-CN"/>
                        </a:p>
                      </a:txBody>
                      <a:tcPr>
                        <a:blipFill>
                          <a:blip r:embed="rId14"/>
                          <a:stretch>
                            <a:fillRect l="-100755" t="-303333" r="-1887" b="-103333"/>
                          </a:stretch>
                        </a:blipFill>
                      </a:tcPr>
                    </a:tc>
                    <a:extLst>
                      <a:ext uri="{0D108BD9-81ED-4DB2-BD59-A6C34878D82A}">
                        <a16:rowId xmlns:a16="http://schemas.microsoft.com/office/drawing/2014/main" val="4207005643"/>
                      </a:ext>
                    </a:extLst>
                  </a:tr>
                  <a:tr h="365760">
                    <a:tc>
                      <a:txBody>
                        <a:bodyPr/>
                        <a:lstStyle/>
                        <a:p>
                          <a:endParaRPr lang="zh-CN"/>
                        </a:p>
                      </a:txBody>
                      <a:tcPr>
                        <a:blipFill>
                          <a:blip r:embed="rId14"/>
                          <a:stretch>
                            <a:fillRect l="-376" t="-403333" r="-101504" b="-3333"/>
                          </a:stretch>
                        </a:blipFill>
                      </a:tcPr>
                    </a:tc>
                    <a:tc>
                      <a:txBody>
                        <a:bodyPr/>
                        <a:lstStyle/>
                        <a:p>
                          <a:endParaRPr lang="zh-CN"/>
                        </a:p>
                      </a:txBody>
                      <a:tcPr>
                        <a:blipFill>
                          <a:blip r:embed="rId14"/>
                          <a:stretch>
                            <a:fillRect l="-100755" t="-403333" r="-1887" b="-3333"/>
                          </a:stretch>
                        </a:blipFill>
                      </a:tcPr>
                    </a:tc>
                    <a:extLst>
                      <a:ext uri="{0D108BD9-81ED-4DB2-BD59-A6C34878D82A}">
                        <a16:rowId xmlns:a16="http://schemas.microsoft.com/office/drawing/2014/main" val="3273603515"/>
                      </a:ext>
                    </a:extLst>
                  </a:tr>
                </a:tbl>
              </a:graphicData>
            </a:graphic>
          </p:graphicFrame>
        </mc:Fallback>
      </mc:AlternateContent>
      <p:pic>
        <p:nvPicPr>
          <p:cNvPr id="7" name="图片 6">
            <a:extLst>
              <a:ext uri="{FF2B5EF4-FFF2-40B4-BE49-F238E27FC236}">
                <a16:creationId xmlns:a16="http://schemas.microsoft.com/office/drawing/2014/main" id="{15FAE7A1-50AC-F2E2-CC11-EFDDC82122C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481057" y="2703670"/>
            <a:ext cx="1229886" cy="1229886"/>
          </a:xfrm>
          <a:prstGeom prst="rect">
            <a:avLst/>
          </a:prstGeom>
        </p:spPr>
      </p:pic>
      <p:pic>
        <p:nvPicPr>
          <p:cNvPr id="5" name="图片 4">
            <a:extLst>
              <a:ext uri="{FF2B5EF4-FFF2-40B4-BE49-F238E27FC236}">
                <a16:creationId xmlns:a16="http://schemas.microsoft.com/office/drawing/2014/main" id="{EFE433CB-F1E8-1087-3697-AE048DECA57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906420">
            <a:off x="3643267" y="914459"/>
            <a:ext cx="886162" cy="886162"/>
          </a:xfrm>
          <a:prstGeom prst="rect">
            <a:avLst/>
          </a:prstGeom>
        </p:spPr>
      </p:pic>
      <p:pic>
        <p:nvPicPr>
          <p:cNvPr id="6" name="图片 5">
            <a:extLst>
              <a:ext uri="{FF2B5EF4-FFF2-40B4-BE49-F238E27FC236}">
                <a16:creationId xmlns:a16="http://schemas.microsoft.com/office/drawing/2014/main" id="{E63589C9-74BE-A796-B701-D63AA27D39A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953193" y="1020949"/>
            <a:ext cx="439003" cy="439003"/>
          </a:xfrm>
          <a:prstGeom prst="rect">
            <a:avLst/>
          </a:prstGeom>
        </p:spPr>
      </p:pic>
    </p:spTree>
    <p:extLst>
      <p:ext uri="{BB962C8B-B14F-4D97-AF65-F5344CB8AC3E}">
        <p14:creationId xmlns:p14="http://schemas.microsoft.com/office/powerpoint/2010/main" val="3783435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BF5BA-1F18-73F2-B10B-90E698523BCC}"/>
            </a:ext>
          </a:extLst>
        </p:cNvPr>
        <p:cNvGrpSpPr/>
        <p:nvPr/>
      </p:nvGrpSpPr>
      <p:grpSpPr>
        <a:xfrm>
          <a:off x="0" y="0"/>
          <a:ext cx="0" cy="0"/>
          <a:chOff x="0" y="0"/>
          <a:chExt cx="0" cy="0"/>
        </a:xfrm>
      </p:grpSpPr>
      <p:sp>
        <p:nvSpPr>
          <p:cNvPr id="15" name="矩形: 圆角 14">
            <a:extLst>
              <a:ext uri="{FF2B5EF4-FFF2-40B4-BE49-F238E27FC236}">
                <a16:creationId xmlns:a16="http://schemas.microsoft.com/office/drawing/2014/main" id="{9B12FEEA-9139-1A00-901B-C440361860E2}"/>
              </a:ext>
            </a:extLst>
          </p:cNvPr>
          <p:cNvSpPr/>
          <p:nvPr/>
        </p:nvSpPr>
        <p:spPr>
          <a:xfrm>
            <a:off x="1117280" y="2130401"/>
            <a:ext cx="4049975" cy="2198689"/>
          </a:xfrm>
          <a:prstGeom prst="roundRect">
            <a:avLst>
              <a:gd name="adj" fmla="val 8936"/>
            </a:avLst>
          </a:prstGeom>
          <a:noFill/>
          <a:ln w="28575">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连接符 61">
            <a:extLst>
              <a:ext uri="{FF2B5EF4-FFF2-40B4-BE49-F238E27FC236}">
                <a16:creationId xmlns:a16="http://schemas.microsoft.com/office/drawing/2014/main" id="{BB59F18C-B06E-E0B3-CB3F-52224FDEF12A}"/>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E82597C9-8D7F-7325-8B8A-AFD5591547EA}"/>
              </a:ext>
            </a:extLst>
          </p:cNvPr>
          <p:cNvSpPr txBox="1">
            <a:spLocks noChangeArrowheads="1"/>
          </p:cNvSpPr>
          <p:nvPr/>
        </p:nvSpPr>
        <p:spPr bwMode="auto">
          <a:xfrm>
            <a:off x="367827" y="213865"/>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fontAlgn="base">
              <a:lnSpc>
                <a:spcPct val="100000"/>
              </a:lnSpc>
              <a:spcBef>
                <a:spcPct val="0"/>
              </a:spcBef>
              <a:spcAft>
                <a:spcPct val="0"/>
              </a:spcAft>
              <a:buNone/>
              <a:defRPr/>
            </a:pPr>
            <a:r>
              <a:rPr lang="en-US" altLang="zh-CN" sz="3200" b="1" dirty="0">
                <a:latin typeface="微软雅黑" panose="020B0503020204020204" pitchFamily="34" charset="-122"/>
                <a:ea typeface="微软雅黑" panose="020B0503020204020204" pitchFamily="34" charset="-122"/>
              </a:rPr>
              <a:t>Why the Adversary Wins </a:t>
            </a:r>
            <a:endParaRPr lang="zh-CN" altLang="en-US" sz="3200" b="1" dirty="0">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a16="http://schemas.microsoft.com/office/drawing/2014/main" id="{CFEE5F0A-6D20-1046-FE13-33B6AFDF43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485" y="1870716"/>
            <a:ext cx="691845" cy="691845"/>
          </a:xfrm>
          <a:prstGeom prst="rect">
            <a:avLst/>
          </a:prstGeom>
        </p:spPr>
      </p:pic>
      <p:pic>
        <p:nvPicPr>
          <p:cNvPr id="12" name="图片 11">
            <a:extLst>
              <a:ext uri="{FF2B5EF4-FFF2-40B4-BE49-F238E27FC236}">
                <a16:creationId xmlns:a16="http://schemas.microsoft.com/office/drawing/2014/main" id="{D25F859E-1C5B-5540-6D3C-ACFE2A3FF9E3}"/>
              </a:ext>
            </a:extLst>
          </p:cNvPr>
          <p:cNvPicPr>
            <a:picLocks noChangeAspect="1"/>
          </p:cNvPicPr>
          <p:nvPr/>
        </p:nvPicPr>
        <p:blipFill>
          <a:blip r:embed="rId4"/>
          <a:stretch>
            <a:fillRect/>
          </a:stretch>
        </p:blipFill>
        <p:spPr>
          <a:xfrm>
            <a:off x="815485" y="1949223"/>
            <a:ext cx="695730" cy="422591"/>
          </a:xfrm>
          <a:prstGeom prst="rect">
            <a:avLst/>
          </a:prstGeom>
        </p:spPr>
      </p:pic>
      <mc:AlternateContent xmlns:mc="http://schemas.openxmlformats.org/markup-compatibility/2006" xmlns:a14="http://schemas.microsoft.com/office/drawing/2010/main">
        <mc:Choice Requires="a14">
          <p:graphicFrame>
            <p:nvGraphicFramePr>
              <p:cNvPr id="16" name="表格 15">
                <a:extLst>
                  <a:ext uri="{FF2B5EF4-FFF2-40B4-BE49-F238E27FC236}">
                    <a16:creationId xmlns:a16="http://schemas.microsoft.com/office/drawing/2014/main" id="{1E87F8AA-6815-87EC-2D30-43C810F34C61}"/>
                  </a:ext>
                </a:extLst>
              </p:cNvPr>
              <p:cNvGraphicFramePr>
                <a:graphicFrameLocks noGrp="1"/>
              </p:cNvGraphicFramePr>
              <p:nvPr>
                <p:extLst/>
              </p:nvPr>
            </p:nvGraphicFramePr>
            <p:xfrm>
              <a:off x="1546754" y="2327577"/>
              <a:ext cx="3231550" cy="1828800"/>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0">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𝟔</m:t>
                                </m:r>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a:solidFill>
                                          <a:schemeClr val="tx1"/>
                                        </a:solidFill>
                                        <a:latin typeface="Cambria Math" panose="02040503050406030204" pitchFamily="18" charset="0"/>
                                        <a:ea typeface="+mn-ea"/>
                                        <a:cs typeface="+mn-cs"/>
                                      </a:rPr>
                                      <m:t>𝟔</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2436588267"/>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𝟐</m:t>
                                </m:r>
                              </m:oMath>
                            </m:oMathPara>
                          </a14:m>
                          <a:endParaRPr lang="zh-CN" altLang="en-US" b="1" dirty="0"/>
                        </a:p>
                      </a:txBody>
                      <a:tcPr>
                        <a:solidFill>
                          <a:schemeClr val="accent2">
                            <a:lumMod val="40000"/>
                            <a:lumOff val="60000"/>
                          </a:schemeClr>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𝟕</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chemeClr val="accent2">
                            <a:lumMod val="40000"/>
                            <a:lumOff val="60000"/>
                          </a:schemeClr>
                        </a:solidFill>
                      </a:tcPr>
                    </a:tc>
                    <a:extLst>
                      <a:ext uri="{0D108BD9-81ED-4DB2-BD59-A6C34878D82A}">
                        <a16:rowId xmlns:a16="http://schemas.microsoft.com/office/drawing/2014/main" val="170428698"/>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𝟑</m:t>
                                </m:r>
                              </m:oMath>
                            </m:oMathPara>
                          </a14:m>
                          <a:endParaRPr lang="zh-CN" altLang="en-US" b="1" dirty="0"/>
                        </a:p>
                      </a:txBody>
                      <a:tcPr>
                        <a:solidFill>
                          <a:schemeClr val="accent2">
                            <a:lumMod val="40000"/>
                            <a:lumOff val="60000"/>
                          </a:schemeClr>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a:solidFill>
                                          <a:schemeClr val="tx1"/>
                                        </a:solidFill>
                                        <a:latin typeface="Cambria Math" panose="02040503050406030204" pitchFamily="18" charset="0"/>
                                        <a:ea typeface="+mn-ea"/>
                                        <a:cs typeface="+mn-cs"/>
                                      </a:rPr>
                                      <m:t>𝟑</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chemeClr val="accent2">
                            <a:lumMod val="40000"/>
                            <a:lumOff val="60000"/>
                          </a:schemeClr>
                        </a:solidFill>
                      </a:tcPr>
                    </a:tc>
                    <a:extLst>
                      <a:ext uri="{0D108BD9-81ED-4DB2-BD59-A6C34878D82A}">
                        <a16:rowId xmlns:a16="http://schemas.microsoft.com/office/drawing/2014/main" val="4207005643"/>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𝟒</m:t>
                                </m:r>
                              </m:oMath>
                            </m:oMathPara>
                          </a14:m>
                          <a:endParaRPr lang="zh-CN" altLang="en-US" b="1" dirty="0"/>
                        </a:p>
                      </a:txBody>
                      <a:tcPr>
                        <a:solidFill>
                          <a:schemeClr val="accent2">
                            <a:lumMod val="40000"/>
                            <a:lumOff val="60000"/>
                          </a:schemeClr>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a:solidFill>
                                          <a:schemeClr val="tx1"/>
                                        </a:solidFill>
                                        <a:latin typeface="Cambria Math" panose="02040503050406030204" pitchFamily="18" charset="0"/>
                                        <a:ea typeface="+mn-ea"/>
                                        <a:cs typeface="+mn-cs"/>
                                      </a:rPr>
                                      <m:t>𝟒</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chemeClr val="accent2">
                            <a:lumMod val="40000"/>
                            <a:lumOff val="60000"/>
                          </a:schemeClr>
                        </a:solidFill>
                      </a:tcPr>
                    </a:tc>
                    <a:extLst>
                      <a:ext uri="{0D108BD9-81ED-4DB2-BD59-A6C34878D82A}">
                        <a16:rowId xmlns:a16="http://schemas.microsoft.com/office/drawing/2014/main" val="3273603515"/>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𝟏𝟎</m:t>
                                </m:r>
                              </m:oMath>
                            </m:oMathPara>
                          </a14:m>
                          <a:endParaRPr lang="zh-CN" altLang="en-US" b="1" dirty="0"/>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𝟓</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chemeClr val="accent2">
                            <a:lumMod val="40000"/>
                            <a:lumOff val="60000"/>
                          </a:schemeClr>
                        </a:solidFill>
                      </a:tcPr>
                    </a:tc>
                    <a:extLst>
                      <a:ext uri="{0D108BD9-81ED-4DB2-BD59-A6C34878D82A}">
                        <a16:rowId xmlns:a16="http://schemas.microsoft.com/office/drawing/2014/main" val="3081670610"/>
                      </a:ext>
                    </a:extLst>
                  </a:tr>
                </a:tbl>
              </a:graphicData>
            </a:graphic>
          </p:graphicFrame>
        </mc:Choice>
        <mc:Fallback xmlns="">
          <p:graphicFrame>
            <p:nvGraphicFramePr>
              <p:cNvPr id="16" name="表格 15">
                <a:extLst>
                  <a:ext uri="{FF2B5EF4-FFF2-40B4-BE49-F238E27FC236}">
                    <a16:creationId xmlns:a16="http://schemas.microsoft.com/office/drawing/2014/main" id="{1E87F8AA-6815-87EC-2D30-43C810F34C61}"/>
                  </a:ext>
                </a:extLst>
              </p:cNvPr>
              <p:cNvGraphicFramePr>
                <a:graphicFrameLocks noGrp="1"/>
              </p:cNvGraphicFramePr>
              <p:nvPr>
                <p:extLst>
                  <p:ext uri="{D42A27DB-BD31-4B8C-83A1-F6EECF244321}">
                    <p14:modId xmlns:p14="http://schemas.microsoft.com/office/powerpoint/2010/main" val="2786279816"/>
                  </p:ext>
                </p:extLst>
              </p:nvPr>
            </p:nvGraphicFramePr>
            <p:xfrm>
              <a:off x="1546754" y="2327577"/>
              <a:ext cx="3231550" cy="1828800"/>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365760">
                    <a:tc>
                      <a:txBody>
                        <a:bodyPr/>
                        <a:lstStyle/>
                        <a:p>
                          <a:endParaRPr lang="zh-CN"/>
                        </a:p>
                      </a:txBody>
                      <a:tcPr>
                        <a:blipFill>
                          <a:blip r:embed="rId5"/>
                          <a:stretch>
                            <a:fillRect l="-376" t="-1667" r="-101504" b="-405000"/>
                          </a:stretch>
                        </a:blipFill>
                      </a:tcPr>
                    </a:tc>
                    <a:tc>
                      <a:txBody>
                        <a:bodyPr/>
                        <a:lstStyle/>
                        <a:p>
                          <a:endParaRPr lang="zh-CN"/>
                        </a:p>
                      </a:txBody>
                      <a:tcPr>
                        <a:blipFill>
                          <a:blip r:embed="rId5"/>
                          <a:stretch>
                            <a:fillRect l="-100755" t="-1667" r="-1887" b="-405000"/>
                          </a:stretch>
                        </a:blipFill>
                      </a:tcPr>
                    </a:tc>
                    <a:extLst>
                      <a:ext uri="{0D108BD9-81ED-4DB2-BD59-A6C34878D82A}">
                        <a16:rowId xmlns:a16="http://schemas.microsoft.com/office/drawing/2014/main" val="2436588267"/>
                      </a:ext>
                    </a:extLst>
                  </a:tr>
                  <a:tr h="365760">
                    <a:tc>
                      <a:txBody>
                        <a:bodyPr/>
                        <a:lstStyle/>
                        <a:p>
                          <a:endParaRPr lang="zh-CN"/>
                        </a:p>
                      </a:txBody>
                      <a:tcPr>
                        <a:blipFill>
                          <a:blip r:embed="rId5"/>
                          <a:stretch>
                            <a:fillRect l="-376" t="-101667" r="-101504" b="-305000"/>
                          </a:stretch>
                        </a:blipFill>
                      </a:tcPr>
                    </a:tc>
                    <a:tc>
                      <a:txBody>
                        <a:bodyPr/>
                        <a:lstStyle/>
                        <a:p>
                          <a:endParaRPr lang="zh-CN"/>
                        </a:p>
                      </a:txBody>
                      <a:tcPr>
                        <a:blipFill>
                          <a:blip r:embed="rId5"/>
                          <a:stretch>
                            <a:fillRect l="-100755" t="-101667" r="-1887" b="-305000"/>
                          </a:stretch>
                        </a:blipFill>
                      </a:tcPr>
                    </a:tc>
                    <a:extLst>
                      <a:ext uri="{0D108BD9-81ED-4DB2-BD59-A6C34878D82A}">
                        <a16:rowId xmlns:a16="http://schemas.microsoft.com/office/drawing/2014/main" val="170428698"/>
                      </a:ext>
                    </a:extLst>
                  </a:tr>
                  <a:tr h="365760">
                    <a:tc>
                      <a:txBody>
                        <a:bodyPr/>
                        <a:lstStyle/>
                        <a:p>
                          <a:endParaRPr lang="zh-CN"/>
                        </a:p>
                      </a:txBody>
                      <a:tcPr>
                        <a:blipFill>
                          <a:blip r:embed="rId5"/>
                          <a:stretch>
                            <a:fillRect l="-376" t="-198361" r="-101504" b="-200000"/>
                          </a:stretch>
                        </a:blipFill>
                      </a:tcPr>
                    </a:tc>
                    <a:tc>
                      <a:txBody>
                        <a:bodyPr/>
                        <a:lstStyle/>
                        <a:p>
                          <a:endParaRPr lang="zh-CN"/>
                        </a:p>
                      </a:txBody>
                      <a:tcPr>
                        <a:blipFill>
                          <a:blip r:embed="rId5"/>
                          <a:stretch>
                            <a:fillRect l="-100755" t="-198361" r="-1887" b="-200000"/>
                          </a:stretch>
                        </a:blipFill>
                      </a:tcPr>
                    </a:tc>
                    <a:extLst>
                      <a:ext uri="{0D108BD9-81ED-4DB2-BD59-A6C34878D82A}">
                        <a16:rowId xmlns:a16="http://schemas.microsoft.com/office/drawing/2014/main" val="4207005643"/>
                      </a:ext>
                    </a:extLst>
                  </a:tr>
                  <a:tr h="365760">
                    <a:tc>
                      <a:txBody>
                        <a:bodyPr/>
                        <a:lstStyle/>
                        <a:p>
                          <a:endParaRPr lang="zh-CN"/>
                        </a:p>
                      </a:txBody>
                      <a:tcPr>
                        <a:blipFill>
                          <a:blip r:embed="rId5"/>
                          <a:stretch>
                            <a:fillRect l="-376" t="-303333" r="-101504" b="-103333"/>
                          </a:stretch>
                        </a:blipFill>
                      </a:tcPr>
                    </a:tc>
                    <a:tc>
                      <a:txBody>
                        <a:bodyPr/>
                        <a:lstStyle/>
                        <a:p>
                          <a:endParaRPr lang="zh-CN"/>
                        </a:p>
                      </a:txBody>
                      <a:tcPr>
                        <a:blipFill>
                          <a:blip r:embed="rId5"/>
                          <a:stretch>
                            <a:fillRect l="-100755" t="-303333" r="-1887" b="-103333"/>
                          </a:stretch>
                        </a:blipFill>
                      </a:tcPr>
                    </a:tc>
                    <a:extLst>
                      <a:ext uri="{0D108BD9-81ED-4DB2-BD59-A6C34878D82A}">
                        <a16:rowId xmlns:a16="http://schemas.microsoft.com/office/drawing/2014/main" val="3273603515"/>
                      </a:ext>
                    </a:extLst>
                  </a:tr>
                  <a:tr h="365760">
                    <a:tc>
                      <a:txBody>
                        <a:bodyPr/>
                        <a:lstStyle/>
                        <a:p>
                          <a:endParaRPr lang="zh-CN"/>
                        </a:p>
                      </a:txBody>
                      <a:tcPr>
                        <a:blipFill>
                          <a:blip r:embed="rId5"/>
                          <a:stretch>
                            <a:fillRect l="-376" t="-403333" r="-101504" b="-3333"/>
                          </a:stretch>
                        </a:blipFill>
                      </a:tcPr>
                    </a:tc>
                    <a:tc>
                      <a:txBody>
                        <a:bodyPr/>
                        <a:lstStyle/>
                        <a:p>
                          <a:endParaRPr lang="zh-CN"/>
                        </a:p>
                      </a:txBody>
                      <a:tcPr>
                        <a:blipFill>
                          <a:blip r:embed="rId5"/>
                          <a:stretch>
                            <a:fillRect l="-100755" t="-403333" r="-1887" b="-3333"/>
                          </a:stretch>
                        </a:blipFill>
                      </a:tcPr>
                    </a:tc>
                    <a:extLst>
                      <a:ext uri="{0D108BD9-81ED-4DB2-BD59-A6C34878D82A}">
                        <a16:rowId xmlns:a16="http://schemas.microsoft.com/office/drawing/2014/main" val="3081670610"/>
                      </a:ext>
                    </a:extLst>
                  </a:tr>
                </a:tbl>
              </a:graphicData>
            </a:graphic>
          </p:graphicFrame>
        </mc:Fallback>
      </mc:AlternateContent>
      <p:grpSp>
        <p:nvGrpSpPr>
          <p:cNvPr id="39" name="组合 38">
            <a:extLst>
              <a:ext uri="{FF2B5EF4-FFF2-40B4-BE49-F238E27FC236}">
                <a16:creationId xmlns:a16="http://schemas.microsoft.com/office/drawing/2014/main" id="{A7DE5A17-EF94-CF87-97C5-E277ED693C7B}"/>
              </a:ext>
            </a:extLst>
          </p:cNvPr>
          <p:cNvGrpSpPr/>
          <p:nvPr/>
        </p:nvGrpSpPr>
        <p:grpSpPr>
          <a:xfrm>
            <a:off x="1051541" y="5323032"/>
            <a:ext cx="4376401" cy="1226820"/>
            <a:chOff x="1051541" y="5323032"/>
            <a:chExt cx="4376401" cy="1226820"/>
          </a:xfrm>
        </p:grpSpPr>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BD0AC2A6-2EF1-487C-BB76-BA82BA87E38F}"/>
                    </a:ext>
                  </a:extLst>
                </p:cNvPr>
                <p:cNvSpPr txBox="1"/>
                <p:nvPr/>
              </p:nvSpPr>
              <p:spPr>
                <a:xfrm>
                  <a:off x="1328437" y="5323032"/>
                  <a:ext cx="2223896" cy="678071"/>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m:rPr>
                            <m:sty m:val="p"/>
                          </m:rPr>
                          <a:rPr lang="en-US" altLang="zh-CN" sz="2400" dirty="0">
                            <a:latin typeface="Cambria Math" panose="02040503050406030204" pitchFamily="18" charset="0"/>
                          </a:rPr>
                          <m:t>KG</m:t>
                        </m:r>
                        <m:r>
                          <a:rPr lang="en-US" altLang="zh-CN" sz="2400" dirty="0">
                            <a:latin typeface="Cambria Math" panose="02040503050406030204" pitchFamily="18" charset="0"/>
                          </a:rPr>
                          <m:t>(</m:t>
                        </m:r>
                        <m:sSub>
                          <m:sSubPr>
                            <m:ctrlPr>
                              <a:rPr lang="zh-CN" altLang="en-US" sz="2400" b="1" i="1" dirty="0">
                                <a:solidFill>
                                  <a:srgbClr val="C00000"/>
                                </a:solidFill>
                                <a:latin typeface="Cambria Math" panose="02040503050406030204" pitchFamily="18" charset="0"/>
                                <a:ea typeface="Microsoft YaHei" panose="020B0503020204020204" pitchFamily="34" charset="-122"/>
                              </a:rPr>
                            </m:ctrlPr>
                          </m:sSubPr>
                          <m:e>
                            <m:acc>
                              <m:accPr>
                                <m:chr m:val="̃"/>
                                <m:ctrlPr>
                                  <a:rPr lang="zh-CN" altLang="en-US" sz="2400" b="1" i="1" dirty="0">
                                    <a:solidFill>
                                      <a:srgbClr val="C00000"/>
                                    </a:solidFill>
                                    <a:latin typeface="Cambria Math" panose="02040503050406030204" pitchFamily="18" charset="0"/>
                                    <a:ea typeface="Microsoft YaHei" panose="020B0503020204020204" pitchFamily="34" charset="-122"/>
                                  </a:rPr>
                                </m:ctrlPr>
                              </m:accPr>
                              <m:e>
                                <m:r>
                                  <a:rPr lang="zh-CN" altLang="en-US" sz="2400" b="1" i="1" dirty="0">
                                    <a:solidFill>
                                      <a:srgbClr val="C00000"/>
                                    </a:solidFill>
                                    <a:latin typeface="Cambria Math" panose="02040503050406030204" pitchFamily="18" charset="0"/>
                                    <a:ea typeface="Microsoft YaHei" panose="020B0503020204020204" pitchFamily="34" charset="-122"/>
                                  </a:rPr>
                                  <m:t>𝐬𝐤</m:t>
                                </m:r>
                              </m:e>
                            </m:acc>
                          </m:e>
                          <m:sub>
                            <m:r>
                              <a:rPr lang="zh-CN" altLang="en-US" sz="2400" b="1" i="1" dirty="0">
                                <a:solidFill>
                                  <a:srgbClr val="C00000"/>
                                </a:solidFill>
                                <a:latin typeface="Cambria Math" panose="02040503050406030204" pitchFamily="18" charset="0"/>
                                <a:ea typeface="Microsoft YaHei" panose="020B0503020204020204" pitchFamily="34" charset="-122"/>
                              </a:rPr>
                              <m:t>𝑨</m:t>
                            </m:r>
                          </m:sub>
                        </m:sSub>
                        <m:r>
                          <a:rPr lang="en-US" altLang="zh-CN" sz="2400" dirty="0">
                            <a:latin typeface="Cambria Math" panose="02040503050406030204" pitchFamily="18" charset="0"/>
                          </a:rPr>
                          <m:t>)</m:t>
                        </m:r>
                      </m:oMath>
                    </m:oMathPara>
                  </a14:m>
                  <a:endParaRPr lang="zh-CN" altLang="en-US" sz="2400" dirty="0">
                    <a:latin typeface="Microsoft YaHei" panose="020B0503020204020204" pitchFamily="34" charset="-122"/>
                    <a:ea typeface="Microsoft YaHei" panose="020B0503020204020204" pitchFamily="34" charset="-122"/>
                  </a:endParaRPr>
                </a:p>
              </p:txBody>
            </p:sp>
          </mc:Choice>
          <mc:Fallback xmlns="">
            <p:sp>
              <p:nvSpPr>
                <p:cNvPr id="17" name="文本框 16">
                  <a:extLst>
                    <a:ext uri="{FF2B5EF4-FFF2-40B4-BE49-F238E27FC236}">
                      <a16:creationId xmlns:a16="http://schemas.microsoft.com/office/drawing/2014/main" id="{BD0AC2A6-2EF1-487C-BB76-BA82BA87E38F}"/>
                    </a:ext>
                  </a:extLst>
                </p:cNvPr>
                <p:cNvSpPr txBox="1">
                  <a:spLocks noRot="1" noChangeAspect="1" noMove="1" noResize="1" noEditPoints="1" noAdjustHandles="1" noChangeArrowheads="1" noChangeShapeType="1" noTextEdit="1"/>
                </p:cNvSpPr>
                <p:nvPr/>
              </p:nvSpPr>
              <p:spPr>
                <a:xfrm>
                  <a:off x="1328437" y="5323032"/>
                  <a:ext cx="2223896" cy="678071"/>
                </a:xfrm>
                <a:prstGeom prst="rect">
                  <a:avLst/>
                </a:prstGeom>
                <a:blipFill>
                  <a:blip r:embed="rId6"/>
                  <a:stretch>
                    <a:fillRect/>
                  </a:stretch>
                </a:blipFill>
              </p:spPr>
              <p:txBody>
                <a:bodyPr/>
                <a:lstStyle/>
                <a:p>
                  <a:r>
                    <a:rPr lang="zh-CN" altLang="en-US">
                      <a:noFill/>
                    </a:rPr>
                    <a:t> </a:t>
                  </a:r>
                </a:p>
              </p:txBody>
            </p:sp>
          </mc:Fallback>
        </mc:AlternateContent>
        <p:cxnSp>
          <p:nvCxnSpPr>
            <p:cNvPr id="22" name="直接箭头连接符 21">
              <a:extLst>
                <a:ext uri="{FF2B5EF4-FFF2-40B4-BE49-F238E27FC236}">
                  <a16:creationId xmlns:a16="http://schemas.microsoft.com/office/drawing/2014/main" id="{CEA2787A-4483-6550-BEF0-4C76E8A08606}"/>
                </a:ext>
              </a:extLst>
            </p:cNvPr>
            <p:cNvCxnSpPr>
              <a:cxnSpLocks/>
            </p:cNvCxnSpPr>
            <p:nvPr/>
          </p:nvCxnSpPr>
          <p:spPr>
            <a:xfrm>
              <a:off x="3047766" y="5726463"/>
              <a:ext cx="61174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10D14C0A-FAC6-45E4-8304-CD72D0FD1996}"/>
                    </a:ext>
                  </a:extLst>
                </p:cNvPr>
                <p:cNvSpPr txBox="1"/>
                <p:nvPr/>
              </p:nvSpPr>
              <p:spPr>
                <a:xfrm>
                  <a:off x="3353640" y="5431236"/>
                  <a:ext cx="138286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0" i="1" dirty="0" smtClean="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b="0" i="1" dirty="0">
                                <a:latin typeface="Cambria Math" panose="02040503050406030204" pitchFamily="18" charset="0"/>
                                <a:ea typeface="Microsoft YaHei" panose="020B0503020204020204" pitchFamily="34" charset="-122"/>
                              </a:rPr>
                              <m:t>𝑘</m:t>
                            </m:r>
                          </m:e>
                          <m:sub>
                            <m:r>
                              <a:rPr lang="zh-CN" altLang="en-US" sz="2400" b="0" i="1" dirty="0">
                                <a:latin typeface="Cambria Math" panose="02040503050406030204" pitchFamily="18" charset="0"/>
                                <a:ea typeface="Microsoft YaHei" panose="020B0503020204020204" pitchFamily="34" charset="-122"/>
                              </a:rPr>
                              <m:t>𝐴</m:t>
                            </m:r>
                          </m:sub>
                        </m:sSub>
                      </m:oMath>
                    </m:oMathPara>
                  </a14:m>
                  <a:endParaRPr lang="zh-CN" altLang="en-US" sz="2400" dirty="0"/>
                </a:p>
              </p:txBody>
            </p:sp>
          </mc:Choice>
          <mc:Fallback xmlns="">
            <p:sp>
              <p:nvSpPr>
                <p:cNvPr id="26" name="文本框 25">
                  <a:extLst>
                    <a:ext uri="{FF2B5EF4-FFF2-40B4-BE49-F238E27FC236}">
                      <a16:creationId xmlns:a16="http://schemas.microsoft.com/office/drawing/2014/main" id="{10D14C0A-FAC6-45E4-8304-CD72D0FD1996}"/>
                    </a:ext>
                  </a:extLst>
                </p:cNvPr>
                <p:cNvSpPr txBox="1">
                  <a:spLocks noRot="1" noChangeAspect="1" noMove="1" noResize="1" noEditPoints="1" noAdjustHandles="1" noChangeArrowheads="1" noChangeShapeType="1" noTextEdit="1"/>
                </p:cNvSpPr>
                <p:nvPr/>
              </p:nvSpPr>
              <p:spPr>
                <a:xfrm>
                  <a:off x="3353640" y="5431236"/>
                  <a:ext cx="1382868" cy="461665"/>
                </a:xfrm>
                <a:prstGeom prst="rect">
                  <a:avLst/>
                </a:prstGeom>
                <a:blipFill>
                  <a:blip r:embed="rId7"/>
                  <a:stretch>
                    <a:fillRect b="-92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FDBBCCA4-7AE0-6DE7-36C9-BCCB35328386}"/>
                    </a:ext>
                  </a:extLst>
                </p:cNvPr>
                <p:cNvSpPr txBox="1"/>
                <p:nvPr/>
              </p:nvSpPr>
              <p:spPr>
                <a:xfrm>
                  <a:off x="1051541" y="6067028"/>
                  <a:ext cx="3578053" cy="48282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altLang="zh-CN" sz="2400" dirty="0">
                            <a:latin typeface="Cambria Math" panose="02040503050406030204" pitchFamily="18" charset="0"/>
                          </a:rPr>
                          <m:t>SHK</m:t>
                        </m:r>
                        <m:r>
                          <a:rPr lang="en-US" altLang="zh-CN" sz="2400" dirty="0">
                            <a:latin typeface="Cambria Math" panose="02040503050406030204" pitchFamily="18" charset="0"/>
                          </a:rPr>
                          <m:t>(</m:t>
                        </m:r>
                        <m:sSub>
                          <m:sSubPr>
                            <m:ctrlPr>
                              <a:rPr lang="zh-CN" altLang="en-US" sz="2400" b="1" i="1" dirty="0">
                                <a:solidFill>
                                  <a:srgbClr val="C00000"/>
                                </a:solidFill>
                                <a:latin typeface="Cambria Math" panose="02040503050406030204" pitchFamily="18" charset="0"/>
                                <a:ea typeface="Microsoft YaHei" panose="020B0503020204020204" pitchFamily="34" charset="-122"/>
                              </a:rPr>
                            </m:ctrlPr>
                          </m:sSubPr>
                          <m:e>
                            <m:acc>
                              <m:accPr>
                                <m:chr m:val="̃"/>
                                <m:ctrlPr>
                                  <a:rPr lang="zh-CN" altLang="en-US" sz="2400" b="1" i="1" dirty="0">
                                    <a:solidFill>
                                      <a:srgbClr val="C00000"/>
                                    </a:solidFill>
                                    <a:latin typeface="Cambria Math" panose="02040503050406030204" pitchFamily="18" charset="0"/>
                                    <a:ea typeface="Microsoft YaHei" panose="020B0503020204020204" pitchFamily="34" charset="-122"/>
                                  </a:rPr>
                                </m:ctrlPr>
                              </m:accPr>
                              <m:e>
                                <m:r>
                                  <a:rPr lang="zh-CN" altLang="en-US" sz="2400" b="1" i="1" dirty="0">
                                    <a:solidFill>
                                      <a:srgbClr val="C00000"/>
                                    </a:solidFill>
                                    <a:latin typeface="Cambria Math" panose="02040503050406030204" pitchFamily="18" charset="0"/>
                                    <a:ea typeface="Microsoft YaHei" panose="020B0503020204020204" pitchFamily="34" charset="-122"/>
                                  </a:rPr>
                                  <m:t>𝐬𝐤</m:t>
                                </m:r>
                              </m:e>
                            </m:acc>
                          </m:e>
                          <m:sub>
                            <m:r>
                              <a:rPr lang="zh-CN" altLang="en-US" sz="2400" b="1" i="1" dirty="0">
                                <a:solidFill>
                                  <a:srgbClr val="C00000"/>
                                </a:solidFill>
                                <a:latin typeface="Cambria Math" panose="02040503050406030204" pitchFamily="18" charset="0"/>
                                <a:ea typeface="Microsoft YaHei" panose="020B0503020204020204" pitchFamily="34" charset="-122"/>
                              </a:rPr>
                              <m:t>𝑨</m:t>
                            </m:r>
                          </m:sub>
                        </m:sSub>
                        <m:r>
                          <a:rPr lang="en-US" altLang="zh-CN" sz="2400" dirty="0">
                            <a:latin typeface="Cambria Math" panose="02040503050406030204" pitchFamily="18" charset="0"/>
                            <a:ea typeface="Microsoft YaHei" panose="020B0503020204020204" pitchFamily="34" charset="-122"/>
                          </a:rPr>
                          <m:t>,</m:t>
                        </m:r>
                        <m:r>
                          <a:rPr lang="en-US" altLang="zh-CN" sz="2400" i="1" dirty="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en-US" altLang="zh-CN" sz="2400" i="1" dirty="0">
                                <a:latin typeface="Cambria Math" panose="02040503050406030204" pitchFamily="18" charset="0"/>
                                <a:ea typeface="Microsoft YaHei" panose="020B0503020204020204" pitchFamily="34" charset="-122"/>
                              </a:rPr>
                              <m:t>𝐵</m:t>
                            </m:r>
                          </m:sub>
                        </m:sSub>
                        <m:r>
                          <a:rPr lang="en-US" altLang="zh-CN" sz="2400" dirty="0">
                            <a:latin typeface="Cambria Math" panose="02040503050406030204" pitchFamily="18" charset="0"/>
                          </a:rPr>
                          <m:t>)</m:t>
                        </m:r>
                      </m:oMath>
                    </m:oMathPara>
                  </a14:m>
                  <a:endParaRPr lang="zh-CN" altLang="en-US" sz="2400" dirty="0"/>
                </a:p>
              </p:txBody>
            </p:sp>
          </mc:Choice>
          <mc:Fallback xmlns="">
            <p:sp>
              <p:nvSpPr>
                <p:cNvPr id="28" name="文本框 27">
                  <a:extLst>
                    <a:ext uri="{FF2B5EF4-FFF2-40B4-BE49-F238E27FC236}">
                      <a16:creationId xmlns:a16="http://schemas.microsoft.com/office/drawing/2014/main" id="{FDBBCCA4-7AE0-6DE7-36C9-BCCB35328386}"/>
                    </a:ext>
                  </a:extLst>
                </p:cNvPr>
                <p:cNvSpPr txBox="1">
                  <a:spLocks noRot="1" noChangeAspect="1" noMove="1" noResize="1" noEditPoints="1" noAdjustHandles="1" noChangeArrowheads="1" noChangeShapeType="1" noTextEdit="1"/>
                </p:cNvSpPr>
                <p:nvPr/>
              </p:nvSpPr>
              <p:spPr>
                <a:xfrm>
                  <a:off x="1051541" y="6067028"/>
                  <a:ext cx="3578053" cy="482824"/>
                </a:xfrm>
                <a:prstGeom prst="rect">
                  <a:avLst/>
                </a:prstGeom>
                <a:blipFill>
                  <a:blip r:embed="rId8"/>
                  <a:stretch>
                    <a:fillRect t="-7595" b="-17722"/>
                  </a:stretch>
                </a:blipFill>
              </p:spPr>
              <p:txBody>
                <a:bodyPr/>
                <a:lstStyle/>
                <a:p>
                  <a:r>
                    <a:rPr lang="zh-CN" altLang="en-US">
                      <a:noFill/>
                    </a:rPr>
                    <a:t> </a:t>
                  </a:r>
                </a:p>
              </p:txBody>
            </p:sp>
          </mc:Fallback>
        </mc:AlternateContent>
        <p:cxnSp>
          <p:nvCxnSpPr>
            <p:cNvPr id="29" name="直接箭头连接符 28">
              <a:extLst>
                <a:ext uri="{FF2B5EF4-FFF2-40B4-BE49-F238E27FC236}">
                  <a16:creationId xmlns:a16="http://schemas.microsoft.com/office/drawing/2014/main" id="{76EADF2B-BB2D-E1C9-C5A1-CE386861A261}"/>
                </a:ext>
              </a:extLst>
            </p:cNvPr>
            <p:cNvCxnSpPr>
              <a:cxnSpLocks/>
            </p:cNvCxnSpPr>
            <p:nvPr/>
          </p:nvCxnSpPr>
          <p:spPr>
            <a:xfrm>
              <a:off x="3893890" y="6326789"/>
              <a:ext cx="61174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BE59F087-6DC1-B50D-9EC9-5BF95883A519}"/>
                    </a:ext>
                  </a:extLst>
                </p:cNvPr>
                <p:cNvSpPr txBox="1"/>
                <p:nvPr/>
              </p:nvSpPr>
              <p:spPr>
                <a:xfrm>
                  <a:off x="4045074" y="6068951"/>
                  <a:ext cx="1382868" cy="48090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altLang="zh-CN" sz="2400" b="1" i="1" dirty="0">
                                <a:solidFill>
                                  <a:srgbClr val="C00000"/>
                                </a:solidFill>
                                <a:latin typeface="Cambria Math" panose="02040503050406030204" pitchFamily="18" charset="0"/>
                                <a:ea typeface="Microsoft YaHei" panose="020B0503020204020204" pitchFamily="34" charset="-122"/>
                              </a:rPr>
                            </m:ctrlPr>
                          </m:accPr>
                          <m:e>
                            <m:r>
                              <a:rPr lang="en-US" altLang="zh-CN" sz="2400" b="1" i="1" dirty="0">
                                <a:solidFill>
                                  <a:srgbClr val="C00000"/>
                                </a:solidFill>
                                <a:latin typeface="Cambria Math" panose="02040503050406030204" pitchFamily="18" charset="0"/>
                                <a:ea typeface="Microsoft YaHei" panose="020B0503020204020204" pitchFamily="34" charset="-122"/>
                              </a:rPr>
                              <m:t>𝒌</m:t>
                            </m:r>
                          </m:e>
                        </m:acc>
                      </m:oMath>
                    </m:oMathPara>
                  </a14:m>
                  <a:endParaRPr lang="zh-CN" altLang="en-US" sz="2400" b="1" dirty="0"/>
                </a:p>
              </p:txBody>
            </p:sp>
          </mc:Choice>
          <mc:Fallback xmlns="">
            <p:sp>
              <p:nvSpPr>
                <p:cNvPr id="30" name="文本框 29">
                  <a:extLst>
                    <a:ext uri="{FF2B5EF4-FFF2-40B4-BE49-F238E27FC236}">
                      <a16:creationId xmlns:a16="http://schemas.microsoft.com/office/drawing/2014/main" id="{BE59F087-6DC1-B50D-9EC9-5BF95883A519}"/>
                    </a:ext>
                  </a:extLst>
                </p:cNvPr>
                <p:cNvSpPr txBox="1">
                  <a:spLocks noRot="1" noChangeAspect="1" noMove="1" noResize="1" noEditPoints="1" noAdjustHandles="1" noChangeArrowheads="1" noChangeShapeType="1" noTextEdit="1"/>
                </p:cNvSpPr>
                <p:nvPr/>
              </p:nvSpPr>
              <p:spPr>
                <a:xfrm>
                  <a:off x="4045074" y="6068951"/>
                  <a:ext cx="1382868" cy="480901"/>
                </a:xfrm>
                <a:prstGeom prst="rect">
                  <a:avLst/>
                </a:prstGeom>
                <a:blipFill>
                  <a:blip r:embed="rId9"/>
                  <a:stretch>
                    <a:fillRect t="-7692" r="-1327"/>
                  </a:stretch>
                </a:blipFill>
              </p:spPr>
              <p:txBody>
                <a:bodyPr/>
                <a:lstStyle/>
                <a:p>
                  <a:r>
                    <a:rPr lang="zh-CN" altLang="en-US">
                      <a:noFill/>
                    </a:rPr>
                    <a:t> </a:t>
                  </a:r>
                </a:p>
              </p:txBody>
            </p:sp>
          </mc:Fallback>
        </mc:AlternateContent>
      </p:grpSp>
      <p:cxnSp>
        <p:nvCxnSpPr>
          <p:cNvPr id="35" name="直接箭头连接符 34">
            <a:extLst>
              <a:ext uri="{FF2B5EF4-FFF2-40B4-BE49-F238E27FC236}">
                <a16:creationId xmlns:a16="http://schemas.microsoft.com/office/drawing/2014/main" id="{2E6D5A8D-0E48-DB6C-D041-FF945098EDD2}"/>
              </a:ext>
            </a:extLst>
          </p:cNvPr>
          <p:cNvCxnSpPr>
            <a:cxnSpLocks/>
          </p:cNvCxnSpPr>
          <p:nvPr/>
        </p:nvCxnSpPr>
        <p:spPr>
          <a:xfrm flipV="1">
            <a:off x="2681527" y="4412801"/>
            <a:ext cx="0" cy="789862"/>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40" name="文本框 39">
            <a:extLst>
              <a:ext uri="{FF2B5EF4-FFF2-40B4-BE49-F238E27FC236}">
                <a16:creationId xmlns:a16="http://schemas.microsoft.com/office/drawing/2014/main" id="{C7A0C38A-452C-ADF1-E422-6B96E0614890}"/>
              </a:ext>
            </a:extLst>
          </p:cNvPr>
          <p:cNvSpPr txBox="1"/>
          <p:nvPr/>
        </p:nvSpPr>
        <p:spPr>
          <a:xfrm>
            <a:off x="1787018" y="4616881"/>
            <a:ext cx="977184" cy="369332"/>
          </a:xfrm>
          <a:prstGeom prst="rect">
            <a:avLst/>
          </a:prstGeom>
          <a:noFill/>
        </p:spPr>
        <p:txBody>
          <a:bodyPr wrap="square">
            <a:spAutoFit/>
          </a:bodyPr>
          <a:lstStyle/>
          <a:p>
            <a:pPr algn="ctr"/>
            <a:r>
              <a:rPr lang="en-US" altLang="zh-CN" sz="1800" dirty="0">
                <a:latin typeface="Microsoft YaHei" panose="020B0503020204020204" pitchFamily="34" charset="-122"/>
                <a:ea typeface="Microsoft YaHei" panose="020B0503020204020204" pitchFamily="34" charset="-122"/>
              </a:rPr>
              <a:t>query</a:t>
            </a:r>
            <a:endParaRPr lang="zh-CN" altLang="en-US" dirty="0"/>
          </a:p>
        </p:txBody>
      </p:sp>
      <p:cxnSp>
        <p:nvCxnSpPr>
          <p:cNvPr id="41" name="直接箭头连接符 40">
            <a:extLst>
              <a:ext uri="{FF2B5EF4-FFF2-40B4-BE49-F238E27FC236}">
                <a16:creationId xmlns:a16="http://schemas.microsoft.com/office/drawing/2014/main" id="{BA73743D-938B-F22B-1427-AA1FD7708C93}"/>
              </a:ext>
            </a:extLst>
          </p:cNvPr>
          <p:cNvCxnSpPr>
            <a:cxnSpLocks/>
          </p:cNvCxnSpPr>
          <p:nvPr/>
        </p:nvCxnSpPr>
        <p:spPr>
          <a:xfrm>
            <a:off x="3660321" y="4412801"/>
            <a:ext cx="0" cy="789862"/>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42" name="文本框 41">
            <a:extLst>
              <a:ext uri="{FF2B5EF4-FFF2-40B4-BE49-F238E27FC236}">
                <a16:creationId xmlns:a16="http://schemas.microsoft.com/office/drawing/2014/main" id="{33E91FCA-8A26-251C-5D7D-1B8C821F0E6A}"/>
              </a:ext>
            </a:extLst>
          </p:cNvPr>
          <p:cNvSpPr txBox="1"/>
          <p:nvPr/>
        </p:nvSpPr>
        <p:spPr>
          <a:xfrm>
            <a:off x="3648738" y="4617877"/>
            <a:ext cx="1194074" cy="369332"/>
          </a:xfrm>
          <a:prstGeom prst="rect">
            <a:avLst/>
          </a:prstGeom>
          <a:noFill/>
        </p:spPr>
        <p:txBody>
          <a:bodyPr wrap="square">
            <a:spAutoFit/>
          </a:bodyPr>
          <a:lstStyle/>
          <a:p>
            <a:pPr algn="ctr"/>
            <a:r>
              <a:rPr lang="en-US" altLang="zh-CN" sz="1800" dirty="0">
                <a:latin typeface="Microsoft YaHei" panose="020B0503020204020204" pitchFamily="34" charset="-122"/>
                <a:ea typeface="Microsoft YaHei" panose="020B0503020204020204" pitchFamily="34" charset="-122"/>
              </a:rPr>
              <a:t>response</a:t>
            </a:r>
            <a:endParaRPr lang="zh-CN" altLang="en-US" dirty="0"/>
          </a:p>
        </p:txBody>
      </p:sp>
      <p:pic>
        <p:nvPicPr>
          <p:cNvPr id="3" name="图片 2">
            <a:extLst>
              <a:ext uri="{FF2B5EF4-FFF2-40B4-BE49-F238E27FC236}">
                <a16:creationId xmlns:a16="http://schemas.microsoft.com/office/drawing/2014/main" id="{F81F9796-602C-6C7E-32A8-71E14201E0D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81527" y="1027744"/>
            <a:ext cx="921479" cy="921479"/>
          </a:xfrm>
          <a:prstGeom prst="rect">
            <a:avLst/>
          </a:prstGeom>
        </p:spPr>
      </p:pic>
      <p:pic>
        <p:nvPicPr>
          <p:cNvPr id="4" name="图片 3">
            <a:extLst>
              <a:ext uri="{FF2B5EF4-FFF2-40B4-BE49-F238E27FC236}">
                <a16:creationId xmlns:a16="http://schemas.microsoft.com/office/drawing/2014/main" id="{52C26B1A-6992-EC94-1047-41E17FFFAB0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750355" y="1055023"/>
            <a:ext cx="815693" cy="815693"/>
          </a:xfrm>
          <a:prstGeom prst="rect">
            <a:avLst/>
          </a:prstGeom>
        </p:spPr>
      </p:pic>
      <p:sp>
        <p:nvSpPr>
          <p:cNvPr id="5" name="矩形: 圆角 4">
            <a:extLst>
              <a:ext uri="{FF2B5EF4-FFF2-40B4-BE49-F238E27FC236}">
                <a16:creationId xmlns:a16="http://schemas.microsoft.com/office/drawing/2014/main" id="{7B47D519-A091-FD04-2076-181F4D59C7DC}"/>
              </a:ext>
            </a:extLst>
          </p:cNvPr>
          <p:cNvSpPr/>
          <p:nvPr/>
        </p:nvSpPr>
        <p:spPr>
          <a:xfrm>
            <a:off x="7108136" y="2127099"/>
            <a:ext cx="4049975" cy="2198689"/>
          </a:xfrm>
          <a:prstGeom prst="roundRect">
            <a:avLst>
              <a:gd name="adj" fmla="val 8936"/>
            </a:avLst>
          </a:prstGeom>
          <a:noFill/>
          <a:ln w="28575">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graphicFrame>
            <p:nvGraphicFramePr>
              <p:cNvPr id="14" name="表格 13">
                <a:extLst>
                  <a:ext uri="{FF2B5EF4-FFF2-40B4-BE49-F238E27FC236}">
                    <a16:creationId xmlns:a16="http://schemas.microsoft.com/office/drawing/2014/main" id="{2AFB55D3-23BC-B427-9C39-F47C81AA166D}"/>
                  </a:ext>
                </a:extLst>
              </p:cNvPr>
              <p:cNvGraphicFramePr>
                <a:graphicFrameLocks noGrp="1"/>
              </p:cNvGraphicFramePr>
              <p:nvPr>
                <p:extLst/>
              </p:nvPr>
            </p:nvGraphicFramePr>
            <p:xfrm>
              <a:off x="7486094" y="2327577"/>
              <a:ext cx="3231550" cy="1828800"/>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0">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𝟔</m:t>
                                </m:r>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𝟔</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2436588267"/>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𝟕</m:t>
                                </m:r>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𝟕</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170428698"/>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𝟖</m:t>
                                </m:r>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𝟖</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4207005643"/>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𝟗</m:t>
                                </m:r>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𝟗</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3273603515"/>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𝟏𝟎</m:t>
                                </m:r>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𝟏𝟎</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2703591395"/>
                      </a:ext>
                    </a:extLst>
                  </a:tr>
                </a:tbl>
              </a:graphicData>
            </a:graphic>
          </p:graphicFrame>
        </mc:Choice>
        <mc:Fallback xmlns="">
          <p:graphicFrame>
            <p:nvGraphicFramePr>
              <p:cNvPr id="14" name="表格 13">
                <a:extLst>
                  <a:ext uri="{FF2B5EF4-FFF2-40B4-BE49-F238E27FC236}">
                    <a16:creationId xmlns:a16="http://schemas.microsoft.com/office/drawing/2014/main" id="{2AFB55D3-23BC-B427-9C39-F47C81AA166D}"/>
                  </a:ext>
                </a:extLst>
              </p:cNvPr>
              <p:cNvGraphicFramePr>
                <a:graphicFrameLocks noGrp="1"/>
              </p:cNvGraphicFramePr>
              <p:nvPr>
                <p:extLst>
                  <p:ext uri="{D42A27DB-BD31-4B8C-83A1-F6EECF244321}">
                    <p14:modId xmlns:p14="http://schemas.microsoft.com/office/powerpoint/2010/main" val="1459733253"/>
                  </p:ext>
                </p:extLst>
              </p:nvPr>
            </p:nvGraphicFramePr>
            <p:xfrm>
              <a:off x="7486094" y="2327577"/>
              <a:ext cx="3231550" cy="1828800"/>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365760">
                    <a:tc>
                      <a:txBody>
                        <a:bodyPr/>
                        <a:lstStyle/>
                        <a:p>
                          <a:endParaRPr lang="zh-CN"/>
                        </a:p>
                      </a:txBody>
                      <a:tcPr>
                        <a:blipFill>
                          <a:blip r:embed="rId12"/>
                          <a:stretch>
                            <a:fillRect l="-752" t="-1667" r="-101128" b="-405000"/>
                          </a:stretch>
                        </a:blipFill>
                      </a:tcPr>
                    </a:tc>
                    <a:tc>
                      <a:txBody>
                        <a:bodyPr/>
                        <a:lstStyle/>
                        <a:p>
                          <a:endParaRPr lang="zh-CN"/>
                        </a:p>
                      </a:txBody>
                      <a:tcPr>
                        <a:blipFill>
                          <a:blip r:embed="rId12"/>
                          <a:stretch>
                            <a:fillRect l="-101132" t="-1667" r="-1509" b="-405000"/>
                          </a:stretch>
                        </a:blipFill>
                      </a:tcPr>
                    </a:tc>
                    <a:extLst>
                      <a:ext uri="{0D108BD9-81ED-4DB2-BD59-A6C34878D82A}">
                        <a16:rowId xmlns:a16="http://schemas.microsoft.com/office/drawing/2014/main" val="2436588267"/>
                      </a:ext>
                    </a:extLst>
                  </a:tr>
                  <a:tr h="365760">
                    <a:tc>
                      <a:txBody>
                        <a:bodyPr/>
                        <a:lstStyle/>
                        <a:p>
                          <a:endParaRPr lang="zh-CN"/>
                        </a:p>
                      </a:txBody>
                      <a:tcPr>
                        <a:blipFill>
                          <a:blip r:embed="rId12"/>
                          <a:stretch>
                            <a:fillRect l="-752" t="-101667" r="-101128" b="-305000"/>
                          </a:stretch>
                        </a:blipFill>
                      </a:tcPr>
                    </a:tc>
                    <a:tc>
                      <a:txBody>
                        <a:bodyPr/>
                        <a:lstStyle/>
                        <a:p>
                          <a:endParaRPr lang="zh-CN"/>
                        </a:p>
                      </a:txBody>
                      <a:tcPr>
                        <a:blipFill>
                          <a:blip r:embed="rId12"/>
                          <a:stretch>
                            <a:fillRect l="-101132" t="-101667" r="-1509" b="-305000"/>
                          </a:stretch>
                        </a:blipFill>
                      </a:tcPr>
                    </a:tc>
                    <a:extLst>
                      <a:ext uri="{0D108BD9-81ED-4DB2-BD59-A6C34878D82A}">
                        <a16:rowId xmlns:a16="http://schemas.microsoft.com/office/drawing/2014/main" val="170428698"/>
                      </a:ext>
                    </a:extLst>
                  </a:tr>
                  <a:tr h="365760">
                    <a:tc>
                      <a:txBody>
                        <a:bodyPr/>
                        <a:lstStyle/>
                        <a:p>
                          <a:endParaRPr lang="zh-CN"/>
                        </a:p>
                      </a:txBody>
                      <a:tcPr>
                        <a:blipFill>
                          <a:blip r:embed="rId12"/>
                          <a:stretch>
                            <a:fillRect l="-752" t="-198361" r="-101128" b="-200000"/>
                          </a:stretch>
                        </a:blipFill>
                      </a:tcPr>
                    </a:tc>
                    <a:tc>
                      <a:txBody>
                        <a:bodyPr/>
                        <a:lstStyle/>
                        <a:p>
                          <a:endParaRPr lang="zh-CN"/>
                        </a:p>
                      </a:txBody>
                      <a:tcPr>
                        <a:blipFill>
                          <a:blip r:embed="rId12"/>
                          <a:stretch>
                            <a:fillRect l="-101132" t="-198361" r="-1509" b="-200000"/>
                          </a:stretch>
                        </a:blipFill>
                      </a:tcPr>
                    </a:tc>
                    <a:extLst>
                      <a:ext uri="{0D108BD9-81ED-4DB2-BD59-A6C34878D82A}">
                        <a16:rowId xmlns:a16="http://schemas.microsoft.com/office/drawing/2014/main" val="4207005643"/>
                      </a:ext>
                    </a:extLst>
                  </a:tr>
                  <a:tr h="365760">
                    <a:tc>
                      <a:txBody>
                        <a:bodyPr/>
                        <a:lstStyle/>
                        <a:p>
                          <a:endParaRPr lang="zh-CN"/>
                        </a:p>
                      </a:txBody>
                      <a:tcPr>
                        <a:blipFill>
                          <a:blip r:embed="rId12"/>
                          <a:stretch>
                            <a:fillRect l="-752" t="-303333" r="-101128" b="-103333"/>
                          </a:stretch>
                        </a:blipFill>
                      </a:tcPr>
                    </a:tc>
                    <a:tc>
                      <a:txBody>
                        <a:bodyPr/>
                        <a:lstStyle/>
                        <a:p>
                          <a:endParaRPr lang="zh-CN"/>
                        </a:p>
                      </a:txBody>
                      <a:tcPr>
                        <a:blipFill>
                          <a:blip r:embed="rId12"/>
                          <a:stretch>
                            <a:fillRect l="-101132" t="-303333" r="-1509" b="-103333"/>
                          </a:stretch>
                        </a:blipFill>
                      </a:tcPr>
                    </a:tc>
                    <a:extLst>
                      <a:ext uri="{0D108BD9-81ED-4DB2-BD59-A6C34878D82A}">
                        <a16:rowId xmlns:a16="http://schemas.microsoft.com/office/drawing/2014/main" val="3273603515"/>
                      </a:ext>
                    </a:extLst>
                  </a:tr>
                  <a:tr h="365760">
                    <a:tc>
                      <a:txBody>
                        <a:bodyPr/>
                        <a:lstStyle/>
                        <a:p>
                          <a:endParaRPr lang="zh-CN"/>
                        </a:p>
                      </a:txBody>
                      <a:tcPr>
                        <a:blipFill>
                          <a:blip r:embed="rId12"/>
                          <a:stretch>
                            <a:fillRect l="-752" t="-403333" r="-101128" b="-3333"/>
                          </a:stretch>
                        </a:blipFill>
                      </a:tcPr>
                    </a:tc>
                    <a:tc>
                      <a:txBody>
                        <a:bodyPr/>
                        <a:lstStyle/>
                        <a:p>
                          <a:endParaRPr lang="zh-CN"/>
                        </a:p>
                      </a:txBody>
                      <a:tcPr>
                        <a:blipFill>
                          <a:blip r:embed="rId12"/>
                          <a:stretch>
                            <a:fillRect l="-101132" t="-403333" r="-1509" b="-3333"/>
                          </a:stretch>
                        </a:blipFill>
                      </a:tcPr>
                    </a:tc>
                    <a:extLst>
                      <a:ext uri="{0D108BD9-81ED-4DB2-BD59-A6C34878D82A}">
                        <a16:rowId xmlns:a16="http://schemas.microsoft.com/office/drawing/2014/main" val="2703591395"/>
                      </a:ext>
                    </a:extLst>
                  </a:tr>
                </a:tbl>
              </a:graphicData>
            </a:graphic>
          </p:graphicFrame>
        </mc:Fallback>
      </mc:AlternateContent>
      <p:pic>
        <p:nvPicPr>
          <p:cNvPr id="24" name="图片 23">
            <a:extLst>
              <a:ext uri="{FF2B5EF4-FFF2-40B4-BE49-F238E27FC236}">
                <a16:creationId xmlns:a16="http://schemas.microsoft.com/office/drawing/2014/main" id="{0B24CE5A-903F-7EF4-7D3B-A5F630A9E66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810246" y="1866832"/>
            <a:ext cx="695729" cy="695729"/>
          </a:xfrm>
          <a:prstGeom prst="rect">
            <a:avLst/>
          </a:prstGeom>
        </p:spPr>
      </p:pic>
      <p:pic>
        <p:nvPicPr>
          <p:cNvPr id="25" name="图片 24">
            <a:extLst>
              <a:ext uri="{FF2B5EF4-FFF2-40B4-BE49-F238E27FC236}">
                <a16:creationId xmlns:a16="http://schemas.microsoft.com/office/drawing/2014/main" id="{4C4DBB36-1496-CA91-A942-9CBCBA3898D1}"/>
              </a:ext>
            </a:extLst>
          </p:cNvPr>
          <p:cNvPicPr>
            <a:picLocks noChangeAspect="1"/>
          </p:cNvPicPr>
          <p:nvPr/>
        </p:nvPicPr>
        <p:blipFill>
          <a:blip r:embed="rId4"/>
          <a:stretch>
            <a:fillRect/>
          </a:stretch>
        </p:blipFill>
        <p:spPr>
          <a:xfrm>
            <a:off x="10817186" y="1945338"/>
            <a:ext cx="695730" cy="422591"/>
          </a:xfrm>
          <a:prstGeom prst="rect">
            <a:avLst/>
          </a:prstGeom>
        </p:spPr>
      </p:pic>
      <p:grpSp>
        <p:nvGrpSpPr>
          <p:cNvPr id="47" name="组合 46">
            <a:extLst>
              <a:ext uri="{FF2B5EF4-FFF2-40B4-BE49-F238E27FC236}">
                <a16:creationId xmlns:a16="http://schemas.microsoft.com/office/drawing/2014/main" id="{2D8A5DA8-D148-C833-06FE-9F37F5850411}"/>
              </a:ext>
            </a:extLst>
          </p:cNvPr>
          <p:cNvGrpSpPr/>
          <p:nvPr/>
        </p:nvGrpSpPr>
        <p:grpSpPr>
          <a:xfrm>
            <a:off x="6944922" y="5323032"/>
            <a:ext cx="4376401" cy="1207584"/>
            <a:chOff x="1051541" y="5323032"/>
            <a:chExt cx="4376401" cy="1207584"/>
          </a:xfrm>
        </p:grpSpPr>
        <mc:AlternateContent xmlns:mc="http://schemas.openxmlformats.org/markup-compatibility/2006" xmlns:a14="http://schemas.microsoft.com/office/drawing/2010/main">
          <mc:Choice Requires="a14">
            <p:sp>
              <p:nvSpPr>
                <p:cNvPr id="48" name="文本框 47">
                  <a:extLst>
                    <a:ext uri="{FF2B5EF4-FFF2-40B4-BE49-F238E27FC236}">
                      <a16:creationId xmlns:a16="http://schemas.microsoft.com/office/drawing/2014/main" id="{FF3340F3-3DB2-6756-0535-87AE4A05A84B}"/>
                    </a:ext>
                  </a:extLst>
                </p:cNvPr>
                <p:cNvSpPr txBox="1"/>
                <p:nvPr/>
              </p:nvSpPr>
              <p:spPr>
                <a:xfrm>
                  <a:off x="1328437" y="5323032"/>
                  <a:ext cx="2223896" cy="646331"/>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m:rPr>
                            <m:sty m:val="p"/>
                          </m:rPr>
                          <a:rPr lang="en-US" altLang="zh-CN" sz="2400" dirty="0">
                            <a:latin typeface="Cambria Math" panose="02040503050406030204" pitchFamily="18" charset="0"/>
                          </a:rPr>
                          <m:t>KG</m:t>
                        </m:r>
                        <m:r>
                          <a:rPr lang="en-US" altLang="zh-CN" sz="2400" dirty="0">
                            <a:latin typeface="Cambria Math" panose="02040503050406030204" pitchFamily="18" charset="0"/>
                          </a:rPr>
                          <m:t>(</m:t>
                        </m:r>
                        <m:r>
                          <a:rPr lang="zh-CN" altLang="en-US" sz="2400" dirty="0">
                            <a:latin typeface="Cambria Math" panose="02040503050406030204" pitchFamily="18" charset="0"/>
                            <a:ea typeface="Microsoft YaHei" panose="020B0503020204020204" pitchFamily="34" charset="-122"/>
                          </a:rPr>
                          <m:t>𝑠</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en-US" altLang="zh-CN" sz="2400" i="1" dirty="0">
                                <a:latin typeface="Cambria Math" panose="02040503050406030204" pitchFamily="18" charset="0"/>
                                <a:ea typeface="Microsoft YaHei" panose="020B0503020204020204" pitchFamily="34" charset="-122"/>
                              </a:rPr>
                              <m:t>𝐵</m:t>
                            </m:r>
                          </m:sub>
                        </m:sSub>
                        <m:r>
                          <a:rPr lang="en-US" altLang="zh-CN" sz="2400" dirty="0">
                            <a:latin typeface="Cambria Math" panose="02040503050406030204" pitchFamily="18" charset="0"/>
                          </a:rPr>
                          <m:t>)</m:t>
                        </m:r>
                      </m:oMath>
                    </m:oMathPara>
                  </a14:m>
                  <a:endParaRPr lang="zh-CN" altLang="en-US" sz="2400" dirty="0">
                    <a:latin typeface="Microsoft YaHei" panose="020B0503020204020204" pitchFamily="34" charset="-122"/>
                    <a:ea typeface="Microsoft YaHei" panose="020B0503020204020204" pitchFamily="34" charset="-122"/>
                  </a:endParaRPr>
                </a:p>
              </p:txBody>
            </p:sp>
          </mc:Choice>
          <mc:Fallback xmlns="">
            <p:sp>
              <p:nvSpPr>
                <p:cNvPr id="48" name="文本框 47">
                  <a:extLst>
                    <a:ext uri="{FF2B5EF4-FFF2-40B4-BE49-F238E27FC236}">
                      <a16:creationId xmlns:a16="http://schemas.microsoft.com/office/drawing/2014/main" id="{FF3340F3-3DB2-6756-0535-87AE4A05A84B}"/>
                    </a:ext>
                  </a:extLst>
                </p:cNvPr>
                <p:cNvSpPr txBox="1">
                  <a:spLocks noRot="1" noChangeAspect="1" noMove="1" noResize="1" noEditPoints="1" noAdjustHandles="1" noChangeArrowheads="1" noChangeShapeType="1" noTextEdit="1"/>
                </p:cNvSpPr>
                <p:nvPr/>
              </p:nvSpPr>
              <p:spPr>
                <a:xfrm>
                  <a:off x="1328437" y="5323032"/>
                  <a:ext cx="2223896" cy="646331"/>
                </a:xfrm>
                <a:prstGeom prst="rect">
                  <a:avLst/>
                </a:prstGeom>
                <a:blipFill>
                  <a:blip r:embed="rId14"/>
                  <a:stretch>
                    <a:fillRect/>
                  </a:stretch>
                </a:blipFill>
              </p:spPr>
              <p:txBody>
                <a:bodyPr/>
                <a:lstStyle/>
                <a:p>
                  <a:r>
                    <a:rPr lang="zh-CN" altLang="en-US">
                      <a:noFill/>
                    </a:rPr>
                    <a:t> </a:t>
                  </a:r>
                </a:p>
              </p:txBody>
            </p:sp>
          </mc:Fallback>
        </mc:AlternateContent>
        <p:cxnSp>
          <p:nvCxnSpPr>
            <p:cNvPr id="49" name="直接箭头连接符 48">
              <a:extLst>
                <a:ext uri="{FF2B5EF4-FFF2-40B4-BE49-F238E27FC236}">
                  <a16:creationId xmlns:a16="http://schemas.microsoft.com/office/drawing/2014/main" id="{A6273D52-7191-102D-0400-1E63F33775B2}"/>
                </a:ext>
              </a:extLst>
            </p:cNvPr>
            <p:cNvCxnSpPr>
              <a:cxnSpLocks/>
            </p:cNvCxnSpPr>
            <p:nvPr/>
          </p:nvCxnSpPr>
          <p:spPr>
            <a:xfrm>
              <a:off x="3047766" y="5726463"/>
              <a:ext cx="61174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5D840879-8306-CC1D-66AE-A80827D27888}"/>
                    </a:ext>
                  </a:extLst>
                </p:cNvPr>
                <p:cNvSpPr txBox="1"/>
                <p:nvPr/>
              </p:nvSpPr>
              <p:spPr>
                <a:xfrm>
                  <a:off x="3353640" y="5431236"/>
                  <a:ext cx="138286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0" i="1" dirty="0" smtClean="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b="0" i="1" dirty="0">
                                <a:latin typeface="Cambria Math" panose="02040503050406030204" pitchFamily="18" charset="0"/>
                                <a:ea typeface="Microsoft YaHei" panose="020B0503020204020204" pitchFamily="34" charset="-122"/>
                              </a:rPr>
                              <m:t>𝑘</m:t>
                            </m:r>
                          </m:e>
                          <m:sub>
                            <m:r>
                              <a:rPr lang="en-US" altLang="zh-CN" sz="2400" b="0" i="1" dirty="0" smtClean="0">
                                <a:latin typeface="Cambria Math" panose="02040503050406030204" pitchFamily="18" charset="0"/>
                                <a:ea typeface="Microsoft YaHei" panose="020B0503020204020204" pitchFamily="34" charset="-122"/>
                              </a:rPr>
                              <m:t>𝐵</m:t>
                            </m:r>
                          </m:sub>
                        </m:sSub>
                      </m:oMath>
                    </m:oMathPara>
                  </a14:m>
                  <a:endParaRPr lang="zh-CN" altLang="en-US" sz="2400" dirty="0"/>
                </a:p>
              </p:txBody>
            </p:sp>
          </mc:Choice>
          <mc:Fallback xmlns="">
            <p:sp>
              <p:nvSpPr>
                <p:cNvPr id="50" name="文本框 49">
                  <a:extLst>
                    <a:ext uri="{FF2B5EF4-FFF2-40B4-BE49-F238E27FC236}">
                      <a16:creationId xmlns:a16="http://schemas.microsoft.com/office/drawing/2014/main" id="{5D840879-8306-CC1D-66AE-A80827D27888}"/>
                    </a:ext>
                  </a:extLst>
                </p:cNvPr>
                <p:cNvSpPr txBox="1">
                  <a:spLocks noRot="1" noChangeAspect="1" noMove="1" noResize="1" noEditPoints="1" noAdjustHandles="1" noChangeArrowheads="1" noChangeShapeType="1" noTextEdit="1"/>
                </p:cNvSpPr>
                <p:nvPr/>
              </p:nvSpPr>
              <p:spPr>
                <a:xfrm>
                  <a:off x="3353640" y="5431236"/>
                  <a:ext cx="1382868" cy="461665"/>
                </a:xfrm>
                <a:prstGeom prst="rect">
                  <a:avLst/>
                </a:prstGeom>
                <a:blipFill>
                  <a:blip r:embed="rId15"/>
                  <a:stretch>
                    <a:fillRect b="-92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5AEA5A3B-DFD4-F753-AE8A-79E1CD0CEF82}"/>
                    </a:ext>
                  </a:extLst>
                </p:cNvPr>
                <p:cNvSpPr txBox="1"/>
                <p:nvPr/>
              </p:nvSpPr>
              <p:spPr>
                <a:xfrm>
                  <a:off x="1051541" y="6067028"/>
                  <a:ext cx="357805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altLang="zh-CN" sz="2400" dirty="0" smtClean="0">
                            <a:latin typeface="Cambria Math" panose="02040503050406030204" pitchFamily="18" charset="0"/>
                          </a:rPr>
                          <m:t>SHK</m:t>
                        </m:r>
                        <m:r>
                          <a:rPr lang="en-US" altLang="zh-CN" sz="2400" dirty="0" smtClean="0">
                            <a:latin typeface="Cambria Math" panose="02040503050406030204" pitchFamily="18" charset="0"/>
                          </a:rPr>
                          <m:t>(</m:t>
                        </m:r>
                        <m:r>
                          <a:rPr lang="zh-CN" altLang="en-US" sz="2400" dirty="0">
                            <a:latin typeface="Cambria Math" panose="02040503050406030204" pitchFamily="18" charset="0"/>
                            <a:ea typeface="Microsoft YaHei" panose="020B0503020204020204" pitchFamily="34" charset="-122"/>
                          </a:rPr>
                          <m:t>𝑠</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en-US" altLang="zh-CN" sz="2400" i="1" dirty="0">
                                <a:latin typeface="Cambria Math" panose="02040503050406030204" pitchFamily="18" charset="0"/>
                                <a:ea typeface="Microsoft YaHei" panose="020B0503020204020204" pitchFamily="34" charset="-122"/>
                              </a:rPr>
                              <m:t>𝐵</m:t>
                            </m:r>
                          </m:sub>
                        </m:sSub>
                        <m:r>
                          <a:rPr lang="en-US" altLang="zh-CN" sz="2400" dirty="0">
                            <a:latin typeface="Cambria Math" panose="02040503050406030204" pitchFamily="18" charset="0"/>
                            <a:ea typeface="Microsoft YaHei" panose="020B0503020204020204" pitchFamily="34" charset="-122"/>
                          </a:rPr>
                          <m:t>,</m:t>
                        </m:r>
                        <m:r>
                          <a:rPr lang="en-US" altLang="zh-CN" sz="2400" i="1" dirty="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en-US" altLang="zh-CN" sz="2400" b="0" i="1" dirty="0" smtClean="0">
                                <a:latin typeface="Cambria Math" panose="02040503050406030204" pitchFamily="18" charset="0"/>
                                <a:ea typeface="Microsoft YaHei" panose="020B0503020204020204" pitchFamily="34" charset="-122"/>
                              </a:rPr>
                              <m:t>𝐴</m:t>
                            </m:r>
                          </m:sub>
                        </m:sSub>
                        <m:r>
                          <a:rPr lang="en-US" altLang="zh-CN" sz="2400" dirty="0">
                            <a:latin typeface="Cambria Math" panose="02040503050406030204" pitchFamily="18" charset="0"/>
                          </a:rPr>
                          <m:t>)</m:t>
                        </m:r>
                      </m:oMath>
                    </m:oMathPara>
                  </a14:m>
                  <a:endParaRPr lang="zh-CN" altLang="en-US" sz="2400" dirty="0"/>
                </a:p>
              </p:txBody>
            </p:sp>
          </mc:Choice>
          <mc:Fallback xmlns="">
            <p:sp>
              <p:nvSpPr>
                <p:cNvPr id="51" name="文本框 50">
                  <a:extLst>
                    <a:ext uri="{FF2B5EF4-FFF2-40B4-BE49-F238E27FC236}">
                      <a16:creationId xmlns:a16="http://schemas.microsoft.com/office/drawing/2014/main" id="{5AEA5A3B-DFD4-F753-AE8A-79E1CD0CEF82}"/>
                    </a:ext>
                  </a:extLst>
                </p:cNvPr>
                <p:cNvSpPr txBox="1">
                  <a:spLocks noRot="1" noChangeAspect="1" noMove="1" noResize="1" noEditPoints="1" noAdjustHandles="1" noChangeArrowheads="1" noChangeShapeType="1" noTextEdit="1"/>
                </p:cNvSpPr>
                <p:nvPr/>
              </p:nvSpPr>
              <p:spPr>
                <a:xfrm>
                  <a:off x="1051541" y="6067028"/>
                  <a:ext cx="3578053" cy="461665"/>
                </a:xfrm>
                <a:prstGeom prst="rect">
                  <a:avLst/>
                </a:prstGeom>
                <a:blipFill>
                  <a:blip r:embed="rId16"/>
                  <a:stretch>
                    <a:fillRect b="-17105"/>
                  </a:stretch>
                </a:blipFill>
              </p:spPr>
              <p:txBody>
                <a:bodyPr/>
                <a:lstStyle/>
                <a:p>
                  <a:r>
                    <a:rPr lang="zh-CN" altLang="en-US">
                      <a:noFill/>
                    </a:rPr>
                    <a:t> </a:t>
                  </a:r>
                </a:p>
              </p:txBody>
            </p:sp>
          </mc:Fallback>
        </mc:AlternateContent>
        <p:cxnSp>
          <p:nvCxnSpPr>
            <p:cNvPr id="52" name="直接箭头连接符 51">
              <a:extLst>
                <a:ext uri="{FF2B5EF4-FFF2-40B4-BE49-F238E27FC236}">
                  <a16:creationId xmlns:a16="http://schemas.microsoft.com/office/drawing/2014/main" id="{2D06326F-2EDC-7969-E504-326D7F119693}"/>
                </a:ext>
              </a:extLst>
            </p:cNvPr>
            <p:cNvCxnSpPr>
              <a:cxnSpLocks/>
            </p:cNvCxnSpPr>
            <p:nvPr/>
          </p:nvCxnSpPr>
          <p:spPr>
            <a:xfrm>
              <a:off x="3893890" y="6326789"/>
              <a:ext cx="61174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971132C4-9F04-976B-FCE3-0559A6F7587C}"/>
                    </a:ext>
                  </a:extLst>
                </p:cNvPr>
                <p:cNvSpPr txBox="1"/>
                <p:nvPr/>
              </p:nvSpPr>
              <p:spPr>
                <a:xfrm>
                  <a:off x="4045074" y="6068951"/>
                  <a:ext cx="138286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1" i="1" dirty="0" smtClean="0">
                            <a:solidFill>
                              <a:srgbClr val="C00000"/>
                            </a:solidFill>
                            <a:latin typeface="Cambria Math" panose="02040503050406030204" pitchFamily="18" charset="0"/>
                            <a:ea typeface="Microsoft YaHei" panose="020B0503020204020204" pitchFamily="34" charset="-122"/>
                          </a:rPr>
                          <m:t>𝒌</m:t>
                        </m:r>
                      </m:oMath>
                    </m:oMathPara>
                  </a14:m>
                  <a:endParaRPr lang="zh-CN" altLang="en-US" sz="2400" b="1" dirty="0"/>
                </a:p>
              </p:txBody>
            </p:sp>
          </mc:Choice>
          <mc:Fallback xmlns="">
            <p:sp>
              <p:nvSpPr>
                <p:cNvPr id="53" name="文本框 52">
                  <a:extLst>
                    <a:ext uri="{FF2B5EF4-FFF2-40B4-BE49-F238E27FC236}">
                      <a16:creationId xmlns:a16="http://schemas.microsoft.com/office/drawing/2014/main" id="{971132C4-9F04-976B-FCE3-0559A6F7587C}"/>
                    </a:ext>
                  </a:extLst>
                </p:cNvPr>
                <p:cNvSpPr txBox="1">
                  <a:spLocks noRot="1" noChangeAspect="1" noMove="1" noResize="1" noEditPoints="1" noAdjustHandles="1" noChangeArrowheads="1" noChangeShapeType="1" noTextEdit="1"/>
                </p:cNvSpPr>
                <p:nvPr/>
              </p:nvSpPr>
              <p:spPr>
                <a:xfrm>
                  <a:off x="4045074" y="6068951"/>
                  <a:ext cx="1382868" cy="461665"/>
                </a:xfrm>
                <a:prstGeom prst="rect">
                  <a:avLst/>
                </a:prstGeom>
                <a:blipFill>
                  <a:blip r:embed="rId17"/>
                  <a:stretch>
                    <a:fillRect/>
                  </a:stretch>
                </a:blipFill>
              </p:spPr>
              <p:txBody>
                <a:bodyPr/>
                <a:lstStyle/>
                <a:p>
                  <a:r>
                    <a:rPr lang="zh-CN" altLang="en-US">
                      <a:noFill/>
                    </a:rPr>
                    <a:t> </a:t>
                  </a:r>
                </a:p>
              </p:txBody>
            </p:sp>
          </mc:Fallback>
        </mc:AlternateContent>
      </p:grpSp>
      <p:cxnSp>
        <p:nvCxnSpPr>
          <p:cNvPr id="54" name="直接箭头连接符 53">
            <a:extLst>
              <a:ext uri="{FF2B5EF4-FFF2-40B4-BE49-F238E27FC236}">
                <a16:creationId xmlns:a16="http://schemas.microsoft.com/office/drawing/2014/main" id="{A65812D2-2596-CC8C-8DE4-AFA36343094C}"/>
              </a:ext>
            </a:extLst>
          </p:cNvPr>
          <p:cNvCxnSpPr>
            <a:cxnSpLocks/>
          </p:cNvCxnSpPr>
          <p:nvPr/>
        </p:nvCxnSpPr>
        <p:spPr>
          <a:xfrm flipV="1">
            <a:off x="8687375" y="4469949"/>
            <a:ext cx="0" cy="789862"/>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55" name="文本框 54">
            <a:extLst>
              <a:ext uri="{FF2B5EF4-FFF2-40B4-BE49-F238E27FC236}">
                <a16:creationId xmlns:a16="http://schemas.microsoft.com/office/drawing/2014/main" id="{ED990946-CA64-104B-7BD8-D9BC96785518}"/>
              </a:ext>
            </a:extLst>
          </p:cNvPr>
          <p:cNvSpPr txBox="1"/>
          <p:nvPr/>
        </p:nvSpPr>
        <p:spPr>
          <a:xfrm>
            <a:off x="7792866" y="4674029"/>
            <a:ext cx="977184" cy="369332"/>
          </a:xfrm>
          <a:prstGeom prst="rect">
            <a:avLst/>
          </a:prstGeom>
          <a:noFill/>
        </p:spPr>
        <p:txBody>
          <a:bodyPr wrap="square">
            <a:spAutoFit/>
          </a:bodyPr>
          <a:lstStyle/>
          <a:p>
            <a:pPr algn="ctr"/>
            <a:r>
              <a:rPr lang="en-US" altLang="zh-CN" sz="1800" dirty="0">
                <a:latin typeface="Microsoft YaHei" panose="020B0503020204020204" pitchFamily="34" charset="-122"/>
                <a:ea typeface="Microsoft YaHei" panose="020B0503020204020204" pitchFamily="34" charset="-122"/>
              </a:rPr>
              <a:t>query</a:t>
            </a:r>
            <a:endParaRPr lang="zh-CN" altLang="en-US" dirty="0"/>
          </a:p>
        </p:txBody>
      </p:sp>
      <p:cxnSp>
        <p:nvCxnSpPr>
          <p:cNvPr id="56" name="直接箭头连接符 55">
            <a:extLst>
              <a:ext uri="{FF2B5EF4-FFF2-40B4-BE49-F238E27FC236}">
                <a16:creationId xmlns:a16="http://schemas.microsoft.com/office/drawing/2014/main" id="{91B57094-FDE9-E2EC-5B17-B9658E31B5FF}"/>
              </a:ext>
            </a:extLst>
          </p:cNvPr>
          <p:cNvCxnSpPr>
            <a:cxnSpLocks/>
          </p:cNvCxnSpPr>
          <p:nvPr/>
        </p:nvCxnSpPr>
        <p:spPr>
          <a:xfrm>
            <a:off x="9666169" y="4469949"/>
            <a:ext cx="0" cy="789862"/>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57" name="文本框 56">
            <a:extLst>
              <a:ext uri="{FF2B5EF4-FFF2-40B4-BE49-F238E27FC236}">
                <a16:creationId xmlns:a16="http://schemas.microsoft.com/office/drawing/2014/main" id="{AA9D2AF9-7420-6EA1-EC92-D72D354B5312}"/>
              </a:ext>
            </a:extLst>
          </p:cNvPr>
          <p:cNvSpPr txBox="1"/>
          <p:nvPr/>
        </p:nvSpPr>
        <p:spPr>
          <a:xfrm>
            <a:off x="9654586" y="4675025"/>
            <a:ext cx="1194074" cy="369332"/>
          </a:xfrm>
          <a:prstGeom prst="rect">
            <a:avLst/>
          </a:prstGeom>
          <a:noFill/>
        </p:spPr>
        <p:txBody>
          <a:bodyPr wrap="square">
            <a:spAutoFit/>
          </a:bodyPr>
          <a:lstStyle/>
          <a:p>
            <a:pPr algn="ctr"/>
            <a:r>
              <a:rPr lang="en-US" altLang="zh-CN" sz="1800" dirty="0">
                <a:latin typeface="Microsoft YaHei" panose="020B0503020204020204" pitchFamily="34" charset="-122"/>
                <a:ea typeface="Microsoft YaHei" panose="020B0503020204020204" pitchFamily="34" charset="-122"/>
              </a:rPr>
              <a:t>response</a:t>
            </a:r>
            <a:endParaRPr lang="zh-CN" altLang="en-US" dirty="0"/>
          </a:p>
        </p:txBody>
      </p:sp>
      <p:pic>
        <p:nvPicPr>
          <p:cNvPr id="2" name="图片 1">
            <a:extLst>
              <a:ext uri="{FF2B5EF4-FFF2-40B4-BE49-F238E27FC236}">
                <a16:creationId xmlns:a16="http://schemas.microsoft.com/office/drawing/2014/main" id="{4AC9E913-608E-A2DC-72EF-4C6CEB0805E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906420">
            <a:off x="3643267" y="914459"/>
            <a:ext cx="886162" cy="886162"/>
          </a:xfrm>
          <a:prstGeom prst="rect">
            <a:avLst/>
          </a:prstGeom>
        </p:spPr>
      </p:pic>
      <p:pic>
        <p:nvPicPr>
          <p:cNvPr id="6" name="图片 5">
            <a:extLst>
              <a:ext uri="{FF2B5EF4-FFF2-40B4-BE49-F238E27FC236}">
                <a16:creationId xmlns:a16="http://schemas.microsoft.com/office/drawing/2014/main" id="{445316CF-7EA7-2C37-D6CB-D2F0A692DBBC}"/>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953193" y="1020949"/>
            <a:ext cx="439003" cy="439003"/>
          </a:xfrm>
          <a:prstGeom prst="rect">
            <a:avLst/>
          </a:prstGeom>
        </p:spPr>
      </p:pic>
    </p:spTree>
    <p:extLst>
      <p:ext uri="{BB962C8B-B14F-4D97-AF65-F5344CB8AC3E}">
        <p14:creationId xmlns:p14="http://schemas.microsoft.com/office/powerpoint/2010/main" val="685397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39893-EE04-582C-E944-EFDA9930004C}"/>
            </a:ext>
          </a:extLst>
        </p:cNvPr>
        <p:cNvGrpSpPr/>
        <p:nvPr/>
      </p:nvGrpSpPr>
      <p:grpSpPr>
        <a:xfrm>
          <a:off x="0" y="0"/>
          <a:ext cx="0" cy="0"/>
          <a:chOff x="0" y="0"/>
          <a:chExt cx="0" cy="0"/>
        </a:xfrm>
      </p:grpSpPr>
      <p:sp>
        <p:nvSpPr>
          <p:cNvPr id="15" name="矩形: 圆角 14">
            <a:extLst>
              <a:ext uri="{FF2B5EF4-FFF2-40B4-BE49-F238E27FC236}">
                <a16:creationId xmlns:a16="http://schemas.microsoft.com/office/drawing/2014/main" id="{09BB6B31-F209-FC2F-0549-5D5CC1F3F5B3}"/>
              </a:ext>
            </a:extLst>
          </p:cNvPr>
          <p:cNvSpPr/>
          <p:nvPr/>
        </p:nvSpPr>
        <p:spPr>
          <a:xfrm>
            <a:off x="1117280" y="2130401"/>
            <a:ext cx="4049975" cy="2198689"/>
          </a:xfrm>
          <a:prstGeom prst="roundRect">
            <a:avLst>
              <a:gd name="adj" fmla="val 8936"/>
            </a:avLst>
          </a:prstGeom>
          <a:noFill/>
          <a:ln w="28575">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连接符 61">
            <a:extLst>
              <a:ext uri="{FF2B5EF4-FFF2-40B4-BE49-F238E27FC236}">
                <a16:creationId xmlns:a16="http://schemas.microsoft.com/office/drawing/2014/main" id="{FDA5B66B-5175-2A9E-A256-9C66996EE54B}"/>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58747795-B760-D869-45BE-995AA0188C1C}"/>
              </a:ext>
            </a:extLst>
          </p:cNvPr>
          <p:cNvSpPr txBox="1">
            <a:spLocks noChangeArrowheads="1"/>
          </p:cNvSpPr>
          <p:nvPr/>
        </p:nvSpPr>
        <p:spPr bwMode="auto">
          <a:xfrm>
            <a:off x="367827" y="213865"/>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fontAlgn="base">
              <a:lnSpc>
                <a:spcPct val="100000"/>
              </a:lnSpc>
              <a:spcBef>
                <a:spcPct val="0"/>
              </a:spcBef>
              <a:spcAft>
                <a:spcPct val="0"/>
              </a:spcAft>
              <a:buNone/>
              <a:defRPr/>
            </a:pPr>
            <a:r>
              <a:rPr lang="en-US" altLang="zh-CN" sz="3200" b="1" dirty="0">
                <a:latin typeface="微软雅黑" panose="020B0503020204020204" pitchFamily="34" charset="-122"/>
                <a:ea typeface="微软雅黑" panose="020B0503020204020204" pitchFamily="34" charset="-122"/>
              </a:rPr>
              <a:t>Why the Adversary Wins </a:t>
            </a:r>
            <a:endParaRPr lang="zh-CN" altLang="en-US" sz="3200" b="1" dirty="0">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a16="http://schemas.microsoft.com/office/drawing/2014/main" id="{E04F5A28-629E-86CA-8305-69195AADFA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485" y="1870716"/>
            <a:ext cx="691845" cy="691845"/>
          </a:xfrm>
          <a:prstGeom prst="rect">
            <a:avLst/>
          </a:prstGeom>
        </p:spPr>
      </p:pic>
      <p:pic>
        <p:nvPicPr>
          <p:cNvPr id="12" name="图片 11">
            <a:extLst>
              <a:ext uri="{FF2B5EF4-FFF2-40B4-BE49-F238E27FC236}">
                <a16:creationId xmlns:a16="http://schemas.microsoft.com/office/drawing/2014/main" id="{6CEC4962-19C9-C3BD-D3DC-F86D4ED0251B}"/>
              </a:ext>
            </a:extLst>
          </p:cNvPr>
          <p:cNvPicPr>
            <a:picLocks noChangeAspect="1"/>
          </p:cNvPicPr>
          <p:nvPr/>
        </p:nvPicPr>
        <p:blipFill>
          <a:blip r:embed="rId4"/>
          <a:stretch>
            <a:fillRect/>
          </a:stretch>
        </p:blipFill>
        <p:spPr>
          <a:xfrm>
            <a:off x="815485" y="1949223"/>
            <a:ext cx="695730" cy="422591"/>
          </a:xfrm>
          <a:prstGeom prst="rect">
            <a:avLst/>
          </a:prstGeom>
        </p:spPr>
      </p:pic>
      <mc:AlternateContent xmlns:mc="http://schemas.openxmlformats.org/markup-compatibility/2006" xmlns:a14="http://schemas.microsoft.com/office/drawing/2010/main">
        <mc:Choice Requires="a14">
          <p:graphicFrame>
            <p:nvGraphicFramePr>
              <p:cNvPr id="16" name="表格 15">
                <a:extLst>
                  <a:ext uri="{FF2B5EF4-FFF2-40B4-BE49-F238E27FC236}">
                    <a16:creationId xmlns:a16="http://schemas.microsoft.com/office/drawing/2014/main" id="{67D54F29-6F62-3922-AF08-8487DF448AFA}"/>
                  </a:ext>
                </a:extLst>
              </p:cNvPr>
              <p:cNvGraphicFramePr>
                <a:graphicFrameLocks noGrp="1"/>
              </p:cNvGraphicFramePr>
              <p:nvPr>
                <p:extLst/>
              </p:nvPr>
            </p:nvGraphicFramePr>
            <p:xfrm>
              <a:off x="1546754" y="2327577"/>
              <a:ext cx="3231550" cy="1828800"/>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0">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𝟔</m:t>
                                </m:r>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a:solidFill>
                                          <a:schemeClr val="tx1"/>
                                        </a:solidFill>
                                        <a:latin typeface="Cambria Math" panose="02040503050406030204" pitchFamily="18" charset="0"/>
                                        <a:ea typeface="+mn-ea"/>
                                        <a:cs typeface="+mn-cs"/>
                                      </a:rPr>
                                      <m:t>𝟔</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2436588267"/>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𝟐</m:t>
                                </m:r>
                              </m:oMath>
                            </m:oMathPara>
                          </a14:m>
                          <a:endParaRPr lang="zh-CN" altLang="en-US" b="1" dirty="0"/>
                        </a:p>
                      </a:txBody>
                      <a:tcPr>
                        <a:solidFill>
                          <a:schemeClr val="accent2">
                            <a:lumMod val="40000"/>
                            <a:lumOff val="60000"/>
                          </a:schemeClr>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𝟕</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chemeClr val="accent2">
                            <a:lumMod val="40000"/>
                            <a:lumOff val="60000"/>
                          </a:schemeClr>
                        </a:solidFill>
                      </a:tcPr>
                    </a:tc>
                    <a:extLst>
                      <a:ext uri="{0D108BD9-81ED-4DB2-BD59-A6C34878D82A}">
                        <a16:rowId xmlns:a16="http://schemas.microsoft.com/office/drawing/2014/main" val="1012736869"/>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𝟑</m:t>
                                </m:r>
                              </m:oMath>
                            </m:oMathPara>
                          </a14:m>
                          <a:endParaRPr lang="zh-CN" altLang="en-US" b="1" dirty="0"/>
                        </a:p>
                      </a:txBody>
                      <a:tcPr>
                        <a:solidFill>
                          <a:schemeClr val="accent2">
                            <a:lumMod val="40000"/>
                            <a:lumOff val="60000"/>
                          </a:schemeClr>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a:solidFill>
                                          <a:schemeClr val="tx1"/>
                                        </a:solidFill>
                                        <a:latin typeface="Cambria Math" panose="02040503050406030204" pitchFamily="18" charset="0"/>
                                        <a:ea typeface="+mn-ea"/>
                                        <a:cs typeface="+mn-cs"/>
                                      </a:rPr>
                                      <m:t>𝟑</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chemeClr val="accent2">
                            <a:lumMod val="40000"/>
                            <a:lumOff val="60000"/>
                          </a:schemeClr>
                        </a:solidFill>
                      </a:tcPr>
                    </a:tc>
                    <a:extLst>
                      <a:ext uri="{0D108BD9-81ED-4DB2-BD59-A6C34878D82A}">
                        <a16:rowId xmlns:a16="http://schemas.microsoft.com/office/drawing/2014/main" val="170428698"/>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𝟒</m:t>
                                </m:r>
                              </m:oMath>
                            </m:oMathPara>
                          </a14:m>
                          <a:endParaRPr lang="zh-CN" altLang="en-US" b="1" dirty="0"/>
                        </a:p>
                      </a:txBody>
                      <a:tcPr>
                        <a:solidFill>
                          <a:schemeClr val="accent2">
                            <a:lumMod val="40000"/>
                            <a:lumOff val="60000"/>
                          </a:schemeClr>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a:solidFill>
                                          <a:schemeClr val="tx1"/>
                                        </a:solidFill>
                                        <a:latin typeface="Cambria Math" panose="02040503050406030204" pitchFamily="18" charset="0"/>
                                        <a:ea typeface="+mn-ea"/>
                                        <a:cs typeface="+mn-cs"/>
                                      </a:rPr>
                                      <m:t>𝟒</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chemeClr val="accent2">
                            <a:lumMod val="40000"/>
                            <a:lumOff val="60000"/>
                          </a:schemeClr>
                        </a:solidFill>
                      </a:tcPr>
                    </a:tc>
                    <a:extLst>
                      <a:ext uri="{0D108BD9-81ED-4DB2-BD59-A6C34878D82A}">
                        <a16:rowId xmlns:a16="http://schemas.microsoft.com/office/drawing/2014/main" val="4207005643"/>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𝟏𝟎</m:t>
                                </m:r>
                              </m:oMath>
                            </m:oMathPara>
                          </a14:m>
                          <a:endParaRPr lang="zh-CN" altLang="en-US" b="1" dirty="0"/>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𝟓</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chemeClr val="accent2">
                            <a:lumMod val="40000"/>
                            <a:lumOff val="60000"/>
                          </a:schemeClr>
                        </a:solidFill>
                      </a:tcPr>
                    </a:tc>
                    <a:extLst>
                      <a:ext uri="{0D108BD9-81ED-4DB2-BD59-A6C34878D82A}">
                        <a16:rowId xmlns:a16="http://schemas.microsoft.com/office/drawing/2014/main" val="3273603515"/>
                      </a:ext>
                    </a:extLst>
                  </a:tr>
                </a:tbl>
              </a:graphicData>
            </a:graphic>
          </p:graphicFrame>
        </mc:Choice>
        <mc:Fallback xmlns="">
          <p:graphicFrame>
            <p:nvGraphicFramePr>
              <p:cNvPr id="16" name="表格 15">
                <a:extLst>
                  <a:ext uri="{FF2B5EF4-FFF2-40B4-BE49-F238E27FC236}">
                    <a16:creationId xmlns:a16="http://schemas.microsoft.com/office/drawing/2014/main" id="{67D54F29-6F62-3922-AF08-8487DF448AFA}"/>
                  </a:ext>
                </a:extLst>
              </p:cNvPr>
              <p:cNvGraphicFramePr>
                <a:graphicFrameLocks noGrp="1"/>
              </p:cNvGraphicFramePr>
              <p:nvPr>
                <p:extLst>
                  <p:ext uri="{D42A27DB-BD31-4B8C-83A1-F6EECF244321}">
                    <p14:modId xmlns:p14="http://schemas.microsoft.com/office/powerpoint/2010/main" val="609639706"/>
                  </p:ext>
                </p:extLst>
              </p:nvPr>
            </p:nvGraphicFramePr>
            <p:xfrm>
              <a:off x="1546754" y="2327577"/>
              <a:ext cx="3231550" cy="1828800"/>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365760">
                    <a:tc>
                      <a:txBody>
                        <a:bodyPr/>
                        <a:lstStyle/>
                        <a:p>
                          <a:endParaRPr lang="zh-CN"/>
                        </a:p>
                      </a:txBody>
                      <a:tcPr>
                        <a:blipFill>
                          <a:blip r:embed="rId5"/>
                          <a:stretch>
                            <a:fillRect l="-376" t="-1667" r="-101504" b="-405000"/>
                          </a:stretch>
                        </a:blipFill>
                      </a:tcPr>
                    </a:tc>
                    <a:tc>
                      <a:txBody>
                        <a:bodyPr/>
                        <a:lstStyle/>
                        <a:p>
                          <a:endParaRPr lang="zh-CN"/>
                        </a:p>
                      </a:txBody>
                      <a:tcPr>
                        <a:blipFill>
                          <a:blip r:embed="rId5"/>
                          <a:stretch>
                            <a:fillRect l="-100755" t="-1667" r="-1887" b="-405000"/>
                          </a:stretch>
                        </a:blipFill>
                      </a:tcPr>
                    </a:tc>
                    <a:extLst>
                      <a:ext uri="{0D108BD9-81ED-4DB2-BD59-A6C34878D82A}">
                        <a16:rowId xmlns:a16="http://schemas.microsoft.com/office/drawing/2014/main" val="2436588267"/>
                      </a:ext>
                    </a:extLst>
                  </a:tr>
                  <a:tr h="365760">
                    <a:tc>
                      <a:txBody>
                        <a:bodyPr/>
                        <a:lstStyle/>
                        <a:p>
                          <a:endParaRPr lang="zh-CN"/>
                        </a:p>
                      </a:txBody>
                      <a:tcPr>
                        <a:blipFill>
                          <a:blip r:embed="rId5"/>
                          <a:stretch>
                            <a:fillRect l="-376" t="-101667" r="-101504" b="-305000"/>
                          </a:stretch>
                        </a:blipFill>
                      </a:tcPr>
                    </a:tc>
                    <a:tc>
                      <a:txBody>
                        <a:bodyPr/>
                        <a:lstStyle/>
                        <a:p>
                          <a:endParaRPr lang="zh-CN"/>
                        </a:p>
                      </a:txBody>
                      <a:tcPr>
                        <a:blipFill>
                          <a:blip r:embed="rId5"/>
                          <a:stretch>
                            <a:fillRect l="-100755" t="-101667" r="-1887" b="-305000"/>
                          </a:stretch>
                        </a:blipFill>
                      </a:tcPr>
                    </a:tc>
                    <a:extLst>
                      <a:ext uri="{0D108BD9-81ED-4DB2-BD59-A6C34878D82A}">
                        <a16:rowId xmlns:a16="http://schemas.microsoft.com/office/drawing/2014/main" val="1012736869"/>
                      </a:ext>
                    </a:extLst>
                  </a:tr>
                  <a:tr h="365760">
                    <a:tc>
                      <a:txBody>
                        <a:bodyPr/>
                        <a:lstStyle/>
                        <a:p>
                          <a:endParaRPr lang="zh-CN"/>
                        </a:p>
                      </a:txBody>
                      <a:tcPr>
                        <a:blipFill>
                          <a:blip r:embed="rId5"/>
                          <a:stretch>
                            <a:fillRect l="-376" t="-198361" r="-101504" b="-200000"/>
                          </a:stretch>
                        </a:blipFill>
                      </a:tcPr>
                    </a:tc>
                    <a:tc>
                      <a:txBody>
                        <a:bodyPr/>
                        <a:lstStyle/>
                        <a:p>
                          <a:endParaRPr lang="zh-CN"/>
                        </a:p>
                      </a:txBody>
                      <a:tcPr>
                        <a:blipFill>
                          <a:blip r:embed="rId5"/>
                          <a:stretch>
                            <a:fillRect l="-100755" t="-198361" r="-1887" b="-200000"/>
                          </a:stretch>
                        </a:blipFill>
                      </a:tcPr>
                    </a:tc>
                    <a:extLst>
                      <a:ext uri="{0D108BD9-81ED-4DB2-BD59-A6C34878D82A}">
                        <a16:rowId xmlns:a16="http://schemas.microsoft.com/office/drawing/2014/main" val="170428698"/>
                      </a:ext>
                    </a:extLst>
                  </a:tr>
                  <a:tr h="365760">
                    <a:tc>
                      <a:txBody>
                        <a:bodyPr/>
                        <a:lstStyle/>
                        <a:p>
                          <a:endParaRPr lang="zh-CN"/>
                        </a:p>
                      </a:txBody>
                      <a:tcPr>
                        <a:blipFill>
                          <a:blip r:embed="rId5"/>
                          <a:stretch>
                            <a:fillRect l="-376" t="-303333" r="-101504" b="-103333"/>
                          </a:stretch>
                        </a:blipFill>
                      </a:tcPr>
                    </a:tc>
                    <a:tc>
                      <a:txBody>
                        <a:bodyPr/>
                        <a:lstStyle/>
                        <a:p>
                          <a:endParaRPr lang="zh-CN"/>
                        </a:p>
                      </a:txBody>
                      <a:tcPr>
                        <a:blipFill>
                          <a:blip r:embed="rId5"/>
                          <a:stretch>
                            <a:fillRect l="-100755" t="-303333" r="-1887" b="-103333"/>
                          </a:stretch>
                        </a:blipFill>
                      </a:tcPr>
                    </a:tc>
                    <a:extLst>
                      <a:ext uri="{0D108BD9-81ED-4DB2-BD59-A6C34878D82A}">
                        <a16:rowId xmlns:a16="http://schemas.microsoft.com/office/drawing/2014/main" val="4207005643"/>
                      </a:ext>
                    </a:extLst>
                  </a:tr>
                  <a:tr h="365760">
                    <a:tc>
                      <a:txBody>
                        <a:bodyPr/>
                        <a:lstStyle/>
                        <a:p>
                          <a:endParaRPr lang="zh-CN"/>
                        </a:p>
                      </a:txBody>
                      <a:tcPr>
                        <a:blipFill>
                          <a:blip r:embed="rId5"/>
                          <a:stretch>
                            <a:fillRect l="-376" t="-403333" r="-101504" b="-3333"/>
                          </a:stretch>
                        </a:blipFill>
                      </a:tcPr>
                    </a:tc>
                    <a:tc>
                      <a:txBody>
                        <a:bodyPr/>
                        <a:lstStyle/>
                        <a:p>
                          <a:endParaRPr lang="zh-CN"/>
                        </a:p>
                      </a:txBody>
                      <a:tcPr>
                        <a:blipFill>
                          <a:blip r:embed="rId5"/>
                          <a:stretch>
                            <a:fillRect l="-100755" t="-403333" r="-1887" b="-3333"/>
                          </a:stretch>
                        </a:blipFill>
                      </a:tcPr>
                    </a:tc>
                    <a:extLst>
                      <a:ext uri="{0D108BD9-81ED-4DB2-BD59-A6C34878D82A}">
                        <a16:rowId xmlns:a16="http://schemas.microsoft.com/office/drawing/2014/main" val="3273603515"/>
                      </a:ext>
                    </a:extLst>
                  </a:tr>
                </a:tbl>
              </a:graphicData>
            </a:graphic>
          </p:graphicFrame>
        </mc:Fallback>
      </mc:AlternateContent>
      <p:grpSp>
        <p:nvGrpSpPr>
          <p:cNvPr id="39" name="组合 38">
            <a:extLst>
              <a:ext uri="{FF2B5EF4-FFF2-40B4-BE49-F238E27FC236}">
                <a16:creationId xmlns:a16="http://schemas.microsoft.com/office/drawing/2014/main" id="{18D994A8-488F-7BD7-DDB4-946481539953}"/>
              </a:ext>
            </a:extLst>
          </p:cNvPr>
          <p:cNvGrpSpPr/>
          <p:nvPr/>
        </p:nvGrpSpPr>
        <p:grpSpPr>
          <a:xfrm>
            <a:off x="1051541" y="5323032"/>
            <a:ext cx="4376401" cy="1226820"/>
            <a:chOff x="1051541" y="5323032"/>
            <a:chExt cx="4376401" cy="1226820"/>
          </a:xfrm>
        </p:grpSpPr>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B31C17B7-3A20-E53B-CB00-96B32C7F3EC6}"/>
                    </a:ext>
                  </a:extLst>
                </p:cNvPr>
                <p:cNvSpPr txBox="1"/>
                <p:nvPr/>
              </p:nvSpPr>
              <p:spPr>
                <a:xfrm>
                  <a:off x="1328437" y="5323032"/>
                  <a:ext cx="2223896" cy="678071"/>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m:rPr>
                            <m:sty m:val="p"/>
                          </m:rPr>
                          <a:rPr lang="en-US" altLang="zh-CN" sz="2400" dirty="0">
                            <a:latin typeface="Cambria Math" panose="02040503050406030204" pitchFamily="18" charset="0"/>
                          </a:rPr>
                          <m:t>KG</m:t>
                        </m:r>
                        <m:r>
                          <a:rPr lang="en-US" altLang="zh-CN" sz="2400" dirty="0">
                            <a:latin typeface="Cambria Math" panose="02040503050406030204" pitchFamily="18" charset="0"/>
                          </a:rPr>
                          <m:t>(</m:t>
                        </m:r>
                        <m:sSub>
                          <m:sSubPr>
                            <m:ctrlPr>
                              <a:rPr lang="zh-CN" altLang="en-US" sz="2400" b="1" i="1" dirty="0">
                                <a:solidFill>
                                  <a:srgbClr val="C00000"/>
                                </a:solidFill>
                                <a:latin typeface="Cambria Math" panose="02040503050406030204" pitchFamily="18" charset="0"/>
                                <a:ea typeface="Microsoft YaHei" panose="020B0503020204020204" pitchFamily="34" charset="-122"/>
                              </a:rPr>
                            </m:ctrlPr>
                          </m:sSubPr>
                          <m:e>
                            <m:acc>
                              <m:accPr>
                                <m:chr m:val="̃"/>
                                <m:ctrlPr>
                                  <a:rPr lang="zh-CN" altLang="en-US" sz="2400" b="1" i="1" dirty="0">
                                    <a:solidFill>
                                      <a:srgbClr val="C00000"/>
                                    </a:solidFill>
                                    <a:latin typeface="Cambria Math" panose="02040503050406030204" pitchFamily="18" charset="0"/>
                                    <a:ea typeface="Microsoft YaHei" panose="020B0503020204020204" pitchFamily="34" charset="-122"/>
                                  </a:rPr>
                                </m:ctrlPr>
                              </m:accPr>
                              <m:e>
                                <m:r>
                                  <a:rPr lang="zh-CN" altLang="en-US" sz="2400" b="1" i="1" dirty="0">
                                    <a:solidFill>
                                      <a:srgbClr val="C00000"/>
                                    </a:solidFill>
                                    <a:latin typeface="Cambria Math" panose="02040503050406030204" pitchFamily="18" charset="0"/>
                                    <a:ea typeface="Microsoft YaHei" panose="020B0503020204020204" pitchFamily="34" charset="-122"/>
                                  </a:rPr>
                                  <m:t>𝐬𝐤</m:t>
                                </m:r>
                              </m:e>
                            </m:acc>
                          </m:e>
                          <m:sub>
                            <m:r>
                              <a:rPr lang="zh-CN" altLang="en-US" sz="2400" b="1" i="1" dirty="0">
                                <a:solidFill>
                                  <a:srgbClr val="C00000"/>
                                </a:solidFill>
                                <a:latin typeface="Cambria Math" panose="02040503050406030204" pitchFamily="18" charset="0"/>
                                <a:ea typeface="Microsoft YaHei" panose="020B0503020204020204" pitchFamily="34" charset="-122"/>
                              </a:rPr>
                              <m:t>𝑨</m:t>
                            </m:r>
                          </m:sub>
                        </m:sSub>
                        <m:r>
                          <a:rPr lang="en-US" altLang="zh-CN" sz="2400" dirty="0">
                            <a:latin typeface="Cambria Math" panose="02040503050406030204" pitchFamily="18" charset="0"/>
                          </a:rPr>
                          <m:t>)</m:t>
                        </m:r>
                      </m:oMath>
                    </m:oMathPara>
                  </a14:m>
                  <a:endParaRPr lang="zh-CN" altLang="en-US" sz="2400" dirty="0">
                    <a:latin typeface="Microsoft YaHei" panose="020B0503020204020204" pitchFamily="34" charset="-122"/>
                    <a:ea typeface="Microsoft YaHei" panose="020B0503020204020204" pitchFamily="34" charset="-122"/>
                  </a:endParaRPr>
                </a:p>
              </p:txBody>
            </p:sp>
          </mc:Choice>
          <mc:Fallback xmlns="">
            <p:sp>
              <p:nvSpPr>
                <p:cNvPr id="17" name="文本框 16">
                  <a:extLst>
                    <a:ext uri="{FF2B5EF4-FFF2-40B4-BE49-F238E27FC236}">
                      <a16:creationId xmlns:a16="http://schemas.microsoft.com/office/drawing/2014/main" id="{B31C17B7-3A20-E53B-CB00-96B32C7F3EC6}"/>
                    </a:ext>
                  </a:extLst>
                </p:cNvPr>
                <p:cNvSpPr txBox="1">
                  <a:spLocks noRot="1" noChangeAspect="1" noMove="1" noResize="1" noEditPoints="1" noAdjustHandles="1" noChangeArrowheads="1" noChangeShapeType="1" noTextEdit="1"/>
                </p:cNvSpPr>
                <p:nvPr/>
              </p:nvSpPr>
              <p:spPr>
                <a:xfrm>
                  <a:off x="1328437" y="5323032"/>
                  <a:ext cx="2223896" cy="678071"/>
                </a:xfrm>
                <a:prstGeom prst="rect">
                  <a:avLst/>
                </a:prstGeom>
                <a:blipFill>
                  <a:blip r:embed="rId6"/>
                  <a:stretch>
                    <a:fillRect/>
                  </a:stretch>
                </a:blipFill>
              </p:spPr>
              <p:txBody>
                <a:bodyPr/>
                <a:lstStyle/>
                <a:p>
                  <a:r>
                    <a:rPr lang="zh-CN" altLang="en-US">
                      <a:noFill/>
                    </a:rPr>
                    <a:t> </a:t>
                  </a:r>
                </a:p>
              </p:txBody>
            </p:sp>
          </mc:Fallback>
        </mc:AlternateContent>
        <p:cxnSp>
          <p:nvCxnSpPr>
            <p:cNvPr id="22" name="直接箭头连接符 21">
              <a:extLst>
                <a:ext uri="{FF2B5EF4-FFF2-40B4-BE49-F238E27FC236}">
                  <a16:creationId xmlns:a16="http://schemas.microsoft.com/office/drawing/2014/main" id="{AF1F1858-ED22-9491-E5F6-B2EA556D86E9}"/>
                </a:ext>
              </a:extLst>
            </p:cNvPr>
            <p:cNvCxnSpPr>
              <a:cxnSpLocks/>
            </p:cNvCxnSpPr>
            <p:nvPr/>
          </p:nvCxnSpPr>
          <p:spPr>
            <a:xfrm>
              <a:off x="3047766" y="5726463"/>
              <a:ext cx="61174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2D22BA15-7D4B-5032-6B5E-7716F15CFBBB}"/>
                    </a:ext>
                  </a:extLst>
                </p:cNvPr>
                <p:cNvSpPr txBox="1"/>
                <p:nvPr/>
              </p:nvSpPr>
              <p:spPr>
                <a:xfrm>
                  <a:off x="3353640" y="5431236"/>
                  <a:ext cx="138286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0" i="1" dirty="0" smtClean="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b="0" i="1" dirty="0">
                                <a:latin typeface="Cambria Math" panose="02040503050406030204" pitchFamily="18" charset="0"/>
                                <a:ea typeface="Microsoft YaHei" panose="020B0503020204020204" pitchFamily="34" charset="-122"/>
                              </a:rPr>
                              <m:t>𝑘</m:t>
                            </m:r>
                          </m:e>
                          <m:sub>
                            <m:r>
                              <a:rPr lang="zh-CN" altLang="en-US" sz="2400" b="0" i="1" dirty="0">
                                <a:latin typeface="Cambria Math" panose="02040503050406030204" pitchFamily="18" charset="0"/>
                                <a:ea typeface="Microsoft YaHei" panose="020B0503020204020204" pitchFamily="34" charset="-122"/>
                              </a:rPr>
                              <m:t>𝐴</m:t>
                            </m:r>
                          </m:sub>
                        </m:sSub>
                      </m:oMath>
                    </m:oMathPara>
                  </a14:m>
                  <a:endParaRPr lang="zh-CN" altLang="en-US" sz="2400" dirty="0"/>
                </a:p>
              </p:txBody>
            </p:sp>
          </mc:Choice>
          <mc:Fallback xmlns="">
            <p:sp>
              <p:nvSpPr>
                <p:cNvPr id="26" name="文本框 25">
                  <a:extLst>
                    <a:ext uri="{FF2B5EF4-FFF2-40B4-BE49-F238E27FC236}">
                      <a16:creationId xmlns:a16="http://schemas.microsoft.com/office/drawing/2014/main" id="{2D22BA15-7D4B-5032-6B5E-7716F15CFBBB}"/>
                    </a:ext>
                  </a:extLst>
                </p:cNvPr>
                <p:cNvSpPr txBox="1">
                  <a:spLocks noRot="1" noChangeAspect="1" noMove="1" noResize="1" noEditPoints="1" noAdjustHandles="1" noChangeArrowheads="1" noChangeShapeType="1" noTextEdit="1"/>
                </p:cNvSpPr>
                <p:nvPr/>
              </p:nvSpPr>
              <p:spPr>
                <a:xfrm>
                  <a:off x="3353640" y="5431236"/>
                  <a:ext cx="1382868" cy="461665"/>
                </a:xfrm>
                <a:prstGeom prst="rect">
                  <a:avLst/>
                </a:prstGeom>
                <a:blipFill>
                  <a:blip r:embed="rId7"/>
                  <a:stretch>
                    <a:fillRect b="-92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EEF30EBB-73D2-E6D3-7C1E-3700ADFD8C2B}"/>
                    </a:ext>
                  </a:extLst>
                </p:cNvPr>
                <p:cNvSpPr txBox="1"/>
                <p:nvPr/>
              </p:nvSpPr>
              <p:spPr>
                <a:xfrm>
                  <a:off x="1051541" y="6067028"/>
                  <a:ext cx="3578053" cy="48282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altLang="zh-CN" sz="2400" dirty="0">
                            <a:latin typeface="Cambria Math" panose="02040503050406030204" pitchFamily="18" charset="0"/>
                          </a:rPr>
                          <m:t>SHK</m:t>
                        </m:r>
                        <m:r>
                          <a:rPr lang="en-US" altLang="zh-CN" sz="2400" dirty="0">
                            <a:latin typeface="Cambria Math" panose="02040503050406030204" pitchFamily="18" charset="0"/>
                          </a:rPr>
                          <m:t>(</m:t>
                        </m:r>
                        <m:sSub>
                          <m:sSubPr>
                            <m:ctrlPr>
                              <a:rPr lang="zh-CN" altLang="en-US" sz="2400" b="1" i="1" dirty="0">
                                <a:solidFill>
                                  <a:srgbClr val="C00000"/>
                                </a:solidFill>
                                <a:latin typeface="Cambria Math" panose="02040503050406030204" pitchFamily="18" charset="0"/>
                                <a:ea typeface="Microsoft YaHei" panose="020B0503020204020204" pitchFamily="34" charset="-122"/>
                              </a:rPr>
                            </m:ctrlPr>
                          </m:sSubPr>
                          <m:e>
                            <m:acc>
                              <m:accPr>
                                <m:chr m:val="̃"/>
                                <m:ctrlPr>
                                  <a:rPr lang="zh-CN" altLang="en-US" sz="2400" b="1" i="1" dirty="0">
                                    <a:solidFill>
                                      <a:srgbClr val="C00000"/>
                                    </a:solidFill>
                                    <a:latin typeface="Cambria Math" panose="02040503050406030204" pitchFamily="18" charset="0"/>
                                    <a:ea typeface="Microsoft YaHei" panose="020B0503020204020204" pitchFamily="34" charset="-122"/>
                                  </a:rPr>
                                </m:ctrlPr>
                              </m:accPr>
                              <m:e>
                                <m:r>
                                  <a:rPr lang="zh-CN" altLang="en-US" sz="2400" b="1" i="1" dirty="0">
                                    <a:solidFill>
                                      <a:srgbClr val="C00000"/>
                                    </a:solidFill>
                                    <a:latin typeface="Cambria Math" panose="02040503050406030204" pitchFamily="18" charset="0"/>
                                    <a:ea typeface="Microsoft YaHei" panose="020B0503020204020204" pitchFamily="34" charset="-122"/>
                                  </a:rPr>
                                  <m:t>𝐬𝐤</m:t>
                                </m:r>
                              </m:e>
                            </m:acc>
                          </m:e>
                          <m:sub>
                            <m:r>
                              <a:rPr lang="zh-CN" altLang="en-US" sz="2400" b="1" i="1" dirty="0">
                                <a:solidFill>
                                  <a:srgbClr val="C00000"/>
                                </a:solidFill>
                                <a:latin typeface="Cambria Math" panose="02040503050406030204" pitchFamily="18" charset="0"/>
                                <a:ea typeface="Microsoft YaHei" panose="020B0503020204020204" pitchFamily="34" charset="-122"/>
                              </a:rPr>
                              <m:t>𝑨</m:t>
                            </m:r>
                          </m:sub>
                        </m:sSub>
                        <m:r>
                          <a:rPr lang="en-US" altLang="zh-CN" sz="2400" dirty="0">
                            <a:latin typeface="Cambria Math" panose="02040503050406030204" pitchFamily="18" charset="0"/>
                            <a:ea typeface="Microsoft YaHei" panose="020B0503020204020204" pitchFamily="34" charset="-122"/>
                          </a:rPr>
                          <m:t>,</m:t>
                        </m:r>
                        <m:r>
                          <a:rPr lang="en-US" altLang="zh-CN" sz="2400" i="1" dirty="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en-US" altLang="zh-CN" sz="2400" i="1" dirty="0">
                                <a:latin typeface="Cambria Math" panose="02040503050406030204" pitchFamily="18" charset="0"/>
                                <a:ea typeface="Microsoft YaHei" panose="020B0503020204020204" pitchFamily="34" charset="-122"/>
                              </a:rPr>
                              <m:t>𝐵</m:t>
                            </m:r>
                          </m:sub>
                        </m:sSub>
                        <m:r>
                          <a:rPr lang="en-US" altLang="zh-CN" sz="2400" dirty="0">
                            <a:latin typeface="Cambria Math" panose="02040503050406030204" pitchFamily="18" charset="0"/>
                          </a:rPr>
                          <m:t>)</m:t>
                        </m:r>
                      </m:oMath>
                    </m:oMathPara>
                  </a14:m>
                  <a:endParaRPr lang="zh-CN" altLang="en-US" sz="2400" dirty="0"/>
                </a:p>
              </p:txBody>
            </p:sp>
          </mc:Choice>
          <mc:Fallback xmlns="">
            <p:sp>
              <p:nvSpPr>
                <p:cNvPr id="28" name="文本框 27">
                  <a:extLst>
                    <a:ext uri="{FF2B5EF4-FFF2-40B4-BE49-F238E27FC236}">
                      <a16:creationId xmlns:a16="http://schemas.microsoft.com/office/drawing/2014/main" id="{EEF30EBB-73D2-E6D3-7C1E-3700ADFD8C2B}"/>
                    </a:ext>
                  </a:extLst>
                </p:cNvPr>
                <p:cNvSpPr txBox="1">
                  <a:spLocks noRot="1" noChangeAspect="1" noMove="1" noResize="1" noEditPoints="1" noAdjustHandles="1" noChangeArrowheads="1" noChangeShapeType="1" noTextEdit="1"/>
                </p:cNvSpPr>
                <p:nvPr/>
              </p:nvSpPr>
              <p:spPr>
                <a:xfrm>
                  <a:off x="1051541" y="6067028"/>
                  <a:ext cx="3578053" cy="482824"/>
                </a:xfrm>
                <a:prstGeom prst="rect">
                  <a:avLst/>
                </a:prstGeom>
                <a:blipFill>
                  <a:blip r:embed="rId8"/>
                  <a:stretch>
                    <a:fillRect t="-7595" b="-17722"/>
                  </a:stretch>
                </a:blipFill>
              </p:spPr>
              <p:txBody>
                <a:bodyPr/>
                <a:lstStyle/>
                <a:p>
                  <a:r>
                    <a:rPr lang="zh-CN" altLang="en-US">
                      <a:noFill/>
                    </a:rPr>
                    <a:t> </a:t>
                  </a:r>
                </a:p>
              </p:txBody>
            </p:sp>
          </mc:Fallback>
        </mc:AlternateContent>
        <p:cxnSp>
          <p:nvCxnSpPr>
            <p:cNvPr id="29" name="直接箭头连接符 28">
              <a:extLst>
                <a:ext uri="{FF2B5EF4-FFF2-40B4-BE49-F238E27FC236}">
                  <a16:creationId xmlns:a16="http://schemas.microsoft.com/office/drawing/2014/main" id="{A3F8D34C-5826-DBBE-B338-612EDFFA6E26}"/>
                </a:ext>
              </a:extLst>
            </p:cNvPr>
            <p:cNvCxnSpPr>
              <a:cxnSpLocks/>
            </p:cNvCxnSpPr>
            <p:nvPr/>
          </p:nvCxnSpPr>
          <p:spPr>
            <a:xfrm>
              <a:off x="3893890" y="6326789"/>
              <a:ext cx="61174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24586CAB-A423-B223-8CC0-240A47724F36}"/>
                    </a:ext>
                  </a:extLst>
                </p:cNvPr>
                <p:cNvSpPr txBox="1"/>
                <p:nvPr/>
              </p:nvSpPr>
              <p:spPr>
                <a:xfrm>
                  <a:off x="4045074" y="6068951"/>
                  <a:ext cx="1382868" cy="48090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altLang="zh-CN" sz="2400" b="1" i="1" dirty="0">
                                <a:solidFill>
                                  <a:srgbClr val="C00000"/>
                                </a:solidFill>
                                <a:latin typeface="Cambria Math" panose="02040503050406030204" pitchFamily="18" charset="0"/>
                                <a:ea typeface="Microsoft YaHei" panose="020B0503020204020204" pitchFamily="34" charset="-122"/>
                              </a:rPr>
                            </m:ctrlPr>
                          </m:accPr>
                          <m:e>
                            <m:r>
                              <a:rPr lang="en-US" altLang="zh-CN" sz="2400" b="1" i="1" dirty="0">
                                <a:solidFill>
                                  <a:srgbClr val="C00000"/>
                                </a:solidFill>
                                <a:latin typeface="Cambria Math" panose="02040503050406030204" pitchFamily="18" charset="0"/>
                                <a:ea typeface="Microsoft YaHei" panose="020B0503020204020204" pitchFamily="34" charset="-122"/>
                              </a:rPr>
                              <m:t>𝒌</m:t>
                            </m:r>
                          </m:e>
                        </m:acc>
                      </m:oMath>
                    </m:oMathPara>
                  </a14:m>
                  <a:endParaRPr lang="zh-CN" altLang="en-US" sz="2400" b="1" dirty="0"/>
                </a:p>
              </p:txBody>
            </p:sp>
          </mc:Choice>
          <mc:Fallback xmlns="">
            <p:sp>
              <p:nvSpPr>
                <p:cNvPr id="30" name="文本框 29">
                  <a:extLst>
                    <a:ext uri="{FF2B5EF4-FFF2-40B4-BE49-F238E27FC236}">
                      <a16:creationId xmlns:a16="http://schemas.microsoft.com/office/drawing/2014/main" id="{24586CAB-A423-B223-8CC0-240A47724F36}"/>
                    </a:ext>
                  </a:extLst>
                </p:cNvPr>
                <p:cNvSpPr txBox="1">
                  <a:spLocks noRot="1" noChangeAspect="1" noMove="1" noResize="1" noEditPoints="1" noAdjustHandles="1" noChangeArrowheads="1" noChangeShapeType="1" noTextEdit="1"/>
                </p:cNvSpPr>
                <p:nvPr/>
              </p:nvSpPr>
              <p:spPr>
                <a:xfrm>
                  <a:off x="4045074" y="6068951"/>
                  <a:ext cx="1382868" cy="480901"/>
                </a:xfrm>
                <a:prstGeom prst="rect">
                  <a:avLst/>
                </a:prstGeom>
                <a:blipFill>
                  <a:blip r:embed="rId9"/>
                  <a:stretch>
                    <a:fillRect t="-7692" r="-1327"/>
                  </a:stretch>
                </a:blipFill>
              </p:spPr>
              <p:txBody>
                <a:bodyPr/>
                <a:lstStyle/>
                <a:p>
                  <a:r>
                    <a:rPr lang="zh-CN" altLang="en-US">
                      <a:noFill/>
                    </a:rPr>
                    <a:t> </a:t>
                  </a:r>
                </a:p>
              </p:txBody>
            </p:sp>
          </mc:Fallback>
        </mc:AlternateContent>
      </p:grpSp>
      <p:cxnSp>
        <p:nvCxnSpPr>
          <p:cNvPr id="35" name="直接箭头连接符 34">
            <a:extLst>
              <a:ext uri="{FF2B5EF4-FFF2-40B4-BE49-F238E27FC236}">
                <a16:creationId xmlns:a16="http://schemas.microsoft.com/office/drawing/2014/main" id="{6FE35E97-ADA7-0F60-87E5-6F198A028F38}"/>
              </a:ext>
            </a:extLst>
          </p:cNvPr>
          <p:cNvCxnSpPr>
            <a:cxnSpLocks/>
          </p:cNvCxnSpPr>
          <p:nvPr/>
        </p:nvCxnSpPr>
        <p:spPr>
          <a:xfrm flipV="1">
            <a:off x="2681527" y="4412801"/>
            <a:ext cx="0" cy="789862"/>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40" name="文本框 39">
            <a:extLst>
              <a:ext uri="{FF2B5EF4-FFF2-40B4-BE49-F238E27FC236}">
                <a16:creationId xmlns:a16="http://schemas.microsoft.com/office/drawing/2014/main" id="{FB7C9D41-5FD5-49A1-46BD-E53B4E9277B7}"/>
              </a:ext>
            </a:extLst>
          </p:cNvPr>
          <p:cNvSpPr txBox="1"/>
          <p:nvPr/>
        </p:nvSpPr>
        <p:spPr>
          <a:xfrm>
            <a:off x="1787018" y="4616881"/>
            <a:ext cx="977184" cy="369332"/>
          </a:xfrm>
          <a:prstGeom prst="rect">
            <a:avLst/>
          </a:prstGeom>
          <a:noFill/>
        </p:spPr>
        <p:txBody>
          <a:bodyPr wrap="square">
            <a:spAutoFit/>
          </a:bodyPr>
          <a:lstStyle/>
          <a:p>
            <a:pPr algn="ctr"/>
            <a:r>
              <a:rPr lang="en-US" altLang="zh-CN" sz="1800" dirty="0">
                <a:latin typeface="Microsoft YaHei" panose="020B0503020204020204" pitchFamily="34" charset="-122"/>
                <a:ea typeface="Microsoft YaHei" panose="020B0503020204020204" pitchFamily="34" charset="-122"/>
              </a:rPr>
              <a:t>query</a:t>
            </a:r>
            <a:endParaRPr lang="zh-CN" altLang="en-US" dirty="0"/>
          </a:p>
        </p:txBody>
      </p:sp>
      <p:cxnSp>
        <p:nvCxnSpPr>
          <p:cNvPr id="41" name="直接箭头连接符 40">
            <a:extLst>
              <a:ext uri="{FF2B5EF4-FFF2-40B4-BE49-F238E27FC236}">
                <a16:creationId xmlns:a16="http://schemas.microsoft.com/office/drawing/2014/main" id="{52CCCC60-4474-156A-4D37-859CD7A195B8}"/>
              </a:ext>
            </a:extLst>
          </p:cNvPr>
          <p:cNvCxnSpPr>
            <a:cxnSpLocks/>
          </p:cNvCxnSpPr>
          <p:nvPr/>
        </p:nvCxnSpPr>
        <p:spPr>
          <a:xfrm>
            <a:off x="3660321" y="4412801"/>
            <a:ext cx="0" cy="789862"/>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42" name="文本框 41">
            <a:extLst>
              <a:ext uri="{FF2B5EF4-FFF2-40B4-BE49-F238E27FC236}">
                <a16:creationId xmlns:a16="http://schemas.microsoft.com/office/drawing/2014/main" id="{6D520E40-D581-C592-9790-054B9DD016CE}"/>
              </a:ext>
            </a:extLst>
          </p:cNvPr>
          <p:cNvSpPr txBox="1"/>
          <p:nvPr/>
        </p:nvSpPr>
        <p:spPr>
          <a:xfrm>
            <a:off x="3648738" y="4617877"/>
            <a:ext cx="1194074" cy="369332"/>
          </a:xfrm>
          <a:prstGeom prst="rect">
            <a:avLst/>
          </a:prstGeom>
          <a:noFill/>
        </p:spPr>
        <p:txBody>
          <a:bodyPr wrap="square">
            <a:spAutoFit/>
          </a:bodyPr>
          <a:lstStyle/>
          <a:p>
            <a:pPr algn="ctr"/>
            <a:r>
              <a:rPr lang="en-US" altLang="zh-CN" sz="1800" dirty="0">
                <a:latin typeface="Microsoft YaHei" panose="020B0503020204020204" pitchFamily="34" charset="-122"/>
                <a:ea typeface="Microsoft YaHei" panose="020B0503020204020204" pitchFamily="34" charset="-122"/>
              </a:rPr>
              <a:t>response</a:t>
            </a:r>
            <a:endParaRPr lang="zh-CN" altLang="en-US" dirty="0"/>
          </a:p>
        </p:txBody>
      </p:sp>
      <p:pic>
        <p:nvPicPr>
          <p:cNvPr id="3" name="图片 2">
            <a:extLst>
              <a:ext uri="{FF2B5EF4-FFF2-40B4-BE49-F238E27FC236}">
                <a16:creationId xmlns:a16="http://schemas.microsoft.com/office/drawing/2014/main" id="{EF77BF88-9AA6-53D0-E1B5-CFC64E67459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81527" y="1027744"/>
            <a:ext cx="921479" cy="921479"/>
          </a:xfrm>
          <a:prstGeom prst="rect">
            <a:avLst/>
          </a:prstGeom>
        </p:spPr>
      </p:pic>
      <p:pic>
        <p:nvPicPr>
          <p:cNvPr id="4" name="图片 3">
            <a:extLst>
              <a:ext uri="{FF2B5EF4-FFF2-40B4-BE49-F238E27FC236}">
                <a16:creationId xmlns:a16="http://schemas.microsoft.com/office/drawing/2014/main" id="{9E8679D7-7AE3-6679-AC54-7A8BE63495D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750355" y="1055023"/>
            <a:ext cx="815693" cy="815693"/>
          </a:xfrm>
          <a:prstGeom prst="rect">
            <a:avLst/>
          </a:prstGeom>
        </p:spPr>
      </p:pic>
      <p:sp>
        <p:nvSpPr>
          <p:cNvPr id="5" name="矩形: 圆角 4">
            <a:extLst>
              <a:ext uri="{FF2B5EF4-FFF2-40B4-BE49-F238E27FC236}">
                <a16:creationId xmlns:a16="http://schemas.microsoft.com/office/drawing/2014/main" id="{4B072CD5-9858-8645-710B-8FD4C0230DD7}"/>
              </a:ext>
            </a:extLst>
          </p:cNvPr>
          <p:cNvSpPr/>
          <p:nvPr/>
        </p:nvSpPr>
        <p:spPr>
          <a:xfrm>
            <a:off x="7108136" y="2127099"/>
            <a:ext cx="4049975" cy="2198689"/>
          </a:xfrm>
          <a:prstGeom prst="roundRect">
            <a:avLst>
              <a:gd name="adj" fmla="val 8936"/>
            </a:avLst>
          </a:prstGeom>
          <a:noFill/>
          <a:ln w="28575">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graphicFrame>
            <p:nvGraphicFramePr>
              <p:cNvPr id="14" name="表格 13">
                <a:extLst>
                  <a:ext uri="{FF2B5EF4-FFF2-40B4-BE49-F238E27FC236}">
                    <a16:creationId xmlns:a16="http://schemas.microsoft.com/office/drawing/2014/main" id="{B7AE2CA4-8015-97BC-0E76-FAC1E7139B4E}"/>
                  </a:ext>
                </a:extLst>
              </p:cNvPr>
              <p:cNvGraphicFramePr>
                <a:graphicFrameLocks noGrp="1"/>
              </p:cNvGraphicFramePr>
              <p:nvPr>
                <p:extLst/>
              </p:nvPr>
            </p:nvGraphicFramePr>
            <p:xfrm>
              <a:off x="7486094" y="2327577"/>
              <a:ext cx="3231550" cy="1828800"/>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0">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𝟔</m:t>
                                </m:r>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𝟔</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2436588267"/>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𝟕</m:t>
                                </m:r>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𝟕</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1012736869"/>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𝟖</m:t>
                                </m:r>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𝟖</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170428698"/>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𝟗</m:t>
                                </m:r>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𝟗</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4207005643"/>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𝟏𝟎</m:t>
                                </m:r>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𝟏𝟎</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3273603515"/>
                      </a:ext>
                    </a:extLst>
                  </a:tr>
                </a:tbl>
              </a:graphicData>
            </a:graphic>
          </p:graphicFrame>
        </mc:Choice>
        <mc:Fallback xmlns="">
          <p:graphicFrame>
            <p:nvGraphicFramePr>
              <p:cNvPr id="14" name="表格 13">
                <a:extLst>
                  <a:ext uri="{FF2B5EF4-FFF2-40B4-BE49-F238E27FC236}">
                    <a16:creationId xmlns:a16="http://schemas.microsoft.com/office/drawing/2014/main" id="{B7AE2CA4-8015-97BC-0E76-FAC1E7139B4E}"/>
                  </a:ext>
                </a:extLst>
              </p:cNvPr>
              <p:cNvGraphicFramePr>
                <a:graphicFrameLocks noGrp="1"/>
              </p:cNvGraphicFramePr>
              <p:nvPr>
                <p:extLst>
                  <p:ext uri="{D42A27DB-BD31-4B8C-83A1-F6EECF244321}">
                    <p14:modId xmlns:p14="http://schemas.microsoft.com/office/powerpoint/2010/main" val="3087736401"/>
                  </p:ext>
                </p:extLst>
              </p:nvPr>
            </p:nvGraphicFramePr>
            <p:xfrm>
              <a:off x="7486094" y="2327577"/>
              <a:ext cx="3231550" cy="1828800"/>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365760">
                    <a:tc>
                      <a:txBody>
                        <a:bodyPr/>
                        <a:lstStyle/>
                        <a:p>
                          <a:endParaRPr lang="zh-CN"/>
                        </a:p>
                      </a:txBody>
                      <a:tcPr>
                        <a:blipFill>
                          <a:blip r:embed="rId12"/>
                          <a:stretch>
                            <a:fillRect l="-752" t="-1667" r="-101128" b="-405000"/>
                          </a:stretch>
                        </a:blipFill>
                      </a:tcPr>
                    </a:tc>
                    <a:tc>
                      <a:txBody>
                        <a:bodyPr/>
                        <a:lstStyle/>
                        <a:p>
                          <a:endParaRPr lang="zh-CN"/>
                        </a:p>
                      </a:txBody>
                      <a:tcPr>
                        <a:blipFill>
                          <a:blip r:embed="rId12"/>
                          <a:stretch>
                            <a:fillRect l="-101132" t="-1667" r="-1509" b="-405000"/>
                          </a:stretch>
                        </a:blipFill>
                      </a:tcPr>
                    </a:tc>
                    <a:extLst>
                      <a:ext uri="{0D108BD9-81ED-4DB2-BD59-A6C34878D82A}">
                        <a16:rowId xmlns:a16="http://schemas.microsoft.com/office/drawing/2014/main" val="2436588267"/>
                      </a:ext>
                    </a:extLst>
                  </a:tr>
                  <a:tr h="365760">
                    <a:tc>
                      <a:txBody>
                        <a:bodyPr/>
                        <a:lstStyle/>
                        <a:p>
                          <a:endParaRPr lang="zh-CN"/>
                        </a:p>
                      </a:txBody>
                      <a:tcPr>
                        <a:blipFill>
                          <a:blip r:embed="rId12"/>
                          <a:stretch>
                            <a:fillRect l="-752" t="-101667" r="-101128" b="-305000"/>
                          </a:stretch>
                        </a:blipFill>
                      </a:tcPr>
                    </a:tc>
                    <a:tc>
                      <a:txBody>
                        <a:bodyPr/>
                        <a:lstStyle/>
                        <a:p>
                          <a:endParaRPr lang="zh-CN"/>
                        </a:p>
                      </a:txBody>
                      <a:tcPr>
                        <a:blipFill>
                          <a:blip r:embed="rId12"/>
                          <a:stretch>
                            <a:fillRect l="-101132" t="-101667" r="-1509" b="-305000"/>
                          </a:stretch>
                        </a:blipFill>
                      </a:tcPr>
                    </a:tc>
                    <a:extLst>
                      <a:ext uri="{0D108BD9-81ED-4DB2-BD59-A6C34878D82A}">
                        <a16:rowId xmlns:a16="http://schemas.microsoft.com/office/drawing/2014/main" val="1012736869"/>
                      </a:ext>
                    </a:extLst>
                  </a:tr>
                  <a:tr h="365760">
                    <a:tc>
                      <a:txBody>
                        <a:bodyPr/>
                        <a:lstStyle/>
                        <a:p>
                          <a:endParaRPr lang="zh-CN"/>
                        </a:p>
                      </a:txBody>
                      <a:tcPr>
                        <a:blipFill>
                          <a:blip r:embed="rId12"/>
                          <a:stretch>
                            <a:fillRect l="-752" t="-198361" r="-101128" b="-200000"/>
                          </a:stretch>
                        </a:blipFill>
                      </a:tcPr>
                    </a:tc>
                    <a:tc>
                      <a:txBody>
                        <a:bodyPr/>
                        <a:lstStyle/>
                        <a:p>
                          <a:endParaRPr lang="zh-CN"/>
                        </a:p>
                      </a:txBody>
                      <a:tcPr>
                        <a:blipFill>
                          <a:blip r:embed="rId12"/>
                          <a:stretch>
                            <a:fillRect l="-101132" t="-198361" r="-1509" b="-200000"/>
                          </a:stretch>
                        </a:blipFill>
                      </a:tcPr>
                    </a:tc>
                    <a:extLst>
                      <a:ext uri="{0D108BD9-81ED-4DB2-BD59-A6C34878D82A}">
                        <a16:rowId xmlns:a16="http://schemas.microsoft.com/office/drawing/2014/main" val="170428698"/>
                      </a:ext>
                    </a:extLst>
                  </a:tr>
                  <a:tr h="365760">
                    <a:tc>
                      <a:txBody>
                        <a:bodyPr/>
                        <a:lstStyle/>
                        <a:p>
                          <a:endParaRPr lang="zh-CN"/>
                        </a:p>
                      </a:txBody>
                      <a:tcPr>
                        <a:blipFill>
                          <a:blip r:embed="rId12"/>
                          <a:stretch>
                            <a:fillRect l="-752" t="-303333" r="-101128" b="-103333"/>
                          </a:stretch>
                        </a:blipFill>
                      </a:tcPr>
                    </a:tc>
                    <a:tc>
                      <a:txBody>
                        <a:bodyPr/>
                        <a:lstStyle/>
                        <a:p>
                          <a:endParaRPr lang="zh-CN"/>
                        </a:p>
                      </a:txBody>
                      <a:tcPr>
                        <a:blipFill>
                          <a:blip r:embed="rId12"/>
                          <a:stretch>
                            <a:fillRect l="-101132" t="-303333" r="-1509" b="-103333"/>
                          </a:stretch>
                        </a:blipFill>
                      </a:tcPr>
                    </a:tc>
                    <a:extLst>
                      <a:ext uri="{0D108BD9-81ED-4DB2-BD59-A6C34878D82A}">
                        <a16:rowId xmlns:a16="http://schemas.microsoft.com/office/drawing/2014/main" val="4207005643"/>
                      </a:ext>
                    </a:extLst>
                  </a:tr>
                  <a:tr h="365760">
                    <a:tc>
                      <a:txBody>
                        <a:bodyPr/>
                        <a:lstStyle/>
                        <a:p>
                          <a:endParaRPr lang="zh-CN"/>
                        </a:p>
                      </a:txBody>
                      <a:tcPr>
                        <a:blipFill>
                          <a:blip r:embed="rId12"/>
                          <a:stretch>
                            <a:fillRect l="-752" t="-403333" r="-101128" b="-3333"/>
                          </a:stretch>
                        </a:blipFill>
                      </a:tcPr>
                    </a:tc>
                    <a:tc>
                      <a:txBody>
                        <a:bodyPr/>
                        <a:lstStyle/>
                        <a:p>
                          <a:endParaRPr lang="zh-CN"/>
                        </a:p>
                      </a:txBody>
                      <a:tcPr>
                        <a:blipFill>
                          <a:blip r:embed="rId12"/>
                          <a:stretch>
                            <a:fillRect l="-101132" t="-403333" r="-1509" b="-3333"/>
                          </a:stretch>
                        </a:blipFill>
                      </a:tcPr>
                    </a:tc>
                    <a:extLst>
                      <a:ext uri="{0D108BD9-81ED-4DB2-BD59-A6C34878D82A}">
                        <a16:rowId xmlns:a16="http://schemas.microsoft.com/office/drawing/2014/main" val="3273603515"/>
                      </a:ext>
                    </a:extLst>
                  </a:tr>
                </a:tbl>
              </a:graphicData>
            </a:graphic>
          </p:graphicFrame>
        </mc:Fallback>
      </mc:AlternateContent>
      <p:pic>
        <p:nvPicPr>
          <p:cNvPr id="24" name="图片 23">
            <a:extLst>
              <a:ext uri="{FF2B5EF4-FFF2-40B4-BE49-F238E27FC236}">
                <a16:creationId xmlns:a16="http://schemas.microsoft.com/office/drawing/2014/main" id="{B6917E78-1AFE-6152-712D-C7107430E3A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810246" y="1866832"/>
            <a:ext cx="695729" cy="695729"/>
          </a:xfrm>
          <a:prstGeom prst="rect">
            <a:avLst/>
          </a:prstGeom>
        </p:spPr>
      </p:pic>
      <p:pic>
        <p:nvPicPr>
          <p:cNvPr id="25" name="图片 24">
            <a:extLst>
              <a:ext uri="{FF2B5EF4-FFF2-40B4-BE49-F238E27FC236}">
                <a16:creationId xmlns:a16="http://schemas.microsoft.com/office/drawing/2014/main" id="{E3239E87-98F7-5EE4-1A49-7ED1CFE362B3}"/>
              </a:ext>
            </a:extLst>
          </p:cNvPr>
          <p:cNvPicPr>
            <a:picLocks noChangeAspect="1"/>
          </p:cNvPicPr>
          <p:nvPr/>
        </p:nvPicPr>
        <p:blipFill>
          <a:blip r:embed="rId4"/>
          <a:stretch>
            <a:fillRect/>
          </a:stretch>
        </p:blipFill>
        <p:spPr>
          <a:xfrm>
            <a:off x="10817186" y="1945338"/>
            <a:ext cx="695730" cy="422591"/>
          </a:xfrm>
          <a:prstGeom prst="rect">
            <a:avLst/>
          </a:prstGeom>
        </p:spPr>
      </p:pic>
      <p:grpSp>
        <p:nvGrpSpPr>
          <p:cNvPr id="47" name="组合 46">
            <a:extLst>
              <a:ext uri="{FF2B5EF4-FFF2-40B4-BE49-F238E27FC236}">
                <a16:creationId xmlns:a16="http://schemas.microsoft.com/office/drawing/2014/main" id="{E2E39372-439F-D251-F3CC-0A0EC662101C}"/>
              </a:ext>
            </a:extLst>
          </p:cNvPr>
          <p:cNvGrpSpPr/>
          <p:nvPr/>
        </p:nvGrpSpPr>
        <p:grpSpPr>
          <a:xfrm>
            <a:off x="6944922" y="5323032"/>
            <a:ext cx="4376401" cy="1207584"/>
            <a:chOff x="1051541" y="5323032"/>
            <a:chExt cx="4376401" cy="1207584"/>
          </a:xfrm>
        </p:grpSpPr>
        <mc:AlternateContent xmlns:mc="http://schemas.openxmlformats.org/markup-compatibility/2006" xmlns:a14="http://schemas.microsoft.com/office/drawing/2010/main">
          <mc:Choice Requires="a14">
            <p:sp>
              <p:nvSpPr>
                <p:cNvPr id="48" name="文本框 47">
                  <a:extLst>
                    <a:ext uri="{FF2B5EF4-FFF2-40B4-BE49-F238E27FC236}">
                      <a16:creationId xmlns:a16="http://schemas.microsoft.com/office/drawing/2014/main" id="{9089A1D8-9028-A1F0-035C-FDB245FCC43C}"/>
                    </a:ext>
                  </a:extLst>
                </p:cNvPr>
                <p:cNvSpPr txBox="1"/>
                <p:nvPr/>
              </p:nvSpPr>
              <p:spPr>
                <a:xfrm>
                  <a:off x="1328437" y="5323032"/>
                  <a:ext cx="2223896" cy="646331"/>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m:rPr>
                            <m:sty m:val="p"/>
                          </m:rPr>
                          <a:rPr lang="en-US" altLang="zh-CN" sz="2400" dirty="0">
                            <a:latin typeface="Cambria Math" panose="02040503050406030204" pitchFamily="18" charset="0"/>
                          </a:rPr>
                          <m:t>KG</m:t>
                        </m:r>
                        <m:r>
                          <a:rPr lang="en-US" altLang="zh-CN" sz="2400" dirty="0">
                            <a:latin typeface="Cambria Math" panose="02040503050406030204" pitchFamily="18" charset="0"/>
                          </a:rPr>
                          <m:t>(</m:t>
                        </m:r>
                        <m:r>
                          <a:rPr lang="zh-CN" altLang="en-US" sz="2400" dirty="0">
                            <a:latin typeface="Cambria Math" panose="02040503050406030204" pitchFamily="18" charset="0"/>
                            <a:ea typeface="Microsoft YaHei" panose="020B0503020204020204" pitchFamily="34" charset="-122"/>
                          </a:rPr>
                          <m:t>𝑠</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en-US" altLang="zh-CN" sz="2400" i="1" dirty="0">
                                <a:latin typeface="Cambria Math" panose="02040503050406030204" pitchFamily="18" charset="0"/>
                                <a:ea typeface="Microsoft YaHei" panose="020B0503020204020204" pitchFamily="34" charset="-122"/>
                              </a:rPr>
                              <m:t>𝐵</m:t>
                            </m:r>
                          </m:sub>
                        </m:sSub>
                        <m:r>
                          <a:rPr lang="en-US" altLang="zh-CN" sz="2400" dirty="0">
                            <a:latin typeface="Cambria Math" panose="02040503050406030204" pitchFamily="18" charset="0"/>
                          </a:rPr>
                          <m:t>)</m:t>
                        </m:r>
                      </m:oMath>
                    </m:oMathPara>
                  </a14:m>
                  <a:endParaRPr lang="zh-CN" altLang="en-US" sz="2400" dirty="0">
                    <a:latin typeface="Microsoft YaHei" panose="020B0503020204020204" pitchFamily="34" charset="-122"/>
                    <a:ea typeface="Microsoft YaHei" panose="020B0503020204020204" pitchFamily="34" charset="-122"/>
                  </a:endParaRPr>
                </a:p>
              </p:txBody>
            </p:sp>
          </mc:Choice>
          <mc:Fallback xmlns="">
            <p:sp>
              <p:nvSpPr>
                <p:cNvPr id="48" name="文本框 47">
                  <a:extLst>
                    <a:ext uri="{FF2B5EF4-FFF2-40B4-BE49-F238E27FC236}">
                      <a16:creationId xmlns:a16="http://schemas.microsoft.com/office/drawing/2014/main" id="{9089A1D8-9028-A1F0-035C-FDB245FCC43C}"/>
                    </a:ext>
                  </a:extLst>
                </p:cNvPr>
                <p:cNvSpPr txBox="1">
                  <a:spLocks noRot="1" noChangeAspect="1" noMove="1" noResize="1" noEditPoints="1" noAdjustHandles="1" noChangeArrowheads="1" noChangeShapeType="1" noTextEdit="1"/>
                </p:cNvSpPr>
                <p:nvPr/>
              </p:nvSpPr>
              <p:spPr>
                <a:xfrm>
                  <a:off x="1328437" y="5323032"/>
                  <a:ext cx="2223896" cy="646331"/>
                </a:xfrm>
                <a:prstGeom prst="rect">
                  <a:avLst/>
                </a:prstGeom>
                <a:blipFill>
                  <a:blip r:embed="rId14"/>
                  <a:stretch>
                    <a:fillRect/>
                  </a:stretch>
                </a:blipFill>
              </p:spPr>
              <p:txBody>
                <a:bodyPr/>
                <a:lstStyle/>
                <a:p>
                  <a:r>
                    <a:rPr lang="zh-CN" altLang="en-US">
                      <a:noFill/>
                    </a:rPr>
                    <a:t> </a:t>
                  </a:r>
                </a:p>
              </p:txBody>
            </p:sp>
          </mc:Fallback>
        </mc:AlternateContent>
        <p:cxnSp>
          <p:nvCxnSpPr>
            <p:cNvPr id="49" name="直接箭头连接符 48">
              <a:extLst>
                <a:ext uri="{FF2B5EF4-FFF2-40B4-BE49-F238E27FC236}">
                  <a16:creationId xmlns:a16="http://schemas.microsoft.com/office/drawing/2014/main" id="{E86BE24E-3C80-6B75-BF2F-C9926D4C8C3D}"/>
                </a:ext>
              </a:extLst>
            </p:cNvPr>
            <p:cNvCxnSpPr>
              <a:cxnSpLocks/>
            </p:cNvCxnSpPr>
            <p:nvPr/>
          </p:nvCxnSpPr>
          <p:spPr>
            <a:xfrm>
              <a:off x="3047766" y="5726463"/>
              <a:ext cx="61174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E5D87FA2-CFC8-DB56-32AB-7AA8DF4F821B}"/>
                    </a:ext>
                  </a:extLst>
                </p:cNvPr>
                <p:cNvSpPr txBox="1"/>
                <p:nvPr/>
              </p:nvSpPr>
              <p:spPr>
                <a:xfrm>
                  <a:off x="3353640" y="5431236"/>
                  <a:ext cx="138286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0" i="1" dirty="0" smtClean="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b="0" i="1" dirty="0">
                                <a:latin typeface="Cambria Math" panose="02040503050406030204" pitchFamily="18" charset="0"/>
                                <a:ea typeface="Microsoft YaHei" panose="020B0503020204020204" pitchFamily="34" charset="-122"/>
                              </a:rPr>
                              <m:t>𝑘</m:t>
                            </m:r>
                          </m:e>
                          <m:sub>
                            <m:r>
                              <a:rPr lang="en-US" altLang="zh-CN" sz="2400" b="0" i="1" dirty="0" smtClean="0">
                                <a:latin typeface="Cambria Math" panose="02040503050406030204" pitchFamily="18" charset="0"/>
                                <a:ea typeface="Microsoft YaHei" panose="020B0503020204020204" pitchFamily="34" charset="-122"/>
                              </a:rPr>
                              <m:t>𝐵</m:t>
                            </m:r>
                          </m:sub>
                        </m:sSub>
                      </m:oMath>
                    </m:oMathPara>
                  </a14:m>
                  <a:endParaRPr lang="zh-CN" altLang="en-US" sz="2400" dirty="0"/>
                </a:p>
              </p:txBody>
            </p:sp>
          </mc:Choice>
          <mc:Fallback xmlns="">
            <p:sp>
              <p:nvSpPr>
                <p:cNvPr id="50" name="文本框 49">
                  <a:extLst>
                    <a:ext uri="{FF2B5EF4-FFF2-40B4-BE49-F238E27FC236}">
                      <a16:creationId xmlns:a16="http://schemas.microsoft.com/office/drawing/2014/main" id="{E5D87FA2-CFC8-DB56-32AB-7AA8DF4F821B}"/>
                    </a:ext>
                  </a:extLst>
                </p:cNvPr>
                <p:cNvSpPr txBox="1">
                  <a:spLocks noRot="1" noChangeAspect="1" noMove="1" noResize="1" noEditPoints="1" noAdjustHandles="1" noChangeArrowheads="1" noChangeShapeType="1" noTextEdit="1"/>
                </p:cNvSpPr>
                <p:nvPr/>
              </p:nvSpPr>
              <p:spPr>
                <a:xfrm>
                  <a:off x="3353640" y="5431236"/>
                  <a:ext cx="1382868" cy="461665"/>
                </a:xfrm>
                <a:prstGeom prst="rect">
                  <a:avLst/>
                </a:prstGeom>
                <a:blipFill>
                  <a:blip r:embed="rId15"/>
                  <a:stretch>
                    <a:fillRect b="-92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C4265B74-B206-1E1C-B20F-5A037A4F59EC}"/>
                    </a:ext>
                  </a:extLst>
                </p:cNvPr>
                <p:cNvSpPr txBox="1"/>
                <p:nvPr/>
              </p:nvSpPr>
              <p:spPr>
                <a:xfrm>
                  <a:off x="1051541" y="6067028"/>
                  <a:ext cx="357805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altLang="zh-CN" sz="2400" dirty="0" smtClean="0">
                            <a:latin typeface="Cambria Math" panose="02040503050406030204" pitchFamily="18" charset="0"/>
                          </a:rPr>
                          <m:t>SHK</m:t>
                        </m:r>
                        <m:r>
                          <a:rPr lang="en-US" altLang="zh-CN" sz="2400" dirty="0" smtClean="0">
                            <a:latin typeface="Cambria Math" panose="02040503050406030204" pitchFamily="18" charset="0"/>
                          </a:rPr>
                          <m:t>(</m:t>
                        </m:r>
                        <m:r>
                          <a:rPr lang="zh-CN" altLang="en-US" sz="2400" dirty="0">
                            <a:latin typeface="Cambria Math" panose="02040503050406030204" pitchFamily="18" charset="0"/>
                            <a:ea typeface="Microsoft YaHei" panose="020B0503020204020204" pitchFamily="34" charset="-122"/>
                          </a:rPr>
                          <m:t>𝑠</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en-US" altLang="zh-CN" sz="2400" i="1" dirty="0">
                                <a:latin typeface="Cambria Math" panose="02040503050406030204" pitchFamily="18" charset="0"/>
                                <a:ea typeface="Microsoft YaHei" panose="020B0503020204020204" pitchFamily="34" charset="-122"/>
                              </a:rPr>
                              <m:t>𝐵</m:t>
                            </m:r>
                          </m:sub>
                        </m:sSub>
                        <m:r>
                          <a:rPr lang="en-US" altLang="zh-CN" sz="2400" dirty="0">
                            <a:latin typeface="Cambria Math" panose="02040503050406030204" pitchFamily="18" charset="0"/>
                            <a:ea typeface="Microsoft YaHei" panose="020B0503020204020204" pitchFamily="34" charset="-122"/>
                          </a:rPr>
                          <m:t>,</m:t>
                        </m:r>
                        <m:r>
                          <a:rPr lang="en-US" altLang="zh-CN" sz="2400" i="1" dirty="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en-US" altLang="zh-CN" sz="2400" b="0" i="1" dirty="0" smtClean="0">
                                <a:latin typeface="Cambria Math" panose="02040503050406030204" pitchFamily="18" charset="0"/>
                                <a:ea typeface="Microsoft YaHei" panose="020B0503020204020204" pitchFamily="34" charset="-122"/>
                              </a:rPr>
                              <m:t>𝐴</m:t>
                            </m:r>
                          </m:sub>
                        </m:sSub>
                        <m:r>
                          <a:rPr lang="en-US" altLang="zh-CN" sz="2400" dirty="0">
                            <a:latin typeface="Cambria Math" panose="02040503050406030204" pitchFamily="18" charset="0"/>
                          </a:rPr>
                          <m:t>)</m:t>
                        </m:r>
                      </m:oMath>
                    </m:oMathPara>
                  </a14:m>
                  <a:endParaRPr lang="zh-CN" altLang="en-US" sz="2400" dirty="0"/>
                </a:p>
              </p:txBody>
            </p:sp>
          </mc:Choice>
          <mc:Fallback xmlns="">
            <p:sp>
              <p:nvSpPr>
                <p:cNvPr id="51" name="文本框 50">
                  <a:extLst>
                    <a:ext uri="{FF2B5EF4-FFF2-40B4-BE49-F238E27FC236}">
                      <a16:creationId xmlns:a16="http://schemas.microsoft.com/office/drawing/2014/main" id="{C4265B74-B206-1E1C-B20F-5A037A4F59EC}"/>
                    </a:ext>
                  </a:extLst>
                </p:cNvPr>
                <p:cNvSpPr txBox="1">
                  <a:spLocks noRot="1" noChangeAspect="1" noMove="1" noResize="1" noEditPoints="1" noAdjustHandles="1" noChangeArrowheads="1" noChangeShapeType="1" noTextEdit="1"/>
                </p:cNvSpPr>
                <p:nvPr/>
              </p:nvSpPr>
              <p:spPr>
                <a:xfrm>
                  <a:off x="1051541" y="6067028"/>
                  <a:ext cx="3578053" cy="461665"/>
                </a:xfrm>
                <a:prstGeom prst="rect">
                  <a:avLst/>
                </a:prstGeom>
                <a:blipFill>
                  <a:blip r:embed="rId16"/>
                  <a:stretch>
                    <a:fillRect b="-17105"/>
                  </a:stretch>
                </a:blipFill>
              </p:spPr>
              <p:txBody>
                <a:bodyPr/>
                <a:lstStyle/>
                <a:p>
                  <a:r>
                    <a:rPr lang="zh-CN" altLang="en-US">
                      <a:noFill/>
                    </a:rPr>
                    <a:t> </a:t>
                  </a:r>
                </a:p>
              </p:txBody>
            </p:sp>
          </mc:Fallback>
        </mc:AlternateContent>
        <p:cxnSp>
          <p:nvCxnSpPr>
            <p:cNvPr id="52" name="直接箭头连接符 51">
              <a:extLst>
                <a:ext uri="{FF2B5EF4-FFF2-40B4-BE49-F238E27FC236}">
                  <a16:creationId xmlns:a16="http://schemas.microsoft.com/office/drawing/2014/main" id="{ECB90D4C-341F-9CC8-1C43-C261D93DB605}"/>
                </a:ext>
              </a:extLst>
            </p:cNvPr>
            <p:cNvCxnSpPr>
              <a:cxnSpLocks/>
            </p:cNvCxnSpPr>
            <p:nvPr/>
          </p:nvCxnSpPr>
          <p:spPr>
            <a:xfrm>
              <a:off x="3893890" y="6326789"/>
              <a:ext cx="61174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8118C8A5-B836-ADDD-7D31-5C2229920171}"/>
                    </a:ext>
                  </a:extLst>
                </p:cNvPr>
                <p:cNvSpPr txBox="1"/>
                <p:nvPr/>
              </p:nvSpPr>
              <p:spPr>
                <a:xfrm>
                  <a:off x="4045074" y="6068951"/>
                  <a:ext cx="138286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1" i="1" dirty="0" smtClean="0">
                            <a:solidFill>
                              <a:srgbClr val="C00000"/>
                            </a:solidFill>
                            <a:latin typeface="Cambria Math" panose="02040503050406030204" pitchFamily="18" charset="0"/>
                            <a:ea typeface="Microsoft YaHei" panose="020B0503020204020204" pitchFamily="34" charset="-122"/>
                          </a:rPr>
                          <m:t>𝒌</m:t>
                        </m:r>
                      </m:oMath>
                    </m:oMathPara>
                  </a14:m>
                  <a:endParaRPr lang="zh-CN" altLang="en-US" sz="2400" b="1" dirty="0"/>
                </a:p>
              </p:txBody>
            </p:sp>
          </mc:Choice>
          <mc:Fallback xmlns="">
            <p:sp>
              <p:nvSpPr>
                <p:cNvPr id="53" name="文本框 52">
                  <a:extLst>
                    <a:ext uri="{FF2B5EF4-FFF2-40B4-BE49-F238E27FC236}">
                      <a16:creationId xmlns:a16="http://schemas.microsoft.com/office/drawing/2014/main" id="{8118C8A5-B836-ADDD-7D31-5C2229920171}"/>
                    </a:ext>
                  </a:extLst>
                </p:cNvPr>
                <p:cNvSpPr txBox="1">
                  <a:spLocks noRot="1" noChangeAspect="1" noMove="1" noResize="1" noEditPoints="1" noAdjustHandles="1" noChangeArrowheads="1" noChangeShapeType="1" noTextEdit="1"/>
                </p:cNvSpPr>
                <p:nvPr/>
              </p:nvSpPr>
              <p:spPr>
                <a:xfrm>
                  <a:off x="4045074" y="6068951"/>
                  <a:ext cx="1382868" cy="461665"/>
                </a:xfrm>
                <a:prstGeom prst="rect">
                  <a:avLst/>
                </a:prstGeom>
                <a:blipFill>
                  <a:blip r:embed="rId17"/>
                  <a:stretch>
                    <a:fillRect/>
                  </a:stretch>
                </a:blipFill>
              </p:spPr>
              <p:txBody>
                <a:bodyPr/>
                <a:lstStyle/>
                <a:p>
                  <a:r>
                    <a:rPr lang="zh-CN" altLang="en-US">
                      <a:noFill/>
                    </a:rPr>
                    <a:t> </a:t>
                  </a:r>
                </a:p>
              </p:txBody>
            </p:sp>
          </mc:Fallback>
        </mc:AlternateContent>
      </p:grpSp>
      <p:cxnSp>
        <p:nvCxnSpPr>
          <p:cNvPr id="54" name="直接箭头连接符 53">
            <a:extLst>
              <a:ext uri="{FF2B5EF4-FFF2-40B4-BE49-F238E27FC236}">
                <a16:creationId xmlns:a16="http://schemas.microsoft.com/office/drawing/2014/main" id="{3B739DC4-B06D-335D-C0B1-248F9ADDD442}"/>
              </a:ext>
            </a:extLst>
          </p:cNvPr>
          <p:cNvCxnSpPr>
            <a:cxnSpLocks/>
          </p:cNvCxnSpPr>
          <p:nvPr/>
        </p:nvCxnSpPr>
        <p:spPr>
          <a:xfrm flipV="1">
            <a:off x="8687375" y="4469949"/>
            <a:ext cx="0" cy="789862"/>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55" name="文本框 54">
            <a:extLst>
              <a:ext uri="{FF2B5EF4-FFF2-40B4-BE49-F238E27FC236}">
                <a16:creationId xmlns:a16="http://schemas.microsoft.com/office/drawing/2014/main" id="{4A849582-A372-7B6B-3BA4-421EB89E2070}"/>
              </a:ext>
            </a:extLst>
          </p:cNvPr>
          <p:cNvSpPr txBox="1"/>
          <p:nvPr/>
        </p:nvSpPr>
        <p:spPr>
          <a:xfrm>
            <a:off x="7792866" y="4674029"/>
            <a:ext cx="977184" cy="369332"/>
          </a:xfrm>
          <a:prstGeom prst="rect">
            <a:avLst/>
          </a:prstGeom>
          <a:noFill/>
        </p:spPr>
        <p:txBody>
          <a:bodyPr wrap="square">
            <a:spAutoFit/>
          </a:bodyPr>
          <a:lstStyle/>
          <a:p>
            <a:pPr algn="ctr"/>
            <a:r>
              <a:rPr lang="en-US" altLang="zh-CN" sz="1800" dirty="0">
                <a:latin typeface="Microsoft YaHei" panose="020B0503020204020204" pitchFamily="34" charset="-122"/>
                <a:ea typeface="Microsoft YaHei" panose="020B0503020204020204" pitchFamily="34" charset="-122"/>
              </a:rPr>
              <a:t>query</a:t>
            </a:r>
            <a:endParaRPr lang="zh-CN" altLang="en-US" dirty="0"/>
          </a:p>
        </p:txBody>
      </p:sp>
      <p:cxnSp>
        <p:nvCxnSpPr>
          <p:cNvPr id="56" name="直接箭头连接符 55">
            <a:extLst>
              <a:ext uri="{FF2B5EF4-FFF2-40B4-BE49-F238E27FC236}">
                <a16:creationId xmlns:a16="http://schemas.microsoft.com/office/drawing/2014/main" id="{4F4FB692-F019-6139-F078-5A975C3902A3}"/>
              </a:ext>
            </a:extLst>
          </p:cNvPr>
          <p:cNvCxnSpPr>
            <a:cxnSpLocks/>
          </p:cNvCxnSpPr>
          <p:nvPr/>
        </p:nvCxnSpPr>
        <p:spPr>
          <a:xfrm>
            <a:off x="9666169" y="4469949"/>
            <a:ext cx="0" cy="789862"/>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57" name="文本框 56">
            <a:extLst>
              <a:ext uri="{FF2B5EF4-FFF2-40B4-BE49-F238E27FC236}">
                <a16:creationId xmlns:a16="http://schemas.microsoft.com/office/drawing/2014/main" id="{23A2CE03-2E58-145F-099A-0E609275CCAD}"/>
              </a:ext>
            </a:extLst>
          </p:cNvPr>
          <p:cNvSpPr txBox="1"/>
          <p:nvPr/>
        </p:nvSpPr>
        <p:spPr>
          <a:xfrm>
            <a:off x="9654586" y="4675025"/>
            <a:ext cx="1194074" cy="369332"/>
          </a:xfrm>
          <a:prstGeom prst="rect">
            <a:avLst/>
          </a:prstGeom>
          <a:noFill/>
        </p:spPr>
        <p:txBody>
          <a:bodyPr wrap="square">
            <a:spAutoFit/>
          </a:bodyPr>
          <a:lstStyle/>
          <a:p>
            <a:pPr algn="ctr"/>
            <a:r>
              <a:rPr lang="en-US" altLang="zh-CN" sz="1800" dirty="0">
                <a:latin typeface="Microsoft YaHei" panose="020B0503020204020204" pitchFamily="34" charset="-122"/>
                <a:ea typeface="Microsoft YaHei" panose="020B0503020204020204" pitchFamily="34" charset="-122"/>
              </a:rPr>
              <a:t>response</a:t>
            </a:r>
            <a:endParaRPr lang="zh-CN" altLang="en-US" dirty="0"/>
          </a:p>
        </p:txBody>
      </p:sp>
      <p:cxnSp>
        <p:nvCxnSpPr>
          <p:cNvPr id="6" name="直接箭头连接符 5">
            <a:extLst>
              <a:ext uri="{FF2B5EF4-FFF2-40B4-BE49-F238E27FC236}">
                <a16:creationId xmlns:a16="http://schemas.microsoft.com/office/drawing/2014/main" id="{771DC414-0C62-77B0-3155-798B9923E11E}"/>
              </a:ext>
            </a:extLst>
          </p:cNvPr>
          <p:cNvCxnSpPr>
            <a:cxnSpLocks/>
          </p:cNvCxnSpPr>
          <p:nvPr/>
        </p:nvCxnSpPr>
        <p:spPr>
          <a:xfrm>
            <a:off x="4898265" y="2479182"/>
            <a:ext cx="2455572" cy="0"/>
          </a:xfrm>
          <a:prstGeom prst="straightConnector1">
            <a:avLst/>
          </a:prstGeom>
          <a:ln w="38100">
            <a:solidFill>
              <a:schemeClr val="accent6">
                <a:lumMod val="75000"/>
              </a:schemeClr>
            </a:solidFill>
            <a:headEnd type="triangle"/>
            <a:tailEnd type="triangle"/>
          </a:ln>
        </p:spPr>
        <p:style>
          <a:lnRef idx="1">
            <a:schemeClr val="accent6"/>
          </a:lnRef>
          <a:fillRef idx="0">
            <a:schemeClr val="accent6"/>
          </a:fillRef>
          <a:effectRef idx="0">
            <a:schemeClr val="accent6"/>
          </a:effectRef>
          <a:fontRef idx="minor">
            <a:schemeClr val="tx1"/>
          </a:fontRef>
        </p:style>
      </p:cxnSp>
      <p:pic>
        <p:nvPicPr>
          <p:cNvPr id="2" name="图片 1">
            <a:extLst>
              <a:ext uri="{FF2B5EF4-FFF2-40B4-BE49-F238E27FC236}">
                <a16:creationId xmlns:a16="http://schemas.microsoft.com/office/drawing/2014/main" id="{6A29DFF1-B3B6-E26E-8263-2E7F28D22607}"/>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906420">
            <a:off x="3643267" y="914459"/>
            <a:ext cx="886162" cy="886162"/>
          </a:xfrm>
          <a:prstGeom prst="rect">
            <a:avLst/>
          </a:prstGeom>
        </p:spPr>
      </p:pic>
      <p:pic>
        <p:nvPicPr>
          <p:cNvPr id="7" name="图片 6">
            <a:extLst>
              <a:ext uri="{FF2B5EF4-FFF2-40B4-BE49-F238E27FC236}">
                <a16:creationId xmlns:a16="http://schemas.microsoft.com/office/drawing/2014/main" id="{2C201406-5436-D360-568D-1DFA0B1DC946}"/>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953193" y="1020949"/>
            <a:ext cx="439003" cy="439003"/>
          </a:xfrm>
          <a:prstGeom prst="rect">
            <a:avLst/>
          </a:prstGeom>
        </p:spPr>
      </p:pic>
    </p:spTree>
    <p:extLst>
      <p:ext uri="{BB962C8B-B14F-4D97-AF65-F5344CB8AC3E}">
        <p14:creationId xmlns:p14="http://schemas.microsoft.com/office/powerpoint/2010/main" val="4631150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6C6A4-FD2D-1673-FFB4-64187101560E}"/>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92FA1E0-ED29-9170-FDE1-F07B264D0953}"/>
              </a:ext>
            </a:extLst>
          </p:cNvPr>
          <p:cNvPicPr>
            <a:picLocks noChangeAspect="1"/>
          </p:cNvPicPr>
          <p:nvPr/>
        </p:nvPicPr>
        <p:blipFill>
          <a:blip r:embed="rId3"/>
          <a:stretch>
            <a:fillRect/>
          </a:stretch>
        </p:blipFill>
        <p:spPr>
          <a:xfrm>
            <a:off x="557758" y="227393"/>
            <a:ext cx="993228" cy="1274126"/>
          </a:xfrm>
          <a:prstGeom prst="rect">
            <a:avLst/>
          </a:prstGeom>
        </p:spPr>
      </p:pic>
      <p:sp>
        <p:nvSpPr>
          <p:cNvPr id="12" name="对话气泡: 圆角矩形 11">
            <a:extLst>
              <a:ext uri="{FF2B5EF4-FFF2-40B4-BE49-F238E27FC236}">
                <a16:creationId xmlns:a16="http://schemas.microsoft.com/office/drawing/2014/main" id="{0D5E6787-8C46-0CC5-1F11-BA8A80BEAEBB}"/>
              </a:ext>
            </a:extLst>
          </p:cNvPr>
          <p:cNvSpPr/>
          <p:nvPr/>
        </p:nvSpPr>
        <p:spPr>
          <a:xfrm>
            <a:off x="1860248" y="465977"/>
            <a:ext cx="7486344" cy="740980"/>
          </a:xfrm>
          <a:prstGeom prst="wedgeRoundRectCallout">
            <a:avLst>
              <a:gd name="adj1" fmla="val -54880"/>
              <a:gd name="adj2" fmla="val 34723"/>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 How</a:t>
            </a:r>
            <a:r>
              <a:rPr lang="zh-CN" altLang="en-US" sz="2000" dirty="0">
                <a:solidFill>
                  <a:schemeClr val="tx1"/>
                </a:solidFill>
              </a:rPr>
              <a:t> </a:t>
            </a:r>
            <a:r>
              <a:rPr lang="en-US" altLang="zh-CN" sz="2000" dirty="0">
                <a:solidFill>
                  <a:schemeClr val="tx1"/>
                </a:solidFill>
              </a:rPr>
              <a:t>to justify the security of group-based cryptosystems?</a:t>
            </a:r>
            <a:endParaRPr lang="zh-CN" altLang="en-US" sz="2000" dirty="0">
              <a:solidFill>
                <a:schemeClr val="tx1"/>
              </a:solidFill>
            </a:endParaRPr>
          </a:p>
        </p:txBody>
      </p:sp>
      <p:pic>
        <p:nvPicPr>
          <p:cNvPr id="13" name="Picture 8">
            <a:extLst>
              <a:ext uri="{FF2B5EF4-FFF2-40B4-BE49-F238E27FC236}">
                <a16:creationId xmlns:a16="http://schemas.microsoft.com/office/drawing/2014/main" id="{1DEFF082-2E0A-974E-97C6-AE19CBE9C652}"/>
              </a:ext>
            </a:extLst>
          </p:cNvPr>
          <p:cNvPicPr>
            <a:picLocks noChangeAspect="1"/>
          </p:cNvPicPr>
          <p:nvPr/>
        </p:nvPicPr>
        <p:blipFill>
          <a:blip r:embed="rId4"/>
          <a:stretch>
            <a:fillRect/>
          </a:stretch>
        </p:blipFill>
        <p:spPr>
          <a:xfrm>
            <a:off x="10918552" y="1476004"/>
            <a:ext cx="674420" cy="1160230"/>
          </a:xfrm>
          <a:prstGeom prst="rect">
            <a:avLst/>
          </a:prstGeom>
        </p:spPr>
      </p:pic>
      <p:sp>
        <p:nvSpPr>
          <p:cNvPr id="15" name="对话气泡: 圆角矩形 14">
            <a:extLst>
              <a:ext uri="{FF2B5EF4-FFF2-40B4-BE49-F238E27FC236}">
                <a16:creationId xmlns:a16="http://schemas.microsoft.com/office/drawing/2014/main" id="{5479ED65-64CB-085E-CD9A-127ACF4ECCC6}"/>
              </a:ext>
            </a:extLst>
          </p:cNvPr>
          <p:cNvSpPr/>
          <p:nvPr/>
        </p:nvSpPr>
        <p:spPr>
          <a:xfrm>
            <a:off x="6209160" y="1725471"/>
            <a:ext cx="3957314" cy="740980"/>
          </a:xfrm>
          <a:prstGeom prst="wedgeRoundRectCallout">
            <a:avLst>
              <a:gd name="adj1" fmla="val 64847"/>
              <a:gd name="adj2" fmla="val 2437"/>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Usually, the </a:t>
            </a:r>
            <a:r>
              <a:rPr lang="en-US" altLang="zh-CN" sz="2000" b="1" dirty="0">
                <a:solidFill>
                  <a:schemeClr val="tx1"/>
                </a:solidFill>
              </a:rPr>
              <a:t>black-box reduction</a:t>
            </a:r>
            <a:endParaRPr lang="zh-CN" altLang="en-US" sz="2000" b="1" dirty="0">
              <a:solidFill>
                <a:schemeClr val="tx1"/>
              </a:solidFill>
            </a:endParaRPr>
          </a:p>
        </p:txBody>
      </p:sp>
      <p:sp>
        <p:nvSpPr>
          <p:cNvPr id="6" name="矩形 5">
            <a:extLst>
              <a:ext uri="{FF2B5EF4-FFF2-40B4-BE49-F238E27FC236}">
                <a16:creationId xmlns:a16="http://schemas.microsoft.com/office/drawing/2014/main" id="{42B9FD25-359C-5031-9566-7C0736587DFE}"/>
              </a:ext>
            </a:extLst>
          </p:cNvPr>
          <p:cNvSpPr/>
          <p:nvPr/>
        </p:nvSpPr>
        <p:spPr>
          <a:xfrm>
            <a:off x="476195" y="3737396"/>
            <a:ext cx="3455635" cy="239740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A092F079-8C95-5E91-4E02-4FE406F92FF0}"/>
              </a:ext>
            </a:extLst>
          </p:cNvPr>
          <p:cNvSpPr txBox="1"/>
          <p:nvPr/>
        </p:nvSpPr>
        <p:spPr>
          <a:xfrm>
            <a:off x="382544" y="3814794"/>
            <a:ext cx="3642936" cy="40011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000" b="1" i="0" u="sng"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Group-based cryptosystem</a:t>
            </a:r>
          </a:p>
        </p:txBody>
      </p:sp>
      <p:sp>
        <p:nvSpPr>
          <p:cNvPr id="9" name="矩形 8">
            <a:extLst>
              <a:ext uri="{FF2B5EF4-FFF2-40B4-BE49-F238E27FC236}">
                <a16:creationId xmlns:a16="http://schemas.microsoft.com/office/drawing/2014/main" id="{89A96E34-711A-8382-6CDC-4D4CD69A5811}"/>
              </a:ext>
            </a:extLst>
          </p:cNvPr>
          <p:cNvSpPr/>
          <p:nvPr/>
        </p:nvSpPr>
        <p:spPr>
          <a:xfrm>
            <a:off x="5364865" y="3737396"/>
            <a:ext cx="2929771" cy="239740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5C7EE5B9-64E3-EDB5-DD28-02EE84EF65E0}"/>
              </a:ext>
            </a:extLst>
          </p:cNvPr>
          <p:cNvSpPr txBox="1"/>
          <p:nvPr/>
        </p:nvSpPr>
        <p:spPr>
          <a:xfrm>
            <a:off x="5456955" y="3814794"/>
            <a:ext cx="2745590" cy="40011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000" b="1" i="0" u="sng"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Cryptographic group</a:t>
            </a:r>
          </a:p>
        </p:txBody>
      </p:sp>
      <p:sp>
        <p:nvSpPr>
          <p:cNvPr id="11" name="文本框 10">
            <a:extLst>
              <a:ext uri="{FF2B5EF4-FFF2-40B4-BE49-F238E27FC236}">
                <a16:creationId xmlns:a16="http://schemas.microsoft.com/office/drawing/2014/main" id="{907F6A25-719D-2952-DF13-07898E56FADD}"/>
              </a:ext>
            </a:extLst>
          </p:cNvPr>
          <p:cNvSpPr txBox="1"/>
          <p:nvPr/>
        </p:nvSpPr>
        <p:spPr>
          <a:xfrm>
            <a:off x="736120" y="4292302"/>
            <a:ext cx="2745590" cy="1631216"/>
          </a:xfrm>
          <a:prstGeom prst="rect">
            <a:avLst/>
          </a:prstGeom>
          <a:noFill/>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zh-CN" sz="2000" i="0"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e.g. Encryption</a:t>
            </a:r>
          </a:p>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zh-CN" sz="2000" i="0"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       Signature</a:t>
            </a:r>
          </a:p>
          <a:p>
            <a:pPr marL="0" marR="0" lvl="0" indent="0" defTabSz="914400" rtl="0" eaLnBrk="0" fontAlgn="base" latinLnBrk="0" hangingPunct="0">
              <a:lnSpc>
                <a:spcPct val="100000"/>
              </a:lnSpc>
              <a:spcBef>
                <a:spcPct val="0"/>
              </a:spcBef>
              <a:spcAft>
                <a:spcPct val="0"/>
              </a:spcAft>
              <a:buClrTx/>
              <a:buSzTx/>
              <a:buFontTx/>
              <a:buNone/>
              <a:tabLst/>
              <a:defRPr/>
            </a:pPr>
            <a:r>
              <a:rPr lang="en-US" altLang="zh-CN" sz="2000" dirty="0">
                <a:solidFill>
                  <a:prstClr val="black"/>
                </a:solidFill>
              </a:rPr>
              <a:t>       Zero-knowledge</a:t>
            </a:r>
          </a:p>
          <a:p>
            <a:pPr marL="0" marR="0" lvl="0" indent="0" defTabSz="914400" rtl="0" eaLnBrk="0" fontAlgn="base" latinLnBrk="0" hangingPunct="0">
              <a:lnSpc>
                <a:spcPct val="100000"/>
              </a:lnSpc>
              <a:spcBef>
                <a:spcPct val="0"/>
              </a:spcBef>
              <a:spcAft>
                <a:spcPct val="0"/>
              </a:spcAft>
              <a:buClrTx/>
              <a:buSzTx/>
              <a:buFontTx/>
              <a:buNone/>
              <a:tabLst/>
              <a:defRPr/>
            </a:pPr>
            <a:r>
              <a:rPr lang="en-US" altLang="zh-CN" sz="2000" dirty="0">
                <a:solidFill>
                  <a:prstClr val="black"/>
                </a:solidFill>
              </a:rPr>
              <a:t>       MPC</a:t>
            </a:r>
          </a:p>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zh-CN" sz="2000" i="0"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       …</a:t>
            </a:r>
          </a:p>
        </p:txBody>
      </p:sp>
      <p:sp>
        <p:nvSpPr>
          <p:cNvPr id="16" name="文本框 15">
            <a:extLst>
              <a:ext uri="{FF2B5EF4-FFF2-40B4-BE49-F238E27FC236}">
                <a16:creationId xmlns:a16="http://schemas.microsoft.com/office/drawing/2014/main" id="{DBBA9A7D-A39A-AF52-A187-B7779DDD6A56}"/>
              </a:ext>
            </a:extLst>
          </p:cNvPr>
          <p:cNvSpPr txBox="1"/>
          <p:nvPr/>
        </p:nvSpPr>
        <p:spPr>
          <a:xfrm>
            <a:off x="817749" y="6261275"/>
            <a:ext cx="2772526" cy="369332"/>
          </a:xfrm>
          <a:prstGeom prst="rect">
            <a:avLst/>
          </a:prstGeom>
          <a:noFill/>
        </p:spPr>
        <p:txBody>
          <a:bodyPr wrap="square">
            <a:spAutoFit/>
          </a:bodyPr>
          <a:lstStyle/>
          <a:p>
            <a:pPr algn="ctr"/>
            <a:r>
              <a:rPr lang="en-US" altLang="zh-CN" sz="1800" b="1" dirty="0">
                <a:solidFill>
                  <a:srgbClr val="003584"/>
                </a:solidFill>
              </a:rPr>
              <a:t>Complex Y</a:t>
            </a:r>
            <a:endParaRPr lang="zh-CN" altLang="en-US" dirty="0">
              <a:solidFill>
                <a:srgbClr val="003584"/>
              </a:solidFill>
            </a:endParaRPr>
          </a:p>
        </p:txBody>
      </p:sp>
      <p:sp>
        <p:nvSpPr>
          <p:cNvPr id="17" name="文本框 16">
            <a:extLst>
              <a:ext uri="{FF2B5EF4-FFF2-40B4-BE49-F238E27FC236}">
                <a16:creationId xmlns:a16="http://schemas.microsoft.com/office/drawing/2014/main" id="{7101C9BB-37F1-371E-BC91-A59BCA4201A8}"/>
              </a:ext>
            </a:extLst>
          </p:cNvPr>
          <p:cNvSpPr txBox="1"/>
          <p:nvPr/>
        </p:nvSpPr>
        <p:spPr>
          <a:xfrm>
            <a:off x="5801485" y="4292302"/>
            <a:ext cx="2745590" cy="1323439"/>
          </a:xfrm>
          <a:prstGeom prst="rect">
            <a:avLst/>
          </a:prstGeom>
          <a:noFill/>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zh-CN" sz="2000" i="0"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e.g. Dlog</a:t>
            </a:r>
          </a:p>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zh-CN" sz="2000" i="0"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      </a:t>
            </a:r>
            <a:r>
              <a:rPr kumimoji="0" lang="en-US" altLang="zh-CN" sz="2000" i="0" strike="noStrike" kern="1200" cap="none" spc="0" normalizeH="0" noProof="0" dirty="0">
                <a:ln>
                  <a:noFill/>
                </a:ln>
                <a:solidFill>
                  <a:prstClr val="black"/>
                </a:solidFill>
                <a:effectLst/>
                <a:uLnTx/>
                <a:uFillTx/>
                <a:latin typeface="等线" panose="02010600030101010101" pitchFamily="2" charset="-122"/>
                <a:ea typeface="等线" panose="02010600030101010101" pitchFamily="2" charset="-122"/>
                <a:cs typeface="+mn-cs"/>
              </a:rPr>
              <a:t> </a:t>
            </a:r>
            <a:r>
              <a:rPr kumimoji="0" lang="en-US" altLang="zh-CN" sz="2000" i="0"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CDH</a:t>
            </a:r>
          </a:p>
          <a:p>
            <a:pPr marL="0" marR="0" lvl="0" indent="0" defTabSz="914400" rtl="0" eaLnBrk="0" fontAlgn="base" latinLnBrk="0" hangingPunct="0">
              <a:lnSpc>
                <a:spcPct val="100000"/>
              </a:lnSpc>
              <a:spcBef>
                <a:spcPct val="0"/>
              </a:spcBef>
              <a:spcAft>
                <a:spcPct val="0"/>
              </a:spcAft>
              <a:buClrTx/>
              <a:buSzTx/>
              <a:buFontTx/>
              <a:buNone/>
              <a:tabLst/>
              <a:defRPr/>
            </a:pPr>
            <a:r>
              <a:rPr lang="en-US" altLang="zh-CN" sz="2000" dirty="0">
                <a:solidFill>
                  <a:prstClr val="black"/>
                </a:solidFill>
              </a:rPr>
              <a:t>       DDH</a:t>
            </a:r>
          </a:p>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zh-CN" sz="2000" i="0"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       …</a:t>
            </a:r>
          </a:p>
        </p:txBody>
      </p:sp>
      <p:sp>
        <p:nvSpPr>
          <p:cNvPr id="18" name="文本框 17">
            <a:extLst>
              <a:ext uri="{FF2B5EF4-FFF2-40B4-BE49-F238E27FC236}">
                <a16:creationId xmlns:a16="http://schemas.microsoft.com/office/drawing/2014/main" id="{4B796E77-CFB2-A9CE-13C8-29017A9C8087}"/>
              </a:ext>
            </a:extLst>
          </p:cNvPr>
          <p:cNvSpPr txBox="1"/>
          <p:nvPr/>
        </p:nvSpPr>
        <p:spPr>
          <a:xfrm>
            <a:off x="5443487" y="6258515"/>
            <a:ext cx="2772526" cy="369332"/>
          </a:xfrm>
          <a:prstGeom prst="rect">
            <a:avLst/>
          </a:prstGeom>
          <a:noFill/>
        </p:spPr>
        <p:txBody>
          <a:bodyPr wrap="square">
            <a:spAutoFit/>
          </a:bodyPr>
          <a:lstStyle/>
          <a:p>
            <a:pPr algn="ctr"/>
            <a:r>
              <a:rPr lang="en-US" altLang="zh-CN" b="1" dirty="0">
                <a:solidFill>
                  <a:srgbClr val="C00000"/>
                </a:solidFill>
              </a:rPr>
              <a:t>Primitive</a:t>
            </a:r>
            <a:r>
              <a:rPr lang="en-US" altLang="zh-CN" sz="1800" b="1" dirty="0">
                <a:solidFill>
                  <a:srgbClr val="C00000"/>
                </a:solidFill>
              </a:rPr>
              <a:t> </a:t>
            </a:r>
            <a:r>
              <a:rPr lang="en-US" altLang="zh-CN" b="1" dirty="0">
                <a:solidFill>
                  <a:srgbClr val="C00000"/>
                </a:solidFill>
              </a:rPr>
              <a:t>X</a:t>
            </a:r>
            <a:endParaRPr lang="zh-CN" altLang="en-US" dirty="0">
              <a:solidFill>
                <a:srgbClr val="C00000"/>
              </a:solidFill>
            </a:endParaRPr>
          </a:p>
        </p:txBody>
      </p:sp>
      <p:pic>
        <p:nvPicPr>
          <p:cNvPr id="19" name="图片 18">
            <a:extLst>
              <a:ext uri="{FF2B5EF4-FFF2-40B4-BE49-F238E27FC236}">
                <a16:creationId xmlns:a16="http://schemas.microsoft.com/office/drawing/2014/main" id="{5451AD7B-ED52-3A18-FD6F-DF24C4B9A3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2633" y="4329837"/>
            <a:ext cx="1340536" cy="1340536"/>
          </a:xfrm>
          <a:prstGeom prst="rect">
            <a:avLst/>
          </a:prstGeom>
        </p:spPr>
      </p:pic>
      <p:sp>
        <p:nvSpPr>
          <p:cNvPr id="20" name="TextBox 30">
            <a:extLst>
              <a:ext uri="{FF2B5EF4-FFF2-40B4-BE49-F238E27FC236}">
                <a16:creationId xmlns:a16="http://schemas.microsoft.com/office/drawing/2014/main" id="{7D5ED5B7-ACEF-4F19-44D9-0C8F5FCDE16E}"/>
              </a:ext>
            </a:extLst>
          </p:cNvPr>
          <p:cNvSpPr txBox="1"/>
          <p:nvPr/>
        </p:nvSpPr>
        <p:spPr>
          <a:xfrm>
            <a:off x="476195" y="2962570"/>
            <a:ext cx="7818441" cy="510778"/>
          </a:xfrm>
          <a:prstGeom prst="roundRect">
            <a:avLst/>
          </a:prstGeom>
          <a:noFill/>
          <a:ln>
            <a:solidFill>
              <a:schemeClr val="tx1"/>
            </a:solidFill>
          </a:ln>
        </p:spPr>
        <p:txBody>
          <a:bodyPr wrap="square" rtlCol="0">
            <a:spAutoFit/>
          </a:bodyPr>
          <a:lstStyle/>
          <a:p>
            <a:pPr algn="ctr"/>
            <a:r>
              <a:rPr lang="en-US" sz="2400" b="1" dirty="0"/>
              <a:t>Prove: If </a:t>
            </a:r>
            <a:r>
              <a:rPr lang="en-US" sz="2400" b="1" dirty="0">
                <a:solidFill>
                  <a:srgbClr val="C00000"/>
                </a:solidFill>
              </a:rPr>
              <a:t>X</a:t>
            </a:r>
            <a:r>
              <a:rPr lang="en-US" sz="2400" b="1" dirty="0"/>
              <a:t> holds, then </a:t>
            </a:r>
            <a:r>
              <a:rPr lang="en-US" sz="2400" b="1" dirty="0">
                <a:solidFill>
                  <a:srgbClr val="003584"/>
                </a:solidFill>
              </a:rPr>
              <a:t>Y</a:t>
            </a:r>
            <a:r>
              <a:rPr lang="en-US" sz="2400" b="1" dirty="0"/>
              <a:t>(</a:t>
            </a:r>
            <a:r>
              <a:rPr lang="en-US" sz="2400" b="1" dirty="0">
                <a:solidFill>
                  <a:srgbClr val="C00000"/>
                </a:solidFill>
              </a:rPr>
              <a:t>X</a:t>
            </a:r>
            <a:r>
              <a:rPr lang="en-US" sz="2400" b="1" dirty="0"/>
              <a:t>) is secure</a:t>
            </a:r>
            <a:endParaRPr lang="en-CN" sz="2400" b="1" dirty="0"/>
          </a:p>
        </p:txBody>
      </p:sp>
      <p:pic>
        <p:nvPicPr>
          <p:cNvPr id="21" name="图片 20">
            <a:extLst>
              <a:ext uri="{FF2B5EF4-FFF2-40B4-BE49-F238E27FC236}">
                <a16:creationId xmlns:a16="http://schemas.microsoft.com/office/drawing/2014/main" id="{BFC1A0A5-ED13-F0C5-594E-339C5369EC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43874" y="3824953"/>
            <a:ext cx="510778" cy="510778"/>
          </a:xfrm>
          <a:prstGeom prst="rect">
            <a:avLst/>
          </a:prstGeom>
        </p:spPr>
      </p:pic>
      <p:sp>
        <p:nvSpPr>
          <p:cNvPr id="22" name="文本框 21">
            <a:extLst>
              <a:ext uri="{FF2B5EF4-FFF2-40B4-BE49-F238E27FC236}">
                <a16:creationId xmlns:a16="http://schemas.microsoft.com/office/drawing/2014/main" id="{55043974-09F9-4DDA-A5A2-250B10A22FB8}"/>
              </a:ext>
            </a:extLst>
          </p:cNvPr>
          <p:cNvSpPr txBox="1"/>
          <p:nvPr/>
        </p:nvSpPr>
        <p:spPr>
          <a:xfrm>
            <a:off x="8944797" y="3789200"/>
            <a:ext cx="3166496" cy="1015663"/>
          </a:xfrm>
          <a:prstGeom prst="rect">
            <a:avLst/>
          </a:prstGeom>
          <a:noFill/>
        </p:spPr>
        <p:txBody>
          <a:bodyPr wrap="square">
            <a:spAutoFit/>
          </a:bodyPr>
          <a:lstStyle/>
          <a:p>
            <a:r>
              <a:rPr lang="en-US" altLang="zh-CN" sz="2000" dirty="0"/>
              <a:t>Cryptographic groups are typically treated as an </a:t>
            </a:r>
            <a:r>
              <a:rPr lang="en-US" altLang="zh-CN" sz="2000" b="1" u="sng" dirty="0"/>
              <a:t>collection</a:t>
            </a:r>
            <a:endParaRPr lang="zh-CN" altLang="en-US" sz="2000" b="1" u="sng" dirty="0"/>
          </a:p>
        </p:txBody>
      </p:sp>
      <p:pic>
        <p:nvPicPr>
          <p:cNvPr id="23" name="图片 22">
            <a:extLst>
              <a:ext uri="{FF2B5EF4-FFF2-40B4-BE49-F238E27FC236}">
                <a16:creationId xmlns:a16="http://schemas.microsoft.com/office/drawing/2014/main" id="{A43822BA-CFC5-85FD-4D1B-444F53D9902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43874" y="5086407"/>
            <a:ext cx="510778" cy="510778"/>
          </a:xfrm>
          <a:prstGeom prst="rect">
            <a:avLst/>
          </a:prstGeom>
        </p:spPr>
      </p:pic>
      <p:sp>
        <p:nvSpPr>
          <p:cNvPr id="24" name="文本框 23">
            <a:extLst>
              <a:ext uri="{FF2B5EF4-FFF2-40B4-BE49-F238E27FC236}">
                <a16:creationId xmlns:a16="http://schemas.microsoft.com/office/drawing/2014/main" id="{58C672C8-217B-B634-048E-5D70A0DD577F}"/>
              </a:ext>
            </a:extLst>
          </p:cNvPr>
          <p:cNvSpPr txBox="1"/>
          <p:nvPr/>
        </p:nvSpPr>
        <p:spPr>
          <a:xfrm>
            <a:off x="8944797" y="5050654"/>
            <a:ext cx="3166496" cy="1015663"/>
          </a:xfrm>
          <a:prstGeom prst="rect">
            <a:avLst/>
          </a:prstGeom>
          <a:noFill/>
        </p:spPr>
        <p:txBody>
          <a:bodyPr wrap="square">
            <a:spAutoFit/>
          </a:bodyPr>
          <a:lstStyle/>
          <a:p>
            <a:r>
              <a:rPr lang="en-US" altLang="zh-CN" sz="2000" dirty="0"/>
              <a:t>Some inherent properties of cryptographic groups might be </a:t>
            </a:r>
            <a:r>
              <a:rPr lang="en-US" altLang="zh-CN" sz="2000" b="1" u="sng" dirty="0"/>
              <a:t>overlooked</a:t>
            </a:r>
            <a:endParaRPr lang="zh-CN" altLang="en-US" sz="2000" b="1" u="sng" dirty="0"/>
          </a:p>
        </p:txBody>
      </p:sp>
    </p:spTree>
    <p:extLst>
      <p:ext uri="{BB962C8B-B14F-4D97-AF65-F5344CB8AC3E}">
        <p14:creationId xmlns:p14="http://schemas.microsoft.com/office/powerpoint/2010/main" val="232500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P spid="7" grpId="0"/>
      <p:bldP spid="9" grpId="0" animBg="1"/>
      <p:bldP spid="10" grpId="0"/>
      <p:bldP spid="11" grpId="0"/>
      <p:bldP spid="16" grpId="0"/>
      <p:bldP spid="17" grpId="0"/>
      <p:bldP spid="18" grpId="0"/>
      <p:bldP spid="20" grpId="0" animBg="1"/>
      <p:bldP spid="22"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0DA47-5561-9F37-7D02-BB7BE86193A5}"/>
            </a:ext>
          </a:extLst>
        </p:cNvPr>
        <p:cNvGrpSpPr/>
        <p:nvPr/>
      </p:nvGrpSpPr>
      <p:grpSpPr>
        <a:xfrm>
          <a:off x="0" y="0"/>
          <a:ext cx="0" cy="0"/>
          <a:chOff x="0" y="0"/>
          <a:chExt cx="0" cy="0"/>
        </a:xfrm>
      </p:grpSpPr>
      <p:sp>
        <p:nvSpPr>
          <p:cNvPr id="15" name="矩形: 圆角 14">
            <a:extLst>
              <a:ext uri="{FF2B5EF4-FFF2-40B4-BE49-F238E27FC236}">
                <a16:creationId xmlns:a16="http://schemas.microsoft.com/office/drawing/2014/main" id="{7DE12A5F-09FD-34DC-576D-076955C44B8B}"/>
              </a:ext>
            </a:extLst>
          </p:cNvPr>
          <p:cNvSpPr/>
          <p:nvPr/>
        </p:nvSpPr>
        <p:spPr>
          <a:xfrm>
            <a:off x="1117280" y="2130401"/>
            <a:ext cx="4049975" cy="2198689"/>
          </a:xfrm>
          <a:prstGeom prst="roundRect">
            <a:avLst>
              <a:gd name="adj" fmla="val 8936"/>
            </a:avLst>
          </a:prstGeom>
          <a:noFill/>
          <a:ln w="28575">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连接符 61">
            <a:extLst>
              <a:ext uri="{FF2B5EF4-FFF2-40B4-BE49-F238E27FC236}">
                <a16:creationId xmlns:a16="http://schemas.microsoft.com/office/drawing/2014/main" id="{43369F16-BF11-C4CB-4009-C9890863E37D}"/>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045FFE56-37B7-82F9-32B6-F2739B0B0C02}"/>
              </a:ext>
            </a:extLst>
          </p:cNvPr>
          <p:cNvSpPr txBox="1">
            <a:spLocks noChangeArrowheads="1"/>
          </p:cNvSpPr>
          <p:nvPr/>
        </p:nvSpPr>
        <p:spPr bwMode="auto">
          <a:xfrm>
            <a:off x="367827" y="213865"/>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fontAlgn="base">
              <a:lnSpc>
                <a:spcPct val="100000"/>
              </a:lnSpc>
              <a:spcBef>
                <a:spcPct val="0"/>
              </a:spcBef>
              <a:spcAft>
                <a:spcPct val="0"/>
              </a:spcAft>
              <a:buNone/>
              <a:defRPr/>
            </a:pPr>
            <a:r>
              <a:rPr lang="en-US" altLang="zh-CN" sz="3200" b="1" dirty="0">
                <a:latin typeface="微软雅黑" panose="020B0503020204020204" pitchFamily="34" charset="-122"/>
                <a:ea typeface="微软雅黑" panose="020B0503020204020204" pitchFamily="34" charset="-122"/>
              </a:rPr>
              <a:t>Why the Adversary Wins </a:t>
            </a:r>
            <a:endParaRPr lang="zh-CN" altLang="en-US" sz="3200" b="1" dirty="0">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a16="http://schemas.microsoft.com/office/drawing/2014/main" id="{5FAB1FA8-936A-F487-BB49-ED0793A0DC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485" y="1870716"/>
            <a:ext cx="691845" cy="691845"/>
          </a:xfrm>
          <a:prstGeom prst="rect">
            <a:avLst/>
          </a:prstGeom>
        </p:spPr>
      </p:pic>
      <p:pic>
        <p:nvPicPr>
          <p:cNvPr id="12" name="图片 11">
            <a:extLst>
              <a:ext uri="{FF2B5EF4-FFF2-40B4-BE49-F238E27FC236}">
                <a16:creationId xmlns:a16="http://schemas.microsoft.com/office/drawing/2014/main" id="{CF2291BE-3E8D-5817-633B-D41432D70405}"/>
              </a:ext>
            </a:extLst>
          </p:cNvPr>
          <p:cNvPicPr>
            <a:picLocks noChangeAspect="1"/>
          </p:cNvPicPr>
          <p:nvPr/>
        </p:nvPicPr>
        <p:blipFill>
          <a:blip r:embed="rId4"/>
          <a:stretch>
            <a:fillRect/>
          </a:stretch>
        </p:blipFill>
        <p:spPr>
          <a:xfrm>
            <a:off x="815485" y="1949223"/>
            <a:ext cx="695730" cy="422591"/>
          </a:xfrm>
          <a:prstGeom prst="rect">
            <a:avLst/>
          </a:prstGeom>
        </p:spPr>
      </p:pic>
      <mc:AlternateContent xmlns:mc="http://schemas.openxmlformats.org/markup-compatibility/2006" xmlns:a14="http://schemas.microsoft.com/office/drawing/2010/main">
        <mc:Choice Requires="a14">
          <p:graphicFrame>
            <p:nvGraphicFramePr>
              <p:cNvPr id="16" name="表格 15">
                <a:extLst>
                  <a:ext uri="{FF2B5EF4-FFF2-40B4-BE49-F238E27FC236}">
                    <a16:creationId xmlns:a16="http://schemas.microsoft.com/office/drawing/2014/main" id="{F4A9FCC7-8267-785C-A87A-EC21F0B04673}"/>
                  </a:ext>
                </a:extLst>
              </p:cNvPr>
              <p:cNvGraphicFramePr>
                <a:graphicFrameLocks noGrp="1"/>
              </p:cNvGraphicFramePr>
              <p:nvPr>
                <p:extLst/>
              </p:nvPr>
            </p:nvGraphicFramePr>
            <p:xfrm>
              <a:off x="1546754" y="2327577"/>
              <a:ext cx="3231550" cy="1828800"/>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0">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𝟔</m:t>
                                </m:r>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a:solidFill>
                                          <a:schemeClr val="tx1"/>
                                        </a:solidFill>
                                        <a:latin typeface="Cambria Math" panose="02040503050406030204" pitchFamily="18" charset="0"/>
                                        <a:ea typeface="+mn-ea"/>
                                        <a:cs typeface="+mn-cs"/>
                                      </a:rPr>
                                      <m:t>𝟔</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2436588267"/>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𝟐</m:t>
                                </m:r>
                              </m:oMath>
                            </m:oMathPara>
                          </a14:m>
                          <a:endParaRPr lang="zh-CN" altLang="en-US" b="1" dirty="0"/>
                        </a:p>
                      </a:txBody>
                      <a:tcPr>
                        <a:solidFill>
                          <a:schemeClr val="accent2">
                            <a:lumMod val="40000"/>
                            <a:lumOff val="60000"/>
                          </a:schemeClr>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𝟕</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chemeClr val="accent2">
                            <a:lumMod val="40000"/>
                            <a:lumOff val="60000"/>
                          </a:schemeClr>
                        </a:solidFill>
                      </a:tcPr>
                    </a:tc>
                    <a:extLst>
                      <a:ext uri="{0D108BD9-81ED-4DB2-BD59-A6C34878D82A}">
                        <a16:rowId xmlns:a16="http://schemas.microsoft.com/office/drawing/2014/main" val="1012736869"/>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𝟑</m:t>
                                </m:r>
                              </m:oMath>
                            </m:oMathPara>
                          </a14:m>
                          <a:endParaRPr lang="zh-CN" altLang="en-US" b="1" dirty="0"/>
                        </a:p>
                      </a:txBody>
                      <a:tcPr>
                        <a:solidFill>
                          <a:schemeClr val="accent2">
                            <a:lumMod val="40000"/>
                            <a:lumOff val="60000"/>
                          </a:schemeClr>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a:solidFill>
                                          <a:schemeClr val="tx1"/>
                                        </a:solidFill>
                                        <a:latin typeface="Cambria Math" panose="02040503050406030204" pitchFamily="18" charset="0"/>
                                        <a:ea typeface="+mn-ea"/>
                                        <a:cs typeface="+mn-cs"/>
                                      </a:rPr>
                                      <m:t>𝟑</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chemeClr val="accent2">
                            <a:lumMod val="40000"/>
                            <a:lumOff val="60000"/>
                          </a:schemeClr>
                        </a:solidFill>
                      </a:tcPr>
                    </a:tc>
                    <a:extLst>
                      <a:ext uri="{0D108BD9-81ED-4DB2-BD59-A6C34878D82A}">
                        <a16:rowId xmlns:a16="http://schemas.microsoft.com/office/drawing/2014/main" val="170428698"/>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𝟒</m:t>
                                </m:r>
                              </m:oMath>
                            </m:oMathPara>
                          </a14:m>
                          <a:endParaRPr lang="zh-CN" altLang="en-US" b="1" dirty="0"/>
                        </a:p>
                      </a:txBody>
                      <a:tcPr>
                        <a:solidFill>
                          <a:schemeClr val="accent2">
                            <a:lumMod val="40000"/>
                            <a:lumOff val="60000"/>
                          </a:schemeClr>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a:solidFill>
                                          <a:schemeClr val="tx1"/>
                                        </a:solidFill>
                                        <a:latin typeface="Cambria Math" panose="02040503050406030204" pitchFamily="18" charset="0"/>
                                        <a:ea typeface="+mn-ea"/>
                                        <a:cs typeface="+mn-cs"/>
                                      </a:rPr>
                                      <m:t>𝟒</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chemeClr val="accent2">
                            <a:lumMod val="40000"/>
                            <a:lumOff val="60000"/>
                          </a:schemeClr>
                        </a:solidFill>
                      </a:tcPr>
                    </a:tc>
                    <a:extLst>
                      <a:ext uri="{0D108BD9-81ED-4DB2-BD59-A6C34878D82A}">
                        <a16:rowId xmlns:a16="http://schemas.microsoft.com/office/drawing/2014/main" val="4207005643"/>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𝟏𝟎</m:t>
                                </m:r>
                              </m:oMath>
                            </m:oMathPara>
                          </a14:m>
                          <a:endParaRPr lang="zh-CN" altLang="en-US" b="1" dirty="0"/>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𝟓</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chemeClr val="accent2">
                            <a:lumMod val="40000"/>
                            <a:lumOff val="60000"/>
                          </a:schemeClr>
                        </a:solidFill>
                      </a:tcPr>
                    </a:tc>
                    <a:extLst>
                      <a:ext uri="{0D108BD9-81ED-4DB2-BD59-A6C34878D82A}">
                        <a16:rowId xmlns:a16="http://schemas.microsoft.com/office/drawing/2014/main" val="3273603515"/>
                      </a:ext>
                    </a:extLst>
                  </a:tr>
                </a:tbl>
              </a:graphicData>
            </a:graphic>
          </p:graphicFrame>
        </mc:Choice>
        <mc:Fallback xmlns="">
          <p:graphicFrame>
            <p:nvGraphicFramePr>
              <p:cNvPr id="16" name="表格 15">
                <a:extLst>
                  <a:ext uri="{FF2B5EF4-FFF2-40B4-BE49-F238E27FC236}">
                    <a16:creationId xmlns:a16="http://schemas.microsoft.com/office/drawing/2014/main" id="{F4A9FCC7-8267-785C-A87A-EC21F0B04673}"/>
                  </a:ext>
                </a:extLst>
              </p:cNvPr>
              <p:cNvGraphicFramePr>
                <a:graphicFrameLocks noGrp="1"/>
              </p:cNvGraphicFramePr>
              <p:nvPr>
                <p:extLst>
                  <p:ext uri="{D42A27DB-BD31-4B8C-83A1-F6EECF244321}">
                    <p14:modId xmlns:p14="http://schemas.microsoft.com/office/powerpoint/2010/main" val="3364211370"/>
                  </p:ext>
                </p:extLst>
              </p:nvPr>
            </p:nvGraphicFramePr>
            <p:xfrm>
              <a:off x="1546754" y="2327577"/>
              <a:ext cx="3231550" cy="1828800"/>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365760">
                    <a:tc>
                      <a:txBody>
                        <a:bodyPr/>
                        <a:lstStyle/>
                        <a:p>
                          <a:endParaRPr lang="zh-CN"/>
                        </a:p>
                      </a:txBody>
                      <a:tcPr>
                        <a:blipFill>
                          <a:blip r:embed="rId5"/>
                          <a:stretch>
                            <a:fillRect l="-376" t="-1667" r="-101504" b="-405000"/>
                          </a:stretch>
                        </a:blipFill>
                      </a:tcPr>
                    </a:tc>
                    <a:tc>
                      <a:txBody>
                        <a:bodyPr/>
                        <a:lstStyle/>
                        <a:p>
                          <a:endParaRPr lang="zh-CN"/>
                        </a:p>
                      </a:txBody>
                      <a:tcPr>
                        <a:blipFill>
                          <a:blip r:embed="rId5"/>
                          <a:stretch>
                            <a:fillRect l="-100755" t="-1667" r="-1887" b="-405000"/>
                          </a:stretch>
                        </a:blipFill>
                      </a:tcPr>
                    </a:tc>
                    <a:extLst>
                      <a:ext uri="{0D108BD9-81ED-4DB2-BD59-A6C34878D82A}">
                        <a16:rowId xmlns:a16="http://schemas.microsoft.com/office/drawing/2014/main" val="2436588267"/>
                      </a:ext>
                    </a:extLst>
                  </a:tr>
                  <a:tr h="365760">
                    <a:tc>
                      <a:txBody>
                        <a:bodyPr/>
                        <a:lstStyle/>
                        <a:p>
                          <a:endParaRPr lang="zh-CN"/>
                        </a:p>
                      </a:txBody>
                      <a:tcPr>
                        <a:blipFill>
                          <a:blip r:embed="rId5"/>
                          <a:stretch>
                            <a:fillRect l="-376" t="-101667" r="-101504" b="-305000"/>
                          </a:stretch>
                        </a:blipFill>
                      </a:tcPr>
                    </a:tc>
                    <a:tc>
                      <a:txBody>
                        <a:bodyPr/>
                        <a:lstStyle/>
                        <a:p>
                          <a:endParaRPr lang="zh-CN"/>
                        </a:p>
                      </a:txBody>
                      <a:tcPr>
                        <a:blipFill>
                          <a:blip r:embed="rId5"/>
                          <a:stretch>
                            <a:fillRect l="-100755" t="-101667" r="-1887" b="-305000"/>
                          </a:stretch>
                        </a:blipFill>
                      </a:tcPr>
                    </a:tc>
                    <a:extLst>
                      <a:ext uri="{0D108BD9-81ED-4DB2-BD59-A6C34878D82A}">
                        <a16:rowId xmlns:a16="http://schemas.microsoft.com/office/drawing/2014/main" val="1012736869"/>
                      </a:ext>
                    </a:extLst>
                  </a:tr>
                  <a:tr h="365760">
                    <a:tc>
                      <a:txBody>
                        <a:bodyPr/>
                        <a:lstStyle/>
                        <a:p>
                          <a:endParaRPr lang="zh-CN"/>
                        </a:p>
                      </a:txBody>
                      <a:tcPr>
                        <a:blipFill>
                          <a:blip r:embed="rId5"/>
                          <a:stretch>
                            <a:fillRect l="-376" t="-198361" r="-101504" b="-200000"/>
                          </a:stretch>
                        </a:blipFill>
                      </a:tcPr>
                    </a:tc>
                    <a:tc>
                      <a:txBody>
                        <a:bodyPr/>
                        <a:lstStyle/>
                        <a:p>
                          <a:endParaRPr lang="zh-CN"/>
                        </a:p>
                      </a:txBody>
                      <a:tcPr>
                        <a:blipFill>
                          <a:blip r:embed="rId5"/>
                          <a:stretch>
                            <a:fillRect l="-100755" t="-198361" r="-1887" b="-200000"/>
                          </a:stretch>
                        </a:blipFill>
                      </a:tcPr>
                    </a:tc>
                    <a:extLst>
                      <a:ext uri="{0D108BD9-81ED-4DB2-BD59-A6C34878D82A}">
                        <a16:rowId xmlns:a16="http://schemas.microsoft.com/office/drawing/2014/main" val="170428698"/>
                      </a:ext>
                    </a:extLst>
                  </a:tr>
                  <a:tr h="365760">
                    <a:tc>
                      <a:txBody>
                        <a:bodyPr/>
                        <a:lstStyle/>
                        <a:p>
                          <a:endParaRPr lang="zh-CN"/>
                        </a:p>
                      </a:txBody>
                      <a:tcPr>
                        <a:blipFill>
                          <a:blip r:embed="rId5"/>
                          <a:stretch>
                            <a:fillRect l="-376" t="-303333" r="-101504" b="-103333"/>
                          </a:stretch>
                        </a:blipFill>
                      </a:tcPr>
                    </a:tc>
                    <a:tc>
                      <a:txBody>
                        <a:bodyPr/>
                        <a:lstStyle/>
                        <a:p>
                          <a:endParaRPr lang="zh-CN"/>
                        </a:p>
                      </a:txBody>
                      <a:tcPr>
                        <a:blipFill>
                          <a:blip r:embed="rId5"/>
                          <a:stretch>
                            <a:fillRect l="-100755" t="-303333" r="-1887" b="-103333"/>
                          </a:stretch>
                        </a:blipFill>
                      </a:tcPr>
                    </a:tc>
                    <a:extLst>
                      <a:ext uri="{0D108BD9-81ED-4DB2-BD59-A6C34878D82A}">
                        <a16:rowId xmlns:a16="http://schemas.microsoft.com/office/drawing/2014/main" val="4207005643"/>
                      </a:ext>
                    </a:extLst>
                  </a:tr>
                  <a:tr h="365760">
                    <a:tc>
                      <a:txBody>
                        <a:bodyPr/>
                        <a:lstStyle/>
                        <a:p>
                          <a:endParaRPr lang="zh-CN"/>
                        </a:p>
                      </a:txBody>
                      <a:tcPr>
                        <a:blipFill>
                          <a:blip r:embed="rId5"/>
                          <a:stretch>
                            <a:fillRect l="-376" t="-403333" r="-101504" b="-3333"/>
                          </a:stretch>
                        </a:blipFill>
                      </a:tcPr>
                    </a:tc>
                    <a:tc>
                      <a:txBody>
                        <a:bodyPr/>
                        <a:lstStyle/>
                        <a:p>
                          <a:endParaRPr lang="zh-CN"/>
                        </a:p>
                      </a:txBody>
                      <a:tcPr>
                        <a:blipFill>
                          <a:blip r:embed="rId5"/>
                          <a:stretch>
                            <a:fillRect l="-100755" t="-403333" r="-1887" b="-3333"/>
                          </a:stretch>
                        </a:blipFill>
                      </a:tcPr>
                    </a:tc>
                    <a:extLst>
                      <a:ext uri="{0D108BD9-81ED-4DB2-BD59-A6C34878D82A}">
                        <a16:rowId xmlns:a16="http://schemas.microsoft.com/office/drawing/2014/main" val="3273603515"/>
                      </a:ext>
                    </a:extLst>
                  </a:tr>
                </a:tbl>
              </a:graphicData>
            </a:graphic>
          </p:graphicFrame>
        </mc:Fallback>
      </mc:AlternateContent>
      <p:grpSp>
        <p:nvGrpSpPr>
          <p:cNvPr id="39" name="组合 38">
            <a:extLst>
              <a:ext uri="{FF2B5EF4-FFF2-40B4-BE49-F238E27FC236}">
                <a16:creationId xmlns:a16="http://schemas.microsoft.com/office/drawing/2014/main" id="{79B1A718-6D64-F4E9-F28E-E1F322539E6D}"/>
              </a:ext>
            </a:extLst>
          </p:cNvPr>
          <p:cNvGrpSpPr/>
          <p:nvPr/>
        </p:nvGrpSpPr>
        <p:grpSpPr>
          <a:xfrm>
            <a:off x="1051541" y="5323032"/>
            <a:ext cx="4376401" cy="1226820"/>
            <a:chOff x="1051541" y="5323032"/>
            <a:chExt cx="4376401" cy="1226820"/>
          </a:xfrm>
        </p:grpSpPr>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1592148C-28E8-1690-5391-7A96785CAD15}"/>
                    </a:ext>
                  </a:extLst>
                </p:cNvPr>
                <p:cNvSpPr txBox="1"/>
                <p:nvPr/>
              </p:nvSpPr>
              <p:spPr>
                <a:xfrm>
                  <a:off x="1328437" y="5323032"/>
                  <a:ext cx="2223896" cy="678071"/>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m:rPr>
                            <m:sty m:val="p"/>
                          </m:rPr>
                          <a:rPr lang="en-US" altLang="zh-CN" sz="2400" dirty="0">
                            <a:latin typeface="Cambria Math" panose="02040503050406030204" pitchFamily="18" charset="0"/>
                          </a:rPr>
                          <m:t>KG</m:t>
                        </m:r>
                        <m:r>
                          <a:rPr lang="en-US" altLang="zh-CN" sz="2400" dirty="0">
                            <a:latin typeface="Cambria Math" panose="02040503050406030204" pitchFamily="18" charset="0"/>
                          </a:rPr>
                          <m:t>(</m:t>
                        </m:r>
                        <m:sSub>
                          <m:sSubPr>
                            <m:ctrlPr>
                              <a:rPr lang="zh-CN" altLang="en-US" sz="2400" b="1" i="1" dirty="0">
                                <a:solidFill>
                                  <a:srgbClr val="C00000"/>
                                </a:solidFill>
                                <a:latin typeface="Cambria Math" panose="02040503050406030204" pitchFamily="18" charset="0"/>
                                <a:ea typeface="Microsoft YaHei" panose="020B0503020204020204" pitchFamily="34" charset="-122"/>
                              </a:rPr>
                            </m:ctrlPr>
                          </m:sSubPr>
                          <m:e>
                            <m:acc>
                              <m:accPr>
                                <m:chr m:val="̃"/>
                                <m:ctrlPr>
                                  <a:rPr lang="zh-CN" altLang="en-US" sz="2400" b="1" i="1" dirty="0">
                                    <a:solidFill>
                                      <a:srgbClr val="C00000"/>
                                    </a:solidFill>
                                    <a:latin typeface="Cambria Math" panose="02040503050406030204" pitchFamily="18" charset="0"/>
                                    <a:ea typeface="Microsoft YaHei" panose="020B0503020204020204" pitchFamily="34" charset="-122"/>
                                  </a:rPr>
                                </m:ctrlPr>
                              </m:accPr>
                              <m:e>
                                <m:r>
                                  <a:rPr lang="zh-CN" altLang="en-US" sz="2400" b="1" i="1" dirty="0">
                                    <a:solidFill>
                                      <a:srgbClr val="C00000"/>
                                    </a:solidFill>
                                    <a:latin typeface="Cambria Math" panose="02040503050406030204" pitchFamily="18" charset="0"/>
                                    <a:ea typeface="Microsoft YaHei" panose="020B0503020204020204" pitchFamily="34" charset="-122"/>
                                  </a:rPr>
                                  <m:t>𝐬𝐤</m:t>
                                </m:r>
                              </m:e>
                            </m:acc>
                          </m:e>
                          <m:sub>
                            <m:r>
                              <a:rPr lang="zh-CN" altLang="en-US" sz="2400" b="1" i="1" dirty="0">
                                <a:solidFill>
                                  <a:srgbClr val="C00000"/>
                                </a:solidFill>
                                <a:latin typeface="Cambria Math" panose="02040503050406030204" pitchFamily="18" charset="0"/>
                                <a:ea typeface="Microsoft YaHei" panose="020B0503020204020204" pitchFamily="34" charset="-122"/>
                              </a:rPr>
                              <m:t>𝑨</m:t>
                            </m:r>
                          </m:sub>
                        </m:sSub>
                        <m:r>
                          <a:rPr lang="en-US" altLang="zh-CN" sz="2400" dirty="0">
                            <a:latin typeface="Cambria Math" panose="02040503050406030204" pitchFamily="18" charset="0"/>
                          </a:rPr>
                          <m:t>)</m:t>
                        </m:r>
                      </m:oMath>
                    </m:oMathPara>
                  </a14:m>
                  <a:endParaRPr lang="zh-CN" altLang="en-US" sz="2400" dirty="0">
                    <a:latin typeface="Microsoft YaHei" panose="020B0503020204020204" pitchFamily="34" charset="-122"/>
                    <a:ea typeface="Microsoft YaHei" panose="020B0503020204020204" pitchFamily="34" charset="-122"/>
                  </a:endParaRPr>
                </a:p>
              </p:txBody>
            </p:sp>
          </mc:Choice>
          <mc:Fallback xmlns="">
            <p:sp>
              <p:nvSpPr>
                <p:cNvPr id="17" name="文本框 16">
                  <a:extLst>
                    <a:ext uri="{FF2B5EF4-FFF2-40B4-BE49-F238E27FC236}">
                      <a16:creationId xmlns:a16="http://schemas.microsoft.com/office/drawing/2014/main" id="{1592148C-28E8-1690-5391-7A96785CAD15}"/>
                    </a:ext>
                  </a:extLst>
                </p:cNvPr>
                <p:cNvSpPr txBox="1">
                  <a:spLocks noRot="1" noChangeAspect="1" noMove="1" noResize="1" noEditPoints="1" noAdjustHandles="1" noChangeArrowheads="1" noChangeShapeType="1" noTextEdit="1"/>
                </p:cNvSpPr>
                <p:nvPr/>
              </p:nvSpPr>
              <p:spPr>
                <a:xfrm>
                  <a:off x="1328437" y="5323032"/>
                  <a:ext cx="2223896" cy="678071"/>
                </a:xfrm>
                <a:prstGeom prst="rect">
                  <a:avLst/>
                </a:prstGeom>
                <a:blipFill>
                  <a:blip r:embed="rId6"/>
                  <a:stretch>
                    <a:fillRect/>
                  </a:stretch>
                </a:blipFill>
              </p:spPr>
              <p:txBody>
                <a:bodyPr/>
                <a:lstStyle/>
                <a:p>
                  <a:r>
                    <a:rPr lang="zh-CN" altLang="en-US">
                      <a:noFill/>
                    </a:rPr>
                    <a:t> </a:t>
                  </a:r>
                </a:p>
              </p:txBody>
            </p:sp>
          </mc:Fallback>
        </mc:AlternateContent>
        <p:cxnSp>
          <p:nvCxnSpPr>
            <p:cNvPr id="22" name="直接箭头连接符 21">
              <a:extLst>
                <a:ext uri="{FF2B5EF4-FFF2-40B4-BE49-F238E27FC236}">
                  <a16:creationId xmlns:a16="http://schemas.microsoft.com/office/drawing/2014/main" id="{683F1444-1C53-2612-878A-16E6A959E84C}"/>
                </a:ext>
              </a:extLst>
            </p:cNvPr>
            <p:cNvCxnSpPr>
              <a:cxnSpLocks/>
            </p:cNvCxnSpPr>
            <p:nvPr/>
          </p:nvCxnSpPr>
          <p:spPr>
            <a:xfrm>
              <a:off x="3047766" y="5726463"/>
              <a:ext cx="61174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7CCC2EAC-285A-3EF8-7BF8-EE6C73DEF8D9}"/>
                    </a:ext>
                  </a:extLst>
                </p:cNvPr>
                <p:cNvSpPr txBox="1"/>
                <p:nvPr/>
              </p:nvSpPr>
              <p:spPr>
                <a:xfrm>
                  <a:off x="3353640" y="5431236"/>
                  <a:ext cx="138286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0" i="1" dirty="0" smtClean="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b="0" i="1" dirty="0">
                                <a:latin typeface="Cambria Math" panose="02040503050406030204" pitchFamily="18" charset="0"/>
                                <a:ea typeface="Microsoft YaHei" panose="020B0503020204020204" pitchFamily="34" charset="-122"/>
                              </a:rPr>
                              <m:t>𝑘</m:t>
                            </m:r>
                          </m:e>
                          <m:sub>
                            <m:r>
                              <a:rPr lang="zh-CN" altLang="en-US" sz="2400" b="0" i="1" dirty="0">
                                <a:latin typeface="Cambria Math" panose="02040503050406030204" pitchFamily="18" charset="0"/>
                                <a:ea typeface="Microsoft YaHei" panose="020B0503020204020204" pitchFamily="34" charset="-122"/>
                              </a:rPr>
                              <m:t>𝐴</m:t>
                            </m:r>
                          </m:sub>
                        </m:sSub>
                      </m:oMath>
                    </m:oMathPara>
                  </a14:m>
                  <a:endParaRPr lang="zh-CN" altLang="en-US" sz="2400" dirty="0"/>
                </a:p>
              </p:txBody>
            </p:sp>
          </mc:Choice>
          <mc:Fallback xmlns="">
            <p:sp>
              <p:nvSpPr>
                <p:cNvPr id="26" name="文本框 25">
                  <a:extLst>
                    <a:ext uri="{FF2B5EF4-FFF2-40B4-BE49-F238E27FC236}">
                      <a16:creationId xmlns:a16="http://schemas.microsoft.com/office/drawing/2014/main" id="{7CCC2EAC-285A-3EF8-7BF8-EE6C73DEF8D9}"/>
                    </a:ext>
                  </a:extLst>
                </p:cNvPr>
                <p:cNvSpPr txBox="1">
                  <a:spLocks noRot="1" noChangeAspect="1" noMove="1" noResize="1" noEditPoints="1" noAdjustHandles="1" noChangeArrowheads="1" noChangeShapeType="1" noTextEdit="1"/>
                </p:cNvSpPr>
                <p:nvPr/>
              </p:nvSpPr>
              <p:spPr>
                <a:xfrm>
                  <a:off x="3353640" y="5431236"/>
                  <a:ext cx="1382868" cy="461665"/>
                </a:xfrm>
                <a:prstGeom prst="rect">
                  <a:avLst/>
                </a:prstGeom>
                <a:blipFill>
                  <a:blip r:embed="rId7"/>
                  <a:stretch>
                    <a:fillRect b="-92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16844235-9F6D-FE49-B2A6-D3F9B6333FAD}"/>
                    </a:ext>
                  </a:extLst>
                </p:cNvPr>
                <p:cNvSpPr txBox="1"/>
                <p:nvPr/>
              </p:nvSpPr>
              <p:spPr>
                <a:xfrm>
                  <a:off x="1051541" y="6067028"/>
                  <a:ext cx="3578053" cy="48282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altLang="zh-CN" sz="2400" dirty="0">
                            <a:latin typeface="Cambria Math" panose="02040503050406030204" pitchFamily="18" charset="0"/>
                          </a:rPr>
                          <m:t>SHK</m:t>
                        </m:r>
                        <m:r>
                          <a:rPr lang="en-US" altLang="zh-CN" sz="2400" dirty="0">
                            <a:latin typeface="Cambria Math" panose="02040503050406030204" pitchFamily="18" charset="0"/>
                          </a:rPr>
                          <m:t>(</m:t>
                        </m:r>
                        <m:sSub>
                          <m:sSubPr>
                            <m:ctrlPr>
                              <a:rPr lang="zh-CN" altLang="en-US" sz="2400" b="1" i="1" dirty="0">
                                <a:solidFill>
                                  <a:srgbClr val="C00000"/>
                                </a:solidFill>
                                <a:latin typeface="Cambria Math" panose="02040503050406030204" pitchFamily="18" charset="0"/>
                                <a:ea typeface="Microsoft YaHei" panose="020B0503020204020204" pitchFamily="34" charset="-122"/>
                              </a:rPr>
                            </m:ctrlPr>
                          </m:sSubPr>
                          <m:e>
                            <m:acc>
                              <m:accPr>
                                <m:chr m:val="̃"/>
                                <m:ctrlPr>
                                  <a:rPr lang="zh-CN" altLang="en-US" sz="2400" b="1" i="1" dirty="0">
                                    <a:solidFill>
                                      <a:srgbClr val="C00000"/>
                                    </a:solidFill>
                                    <a:latin typeface="Cambria Math" panose="02040503050406030204" pitchFamily="18" charset="0"/>
                                    <a:ea typeface="Microsoft YaHei" panose="020B0503020204020204" pitchFamily="34" charset="-122"/>
                                  </a:rPr>
                                </m:ctrlPr>
                              </m:accPr>
                              <m:e>
                                <m:r>
                                  <a:rPr lang="zh-CN" altLang="en-US" sz="2400" b="1" i="1" dirty="0">
                                    <a:solidFill>
                                      <a:srgbClr val="C00000"/>
                                    </a:solidFill>
                                    <a:latin typeface="Cambria Math" panose="02040503050406030204" pitchFamily="18" charset="0"/>
                                    <a:ea typeface="Microsoft YaHei" panose="020B0503020204020204" pitchFamily="34" charset="-122"/>
                                  </a:rPr>
                                  <m:t>𝐬𝐤</m:t>
                                </m:r>
                              </m:e>
                            </m:acc>
                          </m:e>
                          <m:sub>
                            <m:r>
                              <a:rPr lang="zh-CN" altLang="en-US" sz="2400" b="1" i="1" dirty="0">
                                <a:solidFill>
                                  <a:srgbClr val="C00000"/>
                                </a:solidFill>
                                <a:latin typeface="Cambria Math" panose="02040503050406030204" pitchFamily="18" charset="0"/>
                                <a:ea typeface="Microsoft YaHei" panose="020B0503020204020204" pitchFamily="34" charset="-122"/>
                              </a:rPr>
                              <m:t>𝑨</m:t>
                            </m:r>
                          </m:sub>
                        </m:sSub>
                        <m:r>
                          <a:rPr lang="en-US" altLang="zh-CN" sz="2400" dirty="0">
                            <a:latin typeface="Cambria Math" panose="02040503050406030204" pitchFamily="18" charset="0"/>
                            <a:ea typeface="Microsoft YaHei" panose="020B0503020204020204" pitchFamily="34" charset="-122"/>
                          </a:rPr>
                          <m:t>,</m:t>
                        </m:r>
                        <m:r>
                          <a:rPr lang="en-US" altLang="zh-CN" sz="2400" i="1" dirty="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en-US" altLang="zh-CN" sz="2400" i="1" dirty="0">
                                <a:latin typeface="Cambria Math" panose="02040503050406030204" pitchFamily="18" charset="0"/>
                                <a:ea typeface="Microsoft YaHei" panose="020B0503020204020204" pitchFamily="34" charset="-122"/>
                              </a:rPr>
                              <m:t>𝐵</m:t>
                            </m:r>
                          </m:sub>
                        </m:sSub>
                        <m:r>
                          <a:rPr lang="en-US" altLang="zh-CN" sz="2400" dirty="0">
                            <a:latin typeface="Cambria Math" panose="02040503050406030204" pitchFamily="18" charset="0"/>
                          </a:rPr>
                          <m:t>)</m:t>
                        </m:r>
                      </m:oMath>
                    </m:oMathPara>
                  </a14:m>
                  <a:endParaRPr lang="zh-CN" altLang="en-US" sz="2400" dirty="0"/>
                </a:p>
              </p:txBody>
            </p:sp>
          </mc:Choice>
          <mc:Fallback xmlns="">
            <p:sp>
              <p:nvSpPr>
                <p:cNvPr id="28" name="文本框 27">
                  <a:extLst>
                    <a:ext uri="{FF2B5EF4-FFF2-40B4-BE49-F238E27FC236}">
                      <a16:creationId xmlns:a16="http://schemas.microsoft.com/office/drawing/2014/main" id="{16844235-9F6D-FE49-B2A6-D3F9B6333FAD}"/>
                    </a:ext>
                  </a:extLst>
                </p:cNvPr>
                <p:cNvSpPr txBox="1">
                  <a:spLocks noRot="1" noChangeAspect="1" noMove="1" noResize="1" noEditPoints="1" noAdjustHandles="1" noChangeArrowheads="1" noChangeShapeType="1" noTextEdit="1"/>
                </p:cNvSpPr>
                <p:nvPr/>
              </p:nvSpPr>
              <p:spPr>
                <a:xfrm>
                  <a:off x="1051541" y="6067028"/>
                  <a:ext cx="3578053" cy="482824"/>
                </a:xfrm>
                <a:prstGeom prst="rect">
                  <a:avLst/>
                </a:prstGeom>
                <a:blipFill>
                  <a:blip r:embed="rId8"/>
                  <a:stretch>
                    <a:fillRect t="-7595" b="-17722"/>
                  </a:stretch>
                </a:blipFill>
              </p:spPr>
              <p:txBody>
                <a:bodyPr/>
                <a:lstStyle/>
                <a:p>
                  <a:r>
                    <a:rPr lang="zh-CN" altLang="en-US">
                      <a:noFill/>
                    </a:rPr>
                    <a:t> </a:t>
                  </a:r>
                </a:p>
              </p:txBody>
            </p:sp>
          </mc:Fallback>
        </mc:AlternateContent>
        <p:cxnSp>
          <p:nvCxnSpPr>
            <p:cNvPr id="29" name="直接箭头连接符 28">
              <a:extLst>
                <a:ext uri="{FF2B5EF4-FFF2-40B4-BE49-F238E27FC236}">
                  <a16:creationId xmlns:a16="http://schemas.microsoft.com/office/drawing/2014/main" id="{1F44B7F3-D11A-8999-4A83-EF623969EFAF}"/>
                </a:ext>
              </a:extLst>
            </p:cNvPr>
            <p:cNvCxnSpPr>
              <a:cxnSpLocks/>
            </p:cNvCxnSpPr>
            <p:nvPr/>
          </p:nvCxnSpPr>
          <p:spPr>
            <a:xfrm>
              <a:off x="3893890" y="6326789"/>
              <a:ext cx="61174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420542A5-AC3A-581F-A865-84CBAF32C014}"/>
                    </a:ext>
                  </a:extLst>
                </p:cNvPr>
                <p:cNvSpPr txBox="1"/>
                <p:nvPr/>
              </p:nvSpPr>
              <p:spPr>
                <a:xfrm>
                  <a:off x="4045074" y="6068951"/>
                  <a:ext cx="1382868" cy="48090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altLang="zh-CN" sz="2400" b="1" i="1" dirty="0">
                                <a:solidFill>
                                  <a:srgbClr val="C00000"/>
                                </a:solidFill>
                                <a:latin typeface="Cambria Math" panose="02040503050406030204" pitchFamily="18" charset="0"/>
                                <a:ea typeface="Microsoft YaHei" panose="020B0503020204020204" pitchFamily="34" charset="-122"/>
                              </a:rPr>
                            </m:ctrlPr>
                          </m:accPr>
                          <m:e>
                            <m:r>
                              <a:rPr lang="en-US" altLang="zh-CN" sz="2400" b="1" i="1" dirty="0">
                                <a:solidFill>
                                  <a:srgbClr val="C00000"/>
                                </a:solidFill>
                                <a:latin typeface="Cambria Math" panose="02040503050406030204" pitchFamily="18" charset="0"/>
                                <a:ea typeface="Microsoft YaHei" panose="020B0503020204020204" pitchFamily="34" charset="-122"/>
                              </a:rPr>
                              <m:t>𝒌</m:t>
                            </m:r>
                          </m:e>
                        </m:acc>
                      </m:oMath>
                    </m:oMathPara>
                  </a14:m>
                  <a:endParaRPr lang="zh-CN" altLang="en-US" sz="2400" b="1" dirty="0"/>
                </a:p>
              </p:txBody>
            </p:sp>
          </mc:Choice>
          <mc:Fallback xmlns="">
            <p:sp>
              <p:nvSpPr>
                <p:cNvPr id="30" name="文本框 29">
                  <a:extLst>
                    <a:ext uri="{FF2B5EF4-FFF2-40B4-BE49-F238E27FC236}">
                      <a16:creationId xmlns:a16="http://schemas.microsoft.com/office/drawing/2014/main" id="{420542A5-AC3A-581F-A865-84CBAF32C014}"/>
                    </a:ext>
                  </a:extLst>
                </p:cNvPr>
                <p:cNvSpPr txBox="1">
                  <a:spLocks noRot="1" noChangeAspect="1" noMove="1" noResize="1" noEditPoints="1" noAdjustHandles="1" noChangeArrowheads="1" noChangeShapeType="1" noTextEdit="1"/>
                </p:cNvSpPr>
                <p:nvPr/>
              </p:nvSpPr>
              <p:spPr>
                <a:xfrm>
                  <a:off x="4045074" y="6068951"/>
                  <a:ext cx="1382868" cy="480901"/>
                </a:xfrm>
                <a:prstGeom prst="rect">
                  <a:avLst/>
                </a:prstGeom>
                <a:blipFill>
                  <a:blip r:embed="rId9"/>
                  <a:stretch>
                    <a:fillRect t="-7692" r="-1327"/>
                  </a:stretch>
                </a:blipFill>
              </p:spPr>
              <p:txBody>
                <a:bodyPr/>
                <a:lstStyle/>
                <a:p>
                  <a:r>
                    <a:rPr lang="zh-CN" altLang="en-US">
                      <a:noFill/>
                    </a:rPr>
                    <a:t> </a:t>
                  </a:r>
                </a:p>
              </p:txBody>
            </p:sp>
          </mc:Fallback>
        </mc:AlternateContent>
      </p:grpSp>
      <p:cxnSp>
        <p:nvCxnSpPr>
          <p:cNvPr id="35" name="直接箭头连接符 34">
            <a:extLst>
              <a:ext uri="{FF2B5EF4-FFF2-40B4-BE49-F238E27FC236}">
                <a16:creationId xmlns:a16="http://schemas.microsoft.com/office/drawing/2014/main" id="{EF67E85A-032F-7315-3AC4-EA02494E4EE9}"/>
              </a:ext>
            </a:extLst>
          </p:cNvPr>
          <p:cNvCxnSpPr>
            <a:cxnSpLocks/>
          </p:cNvCxnSpPr>
          <p:nvPr/>
        </p:nvCxnSpPr>
        <p:spPr>
          <a:xfrm flipV="1">
            <a:off x="2681527" y="4412801"/>
            <a:ext cx="0" cy="789862"/>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40" name="文本框 39">
            <a:extLst>
              <a:ext uri="{FF2B5EF4-FFF2-40B4-BE49-F238E27FC236}">
                <a16:creationId xmlns:a16="http://schemas.microsoft.com/office/drawing/2014/main" id="{7AA1D2AD-6E42-7B89-C10F-BD4669B1EFB2}"/>
              </a:ext>
            </a:extLst>
          </p:cNvPr>
          <p:cNvSpPr txBox="1"/>
          <p:nvPr/>
        </p:nvSpPr>
        <p:spPr>
          <a:xfrm>
            <a:off x="1787018" y="4616881"/>
            <a:ext cx="977184" cy="369332"/>
          </a:xfrm>
          <a:prstGeom prst="rect">
            <a:avLst/>
          </a:prstGeom>
          <a:noFill/>
        </p:spPr>
        <p:txBody>
          <a:bodyPr wrap="square">
            <a:spAutoFit/>
          </a:bodyPr>
          <a:lstStyle/>
          <a:p>
            <a:pPr algn="ctr"/>
            <a:r>
              <a:rPr lang="en-US" altLang="zh-CN" sz="1800" dirty="0">
                <a:latin typeface="Microsoft YaHei" panose="020B0503020204020204" pitchFamily="34" charset="-122"/>
                <a:ea typeface="Microsoft YaHei" panose="020B0503020204020204" pitchFamily="34" charset="-122"/>
              </a:rPr>
              <a:t>query</a:t>
            </a:r>
            <a:endParaRPr lang="zh-CN" altLang="en-US" dirty="0"/>
          </a:p>
        </p:txBody>
      </p:sp>
      <p:cxnSp>
        <p:nvCxnSpPr>
          <p:cNvPr id="41" name="直接箭头连接符 40">
            <a:extLst>
              <a:ext uri="{FF2B5EF4-FFF2-40B4-BE49-F238E27FC236}">
                <a16:creationId xmlns:a16="http://schemas.microsoft.com/office/drawing/2014/main" id="{C8BC1F33-5362-DE2F-883D-E07BC7C23F1A}"/>
              </a:ext>
            </a:extLst>
          </p:cNvPr>
          <p:cNvCxnSpPr>
            <a:cxnSpLocks/>
          </p:cNvCxnSpPr>
          <p:nvPr/>
        </p:nvCxnSpPr>
        <p:spPr>
          <a:xfrm>
            <a:off x="3660321" y="4412801"/>
            <a:ext cx="0" cy="789862"/>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42" name="文本框 41">
            <a:extLst>
              <a:ext uri="{FF2B5EF4-FFF2-40B4-BE49-F238E27FC236}">
                <a16:creationId xmlns:a16="http://schemas.microsoft.com/office/drawing/2014/main" id="{C4360C74-68A6-E9D5-93AF-C83661C78164}"/>
              </a:ext>
            </a:extLst>
          </p:cNvPr>
          <p:cNvSpPr txBox="1"/>
          <p:nvPr/>
        </p:nvSpPr>
        <p:spPr>
          <a:xfrm>
            <a:off x="3648738" y="4617877"/>
            <a:ext cx="1194074" cy="369332"/>
          </a:xfrm>
          <a:prstGeom prst="rect">
            <a:avLst/>
          </a:prstGeom>
          <a:noFill/>
        </p:spPr>
        <p:txBody>
          <a:bodyPr wrap="square">
            <a:spAutoFit/>
          </a:bodyPr>
          <a:lstStyle/>
          <a:p>
            <a:pPr algn="ctr"/>
            <a:r>
              <a:rPr lang="en-US" altLang="zh-CN" sz="1800" dirty="0">
                <a:latin typeface="Microsoft YaHei" panose="020B0503020204020204" pitchFamily="34" charset="-122"/>
                <a:ea typeface="Microsoft YaHei" panose="020B0503020204020204" pitchFamily="34" charset="-122"/>
              </a:rPr>
              <a:t>response</a:t>
            </a:r>
            <a:endParaRPr lang="zh-CN" altLang="en-US" dirty="0"/>
          </a:p>
        </p:txBody>
      </p:sp>
      <p:pic>
        <p:nvPicPr>
          <p:cNvPr id="3" name="图片 2">
            <a:extLst>
              <a:ext uri="{FF2B5EF4-FFF2-40B4-BE49-F238E27FC236}">
                <a16:creationId xmlns:a16="http://schemas.microsoft.com/office/drawing/2014/main" id="{64D5EB47-B880-1343-DD6B-6E098ACB1DF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81527" y="1027744"/>
            <a:ext cx="921479" cy="921479"/>
          </a:xfrm>
          <a:prstGeom prst="rect">
            <a:avLst/>
          </a:prstGeom>
        </p:spPr>
      </p:pic>
      <p:pic>
        <p:nvPicPr>
          <p:cNvPr id="4" name="图片 3">
            <a:extLst>
              <a:ext uri="{FF2B5EF4-FFF2-40B4-BE49-F238E27FC236}">
                <a16:creationId xmlns:a16="http://schemas.microsoft.com/office/drawing/2014/main" id="{54DBE563-B795-EA64-2125-3E86854E110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750355" y="1055023"/>
            <a:ext cx="815693" cy="815693"/>
          </a:xfrm>
          <a:prstGeom prst="rect">
            <a:avLst/>
          </a:prstGeom>
        </p:spPr>
      </p:pic>
      <p:sp>
        <p:nvSpPr>
          <p:cNvPr id="5" name="矩形: 圆角 4">
            <a:extLst>
              <a:ext uri="{FF2B5EF4-FFF2-40B4-BE49-F238E27FC236}">
                <a16:creationId xmlns:a16="http://schemas.microsoft.com/office/drawing/2014/main" id="{20341672-2E1D-548F-A28F-2A901B1F54F7}"/>
              </a:ext>
            </a:extLst>
          </p:cNvPr>
          <p:cNvSpPr/>
          <p:nvPr/>
        </p:nvSpPr>
        <p:spPr>
          <a:xfrm>
            <a:off x="7108136" y="2127099"/>
            <a:ext cx="4049975" cy="2198689"/>
          </a:xfrm>
          <a:prstGeom prst="roundRect">
            <a:avLst>
              <a:gd name="adj" fmla="val 8936"/>
            </a:avLst>
          </a:prstGeom>
          <a:noFill/>
          <a:ln w="28575">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graphicFrame>
            <p:nvGraphicFramePr>
              <p:cNvPr id="14" name="表格 13">
                <a:extLst>
                  <a:ext uri="{FF2B5EF4-FFF2-40B4-BE49-F238E27FC236}">
                    <a16:creationId xmlns:a16="http://schemas.microsoft.com/office/drawing/2014/main" id="{AFDF4BC9-869B-DDE2-D41B-F336D1CBB53A}"/>
                  </a:ext>
                </a:extLst>
              </p:cNvPr>
              <p:cNvGraphicFramePr>
                <a:graphicFrameLocks noGrp="1"/>
              </p:cNvGraphicFramePr>
              <p:nvPr>
                <p:extLst/>
              </p:nvPr>
            </p:nvGraphicFramePr>
            <p:xfrm>
              <a:off x="7486094" y="2327577"/>
              <a:ext cx="3231550" cy="1828800"/>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0">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𝟔</m:t>
                                </m:r>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𝟔</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2436588267"/>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𝟕</m:t>
                                </m:r>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𝟕</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1012736869"/>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𝟖</m:t>
                                </m:r>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𝟖</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170428698"/>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𝟗</m:t>
                                </m:r>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𝟗</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4207005643"/>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𝟏𝟎</m:t>
                                </m:r>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𝟏𝟎</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3273603515"/>
                      </a:ext>
                    </a:extLst>
                  </a:tr>
                </a:tbl>
              </a:graphicData>
            </a:graphic>
          </p:graphicFrame>
        </mc:Choice>
        <mc:Fallback xmlns="">
          <p:graphicFrame>
            <p:nvGraphicFramePr>
              <p:cNvPr id="14" name="表格 13">
                <a:extLst>
                  <a:ext uri="{FF2B5EF4-FFF2-40B4-BE49-F238E27FC236}">
                    <a16:creationId xmlns:a16="http://schemas.microsoft.com/office/drawing/2014/main" id="{AFDF4BC9-869B-DDE2-D41B-F336D1CBB53A}"/>
                  </a:ext>
                </a:extLst>
              </p:cNvPr>
              <p:cNvGraphicFramePr>
                <a:graphicFrameLocks noGrp="1"/>
              </p:cNvGraphicFramePr>
              <p:nvPr>
                <p:extLst>
                  <p:ext uri="{D42A27DB-BD31-4B8C-83A1-F6EECF244321}">
                    <p14:modId xmlns:p14="http://schemas.microsoft.com/office/powerpoint/2010/main" val="1683206633"/>
                  </p:ext>
                </p:extLst>
              </p:nvPr>
            </p:nvGraphicFramePr>
            <p:xfrm>
              <a:off x="7486094" y="2327577"/>
              <a:ext cx="3231550" cy="1828800"/>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365760">
                    <a:tc>
                      <a:txBody>
                        <a:bodyPr/>
                        <a:lstStyle/>
                        <a:p>
                          <a:endParaRPr lang="zh-CN"/>
                        </a:p>
                      </a:txBody>
                      <a:tcPr>
                        <a:blipFill>
                          <a:blip r:embed="rId12"/>
                          <a:stretch>
                            <a:fillRect l="-752" t="-1667" r="-101128" b="-405000"/>
                          </a:stretch>
                        </a:blipFill>
                      </a:tcPr>
                    </a:tc>
                    <a:tc>
                      <a:txBody>
                        <a:bodyPr/>
                        <a:lstStyle/>
                        <a:p>
                          <a:endParaRPr lang="zh-CN"/>
                        </a:p>
                      </a:txBody>
                      <a:tcPr>
                        <a:blipFill>
                          <a:blip r:embed="rId12"/>
                          <a:stretch>
                            <a:fillRect l="-101132" t="-1667" r="-1509" b="-405000"/>
                          </a:stretch>
                        </a:blipFill>
                      </a:tcPr>
                    </a:tc>
                    <a:extLst>
                      <a:ext uri="{0D108BD9-81ED-4DB2-BD59-A6C34878D82A}">
                        <a16:rowId xmlns:a16="http://schemas.microsoft.com/office/drawing/2014/main" val="2436588267"/>
                      </a:ext>
                    </a:extLst>
                  </a:tr>
                  <a:tr h="365760">
                    <a:tc>
                      <a:txBody>
                        <a:bodyPr/>
                        <a:lstStyle/>
                        <a:p>
                          <a:endParaRPr lang="zh-CN"/>
                        </a:p>
                      </a:txBody>
                      <a:tcPr>
                        <a:blipFill>
                          <a:blip r:embed="rId12"/>
                          <a:stretch>
                            <a:fillRect l="-752" t="-101667" r="-101128" b="-305000"/>
                          </a:stretch>
                        </a:blipFill>
                      </a:tcPr>
                    </a:tc>
                    <a:tc>
                      <a:txBody>
                        <a:bodyPr/>
                        <a:lstStyle/>
                        <a:p>
                          <a:endParaRPr lang="zh-CN"/>
                        </a:p>
                      </a:txBody>
                      <a:tcPr>
                        <a:blipFill>
                          <a:blip r:embed="rId12"/>
                          <a:stretch>
                            <a:fillRect l="-101132" t="-101667" r="-1509" b="-305000"/>
                          </a:stretch>
                        </a:blipFill>
                      </a:tcPr>
                    </a:tc>
                    <a:extLst>
                      <a:ext uri="{0D108BD9-81ED-4DB2-BD59-A6C34878D82A}">
                        <a16:rowId xmlns:a16="http://schemas.microsoft.com/office/drawing/2014/main" val="1012736869"/>
                      </a:ext>
                    </a:extLst>
                  </a:tr>
                  <a:tr h="365760">
                    <a:tc>
                      <a:txBody>
                        <a:bodyPr/>
                        <a:lstStyle/>
                        <a:p>
                          <a:endParaRPr lang="zh-CN"/>
                        </a:p>
                      </a:txBody>
                      <a:tcPr>
                        <a:blipFill>
                          <a:blip r:embed="rId12"/>
                          <a:stretch>
                            <a:fillRect l="-752" t="-198361" r="-101128" b="-200000"/>
                          </a:stretch>
                        </a:blipFill>
                      </a:tcPr>
                    </a:tc>
                    <a:tc>
                      <a:txBody>
                        <a:bodyPr/>
                        <a:lstStyle/>
                        <a:p>
                          <a:endParaRPr lang="zh-CN"/>
                        </a:p>
                      </a:txBody>
                      <a:tcPr>
                        <a:blipFill>
                          <a:blip r:embed="rId12"/>
                          <a:stretch>
                            <a:fillRect l="-101132" t="-198361" r="-1509" b="-200000"/>
                          </a:stretch>
                        </a:blipFill>
                      </a:tcPr>
                    </a:tc>
                    <a:extLst>
                      <a:ext uri="{0D108BD9-81ED-4DB2-BD59-A6C34878D82A}">
                        <a16:rowId xmlns:a16="http://schemas.microsoft.com/office/drawing/2014/main" val="170428698"/>
                      </a:ext>
                    </a:extLst>
                  </a:tr>
                  <a:tr h="365760">
                    <a:tc>
                      <a:txBody>
                        <a:bodyPr/>
                        <a:lstStyle/>
                        <a:p>
                          <a:endParaRPr lang="zh-CN"/>
                        </a:p>
                      </a:txBody>
                      <a:tcPr>
                        <a:blipFill>
                          <a:blip r:embed="rId12"/>
                          <a:stretch>
                            <a:fillRect l="-752" t="-303333" r="-101128" b="-103333"/>
                          </a:stretch>
                        </a:blipFill>
                      </a:tcPr>
                    </a:tc>
                    <a:tc>
                      <a:txBody>
                        <a:bodyPr/>
                        <a:lstStyle/>
                        <a:p>
                          <a:endParaRPr lang="zh-CN"/>
                        </a:p>
                      </a:txBody>
                      <a:tcPr>
                        <a:blipFill>
                          <a:blip r:embed="rId12"/>
                          <a:stretch>
                            <a:fillRect l="-101132" t="-303333" r="-1509" b="-103333"/>
                          </a:stretch>
                        </a:blipFill>
                      </a:tcPr>
                    </a:tc>
                    <a:extLst>
                      <a:ext uri="{0D108BD9-81ED-4DB2-BD59-A6C34878D82A}">
                        <a16:rowId xmlns:a16="http://schemas.microsoft.com/office/drawing/2014/main" val="4207005643"/>
                      </a:ext>
                    </a:extLst>
                  </a:tr>
                  <a:tr h="365760">
                    <a:tc>
                      <a:txBody>
                        <a:bodyPr/>
                        <a:lstStyle/>
                        <a:p>
                          <a:endParaRPr lang="zh-CN"/>
                        </a:p>
                      </a:txBody>
                      <a:tcPr>
                        <a:blipFill>
                          <a:blip r:embed="rId12"/>
                          <a:stretch>
                            <a:fillRect l="-752" t="-403333" r="-101128" b="-3333"/>
                          </a:stretch>
                        </a:blipFill>
                      </a:tcPr>
                    </a:tc>
                    <a:tc>
                      <a:txBody>
                        <a:bodyPr/>
                        <a:lstStyle/>
                        <a:p>
                          <a:endParaRPr lang="zh-CN"/>
                        </a:p>
                      </a:txBody>
                      <a:tcPr>
                        <a:blipFill>
                          <a:blip r:embed="rId12"/>
                          <a:stretch>
                            <a:fillRect l="-101132" t="-403333" r="-1509" b="-3333"/>
                          </a:stretch>
                        </a:blipFill>
                      </a:tcPr>
                    </a:tc>
                    <a:extLst>
                      <a:ext uri="{0D108BD9-81ED-4DB2-BD59-A6C34878D82A}">
                        <a16:rowId xmlns:a16="http://schemas.microsoft.com/office/drawing/2014/main" val="3273603515"/>
                      </a:ext>
                    </a:extLst>
                  </a:tr>
                </a:tbl>
              </a:graphicData>
            </a:graphic>
          </p:graphicFrame>
        </mc:Fallback>
      </mc:AlternateContent>
      <p:pic>
        <p:nvPicPr>
          <p:cNvPr id="24" name="图片 23">
            <a:extLst>
              <a:ext uri="{FF2B5EF4-FFF2-40B4-BE49-F238E27FC236}">
                <a16:creationId xmlns:a16="http://schemas.microsoft.com/office/drawing/2014/main" id="{7CDF3AF4-3A34-2344-B9ED-0C0DBC69211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810246" y="1866832"/>
            <a:ext cx="695729" cy="695729"/>
          </a:xfrm>
          <a:prstGeom prst="rect">
            <a:avLst/>
          </a:prstGeom>
        </p:spPr>
      </p:pic>
      <p:pic>
        <p:nvPicPr>
          <p:cNvPr id="25" name="图片 24">
            <a:extLst>
              <a:ext uri="{FF2B5EF4-FFF2-40B4-BE49-F238E27FC236}">
                <a16:creationId xmlns:a16="http://schemas.microsoft.com/office/drawing/2014/main" id="{86E04D17-FB38-4D9D-5A15-E6E4C6BC85FF}"/>
              </a:ext>
            </a:extLst>
          </p:cNvPr>
          <p:cNvPicPr>
            <a:picLocks noChangeAspect="1"/>
          </p:cNvPicPr>
          <p:nvPr/>
        </p:nvPicPr>
        <p:blipFill>
          <a:blip r:embed="rId4"/>
          <a:stretch>
            <a:fillRect/>
          </a:stretch>
        </p:blipFill>
        <p:spPr>
          <a:xfrm>
            <a:off x="10817186" y="1945338"/>
            <a:ext cx="695730" cy="422591"/>
          </a:xfrm>
          <a:prstGeom prst="rect">
            <a:avLst/>
          </a:prstGeom>
        </p:spPr>
      </p:pic>
      <p:grpSp>
        <p:nvGrpSpPr>
          <p:cNvPr id="47" name="组合 46">
            <a:extLst>
              <a:ext uri="{FF2B5EF4-FFF2-40B4-BE49-F238E27FC236}">
                <a16:creationId xmlns:a16="http://schemas.microsoft.com/office/drawing/2014/main" id="{9660AB75-DB65-984E-24A8-DD03C93688DE}"/>
              </a:ext>
            </a:extLst>
          </p:cNvPr>
          <p:cNvGrpSpPr/>
          <p:nvPr/>
        </p:nvGrpSpPr>
        <p:grpSpPr>
          <a:xfrm>
            <a:off x="6944922" y="5323032"/>
            <a:ext cx="4376401" cy="1207584"/>
            <a:chOff x="1051541" y="5323032"/>
            <a:chExt cx="4376401" cy="1207584"/>
          </a:xfrm>
        </p:grpSpPr>
        <mc:AlternateContent xmlns:mc="http://schemas.openxmlformats.org/markup-compatibility/2006" xmlns:a14="http://schemas.microsoft.com/office/drawing/2010/main">
          <mc:Choice Requires="a14">
            <p:sp>
              <p:nvSpPr>
                <p:cNvPr id="48" name="文本框 47">
                  <a:extLst>
                    <a:ext uri="{FF2B5EF4-FFF2-40B4-BE49-F238E27FC236}">
                      <a16:creationId xmlns:a16="http://schemas.microsoft.com/office/drawing/2014/main" id="{3F0A8A15-5892-E773-334A-FF39DE873779}"/>
                    </a:ext>
                  </a:extLst>
                </p:cNvPr>
                <p:cNvSpPr txBox="1"/>
                <p:nvPr/>
              </p:nvSpPr>
              <p:spPr>
                <a:xfrm>
                  <a:off x="1328437" y="5323032"/>
                  <a:ext cx="2223896" cy="646331"/>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m:rPr>
                            <m:sty m:val="p"/>
                          </m:rPr>
                          <a:rPr lang="en-US" altLang="zh-CN" sz="2400" dirty="0">
                            <a:latin typeface="Cambria Math" panose="02040503050406030204" pitchFamily="18" charset="0"/>
                          </a:rPr>
                          <m:t>KG</m:t>
                        </m:r>
                        <m:r>
                          <a:rPr lang="en-US" altLang="zh-CN" sz="2400" dirty="0">
                            <a:latin typeface="Cambria Math" panose="02040503050406030204" pitchFamily="18" charset="0"/>
                          </a:rPr>
                          <m:t>(</m:t>
                        </m:r>
                        <m:r>
                          <a:rPr lang="zh-CN" altLang="en-US" sz="2400" dirty="0">
                            <a:latin typeface="Cambria Math" panose="02040503050406030204" pitchFamily="18" charset="0"/>
                            <a:ea typeface="Microsoft YaHei" panose="020B0503020204020204" pitchFamily="34" charset="-122"/>
                          </a:rPr>
                          <m:t>𝑠</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en-US" altLang="zh-CN" sz="2400" i="1" dirty="0">
                                <a:latin typeface="Cambria Math" panose="02040503050406030204" pitchFamily="18" charset="0"/>
                                <a:ea typeface="Microsoft YaHei" panose="020B0503020204020204" pitchFamily="34" charset="-122"/>
                              </a:rPr>
                              <m:t>𝐵</m:t>
                            </m:r>
                          </m:sub>
                        </m:sSub>
                        <m:r>
                          <a:rPr lang="en-US" altLang="zh-CN" sz="2400" dirty="0">
                            <a:latin typeface="Cambria Math" panose="02040503050406030204" pitchFamily="18" charset="0"/>
                          </a:rPr>
                          <m:t>)</m:t>
                        </m:r>
                      </m:oMath>
                    </m:oMathPara>
                  </a14:m>
                  <a:endParaRPr lang="zh-CN" altLang="en-US" sz="2400" dirty="0">
                    <a:latin typeface="Microsoft YaHei" panose="020B0503020204020204" pitchFamily="34" charset="-122"/>
                    <a:ea typeface="Microsoft YaHei" panose="020B0503020204020204" pitchFamily="34" charset="-122"/>
                  </a:endParaRPr>
                </a:p>
              </p:txBody>
            </p:sp>
          </mc:Choice>
          <mc:Fallback xmlns="">
            <p:sp>
              <p:nvSpPr>
                <p:cNvPr id="48" name="文本框 47">
                  <a:extLst>
                    <a:ext uri="{FF2B5EF4-FFF2-40B4-BE49-F238E27FC236}">
                      <a16:creationId xmlns:a16="http://schemas.microsoft.com/office/drawing/2014/main" id="{3F0A8A15-5892-E773-334A-FF39DE873779}"/>
                    </a:ext>
                  </a:extLst>
                </p:cNvPr>
                <p:cNvSpPr txBox="1">
                  <a:spLocks noRot="1" noChangeAspect="1" noMove="1" noResize="1" noEditPoints="1" noAdjustHandles="1" noChangeArrowheads="1" noChangeShapeType="1" noTextEdit="1"/>
                </p:cNvSpPr>
                <p:nvPr/>
              </p:nvSpPr>
              <p:spPr>
                <a:xfrm>
                  <a:off x="1328437" y="5323032"/>
                  <a:ext cx="2223896" cy="646331"/>
                </a:xfrm>
                <a:prstGeom prst="rect">
                  <a:avLst/>
                </a:prstGeom>
                <a:blipFill>
                  <a:blip r:embed="rId14"/>
                  <a:stretch>
                    <a:fillRect/>
                  </a:stretch>
                </a:blipFill>
              </p:spPr>
              <p:txBody>
                <a:bodyPr/>
                <a:lstStyle/>
                <a:p>
                  <a:r>
                    <a:rPr lang="zh-CN" altLang="en-US">
                      <a:noFill/>
                    </a:rPr>
                    <a:t> </a:t>
                  </a:r>
                </a:p>
              </p:txBody>
            </p:sp>
          </mc:Fallback>
        </mc:AlternateContent>
        <p:cxnSp>
          <p:nvCxnSpPr>
            <p:cNvPr id="49" name="直接箭头连接符 48">
              <a:extLst>
                <a:ext uri="{FF2B5EF4-FFF2-40B4-BE49-F238E27FC236}">
                  <a16:creationId xmlns:a16="http://schemas.microsoft.com/office/drawing/2014/main" id="{12DA6B23-2FC0-FCD9-CA67-339FDFF52FC7}"/>
                </a:ext>
              </a:extLst>
            </p:cNvPr>
            <p:cNvCxnSpPr>
              <a:cxnSpLocks/>
            </p:cNvCxnSpPr>
            <p:nvPr/>
          </p:nvCxnSpPr>
          <p:spPr>
            <a:xfrm>
              <a:off x="3047766" y="5726463"/>
              <a:ext cx="61174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B41DAB70-F5A4-7E7E-4E3F-9D8CCE08BE30}"/>
                    </a:ext>
                  </a:extLst>
                </p:cNvPr>
                <p:cNvSpPr txBox="1"/>
                <p:nvPr/>
              </p:nvSpPr>
              <p:spPr>
                <a:xfrm>
                  <a:off x="3353640" y="5431236"/>
                  <a:ext cx="138286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0" i="1" dirty="0" smtClean="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b="0" i="1" dirty="0">
                                <a:latin typeface="Cambria Math" panose="02040503050406030204" pitchFamily="18" charset="0"/>
                                <a:ea typeface="Microsoft YaHei" panose="020B0503020204020204" pitchFamily="34" charset="-122"/>
                              </a:rPr>
                              <m:t>𝑘</m:t>
                            </m:r>
                          </m:e>
                          <m:sub>
                            <m:r>
                              <a:rPr lang="en-US" altLang="zh-CN" sz="2400" b="0" i="1" dirty="0" smtClean="0">
                                <a:latin typeface="Cambria Math" panose="02040503050406030204" pitchFamily="18" charset="0"/>
                                <a:ea typeface="Microsoft YaHei" panose="020B0503020204020204" pitchFamily="34" charset="-122"/>
                              </a:rPr>
                              <m:t>𝐵</m:t>
                            </m:r>
                          </m:sub>
                        </m:sSub>
                      </m:oMath>
                    </m:oMathPara>
                  </a14:m>
                  <a:endParaRPr lang="zh-CN" altLang="en-US" sz="2400" dirty="0"/>
                </a:p>
              </p:txBody>
            </p:sp>
          </mc:Choice>
          <mc:Fallback xmlns="">
            <p:sp>
              <p:nvSpPr>
                <p:cNvPr id="50" name="文本框 49">
                  <a:extLst>
                    <a:ext uri="{FF2B5EF4-FFF2-40B4-BE49-F238E27FC236}">
                      <a16:creationId xmlns:a16="http://schemas.microsoft.com/office/drawing/2014/main" id="{B41DAB70-F5A4-7E7E-4E3F-9D8CCE08BE30}"/>
                    </a:ext>
                  </a:extLst>
                </p:cNvPr>
                <p:cNvSpPr txBox="1">
                  <a:spLocks noRot="1" noChangeAspect="1" noMove="1" noResize="1" noEditPoints="1" noAdjustHandles="1" noChangeArrowheads="1" noChangeShapeType="1" noTextEdit="1"/>
                </p:cNvSpPr>
                <p:nvPr/>
              </p:nvSpPr>
              <p:spPr>
                <a:xfrm>
                  <a:off x="3353640" y="5431236"/>
                  <a:ext cx="1382868" cy="461665"/>
                </a:xfrm>
                <a:prstGeom prst="rect">
                  <a:avLst/>
                </a:prstGeom>
                <a:blipFill>
                  <a:blip r:embed="rId15"/>
                  <a:stretch>
                    <a:fillRect b="-92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BEC6FDD1-9FC6-865A-6A8D-B054B120DF8D}"/>
                    </a:ext>
                  </a:extLst>
                </p:cNvPr>
                <p:cNvSpPr txBox="1"/>
                <p:nvPr/>
              </p:nvSpPr>
              <p:spPr>
                <a:xfrm>
                  <a:off x="1051541" y="6067028"/>
                  <a:ext cx="357805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altLang="zh-CN" sz="2400" dirty="0" smtClean="0">
                            <a:latin typeface="Cambria Math" panose="02040503050406030204" pitchFamily="18" charset="0"/>
                          </a:rPr>
                          <m:t>SHK</m:t>
                        </m:r>
                        <m:r>
                          <a:rPr lang="en-US" altLang="zh-CN" sz="2400" dirty="0" smtClean="0">
                            <a:latin typeface="Cambria Math" panose="02040503050406030204" pitchFamily="18" charset="0"/>
                          </a:rPr>
                          <m:t>(</m:t>
                        </m:r>
                        <m:r>
                          <a:rPr lang="zh-CN" altLang="en-US" sz="2400" dirty="0">
                            <a:latin typeface="Cambria Math" panose="02040503050406030204" pitchFamily="18" charset="0"/>
                            <a:ea typeface="Microsoft YaHei" panose="020B0503020204020204" pitchFamily="34" charset="-122"/>
                          </a:rPr>
                          <m:t>𝑠</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en-US" altLang="zh-CN" sz="2400" i="1" dirty="0">
                                <a:latin typeface="Cambria Math" panose="02040503050406030204" pitchFamily="18" charset="0"/>
                                <a:ea typeface="Microsoft YaHei" panose="020B0503020204020204" pitchFamily="34" charset="-122"/>
                              </a:rPr>
                              <m:t>𝐵</m:t>
                            </m:r>
                          </m:sub>
                        </m:sSub>
                        <m:r>
                          <a:rPr lang="en-US" altLang="zh-CN" sz="2400" dirty="0">
                            <a:latin typeface="Cambria Math" panose="02040503050406030204" pitchFamily="18" charset="0"/>
                            <a:ea typeface="Microsoft YaHei" panose="020B0503020204020204" pitchFamily="34" charset="-122"/>
                          </a:rPr>
                          <m:t>,</m:t>
                        </m:r>
                        <m:r>
                          <a:rPr lang="en-US" altLang="zh-CN" sz="2400" i="1" dirty="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en-US" altLang="zh-CN" sz="2400" b="0" i="1" dirty="0" smtClean="0">
                                <a:latin typeface="Cambria Math" panose="02040503050406030204" pitchFamily="18" charset="0"/>
                                <a:ea typeface="Microsoft YaHei" panose="020B0503020204020204" pitchFamily="34" charset="-122"/>
                              </a:rPr>
                              <m:t>𝐴</m:t>
                            </m:r>
                          </m:sub>
                        </m:sSub>
                        <m:r>
                          <a:rPr lang="en-US" altLang="zh-CN" sz="2400" dirty="0">
                            <a:latin typeface="Cambria Math" panose="02040503050406030204" pitchFamily="18" charset="0"/>
                          </a:rPr>
                          <m:t>)</m:t>
                        </m:r>
                      </m:oMath>
                    </m:oMathPara>
                  </a14:m>
                  <a:endParaRPr lang="zh-CN" altLang="en-US" sz="2400" dirty="0"/>
                </a:p>
              </p:txBody>
            </p:sp>
          </mc:Choice>
          <mc:Fallback xmlns="">
            <p:sp>
              <p:nvSpPr>
                <p:cNvPr id="51" name="文本框 50">
                  <a:extLst>
                    <a:ext uri="{FF2B5EF4-FFF2-40B4-BE49-F238E27FC236}">
                      <a16:creationId xmlns:a16="http://schemas.microsoft.com/office/drawing/2014/main" id="{BEC6FDD1-9FC6-865A-6A8D-B054B120DF8D}"/>
                    </a:ext>
                  </a:extLst>
                </p:cNvPr>
                <p:cNvSpPr txBox="1">
                  <a:spLocks noRot="1" noChangeAspect="1" noMove="1" noResize="1" noEditPoints="1" noAdjustHandles="1" noChangeArrowheads="1" noChangeShapeType="1" noTextEdit="1"/>
                </p:cNvSpPr>
                <p:nvPr/>
              </p:nvSpPr>
              <p:spPr>
                <a:xfrm>
                  <a:off x="1051541" y="6067028"/>
                  <a:ext cx="3578053" cy="461665"/>
                </a:xfrm>
                <a:prstGeom prst="rect">
                  <a:avLst/>
                </a:prstGeom>
                <a:blipFill>
                  <a:blip r:embed="rId16"/>
                  <a:stretch>
                    <a:fillRect b="-17105"/>
                  </a:stretch>
                </a:blipFill>
              </p:spPr>
              <p:txBody>
                <a:bodyPr/>
                <a:lstStyle/>
                <a:p>
                  <a:r>
                    <a:rPr lang="zh-CN" altLang="en-US">
                      <a:noFill/>
                    </a:rPr>
                    <a:t> </a:t>
                  </a:r>
                </a:p>
              </p:txBody>
            </p:sp>
          </mc:Fallback>
        </mc:AlternateContent>
        <p:cxnSp>
          <p:nvCxnSpPr>
            <p:cNvPr id="52" name="直接箭头连接符 51">
              <a:extLst>
                <a:ext uri="{FF2B5EF4-FFF2-40B4-BE49-F238E27FC236}">
                  <a16:creationId xmlns:a16="http://schemas.microsoft.com/office/drawing/2014/main" id="{19A97E60-DD47-8D7C-A711-EC724F01370D}"/>
                </a:ext>
              </a:extLst>
            </p:cNvPr>
            <p:cNvCxnSpPr>
              <a:cxnSpLocks/>
            </p:cNvCxnSpPr>
            <p:nvPr/>
          </p:nvCxnSpPr>
          <p:spPr>
            <a:xfrm>
              <a:off x="3893890" y="6326789"/>
              <a:ext cx="61174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C9DF58BC-B0DE-7EE2-2B52-0C65CBD9FF2F}"/>
                    </a:ext>
                  </a:extLst>
                </p:cNvPr>
                <p:cNvSpPr txBox="1"/>
                <p:nvPr/>
              </p:nvSpPr>
              <p:spPr>
                <a:xfrm>
                  <a:off x="4045074" y="6068951"/>
                  <a:ext cx="138286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1" i="1" dirty="0" smtClean="0">
                            <a:solidFill>
                              <a:srgbClr val="C00000"/>
                            </a:solidFill>
                            <a:latin typeface="Cambria Math" panose="02040503050406030204" pitchFamily="18" charset="0"/>
                            <a:ea typeface="Microsoft YaHei" panose="020B0503020204020204" pitchFamily="34" charset="-122"/>
                          </a:rPr>
                          <m:t>𝒌</m:t>
                        </m:r>
                      </m:oMath>
                    </m:oMathPara>
                  </a14:m>
                  <a:endParaRPr lang="zh-CN" altLang="en-US" sz="2400" b="1" dirty="0"/>
                </a:p>
              </p:txBody>
            </p:sp>
          </mc:Choice>
          <mc:Fallback xmlns="">
            <p:sp>
              <p:nvSpPr>
                <p:cNvPr id="53" name="文本框 52">
                  <a:extLst>
                    <a:ext uri="{FF2B5EF4-FFF2-40B4-BE49-F238E27FC236}">
                      <a16:creationId xmlns:a16="http://schemas.microsoft.com/office/drawing/2014/main" id="{C9DF58BC-B0DE-7EE2-2B52-0C65CBD9FF2F}"/>
                    </a:ext>
                  </a:extLst>
                </p:cNvPr>
                <p:cNvSpPr txBox="1">
                  <a:spLocks noRot="1" noChangeAspect="1" noMove="1" noResize="1" noEditPoints="1" noAdjustHandles="1" noChangeArrowheads="1" noChangeShapeType="1" noTextEdit="1"/>
                </p:cNvSpPr>
                <p:nvPr/>
              </p:nvSpPr>
              <p:spPr>
                <a:xfrm>
                  <a:off x="4045074" y="6068951"/>
                  <a:ext cx="1382868" cy="461665"/>
                </a:xfrm>
                <a:prstGeom prst="rect">
                  <a:avLst/>
                </a:prstGeom>
                <a:blipFill>
                  <a:blip r:embed="rId17"/>
                  <a:stretch>
                    <a:fillRect/>
                  </a:stretch>
                </a:blipFill>
              </p:spPr>
              <p:txBody>
                <a:bodyPr/>
                <a:lstStyle/>
                <a:p>
                  <a:r>
                    <a:rPr lang="zh-CN" altLang="en-US">
                      <a:noFill/>
                    </a:rPr>
                    <a:t> </a:t>
                  </a:r>
                </a:p>
              </p:txBody>
            </p:sp>
          </mc:Fallback>
        </mc:AlternateContent>
      </p:grpSp>
      <p:cxnSp>
        <p:nvCxnSpPr>
          <p:cNvPr id="54" name="直接箭头连接符 53">
            <a:extLst>
              <a:ext uri="{FF2B5EF4-FFF2-40B4-BE49-F238E27FC236}">
                <a16:creationId xmlns:a16="http://schemas.microsoft.com/office/drawing/2014/main" id="{EB34D46B-8ED0-0264-22E3-6732A30F6700}"/>
              </a:ext>
            </a:extLst>
          </p:cNvPr>
          <p:cNvCxnSpPr>
            <a:cxnSpLocks/>
          </p:cNvCxnSpPr>
          <p:nvPr/>
        </p:nvCxnSpPr>
        <p:spPr>
          <a:xfrm flipV="1">
            <a:off x="8687375" y="4469949"/>
            <a:ext cx="0" cy="789862"/>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55" name="文本框 54">
            <a:extLst>
              <a:ext uri="{FF2B5EF4-FFF2-40B4-BE49-F238E27FC236}">
                <a16:creationId xmlns:a16="http://schemas.microsoft.com/office/drawing/2014/main" id="{AA7B1916-5705-CB81-C818-8CBEC3CA59C8}"/>
              </a:ext>
            </a:extLst>
          </p:cNvPr>
          <p:cNvSpPr txBox="1"/>
          <p:nvPr/>
        </p:nvSpPr>
        <p:spPr>
          <a:xfrm>
            <a:off x="7792866" y="4674029"/>
            <a:ext cx="977184" cy="369332"/>
          </a:xfrm>
          <a:prstGeom prst="rect">
            <a:avLst/>
          </a:prstGeom>
          <a:noFill/>
        </p:spPr>
        <p:txBody>
          <a:bodyPr wrap="square">
            <a:spAutoFit/>
          </a:bodyPr>
          <a:lstStyle/>
          <a:p>
            <a:pPr algn="ctr"/>
            <a:r>
              <a:rPr lang="en-US" altLang="zh-CN" sz="1800" dirty="0">
                <a:latin typeface="Microsoft YaHei" panose="020B0503020204020204" pitchFamily="34" charset="-122"/>
                <a:ea typeface="Microsoft YaHei" panose="020B0503020204020204" pitchFamily="34" charset="-122"/>
              </a:rPr>
              <a:t>query</a:t>
            </a:r>
            <a:endParaRPr lang="zh-CN" altLang="en-US" dirty="0"/>
          </a:p>
        </p:txBody>
      </p:sp>
      <p:cxnSp>
        <p:nvCxnSpPr>
          <p:cNvPr id="56" name="直接箭头连接符 55">
            <a:extLst>
              <a:ext uri="{FF2B5EF4-FFF2-40B4-BE49-F238E27FC236}">
                <a16:creationId xmlns:a16="http://schemas.microsoft.com/office/drawing/2014/main" id="{C87648E7-E7D3-80B4-9264-33050B36E859}"/>
              </a:ext>
            </a:extLst>
          </p:cNvPr>
          <p:cNvCxnSpPr>
            <a:cxnSpLocks/>
          </p:cNvCxnSpPr>
          <p:nvPr/>
        </p:nvCxnSpPr>
        <p:spPr>
          <a:xfrm>
            <a:off x="9666169" y="4469949"/>
            <a:ext cx="0" cy="789862"/>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57" name="文本框 56">
            <a:extLst>
              <a:ext uri="{FF2B5EF4-FFF2-40B4-BE49-F238E27FC236}">
                <a16:creationId xmlns:a16="http://schemas.microsoft.com/office/drawing/2014/main" id="{4B88F976-33F4-ED78-2E0A-F2900F58ACE8}"/>
              </a:ext>
            </a:extLst>
          </p:cNvPr>
          <p:cNvSpPr txBox="1"/>
          <p:nvPr/>
        </p:nvSpPr>
        <p:spPr>
          <a:xfrm>
            <a:off x="9654586" y="4675025"/>
            <a:ext cx="1194074" cy="369332"/>
          </a:xfrm>
          <a:prstGeom prst="rect">
            <a:avLst/>
          </a:prstGeom>
          <a:noFill/>
        </p:spPr>
        <p:txBody>
          <a:bodyPr wrap="square">
            <a:spAutoFit/>
          </a:bodyPr>
          <a:lstStyle/>
          <a:p>
            <a:pPr algn="ctr"/>
            <a:r>
              <a:rPr lang="en-US" altLang="zh-CN" sz="1800" dirty="0">
                <a:latin typeface="Microsoft YaHei" panose="020B0503020204020204" pitchFamily="34" charset="-122"/>
                <a:ea typeface="Microsoft YaHei" panose="020B0503020204020204" pitchFamily="34" charset="-122"/>
              </a:rPr>
              <a:t>response</a:t>
            </a:r>
            <a:endParaRPr lang="zh-CN" altLang="en-US" dirty="0"/>
          </a:p>
        </p:txBody>
      </p:sp>
      <p:cxnSp>
        <p:nvCxnSpPr>
          <p:cNvPr id="6" name="直接箭头连接符 5">
            <a:extLst>
              <a:ext uri="{FF2B5EF4-FFF2-40B4-BE49-F238E27FC236}">
                <a16:creationId xmlns:a16="http://schemas.microsoft.com/office/drawing/2014/main" id="{202F3B8A-BBB6-D090-B98D-E3B1F2FC7701}"/>
              </a:ext>
            </a:extLst>
          </p:cNvPr>
          <p:cNvCxnSpPr>
            <a:cxnSpLocks/>
          </p:cNvCxnSpPr>
          <p:nvPr/>
        </p:nvCxnSpPr>
        <p:spPr>
          <a:xfrm>
            <a:off x="4898265" y="2910619"/>
            <a:ext cx="2455572" cy="0"/>
          </a:xfrm>
          <a:prstGeom prst="straightConnector1">
            <a:avLst/>
          </a:prstGeom>
          <a:ln w="38100">
            <a:solidFill>
              <a:schemeClr val="accent6">
                <a:lumMod val="75000"/>
              </a:schemeClr>
            </a:solidFill>
            <a:headEnd type="triangle"/>
            <a:tailEnd type="triangle"/>
          </a:ln>
        </p:spPr>
        <p:style>
          <a:lnRef idx="1">
            <a:schemeClr val="accent6"/>
          </a:lnRef>
          <a:fillRef idx="0">
            <a:schemeClr val="accent6"/>
          </a:fillRef>
          <a:effectRef idx="0">
            <a:schemeClr val="accent6"/>
          </a:effectRef>
          <a:fontRef idx="minor">
            <a:schemeClr val="tx1"/>
          </a:fontRef>
        </p:style>
      </p:cxnSp>
      <p:pic>
        <p:nvPicPr>
          <p:cNvPr id="2" name="图片 1">
            <a:extLst>
              <a:ext uri="{FF2B5EF4-FFF2-40B4-BE49-F238E27FC236}">
                <a16:creationId xmlns:a16="http://schemas.microsoft.com/office/drawing/2014/main" id="{2DDC0045-ACAA-8021-AEDD-CA1A385E82B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906420">
            <a:off x="3643267" y="914459"/>
            <a:ext cx="886162" cy="886162"/>
          </a:xfrm>
          <a:prstGeom prst="rect">
            <a:avLst/>
          </a:prstGeom>
        </p:spPr>
      </p:pic>
      <p:pic>
        <p:nvPicPr>
          <p:cNvPr id="7" name="图片 6">
            <a:extLst>
              <a:ext uri="{FF2B5EF4-FFF2-40B4-BE49-F238E27FC236}">
                <a16:creationId xmlns:a16="http://schemas.microsoft.com/office/drawing/2014/main" id="{69D6FB3A-C39A-E558-D8F4-B606AB4A963F}"/>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953193" y="1020949"/>
            <a:ext cx="439003" cy="439003"/>
          </a:xfrm>
          <a:prstGeom prst="rect">
            <a:avLst/>
          </a:prstGeom>
        </p:spPr>
      </p:pic>
    </p:spTree>
    <p:extLst>
      <p:ext uri="{BB962C8B-B14F-4D97-AF65-F5344CB8AC3E}">
        <p14:creationId xmlns:p14="http://schemas.microsoft.com/office/powerpoint/2010/main" val="6977979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B6CB2-3423-628A-5AC2-65D5E0243C44}"/>
            </a:ext>
          </a:extLst>
        </p:cNvPr>
        <p:cNvGrpSpPr/>
        <p:nvPr/>
      </p:nvGrpSpPr>
      <p:grpSpPr>
        <a:xfrm>
          <a:off x="0" y="0"/>
          <a:ext cx="0" cy="0"/>
          <a:chOff x="0" y="0"/>
          <a:chExt cx="0" cy="0"/>
        </a:xfrm>
      </p:grpSpPr>
      <p:sp>
        <p:nvSpPr>
          <p:cNvPr id="15" name="矩形: 圆角 14">
            <a:extLst>
              <a:ext uri="{FF2B5EF4-FFF2-40B4-BE49-F238E27FC236}">
                <a16:creationId xmlns:a16="http://schemas.microsoft.com/office/drawing/2014/main" id="{638A5D68-C981-9E5D-71A5-505A6EF162A1}"/>
              </a:ext>
            </a:extLst>
          </p:cNvPr>
          <p:cNvSpPr/>
          <p:nvPr/>
        </p:nvSpPr>
        <p:spPr>
          <a:xfrm>
            <a:off x="1117280" y="2130401"/>
            <a:ext cx="4049975" cy="2198689"/>
          </a:xfrm>
          <a:prstGeom prst="roundRect">
            <a:avLst>
              <a:gd name="adj" fmla="val 8936"/>
            </a:avLst>
          </a:prstGeom>
          <a:noFill/>
          <a:ln w="28575">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连接符 61">
            <a:extLst>
              <a:ext uri="{FF2B5EF4-FFF2-40B4-BE49-F238E27FC236}">
                <a16:creationId xmlns:a16="http://schemas.microsoft.com/office/drawing/2014/main" id="{C08A23D8-140D-BD9F-7235-D52ECCA75833}"/>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30676846-F189-A8F0-7E5C-2CCB96D6F346}"/>
              </a:ext>
            </a:extLst>
          </p:cNvPr>
          <p:cNvSpPr txBox="1">
            <a:spLocks noChangeArrowheads="1"/>
          </p:cNvSpPr>
          <p:nvPr/>
        </p:nvSpPr>
        <p:spPr bwMode="auto">
          <a:xfrm>
            <a:off x="367827" y="213865"/>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fontAlgn="base">
              <a:lnSpc>
                <a:spcPct val="100000"/>
              </a:lnSpc>
              <a:spcBef>
                <a:spcPct val="0"/>
              </a:spcBef>
              <a:spcAft>
                <a:spcPct val="0"/>
              </a:spcAft>
              <a:buNone/>
              <a:defRPr/>
            </a:pPr>
            <a:r>
              <a:rPr lang="en-US" altLang="zh-CN" sz="3200" b="1" dirty="0">
                <a:latin typeface="微软雅黑" panose="020B0503020204020204" pitchFamily="34" charset="-122"/>
                <a:ea typeface="微软雅黑" panose="020B0503020204020204" pitchFamily="34" charset="-122"/>
              </a:rPr>
              <a:t>Why the Adversary Wins </a:t>
            </a:r>
            <a:endParaRPr lang="zh-CN" altLang="en-US" sz="3200" b="1" dirty="0">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a16="http://schemas.microsoft.com/office/drawing/2014/main" id="{651721AA-C057-12E0-3988-03864378B0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485" y="1870716"/>
            <a:ext cx="691845" cy="691845"/>
          </a:xfrm>
          <a:prstGeom prst="rect">
            <a:avLst/>
          </a:prstGeom>
        </p:spPr>
      </p:pic>
      <p:pic>
        <p:nvPicPr>
          <p:cNvPr id="12" name="图片 11">
            <a:extLst>
              <a:ext uri="{FF2B5EF4-FFF2-40B4-BE49-F238E27FC236}">
                <a16:creationId xmlns:a16="http://schemas.microsoft.com/office/drawing/2014/main" id="{18642F04-0F65-BB44-7E8D-E9EB12F56BB6}"/>
              </a:ext>
            </a:extLst>
          </p:cNvPr>
          <p:cNvPicPr>
            <a:picLocks noChangeAspect="1"/>
          </p:cNvPicPr>
          <p:nvPr/>
        </p:nvPicPr>
        <p:blipFill>
          <a:blip r:embed="rId4"/>
          <a:stretch>
            <a:fillRect/>
          </a:stretch>
        </p:blipFill>
        <p:spPr>
          <a:xfrm>
            <a:off x="815485" y="1949223"/>
            <a:ext cx="695730" cy="422591"/>
          </a:xfrm>
          <a:prstGeom prst="rect">
            <a:avLst/>
          </a:prstGeom>
        </p:spPr>
      </p:pic>
      <mc:AlternateContent xmlns:mc="http://schemas.openxmlformats.org/markup-compatibility/2006" xmlns:a14="http://schemas.microsoft.com/office/drawing/2010/main">
        <mc:Choice Requires="a14">
          <p:graphicFrame>
            <p:nvGraphicFramePr>
              <p:cNvPr id="16" name="表格 15">
                <a:extLst>
                  <a:ext uri="{FF2B5EF4-FFF2-40B4-BE49-F238E27FC236}">
                    <a16:creationId xmlns:a16="http://schemas.microsoft.com/office/drawing/2014/main" id="{AB5124A8-3A96-C500-D8CE-B4AB33BDC674}"/>
                  </a:ext>
                </a:extLst>
              </p:cNvPr>
              <p:cNvGraphicFramePr>
                <a:graphicFrameLocks noGrp="1"/>
              </p:cNvGraphicFramePr>
              <p:nvPr>
                <p:extLst/>
              </p:nvPr>
            </p:nvGraphicFramePr>
            <p:xfrm>
              <a:off x="1546754" y="2327577"/>
              <a:ext cx="3231550" cy="1828800"/>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0">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𝟔</m:t>
                                </m:r>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a:solidFill>
                                          <a:schemeClr val="tx1"/>
                                        </a:solidFill>
                                        <a:latin typeface="Cambria Math" panose="02040503050406030204" pitchFamily="18" charset="0"/>
                                        <a:ea typeface="+mn-ea"/>
                                        <a:cs typeface="+mn-cs"/>
                                      </a:rPr>
                                      <m:t>𝟔</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2436588267"/>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𝟐</m:t>
                                </m:r>
                              </m:oMath>
                            </m:oMathPara>
                          </a14:m>
                          <a:endParaRPr lang="zh-CN" altLang="en-US" b="1" dirty="0"/>
                        </a:p>
                      </a:txBody>
                      <a:tcPr>
                        <a:solidFill>
                          <a:schemeClr val="accent2">
                            <a:lumMod val="40000"/>
                            <a:lumOff val="60000"/>
                          </a:schemeClr>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𝟕</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chemeClr val="accent2">
                            <a:lumMod val="40000"/>
                            <a:lumOff val="60000"/>
                          </a:schemeClr>
                        </a:solidFill>
                      </a:tcPr>
                    </a:tc>
                    <a:extLst>
                      <a:ext uri="{0D108BD9-81ED-4DB2-BD59-A6C34878D82A}">
                        <a16:rowId xmlns:a16="http://schemas.microsoft.com/office/drawing/2014/main" val="1012736869"/>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𝟑</m:t>
                                </m:r>
                              </m:oMath>
                            </m:oMathPara>
                          </a14:m>
                          <a:endParaRPr lang="zh-CN" altLang="en-US" b="1" dirty="0"/>
                        </a:p>
                      </a:txBody>
                      <a:tcPr>
                        <a:solidFill>
                          <a:schemeClr val="accent2">
                            <a:lumMod val="40000"/>
                            <a:lumOff val="60000"/>
                          </a:schemeClr>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a:solidFill>
                                          <a:schemeClr val="tx1"/>
                                        </a:solidFill>
                                        <a:latin typeface="Cambria Math" panose="02040503050406030204" pitchFamily="18" charset="0"/>
                                        <a:ea typeface="+mn-ea"/>
                                        <a:cs typeface="+mn-cs"/>
                                      </a:rPr>
                                      <m:t>𝟑</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chemeClr val="accent2">
                            <a:lumMod val="40000"/>
                            <a:lumOff val="60000"/>
                          </a:schemeClr>
                        </a:solidFill>
                      </a:tcPr>
                    </a:tc>
                    <a:extLst>
                      <a:ext uri="{0D108BD9-81ED-4DB2-BD59-A6C34878D82A}">
                        <a16:rowId xmlns:a16="http://schemas.microsoft.com/office/drawing/2014/main" val="170428698"/>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𝟒</m:t>
                                </m:r>
                              </m:oMath>
                            </m:oMathPara>
                          </a14:m>
                          <a:endParaRPr lang="zh-CN" altLang="en-US" b="1" dirty="0"/>
                        </a:p>
                      </a:txBody>
                      <a:tcPr>
                        <a:solidFill>
                          <a:schemeClr val="accent2">
                            <a:lumMod val="40000"/>
                            <a:lumOff val="60000"/>
                          </a:schemeClr>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a:solidFill>
                                          <a:schemeClr val="tx1"/>
                                        </a:solidFill>
                                        <a:latin typeface="Cambria Math" panose="02040503050406030204" pitchFamily="18" charset="0"/>
                                        <a:ea typeface="+mn-ea"/>
                                        <a:cs typeface="+mn-cs"/>
                                      </a:rPr>
                                      <m:t>𝟒</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chemeClr val="accent2">
                            <a:lumMod val="40000"/>
                            <a:lumOff val="60000"/>
                          </a:schemeClr>
                        </a:solidFill>
                      </a:tcPr>
                    </a:tc>
                    <a:extLst>
                      <a:ext uri="{0D108BD9-81ED-4DB2-BD59-A6C34878D82A}">
                        <a16:rowId xmlns:a16="http://schemas.microsoft.com/office/drawing/2014/main" val="4207005643"/>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𝟏𝟎</m:t>
                                </m:r>
                              </m:oMath>
                            </m:oMathPara>
                          </a14:m>
                          <a:endParaRPr lang="zh-CN" altLang="en-US" b="1" dirty="0"/>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𝟓</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chemeClr val="accent2">
                            <a:lumMod val="40000"/>
                            <a:lumOff val="60000"/>
                          </a:schemeClr>
                        </a:solidFill>
                      </a:tcPr>
                    </a:tc>
                    <a:extLst>
                      <a:ext uri="{0D108BD9-81ED-4DB2-BD59-A6C34878D82A}">
                        <a16:rowId xmlns:a16="http://schemas.microsoft.com/office/drawing/2014/main" val="3273603515"/>
                      </a:ext>
                    </a:extLst>
                  </a:tr>
                </a:tbl>
              </a:graphicData>
            </a:graphic>
          </p:graphicFrame>
        </mc:Choice>
        <mc:Fallback xmlns="">
          <p:graphicFrame>
            <p:nvGraphicFramePr>
              <p:cNvPr id="16" name="表格 15">
                <a:extLst>
                  <a:ext uri="{FF2B5EF4-FFF2-40B4-BE49-F238E27FC236}">
                    <a16:creationId xmlns:a16="http://schemas.microsoft.com/office/drawing/2014/main" id="{AB5124A8-3A96-C500-D8CE-B4AB33BDC674}"/>
                  </a:ext>
                </a:extLst>
              </p:cNvPr>
              <p:cNvGraphicFramePr>
                <a:graphicFrameLocks noGrp="1"/>
              </p:cNvGraphicFramePr>
              <p:nvPr>
                <p:extLst>
                  <p:ext uri="{D42A27DB-BD31-4B8C-83A1-F6EECF244321}">
                    <p14:modId xmlns:p14="http://schemas.microsoft.com/office/powerpoint/2010/main" val="3970799453"/>
                  </p:ext>
                </p:extLst>
              </p:nvPr>
            </p:nvGraphicFramePr>
            <p:xfrm>
              <a:off x="1546754" y="2327577"/>
              <a:ext cx="3231550" cy="1828800"/>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365760">
                    <a:tc>
                      <a:txBody>
                        <a:bodyPr/>
                        <a:lstStyle/>
                        <a:p>
                          <a:endParaRPr lang="zh-CN"/>
                        </a:p>
                      </a:txBody>
                      <a:tcPr>
                        <a:blipFill>
                          <a:blip r:embed="rId5"/>
                          <a:stretch>
                            <a:fillRect l="-376" t="-1667" r="-101504" b="-405000"/>
                          </a:stretch>
                        </a:blipFill>
                      </a:tcPr>
                    </a:tc>
                    <a:tc>
                      <a:txBody>
                        <a:bodyPr/>
                        <a:lstStyle/>
                        <a:p>
                          <a:endParaRPr lang="zh-CN"/>
                        </a:p>
                      </a:txBody>
                      <a:tcPr>
                        <a:blipFill>
                          <a:blip r:embed="rId5"/>
                          <a:stretch>
                            <a:fillRect l="-100755" t="-1667" r="-1887" b="-405000"/>
                          </a:stretch>
                        </a:blipFill>
                      </a:tcPr>
                    </a:tc>
                    <a:extLst>
                      <a:ext uri="{0D108BD9-81ED-4DB2-BD59-A6C34878D82A}">
                        <a16:rowId xmlns:a16="http://schemas.microsoft.com/office/drawing/2014/main" val="2436588267"/>
                      </a:ext>
                    </a:extLst>
                  </a:tr>
                  <a:tr h="365760">
                    <a:tc>
                      <a:txBody>
                        <a:bodyPr/>
                        <a:lstStyle/>
                        <a:p>
                          <a:endParaRPr lang="zh-CN"/>
                        </a:p>
                      </a:txBody>
                      <a:tcPr>
                        <a:blipFill>
                          <a:blip r:embed="rId5"/>
                          <a:stretch>
                            <a:fillRect l="-376" t="-101667" r="-101504" b="-305000"/>
                          </a:stretch>
                        </a:blipFill>
                      </a:tcPr>
                    </a:tc>
                    <a:tc>
                      <a:txBody>
                        <a:bodyPr/>
                        <a:lstStyle/>
                        <a:p>
                          <a:endParaRPr lang="zh-CN"/>
                        </a:p>
                      </a:txBody>
                      <a:tcPr>
                        <a:blipFill>
                          <a:blip r:embed="rId5"/>
                          <a:stretch>
                            <a:fillRect l="-100755" t="-101667" r="-1887" b="-305000"/>
                          </a:stretch>
                        </a:blipFill>
                      </a:tcPr>
                    </a:tc>
                    <a:extLst>
                      <a:ext uri="{0D108BD9-81ED-4DB2-BD59-A6C34878D82A}">
                        <a16:rowId xmlns:a16="http://schemas.microsoft.com/office/drawing/2014/main" val="1012736869"/>
                      </a:ext>
                    </a:extLst>
                  </a:tr>
                  <a:tr h="365760">
                    <a:tc>
                      <a:txBody>
                        <a:bodyPr/>
                        <a:lstStyle/>
                        <a:p>
                          <a:endParaRPr lang="zh-CN"/>
                        </a:p>
                      </a:txBody>
                      <a:tcPr>
                        <a:blipFill>
                          <a:blip r:embed="rId5"/>
                          <a:stretch>
                            <a:fillRect l="-376" t="-198361" r="-101504" b="-200000"/>
                          </a:stretch>
                        </a:blipFill>
                      </a:tcPr>
                    </a:tc>
                    <a:tc>
                      <a:txBody>
                        <a:bodyPr/>
                        <a:lstStyle/>
                        <a:p>
                          <a:endParaRPr lang="zh-CN"/>
                        </a:p>
                      </a:txBody>
                      <a:tcPr>
                        <a:blipFill>
                          <a:blip r:embed="rId5"/>
                          <a:stretch>
                            <a:fillRect l="-100755" t="-198361" r="-1887" b="-200000"/>
                          </a:stretch>
                        </a:blipFill>
                      </a:tcPr>
                    </a:tc>
                    <a:extLst>
                      <a:ext uri="{0D108BD9-81ED-4DB2-BD59-A6C34878D82A}">
                        <a16:rowId xmlns:a16="http://schemas.microsoft.com/office/drawing/2014/main" val="170428698"/>
                      </a:ext>
                    </a:extLst>
                  </a:tr>
                  <a:tr h="365760">
                    <a:tc>
                      <a:txBody>
                        <a:bodyPr/>
                        <a:lstStyle/>
                        <a:p>
                          <a:endParaRPr lang="zh-CN"/>
                        </a:p>
                      </a:txBody>
                      <a:tcPr>
                        <a:blipFill>
                          <a:blip r:embed="rId5"/>
                          <a:stretch>
                            <a:fillRect l="-376" t="-303333" r="-101504" b="-103333"/>
                          </a:stretch>
                        </a:blipFill>
                      </a:tcPr>
                    </a:tc>
                    <a:tc>
                      <a:txBody>
                        <a:bodyPr/>
                        <a:lstStyle/>
                        <a:p>
                          <a:endParaRPr lang="zh-CN"/>
                        </a:p>
                      </a:txBody>
                      <a:tcPr>
                        <a:blipFill>
                          <a:blip r:embed="rId5"/>
                          <a:stretch>
                            <a:fillRect l="-100755" t="-303333" r="-1887" b="-103333"/>
                          </a:stretch>
                        </a:blipFill>
                      </a:tcPr>
                    </a:tc>
                    <a:extLst>
                      <a:ext uri="{0D108BD9-81ED-4DB2-BD59-A6C34878D82A}">
                        <a16:rowId xmlns:a16="http://schemas.microsoft.com/office/drawing/2014/main" val="4207005643"/>
                      </a:ext>
                    </a:extLst>
                  </a:tr>
                  <a:tr h="365760">
                    <a:tc>
                      <a:txBody>
                        <a:bodyPr/>
                        <a:lstStyle/>
                        <a:p>
                          <a:endParaRPr lang="zh-CN"/>
                        </a:p>
                      </a:txBody>
                      <a:tcPr>
                        <a:blipFill>
                          <a:blip r:embed="rId5"/>
                          <a:stretch>
                            <a:fillRect l="-376" t="-403333" r="-101504" b="-3333"/>
                          </a:stretch>
                        </a:blipFill>
                      </a:tcPr>
                    </a:tc>
                    <a:tc>
                      <a:txBody>
                        <a:bodyPr/>
                        <a:lstStyle/>
                        <a:p>
                          <a:endParaRPr lang="zh-CN"/>
                        </a:p>
                      </a:txBody>
                      <a:tcPr>
                        <a:blipFill>
                          <a:blip r:embed="rId5"/>
                          <a:stretch>
                            <a:fillRect l="-100755" t="-403333" r="-1887" b="-3333"/>
                          </a:stretch>
                        </a:blipFill>
                      </a:tcPr>
                    </a:tc>
                    <a:extLst>
                      <a:ext uri="{0D108BD9-81ED-4DB2-BD59-A6C34878D82A}">
                        <a16:rowId xmlns:a16="http://schemas.microsoft.com/office/drawing/2014/main" val="3273603515"/>
                      </a:ext>
                    </a:extLst>
                  </a:tr>
                </a:tbl>
              </a:graphicData>
            </a:graphic>
          </p:graphicFrame>
        </mc:Fallback>
      </mc:AlternateContent>
      <p:grpSp>
        <p:nvGrpSpPr>
          <p:cNvPr id="39" name="组合 38">
            <a:extLst>
              <a:ext uri="{FF2B5EF4-FFF2-40B4-BE49-F238E27FC236}">
                <a16:creationId xmlns:a16="http://schemas.microsoft.com/office/drawing/2014/main" id="{F54483E8-C640-FC11-5D70-5F55416930CE}"/>
              </a:ext>
            </a:extLst>
          </p:cNvPr>
          <p:cNvGrpSpPr/>
          <p:nvPr/>
        </p:nvGrpSpPr>
        <p:grpSpPr>
          <a:xfrm>
            <a:off x="1051541" y="5323032"/>
            <a:ext cx="4376401" cy="1226820"/>
            <a:chOff x="1051541" y="5323032"/>
            <a:chExt cx="4376401" cy="1226820"/>
          </a:xfrm>
        </p:grpSpPr>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EE383A2E-7901-B48C-B5EC-EBC0F219241C}"/>
                    </a:ext>
                  </a:extLst>
                </p:cNvPr>
                <p:cNvSpPr txBox="1"/>
                <p:nvPr/>
              </p:nvSpPr>
              <p:spPr>
                <a:xfrm>
                  <a:off x="1328437" y="5323032"/>
                  <a:ext cx="2223896" cy="678071"/>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m:rPr>
                            <m:sty m:val="p"/>
                          </m:rPr>
                          <a:rPr lang="en-US" altLang="zh-CN" sz="2400" dirty="0">
                            <a:latin typeface="Cambria Math" panose="02040503050406030204" pitchFamily="18" charset="0"/>
                          </a:rPr>
                          <m:t>KG</m:t>
                        </m:r>
                        <m:r>
                          <a:rPr lang="en-US" altLang="zh-CN" sz="2400" dirty="0">
                            <a:latin typeface="Cambria Math" panose="02040503050406030204" pitchFamily="18" charset="0"/>
                          </a:rPr>
                          <m:t>(</m:t>
                        </m:r>
                        <m:sSub>
                          <m:sSubPr>
                            <m:ctrlPr>
                              <a:rPr lang="zh-CN" altLang="en-US" sz="2400" b="1" i="1" dirty="0">
                                <a:solidFill>
                                  <a:srgbClr val="C00000"/>
                                </a:solidFill>
                                <a:latin typeface="Cambria Math" panose="02040503050406030204" pitchFamily="18" charset="0"/>
                                <a:ea typeface="Microsoft YaHei" panose="020B0503020204020204" pitchFamily="34" charset="-122"/>
                              </a:rPr>
                            </m:ctrlPr>
                          </m:sSubPr>
                          <m:e>
                            <m:acc>
                              <m:accPr>
                                <m:chr m:val="̃"/>
                                <m:ctrlPr>
                                  <a:rPr lang="zh-CN" altLang="en-US" sz="2400" b="1" i="1" dirty="0">
                                    <a:solidFill>
                                      <a:srgbClr val="C00000"/>
                                    </a:solidFill>
                                    <a:latin typeface="Cambria Math" panose="02040503050406030204" pitchFamily="18" charset="0"/>
                                    <a:ea typeface="Microsoft YaHei" panose="020B0503020204020204" pitchFamily="34" charset="-122"/>
                                  </a:rPr>
                                </m:ctrlPr>
                              </m:accPr>
                              <m:e>
                                <m:r>
                                  <a:rPr lang="zh-CN" altLang="en-US" sz="2400" b="1" i="1" dirty="0">
                                    <a:solidFill>
                                      <a:srgbClr val="C00000"/>
                                    </a:solidFill>
                                    <a:latin typeface="Cambria Math" panose="02040503050406030204" pitchFamily="18" charset="0"/>
                                    <a:ea typeface="Microsoft YaHei" panose="020B0503020204020204" pitchFamily="34" charset="-122"/>
                                  </a:rPr>
                                  <m:t>𝐬𝐤</m:t>
                                </m:r>
                              </m:e>
                            </m:acc>
                          </m:e>
                          <m:sub>
                            <m:r>
                              <a:rPr lang="zh-CN" altLang="en-US" sz="2400" b="1" i="1" dirty="0">
                                <a:solidFill>
                                  <a:srgbClr val="C00000"/>
                                </a:solidFill>
                                <a:latin typeface="Cambria Math" panose="02040503050406030204" pitchFamily="18" charset="0"/>
                                <a:ea typeface="Microsoft YaHei" panose="020B0503020204020204" pitchFamily="34" charset="-122"/>
                              </a:rPr>
                              <m:t>𝑨</m:t>
                            </m:r>
                          </m:sub>
                        </m:sSub>
                        <m:r>
                          <a:rPr lang="en-US" altLang="zh-CN" sz="2400" dirty="0">
                            <a:latin typeface="Cambria Math" panose="02040503050406030204" pitchFamily="18" charset="0"/>
                          </a:rPr>
                          <m:t>)</m:t>
                        </m:r>
                      </m:oMath>
                    </m:oMathPara>
                  </a14:m>
                  <a:endParaRPr lang="zh-CN" altLang="en-US" sz="2400" dirty="0">
                    <a:latin typeface="Microsoft YaHei" panose="020B0503020204020204" pitchFamily="34" charset="-122"/>
                    <a:ea typeface="Microsoft YaHei" panose="020B0503020204020204" pitchFamily="34" charset="-122"/>
                  </a:endParaRPr>
                </a:p>
              </p:txBody>
            </p:sp>
          </mc:Choice>
          <mc:Fallback xmlns="">
            <p:sp>
              <p:nvSpPr>
                <p:cNvPr id="17" name="文本框 16">
                  <a:extLst>
                    <a:ext uri="{FF2B5EF4-FFF2-40B4-BE49-F238E27FC236}">
                      <a16:creationId xmlns:a16="http://schemas.microsoft.com/office/drawing/2014/main" id="{EE383A2E-7901-B48C-B5EC-EBC0F219241C}"/>
                    </a:ext>
                  </a:extLst>
                </p:cNvPr>
                <p:cNvSpPr txBox="1">
                  <a:spLocks noRot="1" noChangeAspect="1" noMove="1" noResize="1" noEditPoints="1" noAdjustHandles="1" noChangeArrowheads="1" noChangeShapeType="1" noTextEdit="1"/>
                </p:cNvSpPr>
                <p:nvPr/>
              </p:nvSpPr>
              <p:spPr>
                <a:xfrm>
                  <a:off x="1328437" y="5323032"/>
                  <a:ext cx="2223896" cy="678071"/>
                </a:xfrm>
                <a:prstGeom prst="rect">
                  <a:avLst/>
                </a:prstGeom>
                <a:blipFill>
                  <a:blip r:embed="rId6"/>
                  <a:stretch>
                    <a:fillRect/>
                  </a:stretch>
                </a:blipFill>
              </p:spPr>
              <p:txBody>
                <a:bodyPr/>
                <a:lstStyle/>
                <a:p>
                  <a:r>
                    <a:rPr lang="zh-CN" altLang="en-US">
                      <a:noFill/>
                    </a:rPr>
                    <a:t> </a:t>
                  </a:r>
                </a:p>
              </p:txBody>
            </p:sp>
          </mc:Fallback>
        </mc:AlternateContent>
        <p:cxnSp>
          <p:nvCxnSpPr>
            <p:cNvPr id="22" name="直接箭头连接符 21">
              <a:extLst>
                <a:ext uri="{FF2B5EF4-FFF2-40B4-BE49-F238E27FC236}">
                  <a16:creationId xmlns:a16="http://schemas.microsoft.com/office/drawing/2014/main" id="{351519D0-A0BA-3743-E2E9-57880F3B3A07}"/>
                </a:ext>
              </a:extLst>
            </p:cNvPr>
            <p:cNvCxnSpPr>
              <a:cxnSpLocks/>
            </p:cNvCxnSpPr>
            <p:nvPr/>
          </p:nvCxnSpPr>
          <p:spPr>
            <a:xfrm>
              <a:off x="3047766" y="5726463"/>
              <a:ext cx="61174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AC4B5129-5DE5-C4A7-AB92-43FADDECF135}"/>
                    </a:ext>
                  </a:extLst>
                </p:cNvPr>
                <p:cNvSpPr txBox="1"/>
                <p:nvPr/>
              </p:nvSpPr>
              <p:spPr>
                <a:xfrm>
                  <a:off x="3353640" y="5431236"/>
                  <a:ext cx="138286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0" i="1" dirty="0" smtClean="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b="0" i="1" dirty="0">
                                <a:latin typeface="Cambria Math" panose="02040503050406030204" pitchFamily="18" charset="0"/>
                                <a:ea typeface="Microsoft YaHei" panose="020B0503020204020204" pitchFamily="34" charset="-122"/>
                              </a:rPr>
                              <m:t>𝑘</m:t>
                            </m:r>
                          </m:e>
                          <m:sub>
                            <m:r>
                              <a:rPr lang="zh-CN" altLang="en-US" sz="2400" b="0" i="1" dirty="0">
                                <a:latin typeface="Cambria Math" panose="02040503050406030204" pitchFamily="18" charset="0"/>
                                <a:ea typeface="Microsoft YaHei" panose="020B0503020204020204" pitchFamily="34" charset="-122"/>
                              </a:rPr>
                              <m:t>𝐴</m:t>
                            </m:r>
                          </m:sub>
                        </m:sSub>
                      </m:oMath>
                    </m:oMathPara>
                  </a14:m>
                  <a:endParaRPr lang="zh-CN" altLang="en-US" sz="2400" dirty="0"/>
                </a:p>
              </p:txBody>
            </p:sp>
          </mc:Choice>
          <mc:Fallback xmlns="">
            <p:sp>
              <p:nvSpPr>
                <p:cNvPr id="26" name="文本框 25">
                  <a:extLst>
                    <a:ext uri="{FF2B5EF4-FFF2-40B4-BE49-F238E27FC236}">
                      <a16:creationId xmlns:a16="http://schemas.microsoft.com/office/drawing/2014/main" id="{AC4B5129-5DE5-C4A7-AB92-43FADDECF135}"/>
                    </a:ext>
                  </a:extLst>
                </p:cNvPr>
                <p:cNvSpPr txBox="1">
                  <a:spLocks noRot="1" noChangeAspect="1" noMove="1" noResize="1" noEditPoints="1" noAdjustHandles="1" noChangeArrowheads="1" noChangeShapeType="1" noTextEdit="1"/>
                </p:cNvSpPr>
                <p:nvPr/>
              </p:nvSpPr>
              <p:spPr>
                <a:xfrm>
                  <a:off x="3353640" y="5431236"/>
                  <a:ext cx="1382868" cy="461665"/>
                </a:xfrm>
                <a:prstGeom prst="rect">
                  <a:avLst/>
                </a:prstGeom>
                <a:blipFill>
                  <a:blip r:embed="rId7"/>
                  <a:stretch>
                    <a:fillRect b="-92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EFD10495-A05B-9F01-10C9-A491E1EAD71B}"/>
                    </a:ext>
                  </a:extLst>
                </p:cNvPr>
                <p:cNvSpPr txBox="1"/>
                <p:nvPr/>
              </p:nvSpPr>
              <p:spPr>
                <a:xfrm>
                  <a:off x="1051541" y="6067028"/>
                  <a:ext cx="3578053" cy="48282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altLang="zh-CN" sz="2400" dirty="0">
                            <a:latin typeface="Cambria Math" panose="02040503050406030204" pitchFamily="18" charset="0"/>
                          </a:rPr>
                          <m:t>SHK</m:t>
                        </m:r>
                        <m:r>
                          <a:rPr lang="en-US" altLang="zh-CN" sz="2400" dirty="0">
                            <a:latin typeface="Cambria Math" panose="02040503050406030204" pitchFamily="18" charset="0"/>
                          </a:rPr>
                          <m:t>(</m:t>
                        </m:r>
                        <m:sSub>
                          <m:sSubPr>
                            <m:ctrlPr>
                              <a:rPr lang="zh-CN" altLang="en-US" sz="2400" b="1" i="1" dirty="0">
                                <a:solidFill>
                                  <a:srgbClr val="C00000"/>
                                </a:solidFill>
                                <a:latin typeface="Cambria Math" panose="02040503050406030204" pitchFamily="18" charset="0"/>
                                <a:ea typeface="Microsoft YaHei" panose="020B0503020204020204" pitchFamily="34" charset="-122"/>
                              </a:rPr>
                            </m:ctrlPr>
                          </m:sSubPr>
                          <m:e>
                            <m:acc>
                              <m:accPr>
                                <m:chr m:val="̃"/>
                                <m:ctrlPr>
                                  <a:rPr lang="zh-CN" altLang="en-US" sz="2400" b="1" i="1" dirty="0">
                                    <a:solidFill>
                                      <a:srgbClr val="C00000"/>
                                    </a:solidFill>
                                    <a:latin typeface="Cambria Math" panose="02040503050406030204" pitchFamily="18" charset="0"/>
                                    <a:ea typeface="Microsoft YaHei" panose="020B0503020204020204" pitchFamily="34" charset="-122"/>
                                  </a:rPr>
                                </m:ctrlPr>
                              </m:accPr>
                              <m:e>
                                <m:r>
                                  <a:rPr lang="zh-CN" altLang="en-US" sz="2400" b="1" i="1" dirty="0">
                                    <a:solidFill>
                                      <a:srgbClr val="C00000"/>
                                    </a:solidFill>
                                    <a:latin typeface="Cambria Math" panose="02040503050406030204" pitchFamily="18" charset="0"/>
                                    <a:ea typeface="Microsoft YaHei" panose="020B0503020204020204" pitchFamily="34" charset="-122"/>
                                  </a:rPr>
                                  <m:t>𝐬𝐤</m:t>
                                </m:r>
                              </m:e>
                            </m:acc>
                          </m:e>
                          <m:sub>
                            <m:r>
                              <a:rPr lang="zh-CN" altLang="en-US" sz="2400" b="1" i="1" dirty="0">
                                <a:solidFill>
                                  <a:srgbClr val="C00000"/>
                                </a:solidFill>
                                <a:latin typeface="Cambria Math" panose="02040503050406030204" pitchFamily="18" charset="0"/>
                                <a:ea typeface="Microsoft YaHei" panose="020B0503020204020204" pitchFamily="34" charset="-122"/>
                              </a:rPr>
                              <m:t>𝑨</m:t>
                            </m:r>
                          </m:sub>
                        </m:sSub>
                        <m:r>
                          <a:rPr lang="en-US" altLang="zh-CN" sz="2400" dirty="0">
                            <a:latin typeface="Cambria Math" panose="02040503050406030204" pitchFamily="18" charset="0"/>
                            <a:ea typeface="Microsoft YaHei" panose="020B0503020204020204" pitchFamily="34" charset="-122"/>
                          </a:rPr>
                          <m:t>,</m:t>
                        </m:r>
                        <m:r>
                          <a:rPr lang="en-US" altLang="zh-CN" sz="2400" i="1" dirty="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en-US" altLang="zh-CN" sz="2400" i="1" dirty="0">
                                <a:latin typeface="Cambria Math" panose="02040503050406030204" pitchFamily="18" charset="0"/>
                                <a:ea typeface="Microsoft YaHei" panose="020B0503020204020204" pitchFamily="34" charset="-122"/>
                              </a:rPr>
                              <m:t>𝐵</m:t>
                            </m:r>
                          </m:sub>
                        </m:sSub>
                        <m:r>
                          <a:rPr lang="en-US" altLang="zh-CN" sz="2400" dirty="0">
                            <a:latin typeface="Cambria Math" panose="02040503050406030204" pitchFamily="18" charset="0"/>
                          </a:rPr>
                          <m:t>)</m:t>
                        </m:r>
                      </m:oMath>
                    </m:oMathPara>
                  </a14:m>
                  <a:endParaRPr lang="zh-CN" altLang="en-US" sz="2400" dirty="0"/>
                </a:p>
              </p:txBody>
            </p:sp>
          </mc:Choice>
          <mc:Fallback xmlns="">
            <p:sp>
              <p:nvSpPr>
                <p:cNvPr id="28" name="文本框 27">
                  <a:extLst>
                    <a:ext uri="{FF2B5EF4-FFF2-40B4-BE49-F238E27FC236}">
                      <a16:creationId xmlns:a16="http://schemas.microsoft.com/office/drawing/2014/main" id="{EFD10495-A05B-9F01-10C9-A491E1EAD71B}"/>
                    </a:ext>
                  </a:extLst>
                </p:cNvPr>
                <p:cNvSpPr txBox="1">
                  <a:spLocks noRot="1" noChangeAspect="1" noMove="1" noResize="1" noEditPoints="1" noAdjustHandles="1" noChangeArrowheads="1" noChangeShapeType="1" noTextEdit="1"/>
                </p:cNvSpPr>
                <p:nvPr/>
              </p:nvSpPr>
              <p:spPr>
                <a:xfrm>
                  <a:off x="1051541" y="6067028"/>
                  <a:ext cx="3578053" cy="482824"/>
                </a:xfrm>
                <a:prstGeom prst="rect">
                  <a:avLst/>
                </a:prstGeom>
                <a:blipFill>
                  <a:blip r:embed="rId8"/>
                  <a:stretch>
                    <a:fillRect t="-7595" b="-17722"/>
                  </a:stretch>
                </a:blipFill>
              </p:spPr>
              <p:txBody>
                <a:bodyPr/>
                <a:lstStyle/>
                <a:p>
                  <a:r>
                    <a:rPr lang="zh-CN" altLang="en-US">
                      <a:noFill/>
                    </a:rPr>
                    <a:t> </a:t>
                  </a:r>
                </a:p>
              </p:txBody>
            </p:sp>
          </mc:Fallback>
        </mc:AlternateContent>
        <p:cxnSp>
          <p:nvCxnSpPr>
            <p:cNvPr id="29" name="直接箭头连接符 28">
              <a:extLst>
                <a:ext uri="{FF2B5EF4-FFF2-40B4-BE49-F238E27FC236}">
                  <a16:creationId xmlns:a16="http://schemas.microsoft.com/office/drawing/2014/main" id="{5695156F-087D-CCA5-86EE-EA5C6FEC3F6D}"/>
                </a:ext>
              </a:extLst>
            </p:cNvPr>
            <p:cNvCxnSpPr>
              <a:cxnSpLocks/>
            </p:cNvCxnSpPr>
            <p:nvPr/>
          </p:nvCxnSpPr>
          <p:spPr>
            <a:xfrm>
              <a:off x="3893890" y="6326789"/>
              <a:ext cx="61174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8CCC7EA9-2384-868B-61BA-20B67DFB2F75}"/>
                    </a:ext>
                  </a:extLst>
                </p:cNvPr>
                <p:cNvSpPr txBox="1"/>
                <p:nvPr/>
              </p:nvSpPr>
              <p:spPr>
                <a:xfrm>
                  <a:off x="4045074" y="6068951"/>
                  <a:ext cx="1382868" cy="48090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altLang="zh-CN" sz="2400" b="1" i="1" dirty="0">
                                <a:solidFill>
                                  <a:srgbClr val="C00000"/>
                                </a:solidFill>
                                <a:latin typeface="Cambria Math" panose="02040503050406030204" pitchFamily="18" charset="0"/>
                                <a:ea typeface="Microsoft YaHei" panose="020B0503020204020204" pitchFamily="34" charset="-122"/>
                              </a:rPr>
                            </m:ctrlPr>
                          </m:accPr>
                          <m:e>
                            <m:r>
                              <a:rPr lang="en-US" altLang="zh-CN" sz="2400" b="1" i="1" dirty="0">
                                <a:solidFill>
                                  <a:srgbClr val="C00000"/>
                                </a:solidFill>
                                <a:latin typeface="Cambria Math" panose="02040503050406030204" pitchFamily="18" charset="0"/>
                                <a:ea typeface="Microsoft YaHei" panose="020B0503020204020204" pitchFamily="34" charset="-122"/>
                              </a:rPr>
                              <m:t>𝒌</m:t>
                            </m:r>
                          </m:e>
                        </m:acc>
                      </m:oMath>
                    </m:oMathPara>
                  </a14:m>
                  <a:endParaRPr lang="zh-CN" altLang="en-US" sz="2400" b="1" dirty="0"/>
                </a:p>
              </p:txBody>
            </p:sp>
          </mc:Choice>
          <mc:Fallback xmlns="">
            <p:sp>
              <p:nvSpPr>
                <p:cNvPr id="30" name="文本框 29">
                  <a:extLst>
                    <a:ext uri="{FF2B5EF4-FFF2-40B4-BE49-F238E27FC236}">
                      <a16:creationId xmlns:a16="http://schemas.microsoft.com/office/drawing/2014/main" id="{8CCC7EA9-2384-868B-61BA-20B67DFB2F75}"/>
                    </a:ext>
                  </a:extLst>
                </p:cNvPr>
                <p:cNvSpPr txBox="1">
                  <a:spLocks noRot="1" noChangeAspect="1" noMove="1" noResize="1" noEditPoints="1" noAdjustHandles="1" noChangeArrowheads="1" noChangeShapeType="1" noTextEdit="1"/>
                </p:cNvSpPr>
                <p:nvPr/>
              </p:nvSpPr>
              <p:spPr>
                <a:xfrm>
                  <a:off x="4045074" y="6068951"/>
                  <a:ext cx="1382868" cy="480901"/>
                </a:xfrm>
                <a:prstGeom prst="rect">
                  <a:avLst/>
                </a:prstGeom>
                <a:blipFill>
                  <a:blip r:embed="rId9"/>
                  <a:stretch>
                    <a:fillRect t="-7692" r="-1327"/>
                  </a:stretch>
                </a:blipFill>
              </p:spPr>
              <p:txBody>
                <a:bodyPr/>
                <a:lstStyle/>
                <a:p>
                  <a:r>
                    <a:rPr lang="zh-CN" altLang="en-US">
                      <a:noFill/>
                    </a:rPr>
                    <a:t> </a:t>
                  </a:r>
                </a:p>
              </p:txBody>
            </p:sp>
          </mc:Fallback>
        </mc:AlternateContent>
      </p:grpSp>
      <p:cxnSp>
        <p:nvCxnSpPr>
          <p:cNvPr id="35" name="直接箭头连接符 34">
            <a:extLst>
              <a:ext uri="{FF2B5EF4-FFF2-40B4-BE49-F238E27FC236}">
                <a16:creationId xmlns:a16="http://schemas.microsoft.com/office/drawing/2014/main" id="{95FD364B-C5EA-6318-B067-C01E9293DB3B}"/>
              </a:ext>
            </a:extLst>
          </p:cNvPr>
          <p:cNvCxnSpPr>
            <a:cxnSpLocks/>
          </p:cNvCxnSpPr>
          <p:nvPr/>
        </p:nvCxnSpPr>
        <p:spPr>
          <a:xfrm flipV="1">
            <a:off x="2681527" y="4412801"/>
            <a:ext cx="0" cy="789862"/>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40" name="文本框 39">
            <a:extLst>
              <a:ext uri="{FF2B5EF4-FFF2-40B4-BE49-F238E27FC236}">
                <a16:creationId xmlns:a16="http://schemas.microsoft.com/office/drawing/2014/main" id="{1B7628C4-2E5B-F9B3-601A-7FAE51EFA8E2}"/>
              </a:ext>
            </a:extLst>
          </p:cNvPr>
          <p:cNvSpPr txBox="1"/>
          <p:nvPr/>
        </p:nvSpPr>
        <p:spPr>
          <a:xfrm>
            <a:off x="1787018" y="4616881"/>
            <a:ext cx="977184" cy="369332"/>
          </a:xfrm>
          <a:prstGeom prst="rect">
            <a:avLst/>
          </a:prstGeom>
          <a:noFill/>
        </p:spPr>
        <p:txBody>
          <a:bodyPr wrap="square">
            <a:spAutoFit/>
          </a:bodyPr>
          <a:lstStyle/>
          <a:p>
            <a:pPr algn="ctr"/>
            <a:r>
              <a:rPr lang="en-US" altLang="zh-CN" sz="1800" dirty="0">
                <a:latin typeface="Microsoft YaHei" panose="020B0503020204020204" pitchFamily="34" charset="-122"/>
                <a:ea typeface="Microsoft YaHei" panose="020B0503020204020204" pitchFamily="34" charset="-122"/>
              </a:rPr>
              <a:t>query</a:t>
            </a:r>
            <a:endParaRPr lang="zh-CN" altLang="en-US" dirty="0"/>
          </a:p>
        </p:txBody>
      </p:sp>
      <p:cxnSp>
        <p:nvCxnSpPr>
          <p:cNvPr id="41" name="直接箭头连接符 40">
            <a:extLst>
              <a:ext uri="{FF2B5EF4-FFF2-40B4-BE49-F238E27FC236}">
                <a16:creationId xmlns:a16="http://schemas.microsoft.com/office/drawing/2014/main" id="{93E7CF36-3AC3-2634-F749-930F84AB627A}"/>
              </a:ext>
            </a:extLst>
          </p:cNvPr>
          <p:cNvCxnSpPr>
            <a:cxnSpLocks/>
          </p:cNvCxnSpPr>
          <p:nvPr/>
        </p:nvCxnSpPr>
        <p:spPr>
          <a:xfrm>
            <a:off x="3660321" y="4412801"/>
            <a:ext cx="0" cy="789862"/>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42" name="文本框 41">
            <a:extLst>
              <a:ext uri="{FF2B5EF4-FFF2-40B4-BE49-F238E27FC236}">
                <a16:creationId xmlns:a16="http://schemas.microsoft.com/office/drawing/2014/main" id="{623BF66D-7961-AAAC-4741-8770A7147EBD}"/>
              </a:ext>
            </a:extLst>
          </p:cNvPr>
          <p:cNvSpPr txBox="1"/>
          <p:nvPr/>
        </p:nvSpPr>
        <p:spPr>
          <a:xfrm>
            <a:off x="3648738" y="4617877"/>
            <a:ext cx="1194074" cy="369332"/>
          </a:xfrm>
          <a:prstGeom prst="rect">
            <a:avLst/>
          </a:prstGeom>
          <a:noFill/>
        </p:spPr>
        <p:txBody>
          <a:bodyPr wrap="square">
            <a:spAutoFit/>
          </a:bodyPr>
          <a:lstStyle/>
          <a:p>
            <a:pPr algn="ctr"/>
            <a:r>
              <a:rPr lang="en-US" altLang="zh-CN" sz="1800" dirty="0">
                <a:latin typeface="Microsoft YaHei" panose="020B0503020204020204" pitchFamily="34" charset="-122"/>
                <a:ea typeface="Microsoft YaHei" panose="020B0503020204020204" pitchFamily="34" charset="-122"/>
              </a:rPr>
              <a:t>response</a:t>
            </a:r>
            <a:endParaRPr lang="zh-CN" altLang="en-US" dirty="0"/>
          </a:p>
        </p:txBody>
      </p:sp>
      <p:pic>
        <p:nvPicPr>
          <p:cNvPr id="3" name="图片 2">
            <a:extLst>
              <a:ext uri="{FF2B5EF4-FFF2-40B4-BE49-F238E27FC236}">
                <a16:creationId xmlns:a16="http://schemas.microsoft.com/office/drawing/2014/main" id="{757263B1-7727-D90B-5A44-7C6B77B7B31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81527" y="1027744"/>
            <a:ext cx="921479" cy="921479"/>
          </a:xfrm>
          <a:prstGeom prst="rect">
            <a:avLst/>
          </a:prstGeom>
        </p:spPr>
      </p:pic>
      <p:pic>
        <p:nvPicPr>
          <p:cNvPr id="4" name="图片 3">
            <a:extLst>
              <a:ext uri="{FF2B5EF4-FFF2-40B4-BE49-F238E27FC236}">
                <a16:creationId xmlns:a16="http://schemas.microsoft.com/office/drawing/2014/main" id="{E2F2BC7A-C9F0-1FFE-CB5C-C9F8AF4974C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750355" y="1055023"/>
            <a:ext cx="815693" cy="815693"/>
          </a:xfrm>
          <a:prstGeom prst="rect">
            <a:avLst/>
          </a:prstGeom>
        </p:spPr>
      </p:pic>
      <p:sp>
        <p:nvSpPr>
          <p:cNvPr id="5" name="矩形: 圆角 4">
            <a:extLst>
              <a:ext uri="{FF2B5EF4-FFF2-40B4-BE49-F238E27FC236}">
                <a16:creationId xmlns:a16="http://schemas.microsoft.com/office/drawing/2014/main" id="{39449982-8955-84F5-A8E3-9D5B8EACC63A}"/>
              </a:ext>
            </a:extLst>
          </p:cNvPr>
          <p:cNvSpPr/>
          <p:nvPr/>
        </p:nvSpPr>
        <p:spPr>
          <a:xfrm>
            <a:off x="7108136" y="2127099"/>
            <a:ext cx="4049975" cy="2198689"/>
          </a:xfrm>
          <a:prstGeom prst="roundRect">
            <a:avLst>
              <a:gd name="adj" fmla="val 8936"/>
            </a:avLst>
          </a:prstGeom>
          <a:noFill/>
          <a:ln w="28575">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graphicFrame>
            <p:nvGraphicFramePr>
              <p:cNvPr id="14" name="表格 13">
                <a:extLst>
                  <a:ext uri="{FF2B5EF4-FFF2-40B4-BE49-F238E27FC236}">
                    <a16:creationId xmlns:a16="http://schemas.microsoft.com/office/drawing/2014/main" id="{F0F4CABB-170D-0517-2F20-C3ACB57796A1}"/>
                  </a:ext>
                </a:extLst>
              </p:cNvPr>
              <p:cNvGraphicFramePr>
                <a:graphicFrameLocks noGrp="1"/>
              </p:cNvGraphicFramePr>
              <p:nvPr>
                <p:extLst/>
              </p:nvPr>
            </p:nvGraphicFramePr>
            <p:xfrm>
              <a:off x="7486094" y="2327577"/>
              <a:ext cx="3231550" cy="1828800"/>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0">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𝟔</m:t>
                                </m:r>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𝟔</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2436588267"/>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𝟕</m:t>
                                </m:r>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𝟕</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1012736869"/>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𝟖</m:t>
                                </m:r>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𝟖</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170428698"/>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𝟗</m:t>
                                </m:r>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𝟗</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4207005643"/>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𝟏𝟎</m:t>
                                </m:r>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𝟏𝟎</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3273603515"/>
                      </a:ext>
                    </a:extLst>
                  </a:tr>
                </a:tbl>
              </a:graphicData>
            </a:graphic>
          </p:graphicFrame>
        </mc:Choice>
        <mc:Fallback xmlns="">
          <p:graphicFrame>
            <p:nvGraphicFramePr>
              <p:cNvPr id="14" name="表格 13">
                <a:extLst>
                  <a:ext uri="{FF2B5EF4-FFF2-40B4-BE49-F238E27FC236}">
                    <a16:creationId xmlns:a16="http://schemas.microsoft.com/office/drawing/2014/main" id="{F0F4CABB-170D-0517-2F20-C3ACB57796A1}"/>
                  </a:ext>
                </a:extLst>
              </p:cNvPr>
              <p:cNvGraphicFramePr>
                <a:graphicFrameLocks noGrp="1"/>
              </p:cNvGraphicFramePr>
              <p:nvPr>
                <p:extLst>
                  <p:ext uri="{D42A27DB-BD31-4B8C-83A1-F6EECF244321}">
                    <p14:modId xmlns:p14="http://schemas.microsoft.com/office/powerpoint/2010/main" val="4121175933"/>
                  </p:ext>
                </p:extLst>
              </p:nvPr>
            </p:nvGraphicFramePr>
            <p:xfrm>
              <a:off x="7486094" y="2327577"/>
              <a:ext cx="3231550" cy="1828800"/>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365760">
                    <a:tc>
                      <a:txBody>
                        <a:bodyPr/>
                        <a:lstStyle/>
                        <a:p>
                          <a:endParaRPr lang="zh-CN"/>
                        </a:p>
                      </a:txBody>
                      <a:tcPr>
                        <a:blipFill>
                          <a:blip r:embed="rId12"/>
                          <a:stretch>
                            <a:fillRect l="-752" t="-1667" r="-101128" b="-405000"/>
                          </a:stretch>
                        </a:blipFill>
                      </a:tcPr>
                    </a:tc>
                    <a:tc>
                      <a:txBody>
                        <a:bodyPr/>
                        <a:lstStyle/>
                        <a:p>
                          <a:endParaRPr lang="zh-CN"/>
                        </a:p>
                      </a:txBody>
                      <a:tcPr>
                        <a:blipFill>
                          <a:blip r:embed="rId12"/>
                          <a:stretch>
                            <a:fillRect l="-101132" t="-1667" r="-1509" b="-405000"/>
                          </a:stretch>
                        </a:blipFill>
                      </a:tcPr>
                    </a:tc>
                    <a:extLst>
                      <a:ext uri="{0D108BD9-81ED-4DB2-BD59-A6C34878D82A}">
                        <a16:rowId xmlns:a16="http://schemas.microsoft.com/office/drawing/2014/main" val="2436588267"/>
                      </a:ext>
                    </a:extLst>
                  </a:tr>
                  <a:tr h="365760">
                    <a:tc>
                      <a:txBody>
                        <a:bodyPr/>
                        <a:lstStyle/>
                        <a:p>
                          <a:endParaRPr lang="zh-CN"/>
                        </a:p>
                      </a:txBody>
                      <a:tcPr>
                        <a:blipFill>
                          <a:blip r:embed="rId12"/>
                          <a:stretch>
                            <a:fillRect l="-752" t="-101667" r="-101128" b="-305000"/>
                          </a:stretch>
                        </a:blipFill>
                      </a:tcPr>
                    </a:tc>
                    <a:tc>
                      <a:txBody>
                        <a:bodyPr/>
                        <a:lstStyle/>
                        <a:p>
                          <a:endParaRPr lang="zh-CN"/>
                        </a:p>
                      </a:txBody>
                      <a:tcPr>
                        <a:blipFill>
                          <a:blip r:embed="rId12"/>
                          <a:stretch>
                            <a:fillRect l="-101132" t="-101667" r="-1509" b="-305000"/>
                          </a:stretch>
                        </a:blipFill>
                      </a:tcPr>
                    </a:tc>
                    <a:extLst>
                      <a:ext uri="{0D108BD9-81ED-4DB2-BD59-A6C34878D82A}">
                        <a16:rowId xmlns:a16="http://schemas.microsoft.com/office/drawing/2014/main" val="1012736869"/>
                      </a:ext>
                    </a:extLst>
                  </a:tr>
                  <a:tr h="365760">
                    <a:tc>
                      <a:txBody>
                        <a:bodyPr/>
                        <a:lstStyle/>
                        <a:p>
                          <a:endParaRPr lang="zh-CN"/>
                        </a:p>
                      </a:txBody>
                      <a:tcPr>
                        <a:blipFill>
                          <a:blip r:embed="rId12"/>
                          <a:stretch>
                            <a:fillRect l="-752" t="-198361" r="-101128" b="-200000"/>
                          </a:stretch>
                        </a:blipFill>
                      </a:tcPr>
                    </a:tc>
                    <a:tc>
                      <a:txBody>
                        <a:bodyPr/>
                        <a:lstStyle/>
                        <a:p>
                          <a:endParaRPr lang="zh-CN"/>
                        </a:p>
                      </a:txBody>
                      <a:tcPr>
                        <a:blipFill>
                          <a:blip r:embed="rId12"/>
                          <a:stretch>
                            <a:fillRect l="-101132" t="-198361" r="-1509" b="-200000"/>
                          </a:stretch>
                        </a:blipFill>
                      </a:tcPr>
                    </a:tc>
                    <a:extLst>
                      <a:ext uri="{0D108BD9-81ED-4DB2-BD59-A6C34878D82A}">
                        <a16:rowId xmlns:a16="http://schemas.microsoft.com/office/drawing/2014/main" val="170428698"/>
                      </a:ext>
                    </a:extLst>
                  </a:tr>
                  <a:tr h="365760">
                    <a:tc>
                      <a:txBody>
                        <a:bodyPr/>
                        <a:lstStyle/>
                        <a:p>
                          <a:endParaRPr lang="zh-CN"/>
                        </a:p>
                      </a:txBody>
                      <a:tcPr>
                        <a:blipFill>
                          <a:blip r:embed="rId12"/>
                          <a:stretch>
                            <a:fillRect l="-752" t="-303333" r="-101128" b="-103333"/>
                          </a:stretch>
                        </a:blipFill>
                      </a:tcPr>
                    </a:tc>
                    <a:tc>
                      <a:txBody>
                        <a:bodyPr/>
                        <a:lstStyle/>
                        <a:p>
                          <a:endParaRPr lang="zh-CN"/>
                        </a:p>
                      </a:txBody>
                      <a:tcPr>
                        <a:blipFill>
                          <a:blip r:embed="rId12"/>
                          <a:stretch>
                            <a:fillRect l="-101132" t="-303333" r="-1509" b="-103333"/>
                          </a:stretch>
                        </a:blipFill>
                      </a:tcPr>
                    </a:tc>
                    <a:extLst>
                      <a:ext uri="{0D108BD9-81ED-4DB2-BD59-A6C34878D82A}">
                        <a16:rowId xmlns:a16="http://schemas.microsoft.com/office/drawing/2014/main" val="4207005643"/>
                      </a:ext>
                    </a:extLst>
                  </a:tr>
                  <a:tr h="365760">
                    <a:tc>
                      <a:txBody>
                        <a:bodyPr/>
                        <a:lstStyle/>
                        <a:p>
                          <a:endParaRPr lang="zh-CN"/>
                        </a:p>
                      </a:txBody>
                      <a:tcPr>
                        <a:blipFill>
                          <a:blip r:embed="rId12"/>
                          <a:stretch>
                            <a:fillRect l="-752" t="-403333" r="-101128" b="-3333"/>
                          </a:stretch>
                        </a:blipFill>
                      </a:tcPr>
                    </a:tc>
                    <a:tc>
                      <a:txBody>
                        <a:bodyPr/>
                        <a:lstStyle/>
                        <a:p>
                          <a:endParaRPr lang="zh-CN"/>
                        </a:p>
                      </a:txBody>
                      <a:tcPr>
                        <a:blipFill>
                          <a:blip r:embed="rId12"/>
                          <a:stretch>
                            <a:fillRect l="-101132" t="-403333" r="-1509" b="-3333"/>
                          </a:stretch>
                        </a:blipFill>
                      </a:tcPr>
                    </a:tc>
                    <a:extLst>
                      <a:ext uri="{0D108BD9-81ED-4DB2-BD59-A6C34878D82A}">
                        <a16:rowId xmlns:a16="http://schemas.microsoft.com/office/drawing/2014/main" val="3273603515"/>
                      </a:ext>
                    </a:extLst>
                  </a:tr>
                </a:tbl>
              </a:graphicData>
            </a:graphic>
          </p:graphicFrame>
        </mc:Fallback>
      </mc:AlternateContent>
      <p:pic>
        <p:nvPicPr>
          <p:cNvPr id="24" name="图片 23">
            <a:extLst>
              <a:ext uri="{FF2B5EF4-FFF2-40B4-BE49-F238E27FC236}">
                <a16:creationId xmlns:a16="http://schemas.microsoft.com/office/drawing/2014/main" id="{729EF967-BA61-24F3-08F3-E2BF316FCBA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810246" y="1866832"/>
            <a:ext cx="695729" cy="695729"/>
          </a:xfrm>
          <a:prstGeom prst="rect">
            <a:avLst/>
          </a:prstGeom>
        </p:spPr>
      </p:pic>
      <p:pic>
        <p:nvPicPr>
          <p:cNvPr id="25" name="图片 24">
            <a:extLst>
              <a:ext uri="{FF2B5EF4-FFF2-40B4-BE49-F238E27FC236}">
                <a16:creationId xmlns:a16="http://schemas.microsoft.com/office/drawing/2014/main" id="{3DA1B7CA-E1B6-4D9C-1AEE-E0C44BA817E3}"/>
              </a:ext>
            </a:extLst>
          </p:cNvPr>
          <p:cNvPicPr>
            <a:picLocks noChangeAspect="1"/>
          </p:cNvPicPr>
          <p:nvPr/>
        </p:nvPicPr>
        <p:blipFill>
          <a:blip r:embed="rId4"/>
          <a:stretch>
            <a:fillRect/>
          </a:stretch>
        </p:blipFill>
        <p:spPr>
          <a:xfrm>
            <a:off x="10817186" y="1945338"/>
            <a:ext cx="695730" cy="422591"/>
          </a:xfrm>
          <a:prstGeom prst="rect">
            <a:avLst/>
          </a:prstGeom>
        </p:spPr>
      </p:pic>
      <p:grpSp>
        <p:nvGrpSpPr>
          <p:cNvPr id="47" name="组合 46">
            <a:extLst>
              <a:ext uri="{FF2B5EF4-FFF2-40B4-BE49-F238E27FC236}">
                <a16:creationId xmlns:a16="http://schemas.microsoft.com/office/drawing/2014/main" id="{C11B891E-98E8-151F-A6DB-80CBC24C2338}"/>
              </a:ext>
            </a:extLst>
          </p:cNvPr>
          <p:cNvGrpSpPr/>
          <p:nvPr/>
        </p:nvGrpSpPr>
        <p:grpSpPr>
          <a:xfrm>
            <a:off x="6944922" y="5323032"/>
            <a:ext cx="4376401" cy="1207584"/>
            <a:chOff x="1051541" y="5323032"/>
            <a:chExt cx="4376401" cy="1207584"/>
          </a:xfrm>
        </p:grpSpPr>
        <mc:AlternateContent xmlns:mc="http://schemas.openxmlformats.org/markup-compatibility/2006" xmlns:a14="http://schemas.microsoft.com/office/drawing/2010/main">
          <mc:Choice Requires="a14">
            <p:sp>
              <p:nvSpPr>
                <p:cNvPr id="48" name="文本框 47">
                  <a:extLst>
                    <a:ext uri="{FF2B5EF4-FFF2-40B4-BE49-F238E27FC236}">
                      <a16:creationId xmlns:a16="http://schemas.microsoft.com/office/drawing/2014/main" id="{52BFEB69-5349-8BF3-7762-6E9CC2B6901C}"/>
                    </a:ext>
                  </a:extLst>
                </p:cNvPr>
                <p:cNvSpPr txBox="1"/>
                <p:nvPr/>
              </p:nvSpPr>
              <p:spPr>
                <a:xfrm>
                  <a:off x="1328437" y="5323032"/>
                  <a:ext cx="2223896" cy="646331"/>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m:rPr>
                            <m:sty m:val="p"/>
                          </m:rPr>
                          <a:rPr lang="en-US" altLang="zh-CN" sz="2400" dirty="0">
                            <a:latin typeface="Cambria Math" panose="02040503050406030204" pitchFamily="18" charset="0"/>
                          </a:rPr>
                          <m:t>KG</m:t>
                        </m:r>
                        <m:r>
                          <a:rPr lang="en-US" altLang="zh-CN" sz="2400" dirty="0">
                            <a:latin typeface="Cambria Math" panose="02040503050406030204" pitchFamily="18" charset="0"/>
                          </a:rPr>
                          <m:t>(</m:t>
                        </m:r>
                        <m:r>
                          <a:rPr lang="zh-CN" altLang="en-US" sz="2400" dirty="0">
                            <a:latin typeface="Cambria Math" panose="02040503050406030204" pitchFamily="18" charset="0"/>
                            <a:ea typeface="Microsoft YaHei" panose="020B0503020204020204" pitchFamily="34" charset="-122"/>
                          </a:rPr>
                          <m:t>𝑠</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en-US" altLang="zh-CN" sz="2400" i="1" dirty="0">
                                <a:latin typeface="Cambria Math" panose="02040503050406030204" pitchFamily="18" charset="0"/>
                                <a:ea typeface="Microsoft YaHei" panose="020B0503020204020204" pitchFamily="34" charset="-122"/>
                              </a:rPr>
                              <m:t>𝐵</m:t>
                            </m:r>
                          </m:sub>
                        </m:sSub>
                        <m:r>
                          <a:rPr lang="en-US" altLang="zh-CN" sz="2400" dirty="0">
                            <a:latin typeface="Cambria Math" panose="02040503050406030204" pitchFamily="18" charset="0"/>
                          </a:rPr>
                          <m:t>)</m:t>
                        </m:r>
                      </m:oMath>
                    </m:oMathPara>
                  </a14:m>
                  <a:endParaRPr lang="zh-CN" altLang="en-US" sz="2400" dirty="0">
                    <a:latin typeface="Microsoft YaHei" panose="020B0503020204020204" pitchFamily="34" charset="-122"/>
                    <a:ea typeface="Microsoft YaHei" panose="020B0503020204020204" pitchFamily="34" charset="-122"/>
                  </a:endParaRPr>
                </a:p>
              </p:txBody>
            </p:sp>
          </mc:Choice>
          <mc:Fallback xmlns="">
            <p:sp>
              <p:nvSpPr>
                <p:cNvPr id="48" name="文本框 47">
                  <a:extLst>
                    <a:ext uri="{FF2B5EF4-FFF2-40B4-BE49-F238E27FC236}">
                      <a16:creationId xmlns:a16="http://schemas.microsoft.com/office/drawing/2014/main" id="{52BFEB69-5349-8BF3-7762-6E9CC2B6901C}"/>
                    </a:ext>
                  </a:extLst>
                </p:cNvPr>
                <p:cNvSpPr txBox="1">
                  <a:spLocks noRot="1" noChangeAspect="1" noMove="1" noResize="1" noEditPoints="1" noAdjustHandles="1" noChangeArrowheads="1" noChangeShapeType="1" noTextEdit="1"/>
                </p:cNvSpPr>
                <p:nvPr/>
              </p:nvSpPr>
              <p:spPr>
                <a:xfrm>
                  <a:off x="1328437" y="5323032"/>
                  <a:ext cx="2223896" cy="646331"/>
                </a:xfrm>
                <a:prstGeom prst="rect">
                  <a:avLst/>
                </a:prstGeom>
                <a:blipFill>
                  <a:blip r:embed="rId14"/>
                  <a:stretch>
                    <a:fillRect/>
                  </a:stretch>
                </a:blipFill>
              </p:spPr>
              <p:txBody>
                <a:bodyPr/>
                <a:lstStyle/>
                <a:p>
                  <a:r>
                    <a:rPr lang="zh-CN" altLang="en-US">
                      <a:noFill/>
                    </a:rPr>
                    <a:t> </a:t>
                  </a:r>
                </a:p>
              </p:txBody>
            </p:sp>
          </mc:Fallback>
        </mc:AlternateContent>
        <p:cxnSp>
          <p:nvCxnSpPr>
            <p:cNvPr id="49" name="直接箭头连接符 48">
              <a:extLst>
                <a:ext uri="{FF2B5EF4-FFF2-40B4-BE49-F238E27FC236}">
                  <a16:creationId xmlns:a16="http://schemas.microsoft.com/office/drawing/2014/main" id="{088857A1-9364-A7ED-6AEC-794A200FB3A6}"/>
                </a:ext>
              </a:extLst>
            </p:cNvPr>
            <p:cNvCxnSpPr>
              <a:cxnSpLocks/>
            </p:cNvCxnSpPr>
            <p:nvPr/>
          </p:nvCxnSpPr>
          <p:spPr>
            <a:xfrm>
              <a:off x="3047766" y="5726463"/>
              <a:ext cx="61174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72465AC6-505C-6431-400F-ED4D7BD4365A}"/>
                    </a:ext>
                  </a:extLst>
                </p:cNvPr>
                <p:cNvSpPr txBox="1"/>
                <p:nvPr/>
              </p:nvSpPr>
              <p:spPr>
                <a:xfrm>
                  <a:off x="3353640" y="5431236"/>
                  <a:ext cx="138286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0" i="1" dirty="0" smtClean="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b="0" i="1" dirty="0">
                                <a:latin typeface="Cambria Math" panose="02040503050406030204" pitchFamily="18" charset="0"/>
                                <a:ea typeface="Microsoft YaHei" panose="020B0503020204020204" pitchFamily="34" charset="-122"/>
                              </a:rPr>
                              <m:t>𝑘</m:t>
                            </m:r>
                          </m:e>
                          <m:sub>
                            <m:r>
                              <a:rPr lang="en-US" altLang="zh-CN" sz="2400" b="0" i="1" dirty="0" smtClean="0">
                                <a:latin typeface="Cambria Math" panose="02040503050406030204" pitchFamily="18" charset="0"/>
                                <a:ea typeface="Microsoft YaHei" panose="020B0503020204020204" pitchFamily="34" charset="-122"/>
                              </a:rPr>
                              <m:t>𝐵</m:t>
                            </m:r>
                          </m:sub>
                        </m:sSub>
                      </m:oMath>
                    </m:oMathPara>
                  </a14:m>
                  <a:endParaRPr lang="zh-CN" altLang="en-US" sz="2400" dirty="0"/>
                </a:p>
              </p:txBody>
            </p:sp>
          </mc:Choice>
          <mc:Fallback xmlns="">
            <p:sp>
              <p:nvSpPr>
                <p:cNvPr id="50" name="文本框 49">
                  <a:extLst>
                    <a:ext uri="{FF2B5EF4-FFF2-40B4-BE49-F238E27FC236}">
                      <a16:creationId xmlns:a16="http://schemas.microsoft.com/office/drawing/2014/main" id="{72465AC6-505C-6431-400F-ED4D7BD4365A}"/>
                    </a:ext>
                  </a:extLst>
                </p:cNvPr>
                <p:cNvSpPr txBox="1">
                  <a:spLocks noRot="1" noChangeAspect="1" noMove="1" noResize="1" noEditPoints="1" noAdjustHandles="1" noChangeArrowheads="1" noChangeShapeType="1" noTextEdit="1"/>
                </p:cNvSpPr>
                <p:nvPr/>
              </p:nvSpPr>
              <p:spPr>
                <a:xfrm>
                  <a:off x="3353640" y="5431236"/>
                  <a:ext cx="1382868" cy="461665"/>
                </a:xfrm>
                <a:prstGeom prst="rect">
                  <a:avLst/>
                </a:prstGeom>
                <a:blipFill>
                  <a:blip r:embed="rId15"/>
                  <a:stretch>
                    <a:fillRect b="-92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ACEF056B-0868-F666-5656-5F2AEAD7D4C4}"/>
                    </a:ext>
                  </a:extLst>
                </p:cNvPr>
                <p:cNvSpPr txBox="1"/>
                <p:nvPr/>
              </p:nvSpPr>
              <p:spPr>
                <a:xfrm>
                  <a:off x="1051541" y="6067028"/>
                  <a:ext cx="357805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altLang="zh-CN" sz="2400" dirty="0" smtClean="0">
                            <a:latin typeface="Cambria Math" panose="02040503050406030204" pitchFamily="18" charset="0"/>
                          </a:rPr>
                          <m:t>SHK</m:t>
                        </m:r>
                        <m:r>
                          <a:rPr lang="en-US" altLang="zh-CN" sz="2400" dirty="0" smtClean="0">
                            <a:latin typeface="Cambria Math" panose="02040503050406030204" pitchFamily="18" charset="0"/>
                          </a:rPr>
                          <m:t>(</m:t>
                        </m:r>
                        <m:r>
                          <a:rPr lang="zh-CN" altLang="en-US" sz="2400" dirty="0">
                            <a:latin typeface="Cambria Math" panose="02040503050406030204" pitchFamily="18" charset="0"/>
                            <a:ea typeface="Microsoft YaHei" panose="020B0503020204020204" pitchFamily="34" charset="-122"/>
                          </a:rPr>
                          <m:t>𝑠</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en-US" altLang="zh-CN" sz="2400" i="1" dirty="0">
                                <a:latin typeface="Cambria Math" panose="02040503050406030204" pitchFamily="18" charset="0"/>
                                <a:ea typeface="Microsoft YaHei" panose="020B0503020204020204" pitchFamily="34" charset="-122"/>
                              </a:rPr>
                              <m:t>𝐵</m:t>
                            </m:r>
                          </m:sub>
                        </m:sSub>
                        <m:r>
                          <a:rPr lang="en-US" altLang="zh-CN" sz="2400" dirty="0">
                            <a:latin typeface="Cambria Math" panose="02040503050406030204" pitchFamily="18" charset="0"/>
                            <a:ea typeface="Microsoft YaHei" panose="020B0503020204020204" pitchFamily="34" charset="-122"/>
                          </a:rPr>
                          <m:t>,</m:t>
                        </m:r>
                        <m:r>
                          <a:rPr lang="en-US" altLang="zh-CN" sz="2400" i="1" dirty="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en-US" altLang="zh-CN" sz="2400" b="0" i="1" dirty="0" smtClean="0">
                                <a:latin typeface="Cambria Math" panose="02040503050406030204" pitchFamily="18" charset="0"/>
                                <a:ea typeface="Microsoft YaHei" panose="020B0503020204020204" pitchFamily="34" charset="-122"/>
                              </a:rPr>
                              <m:t>𝐴</m:t>
                            </m:r>
                          </m:sub>
                        </m:sSub>
                        <m:r>
                          <a:rPr lang="en-US" altLang="zh-CN" sz="2400" dirty="0">
                            <a:latin typeface="Cambria Math" panose="02040503050406030204" pitchFamily="18" charset="0"/>
                          </a:rPr>
                          <m:t>)</m:t>
                        </m:r>
                      </m:oMath>
                    </m:oMathPara>
                  </a14:m>
                  <a:endParaRPr lang="zh-CN" altLang="en-US" sz="2400" dirty="0"/>
                </a:p>
              </p:txBody>
            </p:sp>
          </mc:Choice>
          <mc:Fallback xmlns="">
            <p:sp>
              <p:nvSpPr>
                <p:cNvPr id="51" name="文本框 50">
                  <a:extLst>
                    <a:ext uri="{FF2B5EF4-FFF2-40B4-BE49-F238E27FC236}">
                      <a16:creationId xmlns:a16="http://schemas.microsoft.com/office/drawing/2014/main" id="{ACEF056B-0868-F666-5656-5F2AEAD7D4C4}"/>
                    </a:ext>
                  </a:extLst>
                </p:cNvPr>
                <p:cNvSpPr txBox="1">
                  <a:spLocks noRot="1" noChangeAspect="1" noMove="1" noResize="1" noEditPoints="1" noAdjustHandles="1" noChangeArrowheads="1" noChangeShapeType="1" noTextEdit="1"/>
                </p:cNvSpPr>
                <p:nvPr/>
              </p:nvSpPr>
              <p:spPr>
                <a:xfrm>
                  <a:off x="1051541" y="6067028"/>
                  <a:ext cx="3578053" cy="461665"/>
                </a:xfrm>
                <a:prstGeom prst="rect">
                  <a:avLst/>
                </a:prstGeom>
                <a:blipFill>
                  <a:blip r:embed="rId16"/>
                  <a:stretch>
                    <a:fillRect b="-17105"/>
                  </a:stretch>
                </a:blipFill>
              </p:spPr>
              <p:txBody>
                <a:bodyPr/>
                <a:lstStyle/>
                <a:p>
                  <a:r>
                    <a:rPr lang="zh-CN" altLang="en-US">
                      <a:noFill/>
                    </a:rPr>
                    <a:t> </a:t>
                  </a:r>
                </a:p>
              </p:txBody>
            </p:sp>
          </mc:Fallback>
        </mc:AlternateContent>
        <p:cxnSp>
          <p:nvCxnSpPr>
            <p:cNvPr id="52" name="直接箭头连接符 51">
              <a:extLst>
                <a:ext uri="{FF2B5EF4-FFF2-40B4-BE49-F238E27FC236}">
                  <a16:creationId xmlns:a16="http://schemas.microsoft.com/office/drawing/2014/main" id="{033CCA19-2F9C-60BD-93FE-942E321630D5}"/>
                </a:ext>
              </a:extLst>
            </p:cNvPr>
            <p:cNvCxnSpPr>
              <a:cxnSpLocks/>
            </p:cNvCxnSpPr>
            <p:nvPr/>
          </p:nvCxnSpPr>
          <p:spPr>
            <a:xfrm>
              <a:off x="3893890" y="6326789"/>
              <a:ext cx="61174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79A3A1F6-36B1-7776-632C-53B6E10A03AC}"/>
                    </a:ext>
                  </a:extLst>
                </p:cNvPr>
                <p:cNvSpPr txBox="1"/>
                <p:nvPr/>
              </p:nvSpPr>
              <p:spPr>
                <a:xfrm>
                  <a:off x="4045074" y="6068951"/>
                  <a:ext cx="138286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1" i="1" dirty="0" smtClean="0">
                            <a:solidFill>
                              <a:srgbClr val="C00000"/>
                            </a:solidFill>
                            <a:latin typeface="Cambria Math" panose="02040503050406030204" pitchFamily="18" charset="0"/>
                            <a:ea typeface="Microsoft YaHei" panose="020B0503020204020204" pitchFamily="34" charset="-122"/>
                          </a:rPr>
                          <m:t>𝒌</m:t>
                        </m:r>
                      </m:oMath>
                    </m:oMathPara>
                  </a14:m>
                  <a:endParaRPr lang="zh-CN" altLang="en-US" sz="2400" b="1" dirty="0"/>
                </a:p>
              </p:txBody>
            </p:sp>
          </mc:Choice>
          <mc:Fallback xmlns="">
            <p:sp>
              <p:nvSpPr>
                <p:cNvPr id="53" name="文本框 52">
                  <a:extLst>
                    <a:ext uri="{FF2B5EF4-FFF2-40B4-BE49-F238E27FC236}">
                      <a16:creationId xmlns:a16="http://schemas.microsoft.com/office/drawing/2014/main" id="{79A3A1F6-36B1-7776-632C-53B6E10A03AC}"/>
                    </a:ext>
                  </a:extLst>
                </p:cNvPr>
                <p:cNvSpPr txBox="1">
                  <a:spLocks noRot="1" noChangeAspect="1" noMove="1" noResize="1" noEditPoints="1" noAdjustHandles="1" noChangeArrowheads="1" noChangeShapeType="1" noTextEdit="1"/>
                </p:cNvSpPr>
                <p:nvPr/>
              </p:nvSpPr>
              <p:spPr>
                <a:xfrm>
                  <a:off x="4045074" y="6068951"/>
                  <a:ext cx="1382868" cy="461665"/>
                </a:xfrm>
                <a:prstGeom prst="rect">
                  <a:avLst/>
                </a:prstGeom>
                <a:blipFill>
                  <a:blip r:embed="rId17"/>
                  <a:stretch>
                    <a:fillRect/>
                  </a:stretch>
                </a:blipFill>
              </p:spPr>
              <p:txBody>
                <a:bodyPr/>
                <a:lstStyle/>
                <a:p>
                  <a:r>
                    <a:rPr lang="zh-CN" altLang="en-US">
                      <a:noFill/>
                    </a:rPr>
                    <a:t> </a:t>
                  </a:r>
                </a:p>
              </p:txBody>
            </p:sp>
          </mc:Fallback>
        </mc:AlternateContent>
      </p:grpSp>
      <p:cxnSp>
        <p:nvCxnSpPr>
          <p:cNvPr id="54" name="直接箭头连接符 53">
            <a:extLst>
              <a:ext uri="{FF2B5EF4-FFF2-40B4-BE49-F238E27FC236}">
                <a16:creationId xmlns:a16="http://schemas.microsoft.com/office/drawing/2014/main" id="{7970C4B4-F2AF-AB42-745D-D981983EF365}"/>
              </a:ext>
            </a:extLst>
          </p:cNvPr>
          <p:cNvCxnSpPr>
            <a:cxnSpLocks/>
          </p:cNvCxnSpPr>
          <p:nvPr/>
        </p:nvCxnSpPr>
        <p:spPr>
          <a:xfrm flipV="1">
            <a:off x="8687375" y="4469949"/>
            <a:ext cx="0" cy="789862"/>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55" name="文本框 54">
            <a:extLst>
              <a:ext uri="{FF2B5EF4-FFF2-40B4-BE49-F238E27FC236}">
                <a16:creationId xmlns:a16="http://schemas.microsoft.com/office/drawing/2014/main" id="{C5C4728D-FE1D-47D4-B916-7FA0E6C909B9}"/>
              </a:ext>
            </a:extLst>
          </p:cNvPr>
          <p:cNvSpPr txBox="1"/>
          <p:nvPr/>
        </p:nvSpPr>
        <p:spPr>
          <a:xfrm>
            <a:off x="7792866" y="4674029"/>
            <a:ext cx="977184" cy="369332"/>
          </a:xfrm>
          <a:prstGeom prst="rect">
            <a:avLst/>
          </a:prstGeom>
          <a:noFill/>
        </p:spPr>
        <p:txBody>
          <a:bodyPr wrap="square">
            <a:spAutoFit/>
          </a:bodyPr>
          <a:lstStyle/>
          <a:p>
            <a:pPr algn="ctr"/>
            <a:r>
              <a:rPr lang="en-US" altLang="zh-CN" sz="1800" dirty="0">
                <a:latin typeface="Microsoft YaHei" panose="020B0503020204020204" pitchFamily="34" charset="-122"/>
                <a:ea typeface="Microsoft YaHei" panose="020B0503020204020204" pitchFamily="34" charset="-122"/>
              </a:rPr>
              <a:t>query</a:t>
            </a:r>
            <a:endParaRPr lang="zh-CN" altLang="en-US" dirty="0"/>
          </a:p>
        </p:txBody>
      </p:sp>
      <p:cxnSp>
        <p:nvCxnSpPr>
          <p:cNvPr id="56" name="直接箭头连接符 55">
            <a:extLst>
              <a:ext uri="{FF2B5EF4-FFF2-40B4-BE49-F238E27FC236}">
                <a16:creationId xmlns:a16="http://schemas.microsoft.com/office/drawing/2014/main" id="{1EF785F9-A4E7-C811-C3CB-A15D3CD4F16C}"/>
              </a:ext>
            </a:extLst>
          </p:cNvPr>
          <p:cNvCxnSpPr>
            <a:cxnSpLocks/>
          </p:cNvCxnSpPr>
          <p:nvPr/>
        </p:nvCxnSpPr>
        <p:spPr>
          <a:xfrm>
            <a:off x="9666169" y="4469949"/>
            <a:ext cx="0" cy="789862"/>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57" name="文本框 56">
            <a:extLst>
              <a:ext uri="{FF2B5EF4-FFF2-40B4-BE49-F238E27FC236}">
                <a16:creationId xmlns:a16="http://schemas.microsoft.com/office/drawing/2014/main" id="{E8ED7093-91CA-DFCA-B54A-EA6014867688}"/>
              </a:ext>
            </a:extLst>
          </p:cNvPr>
          <p:cNvSpPr txBox="1"/>
          <p:nvPr/>
        </p:nvSpPr>
        <p:spPr>
          <a:xfrm>
            <a:off x="9654586" y="4675025"/>
            <a:ext cx="1194074" cy="369332"/>
          </a:xfrm>
          <a:prstGeom prst="rect">
            <a:avLst/>
          </a:prstGeom>
          <a:noFill/>
        </p:spPr>
        <p:txBody>
          <a:bodyPr wrap="square">
            <a:spAutoFit/>
          </a:bodyPr>
          <a:lstStyle/>
          <a:p>
            <a:pPr algn="ctr"/>
            <a:r>
              <a:rPr lang="en-US" altLang="zh-CN" sz="1800" dirty="0">
                <a:latin typeface="Microsoft YaHei" panose="020B0503020204020204" pitchFamily="34" charset="-122"/>
                <a:ea typeface="Microsoft YaHei" panose="020B0503020204020204" pitchFamily="34" charset="-122"/>
              </a:rPr>
              <a:t>response</a:t>
            </a:r>
            <a:endParaRPr lang="zh-CN" altLang="en-US" dirty="0"/>
          </a:p>
        </p:txBody>
      </p:sp>
      <p:cxnSp>
        <p:nvCxnSpPr>
          <p:cNvPr id="6" name="直接箭头连接符 5">
            <a:extLst>
              <a:ext uri="{FF2B5EF4-FFF2-40B4-BE49-F238E27FC236}">
                <a16:creationId xmlns:a16="http://schemas.microsoft.com/office/drawing/2014/main" id="{490C05BA-6334-A492-B519-BF1E94BE5174}"/>
              </a:ext>
            </a:extLst>
          </p:cNvPr>
          <p:cNvCxnSpPr>
            <a:cxnSpLocks/>
          </p:cNvCxnSpPr>
          <p:nvPr/>
        </p:nvCxnSpPr>
        <p:spPr>
          <a:xfrm>
            <a:off x="4898265" y="3245465"/>
            <a:ext cx="2455572" cy="0"/>
          </a:xfrm>
          <a:prstGeom prst="straightConnector1">
            <a:avLst/>
          </a:prstGeom>
          <a:ln w="38100">
            <a:solidFill>
              <a:schemeClr val="accent6">
                <a:lumMod val="75000"/>
              </a:schemeClr>
            </a:solidFill>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2" name="直接箭头连接符 1">
            <a:extLst>
              <a:ext uri="{FF2B5EF4-FFF2-40B4-BE49-F238E27FC236}">
                <a16:creationId xmlns:a16="http://schemas.microsoft.com/office/drawing/2014/main" id="{ACE6F9B9-50E1-35E9-9700-E5509EBD148A}"/>
              </a:ext>
            </a:extLst>
          </p:cNvPr>
          <p:cNvCxnSpPr>
            <a:cxnSpLocks/>
          </p:cNvCxnSpPr>
          <p:nvPr/>
        </p:nvCxnSpPr>
        <p:spPr>
          <a:xfrm>
            <a:off x="4898265" y="3616806"/>
            <a:ext cx="2455572" cy="0"/>
          </a:xfrm>
          <a:prstGeom prst="straightConnector1">
            <a:avLst/>
          </a:prstGeom>
          <a:ln w="38100">
            <a:solidFill>
              <a:schemeClr val="accent6">
                <a:lumMod val="75000"/>
              </a:schemeClr>
            </a:solidFill>
            <a:headEnd type="triangle"/>
            <a:tailEnd type="triangle"/>
          </a:ln>
        </p:spPr>
        <p:style>
          <a:lnRef idx="1">
            <a:schemeClr val="accent6"/>
          </a:lnRef>
          <a:fillRef idx="0">
            <a:schemeClr val="accent6"/>
          </a:fillRef>
          <a:effectRef idx="0">
            <a:schemeClr val="accent6"/>
          </a:effectRef>
          <a:fontRef idx="minor">
            <a:schemeClr val="tx1"/>
          </a:fontRef>
        </p:style>
      </p:cxnSp>
      <p:pic>
        <p:nvPicPr>
          <p:cNvPr id="7" name="图片 6">
            <a:extLst>
              <a:ext uri="{FF2B5EF4-FFF2-40B4-BE49-F238E27FC236}">
                <a16:creationId xmlns:a16="http://schemas.microsoft.com/office/drawing/2014/main" id="{D4C95F15-353C-13DC-AFC9-5CAF618834DF}"/>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906420">
            <a:off x="3643267" y="914459"/>
            <a:ext cx="886162" cy="886162"/>
          </a:xfrm>
          <a:prstGeom prst="rect">
            <a:avLst/>
          </a:prstGeom>
        </p:spPr>
      </p:pic>
      <p:pic>
        <p:nvPicPr>
          <p:cNvPr id="9" name="图片 8">
            <a:extLst>
              <a:ext uri="{FF2B5EF4-FFF2-40B4-BE49-F238E27FC236}">
                <a16:creationId xmlns:a16="http://schemas.microsoft.com/office/drawing/2014/main" id="{B2AFDF89-C74C-3A51-EFBF-4CE724FAFC49}"/>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953193" y="1020949"/>
            <a:ext cx="439003" cy="439003"/>
          </a:xfrm>
          <a:prstGeom prst="rect">
            <a:avLst/>
          </a:prstGeom>
        </p:spPr>
      </p:pic>
    </p:spTree>
    <p:extLst>
      <p:ext uri="{BB962C8B-B14F-4D97-AF65-F5344CB8AC3E}">
        <p14:creationId xmlns:p14="http://schemas.microsoft.com/office/powerpoint/2010/main" val="42396297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9899F-F65D-3152-CAC0-8E28379F0DA4}"/>
            </a:ext>
          </a:extLst>
        </p:cNvPr>
        <p:cNvGrpSpPr/>
        <p:nvPr/>
      </p:nvGrpSpPr>
      <p:grpSpPr>
        <a:xfrm>
          <a:off x="0" y="0"/>
          <a:ext cx="0" cy="0"/>
          <a:chOff x="0" y="0"/>
          <a:chExt cx="0" cy="0"/>
        </a:xfrm>
      </p:grpSpPr>
      <p:sp>
        <p:nvSpPr>
          <p:cNvPr id="15" name="矩形: 圆角 14">
            <a:extLst>
              <a:ext uri="{FF2B5EF4-FFF2-40B4-BE49-F238E27FC236}">
                <a16:creationId xmlns:a16="http://schemas.microsoft.com/office/drawing/2014/main" id="{AA289BB0-640F-7022-80CB-B40986367485}"/>
              </a:ext>
            </a:extLst>
          </p:cNvPr>
          <p:cNvSpPr/>
          <p:nvPr/>
        </p:nvSpPr>
        <p:spPr>
          <a:xfrm>
            <a:off x="1117280" y="2130401"/>
            <a:ext cx="4049975" cy="2198689"/>
          </a:xfrm>
          <a:prstGeom prst="roundRect">
            <a:avLst>
              <a:gd name="adj" fmla="val 8936"/>
            </a:avLst>
          </a:prstGeom>
          <a:noFill/>
          <a:ln w="28575">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连接符 61">
            <a:extLst>
              <a:ext uri="{FF2B5EF4-FFF2-40B4-BE49-F238E27FC236}">
                <a16:creationId xmlns:a16="http://schemas.microsoft.com/office/drawing/2014/main" id="{3DC15615-A718-FF63-398F-0BC2AA78B24A}"/>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A367F0FA-3D01-1B9E-7270-917B1665C5BA}"/>
              </a:ext>
            </a:extLst>
          </p:cNvPr>
          <p:cNvSpPr txBox="1">
            <a:spLocks noChangeArrowheads="1"/>
          </p:cNvSpPr>
          <p:nvPr/>
        </p:nvSpPr>
        <p:spPr bwMode="auto">
          <a:xfrm>
            <a:off x="367827" y="213865"/>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fontAlgn="base">
              <a:lnSpc>
                <a:spcPct val="100000"/>
              </a:lnSpc>
              <a:spcBef>
                <a:spcPct val="0"/>
              </a:spcBef>
              <a:spcAft>
                <a:spcPct val="0"/>
              </a:spcAft>
              <a:buNone/>
              <a:defRPr/>
            </a:pPr>
            <a:r>
              <a:rPr lang="en-US" altLang="zh-CN" sz="3200" b="1" dirty="0">
                <a:latin typeface="微软雅黑" panose="020B0503020204020204" pitchFamily="34" charset="-122"/>
                <a:ea typeface="微软雅黑" panose="020B0503020204020204" pitchFamily="34" charset="-122"/>
              </a:rPr>
              <a:t>Why the Adversary Wins </a:t>
            </a:r>
            <a:endParaRPr lang="zh-CN" altLang="en-US" sz="3200" b="1" dirty="0">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a16="http://schemas.microsoft.com/office/drawing/2014/main" id="{736F55E4-179F-1DD6-283D-C70FCB2AF1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485" y="1870716"/>
            <a:ext cx="691845" cy="691845"/>
          </a:xfrm>
          <a:prstGeom prst="rect">
            <a:avLst/>
          </a:prstGeom>
        </p:spPr>
      </p:pic>
      <p:pic>
        <p:nvPicPr>
          <p:cNvPr id="12" name="图片 11">
            <a:extLst>
              <a:ext uri="{FF2B5EF4-FFF2-40B4-BE49-F238E27FC236}">
                <a16:creationId xmlns:a16="http://schemas.microsoft.com/office/drawing/2014/main" id="{EE7C6C72-BB86-70D1-13D6-0F7D8E793E68}"/>
              </a:ext>
            </a:extLst>
          </p:cNvPr>
          <p:cNvPicPr>
            <a:picLocks noChangeAspect="1"/>
          </p:cNvPicPr>
          <p:nvPr/>
        </p:nvPicPr>
        <p:blipFill>
          <a:blip r:embed="rId4"/>
          <a:stretch>
            <a:fillRect/>
          </a:stretch>
        </p:blipFill>
        <p:spPr>
          <a:xfrm>
            <a:off x="815485" y="1949223"/>
            <a:ext cx="695730" cy="422591"/>
          </a:xfrm>
          <a:prstGeom prst="rect">
            <a:avLst/>
          </a:prstGeom>
        </p:spPr>
      </p:pic>
      <mc:AlternateContent xmlns:mc="http://schemas.openxmlformats.org/markup-compatibility/2006" xmlns:a14="http://schemas.microsoft.com/office/drawing/2010/main">
        <mc:Choice Requires="a14">
          <p:graphicFrame>
            <p:nvGraphicFramePr>
              <p:cNvPr id="16" name="表格 15">
                <a:extLst>
                  <a:ext uri="{FF2B5EF4-FFF2-40B4-BE49-F238E27FC236}">
                    <a16:creationId xmlns:a16="http://schemas.microsoft.com/office/drawing/2014/main" id="{DEDB0B9A-7BFB-4F38-E499-3BFF2CADFE88}"/>
                  </a:ext>
                </a:extLst>
              </p:cNvPr>
              <p:cNvGraphicFramePr>
                <a:graphicFrameLocks noGrp="1"/>
              </p:cNvGraphicFramePr>
              <p:nvPr>
                <p:extLst/>
              </p:nvPr>
            </p:nvGraphicFramePr>
            <p:xfrm>
              <a:off x="1546754" y="2327577"/>
              <a:ext cx="3231550" cy="1828800"/>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0">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𝟔</m:t>
                                </m:r>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a:solidFill>
                                          <a:schemeClr val="tx1"/>
                                        </a:solidFill>
                                        <a:latin typeface="Cambria Math" panose="02040503050406030204" pitchFamily="18" charset="0"/>
                                        <a:ea typeface="+mn-ea"/>
                                        <a:cs typeface="+mn-cs"/>
                                      </a:rPr>
                                      <m:t>𝟔</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2436588267"/>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𝟐</m:t>
                                </m:r>
                              </m:oMath>
                            </m:oMathPara>
                          </a14:m>
                          <a:endParaRPr lang="zh-CN" altLang="en-US" b="1" dirty="0"/>
                        </a:p>
                      </a:txBody>
                      <a:tcPr>
                        <a:solidFill>
                          <a:schemeClr val="accent2">
                            <a:lumMod val="40000"/>
                            <a:lumOff val="60000"/>
                          </a:schemeClr>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𝟕</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chemeClr val="accent2">
                            <a:lumMod val="40000"/>
                            <a:lumOff val="60000"/>
                          </a:schemeClr>
                        </a:solidFill>
                      </a:tcPr>
                    </a:tc>
                    <a:extLst>
                      <a:ext uri="{0D108BD9-81ED-4DB2-BD59-A6C34878D82A}">
                        <a16:rowId xmlns:a16="http://schemas.microsoft.com/office/drawing/2014/main" val="1012736869"/>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𝟑</m:t>
                                </m:r>
                              </m:oMath>
                            </m:oMathPara>
                          </a14:m>
                          <a:endParaRPr lang="zh-CN" altLang="en-US" b="1" dirty="0"/>
                        </a:p>
                      </a:txBody>
                      <a:tcPr>
                        <a:solidFill>
                          <a:schemeClr val="accent2">
                            <a:lumMod val="40000"/>
                            <a:lumOff val="60000"/>
                          </a:schemeClr>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a:solidFill>
                                          <a:schemeClr val="tx1"/>
                                        </a:solidFill>
                                        <a:latin typeface="Cambria Math" panose="02040503050406030204" pitchFamily="18" charset="0"/>
                                        <a:ea typeface="+mn-ea"/>
                                        <a:cs typeface="+mn-cs"/>
                                      </a:rPr>
                                      <m:t>𝟑</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chemeClr val="accent2">
                            <a:lumMod val="40000"/>
                            <a:lumOff val="60000"/>
                          </a:schemeClr>
                        </a:solidFill>
                      </a:tcPr>
                    </a:tc>
                    <a:extLst>
                      <a:ext uri="{0D108BD9-81ED-4DB2-BD59-A6C34878D82A}">
                        <a16:rowId xmlns:a16="http://schemas.microsoft.com/office/drawing/2014/main" val="170428698"/>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𝟒</m:t>
                                </m:r>
                              </m:oMath>
                            </m:oMathPara>
                          </a14:m>
                          <a:endParaRPr lang="zh-CN" altLang="en-US" b="1" dirty="0"/>
                        </a:p>
                      </a:txBody>
                      <a:tcPr>
                        <a:solidFill>
                          <a:schemeClr val="accent2">
                            <a:lumMod val="40000"/>
                            <a:lumOff val="60000"/>
                          </a:schemeClr>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a:solidFill>
                                          <a:schemeClr val="tx1"/>
                                        </a:solidFill>
                                        <a:latin typeface="Cambria Math" panose="02040503050406030204" pitchFamily="18" charset="0"/>
                                        <a:ea typeface="+mn-ea"/>
                                        <a:cs typeface="+mn-cs"/>
                                      </a:rPr>
                                      <m:t>𝟒</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chemeClr val="accent2">
                            <a:lumMod val="40000"/>
                            <a:lumOff val="60000"/>
                          </a:schemeClr>
                        </a:solidFill>
                      </a:tcPr>
                    </a:tc>
                    <a:extLst>
                      <a:ext uri="{0D108BD9-81ED-4DB2-BD59-A6C34878D82A}">
                        <a16:rowId xmlns:a16="http://schemas.microsoft.com/office/drawing/2014/main" val="4207005643"/>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𝟏𝟎</m:t>
                                </m:r>
                              </m:oMath>
                            </m:oMathPara>
                          </a14:m>
                          <a:endParaRPr lang="zh-CN" altLang="en-US" b="1" dirty="0"/>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𝟓</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chemeClr val="accent2">
                            <a:lumMod val="40000"/>
                            <a:lumOff val="60000"/>
                          </a:schemeClr>
                        </a:solidFill>
                      </a:tcPr>
                    </a:tc>
                    <a:extLst>
                      <a:ext uri="{0D108BD9-81ED-4DB2-BD59-A6C34878D82A}">
                        <a16:rowId xmlns:a16="http://schemas.microsoft.com/office/drawing/2014/main" val="3273603515"/>
                      </a:ext>
                    </a:extLst>
                  </a:tr>
                </a:tbl>
              </a:graphicData>
            </a:graphic>
          </p:graphicFrame>
        </mc:Choice>
        <mc:Fallback xmlns="">
          <p:graphicFrame>
            <p:nvGraphicFramePr>
              <p:cNvPr id="16" name="表格 15">
                <a:extLst>
                  <a:ext uri="{FF2B5EF4-FFF2-40B4-BE49-F238E27FC236}">
                    <a16:creationId xmlns:a16="http://schemas.microsoft.com/office/drawing/2014/main" id="{DEDB0B9A-7BFB-4F38-E499-3BFF2CADFE88}"/>
                  </a:ext>
                </a:extLst>
              </p:cNvPr>
              <p:cNvGraphicFramePr>
                <a:graphicFrameLocks noGrp="1"/>
              </p:cNvGraphicFramePr>
              <p:nvPr>
                <p:extLst>
                  <p:ext uri="{D42A27DB-BD31-4B8C-83A1-F6EECF244321}">
                    <p14:modId xmlns:p14="http://schemas.microsoft.com/office/powerpoint/2010/main" val="3735388413"/>
                  </p:ext>
                </p:extLst>
              </p:nvPr>
            </p:nvGraphicFramePr>
            <p:xfrm>
              <a:off x="1546754" y="2327577"/>
              <a:ext cx="3231550" cy="1828800"/>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365760">
                    <a:tc>
                      <a:txBody>
                        <a:bodyPr/>
                        <a:lstStyle/>
                        <a:p>
                          <a:endParaRPr lang="zh-CN"/>
                        </a:p>
                      </a:txBody>
                      <a:tcPr>
                        <a:blipFill>
                          <a:blip r:embed="rId5"/>
                          <a:stretch>
                            <a:fillRect l="-376" t="-1667" r="-101504" b="-405000"/>
                          </a:stretch>
                        </a:blipFill>
                      </a:tcPr>
                    </a:tc>
                    <a:tc>
                      <a:txBody>
                        <a:bodyPr/>
                        <a:lstStyle/>
                        <a:p>
                          <a:endParaRPr lang="zh-CN"/>
                        </a:p>
                      </a:txBody>
                      <a:tcPr>
                        <a:blipFill>
                          <a:blip r:embed="rId5"/>
                          <a:stretch>
                            <a:fillRect l="-100755" t="-1667" r="-1887" b="-405000"/>
                          </a:stretch>
                        </a:blipFill>
                      </a:tcPr>
                    </a:tc>
                    <a:extLst>
                      <a:ext uri="{0D108BD9-81ED-4DB2-BD59-A6C34878D82A}">
                        <a16:rowId xmlns:a16="http://schemas.microsoft.com/office/drawing/2014/main" val="2436588267"/>
                      </a:ext>
                    </a:extLst>
                  </a:tr>
                  <a:tr h="365760">
                    <a:tc>
                      <a:txBody>
                        <a:bodyPr/>
                        <a:lstStyle/>
                        <a:p>
                          <a:endParaRPr lang="zh-CN"/>
                        </a:p>
                      </a:txBody>
                      <a:tcPr>
                        <a:blipFill>
                          <a:blip r:embed="rId5"/>
                          <a:stretch>
                            <a:fillRect l="-376" t="-101667" r="-101504" b="-305000"/>
                          </a:stretch>
                        </a:blipFill>
                      </a:tcPr>
                    </a:tc>
                    <a:tc>
                      <a:txBody>
                        <a:bodyPr/>
                        <a:lstStyle/>
                        <a:p>
                          <a:endParaRPr lang="zh-CN"/>
                        </a:p>
                      </a:txBody>
                      <a:tcPr>
                        <a:blipFill>
                          <a:blip r:embed="rId5"/>
                          <a:stretch>
                            <a:fillRect l="-100755" t="-101667" r="-1887" b="-305000"/>
                          </a:stretch>
                        </a:blipFill>
                      </a:tcPr>
                    </a:tc>
                    <a:extLst>
                      <a:ext uri="{0D108BD9-81ED-4DB2-BD59-A6C34878D82A}">
                        <a16:rowId xmlns:a16="http://schemas.microsoft.com/office/drawing/2014/main" val="1012736869"/>
                      </a:ext>
                    </a:extLst>
                  </a:tr>
                  <a:tr h="365760">
                    <a:tc>
                      <a:txBody>
                        <a:bodyPr/>
                        <a:lstStyle/>
                        <a:p>
                          <a:endParaRPr lang="zh-CN"/>
                        </a:p>
                      </a:txBody>
                      <a:tcPr>
                        <a:blipFill>
                          <a:blip r:embed="rId5"/>
                          <a:stretch>
                            <a:fillRect l="-376" t="-198361" r="-101504" b="-200000"/>
                          </a:stretch>
                        </a:blipFill>
                      </a:tcPr>
                    </a:tc>
                    <a:tc>
                      <a:txBody>
                        <a:bodyPr/>
                        <a:lstStyle/>
                        <a:p>
                          <a:endParaRPr lang="zh-CN"/>
                        </a:p>
                      </a:txBody>
                      <a:tcPr>
                        <a:blipFill>
                          <a:blip r:embed="rId5"/>
                          <a:stretch>
                            <a:fillRect l="-100755" t="-198361" r="-1887" b="-200000"/>
                          </a:stretch>
                        </a:blipFill>
                      </a:tcPr>
                    </a:tc>
                    <a:extLst>
                      <a:ext uri="{0D108BD9-81ED-4DB2-BD59-A6C34878D82A}">
                        <a16:rowId xmlns:a16="http://schemas.microsoft.com/office/drawing/2014/main" val="170428698"/>
                      </a:ext>
                    </a:extLst>
                  </a:tr>
                  <a:tr h="365760">
                    <a:tc>
                      <a:txBody>
                        <a:bodyPr/>
                        <a:lstStyle/>
                        <a:p>
                          <a:endParaRPr lang="zh-CN"/>
                        </a:p>
                      </a:txBody>
                      <a:tcPr>
                        <a:blipFill>
                          <a:blip r:embed="rId5"/>
                          <a:stretch>
                            <a:fillRect l="-376" t="-303333" r="-101504" b="-103333"/>
                          </a:stretch>
                        </a:blipFill>
                      </a:tcPr>
                    </a:tc>
                    <a:tc>
                      <a:txBody>
                        <a:bodyPr/>
                        <a:lstStyle/>
                        <a:p>
                          <a:endParaRPr lang="zh-CN"/>
                        </a:p>
                      </a:txBody>
                      <a:tcPr>
                        <a:blipFill>
                          <a:blip r:embed="rId5"/>
                          <a:stretch>
                            <a:fillRect l="-100755" t="-303333" r="-1887" b="-103333"/>
                          </a:stretch>
                        </a:blipFill>
                      </a:tcPr>
                    </a:tc>
                    <a:extLst>
                      <a:ext uri="{0D108BD9-81ED-4DB2-BD59-A6C34878D82A}">
                        <a16:rowId xmlns:a16="http://schemas.microsoft.com/office/drawing/2014/main" val="4207005643"/>
                      </a:ext>
                    </a:extLst>
                  </a:tr>
                  <a:tr h="365760">
                    <a:tc>
                      <a:txBody>
                        <a:bodyPr/>
                        <a:lstStyle/>
                        <a:p>
                          <a:endParaRPr lang="zh-CN"/>
                        </a:p>
                      </a:txBody>
                      <a:tcPr>
                        <a:blipFill>
                          <a:blip r:embed="rId5"/>
                          <a:stretch>
                            <a:fillRect l="-376" t="-403333" r="-101504" b="-3333"/>
                          </a:stretch>
                        </a:blipFill>
                      </a:tcPr>
                    </a:tc>
                    <a:tc>
                      <a:txBody>
                        <a:bodyPr/>
                        <a:lstStyle/>
                        <a:p>
                          <a:endParaRPr lang="zh-CN"/>
                        </a:p>
                      </a:txBody>
                      <a:tcPr>
                        <a:blipFill>
                          <a:blip r:embed="rId5"/>
                          <a:stretch>
                            <a:fillRect l="-100755" t="-403333" r="-1887" b="-3333"/>
                          </a:stretch>
                        </a:blipFill>
                      </a:tcPr>
                    </a:tc>
                    <a:extLst>
                      <a:ext uri="{0D108BD9-81ED-4DB2-BD59-A6C34878D82A}">
                        <a16:rowId xmlns:a16="http://schemas.microsoft.com/office/drawing/2014/main" val="3273603515"/>
                      </a:ext>
                    </a:extLst>
                  </a:tr>
                </a:tbl>
              </a:graphicData>
            </a:graphic>
          </p:graphicFrame>
        </mc:Fallback>
      </mc:AlternateContent>
      <p:grpSp>
        <p:nvGrpSpPr>
          <p:cNvPr id="39" name="组合 38">
            <a:extLst>
              <a:ext uri="{FF2B5EF4-FFF2-40B4-BE49-F238E27FC236}">
                <a16:creationId xmlns:a16="http://schemas.microsoft.com/office/drawing/2014/main" id="{4EC320E3-A0D3-B12D-EC5B-CC0445FED475}"/>
              </a:ext>
            </a:extLst>
          </p:cNvPr>
          <p:cNvGrpSpPr/>
          <p:nvPr/>
        </p:nvGrpSpPr>
        <p:grpSpPr>
          <a:xfrm>
            <a:off x="1051541" y="5323032"/>
            <a:ext cx="4376401" cy="1226820"/>
            <a:chOff x="1051541" y="5323032"/>
            <a:chExt cx="4376401" cy="1226820"/>
          </a:xfrm>
        </p:grpSpPr>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5D0B3E6E-1352-AC26-CAAD-E099C9168DD2}"/>
                    </a:ext>
                  </a:extLst>
                </p:cNvPr>
                <p:cNvSpPr txBox="1"/>
                <p:nvPr/>
              </p:nvSpPr>
              <p:spPr>
                <a:xfrm>
                  <a:off x="1328437" y="5323032"/>
                  <a:ext cx="2223896" cy="678071"/>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m:rPr>
                            <m:sty m:val="p"/>
                          </m:rPr>
                          <a:rPr lang="en-US" altLang="zh-CN" sz="2400" dirty="0">
                            <a:latin typeface="Cambria Math" panose="02040503050406030204" pitchFamily="18" charset="0"/>
                          </a:rPr>
                          <m:t>KG</m:t>
                        </m:r>
                        <m:r>
                          <a:rPr lang="en-US" altLang="zh-CN" sz="2400" dirty="0">
                            <a:latin typeface="Cambria Math" panose="02040503050406030204" pitchFamily="18" charset="0"/>
                          </a:rPr>
                          <m:t>(</m:t>
                        </m:r>
                        <m:sSub>
                          <m:sSubPr>
                            <m:ctrlPr>
                              <a:rPr lang="zh-CN" altLang="en-US" sz="2400" b="1" i="1" dirty="0">
                                <a:solidFill>
                                  <a:srgbClr val="C00000"/>
                                </a:solidFill>
                                <a:latin typeface="Cambria Math" panose="02040503050406030204" pitchFamily="18" charset="0"/>
                                <a:ea typeface="Microsoft YaHei" panose="020B0503020204020204" pitchFamily="34" charset="-122"/>
                              </a:rPr>
                            </m:ctrlPr>
                          </m:sSubPr>
                          <m:e>
                            <m:acc>
                              <m:accPr>
                                <m:chr m:val="̃"/>
                                <m:ctrlPr>
                                  <a:rPr lang="zh-CN" altLang="en-US" sz="2400" b="1" i="1" dirty="0">
                                    <a:solidFill>
                                      <a:srgbClr val="C00000"/>
                                    </a:solidFill>
                                    <a:latin typeface="Cambria Math" panose="02040503050406030204" pitchFamily="18" charset="0"/>
                                    <a:ea typeface="Microsoft YaHei" panose="020B0503020204020204" pitchFamily="34" charset="-122"/>
                                  </a:rPr>
                                </m:ctrlPr>
                              </m:accPr>
                              <m:e>
                                <m:r>
                                  <a:rPr lang="zh-CN" altLang="en-US" sz="2400" b="1" i="1" dirty="0">
                                    <a:solidFill>
                                      <a:srgbClr val="C00000"/>
                                    </a:solidFill>
                                    <a:latin typeface="Cambria Math" panose="02040503050406030204" pitchFamily="18" charset="0"/>
                                    <a:ea typeface="Microsoft YaHei" panose="020B0503020204020204" pitchFamily="34" charset="-122"/>
                                  </a:rPr>
                                  <m:t>𝐬𝐤</m:t>
                                </m:r>
                              </m:e>
                            </m:acc>
                          </m:e>
                          <m:sub>
                            <m:r>
                              <a:rPr lang="zh-CN" altLang="en-US" sz="2400" b="1" i="1" dirty="0">
                                <a:solidFill>
                                  <a:srgbClr val="C00000"/>
                                </a:solidFill>
                                <a:latin typeface="Cambria Math" panose="02040503050406030204" pitchFamily="18" charset="0"/>
                                <a:ea typeface="Microsoft YaHei" panose="020B0503020204020204" pitchFamily="34" charset="-122"/>
                              </a:rPr>
                              <m:t>𝑨</m:t>
                            </m:r>
                          </m:sub>
                        </m:sSub>
                        <m:r>
                          <a:rPr lang="en-US" altLang="zh-CN" sz="2400" dirty="0">
                            <a:latin typeface="Cambria Math" panose="02040503050406030204" pitchFamily="18" charset="0"/>
                          </a:rPr>
                          <m:t>)</m:t>
                        </m:r>
                      </m:oMath>
                    </m:oMathPara>
                  </a14:m>
                  <a:endParaRPr lang="zh-CN" altLang="en-US" sz="2400" dirty="0">
                    <a:latin typeface="Microsoft YaHei" panose="020B0503020204020204" pitchFamily="34" charset="-122"/>
                    <a:ea typeface="Microsoft YaHei" panose="020B0503020204020204" pitchFamily="34" charset="-122"/>
                  </a:endParaRPr>
                </a:p>
              </p:txBody>
            </p:sp>
          </mc:Choice>
          <mc:Fallback xmlns="">
            <p:sp>
              <p:nvSpPr>
                <p:cNvPr id="17" name="文本框 16">
                  <a:extLst>
                    <a:ext uri="{FF2B5EF4-FFF2-40B4-BE49-F238E27FC236}">
                      <a16:creationId xmlns:a16="http://schemas.microsoft.com/office/drawing/2014/main" id="{5D0B3E6E-1352-AC26-CAAD-E099C9168DD2}"/>
                    </a:ext>
                  </a:extLst>
                </p:cNvPr>
                <p:cNvSpPr txBox="1">
                  <a:spLocks noRot="1" noChangeAspect="1" noMove="1" noResize="1" noEditPoints="1" noAdjustHandles="1" noChangeArrowheads="1" noChangeShapeType="1" noTextEdit="1"/>
                </p:cNvSpPr>
                <p:nvPr/>
              </p:nvSpPr>
              <p:spPr>
                <a:xfrm>
                  <a:off x="1328437" y="5323032"/>
                  <a:ext cx="2223896" cy="678071"/>
                </a:xfrm>
                <a:prstGeom prst="rect">
                  <a:avLst/>
                </a:prstGeom>
                <a:blipFill>
                  <a:blip r:embed="rId6"/>
                  <a:stretch>
                    <a:fillRect/>
                  </a:stretch>
                </a:blipFill>
              </p:spPr>
              <p:txBody>
                <a:bodyPr/>
                <a:lstStyle/>
                <a:p>
                  <a:r>
                    <a:rPr lang="zh-CN" altLang="en-US">
                      <a:noFill/>
                    </a:rPr>
                    <a:t> </a:t>
                  </a:r>
                </a:p>
              </p:txBody>
            </p:sp>
          </mc:Fallback>
        </mc:AlternateContent>
        <p:cxnSp>
          <p:nvCxnSpPr>
            <p:cNvPr id="22" name="直接箭头连接符 21">
              <a:extLst>
                <a:ext uri="{FF2B5EF4-FFF2-40B4-BE49-F238E27FC236}">
                  <a16:creationId xmlns:a16="http://schemas.microsoft.com/office/drawing/2014/main" id="{1D8DA6E8-573E-A6D9-6839-45BB7F8DC49E}"/>
                </a:ext>
              </a:extLst>
            </p:cNvPr>
            <p:cNvCxnSpPr>
              <a:cxnSpLocks/>
            </p:cNvCxnSpPr>
            <p:nvPr/>
          </p:nvCxnSpPr>
          <p:spPr>
            <a:xfrm>
              <a:off x="3047766" y="5726463"/>
              <a:ext cx="61174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011B0748-34EB-EA8E-8F24-B565AE647B72}"/>
                    </a:ext>
                  </a:extLst>
                </p:cNvPr>
                <p:cNvSpPr txBox="1"/>
                <p:nvPr/>
              </p:nvSpPr>
              <p:spPr>
                <a:xfrm>
                  <a:off x="3353640" y="5431236"/>
                  <a:ext cx="138286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0" i="1" dirty="0" smtClean="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b="0" i="1" dirty="0">
                                <a:latin typeface="Cambria Math" panose="02040503050406030204" pitchFamily="18" charset="0"/>
                                <a:ea typeface="Microsoft YaHei" panose="020B0503020204020204" pitchFamily="34" charset="-122"/>
                              </a:rPr>
                              <m:t>𝑘</m:t>
                            </m:r>
                          </m:e>
                          <m:sub>
                            <m:r>
                              <a:rPr lang="zh-CN" altLang="en-US" sz="2400" b="0" i="1" dirty="0">
                                <a:latin typeface="Cambria Math" panose="02040503050406030204" pitchFamily="18" charset="0"/>
                                <a:ea typeface="Microsoft YaHei" panose="020B0503020204020204" pitchFamily="34" charset="-122"/>
                              </a:rPr>
                              <m:t>𝐴</m:t>
                            </m:r>
                          </m:sub>
                        </m:sSub>
                      </m:oMath>
                    </m:oMathPara>
                  </a14:m>
                  <a:endParaRPr lang="zh-CN" altLang="en-US" sz="2400" dirty="0"/>
                </a:p>
              </p:txBody>
            </p:sp>
          </mc:Choice>
          <mc:Fallback xmlns="">
            <p:sp>
              <p:nvSpPr>
                <p:cNvPr id="26" name="文本框 25">
                  <a:extLst>
                    <a:ext uri="{FF2B5EF4-FFF2-40B4-BE49-F238E27FC236}">
                      <a16:creationId xmlns:a16="http://schemas.microsoft.com/office/drawing/2014/main" id="{011B0748-34EB-EA8E-8F24-B565AE647B72}"/>
                    </a:ext>
                  </a:extLst>
                </p:cNvPr>
                <p:cNvSpPr txBox="1">
                  <a:spLocks noRot="1" noChangeAspect="1" noMove="1" noResize="1" noEditPoints="1" noAdjustHandles="1" noChangeArrowheads="1" noChangeShapeType="1" noTextEdit="1"/>
                </p:cNvSpPr>
                <p:nvPr/>
              </p:nvSpPr>
              <p:spPr>
                <a:xfrm>
                  <a:off x="3353640" y="5431236"/>
                  <a:ext cx="1382868" cy="461665"/>
                </a:xfrm>
                <a:prstGeom prst="rect">
                  <a:avLst/>
                </a:prstGeom>
                <a:blipFill>
                  <a:blip r:embed="rId7"/>
                  <a:stretch>
                    <a:fillRect b="-92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26E9B17B-9BC0-3764-181E-3B3298C6EA1A}"/>
                    </a:ext>
                  </a:extLst>
                </p:cNvPr>
                <p:cNvSpPr txBox="1"/>
                <p:nvPr/>
              </p:nvSpPr>
              <p:spPr>
                <a:xfrm>
                  <a:off x="1051541" y="6067028"/>
                  <a:ext cx="3578053" cy="48282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altLang="zh-CN" sz="2400" dirty="0">
                            <a:latin typeface="Cambria Math" panose="02040503050406030204" pitchFamily="18" charset="0"/>
                          </a:rPr>
                          <m:t>SHK</m:t>
                        </m:r>
                        <m:r>
                          <a:rPr lang="en-US" altLang="zh-CN" sz="2400" dirty="0">
                            <a:latin typeface="Cambria Math" panose="02040503050406030204" pitchFamily="18" charset="0"/>
                          </a:rPr>
                          <m:t>(</m:t>
                        </m:r>
                        <m:sSub>
                          <m:sSubPr>
                            <m:ctrlPr>
                              <a:rPr lang="zh-CN" altLang="en-US" sz="2400" b="1" i="1" dirty="0">
                                <a:solidFill>
                                  <a:srgbClr val="C00000"/>
                                </a:solidFill>
                                <a:latin typeface="Cambria Math" panose="02040503050406030204" pitchFamily="18" charset="0"/>
                                <a:ea typeface="Microsoft YaHei" panose="020B0503020204020204" pitchFamily="34" charset="-122"/>
                              </a:rPr>
                            </m:ctrlPr>
                          </m:sSubPr>
                          <m:e>
                            <m:acc>
                              <m:accPr>
                                <m:chr m:val="̃"/>
                                <m:ctrlPr>
                                  <a:rPr lang="zh-CN" altLang="en-US" sz="2400" b="1" i="1" dirty="0">
                                    <a:solidFill>
                                      <a:srgbClr val="C00000"/>
                                    </a:solidFill>
                                    <a:latin typeface="Cambria Math" panose="02040503050406030204" pitchFamily="18" charset="0"/>
                                    <a:ea typeface="Microsoft YaHei" panose="020B0503020204020204" pitchFamily="34" charset="-122"/>
                                  </a:rPr>
                                </m:ctrlPr>
                              </m:accPr>
                              <m:e>
                                <m:r>
                                  <a:rPr lang="zh-CN" altLang="en-US" sz="2400" b="1" i="1" dirty="0">
                                    <a:solidFill>
                                      <a:srgbClr val="C00000"/>
                                    </a:solidFill>
                                    <a:latin typeface="Cambria Math" panose="02040503050406030204" pitchFamily="18" charset="0"/>
                                    <a:ea typeface="Microsoft YaHei" panose="020B0503020204020204" pitchFamily="34" charset="-122"/>
                                  </a:rPr>
                                  <m:t>𝐬𝐤</m:t>
                                </m:r>
                              </m:e>
                            </m:acc>
                          </m:e>
                          <m:sub>
                            <m:r>
                              <a:rPr lang="zh-CN" altLang="en-US" sz="2400" b="1" i="1" dirty="0">
                                <a:solidFill>
                                  <a:srgbClr val="C00000"/>
                                </a:solidFill>
                                <a:latin typeface="Cambria Math" panose="02040503050406030204" pitchFamily="18" charset="0"/>
                                <a:ea typeface="Microsoft YaHei" panose="020B0503020204020204" pitchFamily="34" charset="-122"/>
                              </a:rPr>
                              <m:t>𝑨</m:t>
                            </m:r>
                          </m:sub>
                        </m:sSub>
                        <m:r>
                          <a:rPr lang="en-US" altLang="zh-CN" sz="2400" dirty="0">
                            <a:latin typeface="Cambria Math" panose="02040503050406030204" pitchFamily="18" charset="0"/>
                            <a:ea typeface="Microsoft YaHei" panose="020B0503020204020204" pitchFamily="34" charset="-122"/>
                          </a:rPr>
                          <m:t>,</m:t>
                        </m:r>
                        <m:r>
                          <a:rPr lang="en-US" altLang="zh-CN" sz="2400" i="1" dirty="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en-US" altLang="zh-CN" sz="2400" i="1" dirty="0">
                                <a:latin typeface="Cambria Math" panose="02040503050406030204" pitchFamily="18" charset="0"/>
                                <a:ea typeface="Microsoft YaHei" panose="020B0503020204020204" pitchFamily="34" charset="-122"/>
                              </a:rPr>
                              <m:t>𝐵</m:t>
                            </m:r>
                          </m:sub>
                        </m:sSub>
                        <m:r>
                          <a:rPr lang="en-US" altLang="zh-CN" sz="2400" dirty="0">
                            <a:latin typeface="Cambria Math" panose="02040503050406030204" pitchFamily="18" charset="0"/>
                          </a:rPr>
                          <m:t>)</m:t>
                        </m:r>
                      </m:oMath>
                    </m:oMathPara>
                  </a14:m>
                  <a:endParaRPr lang="zh-CN" altLang="en-US" sz="2400" dirty="0"/>
                </a:p>
              </p:txBody>
            </p:sp>
          </mc:Choice>
          <mc:Fallback xmlns="">
            <p:sp>
              <p:nvSpPr>
                <p:cNvPr id="28" name="文本框 27">
                  <a:extLst>
                    <a:ext uri="{FF2B5EF4-FFF2-40B4-BE49-F238E27FC236}">
                      <a16:creationId xmlns:a16="http://schemas.microsoft.com/office/drawing/2014/main" id="{26E9B17B-9BC0-3764-181E-3B3298C6EA1A}"/>
                    </a:ext>
                  </a:extLst>
                </p:cNvPr>
                <p:cNvSpPr txBox="1">
                  <a:spLocks noRot="1" noChangeAspect="1" noMove="1" noResize="1" noEditPoints="1" noAdjustHandles="1" noChangeArrowheads="1" noChangeShapeType="1" noTextEdit="1"/>
                </p:cNvSpPr>
                <p:nvPr/>
              </p:nvSpPr>
              <p:spPr>
                <a:xfrm>
                  <a:off x="1051541" y="6067028"/>
                  <a:ext cx="3578053" cy="482824"/>
                </a:xfrm>
                <a:prstGeom prst="rect">
                  <a:avLst/>
                </a:prstGeom>
                <a:blipFill>
                  <a:blip r:embed="rId8"/>
                  <a:stretch>
                    <a:fillRect t="-7595" b="-17722"/>
                  </a:stretch>
                </a:blipFill>
              </p:spPr>
              <p:txBody>
                <a:bodyPr/>
                <a:lstStyle/>
                <a:p>
                  <a:r>
                    <a:rPr lang="zh-CN" altLang="en-US">
                      <a:noFill/>
                    </a:rPr>
                    <a:t> </a:t>
                  </a:r>
                </a:p>
              </p:txBody>
            </p:sp>
          </mc:Fallback>
        </mc:AlternateContent>
        <p:cxnSp>
          <p:nvCxnSpPr>
            <p:cNvPr id="29" name="直接箭头连接符 28">
              <a:extLst>
                <a:ext uri="{FF2B5EF4-FFF2-40B4-BE49-F238E27FC236}">
                  <a16:creationId xmlns:a16="http://schemas.microsoft.com/office/drawing/2014/main" id="{107C2CC3-E3A4-54BD-6709-8107EC150EAD}"/>
                </a:ext>
              </a:extLst>
            </p:cNvPr>
            <p:cNvCxnSpPr>
              <a:cxnSpLocks/>
            </p:cNvCxnSpPr>
            <p:nvPr/>
          </p:nvCxnSpPr>
          <p:spPr>
            <a:xfrm>
              <a:off x="3893890" y="6326789"/>
              <a:ext cx="61174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93A66F6D-A26B-9C57-2F5E-D0CDC3DA43E8}"/>
                    </a:ext>
                  </a:extLst>
                </p:cNvPr>
                <p:cNvSpPr txBox="1"/>
                <p:nvPr/>
              </p:nvSpPr>
              <p:spPr>
                <a:xfrm>
                  <a:off x="4045074" y="6068951"/>
                  <a:ext cx="1382868" cy="48090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altLang="zh-CN" sz="2400" b="1" i="1" dirty="0">
                                <a:solidFill>
                                  <a:srgbClr val="C00000"/>
                                </a:solidFill>
                                <a:latin typeface="Cambria Math" panose="02040503050406030204" pitchFamily="18" charset="0"/>
                                <a:ea typeface="Microsoft YaHei" panose="020B0503020204020204" pitchFamily="34" charset="-122"/>
                              </a:rPr>
                            </m:ctrlPr>
                          </m:accPr>
                          <m:e>
                            <m:r>
                              <a:rPr lang="en-US" altLang="zh-CN" sz="2400" b="1" i="1" dirty="0">
                                <a:solidFill>
                                  <a:srgbClr val="C00000"/>
                                </a:solidFill>
                                <a:latin typeface="Cambria Math" panose="02040503050406030204" pitchFamily="18" charset="0"/>
                                <a:ea typeface="Microsoft YaHei" panose="020B0503020204020204" pitchFamily="34" charset="-122"/>
                              </a:rPr>
                              <m:t>𝒌</m:t>
                            </m:r>
                          </m:e>
                        </m:acc>
                      </m:oMath>
                    </m:oMathPara>
                  </a14:m>
                  <a:endParaRPr lang="zh-CN" altLang="en-US" sz="2400" b="1" dirty="0"/>
                </a:p>
              </p:txBody>
            </p:sp>
          </mc:Choice>
          <mc:Fallback xmlns="">
            <p:sp>
              <p:nvSpPr>
                <p:cNvPr id="30" name="文本框 29">
                  <a:extLst>
                    <a:ext uri="{FF2B5EF4-FFF2-40B4-BE49-F238E27FC236}">
                      <a16:creationId xmlns:a16="http://schemas.microsoft.com/office/drawing/2014/main" id="{93A66F6D-A26B-9C57-2F5E-D0CDC3DA43E8}"/>
                    </a:ext>
                  </a:extLst>
                </p:cNvPr>
                <p:cNvSpPr txBox="1">
                  <a:spLocks noRot="1" noChangeAspect="1" noMove="1" noResize="1" noEditPoints="1" noAdjustHandles="1" noChangeArrowheads="1" noChangeShapeType="1" noTextEdit="1"/>
                </p:cNvSpPr>
                <p:nvPr/>
              </p:nvSpPr>
              <p:spPr>
                <a:xfrm>
                  <a:off x="4045074" y="6068951"/>
                  <a:ext cx="1382868" cy="480901"/>
                </a:xfrm>
                <a:prstGeom prst="rect">
                  <a:avLst/>
                </a:prstGeom>
                <a:blipFill>
                  <a:blip r:embed="rId9"/>
                  <a:stretch>
                    <a:fillRect t="-7692" r="-1327"/>
                  </a:stretch>
                </a:blipFill>
              </p:spPr>
              <p:txBody>
                <a:bodyPr/>
                <a:lstStyle/>
                <a:p>
                  <a:r>
                    <a:rPr lang="zh-CN" altLang="en-US">
                      <a:noFill/>
                    </a:rPr>
                    <a:t> </a:t>
                  </a:r>
                </a:p>
              </p:txBody>
            </p:sp>
          </mc:Fallback>
        </mc:AlternateContent>
      </p:grpSp>
      <p:cxnSp>
        <p:nvCxnSpPr>
          <p:cNvPr id="35" name="直接箭头连接符 34">
            <a:extLst>
              <a:ext uri="{FF2B5EF4-FFF2-40B4-BE49-F238E27FC236}">
                <a16:creationId xmlns:a16="http://schemas.microsoft.com/office/drawing/2014/main" id="{EC80B469-F35A-40DA-C765-2E9CB05F9600}"/>
              </a:ext>
            </a:extLst>
          </p:cNvPr>
          <p:cNvCxnSpPr>
            <a:cxnSpLocks/>
          </p:cNvCxnSpPr>
          <p:nvPr/>
        </p:nvCxnSpPr>
        <p:spPr>
          <a:xfrm flipV="1">
            <a:off x="2681527" y="4412801"/>
            <a:ext cx="0" cy="789862"/>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40" name="文本框 39">
            <a:extLst>
              <a:ext uri="{FF2B5EF4-FFF2-40B4-BE49-F238E27FC236}">
                <a16:creationId xmlns:a16="http://schemas.microsoft.com/office/drawing/2014/main" id="{4094B166-1377-F860-2C54-2C8BD13675CF}"/>
              </a:ext>
            </a:extLst>
          </p:cNvPr>
          <p:cNvSpPr txBox="1"/>
          <p:nvPr/>
        </p:nvSpPr>
        <p:spPr>
          <a:xfrm>
            <a:off x="1787018" y="4616881"/>
            <a:ext cx="977184" cy="369332"/>
          </a:xfrm>
          <a:prstGeom prst="rect">
            <a:avLst/>
          </a:prstGeom>
          <a:noFill/>
        </p:spPr>
        <p:txBody>
          <a:bodyPr wrap="square">
            <a:spAutoFit/>
          </a:bodyPr>
          <a:lstStyle/>
          <a:p>
            <a:pPr algn="ctr"/>
            <a:r>
              <a:rPr lang="en-US" altLang="zh-CN" sz="1800" dirty="0">
                <a:latin typeface="Microsoft YaHei" panose="020B0503020204020204" pitchFamily="34" charset="-122"/>
                <a:ea typeface="Microsoft YaHei" panose="020B0503020204020204" pitchFamily="34" charset="-122"/>
              </a:rPr>
              <a:t>query</a:t>
            </a:r>
            <a:endParaRPr lang="zh-CN" altLang="en-US" dirty="0"/>
          </a:p>
        </p:txBody>
      </p:sp>
      <p:cxnSp>
        <p:nvCxnSpPr>
          <p:cNvPr id="41" name="直接箭头连接符 40">
            <a:extLst>
              <a:ext uri="{FF2B5EF4-FFF2-40B4-BE49-F238E27FC236}">
                <a16:creationId xmlns:a16="http://schemas.microsoft.com/office/drawing/2014/main" id="{8AB0E759-10FF-C8F2-3DF6-B7FE3A9F9EEA}"/>
              </a:ext>
            </a:extLst>
          </p:cNvPr>
          <p:cNvCxnSpPr>
            <a:cxnSpLocks/>
          </p:cNvCxnSpPr>
          <p:nvPr/>
        </p:nvCxnSpPr>
        <p:spPr>
          <a:xfrm>
            <a:off x="3660321" y="4412801"/>
            <a:ext cx="0" cy="789862"/>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42" name="文本框 41">
            <a:extLst>
              <a:ext uri="{FF2B5EF4-FFF2-40B4-BE49-F238E27FC236}">
                <a16:creationId xmlns:a16="http://schemas.microsoft.com/office/drawing/2014/main" id="{AB0EF0CB-38D4-D1EB-70BF-4F83E3A443E8}"/>
              </a:ext>
            </a:extLst>
          </p:cNvPr>
          <p:cNvSpPr txBox="1"/>
          <p:nvPr/>
        </p:nvSpPr>
        <p:spPr>
          <a:xfrm>
            <a:off x="3648738" y="4617877"/>
            <a:ext cx="1194074" cy="369332"/>
          </a:xfrm>
          <a:prstGeom prst="rect">
            <a:avLst/>
          </a:prstGeom>
          <a:noFill/>
        </p:spPr>
        <p:txBody>
          <a:bodyPr wrap="square">
            <a:spAutoFit/>
          </a:bodyPr>
          <a:lstStyle/>
          <a:p>
            <a:pPr algn="ctr"/>
            <a:r>
              <a:rPr lang="en-US" altLang="zh-CN" sz="1800" dirty="0">
                <a:latin typeface="Microsoft YaHei" panose="020B0503020204020204" pitchFamily="34" charset="-122"/>
                <a:ea typeface="Microsoft YaHei" panose="020B0503020204020204" pitchFamily="34" charset="-122"/>
              </a:rPr>
              <a:t>response</a:t>
            </a:r>
            <a:endParaRPr lang="zh-CN" altLang="en-US" dirty="0"/>
          </a:p>
        </p:txBody>
      </p:sp>
      <p:pic>
        <p:nvPicPr>
          <p:cNvPr id="3" name="图片 2">
            <a:extLst>
              <a:ext uri="{FF2B5EF4-FFF2-40B4-BE49-F238E27FC236}">
                <a16:creationId xmlns:a16="http://schemas.microsoft.com/office/drawing/2014/main" id="{F23546A8-C684-8BA9-DF38-10F398F4A02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81527" y="1027744"/>
            <a:ext cx="921479" cy="921479"/>
          </a:xfrm>
          <a:prstGeom prst="rect">
            <a:avLst/>
          </a:prstGeom>
        </p:spPr>
      </p:pic>
      <p:pic>
        <p:nvPicPr>
          <p:cNvPr id="4" name="图片 3">
            <a:extLst>
              <a:ext uri="{FF2B5EF4-FFF2-40B4-BE49-F238E27FC236}">
                <a16:creationId xmlns:a16="http://schemas.microsoft.com/office/drawing/2014/main" id="{4DA9F482-0599-3F78-95B6-3A1010D9047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750355" y="1055023"/>
            <a:ext cx="815693" cy="815693"/>
          </a:xfrm>
          <a:prstGeom prst="rect">
            <a:avLst/>
          </a:prstGeom>
        </p:spPr>
      </p:pic>
      <p:sp>
        <p:nvSpPr>
          <p:cNvPr id="5" name="矩形: 圆角 4">
            <a:extLst>
              <a:ext uri="{FF2B5EF4-FFF2-40B4-BE49-F238E27FC236}">
                <a16:creationId xmlns:a16="http://schemas.microsoft.com/office/drawing/2014/main" id="{D3BA6394-649F-6899-2176-6BA8A361F474}"/>
              </a:ext>
            </a:extLst>
          </p:cNvPr>
          <p:cNvSpPr/>
          <p:nvPr/>
        </p:nvSpPr>
        <p:spPr>
          <a:xfrm>
            <a:off x="7108136" y="2127099"/>
            <a:ext cx="4049975" cy="2198689"/>
          </a:xfrm>
          <a:prstGeom prst="roundRect">
            <a:avLst>
              <a:gd name="adj" fmla="val 8936"/>
            </a:avLst>
          </a:prstGeom>
          <a:noFill/>
          <a:ln w="28575">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graphicFrame>
            <p:nvGraphicFramePr>
              <p:cNvPr id="14" name="表格 13">
                <a:extLst>
                  <a:ext uri="{FF2B5EF4-FFF2-40B4-BE49-F238E27FC236}">
                    <a16:creationId xmlns:a16="http://schemas.microsoft.com/office/drawing/2014/main" id="{B7359878-A139-757C-37BF-9466ADBACA11}"/>
                  </a:ext>
                </a:extLst>
              </p:cNvPr>
              <p:cNvGraphicFramePr>
                <a:graphicFrameLocks noGrp="1"/>
              </p:cNvGraphicFramePr>
              <p:nvPr>
                <p:extLst/>
              </p:nvPr>
            </p:nvGraphicFramePr>
            <p:xfrm>
              <a:off x="7486094" y="2327577"/>
              <a:ext cx="3231550" cy="1828800"/>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0">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𝟔</m:t>
                                </m:r>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𝟔</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2436588267"/>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𝟕</m:t>
                                </m:r>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𝟕</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1012736869"/>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𝟖</m:t>
                                </m:r>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𝟖</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170428698"/>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𝟗</m:t>
                                </m:r>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𝟗</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4207005643"/>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𝟏𝟎</m:t>
                                </m:r>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𝟏𝟎</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3273603515"/>
                      </a:ext>
                    </a:extLst>
                  </a:tr>
                </a:tbl>
              </a:graphicData>
            </a:graphic>
          </p:graphicFrame>
        </mc:Choice>
        <mc:Fallback xmlns="">
          <p:graphicFrame>
            <p:nvGraphicFramePr>
              <p:cNvPr id="14" name="表格 13">
                <a:extLst>
                  <a:ext uri="{FF2B5EF4-FFF2-40B4-BE49-F238E27FC236}">
                    <a16:creationId xmlns:a16="http://schemas.microsoft.com/office/drawing/2014/main" id="{B7359878-A139-757C-37BF-9466ADBACA11}"/>
                  </a:ext>
                </a:extLst>
              </p:cNvPr>
              <p:cNvGraphicFramePr>
                <a:graphicFrameLocks noGrp="1"/>
              </p:cNvGraphicFramePr>
              <p:nvPr>
                <p:extLst>
                  <p:ext uri="{D42A27DB-BD31-4B8C-83A1-F6EECF244321}">
                    <p14:modId xmlns:p14="http://schemas.microsoft.com/office/powerpoint/2010/main" val="1099633440"/>
                  </p:ext>
                </p:extLst>
              </p:nvPr>
            </p:nvGraphicFramePr>
            <p:xfrm>
              <a:off x="7486094" y="2327577"/>
              <a:ext cx="3231550" cy="1828800"/>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365760">
                    <a:tc>
                      <a:txBody>
                        <a:bodyPr/>
                        <a:lstStyle/>
                        <a:p>
                          <a:endParaRPr lang="zh-CN"/>
                        </a:p>
                      </a:txBody>
                      <a:tcPr>
                        <a:blipFill>
                          <a:blip r:embed="rId12"/>
                          <a:stretch>
                            <a:fillRect l="-752" t="-1667" r="-101128" b="-405000"/>
                          </a:stretch>
                        </a:blipFill>
                      </a:tcPr>
                    </a:tc>
                    <a:tc>
                      <a:txBody>
                        <a:bodyPr/>
                        <a:lstStyle/>
                        <a:p>
                          <a:endParaRPr lang="zh-CN"/>
                        </a:p>
                      </a:txBody>
                      <a:tcPr>
                        <a:blipFill>
                          <a:blip r:embed="rId12"/>
                          <a:stretch>
                            <a:fillRect l="-101132" t="-1667" r="-1509" b="-405000"/>
                          </a:stretch>
                        </a:blipFill>
                      </a:tcPr>
                    </a:tc>
                    <a:extLst>
                      <a:ext uri="{0D108BD9-81ED-4DB2-BD59-A6C34878D82A}">
                        <a16:rowId xmlns:a16="http://schemas.microsoft.com/office/drawing/2014/main" val="2436588267"/>
                      </a:ext>
                    </a:extLst>
                  </a:tr>
                  <a:tr h="365760">
                    <a:tc>
                      <a:txBody>
                        <a:bodyPr/>
                        <a:lstStyle/>
                        <a:p>
                          <a:endParaRPr lang="zh-CN"/>
                        </a:p>
                      </a:txBody>
                      <a:tcPr>
                        <a:blipFill>
                          <a:blip r:embed="rId12"/>
                          <a:stretch>
                            <a:fillRect l="-752" t="-101667" r="-101128" b="-305000"/>
                          </a:stretch>
                        </a:blipFill>
                      </a:tcPr>
                    </a:tc>
                    <a:tc>
                      <a:txBody>
                        <a:bodyPr/>
                        <a:lstStyle/>
                        <a:p>
                          <a:endParaRPr lang="zh-CN"/>
                        </a:p>
                      </a:txBody>
                      <a:tcPr>
                        <a:blipFill>
                          <a:blip r:embed="rId12"/>
                          <a:stretch>
                            <a:fillRect l="-101132" t="-101667" r="-1509" b="-305000"/>
                          </a:stretch>
                        </a:blipFill>
                      </a:tcPr>
                    </a:tc>
                    <a:extLst>
                      <a:ext uri="{0D108BD9-81ED-4DB2-BD59-A6C34878D82A}">
                        <a16:rowId xmlns:a16="http://schemas.microsoft.com/office/drawing/2014/main" val="1012736869"/>
                      </a:ext>
                    </a:extLst>
                  </a:tr>
                  <a:tr h="365760">
                    <a:tc>
                      <a:txBody>
                        <a:bodyPr/>
                        <a:lstStyle/>
                        <a:p>
                          <a:endParaRPr lang="zh-CN"/>
                        </a:p>
                      </a:txBody>
                      <a:tcPr>
                        <a:blipFill>
                          <a:blip r:embed="rId12"/>
                          <a:stretch>
                            <a:fillRect l="-752" t="-198361" r="-101128" b="-200000"/>
                          </a:stretch>
                        </a:blipFill>
                      </a:tcPr>
                    </a:tc>
                    <a:tc>
                      <a:txBody>
                        <a:bodyPr/>
                        <a:lstStyle/>
                        <a:p>
                          <a:endParaRPr lang="zh-CN"/>
                        </a:p>
                      </a:txBody>
                      <a:tcPr>
                        <a:blipFill>
                          <a:blip r:embed="rId12"/>
                          <a:stretch>
                            <a:fillRect l="-101132" t="-198361" r="-1509" b="-200000"/>
                          </a:stretch>
                        </a:blipFill>
                      </a:tcPr>
                    </a:tc>
                    <a:extLst>
                      <a:ext uri="{0D108BD9-81ED-4DB2-BD59-A6C34878D82A}">
                        <a16:rowId xmlns:a16="http://schemas.microsoft.com/office/drawing/2014/main" val="170428698"/>
                      </a:ext>
                    </a:extLst>
                  </a:tr>
                  <a:tr h="365760">
                    <a:tc>
                      <a:txBody>
                        <a:bodyPr/>
                        <a:lstStyle/>
                        <a:p>
                          <a:endParaRPr lang="zh-CN"/>
                        </a:p>
                      </a:txBody>
                      <a:tcPr>
                        <a:blipFill>
                          <a:blip r:embed="rId12"/>
                          <a:stretch>
                            <a:fillRect l="-752" t="-303333" r="-101128" b="-103333"/>
                          </a:stretch>
                        </a:blipFill>
                      </a:tcPr>
                    </a:tc>
                    <a:tc>
                      <a:txBody>
                        <a:bodyPr/>
                        <a:lstStyle/>
                        <a:p>
                          <a:endParaRPr lang="zh-CN"/>
                        </a:p>
                      </a:txBody>
                      <a:tcPr>
                        <a:blipFill>
                          <a:blip r:embed="rId12"/>
                          <a:stretch>
                            <a:fillRect l="-101132" t="-303333" r="-1509" b="-103333"/>
                          </a:stretch>
                        </a:blipFill>
                      </a:tcPr>
                    </a:tc>
                    <a:extLst>
                      <a:ext uri="{0D108BD9-81ED-4DB2-BD59-A6C34878D82A}">
                        <a16:rowId xmlns:a16="http://schemas.microsoft.com/office/drawing/2014/main" val="4207005643"/>
                      </a:ext>
                    </a:extLst>
                  </a:tr>
                  <a:tr h="365760">
                    <a:tc>
                      <a:txBody>
                        <a:bodyPr/>
                        <a:lstStyle/>
                        <a:p>
                          <a:endParaRPr lang="zh-CN"/>
                        </a:p>
                      </a:txBody>
                      <a:tcPr>
                        <a:blipFill>
                          <a:blip r:embed="rId12"/>
                          <a:stretch>
                            <a:fillRect l="-752" t="-403333" r="-101128" b="-3333"/>
                          </a:stretch>
                        </a:blipFill>
                      </a:tcPr>
                    </a:tc>
                    <a:tc>
                      <a:txBody>
                        <a:bodyPr/>
                        <a:lstStyle/>
                        <a:p>
                          <a:endParaRPr lang="zh-CN"/>
                        </a:p>
                      </a:txBody>
                      <a:tcPr>
                        <a:blipFill>
                          <a:blip r:embed="rId12"/>
                          <a:stretch>
                            <a:fillRect l="-101132" t="-403333" r="-1509" b="-3333"/>
                          </a:stretch>
                        </a:blipFill>
                      </a:tcPr>
                    </a:tc>
                    <a:extLst>
                      <a:ext uri="{0D108BD9-81ED-4DB2-BD59-A6C34878D82A}">
                        <a16:rowId xmlns:a16="http://schemas.microsoft.com/office/drawing/2014/main" val="3273603515"/>
                      </a:ext>
                    </a:extLst>
                  </a:tr>
                </a:tbl>
              </a:graphicData>
            </a:graphic>
          </p:graphicFrame>
        </mc:Fallback>
      </mc:AlternateContent>
      <p:pic>
        <p:nvPicPr>
          <p:cNvPr id="24" name="图片 23">
            <a:extLst>
              <a:ext uri="{FF2B5EF4-FFF2-40B4-BE49-F238E27FC236}">
                <a16:creationId xmlns:a16="http://schemas.microsoft.com/office/drawing/2014/main" id="{2379AA4D-0A20-EB96-C6F0-14B4685055C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810246" y="1866832"/>
            <a:ext cx="695729" cy="695729"/>
          </a:xfrm>
          <a:prstGeom prst="rect">
            <a:avLst/>
          </a:prstGeom>
        </p:spPr>
      </p:pic>
      <p:pic>
        <p:nvPicPr>
          <p:cNvPr id="25" name="图片 24">
            <a:extLst>
              <a:ext uri="{FF2B5EF4-FFF2-40B4-BE49-F238E27FC236}">
                <a16:creationId xmlns:a16="http://schemas.microsoft.com/office/drawing/2014/main" id="{66C91DD8-A328-558B-2126-BEA4CED179B8}"/>
              </a:ext>
            </a:extLst>
          </p:cNvPr>
          <p:cNvPicPr>
            <a:picLocks noChangeAspect="1"/>
          </p:cNvPicPr>
          <p:nvPr/>
        </p:nvPicPr>
        <p:blipFill>
          <a:blip r:embed="rId4"/>
          <a:stretch>
            <a:fillRect/>
          </a:stretch>
        </p:blipFill>
        <p:spPr>
          <a:xfrm>
            <a:off x="10817186" y="1945338"/>
            <a:ext cx="695730" cy="422591"/>
          </a:xfrm>
          <a:prstGeom prst="rect">
            <a:avLst/>
          </a:prstGeom>
        </p:spPr>
      </p:pic>
      <p:grpSp>
        <p:nvGrpSpPr>
          <p:cNvPr id="47" name="组合 46">
            <a:extLst>
              <a:ext uri="{FF2B5EF4-FFF2-40B4-BE49-F238E27FC236}">
                <a16:creationId xmlns:a16="http://schemas.microsoft.com/office/drawing/2014/main" id="{E9509600-0492-3F54-0A02-A7CA3F9BC00E}"/>
              </a:ext>
            </a:extLst>
          </p:cNvPr>
          <p:cNvGrpSpPr/>
          <p:nvPr/>
        </p:nvGrpSpPr>
        <p:grpSpPr>
          <a:xfrm>
            <a:off x="6944922" y="5323032"/>
            <a:ext cx="4376401" cy="1207584"/>
            <a:chOff x="1051541" y="5323032"/>
            <a:chExt cx="4376401" cy="1207584"/>
          </a:xfrm>
        </p:grpSpPr>
        <mc:AlternateContent xmlns:mc="http://schemas.openxmlformats.org/markup-compatibility/2006" xmlns:a14="http://schemas.microsoft.com/office/drawing/2010/main">
          <mc:Choice Requires="a14">
            <p:sp>
              <p:nvSpPr>
                <p:cNvPr id="48" name="文本框 47">
                  <a:extLst>
                    <a:ext uri="{FF2B5EF4-FFF2-40B4-BE49-F238E27FC236}">
                      <a16:creationId xmlns:a16="http://schemas.microsoft.com/office/drawing/2014/main" id="{86331449-33E3-7FC9-AB2F-AA545D9D2996}"/>
                    </a:ext>
                  </a:extLst>
                </p:cNvPr>
                <p:cNvSpPr txBox="1"/>
                <p:nvPr/>
              </p:nvSpPr>
              <p:spPr>
                <a:xfrm>
                  <a:off x="1328437" y="5323032"/>
                  <a:ext cx="2223896" cy="646331"/>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m:rPr>
                            <m:sty m:val="p"/>
                          </m:rPr>
                          <a:rPr lang="en-US" altLang="zh-CN" sz="2400" dirty="0">
                            <a:latin typeface="Cambria Math" panose="02040503050406030204" pitchFamily="18" charset="0"/>
                          </a:rPr>
                          <m:t>KG</m:t>
                        </m:r>
                        <m:r>
                          <a:rPr lang="en-US" altLang="zh-CN" sz="2400" dirty="0">
                            <a:latin typeface="Cambria Math" panose="02040503050406030204" pitchFamily="18" charset="0"/>
                          </a:rPr>
                          <m:t>(</m:t>
                        </m:r>
                        <m:r>
                          <a:rPr lang="zh-CN" altLang="en-US" sz="2400" dirty="0">
                            <a:latin typeface="Cambria Math" panose="02040503050406030204" pitchFamily="18" charset="0"/>
                            <a:ea typeface="Microsoft YaHei" panose="020B0503020204020204" pitchFamily="34" charset="-122"/>
                          </a:rPr>
                          <m:t>𝑠</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en-US" altLang="zh-CN" sz="2400" i="1" dirty="0">
                                <a:latin typeface="Cambria Math" panose="02040503050406030204" pitchFamily="18" charset="0"/>
                                <a:ea typeface="Microsoft YaHei" panose="020B0503020204020204" pitchFamily="34" charset="-122"/>
                              </a:rPr>
                              <m:t>𝐵</m:t>
                            </m:r>
                          </m:sub>
                        </m:sSub>
                        <m:r>
                          <a:rPr lang="en-US" altLang="zh-CN" sz="2400" dirty="0">
                            <a:latin typeface="Cambria Math" panose="02040503050406030204" pitchFamily="18" charset="0"/>
                          </a:rPr>
                          <m:t>)</m:t>
                        </m:r>
                      </m:oMath>
                    </m:oMathPara>
                  </a14:m>
                  <a:endParaRPr lang="zh-CN" altLang="en-US" sz="2400" dirty="0">
                    <a:latin typeface="Microsoft YaHei" panose="020B0503020204020204" pitchFamily="34" charset="-122"/>
                    <a:ea typeface="Microsoft YaHei" panose="020B0503020204020204" pitchFamily="34" charset="-122"/>
                  </a:endParaRPr>
                </a:p>
              </p:txBody>
            </p:sp>
          </mc:Choice>
          <mc:Fallback xmlns="">
            <p:sp>
              <p:nvSpPr>
                <p:cNvPr id="48" name="文本框 47">
                  <a:extLst>
                    <a:ext uri="{FF2B5EF4-FFF2-40B4-BE49-F238E27FC236}">
                      <a16:creationId xmlns:a16="http://schemas.microsoft.com/office/drawing/2014/main" id="{86331449-33E3-7FC9-AB2F-AA545D9D2996}"/>
                    </a:ext>
                  </a:extLst>
                </p:cNvPr>
                <p:cNvSpPr txBox="1">
                  <a:spLocks noRot="1" noChangeAspect="1" noMove="1" noResize="1" noEditPoints="1" noAdjustHandles="1" noChangeArrowheads="1" noChangeShapeType="1" noTextEdit="1"/>
                </p:cNvSpPr>
                <p:nvPr/>
              </p:nvSpPr>
              <p:spPr>
                <a:xfrm>
                  <a:off x="1328437" y="5323032"/>
                  <a:ext cx="2223896" cy="646331"/>
                </a:xfrm>
                <a:prstGeom prst="rect">
                  <a:avLst/>
                </a:prstGeom>
                <a:blipFill>
                  <a:blip r:embed="rId14"/>
                  <a:stretch>
                    <a:fillRect/>
                  </a:stretch>
                </a:blipFill>
              </p:spPr>
              <p:txBody>
                <a:bodyPr/>
                <a:lstStyle/>
                <a:p>
                  <a:r>
                    <a:rPr lang="zh-CN" altLang="en-US">
                      <a:noFill/>
                    </a:rPr>
                    <a:t> </a:t>
                  </a:r>
                </a:p>
              </p:txBody>
            </p:sp>
          </mc:Fallback>
        </mc:AlternateContent>
        <p:cxnSp>
          <p:nvCxnSpPr>
            <p:cNvPr id="49" name="直接箭头连接符 48">
              <a:extLst>
                <a:ext uri="{FF2B5EF4-FFF2-40B4-BE49-F238E27FC236}">
                  <a16:creationId xmlns:a16="http://schemas.microsoft.com/office/drawing/2014/main" id="{E7AEA7BB-6D07-5A10-6695-F25ABF8A5634}"/>
                </a:ext>
              </a:extLst>
            </p:cNvPr>
            <p:cNvCxnSpPr>
              <a:cxnSpLocks/>
            </p:cNvCxnSpPr>
            <p:nvPr/>
          </p:nvCxnSpPr>
          <p:spPr>
            <a:xfrm>
              <a:off x="3047766" y="5726463"/>
              <a:ext cx="61174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E14C833F-2C1D-92F5-617D-B9C9140DA773}"/>
                    </a:ext>
                  </a:extLst>
                </p:cNvPr>
                <p:cNvSpPr txBox="1"/>
                <p:nvPr/>
              </p:nvSpPr>
              <p:spPr>
                <a:xfrm>
                  <a:off x="3353640" y="5431236"/>
                  <a:ext cx="138286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0" i="1" dirty="0" smtClean="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b="0" i="1" dirty="0">
                                <a:latin typeface="Cambria Math" panose="02040503050406030204" pitchFamily="18" charset="0"/>
                                <a:ea typeface="Microsoft YaHei" panose="020B0503020204020204" pitchFamily="34" charset="-122"/>
                              </a:rPr>
                              <m:t>𝑘</m:t>
                            </m:r>
                          </m:e>
                          <m:sub>
                            <m:r>
                              <a:rPr lang="en-US" altLang="zh-CN" sz="2400" b="0" i="1" dirty="0" smtClean="0">
                                <a:latin typeface="Cambria Math" panose="02040503050406030204" pitchFamily="18" charset="0"/>
                                <a:ea typeface="Microsoft YaHei" panose="020B0503020204020204" pitchFamily="34" charset="-122"/>
                              </a:rPr>
                              <m:t>𝐵</m:t>
                            </m:r>
                          </m:sub>
                        </m:sSub>
                      </m:oMath>
                    </m:oMathPara>
                  </a14:m>
                  <a:endParaRPr lang="zh-CN" altLang="en-US" sz="2400" dirty="0"/>
                </a:p>
              </p:txBody>
            </p:sp>
          </mc:Choice>
          <mc:Fallback xmlns="">
            <p:sp>
              <p:nvSpPr>
                <p:cNvPr id="50" name="文本框 49">
                  <a:extLst>
                    <a:ext uri="{FF2B5EF4-FFF2-40B4-BE49-F238E27FC236}">
                      <a16:creationId xmlns:a16="http://schemas.microsoft.com/office/drawing/2014/main" id="{E14C833F-2C1D-92F5-617D-B9C9140DA773}"/>
                    </a:ext>
                  </a:extLst>
                </p:cNvPr>
                <p:cNvSpPr txBox="1">
                  <a:spLocks noRot="1" noChangeAspect="1" noMove="1" noResize="1" noEditPoints="1" noAdjustHandles="1" noChangeArrowheads="1" noChangeShapeType="1" noTextEdit="1"/>
                </p:cNvSpPr>
                <p:nvPr/>
              </p:nvSpPr>
              <p:spPr>
                <a:xfrm>
                  <a:off x="3353640" y="5431236"/>
                  <a:ext cx="1382868" cy="461665"/>
                </a:xfrm>
                <a:prstGeom prst="rect">
                  <a:avLst/>
                </a:prstGeom>
                <a:blipFill>
                  <a:blip r:embed="rId15"/>
                  <a:stretch>
                    <a:fillRect b="-92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F4577294-72E7-6395-EA46-E4DA8F760943}"/>
                    </a:ext>
                  </a:extLst>
                </p:cNvPr>
                <p:cNvSpPr txBox="1"/>
                <p:nvPr/>
              </p:nvSpPr>
              <p:spPr>
                <a:xfrm>
                  <a:off x="1051541" y="6067028"/>
                  <a:ext cx="357805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altLang="zh-CN" sz="2400" dirty="0" smtClean="0">
                            <a:latin typeface="Cambria Math" panose="02040503050406030204" pitchFamily="18" charset="0"/>
                          </a:rPr>
                          <m:t>SHK</m:t>
                        </m:r>
                        <m:r>
                          <a:rPr lang="en-US" altLang="zh-CN" sz="2400" dirty="0" smtClean="0">
                            <a:latin typeface="Cambria Math" panose="02040503050406030204" pitchFamily="18" charset="0"/>
                          </a:rPr>
                          <m:t>(</m:t>
                        </m:r>
                        <m:r>
                          <a:rPr lang="zh-CN" altLang="en-US" sz="2400" dirty="0">
                            <a:latin typeface="Cambria Math" panose="02040503050406030204" pitchFamily="18" charset="0"/>
                            <a:ea typeface="Microsoft YaHei" panose="020B0503020204020204" pitchFamily="34" charset="-122"/>
                          </a:rPr>
                          <m:t>𝑠</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en-US" altLang="zh-CN" sz="2400" i="1" dirty="0">
                                <a:latin typeface="Cambria Math" panose="02040503050406030204" pitchFamily="18" charset="0"/>
                                <a:ea typeface="Microsoft YaHei" panose="020B0503020204020204" pitchFamily="34" charset="-122"/>
                              </a:rPr>
                              <m:t>𝐵</m:t>
                            </m:r>
                          </m:sub>
                        </m:sSub>
                        <m:r>
                          <a:rPr lang="en-US" altLang="zh-CN" sz="2400" dirty="0">
                            <a:latin typeface="Cambria Math" panose="02040503050406030204" pitchFamily="18" charset="0"/>
                            <a:ea typeface="Microsoft YaHei" panose="020B0503020204020204" pitchFamily="34" charset="-122"/>
                          </a:rPr>
                          <m:t>,</m:t>
                        </m:r>
                        <m:r>
                          <a:rPr lang="en-US" altLang="zh-CN" sz="2400" i="1" dirty="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en-US" altLang="zh-CN" sz="2400" b="0" i="1" dirty="0" smtClean="0">
                                <a:latin typeface="Cambria Math" panose="02040503050406030204" pitchFamily="18" charset="0"/>
                                <a:ea typeface="Microsoft YaHei" panose="020B0503020204020204" pitchFamily="34" charset="-122"/>
                              </a:rPr>
                              <m:t>𝐴</m:t>
                            </m:r>
                          </m:sub>
                        </m:sSub>
                        <m:r>
                          <a:rPr lang="en-US" altLang="zh-CN" sz="2400" dirty="0">
                            <a:latin typeface="Cambria Math" panose="02040503050406030204" pitchFamily="18" charset="0"/>
                          </a:rPr>
                          <m:t>)</m:t>
                        </m:r>
                      </m:oMath>
                    </m:oMathPara>
                  </a14:m>
                  <a:endParaRPr lang="zh-CN" altLang="en-US" sz="2400" dirty="0"/>
                </a:p>
              </p:txBody>
            </p:sp>
          </mc:Choice>
          <mc:Fallback xmlns="">
            <p:sp>
              <p:nvSpPr>
                <p:cNvPr id="51" name="文本框 50">
                  <a:extLst>
                    <a:ext uri="{FF2B5EF4-FFF2-40B4-BE49-F238E27FC236}">
                      <a16:creationId xmlns:a16="http://schemas.microsoft.com/office/drawing/2014/main" id="{F4577294-72E7-6395-EA46-E4DA8F760943}"/>
                    </a:ext>
                  </a:extLst>
                </p:cNvPr>
                <p:cNvSpPr txBox="1">
                  <a:spLocks noRot="1" noChangeAspect="1" noMove="1" noResize="1" noEditPoints="1" noAdjustHandles="1" noChangeArrowheads="1" noChangeShapeType="1" noTextEdit="1"/>
                </p:cNvSpPr>
                <p:nvPr/>
              </p:nvSpPr>
              <p:spPr>
                <a:xfrm>
                  <a:off x="1051541" y="6067028"/>
                  <a:ext cx="3578053" cy="461665"/>
                </a:xfrm>
                <a:prstGeom prst="rect">
                  <a:avLst/>
                </a:prstGeom>
                <a:blipFill>
                  <a:blip r:embed="rId16"/>
                  <a:stretch>
                    <a:fillRect b="-17105"/>
                  </a:stretch>
                </a:blipFill>
              </p:spPr>
              <p:txBody>
                <a:bodyPr/>
                <a:lstStyle/>
                <a:p>
                  <a:r>
                    <a:rPr lang="zh-CN" altLang="en-US">
                      <a:noFill/>
                    </a:rPr>
                    <a:t> </a:t>
                  </a:r>
                </a:p>
              </p:txBody>
            </p:sp>
          </mc:Fallback>
        </mc:AlternateContent>
        <p:cxnSp>
          <p:nvCxnSpPr>
            <p:cNvPr id="52" name="直接箭头连接符 51">
              <a:extLst>
                <a:ext uri="{FF2B5EF4-FFF2-40B4-BE49-F238E27FC236}">
                  <a16:creationId xmlns:a16="http://schemas.microsoft.com/office/drawing/2014/main" id="{A2BD75E2-B252-E1F0-E57B-7F38190A6E63}"/>
                </a:ext>
              </a:extLst>
            </p:cNvPr>
            <p:cNvCxnSpPr>
              <a:cxnSpLocks/>
            </p:cNvCxnSpPr>
            <p:nvPr/>
          </p:nvCxnSpPr>
          <p:spPr>
            <a:xfrm>
              <a:off x="3893890" y="6326789"/>
              <a:ext cx="61174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F4F12F05-55C2-93F4-9DA6-28DC596F4796}"/>
                    </a:ext>
                  </a:extLst>
                </p:cNvPr>
                <p:cNvSpPr txBox="1"/>
                <p:nvPr/>
              </p:nvSpPr>
              <p:spPr>
                <a:xfrm>
                  <a:off x="4045074" y="6068951"/>
                  <a:ext cx="138286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1" i="1" dirty="0" smtClean="0">
                            <a:solidFill>
                              <a:srgbClr val="C00000"/>
                            </a:solidFill>
                            <a:latin typeface="Cambria Math" panose="02040503050406030204" pitchFamily="18" charset="0"/>
                            <a:ea typeface="Microsoft YaHei" panose="020B0503020204020204" pitchFamily="34" charset="-122"/>
                          </a:rPr>
                          <m:t>𝒌</m:t>
                        </m:r>
                      </m:oMath>
                    </m:oMathPara>
                  </a14:m>
                  <a:endParaRPr lang="zh-CN" altLang="en-US" sz="2400" b="1" dirty="0"/>
                </a:p>
              </p:txBody>
            </p:sp>
          </mc:Choice>
          <mc:Fallback xmlns="">
            <p:sp>
              <p:nvSpPr>
                <p:cNvPr id="53" name="文本框 52">
                  <a:extLst>
                    <a:ext uri="{FF2B5EF4-FFF2-40B4-BE49-F238E27FC236}">
                      <a16:creationId xmlns:a16="http://schemas.microsoft.com/office/drawing/2014/main" id="{F4F12F05-55C2-93F4-9DA6-28DC596F4796}"/>
                    </a:ext>
                  </a:extLst>
                </p:cNvPr>
                <p:cNvSpPr txBox="1">
                  <a:spLocks noRot="1" noChangeAspect="1" noMove="1" noResize="1" noEditPoints="1" noAdjustHandles="1" noChangeArrowheads="1" noChangeShapeType="1" noTextEdit="1"/>
                </p:cNvSpPr>
                <p:nvPr/>
              </p:nvSpPr>
              <p:spPr>
                <a:xfrm>
                  <a:off x="4045074" y="6068951"/>
                  <a:ext cx="1382868" cy="461665"/>
                </a:xfrm>
                <a:prstGeom prst="rect">
                  <a:avLst/>
                </a:prstGeom>
                <a:blipFill>
                  <a:blip r:embed="rId17"/>
                  <a:stretch>
                    <a:fillRect/>
                  </a:stretch>
                </a:blipFill>
              </p:spPr>
              <p:txBody>
                <a:bodyPr/>
                <a:lstStyle/>
                <a:p>
                  <a:r>
                    <a:rPr lang="zh-CN" altLang="en-US">
                      <a:noFill/>
                    </a:rPr>
                    <a:t> </a:t>
                  </a:r>
                </a:p>
              </p:txBody>
            </p:sp>
          </mc:Fallback>
        </mc:AlternateContent>
      </p:grpSp>
      <p:cxnSp>
        <p:nvCxnSpPr>
          <p:cNvPr id="54" name="直接箭头连接符 53">
            <a:extLst>
              <a:ext uri="{FF2B5EF4-FFF2-40B4-BE49-F238E27FC236}">
                <a16:creationId xmlns:a16="http://schemas.microsoft.com/office/drawing/2014/main" id="{D28D4963-4488-4B12-09E7-450276D6C8B6}"/>
              </a:ext>
            </a:extLst>
          </p:cNvPr>
          <p:cNvCxnSpPr>
            <a:cxnSpLocks/>
          </p:cNvCxnSpPr>
          <p:nvPr/>
        </p:nvCxnSpPr>
        <p:spPr>
          <a:xfrm flipV="1">
            <a:off x="8687375" y="4469949"/>
            <a:ext cx="0" cy="789862"/>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55" name="文本框 54">
            <a:extLst>
              <a:ext uri="{FF2B5EF4-FFF2-40B4-BE49-F238E27FC236}">
                <a16:creationId xmlns:a16="http://schemas.microsoft.com/office/drawing/2014/main" id="{F03496D8-9924-7AE2-1E31-B509575A09EB}"/>
              </a:ext>
            </a:extLst>
          </p:cNvPr>
          <p:cNvSpPr txBox="1"/>
          <p:nvPr/>
        </p:nvSpPr>
        <p:spPr>
          <a:xfrm>
            <a:off x="7792866" y="4674029"/>
            <a:ext cx="977184" cy="369332"/>
          </a:xfrm>
          <a:prstGeom prst="rect">
            <a:avLst/>
          </a:prstGeom>
          <a:noFill/>
        </p:spPr>
        <p:txBody>
          <a:bodyPr wrap="square">
            <a:spAutoFit/>
          </a:bodyPr>
          <a:lstStyle/>
          <a:p>
            <a:pPr algn="ctr"/>
            <a:r>
              <a:rPr lang="en-US" altLang="zh-CN" sz="1800" dirty="0">
                <a:latin typeface="Microsoft YaHei" panose="020B0503020204020204" pitchFamily="34" charset="-122"/>
                <a:ea typeface="Microsoft YaHei" panose="020B0503020204020204" pitchFamily="34" charset="-122"/>
              </a:rPr>
              <a:t>query</a:t>
            </a:r>
            <a:endParaRPr lang="zh-CN" altLang="en-US" dirty="0"/>
          </a:p>
        </p:txBody>
      </p:sp>
      <p:cxnSp>
        <p:nvCxnSpPr>
          <p:cNvPr id="56" name="直接箭头连接符 55">
            <a:extLst>
              <a:ext uri="{FF2B5EF4-FFF2-40B4-BE49-F238E27FC236}">
                <a16:creationId xmlns:a16="http://schemas.microsoft.com/office/drawing/2014/main" id="{E0B5D89C-5C94-2217-7DDA-8C4FD2700E4A}"/>
              </a:ext>
            </a:extLst>
          </p:cNvPr>
          <p:cNvCxnSpPr>
            <a:cxnSpLocks/>
          </p:cNvCxnSpPr>
          <p:nvPr/>
        </p:nvCxnSpPr>
        <p:spPr>
          <a:xfrm>
            <a:off x="9666169" y="4469949"/>
            <a:ext cx="0" cy="789862"/>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57" name="文本框 56">
            <a:extLst>
              <a:ext uri="{FF2B5EF4-FFF2-40B4-BE49-F238E27FC236}">
                <a16:creationId xmlns:a16="http://schemas.microsoft.com/office/drawing/2014/main" id="{05740BB8-E211-C0B0-85D5-B2594DB95BFB}"/>
              </a:ext>
            </a:extLst>
          </p:cNvPr>
          <p:cNvSpPr txBox="1"/>
          <p:nvPr/>
        </p:nvSpPr>
        <p:spPr>
          <a:xfrm>
            <a:off x="9654586" y="4675025"/>
            <a:ext cx="1194074" cy="369332"/>
          </a:xfrm>
          <a:prstGeom prst="rect">
            <a:avLst/>
          </a:prstGeom>
          <a:noFill/>
        </p:spPr>
        <p:txBody>
          <a:bodyPr wrap="square">
            <a:spAutoFit/>
          </a:bodyPr>
          <a:lstStyle/>
          <a:p>
            <a:pPr algn="ctr"/>
            <a:r>
              <a:rPr lang="en-US" altLang="zh-CN" sz="1800" dirty="0">
                <a:latin typeface="Microsoft YaHei" panose="020B0503020204020204" pitchFamily="34" charset="-122"/>
                <a:ea typeface="Microsoft YaHei" panose="020B0503020204020204" pitchFamily="34" charset="-122"/>
              </a:rPr>
              <a:t>response</a:t>
            </a:r>
            <a:endParaRPr lang="zh-CN" altLang="en-US" dirty="0"/>
          </a:p>
        </p:txBody>
      </p:sp>
      <p:cxnSp>
        <p:nvCxnSpPr>
          <p:cNvPr id="6" name="直接箭头连接符 5">
            <a:extLst>
              <a:ext uri="{FF2B5EF4-FFF2-40B4-BE49-F238E27FC236}">
                <a16:creationId xmlns:a16="http://schemas.microsoft.com/office/drawing/2014/main" id="{1A9A88B4-E864-AC43-0E4D-B83B8764F813}"/>
              </a:ext>
            </a:extLst>
          </p:cNvPr>
          <p:cNvCxnSpPr>
            <a:cxnSpLocks/>
          </p:cNvCxnSpPr>
          <p:nvPr/>
        </p:nvCxnSpPr>
        <p:spPr>
          <a:xfrm>
            <a:off x="4924022" y="3985998"/>
            <a:ext cx="2455572" cy="0"/>
          </a:xfrm>
          <a:prstGeom prst="straightConnector1">
            <a:avLst/>
          </a:prstGeom>
          <a:ln w="38100">
            <a:solidFill>
              <a:srgbClr val="C00000"/>
            </a:solidFill>
            <a:headEnd type="triangle"/>
            <a:tailEnd type="triangle"/>
          </a:ln>
        </p:spPr>
        <p:style>
          <a:lnRef idx="1">
            <a:schemeClr val="accent6"/>
          </a:lnRef>
          <a:fillRef idx="0">
            <a:schemeClr val="accent6"/>
          </a:fillRef>
          <a:effectRef idx="0">
            <a:schemeClr val="accent6"/>
          </a:effectRef>
          <a:fontRef idx="minor">
            <a:schemeClr val="tx1"/>
          </a:fontRef>
        </p:style>
      </p:cxnSp>
      <p:sp>
        <p:nvSpPr>
          <p:cNvPr id="2" name="文本框 1">
            <a:extLst>
              <a:ext uri="{FF2B5EF4-FFF2-40B4-BE49-F238E27FC236}">
                <a16:creationId xmlns:a16="http://schemas.microsoft.com/office/drawing/2014/main" id="{039BE9F8-C999-C6CE-1EDC-97B52DAF9DC2}"/>
              </a:ext>
            </a:extLst>
          </p:cNvPr>
          <p:cNvSpPr txBox="1"/>
          <p:nvPr/>
        </p:nvSpPr>
        <p:spPr>
          <a:xfrm>
            <a:off x="5306462" y="3585888"/>
            <a:ext cx="1579075" cy="400110"/>
          </a:xfrm>
          <a:prstGeom prst="rect">
            <a:avLst/>
          </a:prstGeom>
          <a:noFill/>
        </p:spPr>
        <p:txBody>
          <a:bodyPr wrap="square">
            <a:spAutoFit/>
          </a:bodyPr>
          <a:lstStyle/>
          <a:p>
            <a:pPr algn="ctr"/>
            <a:r>
              <a:rPr lang="en-US" altLang="zh-CN" sz="2000" b="1" dirty="0">
                <a:latin typeface="Microsoft YaHei" panose="020B0503020204020204" pitchFamily="34" charset="-122"/>
                <a:ea typeface="Microsoft YaHei" panose="020B0503020204020204" pitchFamily="34" charset="-122"/>
              </a:rPr>
              <a:t>update</a:t>
            </a:r>
            <a:endParaRPr lang="zh-CN" altLang="en-US" sz="2000" b="1" dirty="0"/>
          </a:p>
        </p:txBody>
      </p:sp>
      <p:pic>
        <p:nvPicPr>
          <p:cNvPr id="7" name="图片 6">
            <a:extLst>
              <a:ext uri="{FF2B5EF4-FFF2-40B4-BE49-F238E27FC236}">
                <a16:creationId xmlns:a16="http://schemas.microsoft.com/office/drawing/2014/main" id="{E4102878-933F-C554-8699-4EAD607A858C}"/>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906420">
            <a:off x="3643267" y="914459"/>
            <a:ext cx="886162" cy="886162"/>
          </a:xfrm>
          <a:prstGeom prst="rect">
            <a:avLst/>
          </a:prstGeom>
        </p:spPr>
      </p:pic>
      <p:pic>
        <p:nvPicPr>
          <p:cNvPr id="9" name="图片 8">
            <a:extLst>
              <a:ext uri="{FF2B5EF4-FFF2-40B4-BE49-F238E27FC236}">
                <a16:creationId xmlns:a16="http://schemas.microsoft.com/office/drawing/2014/main" id="{ECA053E9-8490-846C-83AD-99E93669983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953193" y="1020949"/>
            <a:ext cx="439003" cy="439003"/>
          </a:xfrm>
          <a:prstGeom prst="rect">
            <a:avLst/>
          </a:prstGeom>
        </p:spPr>
      </p:pic>
    </p:spTree>
    <p:extLst>
      <p:ext uri="{BB962C8B-B14F-4D97-AF65-F5344CB8AC3E}">
        <p14:creationId xmlns:p14="http://schemas.microsoft.com/office/powerpoint/2010/main" val="960601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6F7B8-8D0D-2ADC-DE79-C7B78FC9261F}"/>
            </a:ext>
          </a:extLst>
        </p:cNvPr>
        <p:cNvGrpSpPr/>
        <p:nvPr/>
      </p:nvGrpSpPr>
      <p:grpSpPr>
        <a:xfrm>
          <a:off x="0" y="0"/>
          <a:ext cx="0" cy="0"/>
          <a:chOff x="0" y="0"/>
          <a:chExt cx="0" cy="0"/>
        </a:xfrm>
      </p:grpSpPr>
      <p:sp>
        <p:nvSpPr>
          <p:cNvPr id="15" name="矩形: 圆角 14">
            <a:extLst>
              <a:ext uri="{FF2B5EF4-FFF2-40B4-BE49-F238E27FC236}">
                <a16:creationId xmlns:a16="http://schemas.microsoft.com/office/drawing/2014/main" id="{5EB47378-80EF-F0D7-1E61-80A5949141D6}"/>
              </a:ext>
            </a:extLst>
          </p:cNvPr>
          <p:cNvSpPr/>
          <p:nvPr/>
        </p:nvSpPr>
        <p:spPr>
          <a:xfrm>
            <a:off x="1117280" y="2130401"/>
            <a:ext cx="4049975" cy="2198689"/>
          </a:xfrm>
          <a:prstGeom prst="roundRect">
            <a:avLst>
              <a:gd name="adj" fmla="val 8936"/>
            </a:avLst>
          </a:prstGeom>
          <a:noFill/>
          <a:ln w="28575">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连接符 61">
            <a:extLst>
              <a:ext uri="{FF2B5EF4-FFF2-40B4-BE49-F238E27FC236}">
                <a16:creationId xmlns:a16="http://schemas.microsoft.com/office/drawing/2014/main" id="{802FBB5B-15CF-AB5A-0F02-44E2349EDDC2}"/>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3E52176D-E1E9-C814-13F5-59CE28D39834}"/>
              </a:ext>
            </a:extLst>
          </p:cNvPr>
          <p:cNvSpPr txBox="1">
            <a:spLocks noChangeArrowheads="1"/>
          </p:cNvSpPr>
          <p:nvPr/>
        </p:nvSpPr>
        <p:spPr bwMode="auto">
          <a:xfrm>
            <a:off x="367827" y="213865"/>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fontAlgn="base">
              <a:lnSpc>
                <a:spcPct val="100000"/>
              </a:lnSpc>
              <a:spcBef>
                <a:spcPct val="0"/>
              </a:spcBef>
              <a:spcAft>
                <a:spcPct val="0"/>
              </a:spcAft>
              <a:buNone/>
              <a:defRPr/>
            </a:pPr>
            <a:r>
              <a:rPr lang="en-US" altLang="zh-CN" sz="3200" b="1" dirty="0">
                <a:latin typeface="微软雅黑" panose="020B0503020204020204" pitchFamily="34" charset="-122"/>
                <a:ea typeface="微软雅黑" panose="020B0503020204020204" pitchFamily="34" charset="-122"/>
              </a:rPr>
              <a:t>Back to Our Purpose</a:t>
            </a:r>
            <a:endParaRPr lang="zh-CN" altLang="en-US" sz="3200" b="1" dirty="0">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a16="http://schemas.microsoft.com/office/drawing/2014/main" id="{E7C36F7F-ED13-A2AC-2F0E-1E82E36006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485" y="1870716"/>
            <a:ext cx="691845" cy="691845"/>
          </a:xfrm>
          <a:prstGeom prst="rect">
            <a:avLst/>
          </a:prstGeom>
        </p:spPr>
      </p:pic>
      <mc:AlternateContent xmlns:mc="http://schemas.openxmlformats.org/markup-compatibility/2006" xmlns:a14="http://schemas.microsoft.com/office/drawing/2010/main">
        <mc:Choice Requires="a14">
          <p:graphicFrame>
            <p:nvGraphicFramePr>
              <p:cNvPr id="16" name="表格 15">
                <a:extLst>
                  <a:ext uri="{FF2B5EF4-FFF2-40B4-BE49-F238E27FC236}">
                    <a16:creationId xmlns:a16="http://schemas.microsoft.com/office/drawing/2014/main" id="{EECF288F-E921-2C53-21B3-AE359AEFEDA0}"/>
                  </a:ext>
                </a:extLst>
              </p:cNvPr>
              <p:cNvGraphicFramePr>
                <a:graphicFrameLocks noGrp="1"/>
              </p:cNvGraphicFramePr>
              <p:nvPr>
                <p:extLst/>
              </p:nvPr>
            </p:nvGraphicFramePr>
            <p:xfrm>
              <a:off x="1546754" y="2327577"/>
              <a:ext cx="3231550" cy="1828800"/>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0">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𝟔</m:t>
                                </m:r>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a:solidFill>
                                          <a:schemeClr val="tx1"/>
                                        </a:solidFill>
                                        <a:latin typeface="Cambria Math" panose="02040503050406030204" pitchFamily="18" charset="0"/>
                                        <a:ea typeface="+mn-ea"/>
                                        <a:cs typeface="+mn-cs"/>
                                      </a:rPr>
                                      <m:t>𝟔</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2436588267"/>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𝟐</m:t>
                                </m:r>
                              </m:oMath>
                            </m:oMathPara>
                          </a14:m>
                          <a:endParaRPr lang="zh-CN" altLang="en-US" b="1" dirty="0"/>
                        </a:p>
                      </a:txBody>
                      <a:tcPr>
                        <a:solidFill>
                          <a:schemeClr val="accent2">
                            <a:lumMod val="40000"/>
                            <a:lumOff val="60000"/>
                          </a:schemeClr>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𝟕</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chemeClr val="accent2">
                            <a:lumMod val="40000"/>
                            <a:lumOff val="60000"/>
                          </a:schemeClr>
                        </a:solidFill>
                      </a:tcPr>
                    </a:tc>
                    <a:extLst>
                      <a:ext uri="{0D108BD9-81ED-4DB2-BD59-A6C34878D82A}">
                        <a16:rowId xmlns:a16="http://schemas.microsoft.com/office/drawing/2014/main" val="1012736869"/>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𝟑</m:t>
                                </m:r>
                              </m:oMath>
                            </m:oMathPara>
                          </a14:m>
                          <a:endParaRPr lang="zh-CN" altLang="en-US" b="1" dirty="0"/>
                        </a:p>
                      </a:txBody>
                      <a:tcPr>
                        <a:solidFill>
                          <a:schemeClr val="accent2">
                            <a:lumMod val="40000"/>
                            <a:lumOff val="60000"/>
                          </a:schemeClr>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a:solidFill>
                                          <a:schemeClr val="tx1"/>
                                        </a:solidFill>
                                        <a:latin typeface="Cambria Math" panose="02040503050406030204" pitchFamily="18" charset="0"/>
                                        <a:ea typeface="+mn-ea"/>
                                        <a:cs typeface="+mn-cs"/>
                                      </a:rPr>
                                      <m:t>𝟑</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chemeClr val="accent2">
                            <a:lumMod val="40000"/>
                            <a:lumOff val="60000"/>
                          </a:schemeClr>
                        </a:solidFill>
                      </a:tcPr>
                    </a:tc>
                    <a:extLst>
                      <a:ext uri="{0D108BD9-81ED-4DB2-BD59-A6C34878D82A}">
                        <a16:rowId xmlns:a16="http://schemas.microsoft.com/office/drawing/2014/main" val="170428698"/>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𝟒</m:t>
                                </m:r>
                              </m:oMath>
                            </m:oMathPara>
                          </a14:m>
                          <a:endParaRPr lang="zh-CN" altLang="en-US" b="1" dirty="0"/>
                        </a:p>
                      </a:txBody>
                      <a:tcPr>
                        <a:solidFill>
                          <a:schemeClr val="accent2">
                            <a:lumMod val="40000"/>
                            <a:lumOff val="60000"/>
                          </a:schemeClr>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a:solidFill>
                                          <a:schemeClr val="tx1"/>
                                        </a:solidFill>
                                        <a:latin typeface="Cambria Math" panose="02040503050406030204" pitchFamily="18" charset="0"/>
                                        <a:ea typeface="+mn-ea"/>
                                        <a:cs typeface="+mn-cs"/>
                                      </a:rPr>
                                      <m:t>𝟒</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chemeClr val="accent2">
                            <a:lumMod val="40000"/>
                            <a:lumOff val="60000"/>
                          </a:schemeClr>
                        </a:solidFill>
                      </a:tcPr>
                    </a:tc>
                    <a:extLst>
                      <a:ext uri="{0D108BD9-81ED-4DB2-BD59-A6C34878D82A}">
                        <a16:rowId xmlns:a16="http://schemas.microsoft.com/office/drawing/2014/main" val="4207005643"/>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𝟏𝟎</m:t>
                                </m:r>
                              </m:oMath>
                            </m:oMathPara>
                          </a14:m>
                          <a:endParaRPr lang="zh-CN" altLang="en-US" b="1" dirty="0"/>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𝟓</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chemeClr val="accent2">
                            <a:lumMod val="40000"/>
                            <a:lumOff val="60000"/>
                          </a:schemeClr>
                        </a:solidFill>
                      </a:tcPr>
                    </a:tc>
                    <a:extLst>
                      <a:ext uri="{0D108BD9-81ED-4DB2-BD59-A6C34878D82A}">
                        <a16:rowId xmlns:a16="http://schemas.microsoft.com/office/drawing/2014/main" val="3273603515"/>
                      </a:ext>
                    </a:extLst>
                  </a:tr>
                </a:tbl>
              </a:graphicData>
            </a:graphic>
          </p:graphicFrame>
        </mc:Choice>
        <mc:Fallback xmlns="">
          <p:graphicFrame>
            <p:nvGraphicFramePr>
              <p:cNvPr id="16" name="表格 15">
                <a:extLst>
                  <a:ext uri="{FF2B5EF4-FFF2-40B4-BE49-F238E27FC236}">
                    <a16:creationId xmlns:a16="http://schemas.microsoft.com/office/drawing/2014/main" id="{EECF288F-E921-2C53-21B3-AE359AEFEDA0}"/>
                  </a:ext>
                </a:extLst>
              </p:cNvPr>
              <p:cNvGraphicFramePr>
                <a:graphicFrameLocks noGrp="1"/>
              </p:cNvGraphicFramePr>
              <p:nvPr>
                <p:extLst>
                  <p:ext uri="{D42A27DB-BD31-4B8C-83A1-F6EECF244321}">
                    <p14:modId xmlns:p14="http://schemas.microsoft.com/office/powerpoint/2010/main" val="3683367821"/>
                  </p:ext>
                </p:extLst>
              </p:nvPr>
            </p:nvGraphicFramePr>
            <p:xfrm>
              <a:off x="1546754" y="2327577"/>
              <a:ext cx="3231550" cy="1828800"/>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365760">
                    <a:tc>
                      <a:txBody>
                        <a:bodyPr/>
                        <a:lstStyle/>
                        <a:p>
                          <a:endParaRPr lang="zh-CN"/>
                        </a:p>
                      </a:txBody>
                      <a:tcPr>
                        <a:blipFill>
                          <a:blip r:embed="rId4"/>
                          <a:stretch>
                            <a:fillRect l="-376" t="-1667" r="-101504" b="-405000"/>
                          </a:stretch>
                        </a:blipFill>
                      </a:tcPr>
                    </a:tc>
                    <a:tc>
                      <a:txBody>
                        <a:bodyPr/>
                        <a:lstStyle/>
                        <a:p>
                          <a:endParaRPr lang="zh-CN"/>
                        </a:p>
                      </a:txBody>
                      <a:tcPr>
                        <a:blipFill>
                          <a:blip r:embed="rId4"/>
                          <a:stretch>
                            <a:fillRect l="-100755" t="-1667" r="-1887" b="-405000"/>
                          </a:stretch>
                        </a:blipFill>
                      </a:tcPr>
                    </a:tc>
                    <a:extLst>
                      <a:ext uri="{0D108BD9-81ED-4DB2-BD59-A6C34878D82A}">
                        <a16:rowId xmlns:a16="http://schemas.microsoft.com/office/drawing/2014/main" val="2436588267"/>
                      </a:ext>
                    </a:extLst>
                  </a:tr>
                  <a:tr h="365760">
                    <a:tc>
                      <a:txBody>
                        <a:bodyPr/>
                        <a:lstStyle/>
                        <a:p>
                          <a:endParaRPr lang="zh-CN"/>
                        </a:p>
                      </a:txBody>
                      <a:tcPr>
                        <a:blipFill>
                          <a:blip r:embed="rId4"/>
                          <a:stretch>
                            <a:fillRect l="-376" t="-101667" r="-101504" b="-305000"/>
                          </a:stretch>
                        </a:blipFill>
                      </a:tcPr>
                    </a:tc>
                    <a:tc>
                      <a:txBody>
                        <a:bodyPr/>
                        <a:lstStyle/>
                        <a:p>
                          <a:endParaRPr lang="zh-CN"/>
                        </a:p>
                      </a:txBody>
                      <a:tcPr>
                        <a:blipFill>
                          <a:blip r:embed="rId4"/>
                          <a:stretch>
                            <a:fillRect l="-100755" t="-101667" r="-1887" b="-305000"/>
                          </a:stretch>
                        </a:blipFill>
                      </a:tcPr>
                    </a:tc>
                    <a:extLst>
                      <a:ext uri="{0D108BD9-81ED-4DB2-BD59-A6C34878D82A}">
                        <a16:rowId xmlns:a16="http://schemas.microsoft.com/office/drawing/2014/main" val="1012736869"/>
                      </a:ext>
                    </a:extLst>
                  </a:tr>
                  <a:tr h="365760">
                    <a:tc>
                      <a:txBody>
                        <a:bodyPr/>
                        <a:lstStyle/>
                        <a:p>
                          <a:endParaRPr lang="zh-CN"/>
                        </a:p>
                      </a:txBody>
                      <a:tcPr>
                        <a:blipFill>
                          <a:blip r:embed="rId4"/>
                          <a:stretch>
                            <a:fillRect l="-376" t="-198361" r="-101504" b="-200000"/>
                          </a:stretch>
                        </a:blipFill>
                      </a:tcPr>
                    </a:tc>
                    <a:tc>
                      <a:txBody>
                        <a:bodyPr/>
                        <a:lstStyle/>
                        <a:p>
                          <a:endParaRPr lang="zh-CN"/>
                        </a:p>
                      </a:txBody>
                      <a:tcPr>
                        <a:blipFill>
                          <a:blip r:embed="rId4"/>
                          <a:stretch>
                            <a:fillRect l="-100755" t="-198361" r="-1887" b="-200000"/>
                          </a:stretch>
                        </a:blipFill>
                      </a:tcPr>
                    </a:tc>
                    <a:extLst>
                      <a:ext uri="{0D108BD9-81ED-4DB2-BD59-A6C34878D82A}">
                        <a16:rowId xmlns:a16="http://schemas.microsoft.com/office/drawing/2014/main" val="170428698"/>
                      </a:ext>
                    </a:extLst>
                  </a:tr>
                  <a:tr h="365760">
                    <a:tc>
                      <a:txBody>
                        <a:bodyPr/>
                        <a:lstStyle/>
                        <a:p>
                          <a:endParaRPr lang="zh-CN"/>
                        </a:p>
                      </a:txBody>
                      <a:tcPr>
                        <a:blipFill>
                          <a:blip r:embed="rId4"/>
                          <a:stretch>
                            <a:fillRect l="-376" t="-303333" r="-101504" b="-103333"/>
                          </a:stretch>
                        </a:blipFill>
                      </a:tcPr>
                    </a:tc>
                    <a:tc>
                      <a:txBody>
                        <a:bodyPr/>
                        <a:lstStyle/>
                        <a:p>
                          <a:endParaRPr lang="zh-CN"/>
                        </a:p>
                      </a:txBody>
                      <a:tcPr>
                        <a:blipFill>
                          <a:blip r:embed="rId4"/>
                          <a:stretch>
                            <a:fillRect l="-100755" t="-303333" r="-1887" b="-103333"/>
                          </a:stretch>
                        </a:blipFill>
                      </a:tcPr>
                    </a:tc>
                    <a:extLst>
                      <a:ext uri="{0D108BD9-81ED-4DB2-BD59-A6C34878D82A}">
                        <a16:rowId xmlns:a16="http://schemas.microsoft.com/office/drawing/2014/main" val="4207005643"/>
                      </a:ext>
                    </a:extLst>
                  </a:tr>
                  <a:tr h="365760">
                    <a:tc>
                      <a:txBody>
                        <a:bodyPr/>
                        <a:lstStyle/>
                        <a:p>
                          <a:endParaRPr lang="zh-CN"/>
                        </a:p>
                      </a:txBody>
                      <a:tcPr>
                        <a:blipFill>
                          <a:blip r:embed="rId4"/>
                          <a:stretch>
                            <a:fillRect l="-376" t="-403333" r="-101504" b="-3333"/>
                          </a:stretch>
                        </a:blipFill>
                      </a:tcPr>
                    </a:tc>
                    <a:tc>
                      <a:txBody>
                        <a:bodyPr/>
                        <a:lstStyle/>
                        <a:p>
                          <a:endParaRPr lang="zh-CN"/>
                        </a:p>
                      </a:txBody>
                      <a:tcPr>
                        <a:blipFill>
                          <a:blip r:embed="rId4"/>
                          <a:stretch>
                            <a:fillRect l="-100755" t="-403333" r="-1887" b="-3333"/>
                          </a:stretch>
                        </a:blipFill>
                      </a:tcPr>
                    </a:tc>
                    <a:extLst>
                      <a:ext uri="{0D108BD9-81ED-4DB2-BD59-A6C34878D82A}">
                        <a16:rowId xmlns:a16="http://schemas.microsoft.com/office/drawing/2014/main" val="3273603515"/>
                      </a:ext>
                    </a:extLst>
                  </a:tr>
                </a:tbl>
              </a:graphicData>
            </a:graphic>
          </p:graphicFrame>
        </mc:Fallback>
      </mc:AlternateContent>
      <p:grpSp>
        <p:nvGrpSpPr>
          <p:cNvPr id="39" name="组合 38">
            <a:extLst>
              <a:ext uri="{FF2B5EF4-FFF2-40B4-BE49-F238E27FC236}">
                <a16:creationId xmlns:a16="http://schemas.microsoft.com/office/drawing/2014/main" id="{1A846EDE-FAE7-7C52-D9C8-16A53447AA03}"/>
              </a:ext>
            </a:extLst>
          </p:cNvPr>
          <p:cNvGrpSpPr/>
          <p:nvPr/>
        </p:nvGrpSpPr>
        <p:grpSpPr>
          <a:xfrm>
            <a:off x="1051541" y="5323032"/>
            <a:ext cx="4376401" cy="1226820"/>
            <a:chOff x="1051541" y="5323032"/>
            <a:chExt cx="4376401" cy="1226820"/>
          </a:xfrm>
        </p:grpSpPr>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F9B109E2-6B37-6FC5-8A73-CA15AC847CF2}"/>
                    </a:ext>
                  </a:extLst>
                </p:cNvPr>
                <p:cNvSpPr txBox="1"/>
                <p:nvPr/>
              </p:nvSpPr>
              <p:spPr>
                <a:xfrm>
                  <a:off x="1328437" y="5323032"/>
                  <a:ext cx="2223896" cy="678071"/>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m:rPr>
                            <m:sty m:val="p"/>
                          </m:rPr>
                          <a:rPr lang="en-US" altLang="zh-CN" sz="2400" dirty="0">
                            <a:latin typeface="Cambria Math" panose="02040503050406030204" pitchFamily="18" charset="0"/>
                          </a:rPr>
                          <m:t>KG</m:t>
                        </m:r>
                        <m:r>
                          <a:rPr lang="en-US" altLang="zh-CN" sz="2400" dirty="0">
                            <a:latin typeface="Cambria Math" panose="02040503050406030204" pitchFamily="18" charset="0"/>
                          </a:rPr>
                          <m:t>(</m:t>
                        </m:r>
                        <m:sSub>
                          <m:sSubPr>
                            <m:ctrlPr>
                              <a:rPr lang="zh-CN" altLang="en-US" sz="2400" b="1" i="1" dirty="0">
                                <a:solidFill>
                                  <a:srgbClr val="C00000"/>
                                </a:solidFill>
                                <a:latin typeface="Cambria Math" panose="02040503050406030204" pitchFamily="18" charset="0"/>
                                <a:ea typeface="Microsoft YaHei" panose="020B0503020204020204" pitchFamily="34" charset="-122"/>
                              </a:rPr>
                            </m:ctrlPr>
                          </m:sSubPr>
                          <m:e>
                            <m:acc>
                              <m:accPr>
                                <m:chr m:val="̃"/>
                                <m:ctrlPr>
                                  <a:rPr lang="zh-CN" altLang="en-US" sz="2400" b="1" i="1" dirty="0">
                                    <a:solidFill>
                                      <a:srgbClr val="C00000"/>
                                    </a:solidFill>
                                    <a:latin typeface="Cambria Math" panose="02040503050406030204" pitchFamily="18" charset="0"/>
                                    <a:ea typeface="Microsoft YaHei" panose="020B0503020204020204" pitchFamily="34" charset="-122"/>
                                  </a:rPr>
                                </m:ctrlPr>
                              </m:accPr>
                              <m:e>
                                <m:r>
                                  <a:rPr lang="zh-CN" altLang="en-US" sz="2400" b="1" i="1" dirty="0">
                                    <a:solidFill>
                                      <a:srgbClr val="C00000"/>
                                    </a:solidFill>
                                    <a:latin typeface="Cambria Math" panose="02040503050406030204" pitchFamily="18" charset="0"/>
                                    <a:ea typeface="Microsoft YaHei" panose="020B0503020204020204" pitchFamily="34" charset="-122"/>
                                  </a:rPr>
                                  <m:t>𝐬𝐤</m:t>
                                </m:r>
                              </m:e>
                            </m:acc>
                          </m:e>
                          <m:sub>
                            <m:r>
                              <a:rPr lang="zh-CN" altLang="en-US" sz="2400" b="1" i="1" dirty="0">
                                <a:solidFill>
                                  <a:srgbClr val="C00000"/>
                                </a:solidFill>
                                <a:latin typeface="Cambria Math" panose="02040503050406030204" pitchFamily="18" charset="0"/>
                                <a:ea typeface="Microsoft YaHei" panose="020B0503020204020204" pitchFamily="34" charset="-122"/>
                              </a:rPr>
                              <m:t>𝑨</m:t>
                            </m:r>
                          </m:sub>
                        </m:sSub>
                        <m:r>
                          <a:rPr lang="en-US" altLang="zh-CN" sz="2400" dirty="0">
                            <a:latin typeface="Cambria Math" panose="02040503050406030204" pitchFamily="18" charset="0"/>
                          </a:rPr>
                          <m:t>)</m:t>
                        </m:r>
                      </m:oMath>
                    </m:oMathPara>
                  </a14:m>
                  <a:endParaRPr lang="zh-CN" altLang="en-US" sz="2400" dirty="0">
                    <a:latin typeface="Microsoft YaHei" panose="020B0503020204020204" pitchFamily="34" charset="-122"/>
                    <a:ea typeface="Microsoft YaHei" panose="020B0503020204020204" pitchFamily="34" charset="-122"/>
                  </a:endParaRPr>
                </a:p>
              </p:txBody>
            </p:sp>
          </mc:Choice>
          <mc:Fallback xmlns="">
            <p:sp>
              <p:nvSpPr>
                <p:cNvPr id="17" name="文本框 16">
                  <a:extLst>
                    <a:ext uri="{FF2B5EF4-FFF2-40B4-BE49-F238E27FC236}">
                      <a16:creationId xmlns:a16="http://schemas.microsoft.com/office/drawing/2014/main" id="{F9B109E2-6B37-6FC5-8A73-CA15AC847CF2}"/>
                    </a:ext>
                  </a:extLst>
                </p:cNvPr>
                <p:cNvSpPr txBox="1">
                  <a:spLocks noRot="1" noChangeAspect="1" noMove="1" noResize="1" noEditPoints="1" noAdjustHandles="1" noChangeArrowheads="1" noChangeShapeType="1" noTextEdit="1"/>
                </p:cNvSpPr>
                <p:nvPr/>
              </p:nvSpPr>
              <p:spPr>
                <a:xfrm>
                  <a:off x="1328437" y="5323032"/>
                  <a:ext cx="2223896" cy="678071"/>
                </a:xfrm>
                <a:prstGeom prst="rect">
                  <a:avLst/>
                </a:prstGeom>
                <a:blipFill>
                  <a:blip r:embed="rId5"/>
                  <a:stretch>
                    <a:fillRect/>
                  </a:stretch>
                </a:blipFill>
              </p:spPr>
              <p:txBody>
                <a:bodyPr/>
                <a:lstStyle/>
                <a:p>
                  <a:r>
                    <a:rPr lang="zh-CN" altLang="en-US">
                      <a:noFill/>
                    </a:rPr>
                    <a:t> </a:t>
                  </a:r>
                </a:p>
              </p:txBody>
            </p:sp>
          </mc:Fallback>
        </mc:AlternateContent>
        <p:cxnSp>
          <p:nvCxnSpPr>
            <p:cNvPr id="22" name="直接箭头连接符 21">
              <a:extLst>
                <a:ext uri="{FF2B5EF4-FFF2-40B4-BE49-F238E27FC236}">
                  <a16:creationId xmlns:a16="http://schemas.microsoft.com/office/drawing/2014/main" id="{FE2484B7-C7E3-E6FA-81F2-FF8FED987D68}"/>
                </a:ext>
              </a:extLst>
            </p:cNvPr>
            <p:cNvCxnSpPr>
              <a:cxnSpLocks/>
            </p:cNvCxnSpPr>
            <p:nvPr/>
          </p:nvCxnSpPr>
          <p:spPr>
            <a:xfrm>
              <a:off x="3047766" y="5726463"/>
              <a:ext cx="61174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62852A68-C8CF-D221-FB2E-D17FEFD19A00}"/>
                    </a:ext>
                  </a:extLst>
                </p:cNvPr>
                <p:cNvSpPr txBox="1"/>
                <p:nvPr/>
              </p:nvSpPr>
              <p:spPr>
                <a:xfrm>
                  <a:off x="3353640" y="5431236"/>
                  <a:ext cx="138286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0" i="1" dirty="0" smtClean="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b="0" i="1" dirty="0">
                                <a:latin typeface="Cambria Math" panose="02040503050406030204" pitchFamily="18" charset="0"/>
                                <a:ea typeface="Microsoft YaHei" panose="020B0503020204020204" pitchFamily="34" charset="-122"/>
                              </a:rPr>
                              <m:t>𝑘</m:t>
                            </m:r>
                          </m:e>
                          <m:sub>
                            <m:r>
                              <a:rPr lang="zh-CN" altLang="en-US" sz="2400" b="0" i="1" dirty="0">
                                <a:latin typeface="Cambria Math" panose="02040503050406030204" pitchFamily="18" charset="0"/>
                                <a:ea typeface="Microsoft YaHei" panose="020B0503020204020204" pitchFamily="34" charset="-122"/>
                              </a:rPr>
                              <m:t>𝐴</m:t>
                            </m:r>
                          </m:sub>
                        </m:sSub>
                      </m:oMath>
                    </m:oMathPara>
                  </a14:m>
                  <a:endParaRPr lang="zh-CN" altLang="en-US" sz="2400" dirty="0"/>
                </a:p>
              </p:txBody>
            </p:sp>
          </mc:Choice>
          <mc:Fallback xmlns="">
            <p:sp>
              <p:nvSpPr>
                <p:cNvPr id="26" name="文本框 25">
                  <a:extLst>
                    <a:ext uri="{FF2B5EF4-FFF2-40B4-BE49-F238E27FC236}">
                      <a16:creationId xmlns:a16="http://schemas.microsoft.com/office/drawing/2014/main" id="{62852A68-C8CF-D221-FB2E-D17FEFD19A00}"/>
                    </a:ext>
                  </a:extLst>
                </p:cNvPr>
                <p:cNvSpPr txBox="1">
                  <a:spLocks noRot="1" noChangeAspect="1" noMove="1" noResize="1" noEditPoints="1" noAdjustHandles="1" noChangeArrowheads="1" noChangeShapeType="1" noTextEdit="1"/>
                </p:cNvSpPr>
                <p:nvPr/>
              </p:nvSpPr>
              <p:spPr>
                <a:xfrm>
                  <a:off x="3353640" y="5431236"/>
                  <a:ext cx="1382868" cy="461665"/>
                </a:xfrm>
                <a:prstGeom prst="rect">
                  <a:avLst/>
                </a:prstGeom>
                <a:blipFill>
                  <a:blip r:embed="rId6"/>
                  <a:stretch>
                    <a:fillRect b="-92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EFBF20F8-0BAB-CF08-EC79-FFF8FA2A6B27}"/>
                    </a:ext>
                  </a:extLst>
                </p:cNvPr>
                <p:cNvSpPr txBox="1"/>
                <p:nvPr/>
              </p:nvSpPr>
              <p:spPr>
                <a:xfrm>
                  <a:off x="1051541" y="6067028"/>
                  <a:ext cx="3578053" cy="48282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altLang="zh-CN" sz="2400" dirty="0">
                            <a:latin typeface="Cambria Math" panose="02040503050406030204" pitchFamily="18" charset="0"/>
                          </a:rPr>
                          <m:t>SHK</m:t>
                        </m:r>
                        <m:r>
                          <a:rPr lang="en-US" altLang="zh-CN" sz="2400" dirty="0">
                            <a:latin typeface="Cambria Math" panose="02040503050406030204" pitchFamily="18" charset="0"/>
                          </a:rPr>
                          <m:t>(</m:t>
                        </m:r>
                        <m:sSub>
                          <m:sSubPr>
                            <m:ctrlPr>
                              <a:rPr lang="zh-CN" altLang="en-US" sz="2400" b="1" i="1" dirty="0">
                                <a:solidFill>
                                  <a:srgbClr val="C00000"/>
                                </a:solidFill>
                                <a:latin typeface="Cambria Math" panose="02040503050406030204" pitchFamily="18" charset="0"/>
                                <a:ea typeface="Microsoft YaHei" panose="020B0503020204020204" pitchFamily="34" charset="-122"/>
                              </a:rPr>
                            </m:ctrlPr>
                          </m:sSubPr>
                          <m:e>
                            <m:acc>
                              <m:accPr>
                                <m:chr m:val="̃"/>
                                <m:ctrlPr>
                                  <a:rPr lang="zh-CN" altLang="en-US" sz="2400" b="1" i="1" dirty="0">
                                    <a:solidFill>
                                      <a:srgbClr val="C00000"/>
                                    </a:solidFill>
                                    <a:latin typeface="Cambria Math" panose="02040503050406030204" pitchFamily="18" charset="0"/>
                                    <a:ea typeface="Microsoft YaHei" panose="020B0503020204020204" pitchFamily="34" charset="-122"/>
                                  </a:rPr>
                                </m:ctrlPr>
                              </m:accPr>
                              <m:e>
                                <m:r>
                                  <a:rPr lang="zh-CN" altLang="en-US" sz="2400" b="1" i="1" dirty="0">
                                    <a:solidFill>
                                      <a:srgbClr val="C00000"/>
                                    </a:solidFill>
                                    <a:latin typeface="Cambria Math" panose="02040503050406030204" pitchFamily="18" charset="0"/>
                                    <a:ea typeface="Microsoft YaHei" panose="020B0503020204020204" pitchFamily="34" charset="-122"/>
                                  </a:rPr>
                                  <m:t>𝐬𝐤</m:t>
                                </m:r>
                              </m:e>
                            </m:acc>
                          </m:e>
                          <m:sub>
                            <m:r>
                              <a:rPr lang="zh-CN" altLang="en-US" sz="2400" b="1" i="1" dirty="0">
                                <a:solidFill>
                                  <a:srgbClr val="C00000"/>
                                </a:solidFill>
                                <a:latin typeface="Cambria Math" panose="02040503050406030204" pitchFamily="18" charset="0"/>
                                <a:ea typeface="Microsoft YaHei" panose="020B0503020204020204" pitchFamily="34" charset="-122"/>
                              </a:rPr>
                              <m:t>𝑨</m:t>
                            </m:r>
                          </m:sub>
                        </m:sSub>
                        <m:r>
                          <a:rPr lang="en-US" altLang="zh-CN" sz="2400" dirty="0">
                            <a:latin typeface="Cambria Math" panose="02040503050406030204" pitchFamily="18" charset="0"/>
                            <a:ea typeface="Microsoft YaHei" panose="020B0503020204020204" pitchFamily="34" charset="-122"/>
                          </a:rPr>
                          <m:t>,</m:t>
                        </m:r>
                        <m:r>
                          <a:rPr lang="en-US" altLang="zh-CN" sz="2400" i="1" dirty="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en-US" altLang="zh-CN" sz="2400" i="1" dirty="0">
                                <a:latin typeface="Cambria Math" panose="02040503050406030204" pitchFamily="18" charset="0"/>
                                <a:ea typeface="Microsoft YaHei" panose="020B0503020204020204" pitchFamily="34" charset="-122"/>
                              </a:rPr>
                              <m:t>𝐵</m:t>
                            </m:r>
                          </m:sub>
                        </m:sSub>
                        <m:r>
                          <a:rPr lang="en-US" altLang="zh-CN" sz="2400" dirty="0">
                            <a:latin typeface="Cambria Math" panose="02040503050406030204" pitchFamily="18" charset="0"/>
                          </a:rPr>
                          <m:t>)</m:t>
                        </m:r>
                      </m:oMath>
                    </m:oMathPara>
                  </a14:m>
                  <a:endParaRPr lang="zh-CN" altLang="en-US" sz="2400" dirty="0"/>
                </a:p>
              </p:txBody>
            </p:sp>
          </mc:Choice>
          <mc:Fallback xmlns="">
            <p:sp>
              <p:nvSpPr>
                <p:cNvPr id="28" name="文本框 27">
                  <a:extLst>
                    <a:ext uri="{FF2B5EF4-FFF2-40B4-BE49-F238E27FC236}">
                      <a16:creationId xmlns:a16="http://schemas.microsoft.com/office/drawing/2014/main" id="{EFBF20F8-0BAB-CF08-EC79-FFF8FA2A6B27}"/>
                    </a:ext>
                  </a:extLst>
                </p:cNvPr>
                <p:cNvSpPr txBox="1">
                  <a:spLocks noRot="1" noChangeAspect="1" noMove="1" noResize="1" noEditPoints="1" noAdjustHandles="1" noChangeArrowheads="1" noChangeShapeType="1" noTextEdit="1"/>
                </p:cNvSpPr>
                <p:nvPr/>
              </p:nvSpPr>
              <p:spPr>
                <a:xfrm>
                  <a:off x="1051541" y="6067028"/>
                  <a:ext cx="3578053" cy="482824"/>
                </a:xfrm>
                <a:prstGeom prst="rect">
                  <a:avLst/>
                </a:prstGeom>
                <a:blipFill>
                  <a:blip r:embed="rId7"/>
                  <a:stretch>
                    <a:fillRect t="-7595" b="-17722"/>
                  </a:stretch>
                </a:blipFill>
              </p:spPr>
              <p:txBody>
                <a:bodyPr/>
                <a:lstStyle/>
                <a:p>
                  <a:r>
                    <a:rPr lang="zh-CN" altLang="en-US">
                      <a:noFill/>
                    </a:rPr>
                    <a:t> </a:t>
                  </a:r>
                </a:p>
              </p:txBody>
            </p:sp>
          </mc:Fallback>
        </mc:AlternateContent>
        <p:cxnSp>
          <p:nvCxnSpPr>
            <p:cNvPr id="29" name="直接箭头连接符 28">
              <a:extLst>
                <a:ext uri="{FF2B5EF4-FFF2-40B4-BE49-F238E27FC236}">
                  <a16:creationId xmlns:a16="http://schemas.microsoft.com/office/drawing/2014/main" id="{8357CD1C-961E-7126-48BF-BC5EE7DB1915}"/>
                </a:ext>
              </a:extLst>
            </p:cNvPr>
            <p:cNvCxnSpPr>
              <a:cxnSpLocks/>
            </p:cNvCxnSpPr>
            <p:nvPr/>
          </p:nvCxnSpPr>
          <p:spPr>
            <a:xfrm>
              <a:off x="3893890" y="6326789"/>
              <a:ext cx="61174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B54C1FEE-373C-98CF-1B9E-7AFE690A314B}"/>
                    </a:ext>
                  </a:extLst>
                </p:cNvPr>
                <p:cNvSpPr txBox="1"/>
                <p:nvPr/>
              </p:nvSpPr>
              <p:spPr>
                <a:xfrm>
                  <a:off x="4045074" y="6068951"/>
                  <a:ext cx="1382868" cy="48090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altLang="zh-CN" sz="2400" b="1" i="1" dirty="0">
                                <a:solidFill>
                                  <a:srgbClr val="C00000"/>
                                </a:solidFill>
                                <a:latin typeface="Cambria Math" panose="02040503050406030204" pitchFamily="18" charset="0"/>
                                <a:ea typeface="Microsoft YaHei" panose="020B0503020204020204" pitchFamily="34" charset="-122"/>
                              </a:rPr>
                            </m:ctrlPr>
                          </m:accPr>
                          <m:e>
                            <m:r>
                              <a:rPr lang="en-US" altLang="zh-CN" sz="2400" b="1" i="1" dirty="0">
                                <a:solidFill>
                                  <a:srgbClr val="C00000"/>
                                </a:solidFill>
                                <a:latin typeface="Cambria Math" panose="02040503050406030204" pitchFamily="18" charset="0"/>
                                <a:ea typeface="Microsoft YaHei" panose="020B0503020204020204" pitchFamily="34" charset="-122"/>
                              </a:rPr>
                              <m:t>𝒌</m:t>
                            </m:r>
                          </m:e>
                        </m:acc>
                      </m:oMath>
                    </m:oMathPara>
                  </a14:m>
                  <a:endParaRPr lang="zh-CN" altLang="en-US" sz="2400" b="1" dirty="0"/>
                </a:p>
              </p:txBody>
            </p:sp>
          </mc:Choice>
          <mc:Fallback xmlns="">
            <p:sp>
              <p:nvSpPr>
                <p:cNvPr id="30" name="文本框 29">
                  <a:extLst>
                    <a:ext uri="{FF2B5EF4-FFF2-40B4-BE49-F238E27FC236}">
                      <a16:creationId xmlns:a16="http://schemas.microsoft.com/office/drawing/2014/main" id="{B54C1FEE-373C-98CF-1B9E-7AFE690A314B}"/>
                    </a:ext>
                  </a:extLst>
                </p:cNvPr>
                <p:cNvSpPr txBox="1">
                  <a:spLocks noRot="1" noChangeAspect="1" noMove="1" noResize="1" noEditPoints="1" noAdjustHandles="1" noChangeArrowheads="1" noChangeShapeType="1" noTextEdit="1"/>
                </p:cNvSpPr>
                <p:nvPr/>
              </p:nvSpPr>
              <p:spPr>
                <a:xfrm>
                  <a:off x="4045074" y="6068951"/>
                  <a:ext cx="1382868" cy="480901"/>
                </a:xfrm>
                <a:prstGeom prst="rect">
                  <a:avLst/>
                </a:prstGeom>
                <a:blipFill>
                  <a:blip r:embed="rId8"/>
                  <a:stretch>
                    <a:fillRect t="-7692" r="-1327"/>
                  </a:stretch>
                </a:blipFill>
              </p:spPr>
              <p:txBody>
                <a:bodyPr/>
                <a:lstStyle/>
                <a:p>
                  <a:r>
                    <a:rPr lang="zh-CN" altLang="en-US">
                      <a:noFill/>
                    </a:rPr>
                    <a:t> </a:t>
                  </a:r>
                </a:p>
              </p:txBody>
            </p:sp>
          </mc:Fallback>
        </mc:AlternateContent>
      </p:grpSp>
      <p:cxnSp>
        <p:nvCxnSpPr>
          <p:cNvPr id="35" name="直接箭头连接符 34">
            <a:extLst>
              <a:ext uri="{FF2B5EF4-FFF2-40B4-BE49-F238E27FC236}">
                <a16:creationId xmlns:a16="http://schemas.microsoft.com/office/drawing/2014/main" id="{EE233AC2-4EB0-04F8-F27C-4573FD16908E}"/>
              </a:ext>
            </a:extLst>
          </p:cNvPr>
          <p:cNvCxnSpPr>
            <a:cxnSpLocks/>
          </p:cNvCxnSpPr>
          <p:nvPr/>
        </p:nvCxnSpPr>
        <p:spPr>
          <a:xfrm flipV="1">
            <a:off x="2681527" y="4412801"/>
            <a:ext cx="0" cy="789862"/>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40" name="文本框 39">
            <a:extLst>
              <a:ext uri="{FF2B5EF4-FFF2-40B4-BE49-F238E27FC236}">
                <a16:creationId xmlns:a16="http://schemas.microsoft.com/office/drawing/2014/main" id="{E5A565EE-F6CF-A476-F9CB-DD4951FC3992}"/>
              </a:ext>
            </a:extLst>
          </p:cNvPr>
          <p:cNvSpPr txBox="1"/>
          <p:nvPr/>
        </p:nvSpPr>
        <p:spPr>
          <a:xfrm>
            <a:off x="1787018" y="4616881"/>
            <a:ext cx="977184" cy="369332"/>
          </a:xfrm>
          <a:prstGeom prst="rect">
            <a:avLst/>
          </a:prstGeom>
          <a:noFill/>
        </p:spPr>
        <p:txBody>
          <a:bodyPr wrap="square">
            <a:spAutoFit/>
          </a:bodyPr>
          <a:lstStyle/>
          <a:p>
            <a:pPr algn="ctr"/>
            <a:r>
              <a:rPr lang="en-US" altLang="zh-CN" sz="1800" dirty="0">
                <a:latin typeface="Microsoft YaHei" panose="020B0503020204020204" pitchFamily="34" charset="-122"/>
                <a:ea typeface="Microsoft YaHei" panose="020B0503020204020204" pitchFamily="34" charset="-122"/>
              </a:rPr>
              <a:t>query</a:t>
            </a:r>
            <a:endParaRPr lang="zh-CN" altLang="en-US" dirty="0"/>
          </a:p>
        </p:txBody>
      </p:sp>
      <p:cxnSp>
        <p:nvCxnSpPr>
          <p:cNvPr id="41" name="直接箭头连接符 40">
            <a:extLst>
              <a:ext uri="{FF2B5EF4-FFF2-40B4-BE49-F238E27FC236}">
                <a16:creationId xmlns:a16="http://schemas.microsoft.com/office/drawing/2014/main" id="{C3FEF619-6858-82A4-5518-C50E9DF0A311}"/>
              </a:ext>
            </a:extLst>
          </p:cNvPr>
          <p:cNvCxnSpPr>
            <a:cxnSpLocks/>
          </p:cNvCxnSpPr>
          <p:nvPr/>
        </p:nvCxnSpPr>
        <p:spPr>
          <a:xfrm>
            <a:off x="3660321" y="4412801"/>
            <a:ext cx="0" cy="789862"/>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42" name="文本框 41">
            <a:extLst>
              <a:ext uri="{FF2B5EF4-FFF2-40B4-BE49-F238E27FC236}">
                <a16:creationId xmlns:a16="http://schemas.microsoft.com/office/drawing/2014/main" id="{B442E28B-AD68-97F6-85E1-F2F7EA4591DB}"/>
              </a:ext>
            </a:extLst>
          </p:cNvPr>
          <p:cNvSpPr txBox="1"/>
          <p:nvPr/>
        </p:nvSpPr>
        <p:spPr>
          <a:xfrm>
            <a:off x="3648738" y="4617877"/>
            <a:ext cx="1194074" cy="369332"/>
          </a:xfrm>
          <a:prstGeom prst="rect">
            <a:avLst/>
          </a:prstGeom>
          <a:noFill/>
        </p:spPr>
        <p:txBody>
          <a:bodyPr wrap="square">
            <a:spAutoFit/>
          </a:bodyPr>
          <a:lstStyle/>
          <a:p>
            <a:pPr algn="ctr"/>
            <a:r>
              <a:rPr lang="en-US" altLang="zh-CN" sz="1800" dirty="0">
                <a:latin typeface="Microsoft YaHei" panose="020B0503020204020204" pitchFamily="34" charset="-122"/>
                <a:ea typeface="Microsoft YaHei" panose="020B0503020204020204" pitchFamily="34" charset="-122"/>
              </a:rPr>
              <a:t>response</a:t>
            </a:r>
            <a:endParaRPr lang="zh-CN" altLang="en-US" dirty="0"/>
          </a:p>
        </p:txBody>
      </p:sp>
      <p:pic>
        <p:nvPicPr>
          <p:cNvPr id="3" name="图片 2">
            <a:extLst>
              <a:ext uri="{FF2B5EF4-FFF2-40B4-BE49-F238E27FC236}">
                <a16:creationId xmlns:a16="http://schemas.microsoft.com/office/drawing/2014/main" id="{5B98CE8C-9DF9-C3EA-298C-F7114FDBFE5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81527" y="1027744"/>
            <a:ext cx="921479" cy="921479"/>
          </a:xfrm>
          <a:prstGeom prst="rect">
            <a:avLst/>
          </a:prstGeom>
        </p:spPr>
      </p:pic>
      <p:pic>
        <p:nvPicPr>
          <p:cNvPr id="4" name="图片 3">
            <a:extLst>
              <a:ext uri="{FF2B5EF4-FFF2-40B4-BE49-F238E27FC236}">
                <a16:creationId xmlns:a16="http://schemas.microsoft.com/office/drawing/2014/main" id="{EF982296-069A-D033-076C-66E1BBA85CB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50355" y="1055023"/>
            <a:ext cx="815693" cy="815693"/>
          </a:xfrm>
          <a:prstGeom prst="rect">
            <a:avLst/>
          </a:prstGeom>
        </p:spPr>
      </p:pic>
      <p:sp>
        <p:nvSpPr>
          <p:cNvPr id="5" name="矩形: 圆角 4">
            <a:extLst>
              <a:ext uri="{FF2B5EF4-FFF2-40B4-BE49-F238E27FC236}">
                <a16:creationId xmlns:a16="http://schemas.microsoft.com/office/drawing/2014/main" id="{CD6E7DEF-9117-D138-769D-C63DAD78BECA}"/>
              </a:ext>
            </a:extLst>
          </p:cNvPr>
          <p:cNvSpPr/>
          <p:nvPr/>
        </p:nvSpPr>
        <p:spPr>
          <a:xfrm>
            <a:off x="7108136" y="2127099"/>
            <a:ext cx="4049975" cy="2198689"/>
          </a:xfrm>
          <a:prstGeom prst="roundRect">
            <a:avLst>
              <a:gd name="adj" fmla="val 8936"/>
            </a:avLst>
          </a:prstGeom>
          <a:noFill/>
          <a:ln w="28575">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graphicFrame>
            <p:nvGraphicFramePr>
              <p:cNvPr id="14" name="表格 13">
                <a:extLst>
                  <a:ext uri="{FF2B5EF4-FFF2-40B4-BE49-F238E27FC236}">
                    <a16:creationId xmlns:a16="http://schemas.microsoft.com/office/drawing/2014/main" id="{7FC58CB6-8E05-1565-181D-A0B851375D03}"/>
                  </a:ext>
                </a:extLst>
              </p:cNvPr>
              <p:cNvGraphicFramePr>
                <a:graphicFrameLocks noGrp="1"/>
              </p:cNvGraphicFramePr>
              <p:nvPr>
                <p:extLst/>
              </p:nvPr>
            </p:nvGraphicFramePr>
            <p:xfrm>
              <a:off x="7486094" y="2327577"/>
              <a:ext cx="3231550" cy="1828800"/>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0">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𝟔</m:t>
                                </m:r>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𝟔</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2436588267"/>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𝟕</m:t>
                                </m:r>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𝟕</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1012736869"/>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𝟖</m:t>
                                </m:r>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𝟖</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170428698"/>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𝟗</m:t>
                                </m:r>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𝟗</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4207005643"/>
                      </a:ext>
                    </a:extLst>
                  </a:tr>
                  <a:tr h="292279">
                    <a:tc>
                      <a:txBody>
                        <a:bodyPr/>
                        <a:lstStyle/>
                        <a:p>
                          <a:pPr/>
                          <a14:m>
                            <m:oMathPara xmlns:m="http://schemas.openxmlformats.org/officeDocument/2006/math">
                              <m:oMathParaPr>
                                <m:jc m:val="centerGroup"/>
                              </m:oMathParaPr>
                              <m:oMath xmlns:m="http://schemas.openxmlformats.org/officeDocument/2006/math">
                                <m:r>
                                  <a:rPr lang="en-US" altLang="zh-CN" b="1" i="1" dirty="0" smtClean="0">
                                    <a:solidFill>
                                      <a:schemeClr val="tx1"/>
                                    </a:solidFill>
                                    <a:latin typeface="Cambria Math" panose="02040503050406030204" pitchFamily="18" charset="0"/>
                                  </a:rPr>
                                  <m:t>𝟏𝟎</m:t>
                                </m:r>
                              </m:oMath>
                            </m:oMathPara>
                          </a14:m>
                          <a:endParaRPr lang="zh-CN" altLang="en-US" b="1" dirty="0"/>
                        </a:p>
                      </a:txBody>
                      <a:tcPr>
                        <a:solidFill>
                          <a:srgbClr val="F0F0F0"/>
                        </a:solidFill>
                      </a:tcPr>
                    </a:tc>
                    <a:tc>
                      <a:txBody>
                        <a:bodyPr/>
                        <a:lstStyle/>
                        <a:p>
                          <a:pPr/>
                          <a14:m>
                            <m:oMathPara xmlns:m="http://schemas.openxmlformats.org/officeDocument/2006/math">
                              <m:oMathParaPr>
                                <m:jc m:val="centerGroup"/>
                              </m:oMathParaPr>
                              <m:oMath xmlns:m="http://schemas.openxmlformats.org/officeDocument/2006/math">
                                <m:r>
                                  <a:rPr lang="zh-CN" altLang="en-US" sz="1800" b="1" i="1" kern="1200" dirty="0" smtClean="0">
                                    <a:solidFill>
                                      <a:schemeClr val="tx1"/>
                                    </a:solidFill>
                                    <a:latin typeface="Cambria Math" panose="02040503050406030204" pitchFamily="18" charset="0"/>
                                    <a:ea typeface="+mn-ea"/>
                                    <a:cs typeface="+mn-cs"/>
                                  </a:rPr>
                                  <m:t>𝒔𝒕</m:t>
                                </m:r>
                                <m:sSub>
                                  <m:sSubPr>
                                    <m:ctrlPr>
                                      <a:rPr lang="zh-CN" altLang="en-US" sz="1800" b="1" i="1" kern="1200" dirty="0">
                                        <a:solidFill>
                                          <a:schemeClr val="tx1"/>
                                        </a:solidFill>
                                        <a:latin typeface="Cambria Math" panose="02040503050406030204" pitchFamily="18" charset="0"/>
                                        <a:ea typeface="+mn-ea"/>
                                        <a:cs typeface="+mn-cs"/>
                                      </a:rPr>
                                    </m:ctrlPr>
                                  </m:sSubPr>
                                  <m:e>
                                    <m:r>
                                      <a:rPr lang="zh-CN" altLang="en-US" sz="1800" b="1" i="1" kern="1200" dirty="0">
                                        <a:solidFill>
                                          <a:schemeClr val="tx1"/>
                                        </a:solidFill>
                                        <a:latin typeface="Cambria Math" panose="02040503050406030204" pitchFamily="18" charset="0"/>
                                        <a:ea typeface="+mn-ea"/>
                                        <a:cs typeface="+mn-cs"/>
                                      </a:rPr>
                                      <m:t>𝒓</m:t>
                                    </m:r>
                                  </m:e>
                                  <m:sub>
                                    <m:r>
                                      <a:rPr lang="en-US" altLang="zh-CN" sz="1800" b="1" i="1" kern="1200" dirty="0" smtClean="0">
                                        <a:solidFill>
                                          <a:schemeClr val="tx1"/>
                                        </a:solidFill>
                                        <a:latin typeface="Cambria Math" panose="02040503050406030204" pitchFamily="18" charset="0"/>
                                        <a:ea typeface="+mn-ea"/>
                                        <a:cs typeface="+mn-cs"/>
                                      </a:rPr>
                                      <m:t>𝟏𝟎</m:t>
                                    </m:r>
                                  </m:sub>
                                </m:sSub>
                              </m:oMath>
                            </m:oMathPara>
                          </a14:m>
                          <a:endParaRPr lang="zh-CN" altLang="en-US" sz="1800" b="1" kern="1200" dirty="0">
                            <a:solidFill>
                              <a:schemeClr val="tx1"/>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3273603515"/>
                      </a:ext>
                    </a:extLst>
                  </a:tr>
                </a:tbl>
              </a:graphicData>
            </a:graphic>
          </p:graphicFrame>
        </mc:Choice>
        <mc:Fallback xmlns="">
          <p:graphicFrame>
            <p:nvGraphicFramePr>
              <p:cNvPr id="14" name="表格 13">
                <a:extLst>
                  <a:ext uri="{FF2B5EF4-FFF2-40B4-BE49-F238E27FC236}">
                    <a16:creationId xmlns:a16="http://schemas.microsoft.com/office/drawing/2014/main" id="{7FC58CB6-8E05-1565-181D-A0B851375D03}"/>
                  </a:ext>
                </a:extLst>
              </p:cNvPr>
              <p:cNvGraphicFramePr>
                <a:graphicFrameLocks noGrp="1"/>
              </p:cNvGraphicFramePr>
              <p:nvPr>
                <p:extLst>
                  <p:ext uri="{D42A27DB-BD31-4B8C-83A1-F6EECF244321}">
                    <p14:modId xmlns:p14="http://schemas.microsoft.com/office/powerpoint/2010/main" val="3446493753"/>
                  </p:ext>
                </p:extLst>
              </p:nvPr>
            </p:nvGraphicFramePr>
            <p:xfrm>
              <a:off x="7486094" y="2327577"/>
              <a:ext cx="3231550" cy="1828800"/>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365760">
                    <a:tc>
                      <a:txBody>
                        <a:bodyPr/>
                        <a:lstStyle/>
                        <a:p>
                          <a:endParaRPr lang="zh-CN"/>
                        </a:p>
                      </a:txBody>
                      <a:tcPr>
                        <a:blipFill>
                          <a:blip r:embed="rId11"/>
                          <a:stretch>
                            <a:fillRect l="-752" t="-1667" r="-101128" b="-405000"/>
                          </a:stretch>
                        </a:blipFill>
                      </a:tcPr>
                    </a:tc>
                    <a:tc>
                      <a:txBody>
                        <a:bodyPr/>
                        <a:lstStyle/>
                        <a:p>
                          <a:endParaRPr lang="zh-CN"/>
                        </a:p>
                      </a:txBody>
                      <a:tcPr>
                        <a:blipFill>
                          <a:blip r:embed="rId11"/>
                          <a:stretch>
                            <a:fillRect l="-101132" t="-1667" r="-1509" b="-405000"/>
                          </a:stretch>
                        </a:blipFill>
                      </a:tcPr>
                    </a:tc>
                    <a:extLst>
                      <a:ext uri="{0D108BD9-81ED-4DB2-BD59-A6C34878D82A}">
                        <a16:rowId xmlns:a16="http://schemas.microsoft.com/office/drawing/2014/main" val="2436588267"/>
                      </a:ext>
                    </a:extLst>
                  </a:tr>
                  <a:tr h="365760">
                    <a:tc>
                      <a:txBody>
                        <a:bodyPr/>
                        <a:lstStyle/>
                        <a:p>
                          <a:endParaRPr lang="zh-CN"/>
                        </a:p>
                      </a:txBody>
                      <a:tcPr>
                        <a:blipFill>
                          <a:blip r:embed="rId11"/>
                          <a:stretch>
                            <a:fillRect l="-752" t="-101667" r="-101128" b="-305000"/>
                          </a:stretch>
                        </a:blipFill>
                      </a:tcPr>
                    </a:tc>
                    <a:tc>
                      <a:txBody>
                        <a:bodyPr/>
                        <a:lstStyle/>
                        <a:p>
                          <a:endParaRPr lang="zh-CN"/>
                        </a:p>
                      </a:txBody>
                      <a:tcPr>
                        <a:blipFill>
                          <a:blip r:embed="rId11"/>
                          <a:stretch>
                            <a:fillRect l="-101132" t="-101667" r="-1509" b="-305000"/>
                          </a:stretch>
                        </a:blipFill>
                      </a:tcPr>
                    </a:tc>
                    <a:extLst>
                      <a:ext uri="{0D108BD9-81ED-4DB2-BD59-A6C34878D82A}">
                        <a16:rowId xmlns:a16="http://schemas.microsoft.com/office/drawing/2014/main" val="1012736869"/>
                      </a:ext>
                    </a:extLst>
                  </a:tr>
                  <a:tr h="365760">
                    <a:tc>
                      <a:txBody>
                        <a:bodyPr/>
                        <a:lstStyle/>
                        <a:p>
                          <a:endParaRPr lang="zh-CN"/>
                        </a:p>
                      </a:txBody>
                      <a:tcPr>
                        <a:blipFill>
                          <a:blip r:embed="rId11"/>
                          <a:stretch>
                            <a:fillRect l="-752" t="-198361" r="-101128" b="-200000"/>
                          </a:stretch>
                        </a:blipFill>
                      </a:tcPr>
                    </a:tc>
                    <a:tc>
                      <a:txBody>
                        <a:bodyPr/>
                        <a:lstStyle/>
                        <a:p>
                          <a:endParaRPr lang="zh-CN"/>
                        </a:p>
                      </a:txBody>
                      <a:tcPr>
                        <a:blipFill>
                          <a:blip r:embed="rId11"/>
                          <a:stretch>
                            <a:fillRect l="-101132" t="-198361" r="-1509" b="-200000"/>
                          </a:stretch>
                        </a:blipFill>
                      </a:tcPr>
                    </a:tc>
                    <a:extLst>
                      <a:ext uri="{0D108BD9-81ED-4DB2-BD59-A6C34878D82A}">
                        <a16:rowId xmlns:a16="http://schemas.microsoft.com/office/drawing/2014/main" val="170428698"/>
                      </a:ext>
                    </a:extLst>
                  </a:tr>
                  <a:tr h="365760">
                    <a:tc>
                      <a:txBody>
                        <a:bodyPr/>
                        <a:lstStyle/>
                        <a:p>
                          <a:endParaRPr lang="zh-CN"/>
                        </a:p>
                      </a:txBody>
                      <a:tcPr>
                        <a:blipFill>
                          <a:blip r:embed="rId11"/>
                          <a:stretch>
                            <a:fillRect l="-752" t="-303333" r="-101128" b="-103333"/>
                          </a:stretch>
                        </a:blipFill>
                      </a:tcPr>
                    </a:tc>
                    <a:tc>
                      <a:txBody>
                        <a:bodyPr/>
                        <a:lstStyle/>
                        <a:p>
                          <a:endParaRPr lang="zh-CN"/>
                        </a:p>
                      </a:txBody>
                      <a:tcPr>
                        <a:blipFill>
                          <a:blip r:embed="rId11"/>
                          <a:stretch>
                            <a:fillRect l="-101132" t="-303333" r="-1509" b="-103333"/>
                          </a:stretch>
                        </a:blipFill>
                      </a:tcPr>
                    </a:tc>
                    <a:extLst>
                      <a:ext uri="{0D108BD9-81ED-4DB2-BD59-A6C34878D82A}">
                        <a16:rowId xmlns:a16="http://schemas.microsoft.com/office/drawing/2014/main" val="4207005643"/>
                      </a:ext>
                    </a:extLst>
                  </a:tr>
                  <a:tr h="365760">
                    <a:tc>
                      <a:txBody>
                        <a:bodyPr/>
                        <a:lstStyle/>
                        <a:p>
                          <a:endParaRPr lang="zh-CN"/>
                        </a:p>
                      </a:txBody>
                      <a:tcPr>
                        <a:blipFill>
                          <a:blip r:embed="rId11"/>
                          <a:stretch>
                            <a:fillRect l="-752" t="-403333" r="-101128" b="-3333"/>
                          </a:stretch>
                        </a:blipFill>
                      </a:tcPr>
                    </a:tc>
                    <a:tc>
                      <a:txBody>
                        <a:bodyPr/>
                        <a:lstStyle/>
                        <a:p>
                          <a:endParaRPr lang="zh-CN"/>
                        </a:p>
                      </a:txBody>
                      <a:tcPr>
                        <a:blipFill>
                          <a:blip r:embed="rId11"/>
                          <a:stretch>
                            <a:fillRect l="-101132" t="-403333" r="-1509" b="-3333"/>
                          </a:stretch>
                        </a:blipFill>
                      </a:tcPr>
                    </a:tc>
                    <a:extLst>
                      <a:ext uri="{0D108BD9-81ED-4DB2-BD59-A6C34878D82A}">
                        <a16:rowId xmlns:a16="http://schemas.microsoft.com/office/drawing/2014/main" val="3273603515"/>
                      </a:ext>
                    </a:extLst>
                  </a:tr>
                </a:tbl>
              </a:graphicData>
            </a:graphic>
          </p:graphicFrame>
        </mc:Fallback>
      </mc:AlternateContent>
      <p:pic>
        <p:nvPicPr>
          <p:cNvPr id="24" name="图片 23">
            <a:extLst>
              <a:ext uri="{FF2B5EF4-FFF2-40B4-BE49-F238E27FC236}">
                <a16:creationId xmlns:a16="http://schemas.microsoft.com/office/drawing/2014/main" id="{B0E1660C-CC6E-3DD2-43AF-F485513590D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810246" y="1866832"/>
            <a:ext cx="695729" cy="695729"/>
          </a:xfrm>
          <a:prstGeom prst="rect">
            <a:avLst/>
          </a:prstGeom>
        </p:spPr>
      </p:pic>
      <p:grpSp>
        <p:nvGrpSpPr>
          <p:cNvPr id="47" name="组合 46">
            <a:extLst>
              <a:ext uri="{FF2B5EF4-FFF2-40B4-BE49-F238E27FC236}">
                <a16:creationId xmlns:a16="http://schemas.microsoft.com/office/drawing/2014/main" id="{8D8DA87C-AF5D-CE57-3BE4-6C7976AD0A02}"/>
              </a:ext>
            </a:extLst>
          </p:cNvPr>
          <p:cNvGrpSpPr/>
          <p:nvPr/>
        </p:nvGrpSpPr>
        <p:grpSpPr>
          <a:xfrm>
            <a:off x="6944922" y="5323032"/>
            <a:ext cx="4376401" cy="1207584"/>
            <a:chOff x="1051541" y="5323032"/>
            <a:chExt cx="4376401" cy="1207584"/>
          </a:xfrm>
        </p:grpSpPr>
        <mc:AlternateContent xmlns:mc="http://schemas.openxmlformats.org/markup-compatibility/2006" xmlns:a14="http://schemas.microsoft.com/office/drawing/2010/main">
          <mc:Choice Requires="a14">
            <p:sp>
              <p:nvSpPr>
                <p:cNvPr id="48" name="文本框 47">
                  <a:extLst>
                    <a:ext uri="{FF2B5EF4-FFF2-40B4-BE49-F238E27FC236}">
                      <a16:creationId xmlns:a16="http://schemas.microsoft.com/office/drawing/2014/main" id="{98A118D8-867D-AA27-4D10-A9D2EE38F1F1}"/>
                    </a:ext>
                  </a:extLst>
                </p:cNvPr>
                <p:cNvSpPr txBox="1"/>
                <p:nvPr/>
              </p:nvSpPr>
              <p:spPr>
                <a:xfrm>
                  <a:off x="1328437" y="5323032"/>
                  <a:ext cx="2223896" cy="646331"/>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m:rPr>
                            <m:sty m:val="p"/>
                          </m:rPr>
                          <a:rPr lang="en-US" altLang="zh-CN" sz="2400" dirty="0">
                            <a:latin typeface="Cambria Math" panose="02040503050406030204" pitchFamily="18" charset="0"/>
                          </a:rPr>
                          <m:t>KG</m:t>
                        </m:r>
                        <m:r>
                          <a:rPr lang="en-US" altLang="zh-CN" sz="2400" dirty="0">
                            <a:latin typeface="Cambria Math" panose="02040503050406030204" pitchFamily="18" charset="0"/>
                          </a:rPr>
                          <m:t>(</m:t>
                        </m:r>
                        <m:r>
                          <a:rPr lang="zh-CN" altLang="en-US" sz="2400" dirty="0">
                            <a:latin typeface="Cambria Math" panose="02040503050406030204" pitchFamily="18" charset="0"/>
                            <a:ea typeface="Microsoft YaHei" panose="020B0503020204020204" pitchFamily="34" charset="-122"/>
                          </a:rPr>
                          <m:t>𝑠</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en-US" altLang="zh-CN" sz="2400" i="1" dirty="0">
                                <a:latin typeface="Cambria Math" panose="02040503050406030204" pitchFamily="18" charset="0"/>
                                <a:ea typeface="Microsoft YaHei" panose="020B0503020204020204" pitchFamily="34" charset="-122"/>
                              </a:rPr>
                              <m:t>𝐵</m:t>
                            </m:r>
                          </m:sub>
                        </m:sSub>
                        <m:r>
                          <a:rPr lang="en-US" altLang="zh-CN" sz="2400" dirty="0">
                            <a:latin typeface="Cambria Math" panose="02040503050406030204" pitchFamily="18" charset="0"/>
                          </a:rPr>
                          <m:t>)</m:t>
                        </m:r>
                      </m:oMath>
                    </m:oMathPara>
                  </a14:m>
                  <a:endParaRPr lang="zh-CN" altLang="en-US" sz="2400" dirty="0">
                    <a:latin typeface="Microsoft YaHei" panose="020B0503020204020204" pitchFamily="34" charset="-122"/>
                    <a:ea typeface="Microsoft YaHei" panose="020B0503020204020204" pitchFamily="34" charset="-122"/>
                  </a:endParaRPr>
                </a:p>
              </p:txBody>
            </p:sp>
          </mc:Choice>
          <mc:Fallback xmlns="">
            <p:sp>
              <p:nvSpPr>
                <p:cNvPr id="48" name="文本框 47">
                  <a:extLst>
                    <a:ext uri="{FF2B5EF4-FFF2-40B4-BE49-F238E27FC236}">
                      <a16:creationId xmlns:a16="http://schemas.microsoft.com/office/drawing/2014/main" id="{98A118D8-867D-AA27-4D10-A9D2EE38F1F1}"/>
                    </a:ext>
                  </a:extLst>
                </p:cNvPr>
                <p:cNvSpPr txBox="1">
                  <a:spLocks noRot="1" noChangeAspect="1" noMove="1" noResize="1" noEditPoints="1" noAdjustHandles="1" noChangeArrowheads="1" noChangeShapeType="1" noTextEdit="1"/>
                </p:cNvSpPr>
                <p:nvPr/>
              </p:nvSpPr>
              <p:spPr>
                <a:xfrm>
                  <a:off x="1328437" y="5323032"/>
                  <a:ext cx="2223896" cy="646331"/>
                </a:xfrm>
                <a:prstGeom prst="rect">
                  <a:avLst/>
                </a:prstGeom>
                <a:blipFill>
                  <a:blip r:embed="rId13"/>
                  <a:stretch>
                    <a:fillRect/>
                  </a:stretch>
                </a:blipFill>
              </p:spPr>
              <p:txBody>
                <a:bodyPr/>
                <a:lstStyle/>
                <a:p>
                  <a:r>
                    <a:rPr lang="zh-CN" altLang="en-US">
                      <a:noFill/>
                    </a:rPr>
                    <a:t> </a:t>
                  </a:r>
                </a:p>
              </p:txBody>
            </p:sp>
          </mc:Fallback>
        </mc:AlternateContent>
        <p:cxnSp>
          <p:nvCxnSpPr>
            <p:cNvPr id="49" name="直接箭头连接符 48">
              <a:extLst>
                <a:ext uri="{FF2B5EF4-FFF2-40B4-BE49-F238E27FC236}">
                  <a16:creationId xmlns:a16="http://schemas.microsoft.com/office/drawing/2014/main" id="{814ECF7F-CBC5-2192-0C8A-BEE0A1625B9D}"/>
                </a:ext>
              </a:extLst>
            </p:cNvPr>
            <p:cNvCxnSpPr>
              <a:cxnSpLocks/>
            </p:cNvCxnSpPr>
            <p:nvPr/>
          </p:nvCxnSpPr>
          <p:spPr>
            <a:xfrm>
              <a:off x="3047766" y="5726463"/>
              <a:ext cx="61174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389CEB8D-8F84-ED68-F52C-F8BBCC61BC16}"/>
                    </a:ext>
                  </a:extLst>
                </p:cNvPr>
                <p:cNvSpPr txBox="1"/>
                <p:nvPr/>
              </p:nvSpPr>
              <p:spPr>
                <a:xfrm>
                  <a:off x="3353640" y="5431236"/>
                  <a:ext cx="138286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0" i="1" dirty="0" smtClean="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b="0" i="1" dirty="0">
                                <a:latin typeface="Cambria Math" panose="02040503050406030204" pitchFamily="18" charset="0"/>
                                <a:ea typeface="Microsoft YaHei" panose="020B0503020204020204" pitchFamily="34" charset="-122"/>
                              </a:rPr>
                              <m:t>𝑘</m:t>
                            </m:r>
                          </m:e>
                          <m:sub>
                            <m:r>
                              <a:rPr lang="en-US" altLang="zh-CN" sz="2400" b="0" i="1" dirty="0" smtClean="0">
                                <a:latin typeface="Cambria Math" panose="02040503050406030204" pitchFamily="18" charset="0"/>
                                <a:ea typeface="Microsoft YaHei" panose="020B0503020204020204" pitchFamily="34" charset="-122"/>
                              </a:rPr>
                              <m:t>𝐵</m:t>
                            </m:r>
                          </m:sub>
                        </m:sSub>
                      </m:oMath>
                    </m:oMathPara>
                  </a14:m>
                  <a:endParaRPr lang="zh-CN" altLang="en-US" sz="2400" dirty="0"/>
                </a:p>
              </p:txBody>
            </p:sp>
          </mc:Choice>
          <mc:Fallback xmlns="">
            <p:sp>
              <p:nvSpPr>
                <p:cNvPr id="50" name="文本框 49">
                  <a:extLst>
                    <a:ext uri="{FF2B5EF4-FFF2-40B4-BE49-F238E27FC236}">
                      <a16:creationId xmlns:a16="http://schemas.microsoft.com/office/drawing/2014/main" id="{389CEB8D-8F84-ED68-F52C-F8BBCC61BC16}"/>
                    </a:ext>
                  </a:extLst>
                </p:cNvPr>
                <p:cNvSpPr txBox="1">
                  <a:spLocks noRot="1" noChangeAspect="1" noMove="1" noResize="1" noEditPoints="1" noAdjustHandles="1" noChangeArrowheads="1" noChangeShapeType="1" noTextEdit="1"/>
                </p:cNvSpPr>
                <p:nvPr/>
              </p:nvSpPr>
              <p:spPr>
                <a:xfrm>
                  <a:off x="3353640" y="5431236"/>
                  <a:ext cx="1382868" cy="461665"/>
                </a:xfrm>
                <a:prstGeom prst="rect">
                  <a:avLst/>
                </a:prstGeom>
                <a:blipFill>
                  <a:blip r:embed="rId14"/>
                  <a:stretch>
                    <a:fillRect b="-92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F7DB330A-7D52-AA1E-4B72-6C0FEC5683A4}"/>
                    </a:ext>
                  </a:extLst>
                </p:cNvPr>
                <p:cNvSpPr txBox="1"/>
                <p:nvPr/>
              </p:nvSpPr>
              <p:spPr>
                <a:xfrm>
                  <a:off x="1051541" y="6067028"/>
                  <a:ext cx="357805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altLang="zh-CN" sz="2400" dirty="0" smtClean="0">
                            <a:latin typeface="Cambria Math" panose="02040503050406030204" pitchFamily="18" charset="0"/>
                          </a:rPr>
                          <m:t>SHK</m:t>
                        </m:r>
                        <m:r>
                          <a:rPr lang="en-US" altLang="zh-CN" sz="2400" dirty="0" smtClean="0">
                            <a:latin typeface="Cambria Math" panose="02040503050406030204" pitchFamily="18" charset="0"/>
                          </a:rPr>
                          <m:t>(</m:t>
                        </m:r>
                        <m:r>
                          <a:rPr lang="zh-CN" altLang="en-US" sz="2400" dirty="0">
                            <a:latin typeface="Cambria Math" panose="02040503050406030204" pitchFamily="18" charset="0"/>
                            <a:ea typeface="Microsoft YaHei" panose="020B0503020204020204" pitchFamily="34" charset="-122"/>
                          </a:rPr>
                          <m:t>𝑠</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en-US" altLang="zh-CN" sz="2400" i="1" dirty="0">
                                <a:latin typeface="Cambria Math" panose="02040503050406030204" pitchFamily="18" charset="0"/>
                                <a:ea typeface="Microsoft YaHei" panose="020B0503020204020204" pitchFamily="34" charset="-122"/>
                              </a:rPr>
                              <m:t>𝐵</m:t>
                            </m:r>
                          </m:sub>
                        </m:sSub>
                        <m:r>
                          <a:rPr lang="en-US" altLang="zh-CN" sz="2400" dirty="0">
                            <a:latin typeface="Cambria Math" panose="02040503050406030204" pitchFamily="18" charset="0"/>
                            <a:ea typeface="Microsoft YaHei" panose="020B0503020204020204" pitchFamily="34" charset="-122"/>
                          </a:rPr>
                          <m:t>,</m:t>
                        </m:r>
                        <m:r>
                          <a:rPr lang="en-US" altLang="zh-CN" sz="2400" i="1" dirty="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en-US" altLang="zh-CN" sz="2400" b="0" i="1" dirty="0" smtClean="0">
                                <a:latin typeface="Cambria Math" panose="02040503050406030204" pitchFamily="18" charset="0"/>
                                <a:ea typeface="Microsoft YaHei" panose="020B0503020204020204" pitchFamily="34" charset="-122"/>
                              </a:rPr>
                              <m:t>𝐴</m:t>
                            </m:r>
                          </m:sub>
                        </m:sSub>
                        <m:r>
                          <a:rPr lang="en-US" altLang="zh-CN" sz="2400" dirty="0">
                            <a:latin typeface="Cambria Math" panose="02040503050406030204" pitchFamily="18" charset="0"/>
                          </a:rPr>
                          <m:t>)</m:t>
                        </m:r>
                      </m:oMath>
                    </m:oMathPara>
                  </a14:m>
                  <a:endParaRPr lang="zh-CN" altLang="en-US" sz="2400" dirty="0"/>
                </a:p>
              </p:txBody>
            </p:sp>
          </mc:Choice>
          <mc:Fallback xmlns="">
            <p:sp>
              <p:nvSpPr>
                <p:cNvPr id="51" name="文本框 50">
                  <a:extLst>
                    <a:ext uri="{FF2B5EF4-FFF2-40B4-BE49-F238E27FC236}">
                      <a16:creationId xmlns:a16="http://schemas.microsoft.com/office/drawing/2014/main" id="{F7DB330A-7D52-AA1E-4B72-6C0FEC5683A4}"/>
                    </a:ext>
                  </a:extLst>
                </p:cNvPr>
                <p:cNvSpPr txBox="1">
                  <a:spLocks noRot="1" noChangeAspect="1" noMove="1" noResize="1" noEditPoints="1" noAdjustHandles="1" noChangeArrowheads="1" noChangeShapeType="1" noTextEdit="1"/>
                </p:cNvSpPr>
                <p:nvPr/>
              </p:nvSpPr>
              <p:spPr>
                <a:xfrm>
                  <a:off x="1051541" y="6067028"/>
                  <a:ext cx="3578053" cy="461665"/>
                </a:xfrm>
                <a:prstGeom prst="rect">
                  <a:avLst/>
                </a:prstGeom>
                <a:blipFill>
                  <a:blip r:embed="rId15"/>
                  <a:stretch>
                    <a:fillRect b="-17105"/>
                  </a:stretch>
                </a:blipFill>
              </p:spPr>
              <p:txBody>
                <a:bodyPr/>
                <a:lstStyle/>
                <a:p>
                  <a:r>
                    <a:rPr lang="zh-CN" altLang="en-US">
                      <a:noFill/>
                    </a:rPr>
                    <a:t> </a:t>
                  </a:r>
                </a:p>
              </p:txBody>
            </p:sp>
          </mc:Fallback>
        </mc:AlternateContent>
        <p:cxnSp>
          <p:nvCxnSpPr>
            <p:cNvPr id="52" name="直接箭头连接符 51">
              <a:extLst>
                <a:ext uri="{FF2B5EF4-FFF2-40B4-BE49-F238E27FC236}">
                  <a16:creationId xmlns:a16="http://schemas.microsoft.com/office/drawing/2014/main" id="{6FBD4970-2381-7D26-7BB4-9CA47DDD6A10}"/>
                </a:ext>
              </a:extLst>
            </p:cNvPr>
            <p:cNvCxnSpPr>
              <a:cxnSpLocks/>
            </p:cNvCxnSpPr>
            <p:nvPr/>
          </p:nvCxnSpPr>
          <p:spPr>
            <a:xfrm>
              <a:off x="3893890" y="6326789"/>
              <a:ext cx="61174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BF6812B7-C6AF-7627-C55E-B05FE801A2D3}"/>
                    </a:ext>
                  </a:extLst>
                </p:cNvPr>
                <p:cNvSpPr txBox="1"/>
                <p:nvPr/>
              </p:nvSpPr>
              <p:spPr>
                <a:xfrm>
                  <a:off x="4045074" y="6068951"/>
                  <a:ext cx="138286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1" i="1" dirty="0" smtClean="0">
                            <a:solidFill>
                              <a:srgbClr val="C00000"/>
                            </a:solidFill>
                            <a:latin typeface="Cambria Math" panose="02040503050406030204" pitchFamily="18" charset="0"/>
                            <a:ea typeface="Microsoft YaHei" panose="020B0503020204020204" pitchFamily="34" charset="-122"/>
                          </a:rPr>
                          <m:t>𝒌</m:t>
                        </m:r>
                      </m:oMath>
                    </m:oMathPara>
                  </a14:m>
                  <a:endParaRPr lang="zh-CN" altLang="en-US" sz="2400" b="1" dirty="0"/>
                </a:p>
              </p:txBody>
            </p:sp>
          </mc:Choice>
          <mc:Fallback xmlns="">
            <p:sp>
              <p:nvSpPr>
                <p:cNvPr id="53" name="文本框 52">
                  <a:extLst>
                    <a:ext uri="{FF2B5EF4-FFF2-40B4-BE49-F238E27FC236}">
                      <a16:creationId xmlns:a16="http://schemas.microsoft.com/office/drawing/2014/main" id="{BF6812B7-C6AF-7627-C55E-B05FE801A2D3}"/>
                    </a:ext>
                  </a:extLst>
                </p:cNvPr>
                <p:cNvSpPr txBox="1">
                  <a:spLocks noRot="1" noChangeAspect="1" noMove="1" noResize="1" noEditPoints="1" noAdjustHandles="1" noChangeArrowheads="1" noChangeShapeType="1" noTextEdit="1"/>
                </p:cNvSpPr>
                <p:nvPr/>
              </p:nvSpPr>
              <p:spPr>
                <a:xfrm>
                  <a:off x="4045074" y="6068951"/>
                  <a:ext cx="1382868" cy="461665"/>
                </a:xfrm>
                <a:prstGeom prst="rect">
                  <a:avLst/>
                </a:prstGeom>
                <a:blipFill>
                  <a:blip r:embed="rId16"/>
                  <a:stretch>
                    <a:fillRect/>
                  </a:stretch>
                </a:blipFill>
              </p:spPr>
              <p:txBody>
                <a:bodyPr/>
                <a:lstStyle/>
                <a:p>
                  <a:r>
                    <a:rPr lang="zh-CN" altLang="en-US">
                      <a:noFill/>
                    </a:rPr>
                    <a:t> </a:t>
                  </a:r>
                </a:p>
              </p:txBody>
            </p:sp>
          </mc:Fallback>
        </mc:AlternateContent>
      </p:grpSp>
      <p:cxnSp>
        <p:nvCxnSpPr>
          <p:cNvPr id="54" name="直接箭头连接符 53">
            <a:extLst>
              <a:ext uri="{FF2B5EF4-FFF2-40B4-BE49-F238E27FC236}">
                <a16:creationId xmlns:a16="http://schemas.microsoft.com/office/drawing/2014/main" id="{22D81E05-BEAB-3BC4-5B20-9280D208E02B}"/>
              </a:ext>
            </a:extLst>
          </p:cNvPr>
          <p:cNvCxnSpPr>
            <a:cxnSpLocks/>
          </p:cNvCxnSpPr>
          <p:nvPr/>
        </p:nvCxnSpPr>
        <p:spPr>
          <a:xfrm flipV="1">
            <a:off x="8687375" y="4469949"/>
            <a:ext cx="0" cy="789862"/>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55" name="文本框 54">
            <a:extLst>
              <a:ext uri="{FF2B5EF4-FFF2-40B4-BE49-F238E27FC236}">
                <a16:creationId xmlns:a16="http://schemas.microsoft.com/office/drawing/2014/main" id="{C0927675-1E10-D0D1-8B14-19FC9458B189}"/>
              </a:ext>
            </a:extLst>
          </p:cNvPr>
          <p:cNvSpPr txBox="1"/>
          <p:nvPr/>
        </p:nvSpPr>
        <p:spPr>
          <a:xfrm>
            <a:off x="7792866" y="4674029"/>
            <a:ext cx="977184" cy="369332"/>
          </a:xfrm>
          <a:prstGeom prst="rect">
            <a:avLst/>
          </a:prstGeom>
          <a:noFill/>
        </p:spPr>
        <p:txBody>
          <a:bodyPr wrap="square">
            <a:spAutoFit/>
          </a:bodyPr>
          <a:lstStyle/>
          <a:p>
            <a:pPr algn="ctr"/>
            <a:r>
              <a:rPr lang="en-US" altLang="zh-CN" sz="1800" dirty="0">
                <a:latin typeface="Microsoft YaHei" panose="020B0503020204020204" pitchFamily="34" charset="-122"/>
                <a:ea typeface="Microsoft YaHei" panose="020B0503020204020204" pitchFamily="34" charset="-122"/>
              </a:rPr>
              <a:t>query</a:t>
            </a:r>
            <a:endParaRPr lang="zh-CN" altLang="en-US" dirty="0"/>
          </a:p>
        </p:txBody>
      </p:sp>
      <p:cxnSp>
        <p:nvCxnSpPr>
          <p:cNvPr id="56" name="直接箭头连接符 55">
            <a:extLst>
              <a:ext uri="{FF2B5EF4-FFF2-40B4-BE49-F238E27FC236}">
                <a16:creationId xmlns:a16="http://schemas.microsoft.com/office/drawing/2014/main" id="{670FDC71-B467-9303-8EFE-9F2B3C2E76C0}"/>
              </a:ext>
            </a:extLst>
          </p:cNvPr>
          <p:cNvCxnSpPr>
            <a:cxnSpLocks/>
          </p:cNvCxnSpPr>
          <p:nvPr/>
        </p:nvCxnSpPr>
        <p:spPr>
          <a:xfrm>
            <a:off x="9666169" y="4469949"/>
            <a:ext cx="0" cy="789862"/>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57" name="文本框 56">
            <a:extLst>
              <a:ext uri="{FF2B5EF4-FFF2-40B4-BE49-F238E27FC236}">
                <a16:creationId xmlns:a16="http://schemas.microsoft.com/office/drawing/2014/main" id="{AC6B3E0D-FA8C-FD48-B0E6-858C505D5C24}"/>
              </a:ext>
            </a:extLst>
          </p:cNvPr>
          <p:cNvSpPr txBox="1"/>
          <p:nvPr/>
        </p:nvSpPr>
        <p:spPr>
          <a:xfrm>
            <a:off x="9654586" y="4675025"/>
            <a:ext cx="1194074" cy="369332"/>
          </a:xfrm>
          <a:prstGeom prst="rect">
            <a:avLst/>
          </a:prstGeom>
          <a:noFill/>
        </p:spPr>
        <p:txBody>
          <a:bodyPr wrap="square">
            <a:spAutoFit/>
          </a:bodyPr>
          <a:lstStyle/>
          <a:p>
            <a:pPr algn="ctr"/>
            <a:r>
              <a:rPr lang="en-US" altLang="zh-CN" sz="1800" dirty="0">
                <a:latin typeface="Microsoft YaHei" panose="020B0503020204020204" pitchFamily="34" charset="-122"/>
                <a:ea typeface="Microsoft YaHei" panose="020B0503020204020204" pitchFamily="34" charset="-122"/>
              </a:rPr>
              <a:t>response</a:t>
            </a:r>
            <a:endParaRPr lang="zh-CN" altLang="en-US" dirty="0"/>
          </a:p>
        </p:txBody>
      </p:sp>
      <p:pic>
        <p:nvPicPr>
          <p:cNvPr id="11" name="图片 10">
            <a:extLst>
              <a:ext uri="{FF2B5EF4-FFF2-40B4-BE49-F238E27FC236}">
                <a16:creationId xmlns:a16="http://schemas.microsoft.com/office/drawing/2014/main" id="{90291044-AA76-A640-309E-D84339882E06}"/>
              </a:ext>
            </a:extLst>
          </p:cNvPr>
          <p:cNvPicPr>
            <a:picLocks noChangeAspect="1"/>
          </p:cNvPicPr>
          <p:nvPr/>
        </p:nvPicPr>
        <p:blipFill>
          <a:blip r:embed="rId17"/>
          <a:stretch>
            <a:fillRect/>
          </a:stretch>
        </p:blipFill>
        <p:spPr>
          <a:xfrm>
            <a:off x="716723" y="1921751"/>
            <a:ext cx="882159" cy="460745"/>
          </a:xfrm>
          <a:prstGeom prst="rect">
            <a:avLst/>
          </a:prstGeom>
        </p:spPr>
      </p:pic>
      <p:pic>
        <p:nvPicPr>
          <p:cNvPr id="13" name="图片 12">
            <a:extLst>
              <a:ext uri="{FF2B5EF4-FFF2-40B4-BE49-F238E27FC236}">
                <a16:creationId xmlns:a16="http://schemas.microsoft.com/office/drawing/2014/main" id="{75EFAFFA-9872-1422-8410-96FC93D67DD8}"/>
              </a:ext>
            </a:extLst>
          </p:cNvPr>
          <p:cNvPicPr>
            <a:picLocks noChangeAspect="1"/>
          </p:cNvPicPr>
          <p:nvPr/>
        </p:nvPicPr>
        <p:blipFill>
          <a:blip r:embed="rId17"/>
          <a:stretch>
            <a:fillRect/>
          </a:stretch>
        </p:blipFill>
        <p:spPr>
          <a:xfrm>
            <a:off x="10717030" y="1911645"/>
            <a:ext cx="882159" cy="460745"/>
          </a:xfrm>
          <a:prstGeom prst="rect">
            <a:avLst/>
          </a:prstGeom>
        </p:spPr>
      </p:pic>
      <p:sp>
        <p:nvSpPr>
          <p:cNvPr id="18" name="矩形 17">
            <a:extLst>
              <a:ext uri="{FF2B5EF4-FFF2-40B4-BE49-F238E27FC236}">
                <a16:creationId xmlns:a16="http://schemas.microsoft.com/office/drawing/2014/main" id="{4EBE1EB6-42D0-29A8-DBED-D9116EDBCF95}"/>
              </a:ext>
            </a:extLst>
          </p:cNvPr>
          <p:cNvSpPr/>
          <p:nvPr/>
        </p:nvSpPr>
        <p:spPr>
          <a:xfrm>
            <a:off x="1328437" y="2654851"/>
            <a:ext cx="9605726" cy="46074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B10102D9-8AB8-9CB0-46C8-ABE4FCCCC18B}"/>
              </a:ext>
            </a:extLst>
          </p:cNvPr>
          <p:cNvSpPr txBox="1"/>
          <p:nvPr/>
        </p:nvSpPr>
        <p:spPr>
          <a:xfrm>
            <a:off x="5340082" y="2254741"/>
            <a:ext cx="1579075" cy="400110"/>
          </a:xfrm>
          <a:prstGeom prst="rect">
            <a:avLst/>
          </a:prstGeom>
          <a:noFill/>
        </p:spPr>
        <p:txBody>
          <a:bodyPr wrap="square">
            <a:spAutoFit/>
          </a:bodyPr>
          <a:lstStyle/>
          <a:p>
            <a:pPr algn="ctr"/>
            <a:r>
              <a:rPr lang="en-US" altLang="zh-CN" sz="2000" b="1" dirty="0">
                <a:solidFill>
                  <a:srgbClr val="C00000"/>
                </a:solidFill>
                <a:latin typeface="Microsoft YaHei" panose="020B0503020204020204" pitchFamily="34" charset="-122"/>
                <a:ea typeface="Microsoft YaHei" panose="020B0503020204020204" pitchFamily="34" charset="-122"/>
              </a:rPr>
              <a:t>Bad Event</a:t>
            </a:r>
            <a:endParaRPr lang="zh-CN" altLang="en-US" sz="2000" b="1" dirty="0">
              <a:solidFill>
                <a:srgbClr val="C00000"/>
              </a:solidFill>
            </a:endParaRPr>
          </a:p>
        </p:txBody>
      </p:sp>
      <p:pic>
        <p:nvPicPr>
          <p:cNvPr id="6" name="图片 5">
            <a:extLst>
              <a:ext uri="{FF2B5EF4-FFF2-40B4-BE49-F238E27FC236}">
                <a16:creationId xmlns:a16="http://schemas.microsoft.com/office/drawing/2014/main" id="{EB410A09-7E58-6014-37A4-5C7DAAC17BDF}"/>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906420">
            <a:off x="3643267" y="914459"/>
            <a:ext cx="886162" cy="886162"/>
          </a:xfrm>
          <a:prstGeom prst="rect">
            <a:avLst/>
          </a:prstGeom>
        </p:spPr>
      </p:pic>
      <p:pic>
        <p:nvPicPr>
          <p:cNvPr id="7" name="图片 6">
            <a:extLst>
              <a:ext uri="{FF2B5EF4-FFF2-40B4-BE49-F238E27FC236}">
                <a16:creationId xmlns:a16="http://schemas.microsoft.com/office/drawing/2014/main" id="{CFD1A971-532B-1286-7072-1F150C68E14C}"/>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953193" y="1020949"/>
            <a:ext cx="439003" cy="439003"/>
          </a:xfrm>
          <a:prstGeom prst="rect">
            <a:avLst/>
          </a:prstGeom>
        </p:spPr>
      </p:pic>
    </p:spTree>
    <p:extLst>
      <p:ext uri="{BB962C8B-B14F-4D97-AF65-F5344CB8AC3E}">
        <p14:creationId xmlns:p14="http://schemas.microsoft.com/office/powerpoint/2010/main" val="4185629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63336-BE95-E75F-EDCB-9CF7D08D8F4C}"/>
            </a:ext>
          </a:extLst>
        </p:cNvPr>
        <p:cNvGrpSpPr/>
        <p:nvPr/>
      </p:nvGrpSpPr>
      <p:grpSpPr>
        <a:xfrm>
          <a:off x="0" y="0"/>
          <a:ext cx="0" cy="0"/>
          <a:chOff x="0" y="0"/>
          <a:chExt cx="0" cy="0"/>
        </a:xfrm>
      </p:grpSpPr>
      <p:sp>
        <p:nvSpPr>
          <p:cNvPr id="15" name="矩形: 圆角 14">
            <a:extLst>
              <a:ext uri="{FF2B5EF4-FFF2-40B4-BE49-F238E27FC236}">
                <a16:creationId xmlns:a16="http://schemas.microsoft.com/office/drawing/2014/main" id="{F9A71811-3E48-3240-6D93-56AB0BE66801}"/>
              </a:ext>
            </a:extLst>
          </p:cNvPr>
          <p:cNvSpPr/>
          <p:nvPr/>
        </p:nvSpPr>
        <p:spPr>
          <a:xfrm>
            <a:off x="1117280" y="2130401"/>
            <a:ext cx="4049975" cy="768979"/>
          </a:xfrm>
          <a:prstGeom prst="roundRect">
            <a:avLst>
              <a:gd name="adj" fmla="val 8936"/>
            </a:avLst>
          </a:prstGeom>
          <a:noFill/>
          <a:ln w="28575">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连接符 61">
            <a:extLst>
              <a:ext uri="{FF2B5EF4-FFF2-40B4-BE49-F238E27FC236}">
                <a16:creationId xmlns:a16="http://schemas.microsoft.com/office/drawing/2014/main" id="{8AC6217C-61B0-BB92-464F-24094DE7E201}"/>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25121DE6-EBD8-04FA-C67B-53CFB00736CB}"/>
              </a:ext>
            </a:extLst>
          </p:cNvPr>
          <p:cNvSpPr txBox="1">
            <a:spLocks noChangeArrowheads="1"/>
          </p:cNvSpPr>
          <p:nvPr/>
        </p:nvSpPr>
        <p:spPr bwMode="auto">
          <a:xfrm>
            <a:off x="367827" y="213865"/>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fontAlgn="base">
              <a:lnSpc>
                <a:spcPct val="100000"/>
              </a:lnSpc>
              <a:spcBef>
                <a:spcPct val="0"/>
              </a:spcBef>
              <a:spcAft>
                <a:spcPct val="0"/>
              </a:spcAft>
              <a:buNone/>
              <a:defRPr/>
            </a:pPr>
            <a:r>
              <a:rPr lang="en-US" altLang="zh-CN" sz="3200" b="1" dirty="0">
                <a:latin typeface="微软雅黑" panose="020B0503020204020204" pitchFamily="34" charset="-122"/>
                <a:ea typeface="微软雅黑" panose="020B0503020204020204" pitchFamily="34" charset="-122"/>
              </a:rPr>
              <a:t>Further Analysis</a:t>
            </a:r>
            <a:endParaRPr lang="zh-CN" altLang="en-US" sz="3200" b="1" dirty="0">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a16="http://schemas.microsoft.com/office/drawing/2014/main" id="{EDA4FD50-967E-C29A-7B85-E67DCA51EC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485" y="1870716"/>
            <a:ext cx="691845" cy="691845"/>
          </a:xfrm>
          <a:prstGeom prst="rect">
            <a:avLst/>
          </a:prstGeom>
        </p:spPr>
      </p:pic>
      <mc:AlternateContent xmlns:mc="http://schemas.openxmlformats.org/markup-compatibility/2006" xmlns:a14="http://schemas.microsoft.com/office/drawing/2010/main">
        <mc:Choice Requires="a14">
          <p:graphicFrame>
            <p:nvGraphicFramePr>
              <p:cNvPr id="16" name="表格 15">
                <a:extLst>
                  <a:ext uri="{FF2B5EF4-FFF2-40B4-BE49-F238E27FC236}">
                    <a16:creationId xmlns:a16="http://schemas.microsoft.com/office/drawing/2014/main" id="{70EC0F91-805D-8298-82E1-FC0946253A2A}"/>
                  </a:ext>
                </a:extLst>
              </p:cNvPr>
              <p:cNvGraphicFramePr>
                <a:graphicFrameLocks noGrp="1"/>
              </p:cNvGraphicFramePr>
              <p:nvPr>
                <p:extLst/>
              </p:nvPr>
            </p:nvGraphicFramePr>
            <p:xfrm>
              <a:off x="1546754" y="2327577"/>
              <a:ext cx="3231550" cy="365760"/>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292279">
                    <a:tc>
                      <a:txBody>
                        <a:bodyPr/>
                        <a:lstStyle/>
                        <a:p>
                          <a:pPr/>
                          <a14:m>
                            <m:oMathPara xmlns:m="http://schemas.openxmlformats.org/officeDocument/2006/math">
                              <m:oMathParaPr>
                                <m:jc m:val="centerGroup"/>
                              </m:oMathParaPr>
                              <m:oMath xmlns:m="http://schemas.openxmlformats.org/officeDocument/2006/math">
                                <m:sSub>
                                  <m:sSubPr>
                                    <m:ctrlPr>
                                      <a:rPr lang="zh-CN" altLang="en-US" b="1" i="1" dirty="0" smtClean="0">
                                        <a:solidFill>
                                          <a:schemeClr val="tx1"/>
                                        </a:solidFill>
                                        <a:latin typeface="Cambria Math" panose="02040503050406030204" pitchFamily="18" charset="0"/>
                                      </a:rPr>
                                    </m:ctrlPr>
                                  </m:sSubPr>
                                  <m:e>
                                    <m:r>
                                      <a:rPr lang="zh-CN" altLang="en-US" b="1" i="1" dirty="0">
                                        <a:solidFill>
                                          <a:schemeClr val="tx1"/>
                                        </a:solidFill>
                                        <a:latin typeface="Cambria Math" panose="02040503050406030204" pitchFamily="18" charset="0"/>
                                      </a:rPr>
                                      <m:t>𝒙</m:t>
                                    </m:r>
                                  </m:e>
                                  <m:sub>
                                    <m:r>
                                      <a:rPr lang="en-US" altLang="zh-CN" b="1" i="1" dirty="0">
                                        <a:solidFill>
                                          <a:schemeClr val="tx1"/>
                                        </a:solidFill>
                                        <a:latin typeface="Cambria Math" panose="02040503050406030204" pitchFamily="18" charset="0"/>
                                      </a:rPr>
                                      <m:t>𝟏</m:t>
                                    </m:r>
                                  </m:sub>
                                </m:sSub>
                              </m:oMath>
                            </m:oMathPara>
                          </a14:m>
                          <a:endParaRPr lang="zh-CN" altLang="en-US" b="1" dirty="0"/>
                        </a:p>
                      </a:txBody>
                      <a:tcPr>
                        <a:solidFill>
                          <a:schemeClr val="accent2">
                            <a:lumMod val="40000"/>
                            <a:lumOff val="60000"/>
                          </a:schemeClr>
                        </a:solidFill>
                      </a:tcPr>
                    </a:tc>
                    <a:tc>
                      <a:txBody>
                        <a:bodyPr/>
                        <a:lstStyle/>
                        <a:p>
                          <a:pPr algn="ctr"/>
                          <a14:m>
                            <m:oMath xmlns:m="http://schemas.openxmlformats.org/officeDocument/2006/math">
                              <m:r>
                                <a:rPr lang="zh-CN" altLang="en-US" sz="1800" b="1" i="1" kern="1200" dirty="0" smtClean="0">
                                  <a:solidFill>
                                    <a:srgbClr val="C00000"/>
                                  </a:solidFill>
                                  <a:latin typeface="Cambria Math" panose="02040503050406030204" pitchFamily="18" charset="0"/>
                                  <a:ea typeface="+mn-ea"/>
                                  <a:cs typeface="+mn-cs"/>
                                </a:rPr>
                                <m:t>𝒔𝒕</m:t>
                              </m:r>
                            </m:oMath>
                          </a14:m>
                          <a:r>
                            <a:rPr lang="en-US" altLang="zh-CN" sz="1800" b="1" i="1" kern="1200" dirty="0">
                              <a:solidFill>
                                <a:srgbClr val="C00000"/>
                              </a:solidFill>
                              <a:latin typeface="Cambria Math" panose="02040503050406030204" pitchFamily="18" charset="0"/>
                              <a:ea typeface="+mn-ea"/>
                              <a:cs typeface="+mn-cs"/>
                            </a:rPr>
                            <a:t>r</a:t>
                          </a:r>
                          <a:endParaRPr lang="zh-CN" altLang="en-US" sz="1800" b="1" i="1" kern="1200" dirty="0">
                            <a:solidFill>
                              <a:srgbClr val="C00000"/>
                            </a:solidFill>
                            <a:latin typeface="Cambria Math" panose="02040503050406030204" pitchFamily="18" charset="0"/>
                            <a:ea typeface="+mn-ea"/>
                            <a:cs typeface="+mn-cs"/>
                          </a:endParaRPr>
                        </a:p>
                      </a:txBody>
                      <a:tcPr>
                        <a:solidFill>
                          <a:schemeClr val="accent2">
                            <a:lumMod val="40000"/>
                            <a:lumOff val="60000"/>
                          </a:schemeClr>
                        </a:solidFill>
                      </a:tcPr>
                    </a:tc>
                    <a:extLst>
                      <a:ext uri="{0D108BD9-81ED-4DB2-BD59-A6C34878D82A}">
                        <a16:rowId xmlns:a16="http://schemas.microsoft.com/office/drawing/2014/main" val="1012736869"/>
                      </a:ext>
                    </a:extLst>
                  </a:tr>
                </a:tbl>
              </a:graphicData>
            </a:graphic>
          </p:graphicFrame>
        </mc:Choice>
        <mc:Fallback xmlns="">
          <p:graphicFrame>
            <p:nvGraphicFramePr>
              <p:cNvPr id="16" name="表格 15">
                <a:extLst>
                  <a:ext uri="{FF2B5EF4-FFF2-40B4-BE49-F238E27FC236}">
                    <a16:creationId xmlns:a16="http://schemas.microsoft.com/office/drawing/2014/main" id="{70EC0F91-805D-8298-82E1-FC0946253A2A}"/>
                  </a:ext>
                </a:extLst>
              </p:cNvPr>
              <p:cNvGraphicFramePr>
                <a:graphicFrameLocks noGrp="1"/>
              </p:cNvGraphicFramePr>
              <p:nvPr>
                <p:extLst>
                  <p:ext uri="{D42A27DB-BD31-4B8C-83A1-F6EECF244321}">
                    <p14:modId xmlns:p14="http://schemas.microsoft.com/office/powerpoint/2010/main" val="3862242126"/>
                  </p:ext>
                </p:extLst>
              </p:nvPr>
            </p:nvGraphicFramePr>
            <p:xfrm>
              <a:off x="1546754" y="2327577"/>
              <a:ext cx="3231550" cy="365760"/>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365760">
                    <a:tc>
                      <a:txBody>
                        <a:bodyPr/>
                        <a:lstStyle/>
                        <a:p>
                          <a:endParaRPr lang="zh-CN"/>
                        </a:p>
                      </a:txBody>
                      <a:tcPr>
                        <a:blipFill>
                          <a:blip r:embed="rId4"/>
                          <a:stretch>
                            <a:fillRect l="-376" t="-9836" r="-101504" b="-24590"/>
                          </a:stretch>
                        </a:blipFill>
                      </a:tcPr>
                    </a:tc>
                    <a:tc>
                      <a:txBody>
                        <a:bodyPr/>
                        <a:lstStyle/>
                        <a:p>
                          <a:endParaRPr lang="zh-CN"/>
                        </a:p>
                      </a:txBody>
                      <a:tcPr>
                        <a:blipFill>
                          <a:blip r:embed="rId4"/>
                          <a:stretch>
                            <a:fillRect l="-100755" t="-9836" r="-1887" b="-24590"/>
                          </a:stretch>
                        </a:blipFill>
                      </a:tcPr>
                    </a:tc>
                    <a:extLst>
                      <a:ext uri="{0D108BD9-81ED-4DB2-BD59-A6C34878D82A}">
                        <a16:rowId xmlns:a16="http://schemas.microsoft.com/office/drawing/2014/main" val="1012736869"/>
                      </a:ext>
                    </a:extLst>
                  </a:tr>
                </a:tbl>
              </a:graphicData>
            </a:graphic>
          </p:graphicFrame>
        </mc:Fallback>
      </mc:AlternateContent>
      <p:pic>
        <p:nvPicPr>
          <p:cNvPr id="3" name="图片 2">
            <a:extLst>
              <a:ext uri="{FF2B5EF4-FFF2-40B4-BE49-F238E27FC236}">
                <a16:creationId xmlns:a16="http://schemas.microsoft.com/office/drawing/2014/main" id="{89798925-B269-A7A9-2B16-4375607575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1527" y="1027744"/>
            <a:ext cx="921479" cy="921479"/>
          </a:xfrm>
          <a:prstGeom prst="rect">
            <a:avLst/>
          </a:prstGeom>
        </p:spPr>
      </p:pic>
      <p:pic>
        <p:nvPicPr>
          <p:cNvPr id="4" name="图片 3">
            <a:extLst>
              <a:ext uri="{FF2B5EF4-FFF2-40B4-BE49-F238E27FC236}">
                <a16:creationId xmlns:a16="http://schemas.microsoft.com/office/drawing/2014/main" id="{7E22D313-00B9-6B73-FBC8-1CF3D43E9B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50355" y="1055023"/>
            <a:ext cx="815693" cy="815693"/>
          </a:xfrm>
          <a:prstGeom prst="rect">
            <a:avLst/>
          </a:prstGeom>
        </p:spPr>
      </p:pic>
      <p:sp>
        <p:nvSpPr>
          <p:cNvPr id="5" name="矩形: 圆角 4">
            <a:extLst>
              <a:ext uri="{FF2B5EF4-FFF2-40B4-BE49-F238E27FC236}">
                <a16:creationId xmlns:a16="http://schemas.microsoft.com/office/drawing/2014/main" id="{6DB60CE2-4975-62B7-88F4-26C527F0356F}"/>
              </a:ext>
            </a:extLst>
          </p:cNvPr>
          <p:cNvSpPr/>
          <p:nvPr/>
        </p:nvSpPr>
        <p:spPr>
          <a:xfrm>
            <a:off x="7108136" y="2127099"/>
            <a:ext cx="4049975" cy="768211"/>
          </a:xfrm>
          <a:prstGeom prst="roundRect">
            <a:avLst>
              <a:gd name="adj" fmla="val 8936"/>
            </a:avLst>
          </a:prstGeom>
          <a:noFill/>
          <a:ln w="28575">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graphicFrame>
            <p:nvGraphicFramePr>
              <p:cNvPr id="14" name="表格 13">
                <a:extLst>
                  <a:ext uri="{FF2B5EF4-FFF2-40B4-BE49-F238E27FC236}">
                    <a16:creationId xmlns:a16="http://schemas.microsoft.com/office/drawing/2014/main" id="{A0AF5C9F-13B2-CBD8-ADA1-66B8A216E16A}"/>
                  </a:ext>
                </a:extLst>
              </p:cNvPr>
              <p:cNvGraphicFramePr>
                <a:graphicFrameLocks noGrp="1"/>
              </p:cNvGraphicFramePr>
              <p:nvPr/>
            </p:nvGraphicFramePr>
            <p:xfrm>
              <a:off x="7486094" y="2327577"/>
              <a:ext cx="3231550" cy="365760"/>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292279">
                    <a:tc>
                      <a:txBody>
                        <a:bodyPr/>
                        <a:lstStyle/>
                        <a:p>
                          <a:pPr/>
                          <a14:m>
                            <m:oMathPara xmlns:m="http://schemas.openxmlformats.org/officeDocument/2006/math">
                              <m:oMathParaPr>
                                <m:jc m:val="centerGroup"/>
                              </m:oMathParaPr>
                              <m:oMath xmlns:m="http://schemas.openxmlformats.org/officeDocument/2006/math">
                                <m:sSub>
                                  <m:sSubPr>
                                    <m:ctrlPr>
                                      <a:rPr lang="zh-CN" altLang="en-US" b="1" i="1" dirty="0" smtClean="0">
                                        <a:solidFill>
                                          <a:schemeClr val="tx1"/>
                                        </a:solidFill>
                                        <a:latin typeface="Cambria Math" panose="02040503050406030204" pitchFamily="18" charset="0"/>
                                      </a:rPr>
                                    </m:ctrlPr>
                                  </m:sSubPr>
                                  <m:e>
                                    <m:r>
                                      <a:rPr lang="zh-CN" altLang="en-US" b="1" i="1" dirty="0">
                                        <a:solidFill>
                                          <a:schemeClr val="tx1"/>
                                        </a:solidFill>
                                        <a:latin typeface="Cambria Math" panose="02040503050406030204" pitchFamily="18" charset="0"/>
                                      </a:rPr>
                                      <m:t>𝒙</m:t>
                                    </m:r>
                                  </m:e>
                                  <m:sub>
                                    <m:r>
                                      <a:rPr lang="en-US" altLang="zh-CN" b="1" i="1" dirty="0" smtClean="0">
                                        <a:solidFill>
                                          <a:schemeClr val="tx1"/>
                                        </a:solidFill>
                                        <a:latin typeface="Cambria Math" panose="02040503050406030204" pitchFamily="18" charset="0"/>
                                      </a:rPr>
                                      <m:t>𝟐</m:t>
                                    </m:r>
                                  </m:sub>
                                </m:sSub>
                              </m:oMath>
                            </m:oMathPara>
                          </a14:m>
                          <a:endParaRPr lang="zh-CN" altLang="en-US" b="1" dirty="0"/>
                        </a:p>
                      </a:txBody>
                      <a:tcPr>
                        <a:solidFill>
                          <a:srgbClr val="F0F0F0"/>
                        </a:solidFill>
                      </a:tcPr>
                    </a:tc>
                    <a:tc>
                      <a:txBody>
                        <a:bodyPr/>
                        <a:lstStyle/>
                        <a:p>
                          <a:pPr marL="0" algn="ctr" defTabSz="914400" rtl="0" eaLnBrk="1" latinLnBrk="0" hangingPunct="1"/>
                          <a14:m>
                            <m:oMath xmlns:m="http://schemas.openxmlformats.org/officeDocument/2006/math">
                              <m:r>
                                <a:rPr lang="zh-CN" altLang="en-US" sz="1800" b="1" i="1" kern="1200" dirty="0" smtClean="0">
                                  <a:solidFill>
                                    <a:srgbClr val="C00000"/>
                                  </a:solidFill>
                                  <a:latin typeface="Cambria Math" panose="02040503050406030204" pitchFamily="18" charset="0"/>
                                  <a:ea typeface="+mn-ea"/>
                                  <a:cs typeface="+mn-cs"/>
                                </a:rPr>
                                <m:t>𝒔𝒕</m:t>
                              </m:r>
                            </m:oMath>
                          </a14:m>
                          <a:r>
                            <a:rPr lang="en-US" altLang="zh-CN" sz="1800" b="1" i="1" kern="1200" dirty="0">
                              <a:solidFill>
                                <a:srgbClr val="C00000"/>
                              </a:solidFill>
                              <a:latin typeface="Cambria Math" panose="02040503050406030204" pitchFamily="18" charset="0"/>
                              <a:ea typeface="+mn-ea"/>
                              <a:cs typeface="+mn-cs"/>
                            </a:rPr>
                            <a:t>r</a:t>
                          </a:r>
                          <a:endParaRPr lang="zh-CN" altLang="en-US" sz="1800" b="1" i="1" kern="1200" dirty="0">
                            <a:solidFill>
                              <a:srgbClr val="C00000"/>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1012736869"/>
                      </a:ext>
                    </a:extLst>
                  </a:tr>
                </a:tbl>
              </a:graphicData>
            </a:graphic>
          </p:graphicFrame>
        </mc:Choice>
        <mc:Fallback xmlns="">
          <p:graphicFrame>
            <p:nvGraphicFramePr>
              <p:cNvPr id="14" name="表格 13">
                <a:extLst>
                  <a:ext uri="{FF2B5EF4-FFF2-40B4-BE49-F238E27FC236}">
                    <a16:creationId xmlns:a16="http://schemas.microsoft.com/office/drawing/2014/main" id="{A0AF5C9F-13B2-CBD8-ADA1-66B8A216E16A}"/>
                  </a:ext>
                </a:extLst>
              </p:cNvPr>
              <p:cNvGraphicFramePr>
                <a:graphicFrameLocks noGrp="1"/>
              </p:cNvGraphicFramePr>
              <p:nvPr/>
            </p:nvGraphicFramePr>
            <p:xfrm>
              <a:off x="7486094" y="2327577"/>
              <a:ext cx="3231550" cy="365760"/>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365760">
                    <a:tc>
                      <a:txBody>
                        <a:bodyPr/>
                        <a:lstStyle/>
                        <a:p>
                          <a:endParaRPr lang="zh-CN"/>
                        </a:p>
                      </a:txBody>
                      <a:tcPr>
                        <a:blipFill>
                          <a:blip r:embed="rId7"/>
                          <a:stretch>
                            <a:fillRect l="-752" t="-9836" r="-101128" b="-24590"/>
                          </a:stretch>
                        </a:blipFill>
                      </a:tcPr>
                    </a:tc>
                    <a:tc>
                      <a:txBody>
                        <a:bodyPr/>
                        <a:lstStyle/>
                        <a:p>
                          <a:endParaRPr lang="zh-CN"/>
                        </a:p>
                      </a:txBody>
                      <a:tcPr>
                        <a:blipFill>
                          <a:blip r:embed="rId7"/>
                          <a:stretch>
                            <a:fillRect l="-101132" t="-9836" r="-1509" b="-24590"/>
                          </a:stretch>
                        </a:blipFill>
                      </a:tcPr>
                    </a:tc>
                    <a:extLst>
                      <a:ext uri="{0D108BD9-81ED-4DB2-BD59-A6C34878D82A}">
                        <a16:rowId xmlns:a16="http://schemas.microsoft.com/office/drawing/2014/main" val="1012736869"/>
                      </a:ext>
                    </a:extLst>
                  </a:tr>
                </a:tbl>
              </a:graphicData>
            </a:graphic>
          </p:graphicFrame>
        </mc:Fallback>
      </mc:AlternateContent>
      <p:pic>
        <p:nvPicPr>
          <p:cNvPr id="24" name="图片 23">
            <a:extLst>
              <a:ext uri="{FF2B5EF4-FFF2-40B4-BE49-F238E27FC236}">
                <a16:creationId xmlns:a16="http://schemas.microsoft.com/office/drawing/2014/main" id="{54C63474-8914-3789-77B0-1CE4C2EB415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10246" y="1866832"/>
            <a:ext cx="695729" cy="695729"/>
          </a:xfrm>
          <a:prstGeom prst="rect">
            <a:avLst/>
          </a:prstGeom>
        </p:spPr>
      </p:pic>
      <p:pic>
        <p:nvPicPr>
          <p:cNvPr id="11" name="图片 10">
            <a:extLst>
              <a:ext uri="{FF2B5EF4-FFF2-40B4-BE49-F238E27FC236}">
                <a16:creationId xmlns:a16="http://schemas.microsoft.com/office/drawing/2014/main" id="{24B0CEB3-ACA8-4069-AF9A-5AE4E50D179C}"/>
              </a:ext>
            </a:extLst>
          </p:cNvPr>
          <p:cNvPicPr>
            <a:picLocks noChangeAspect="1"/>
          </p:cNvPicPr>
          <p:nvPr/>
        </p:nvPicPr>
        <p:blipFill>
          <a:blip r:embed="rId9"/>
          <a:stretch>
            <a:fillRect/>
          </a:stretch>
        </p:blipFill>
        <p:spPr>
          <a:xfrm>
            <a:off x="716723" y="1921751"/>
            <a:ext cx="882159" cy="460745"/>
          </a:xfrm>
          <a:prstGeom prst="rect">
            <a:avLst/>
          </a:prstGeom>
        </p:spPr>
      </p:pic>
      <p:pic>
        <p:nvPicPr>
          <p:cNvPr id="13" name="图片 12">
            <a:extLst>
              <a:ext uri="{FF2B5EF4-FFF2-40B4-BE49-F238E27FC236}">
                <a16:creationId xmlns:a16="http://schemas.microsoft.com/office/drawing/2014/main" id="{1A67AE37-FE70-47E7-F434-C9AE93DC70E8}"/>
              </a:ext>
            </a:extLst>
          </p:cNvPr>
          <p:cNvPicPr>
            <a:picLocks noChangeAspect="1"/>
          </p:cNvPicPr>
          <p:nvPr/>
        </p:nvPicPr>
        <p:blipFill>
          <a:blip r:embed="rId9"/>
          <a:stretch>
            <a:fillRect/>
          </a:stretch>
        </p:blipFill>
        <p:spPr>
          <a:xfrm>
            <a:off x="10717030" y="1911645"/>
            <a:ext cx="882159" cy="460745"/>
          </a:xfrm>
          <a:prstGeom prst="rect">
            <a:avLst/>
          </a:prstGeom>
        </p:spPr>
      </p:pic>
      <p:sp>
        <p:nvSpPr>
          <p:cNvPr id="6" name="文本框 5">
            <a:extLst>
              <a:ext uri="{FF2B5EF4-FFF2-40B4-BE49-F238E27FC236}">
                <a16:creationId xmlns:a16="http://schemas.microsoft.com/office/drawing/2014/main" id="{EC9F691F-D765-A275-294F-4601D8C677DB}"/>
              </a:ext>
            </a:extLst>
          </p:cNvPr>
          <p:cNvSpPr txBox="1"/>
          <p:nvPr/>
        </p:nvSpPr>
        <p:spPr>
          <a:xfrm>
            <a:off x="5340082" y="2254741"/>
            <a:ext cx="1579075" cy="400110"/>
          </a:xfrm>
          <a:prstGeom prst="rect">
            <a:avLst/>
          </a:prstGeom>
          <a:noFill/>
        </p:spPr>
        <p:txBody>
          <a:bodyPr wrap="square">
            <a:spAutoFit/>
          </a:bodyPr>
          <a:lstStyle/>
          <a:p>
            <a:pPr algn="ctr"/>
            <a:r>
              <a:rPr lang="en-US" altLang="zh-CN" sz="2000" b="1" dirty="0">
                <a:solidFill>
                  <a:srgbClr val="C00000"/>
                </a:solidFill>
                <a:latin typeface="Microsoft YaHei" panose="020B0503020204020204" pitchFamily="34" charset="-122"/>
                <a:ea typeface="Microsoft YaHei" panose="020B0503020204020204" pitchFamily="34" charset="-122"/>
              </a:rPr>
              <a:t>Bad Event</a:t>
            </a:r>
            <a:endParaRPr lang="zh-CN" altLang="en-US" sz="2000" b="1" dirty="0">
              <a:solidFill>
                <a:srgbClr val="C00000"/>
              </a:solidFill>
            </a:endParaRPr>
          </a:p>
        </p:txBody>
      </p:sp>
      <p:grpSp>
        <p:nvGrpSpPr>
          <p:cNvPr id="7" name="组合 6">
            <a:extLst>
              <a:ext uri="{FF2B5EF4-FFF2-40B4-BE49-F238E27FC236}">
                <a16:creationId xmlns:a16="http://schemas.microsoft.com/office/drawing/2014/main" id="{9135B7E9-FE2F-823A-4C4A-6CA05D536DA7}"/>
              </a:ext>
            </a:extLst>
          </p:cNvPr>
          <p:cNvGrpSpPr/>
          <p:nvPr/>
        </p:nvGrpSpPr>
        <p:grpSpPr>
          <a:xfrm>
            <a:off x="1051541" y="2946706"/>
            <a:ext cx="4376401" cy="1226820"/>
            <a:chOff x="1051541" y="5323032"/>
            <a:chExt cx="4376401" cy="1226820"/>
          </a:xfrm>
        </p:grpSpPr>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A74B0E1F-AF16-63B4-2B42-2E1A1E1D3E28}"/>
                    </a:ext>
                  </a:extLst>
                </p:cNvPr>
                <p:cNvSpPr txBox="1"/>
                <p:nvPr/>
              </p:nvSpPr>
              <p:spPr>
                <a:xfrm>
                  <a:off x="1328437" y="5323032"/>
                  <a:ext cx="2223896" cy="678071"/>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m:rPr>
                            <m:sty m:val="p"/>
                          </m:rPr>
                          <a:rPr lang="en-US" altLang="zh-CN" sz="2400" dirty="0" smtClean="0">
                            <a:solidFill>
                              <a:schemeClr val="tx1"/>
                            </a:solidFill>
                            <a:latin typeface="Cambria Math" panose="02040503050406030204" pitchFamily="18" charset="0"/>
                          </a:rPr>
                          <m:t>KG</m:t>
                        </m:r>
                        <m:r>
                          <a:rPr lang="en-US" altLang="zh-CN" sz="2400" dirty="0" smtClean="0">
                            <a:solidFill>
                              <a:schemeClr val="tx1"/>
                            </a:solidFill>
                            <a:latin typeface="Cambria Math" panose="02040503050406030204" pitchFamily="18" charset="0"/>
                          </a:rPr>
                          <m:t>(</m:t>
                        </m:r>
                        <m:sSub>
                          <m:sSubPr>
                            <m:ctrlPr>
                              <a:rPr lang="zh-CN" altLang="en-US" sz="2400" b="1" i="1" dirty="0">
                                <a:solidFill>
                                  <a:schemeClr val="tx1"/>
                                </a:solidFill>
                                <a:latin typeface="Cambria Math" panose="02040503050406030204" pitchFamily="18" charset="0"/>
                                <a:ea typeface="Microsoft YaHei" panose="020B0503020204020204" pitchFamily="34" charset="-122"/>
                              </a:rPr>
                            </m:ctrlPr>
                          </m:sSubPr>
                          <m:e>
                            <m:acc>
                              <m:accPr>
                                <m:chr m:val="̃"/>
                                <m:ctrlPr>
                                  <a:rPr lang="zh-CN" altLang="en-US" sz="2400" b="1" i="1" dirty="0">
                                    <a:solidFill>
                                      <a:schemeClr val="tx1"/>
                                    </a:solidFill>
                                    <a:latin typeface="Cambria Math" panose="02040503050406030204" pitchFamily="18" charset="0"/>
                                    <a:ea typeface="Microsoft YaHei" panose="020B0503020204020204" pitchFamily="34" charset="-122"/>
                                  </a:rPr>
                                </m:ctrlPr>
                              </m:accPr>
                              <m:e>
                                <m:r>
                                  <a:rPr lang="zh-CN" altLang="en-US" sz="2400" b="1" i="1" dirty="0">
                                    <a:solidFill>
                                      <a:schemeClr val="tx1"/>
                                    </a:solidFill>
                                    <a:latin typeface="Cambria Math" panose="02040503050406030204" pitchFamily="18" charset="0"/>
                                    <a:ea typeface="Microsoft YaHei" panose="020B0503020204020204" pitchFamily="34" charset="-122"/>
                                  </a:rPr>
                                  <m:t>𝐬𝐤</m:t>
                                </m:r>
                              </m:e>
                            </m:acc>
                          </m:e>
                          <m:sub>
                            <m:r>
                              <a:rPr lang="zh-CN" altLang="en-US" sz="2400" b="1" i="1" dirty="0">
                                <a:solidFill>
                                  <a:schemeClr val="tx1"/>
                                </a:solidFill>
                                <a:latin typeface="Cambria Math" panose="02040503050406030204" pitchFamily="18" charset="0"/>
                                <a:ea typeface="Microsoft YaHei" panose="020B0503020204020204" pitchFamily="34" charset="-122"/>
                              </a:rPr>
                              <m:t>𝑨</m:t>
                            </m:r>
                          </m:sub>
                        </m:sSub>
                        <m:r>
                          <a:rPr lang="en-US" altLang="zh-CN" sz="2400" dirty="0">
                            <a:solidFill>
                              <a:schemeClr val="tx1"/>
                            </a:solidFill>
                            <a:latin typeface="Cambria Math" panose="02040503050406030204" pitchFamily="18" charset="0"/>
                          </a:rPr>
                          <m:t>)</m:t>
                        </m:r>
                      </m:oMath>
                    </m:oMathPara>
                  </a14:m>
                  <a:endParaRPr lang="zh-CN" altLang="en-US" sz="2400" dirty="0">
                    <a:solidFill>
                      <a:schemeClr val="tx1"/>
                    </a:solidFill>
                    <a:latin typeface="Microsoft YaHei" panose="020B0503020204020204" pitchFamily="34" charset="-122"/>
                    <a:ea typeface="Microsoft YaHei" panose="020B0503020204020204" pitchFamily="34" charset="-122"/>
                  </a:endParaRPr>
                </a:p>
              </p:txBody>
            </p:sp>
          </mc:Choice>
          <mc:Fallback xmlns="">
            <p:sp>
              <p:nvSpPr>
                <p:cNvPr id="17" name="文本框 16">
                  <a:extLst>
                    <a:ext uri="{FF2B5EF4-FFF2-40B4-BE49-F238E27FC236}">
                      <a16:creationId xmlns:a16="http://schemas.microsoft.com/office/drawing/2014/main" id="{F9B109E2-6B37-6FC5-8A73-CA15AC847CF2}"/>
                    </a:ext>
                  </a:extLst>
                </p:cNvPr>
                <p:cNvSpPr txBox="1">
                  <a:spLocks noRot="1" noChangeAspect="1" noMove="1" noResize="1" noEditPoints="1" noAdjustHandles="1" noChangeArrowheads="1" noChangeShapeType="1" noTextEdit="1"/>
                </p:cNvSpPr>
                <p:nvPr/>
              </p:nvSpPr>
              <p:spPr>
                <a:xfrm>
                  <a:off x="1328437" y="5323032"/>
                  <a:ext cx="2223896" cy="678071"/>
                </a:xfrm>
                <a:prstGeom prst="rect">
                  <a:avLst/>
                </a:prstGeom>
                <a:blipFill>
                  <a:blip r:embed="rId10"/>
                  <a:stretch>
                    <a:fillRect/>
                  </a:stretch>
                </a:blipFill>
              </p:spPr>
              <p:txBody>
                <a:bodyPr/>
                <a:lstStyle/>
                <a:p>
                  <a:r>
                    <a:rPr lang="zh-CN" altLang="en-US">
                      <a:noFill/>
                    </a:rPr>
                    <a:t> </a:t>
                  </a:r>
                </a:p>
              </p:txBody>
            </p:sp>
          </mc:Fallback>
        </mc:AlternateContent>
        <p:cxnSp>
          <p:nvCxnSpPr>
            <p:cNvPr id="10" name="直接箭头连接符 9">
              <a:extLst>
                <a:ext uri="{FF2B5EF4-FFF2-40B4-BE49-F238E27FC236}">
                  <a16:creationId xmlns:a16="http://schemas.microsoft.com/office/drawing/2014/main" id="{BA3382A8-EBE5-DF02-4E31-7F0B0352CC4F}"/>
                </a:ext>
              </a:extLst>
            </p:cNvPr>
            <p:cNvCxnSpPr>
              <a:cxnSpLocks/>
            </p:cNvCxnSpPr>
            <p:nvPr/>
          </p:nvCxnSpPr>
          <p:spPr>
            <a:xfrm>
              <a:off x="3047766" y="5726463"/>
              <a:ext cx="61174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6B8E33DB-5593-5FC8-5020-699E970E2A40}"/>
                    </a:ext>
                  </a:extLst>
                </p:cNvPr>
                <p:cNvSpPr txBox="1"/>
                <p:nvPr/>
              </p:nvSpPr>
              <p:spPr>
                <a:xfrm>
                  <a:off x="3353640" y="5431236"/>
                  <a:ext cx="138286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0" i="1" dirty="0" smtClean="0">
                            <a:solidFill>
                              <a:schemeClr val="tx1"/>
                            </a:solidFill>
                            <a:latin typeface="Cambria Math" panose="02040503050406030204" pitchFamily="18" charset="0"/>
                            <a:ea typeface="Microsoft YaHei" panose="020B0503020204020204" pitchFamily="34" charset="-122"/>
                          </a:rPr>
                          <m:t>𝑝</m:t>
                        </m:r>
                        <m:sSub>
                          <m:sSubPr>
                            <m:ctrlPr>
                              <a:rPr lang="zh-CN" altLang="en-US" sz="2400" i="1" dirty="0">
                                <a:solidFill>
                                  <a:schemeClr val="tx1"/>
                                </a:solidFill>
                                <a:latin typeface="Cambria Math" panose="02040503050406030204" pitchFamily="18" charset="0"/>
                                <a:ea typeface="Microsoft YaHei" panose="020B0503020204020204" pitchFamily="34" charset="-122"/>
                              </a:rPr>
                            </m:ctrlPr>
                          </m:sSubPr>
                          <m:e>
                            <m:r>
                              <a:rPr lang="zh-CN" altLang="en-US" sz="2400" b="0" i="1" dirty="0">
                                <a:solidFill>
                                  <a:schemeClr val="tx1"/>
                                </a:solidFill>
                                <a:latin typeface="Cambria Math" panose="02040503050406030204" pitchFamily="18" charset="0"/>
                                <a:ea typeface="Microsoft YaHei" panose="020B0503020204020204" pitchFamily="34" charset="-122"/>
                              </a:rPr>
                              <m:t>𝑘</m:t>
                            </m:r>
                          </m:e>
                          <m:sub>
                            <m:r>
                              <a:rPr lang="zh-CN" altLang="en-US" sz="2400" b="0" i="1" dirty="0">
                                <a:solidFill>
                                  <a:schemeClr val="tx1"/>
                                </a:solidFill>
                                <a:latin typeface="Cambria Math" panose="02040503050406030204" pitchFamily="18" charset="0"/>
                                <a:ea typeface="Microsoft YaHei" panose="020B0503020204020204" pitchFamily="34" charset="-122"/>
                              </a:rPr>
                              <m:t>𝐴</m:t>
                            </m:r>
                          </m:sub>
                        </m:sSub>
                      </m:oMath>
                    </m:oMathPara>
                  </a14:m>
                  <a:endParaRPr lang="zh-CN" altLang="en-US" sz="2400" dirty="0">
                    <a:solidFill>
                      <a:schemeClr val="tx1"/>
                    </a:solidFill>
                  </a:endParaRPr>
                </a:p>
              </p:txBody>
            </p:sp>
          </mc:Choice>
          <mc:Fallback xmlns="">
            <p:sp>
              <p:nvSpPr>
                <p:cNvPr id="26" name="文本框 25">
                  <a:extLst>
                    <a:ext uri="{FF2B5EF4-FFF2-40B4-BE49-F238E27FC236}">
                      <a16:creationId xmlns:a16="http://schemas.microsoft.com/office/drawing/2014/main" id="{62852A68-C8CF-D221-FB2E-D17FEFD19A00}"/>
                    </a:ext>
                  </a:extLst>
                </p:cNvPr>
                <p:cNvSpPr txBox="1">
                  <a:spLocks noRot="1" noChangeAspect="1" noMove="1" noResize="1" noEditPoints="1" noAdjustHandles="1" noChangeArrowheads="1" noChangeShapeType="1" noTextEdit="1"/>
                </p:cNvSpPr>
                <p:nvPr/>
              </p:nvSpPr>
              <p:spPr>
                <a:xfrm>
                  <a:off x="3353640" y="5431236"/>
                  <a:ext cx="1382868" cy="461665"/>
                </a:xfrm>
                <a:prstGeom prst="rect">
                  <a:avLst/>
                </a:prstGeom>
                <a:blipFill>
                  <a:blip r:embed="rId11"/>
                  <a:stretch>
                    <a:fillRect b="-92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E0A732DF-7629-0CC4-5F2F-21B328D8AE52}"/>
                    </a:ext>
                  </a:extLst>
                </p:cNvPr>
                <p:cNvSpPr txBox="1"/>
                <p:nvPr/>
              </p:nvSpPr>
              <p:spPr>
                <a:xfrm>
                  <a:off x="1051541" y="6067028"/>
                  <a:ext cx="3578053" cy="48282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altLang="zh-CN" sz="2400" dirty="0" smtClean="0">
                            <a:solidFill>
                              <a:schemeClr val="tx1"/>
                            </a:solidFill>
                            <a:latin typeface="Cambria Math" panose="02040503050406030204" pitchFamily="18" charset="0"/>
                          </a:rPr>
                          <m:t>SHK</m:t>
                        </m:r>
                        <m:r>
                          <a:rPr lang="en-US" altLang="zh-CN" sz="2400" dirty="0" smtClean="0">
                            <a:solidFill>
                              <a:schemeClr val="tx1"/>
                            </a:solidFill>
                            <a:latin typeface="Cambria Math" panose="02040503050406030204" pitchFamily="18" charset="0"/>
                          </a:rPr>
                          <m:t>(</m:t>
                        </m:r>
                        <m:sSub>
                          <m:sSubPr>
                            <m:ctrlPr>
                              <a:rPr lang="zh-CN" altLang="en-US" sz="2400" b="1" i="1" dirty="0">
                                <a:solidFill>
                                  <a:schemeClr val="tx1"/>
                                </a:solidFill>
                                <a:latin typeface="Cambria Math" panose="02040503050406030204" pitchFamily="18" charset="0"/>
                                <a:ea typeface="Microsoft YaHei" panose="020B0503020204020204" pitchFamily="34" charset="-122"/>
                              </a:rPr>
                            </m:ctrlPr>
                          </m:sSubPr>
                          <m:e>
                            <m:acc>
                              <m:accPr>
                                <m:chr m:val="̃"/>
                                <m:ctrlPr>
                                  <a:rPr lang="zh-CN" altLang="en-US" sz="2400" b="1" i="1" dirty="0">
                                    <a:solidFill>
                                      <a:schemeClr val="tx1"/>
                                    </a:solidFill>
                                    <a:latin typeface="Cambria Math" panose="02040503050406030204" pitchFamily="18" charset="0"/>
                                    <a:ea typeface="Microsoft YaHei" panose="020B0503020204020204" pitchFamily="34" charset="-122"/>
                                  </a:rPr>
                                </m:ctrlPr>
                              </m:accPr>
                              <m:e>
                                <m:r>
                                  <a:rPr lang="zh-CN" altLang="en-US" sz="2400" b="1" i="1" dirty="0">
                                    <a:solidFill>
                                      <a:schemeClr val="tx1"/>
                                    </a:solidFill>
                                    <a:latin typeface="Cambria Math" panose="02040503050406030204" pitchFamily="18" charset="0"/>
                                    <a:ea typeface="Microsoft YaHei" panose="020B0503020204020204" pitchFamily="34" charset="-122"/>
                                  </a:rPr>
                                  <m:t>𝐬𝐤</m:t>
                                </m:r>
                              </m:e>
                            </m:acc>
                          </m:e>
                          <m:sub>
                            <m:r>
                              <a:rPr lang="zh-CN" altLang="en-US" sz="2400" b="1" i="1" dirty="0">
                                <a:solidFill>
                                  <a:schemeClr val="tx1"/>
                                </a:solidFill>
                                <a:latin typeface="Cambria Math" panose="02040503050406030204" pitchFamily="18" charset="0"/>
                                <a:ea typeface="Microsoft YaHei" panose="020B0503020204020204" pitchFamily="34" charset="-122"/>
                              </a:rPr>
                              <m:t>𝑨</m:t>
                            </m:r>
                          </m:sub>
                        </m:sSub>
                        <m:r>
                          <a:rPr lang="en-US" altLang="zh-CN" sz="2400" dirty="0">
                            <a:solidFill>
                              <a:schemeClr val="tx1"/>
                            </a:solidFill>
                            <a:latin typeface="Cambria Math" panose="02040503050406030204" pitchFamily="18" charset="0"/>
                            <a:ea typeface="Microsoft YaHei" panose="020B0503020204020204" pitchFamily="34" charset="-122"/>
                          </a:rPr>
                          <m:t>,</m:t>
                        </m:r>
                        <m:r>
                          <a:rPr lang="en-US" altLang="zh-CN" sz="2400" i="1" dirty="0">
                            <a:solidFill>
                              <a:schemeClr val="tx1"/>
                            </a:solidFill>
                            <a:latin typeface="Cambria Math" panose="02040503050406030204" pitchFamily="18" charset="0"/>
                            <a:ea typeface="Microsoft YaHei" panose="020B0503020204020204" pitchFamily="34" charset="-122"/>
                          </a:rPr>
                          <m:t>𝑝</m:t>
                        </m:r>
                        <m:sSub>
                          <m:sSubPr>
                            <m:ctrlPr>
                              <a:rPr lang="zh-CN" altLang="en-US" sz="2400" i="1" dirty="0">
                                <a:solidFill>
                                  <a:schemeClr val="tx1"/>
                                </a:solidFill>
                                <a:latin typeface="Cambria Math" panose="02040503050406030204" pitchFamily="18" charset="0"/>
                                <a:ea typeface="Microsoft YaHei" panose="020B0503020204020204" pitchFamily="34" charset="-122"/>
                              </a:rPr>
                            </m:ctrlPr>
                          </m:sSubPr>
                          <m:e>
                            <m:r>
                              <a:rPr lang="zh-CN" altLang="en-US" sz="2400" dirty="0">
                                <a:solidFill>
                                  <a:schemeClr val="tx1"/>
                                </a:solidFill>
                                <a:latin typeface="Cambria Math" panose="02040503050406030204" pitchFamily="18" charset="0"/>
                                <a:ea typeface="Microsoft YaHei" panose="020B0503020204020204" pitchFamily="34" charset="-122"/>
                              </a:rPr>
                              <m:t>𝑘</m:t>
                            </m:r>
                          </m:e>
                          <m:sub>
                            <m:r>
                              <a:rPr lang="en-US" altLang="zh-CN" sz="2400" i="1" dirty="0">
                                <a:solidFill>
                                  <a:schemeClr val="tx1"/>
                                </a:solidFill>
                                <a:latin typeface="Cambria Math" panose="02040503050406030204" pitchFamily="18" charset="0"/>
                                <a:ea typeface="Microsoft YaHei" panose="020B0503020204020204" pitchFamily="34" charset="-122"/>
                              </a:rPr>
                              <m:t>𝐵</m:t>
                            </m:r>
                          </m:sub>
                        </m:sSub>
                        <m:r>
                          <a:rPr lang="en-US" altLang="zh-CN" sz="2400" dirty="0">
                            <a:solidFill>
                              <a:schemeClr val="tx1"/>
                            </a:solidFill>
                            <a:latin typeface="Cambria Math" panose="02040503050406030204" pitchFamily="18" charset="0"/>
                          </a:rPr>
                          <m:t>)</m:t>
                        </m:r>
                      </m:oMath>
                    </m:oMathPara>
                  </a14:m>
                  <a:endParaRPr lang="zh-CN" altLang="en-US" sz="2400" dirty="0">
                    <a:solidFill>
                      <a:schemeClr val="tx1"/>
                    </a:solidFill>
                  </a:endParaRPr>
                </a:p>
              </p:txBody>
            </p:sp>
          </mc:Choice>
          <mc:Fallback xmlns="">
            <p:sp>
              <p:nvSpPr>
                <p:cNvPr id="28" name="文本框 27">
                  <a:extLst>
                    <a:ext uri="{FF2B5EF4-FFF2-40B4-BE49-F238E27FC236}">
                      <a16:creationId xmlns:a16="http://schemas.microsoft.com/office/drawing/2014/main" id="{EFBF20F8-0BAB-CF08-EC79-FFF8FA2A6B27}"/>
                    </a:ext>
                  </a:extLst>
                </p:cNvPr>
                <p:cNvSpPr txBox="1">
                  <a:spLocks noRot="1" noChangeAspect="1" noMove="1" noResize="1" noEditPoints="1" noAdjustHandles="1" noChangeArrowheads="1" noChangeShapeType="1" noTextEdit="1"/>
                </p:cNvSpPr>
                <p:nvPr/>
              </p:nvSpPr>
              <p:spPr>
                <a:xfrm>
                  <a:off x="1051541" y="6067028"/>
                  <a:ext cx="3578053" cy="482824"/>
                </a:xfrm>
                <a:prstGeom prst="rect">
                  <a:avLst/>
                </a:prstGeom>
                <a:blipFill>
                  <a:blip r:embed="rId12"/>
                  <a:stretch>
                    <a:fillRect t="-7595" b="-17722"/>
                  </a:stretch>
                </a:blipFill>
              </p:spPr>
              <p:txBody>
                <a:bodyPr/>
                <a:lstStyle/>
                <a:p>
                  <a:r>
                    <a:rPr lang="zh-CN" altLang="en-US">
                      <a:noFill/>
                    </a:rPr>
                    <a:t> </a:t>
                  </a:r>
                </a:p>
              </p:txBody>
            </p:sp>
          </mc:Fallback>
        </mc:AlternateContent>
        <p:cxnSp>
          <p:nvCxnSpPr>
            <p:cNvPr id="20" name="直接箭头连接符 19">
              <a:extLst>
                <a:ext uri="{FF2B5EF4-FFF2-40B4-BE49-F238E27FC236}">
                  <a16:creationId xmlns:a16="http://schemas.microsoft.com/office/drawing/2014/main" id="{1BF7AD59-69C1-8874-C637-772EC7605CF1}"/>
                </a:ext>
              </a:extLst>
            </p:cNvPr>
            <p:cNvCxnSpPr>
              <a:cxnSpLocks/>
            </p:cNvCxnSpPr>
            <p:nvPr/>
          </p:nvCxnSpPr>
          <p:spPr>
            <a:xfrm>
              <a:off x="3893890" y="6326789"/>
              <a:ext cx="61174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2466823C-AD01-8C81-9530-862F2C3C93EB}"/>
                    </a:ext>
                  </a:extLst>
                </p:cNvPr>
                <p:cNvSpPr txBox="1"/>
                <p:nvPr/>
              </p:nvSpPr>
              <p:spPr>
                <a:xfrm>
                  <a:off x="4045074" y="6068951"/>
                  <a:ext cx="1382868" cy="48090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altLang="zh-CN" sz="2400" b="1" i="1" dirty="0" smtClean="0">
                                <a:solidFill>
                                  <a:schemeClr val="tx1"/>
                                </a:solidFill>
                                <a:latin typeface="Cambria Math" panose="02040503050406030204" pitchFamily="18" charset="0"/>
                                <a:ea typeface="Microsoft YaHei" panose="020B0503020204020204" pitchFamily="34" charset="-122"/>
                              </a:rPr>
                            </m:ctrlPr>
                          </m:accPr>
                          <m:e>
                            <m:r>
                              <a:rPr lang="en-US" altLang="zh-CN" sz="2400" b="1" i="1" dirty="0">
                                <a:solidFill>
                                  <a:schemeClr val="tx1"/>
                                </a:solidFill>
                                <a:latin typeface="Cambria Math" panose="02040503050406030204" pitchFamily="18" charset="0"/>
                                <a:ea typeface="Microsoft YaHei" panose="020B0503020204020204" pitchFamily="34" charset="-122"/>
                              </a:rPr>
                              <m:t>𝒌</m:t>
                            </m:r>
                          </m:e>
                        </m:acc>
                      </m:oMath>
                    </m:oMathPara>
                  </a14:m>
                  <a:endParaRPr lang="zh-CN" altLang="en-US" sz="2400" b="1" dirty="0">
                    <a:solidFill>
                      <a:schemeClr val="tx1"/>
                    </a:solidFill>
                  </a:endParaRPr>
                </a:p>
              </p:txBody>
            </p:sp>
          </mc:Choice>
          <mc:Fallback xmlns="">
            <p:sp>
              <p:nvSpPr>
                <p:cNvPr id="30" name="文本框 29">
                  <a:extLst>
                    <a:ext uri="{FF2B5EF4-FFF2-40B4-BE49-F238E27FC236}">
                      <a16:creationId xmlns:a16="http://schemas.microsoft.com/office/drawing/2014/main" id="{B54C1FEE-373C-98CF-1B9E-7AFE690A314B}"/>
                    </a:ext>
                  </a:extLst>
                </p:cNvPr>
                <p:cNvSpPr txBox="1">
                  <a:spLocks noRot="1" noChangeAspect="1" noMove="1" noResize="1" noEditPoints="1" noAdjustHandles="1" noChangeArrowheads="1" noChangeShapeType="1" noTextEdit="1"/>
                </p:cNvSpPr>
                <p:nvPr/>
              </p:nvSpPr>
              <p:spPr>
                <a:xfrm>
                  <a:off x="4045074" y="6068951"/>
                  <a:ext cx="1382868" cy="480901"/>
                </a:xfrm>
                <a:prstGeom prst="rect">
                  <a:avLst/>
                </a:prstGeom>
                <a:blipFill>
                  <a:blip r:embed="rId13"/>
                  <a:stretch>
                    <a:fillRect t="-7692" r="-1327"/>
                  </a:stretch>
                </a:blipFill>
              </p:spPr>
              <p:txBody>
                <a:bodyPr/>
                <a:lstStyle/>
                <a:p>
                  <a:r>
                    <a:rPr lang="zh-CN" altLang="en-US">
                      <a:noFill/>
                    </a:rPr>
                    <a:t> </a:t>
                  </a:r>
                </a:p>
              </p:txBody>
            </p:sp>
          </mc:Fallback>
        </mc:AlternateContent>
      </p:grpSp>
      <p:grpSp>
        <p:nvGrpSpPr>
          <p:cNvPr id="32" name="组合 31">
            <a:extLst>
              <a:ext uri="{FF2B5EF4-FFF2-40B4-BE49-F238E27FC236}">
                <a16:creationId xmlns:a16="http://schemas.microsoft.com/office/drawing/2014/main" id="{586ACCCC-CFFD-3E40-245A-EAE24F6B1BB3}"/>
              </a:ext>
            </a:extLst>
          </p:cNvPr>
          <p:cNvGrpSpPr/>
          <p:nvPr/>
        </p:nvGrpSpPr>
        <p:grpSpPr>
          <a:xfrm>
            <a:off x="6944922" y="2946706"/>
            <a:ext cx="4376401" cy="1207584"/>
            <a:chOff x="1051541" y="5323032"/>
            <a:chExt cx="4376401" cy="1207584"/>
          </a:xfrm>
        </p:grpSpPr>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580CA401-A9D9-CA0C-A5BE-5DC37FD64E73}"/>
                    </a:ext>
                  </a:extLst>
                </p:cNvPr>
                <p:cNvSpPr txBox="1"/>
                <p:nvPr/>
              </p:nvSpPr>
              <p:spPr>
                <a:xfrm>
                  <a:off x="1328437" y="5323032"/>
                  <a:ext cx="2223896" cy="646331"/>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m:rPr>
                            <m:sty m:val="p"/>
                          </m:rPr>
                          <a:rPr lang="en-US" altLang="zh-CN" sz="2400" dirty="0" smtClean="0">
                            <a:solidFill>
                              <a:schemeClr val="tx1"/>
                            </a:solidFill>
                            <a:latin typeface="Cambria Math" panose="02040503050406030204" pitchFamily="18" charset="0"/>
                          </a:rPr>
                          <m:t>KG</m:t>
                        </m:r>
                        <m:r>
                          <a:rPr lang="en-US" altLang="zh-CN" sz="2400" dirty="0" smtClean="0">
                            <a:solidFill>
                              <a:schemeClr val="tx1"/>
                            </a:solidFill>
                            <a:latin typeface="Cambria Math" panose="02040503050406030204" pitchFamily="18" charset="0"/>
                          </a:rPr>
                          <m:t>(</m:t>
                        </m:r>
                        <m:r>
                          <a:rPr lang="zh-CN" altLang="en-US" sz="2400" dirty="0">
                            <a:solidFill>
                              <a:schemeClr val="tx1"/>
                            </a:solidFill>
                            <a:latin typeface="Cambria Math" panose="02040503050406030204" pitchFamily="18" charset="0"/>
                            <a:ea typeface="Microsoft YaHei" panose="020B0503020204020204" pitchFamily="34" charset="-122"/>
                          </a:rPr>
                          <m:t>𝑠</m:t>
                        </m:r>
                        <m:sSub>
                          <m:sSubPr>
                            <m:ctrlPr>
                              <a:rPr lang="zh-CN" altLang="en-US" sz="2400" i="1" dirty="0">
                                <a:solidFill>
                                  <a:schemeClr val="tx1"/>
                                </a:solidFill>
                                <a:latin typeface="Cambria Math" panose="02040503050406030204" pitchFamily="18" charset="0"/>
                                <a:ea typeface="Microsoft YaHei" panose="020B0503020204020204" pitchFamily="34" charset="-122"/>
                              </a:rPr>
                            </m:ctrlPr>
                          </m:sSubPr>
                          <m:e>
                            <m:r>
                              <a:rPr lang="zh-CN" altLang="en-US" sz="2400" dirty="0">
                                <a:solidFill>
                                  <a:schemeClr val="tx1"/>
                                </a:solidFill>
                                <a:latin typeface="Cambria Math" panose="02040503050406030204" pitchFamily="18" charset="0"/>
                                <a:ea typeface="Microsoft YaHei" panose="020B0503020204020204" pitchFamily="34" charset="-122"/>
                              </a:rPr>
                              <m:t>𝑘</m:t>
                            </m:r>
                          </m:e>
                          <m:sub>
                            <m:r>
                              <a:rPr lang="en-US" altLang="zh-CN" sz="2400" i="1" dirty="0">
                                <a:solidFill>
                                  <a:schemeClr val="tx1"/>
                                </a:solidFill>
                                <a:latin typeface="Cambria Math" panose="02040503050406030204" pitchFamily="18" charset="0"/>
                                <a:ea typeface="Microsoft YaHei" panose="020B0503020204020204" pitchFamily="34" charset="-122"/>
                              </a:rPr>
                              <m:t>𝐵</m:t>
                            </m:r>
                          </m:sub>
                        </m:sSub>
                        <m:r>
                          <a:rPr lang="en-US" altLang="zh-CN" sz="2400" dirty="0">
                            <a:solidFill>
                              <a:schemeClr val="tx1"/>
                            </a:solidFill>
                            <a:latin typeface="Cambria Math" panose="02040503050406030204" pitchFamily="18" charset="0"/>
                          </a:rPr>
                          <m:t>)</m:t>
                        </m:r>
                      </m:oMath>
                    </m:oMathPara>
                  </a14:m>
                  <a:endParaRPr lang="zh-CN" altLang="en-US" sz="2400" dirty="0">
                    <a:solidFill>
                      <a:schemeClr val="tx1"/>
                    </a:solidFill>
                    <a:latin typeface="Microsoft YaHei" panose="020B0503020204020204" pitchFamily="34" charset="-122"/>
                    <a:ea typeface="Microsoft YaHei" panose="020B0503020204020204" pitchFamily="34" charset="-122"/>
                  </a:endParaRPr>
                </a:p>
              </p:txBody>
            </p:sp>
          </mc:Choice>
          <mc:Fallback xmlns="">
            <p:sp>
              <p:nvSpPr>
                <p:cNvPr id="48" name="文本框 47">
                  <a:extLst>
                    <a:ext uri="{FF2B5EF4-FFF2-40B4-BE49-F238E27FC236}">
                      <a16:creationId xmlns:a16="http://schemas.microsoft.com/office/drawing/2014/main" id="{98A118D8-867D-AA27-4D10-A9D2EE38F1F1}"/>
                    </a:ext>
                  </a:extLst>
                </p:cNvPr>
                <p:cNvSpPr txBox="1">
                  <a:spLocks noRot="1" noChangeAspect="1" noMove="1" noResize="1" noEditPoints="1" noAdjustHandles="1" noChangeArrowheads="1" noChangeShapeType="1" noTextEdit="1"/>
                </p:cNvSpPr>
                <p:nvPr/>
              </p:nvSpPr>
              <p:spPr>
                <a:xfrm>
                  <a:off x="1328437" y="5323032"/>
                  <a:ext cx="2223896" cy="646331"/>
                </a:xfrm>
                <a:prstGeom prst="rect">
                  <a:avLst/>
                </a:prstGeom>
                <a:blipFill>
                  <a:blip r:embed="rId14"/>
                  <a:stretch>
                    <a:fillRect/>
                  </a:stretch>
                </a:blipFill>
              </p:spPr>
              <p:txBody>
                <a:bodyPr/>
                <a:lstStyle/>
                <a:p>
                  <a:r>
                    <a:rPr lang="zh-CN" altLang="en-US">
                      <a:noFill/>
                    </a:rPr>
                    <a:t> </a:t>
                  </a:r>
                </a:p>
              </p:txBody>
            </p:sp>
          </mc:Fallback>
        </mc:AlternateContent>
        <p:cxnSp>
          <p:nvCxnSpPr>
            <p:cNvPr id="34" name="直接箭头连接符 33">
              <a:extLst>
                <a:ext uri="{FF2B5EF4-FFF2-40B4-BE49-F238E27FC236}">
                  <a16:creationId xmlns:a16="http://schemas.microsoft.com/office/drawing/2014/main" id="{91B296A0-FBFE-AA4E-AF4E-1E8BC6D264F0}"/>
                </a:ext>
              </a:extLst>
            </p:cNvPr>
            <p:cNvCxnSpPr>
              <a:cxnSpLocks/>
            </p:cNvCxnSpPr>
            <p:nvPr/>
          </p:nvCxnSpPr>
          <p:spPr>
            <a:xfrm>
              <a:off x="3047766" y="5726463"/>
              <a:ext cx="61174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6" name="文本框 35">
                  <a:extLst>
                    <a:ext uri="{FF2B5EF4-FFF2-40B4-BE49-F238E27FC236}">
                      <a16:creationId xmlns:a16="http://schemas.microsoft.com/office/drawing/2014/main" id="{EAF09462-8AA2-4598-3346-72DFFDBBFD24}"/>
                    </a:ext>
                  </a:extLst>
                </p:cNvPr>
                <p:cNvSpPr txBox="1"/>
                <p:nvPr/>
              </p:nvSpPr>
              <p:spPr>
                <a:xfrm>
                  <a:off x="3353640" y="5431236"/>
                  <a:ext cx="138286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0" i="1" dirty="0" smtClean="0">
                            <a:solidFill>
                              <a:schemeClr val="tx1"/>
                            </a:solidFill>
                            <a:latin typeface="Cambria Math" panose="02040503050406030204" pitchFamily="18" charset="0"/>
                            <a:ea typeface="Microsoft YaHei" panose="020B0503020204020204" pitchFamily="34" charset="-122"/>
                          </a:rPr>
                          <m:t>𝑝</m:t>
                        </m:r>
                        <m:sSub>
                          <m:sSubPr>
                            <m:ctrlPr>
                              <a:rPr lang="zh-CN" altLang="en-US" sz="2400" i="1" dirty="0">
                                <a:solidFill>
                                  <a:schemeClr val="tx1"/>
                                </a:solidFill>
                                <a:latin typeface="Cambria Math" panose="02040503050406030204" pitchFamily="18" charset="0"/>
                                <a:ea typeface="Microsoft YaHei" panose="020B0503020204020204" pitchFamily="34" charset="-122"/>
                              </a:rPr>
                            </m:ctrlPr>
                          </m:sSubPr>
                          <m:e>
                            <m:r>
                              <a:rPr lang="zh-CN" altLang="en-US" sz="2400" b="0" i="1" dirty="0">
                                <a:solidFill>
                                  <a:schemeClr val="tx1"/>
                                </a:solidFill>
                                <a:latin typeface="Cambria Math" panose="02040503050406030204" pitchFamily="18" charset="0"/>
                                <a:ea typeface="Microsoft YaHei" panose="020B0503020204020204" pitchFamily="34" charset="-122"/>
                              </a:rPr>
                              <m:t>𝑘</m:t>
                            </m:r>
                          </m:e>
                          <m:sub>
                            <m:r>
                              <a:rPr lang="en-US" altLang="zh-CN" sz="2400" b="0" i="1" dirty="0" smtClean="0">
                                <a:solidFill>
                                  <a:schemeClr val="tx1"/>
                                </a:solidFill>
                                <a:latin typeface="Cambria Math" panose="02040503050406030204" pitchFamily="18" charset="0"/>
                                <a:ea typeface="Microsoft YaHei" panose="020B0503020204020204" pitchFamily="34" charset="-122"/>
                              </a:rPr>
                              <m:t>𝐵</m:t>
                            </m:r>
                          </m:sub>
                        </m:sSub>
                      </m:oMath>
                    </m:oMathPara>
                  </a14:m>
                  <a:endParaRPr lang="zh-CN" altLang="en-US" sz="2400" dirty="0">
                    <a:solidFill>
                      <a:schemeClr val="tx1"/>
                    </a:solidFill>
                  </a:endParaRPr>
                </a:p>
              </p:txBody>
            </p:sp>
          </mc:Choice>
          <mc:Fallback xmlns="">
            <p:sp>
              <p:nvSpPr>
                <p:cNvPr id="50" name="文本框 49">
                  <a:extLst>
                    <a:ext uri="{FF2B5EF4-FFF2-40B4-BE49-F238E27FC236}">
                      <a16:creationId xmlns:a16="http://schemas.microsoft.com/office/drawing/2014/main" id="{389CEB8D-8F84-ED68-F52C-F8BBCC61BC16}"/>
                    </a:ext>
                  </a:extLst>
                </p:cNvPr>
                <p:cNvSpPr txBox="1">
                  <a:spLocks noRot="1" noChangeAspect="1" noMove="1" noResize="1" noEditPoints="1" noAdjustHandles="1" noChangeArrowheads="1" noChangeShapeType="1" noTextEdit="1"/>
                </p:cNvSpPr>
                <p:nvPr/>
              </p:nvSpPr>
              <p:spPr>
                <a:xfrm>
                  <a:off x="3353640" y="5431236"/>
                  <a:ext cx="1382868" cy="461665"/>
                </a:xfrm>
                <a:prstGeom prst="rect">
                  <a:avLst/>
                </a:prstGeom>
                <a:blipFill>
                  <a:blip r:embed="rId15"/>
                  <a:stretch>
                    <a:fillRect b="-92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92558E00-9A16-C9FA-3298-CB62CC2DF27A}"/>
                    </a:ext>
                  </a:extLst>
                </p:cNvPr>
                <p:cNvSpPr txBox="1"/>
                <p:nvPr/>
              </p:nvSpPr>
              <p:spPr>
                <a:xfrm>
                  <a:off x="1051541" y="6067028"/>
                  <a:ext cx="357805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altLang="zh-CN" sz="2400" dirty="0" smtClean="0">
                            <a:solidFill>
                              <a:schemeClr val="tx1"/>
                            </a:solidFill>
                            <a:latin typeface="Cambria Math" panose="02040503050406030204" pitchFamily="18" charset="0"/>
                          </a:rPr>
                          <m:t>SHK</m:t>
                        </m:r>
                        <m:r>
                          <a:rPr lang="en-US" altLang="zh-CN" sz="2400" dirty="0" smtClean="0">
                            <a:solidFill>
                              <a:schemeClr val="tx1"/>
                            </a:solidFill>
                            <a:latin typeface="Cambria Math" panose="02040503050406030204" pitchFamily="18" charset="0"/>
                          </a:rPr>
                          <m:t>(</m:t>
                        </m:r>
                        <m:r>
                          <a:rPr lang="zh-CN" altLang="en-US" sz="2400" dirty="0">
                            <a:solidFill>
                              <a:schemeClr val="tx1"/>
                            </a:solidFill>
                            <a:latin typeface="Cambria Math" panose="02040503050406030204" pitchFamily="18" charset="0"/>
                            <a:ea typeface="Microsoft YaHei" panose="020B0503020204020204" pitchFamily="34" charset="-122"/>
                          </a:rPr>
                          <m:t>𝑠</m:t>
                        </m:r>
                        <m:sSub>
                          <m:sSubPr>
                            <m:ctrlPr>
                              <a:rPr lang="zh-CN" altLang="en-US" sz="2400" i="1" dirty="0">
                                <a:solidFill>
                                  <a:schemeClr val="tx1"/>
                                </a:solidFill>
                                <a:latin typeface="Cambria Math" panose="02040503050406030204" pitchFamily="18" charset="0"/>
                                <a:ea typeface="Microsoft YaHei" panose="020B0503020204020204" pitchFamily="34" charset="-122"/>
                              </a:rPr>
                            </m:ctrlPr>
                          </m:sSubPr>
                          <m:e>
                            <m:r>
                              <a:rPr lang="zh-CN" altLang="en-US" sz="2400" dirty="0">
                                <a:solidFill>
                                  <a:schemeClr val="tx1"/>
                                </a:solidFill>
                                <a:latin typeface="Cambria Math" panose="02040503050406030204" pitchFamily="18" charset="0"/>
                                <a:ea typeface="Microsoft YaHei" panose="020B0503020204020204" pitchFamily="34" charset="-122"/>
                              </a:rPr>
                              <m:t>𝑘</m:t>
                            </m:r>
                          </m:e>
                          <m:sub>
                            <m:r>
                              <a:rPr lang="en-US" altLang="zh-CN" sz="2400" i="1" dirty="0">
                                <a:solidFill>
                                  <a:schemeClr val="tx1"/>
                                </a:solidFill>
                                <a:latin typeface="Cambria Math" panose="02040503050406030204" pitchFamily="18" charset="0"/>
                                <a:ea typeface="Microsoft YaHei" panose="020B0503020204020204" pitchFamily="34" charset="-122"/>
                              </a:rPr>
                              <m:t>𝐵</m:t>
                            </m:r>
                          </m:sub>
                        </m:sSub>
                        <m:r>
                          <a:rPr lang="en-US" altLang="zh-CN" sz="2400" dirty="0">
                            <a:solidFill>
                              <a:schemeClr val="tx1"/>
                            </a:solidFill>
                            <a:latin typeface="Cambria Math" panose="02040503050406030204" pitchFamily="18" charset="0"/>
                            <a:ea typeface="Microsoft YaHei" panose="020B0503020204020204" pitchFamily="34" charset="-122"/>
                          </a:rPr>
                          <m:t>,</m:t>
                        </m:r>
                        <m:r>
                          <a:rPr lang="en-US" altLang="zh-CN" sz="2400" i="1" dirty="0">
                            <a:solidFill>
                              <a:schemeClr val="tx1"/>
                            </a:solidFill>
                            <a:latin typeface="Cambria Math" panose="02040503050406030204" pitchFamily="18" charset="0"/>
                            <a:ea typeface="Microsoft YaHei" panose="020B0503020204020204" pitchFamily="34" charset="-122"/>
                          </a:rPr>
                          <m:t>𝑝</m:t>
                        </m:r>
                        <m:sSub>
                          <m:sSubPr>
                            <m:ctrlPr>
                              <a:rPr lang="zh-CN" altLang="en-US" sz="2400" i="1" dirty="0">
                                <a:solidFill>
                                  <a:schemeClr val="tx1"/>
                                </a:solidFill>
                                <a:latin typeface="Cambria Math" panose="02040503050406030204" pitchFamily="18" charset="0"/>
                                <a:ea typeface="Microsoft YaHei" panose="020B0503020204020204" pitchFamily="34" charset="-122"/>
                              </a:rPr>
                            </m:ctrlPr>
                          </m:sSubPr>
                          <m:e>
                            <m:r>
                              <a:rPr lang="zh-CN" altLang="en-US" sz="2400" dirty="0">
                                <a:solidFill>
                                  <a:schemeClr val="tx1"/>
                                </a:solidFill>
                                <a:latin typeface="Cambria Math" panose="02040503050406030204" pitchFamily="18" charset="0"/>
                                <a:ea typeface="Microsoft YaHei" panose="020B0503020204020204" pitchFamily="34" charset="-122"/>
                              </a:rPr>
                              <m:t>𝑘</m:t>
                            </m:r>
                          </m:e>
                          <m:sub>
                            <m:r>
                              <a:rPr lang="en-US" altLang="zh-CN" sz="2400" b="0" i="1" dirty="0" smtClean="0">
                                <a:solidFill>
                                  <a:schemeClr val="tx1"/>
                                </a:solidFill>
                                <a:latin typeface="Cambria Math" panose="02040503050406030204" pitchFamily="18" charset="0"/>
                                <a:ea typeface="Microsoft YaHei" panose="020B0503020204020204" pitchFamily="34" charset="-122"/>
                              </a:rPr>
                              <m:t>𝐴</m:t>
                            </m:r>
                          </m:sub>
                        </m:sSub>
                        <m:r>
                          <a:rPr lang="en-US" altLang="zh-CN" sz="2400" dirty="0">
                            <a:solidFill>
                              <a:schemeClr val="tx1"/>
                            </a:solidFill>
                            <a:latin typeface="Cambria Math" panose="02040503050406030204" pitchFamily="18" charset="0"/>
                          </a:rPr>
                          <m:t>)</m:t>
                        </m:r>
                      </m:oMath>
                    </m:oMathPara>
                  </a14:m>
                  <a:endParaRPr lang="zh-CN" altLang="en-US" sz="2400" dirty="0">
                    <a:solidFill>
                      <a:schemeClr val="tx1"/>
                    </a:solidFill>
                  </a:endParaRPr>
                </a:p>
              </p:txBody>
            </p:sp>
          </mc:Choice>
          <mc:Fallback xmlns="">
            <p:sp>
              <p:nvSpPr>
                <p:cNvPr id="51" name="文本框 50">
                  <a:extLst>
                    <a:ext uri="{FF2B5EF4-FFF2-40B4-BE49-F238E27FC236}">
                      <a16:creationId xmlns:a16="http://schemas.microsoft.com/office/drawing/2014/main" id="{F7DB330A-7D52-AA1E-4B72-6C0FEC5683A4}"/>
                    </a:ext>
                  </a:extLst>
                </p:cNvPr>
                <p:cNvSpPr txBox="1">
                  <a:spLocks noRot="1" noChangeAspect="1" noMove="1" noResize="1" noEditPoints="1" noAdjustHandles="1" noChangeArrowheads="1" noChangeShapeType="1" noTextEdit="1"/>
                </p:cNvSpPr>
                <p:nvPr/>
              </p:nvSpPr>
              <p:spPr>
                <a:xfrm>
                  <a:off x="1051541" y="6067028"/>
                  <a:ext cx="3578053" cy="461665"/>
                </a:xfrm>
                <a:prstGeom prst="rect">
                  <a:avLst/>
                </a:prstGeom>
                <a:blipFill>
                  <a:blip r:embed="rId16"/>
                  <a:stretch>
                    <a:fillRect b="-17105"/>
                  </a:stretch>
                </a:blipFill>
              </p:spPr>
              <p:txBody>
                <a:bodyPr/>
                <a:lstStyle/>
                <a:p>
                  <a:r>
                    <a:rPr lang="zh-CN" altLang="en-US">
                      <a:noFill/>
                    </a:rPr>
                    <a:t> </a:t>
                  </a:r>
                </a:p>
              </p:txBody>
            </p:sp>
          </mc:Fallback>
        </mc:AlternateContent>
        <p:cxnSp>
          <p:nvCxnSpPr>
            <p:cNvPr id="38" name="直接箭头连接符 37">
              <a:extLst>
                <a:ext uri="{FF2B5EF4-FFF2-40B4-BE49-F238E27FC236}">
                  <a16:creationId xmlns:a16="http://schemas.microsoft.com/office/drawing/2014/main" id="{827E04A7-2702-6CCC-A40A-C0B0066F9CE6}"/>
                </a:ext>
              </a:extLst>
            </p:cNvPr>
            <p:cNvCxnSpPr>
              <a:cxnSpLocks/>
            </p:cNvCxnSpPr>
            <p:nvPr/>
          </p:nvCxnSpPr>
          <p:spPr>
            <a:xfrm>
              <a:off x="3893890" y="6326789"/>
              <a:ext cx="61174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4A7FE83E-B3CD-68B2-C584-8BC66877DA32}"/>
                    </a:ext>
                  </a:extLst>
                </p:cNvPr>
                <p:cNvSpPr txBox="1"/>
                <p:nvPr/>
              </p:nvSpPr>
              <p:spPr>
                <a:xfrm>
                  <a:off x="4045074" y="6068951"/>
                  <a:ext cx="138286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1" i="1" dirty="0" smtClean="0">
                            <a:solidFill>
                              <a:schemeClr val="tx1"/>
                            </a:solidFill>
                            <a:latin typeface="Cambria Math" panose="02040503050406030204" pitchFamily="18" charset="0"/>
                            <a:ea typeface="Microsoft YaHei" panose="020B0503020204020204" pitchFamily="34" charset="-122"/>
                          </a:rPr>
                          <m:t>𝒌</m:t>
                        </m:r>
                      </m:oMath>
                    </m:oMathPara>
                  </a14:m>
                  <a:endParaRPr lang="zh-CN" altLang="en-US" sz="2400" b="1" dirty="0">
                    <a:solidFill>
                      <a:schemeClr val="tx1"/>
                    </a:solidFill>
                  </a:endParaRPr>
                </a:p>
              </p:txBody>
            </p:sp>
          </mc:Choice>
          <mc:Fallback xmlns="">
            <p:sp>
              <p:nvSpPr>
                <p:cNvPr id="53" name="文本框 52">
                  <a:extLst>
                    <a:ext uri="{FF2B5EF4-FFF2-40B4-BE49-F238E27FC236}">
                      <a16:creationId xmlns:a16="http://schemas.microsoft.com/office/drawing/2014/main" id="{BF6812B7-C6AF-7627-C55E-B05FE801A2D3}"/>
                    </a:ext>
                  </a:extLst>
                </p:cNvPr>
                <p:cNvSpPr txBox="1">
                  <a:spLocks noRot="1" noChangeAspect="1" noMove="1" noResize="1" noEditPoints="1" noAdjustHandles="1" noChangeArrowheads="1" noChangeShapeType="1" noTextEdit="1"/>
                </p:cNvSpPr>
                <p:nvPr/>
              </p:nvSpPr>
              <p:spPr>
                <a:xfrm>
                  <a:off x="4045074" y="6068951"/>
                  <a:ext cx="1382868" cy="461665"/>
                </a:xfrm>
                <a:prstGeom prst="rect">
                  <a:avLst/>
                </a:prstGeom>
                <a:blipFill>
                  <a:blip r:embed="rId17"/>
                  <a:stretch>
                    <a:fillRect/>
                  </a:stretch>
                </a:blipFill>
              </p:spPr>
              <p:txBody>
                <a:bodyPr/>
                <a:lstStyle/>
                <a:p>
                  <a:r>
                    <a:rPr lang="zh-CN" altLang="en-US">
                      <a:noFill/>
                    </a:rPr>
                    <a:t> </a:t>
                  </a:r>
                </a:p>
              </p:txBody>
            </p:sp>
          </mc:Fallback>
        </mc:AlternateContent>
      </p:grpSp>
      <p:sp>
        <p:nvSpPr>
          <p:cNvPr id="8211" name="TextBox 9">
            <a:extLst>
              <a:ext uri="{FF2B5EF4-FFF2-40B4-BE49-F238E27FC236}">
                <a16:creationId xmlns:a16="http://schemas.microsoft.com/office/drawing/2014/main" id="{784B0369-93BA-ED75-3BDC-380C1E129657}"/>
              </a:ext>
            </a:extLst>
          </p:cNvPr>
          <p:cNvSpPr txBox="1"/>
          <p:nvPr/>
        </p:nvSpPr>
        <p:spPr>
          <a:xfrm>
            <a:off x="534438" y="4553894"/>
            <a:ext cx="4218029" cy="461665"/>
          </a:xfrm>
          <a:prstGeom prst="rect">
            <a:avLst/>
          </a:prstGeom>
          <a:noFill/>
        </p:spPr>
        <p:txBody>
          <a:bodyPr wrap="square" rtlCol="0">
            <a:spAutoFit/>
          </a:bodyPr>
          <a:lstStyle/>
          <a:p>
            <a:pPr marL="0" marR="0" lvl="0" indent="0" defTabSz="914400" latinLnBrk="0">
              <a:lnSpc>
                <a:spcPct val="100000"/>
              </a:lnSpc>
              <a:buClrTx/>
              <a:buSzTx/>
              <a:buFontTx/>
              <a:buNone/>
              <a:tabLst/>
              <a:defRPr/>
            </a:pPr>
            <a:r>
              <a:rPr lang="en-US" altLang="zh-CN" sz="2400" b="1" u="sng" dirty="0"/>
              <a:t>Why bad event happens? </a:t>
            </a:r>
            <a:endParaRPr lang="zh-CN" altLang="en-US" sz="2400" b="1" u="sng" dirty="0"/>
          </a:p>
        </p:txBody>
      </p:sp>
      <p:sp>
        <p:nvSpPr>
          <p:cNvPr id="8212" name="文本框 8211">
            <a:extLst>
              <a:ext uri="{FF2B5EF4-FFF2-40B4-BE49-F238E27FC236}">
                <a16:creationId xmlns:a16="http://schemas.microsoft.com/office/drawing/2014/main" id="{43BBAFDB-1C5E-0B7D-FEA8-AEF44B37C094}"/>
              </a:ext>
            </a:extLst>
          </p:cNvPr>
          <p:cNvSpPr txBox="1"/>
          <p:nvPr/>
        </p:nvSpPr>
        <p:spPr>
          <a:xfrm>
            <a:off x="555672" y="5109158"/>
            <a:ext cx="4466271" cy="581057"/>
          </a:xfrm>
          <a:prstGeom prst="rect">
            <a:avLst/>
          </a:prstGeom>
          <a:noFill/>
        </p:spPr>
        <p:txBody>
          <a:bodyPr wrap="square">
            <a:spAutoFit/>
          </a:bodyPr>
          <a:lstStyle/>
          <a:p>
            <a:pPr marL="285750" indent="-285750">
              <a:lnSpc>
                <a:spcPct val="150000"/>
              </a:lnSpc>
              <a:buFont typeface="Wingdings" pitchFamily="2" charset="2"/>
              <a:buChar char="v"/>
              <a:defRPr/>
            </a:pPr>
            <a:r>
              <a:rPr lang="en-US" altLang="zh-CN" sz="2400" dirty="0">
                <a:latin typeface="Microsoft YaHei" panose="020B0503020204020204" pitchFamily="34" charset="-122"/>
                <a:ea typeface="Microsoft YaHei" panose="020B0503020204020204" pitchFamily="34" charset="-122"/>
              </a:rPr>
              <a:t> It's just a coincidence</a:t>
            </a:r>
          </a:p>
        </p:txBody>
      </p:sp>
      <p:pic>
        <p:nvPicPr>
          <p:cNvPr id="8213" name="图片 8212">
            <a:extLst>
              <a:ext uri="{FF2B5EF4-FFF2-40B4-BE49-F238E27FC236}">
                <a16:creationId xmlns:a16="http://schemas.microsoft.com/office/drawing/2014/main" id="{9F608A91-8513-6689-2729-2A9516FD177D}"/>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906420">
            <a:off x="3643267" y="914459"/>
            <a:ext cx="886162" cy="886162"/>
          </a:xfrm>
          <a:prstGeom prst="rect">
            <a:avLst/>
          </a:prstGeom>
        </p:spPr>
      </p:pic>
      <p:pic>
        <p:nvPicPr>
          <p:cNvPr id="8214" name="图片 8213">
            <a:extLst>
              <a:ext uri="{FF2B5EF4-FFF2-40B4-BE49-F238E27FC236}">
                <a16:creationId xmlns:a16="http://schemas.microsoft.com/office/drawing/2014/main" id="{45126477-B6DA-0239-00DB-51444D08DE0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953193" y="1020949"/>
            <a:ext cx="439003" cy="439003"/>
          </a:xfrm>
          <a:prstGeom prst="rect">
            <a:avLst/>
          </a:prstGeom>
        </p:spPr>
      </p:pic>
      <p:sp>
        <p:nvSpPr>
          <p:cNvPr id="17" name="文本框 16">
            <a:extLst>
              <a:ext uri="{FF2B5EF4-FFF2-40B4-BE49-F238E27FC236}">
                <a16:creationId xmlns:a16="http://schemas.microsoft.com/office/drawing/2014/main" id="{EBBED20C-57FC-700B-FC3B-332EBD12DFCC}"/>
              </a:ext>
            </a:extLst>
          </p:cNvPr>
          <p:cNvSpPr txBox="1"/>
          <p:nvPr/>
        </p:nvSpPr>
        <p:spPr>
          <a:xfrm>
            <a:off x="4252691" y="5233533"/>
            <a:ext cx="2692231" cy="461665"/>
          </a:xfrm>
          <a:prstGeom prst="rect">
            <a:avLst/>
          </a:prstGeom>
          <a:noFill/>
        </p:spPr>
        <p:txBody>
          <a:bodyPr wrap="square">
            <a:spAutoFit/>
          </a:bodyPr>
          <a:lstStyle/>
          <a:p>
            <a:r>
              <a:rPr lang="en-US" altLang="zh-CN" sz="2400" dirty="0">
                <a:latin typeface="Microsoft YaHei" panose="020B0503020204020204" pitchFamily="34" charset="-122"/>
                <a:ea typeface="Microsoft YaHei" panose="020B0503020204020204" pitchFamily="34" charset="-122"/>
              </a:rPr>
              <a:t>—— negligible</a:t>
            </a:r>
            <a:endParaRPr lang="zh-CN" altLang="en-US" sz="2400" dirty="0">
              <a:latin typeface="Microsoft YaHei" panose="020B0503020204020204" pitchFamily="34" charset="-122"/>
              <a:ea typeface="Microsoft YaHei" panose="020B0503020204020204" pitchFamily="34" charset="-122"/>
            </a:endParaRPr>
          </a:p>
        </p:txBody>
      </p:sp>
      <p:pic>
        <p:nvPicPr>
          <p:cNvPr id="18" name="图片 17">
            <a:extLst>
              <a:ext uri="{FF2B5EF4-FFF2-40B4-BE49-F238E27FC236}">
                <a16:creationId xmlns:a16="http://schemas.microsoft.com/office/drawing/2014/main" id="{7E893DBB-57EF-ABA6-E26C-B33E24061220}"/>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830523" y="5124829"/>
            <a:ext cx="679072" cy="679072"/>
          </a:xfrm>
          <a:prstGeom prst="rect">
            <a:avLst/>
          </a:prstGeom>
        </p:spPr>
      </p:pic>
    </p:spTree>
    <p:extLst>
      <p:ext uri="{BB962C8B-B14F-4D97-AF65-F5344CB8AC3E}">
        <p14:creationId xmlns:p14="http://schemas.microsoft.com/office/powerpoint/2010/main" val="42154564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2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2" grpId="0"/>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0CF97-AA94-CDBB-7A11-E6515534E889}"/>
            </a:ext>
          </a:extLst>
        </p:cNvPr>
        <p:cNvGrpSpPr/>
        <p:nvPr/>
      </p:nvGrpSpPr>
      <p:grpSpPr>
        <a:xfrm>
          <a:off x="0" y="0"/>
          <a:ext cx="0" cy="0"/>
          <a:chOff x="0" y="0"/>
          <a:chExt cx="0" cy="0"/>
        </a:xfrm>
      </p:grpSpPr>
      <p:sp>
        <p:nvSpPr>
          <p:cNvPr id="15" name="矩形: 圆角 14">
            <a:extLst>
              <a:ext uri="{FF2B5EF4-FFF2-40B4-BE49-F238E27FC236}">
                <a16:creationId xmlns:a16="http://schemas.microsoft.com/office/drawing/2014/main" id="{5C4EB63F-4E7A-2485-F1C0-6E8267FE17A9}"/>
              </a:ext>
            </a:extLst>
          </p:cNvPr>
          <p:cNvSpPr/>
          <p:nvPr/>
        </p:nvSpPr>
        <p:spPr>
          <a:xfrm>
            <a:off x="1117280" y="2130401"/>
            <a:ext cx="4049975" cy="768979"/>
          </a:xfrm>
          <a:prstGeom prst="roundRect">
            <a:avLst>
              <a:gd name="adj" fmla="val 8936"/>
            </a:avLst>
          </a:prstGeom>
          <a:noFill/>
          <a:ln w="28575">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连接符 61">
            <a:extLst>
              <a:ext uri="{FF2B5EF4-FFF2-40B4-BE49-F238E27FC236}">
                <a16:creationId xmlns:a16="http://schemas.microsoft.com/office/drawing/2014/main" id="{430B5F54-66D3-740B-6748-DA0135F725A2}"/>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7E1581EA-D238-D0D5-CB97-D727D0C82E75}"/>
              </a:ext>
            </a:extLst>
          </p:cNvPr>
          <p:cNvSpPr txBox="1">
            <a:spLocks noChangeArrowheads="1"/>
          </p:cNvSpPr>
          <p:nvPr/>
        </p:nvSpPr>
        <p:spPr bwMode="auto">
          <a:xfrm>
            <a:off x="367827" y="213865"/>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fontAlgn="base">
              <a:lnSpc>
                <a:spcPct val="100000"/>
              </a:lnSpc>
              <a:spcBef>
                <a:spcPct val="0"/>
              </a:spcBef>
              <a:spcAft>
                <a:spcPct val="0"/>
              </a:spcAft>
              <a:buNone/>
              <a:defRPr/>
            </a:pPr>
            <a:r>
              <a:rPr lang="en-US" altLang="zh-CN" sz="3200" b="1" dirty="0">
                <a:latin typeface="微软雅黑" panose="020B0503020204020204" pitchFamily="34" charset="-122"/>
                <a:ea typeface="微软雅黑" panose="020B0503020204020204" pitchFamily="34" charset="-122"/>
              </a:rPr>
              <a:t>Further Analysis</a:t>
            </a:r>
            <a:endParaRPr lang="zh-CN" altLang="en-US" sz="3200" b="1" dirty="0">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a16="http://schemas.microsoft.com/office/drawing/2014/main" id="{C792A027-246F-124F-2AF4-65BA2BB8EA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485" y="1870716"/>
            <a:ext cx="691845" cy="691845"/>
          </a:xfrm>
          <a:prstGeom prst="rect">
            <a:avLst/>
          </a:prstGeom>
        </p:spPr>
      </p:pic>
      <mc:AlternateContent xmlns:mc="http://schemas.openxmlformats.org/markup-compatibility/2006" xmlns:a14="http://schemas.microsoft.com/office/drawing/2010/main">
        <mc:Choice Requires="a14">
          <p:graphicFrame>
            <p:nvGraphicFramePr>
              <p:cNvPr id="16" name="表格 15">
                <a:extLst>
                  <a:ext uri="{FF2B5EF4-FFF2-40B4-BE49-F238E27FC236}">
                    <a16:creationId xmlns:a16="http://schemas.microsoft.com/office/drawing/2014/main" id="{3A27912B-54BF-FC27-A580-FFC44DB93580}"/>
                  </a:ext>
                </a:extLst>
              </p:cNvPr>
              <p:cNvGraphicFramePr>
                <a:graphicFrameLocks noGrp="1"/>
              </p:cNvGraphicFramePr>
              <p:nvPr>
                <p:extLst/>
              </p:nvPr>
            </p:nvGraphicFramePr>
            <p:xfrm>
              <a:off x="1546754" y="2327577"/>
              <a:ext cx="3231550" cy="365760"/>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292279">
                    <a:tc>
                      <a:txBody>
                        <a:bodyPr/>
                        <a:lstStyle/>
                        <a:p>
                          <a:pPr/>
                          <a14:m>
                            <m:oMathPara xmlns:m="http://schemas.openxmlformats.org/officeDocument/2006/math">
                              <m:oMathParaPr>
                                <m:jc m:val="centerGroup"/>
                              </m:oMathParaPr>
                              <m:oMath xmlns:m="http://schemas.openxmlformats.org/officeDocument/2006/math">
                                <m:sSub>
                                  <m:sSubPr>
                                    <m:ctrlPr>
                                      <a:rPr lang="zh-CN" altLang="en-US" b="1" i="1" dirty="0" smtClean="0">
                                        <a:solidFill>
                                          <a:schemeClr val="tx1"/>
                                        </a:solidFill>
                                        <a:latin typeface="Cambria Math" panose="02040503050406030204" pitchFamily="18" charset="0"/>
                                      </a:rPr>
                                    </m:ctrlPr>
                                  </m:sSubPr>
                                  <m:e>
                                    <m:r>
                                      <a:rPr lang="zh-CN" altLang="en-US" b="1" i="1" dirty="0">
                                        <a:solidFill>
                                          <a:schemeClr val="tx1"/>
                                        </a:solidFill>
                                        <a:latin typeface="Cambria Math" panose="02040503050406030204" pitchFamily="18" charset="0"/>
                                      </a:rPr>
                                      <m:t>𝒙</m:t>
                                    </m:r>
                                  </m:e>
                                  <m:sub>
                                    <m:r>
                                      <a:rPr lang="en-US" altLang="zh-CN" b="1" i="1" dirty="0">
                                        <a:solidFill>
                                          <a:schemeClr val="tx1"/>
                                        </a:solidFill>
                                        <a:latin typeface="Cambria Math" panose="02040503050406030204" pitchFamily="18" charset="0"/>
                                      </a:rPr>
                                      <m:t>1</m:t>
                                    </m:r>
                                  </m:sub>
                                </m:sSub>
                              </m:oMath>
                            </m:oMathPara>
                          </a14:m>
                          <a:endParaRPr lang="zh-CN" altLang="en-US" b="1" dirty="0"/>
                        </a:p>
                      </a:txBody>
                      <a:tcPr>
                        <a:solidFill>
                          <a:schemeClr val="accent2">
                            <a:lumMod val="40000"/>
                            <a:lumOff val="60000"/>
                          </a:schemeClr>
                        </a:solidFill>
                      </a:tcPr>
                    </a:tc>
                    <a:tc>
                      <a:txBody>
                        <a:bodyPr/>
                        <a:lstStyle/>
                        <a:p>
                          <a:pPr algn="ctr"/>
                          <a14:m>
                            <m:oMath xmlns:m="http://schemas.openxmlformats.org/officeDocument/2006/math">
                              <m:r>
                                <a:rPr lang="zh-CN" altLang="en-US" sz="1800" b="1" i="1" kern="1200" dirty="0" smtClean="0">
                                  <a:solidFill>
                                    <a:srgbClr val="C00000"/>
                                  </a:solidFill>
                                  <a:latin typeface="Cambria Math" panose="02040503050406030204" pitchFamily="18" charset="0"/>
                                  <a:ea typeface="+mn-ea"/>
                                  <a:cs typeface="+mn-cs"/>
                                </a:rPr>
                                <m:t>𝒔𝒕</m:t>
                              </m:r>
                            </m:oMath>
                          </a14:m>
                          <a:r>
                            <a:rPr lang="en-US" altLang="zh-CN" sz="1800" b="1" i="1" kern="1200" dirty="0">
                              <a:solidFill>
                                <a:srgbClr val="C00000"/>
                              </a:solidFill>
                              <a:latin typeface="Cambria Math" panose="02040503050406030204" pitchFamily="18" charset="0"/>
                              <a:ea typeface="+mn-ea"/>
                              <a:cs typeface="+mn-cs"/>
                            </a:rPr>
                            <a:t>r</a:t>
                          </a:r>
                          <a:endParaRPr lang="zh-CN" altLang="en-US" sz="1800" b="1" i="1" kern="1200" dirty="0">
                            <a:solidFill>
                              <a:srgbClr val="C00000"/>
                            </a:solidFill>
                            <a:latin typeface="Cambria Math" panose="02040503050406030204" pitchFamily="18" charset="0"/>
                            <a:ea typeface="+mn-ea"/>
                            <a:cs typeface="+mn-cs"/>
                          </a:endParaRPr>
                        </a:p>
                      </a:txBody>
                      <a:tcPr>
                        <a:solidFill>
                          <a:schemeClr val="accent2">
                            <a:lumMod val="40000"/>
                            <a:lumOff val="60000"/>
                          </a:schemeClr>
                        </a:solidFill>
                      </a:tcPr>
                    </a:tc>
                    <a:extLst>
                      <a:ext uri="{0D108BD9-81ED-4DB2-BD59-A6C34878D82A}">
                        <a16:rowId xmlns:a16="http://schemas.microsoft.com/office/drawing/2014/main" val="1012736869"/>
                      </a:ext>
                    </a:extLst>
                  </a:tr>
                </a:tbl>
              </a:graphicData>
            </a:graphic>
          </p:graphicFrame>
        </mc:Choice>
        <mc:Fallback xmlns="">
          <p:graphicFrame>
            <p:nvGraphicFramePr>
              <p:cNvPr id="16" name="表格 15">
                <a:extLst>
                  <a:ext uri="{FF2B5EF4-FFF2-40B4-BE49-F238E27FC236}">
                    <a16:creationId xmlns:a16="http://schemas.microsoft.com/office/drawing/2014/main" id="{3A27912B-54BF-FC27-A580-FFC44DB93580}"/>
                  </a:ext>
                </a:extLst>
              </p:cNvPr>
              <p:cNvGraphicFramePr>
                <a:graphicFrameLocks noGrp="1"/>
              </p:cNvGraphicFramePr>
              <p:nvPr>
                <p:extLst>
                  <p:ext uri="{D42A27DB-BD31-4B8C-83A1-F6EECF244321}">
                    <p14:modId xmlns:p14="http://schemas.microsoft.com/office/powerpoint/2010/main" val="3448702201"/>
                  </p:ext>
                </p:extLst>
              </p:nvPr>
            </p:nvGraphicFramePr>
            <p:xfrm>
              <a:off x="1546754" y="2327577"/>
              <a:ext cx="3231550" cy="365760"/>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365760">
                    <a:tc>
                      <a:txBody>
                        <a:bodyPr/>
                        <a:lstStyle/>
                        <a:p>
                          <a:endParaRPr lang="zh-CN"/>
                        </a:p>
                      </a:txBody>
                      <a:tcPr>
                        <a:blipFill>
                          <a:blip r:embed="rId4"/>
                          <a:stretch>
                            <a:fillRect l="-376" t="-9836" r="-101504" b="-24590"/>
                          </a:stretch>
                        </a:blipFill>
                      </a:tcPr>
                    </a:tc>
                    <a:tc>
                      <a:txBody>
                        <a:bodyPr/>
                        <a:lstStyle/>
                        <a:p>
                          <a:endParaRPr lang="zh-CN"/>
                        </a:p>
                      </a:txBody>
                      <a:tcPr>
                        <a:blipFill>
                          <a:blip r:embed="rId4"/>
                          <a:stretch>
                            <a:fillRect l="-100755" t="-9836" r="-1887" b="-24590"/>
                          </a:stretch>
                        </a:blipFill>
                      </a:tcPr>
                    </a:tc>
                    <a:extLst>
                      <a:ext uri="{0D108BD9-81ED-4DB2-BD59-A6C34878D82A}">
                        <a16:rowId xmlns:a16="http://schemas.microsoft.com/office/drawing/2014/main" val="1012736869"/>
                      </a:ext>
                    </a:extLst>
                  </a:tr>
                </a:tbl>
              </a:graphicData>
            </a:graphic>
          </p:graphicFrame>
        </mc:Fallback>
      </mc:AlternateContent>
      <p:pic>
        <p:nvPicPr>
          <p:cNvPr id="3" name="图片 2">
            <a:extLst>
              <a:ext uri="{FF2B5EF4-FFF2-40B4-BE49-F238E27FC236}">
                <a16:creationId xmlns:a16="http://schemas.microsoft.com/office/drawing/2014/main" id="{ED3D276F-1284-A381-47ED-B50E8BC2A0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1527" y="1027744"/>
            <a:ext cx="921479" cy="921479"/>
          </a:xfrm>
          <a:prstGeom prst="rect">
            <a:avLst/>
          </a:prstGeom>
        </p:spPr>
      </p:pic>
      <p:pic>
        <p:nvPicPr>
          <p:cNvPr id="4" name="图片 3">
            <a:extLst>
              <a:ext uri="{FF2B5EF4-FFF2-40B4-BE49-F238E27FC236}">
                <a16:creationId xmlns:a16="http://schemas.microsoft.com/office/drawing/2014/main" id="{7FC613FD-2847-E404-037C-BC39B7B50C1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50355" y="1055023"/>
            <a:ext cx="815693" cy="815693"/>
          </a:xfrm>
          <a:prstGeom prst="rect">
            <a:avLst/>
          </a:prstGeom>
        </p:spPr>
      </p:pic>
      <p:sp>
        <p:nvSpPr>
          <p:cNvPr id="5" name="矩形: 圆角 4">
            <a:extLst>
              <a:ext uri="{FF2B5EF4-FFF2-40B4-BE49-F238E27FC236}">
                <a16:creationId xmlns:a16="http://schemas.microsoft.com/office/drawing/2014/main" id="{1D0049BA-278F-D03B-7E86-AC6BB5FE758B}"/>
              </a:ext>
            </a:extLst>
          </p:cNvPr>
          <p:cNvSpPr/>
          <p:nvPr/>
        </p:nvSpPr>
        <p:spPr>
          <a:xfrm>
            <a:off x="7108136" y="2127099"/>
            <a:ext cx="4049975" cy="768211"/>
          </a:xfrm>
          <a:prstGeom prst="roundRect">
            <a:avLst>
              <a:gd name="adj" fmla="val 8936"/>
            </a:avLst>
          </a:prstGeom>
          <a:noFill/>
          <a:ln w="28575">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graphicFrame>
            <p:nvGraphicFramePr>
              <p:cNvPr id="14" name="表格 13">
                <a:extLst>
                  <a:ext uri="{FF2B5EF4-FFF2-40B4-BE49-F238E27FC236}">
                    <a16:creationId xmlns:a16="http://schemas.microsoft.com/office/drawing/2014/main" id="{6334EB2A-0B82-75B8-C25E-4EC74F860293}"/>
                  </a:ext>
                </a:extLst>
              </p:cNvPr>
              <p:cNvGraphicFramePr>
                <a:graphicFrameLocks noGrp="1"/>
              </p:cNvGraphicFramePr>
              <p:nvPr>
                <p:extLst/>
              </p:nvPr>
            </p:nvGraphicFramePr>
            <p:xfrm>
              <a:off x="7486094" y="2327577"/>
              <a:ext cx="3231550" cy="365760"/>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292279">
                    <a:tc>
                      <a:txBody>
                        <a:bodyPr/>
                        <a:lstStyle/>
                        <a:p>
                          <a:pPr/>
                          <a14:m>
                            <m:oMathPara xmlns:m="http://schemas.openxmlformats.org/officeDocument/2006/math">
                              <m:oMathParaPr>
                                <m:jc m:val="centerGroup"/>
                              </m:oMathParaPr>
                              <m:oMath xmlns:m="http://schemas.openxmlformats.org/officeDocument/2006/math">
                                <m:sSub>
                                  <m:sSubPr>
                                    <m:ctrlPr>
                                      <a:rPr lang="zh-CN" altLang="en-US" b="1" i="1" dirty="0" smtClean="0">
                                        <a:solidFill>
                                          <a:schemeClr val="tx1"/>
                                        </a:solidFill>
                                        <a:latin typeface="Cambria Math" panose="02040503050406030204" pitchFamily="18" charset="0"/>
                                      </a:rPr>
                                    </m:ctrlPr>
                                  </m:sSubPr>
                                  <m:e>
                                    <m:r>
                                      <a:rPr lang="zh-CN" altLang="en-US" b="1" i="1" dirty="0">
                                        <a:solidFill>
                                          <a:schemeClr val="tx1"/>
                                        </a:solidFill>
                                        <a:latin typeface="Cambria Math" panose="02040503050406030204" pitchFamily="18" charset="0"/>
                                      </a:rPr>
                                      <m:t>𝒙</m:t>
                                    </m:r>
                                  </m:e>
                                  <m:sub>
                                    <m:r>
                                      <a:rPr lang="en-US" altLang="zh-CN" b="1" i="1" dirty="0" smtClean="0">
                                        <a:solidFill>
                                          <a:schemeClr val="tx1"/>
                                        </a:solidFill>
                                        <a:latin typeface="Cambria Math" panose="02040503050406030204" pitchFamily="18" charset="0"/>
                                      </a:rPr>
                                      <m:t>𝟐</m:t>
                                    </m:r>
                                  </m:sub>
                                </m:sSub>
                              </m:oMath>
                            </m:oMathPara>
                          </a14:m>
                          <a:endParaRPr lang="zh-CN" altLang="en-US" b="1" dirty="0"/>
                        </a:p>
                      </a:txBody>
                      <a:tcPr>
                        <a:solidFill>
                          <a:srgbClr val="F0F0F0"/>
                        </a:solidFill>
                      </a:tcPr>
                    </a:tc>
                    <a:tc>
                      <a:txBody>
                        <a:bodyPr/>
                        <a:lstStyle/>
                        <a:p>
                          <a:pPr marL="0" algn="ctr" defTabSz="914400" rtl="0" eaLnBrk="1" latinLnBrk="0" hangingPunct="1"/>
                          <a14:m>
                            <m:oMath xmlns:m="http://schemas.openxmlformats.org/officeDocument/2006/math">
                              <m:r>
                                <a:rPr lang="zh-CN" altLang="en-US" sz="1800" b="1" i="1" kern="1200" dirty="0" smtClean="0">
                                  <a:solidFill>
                                    <a:srgbClr val="C00000"/>
                                  </a:solidFill>
                                  <a:latin typeface="Cambria Math" panose="02040503050406030204" pitchFamily="18" charset="0"/>
                                  <a:ea typeface="+mn-ea"/>
                                  <a:cs typeface="+mn-cs"/>
                                </a:rPr>
                                <m:t>𝒔𝒕</m:t>
                              </m:r>
                            </m:oMath>
                          </a14:m>
                          <a:r>
                            <a:rPr lang="en-US" altLang="zh-CN" sz="1800" b="1" i="1" kern="1200" dirty="0">
                              <a:solidFill>
                                <a:srgbClr val="C00000"/>
                              </a:solidFill>
                              <a:latin typeface="Cambria Math" panose="02040503050406030204" pitchFamily="18" charset="0"/>
                              <a:ea typeface="+mn-ea"/>
                              <a:cs typeface="+mn-cs"/>
                            </a:rPr>
                            <a:t>r</a:t>
                          </a:r>
                          <a:endParaRPr lang="zh-CN" altLang="en-US" sz="1800" b="1" i="1" kern="1200" dirty="0">
                            <a:solidFill>
                              <a:srgbClr val="C00000"/>
                            </a:solidFill>
                            <a:latin typeface="Cambria Math" panose="02040503050406030204" pitchFamily="18" charset="0"/>
                            <a:ea typeface="+mn-ea"/>
                            <a:cs typeface="+mn-cs"/>
                          </a:endParaRPr>
                        </a:p>
                      </a:txBody>
                      <a:tcPr>
                        <a:solidFill>
                          <a:srgbClr val="F0F0F0"/>
                        </a:solidFill>
                      </a:tcPr>
                    </a:tc>
                    <a:extLst>
                      <a:ext uri="{0D108BD9-81ED-4DB2-BD59-A6C34878D82A}">
                        <a16:rowId xmlns:a16="http://schemas.microsoft.com/office/drawing/2014/main" val="1012736869"/>
                      </a:ext>
                    </a:extLst>
                  </a:tr>
                </a:tbl>
              </a:graphicData>
            </a:graphic>
          </p:graphicFrame>
        </mc:Choice>
        <mc:Fallback xmlns="">
          <p:graphicFrame>
            <p:nvGraphicFramePr>
              <p:cNvPr id="14" name="表格 13">
                <a:extLst>
                  <a:ext uri="{FF2B5EF4-FFF2-40B4-BE49-F238E27FC236}">
                    <a16:creationId xmlns:a16="http://schemas.microsoft.com/office/drawing/2014/main" id="{6334EB2A-0B82-75B8-C25E-4EC74F860293}"/>
                  </a:ext>
                </a:extLst>
              </p:cNvPr>
              <p:cNvGraphicFramePr>
                <a:graphicFrameLocks noGrp="1"/>
              </p:cNvGraphicFramePr>
              <p:nvPr>
                <p:extLst>
                  <p:ext uri="{D42A27DB-BD31-4B8C-83A1-F6EECF244321}">
                    <p14:modId xmlns:p14="http://schemas.microsoft.com/office/powerpoint/2010/main" val="4207176135"/>
                  </p:ext>
                </p:extLst>
              </p:nvPr>
            </p:nvGraphicFramePr>
            <p:xfrm>
              <a:off x="7486094" y="2327577"/>
              <a:ext cx="3231550" cy="365760"/>
            </p:xfrm>
            <a:graphic>
              <a:graphicData uri="http://schemas.openxmlformats.org/drawingml/2006/table">
                <a:tbl>
                  <a:tblPr firstRow="1" bandRow="1">
                    <a:tableStyleId>{F5AB1C69-6EDB-4FF4-983F-18BD219EF322}</a:tableStyleId>
                  </a:tblPr>
                  <a:tblGrid>
                    <a:gridCol w="1615775">
                      <a:extLst>
                        <a:ext uri="{9D8B030D-6E8A-4147-A177-3AD203B41FA5}">
                          <a16:colId xmlns:a16="http://schemas.microsoft.com/office/drawing/2014/main" val="1956406998"/>
                        </a:ext>
                      </a:extLst>
                    </a:gridCol>
                    <a:gridCol w="1615775">
                      <a:extLst>
                        <a:ext uri="{9D8B030D-6E8A-4147-A177-3AD203B41FA5}">
                          <a16:colId xmlns:a16="http://schemas.microsoft.com/office/drawing/2014/main" val="321873918"/>
                        </a:ext>
                      </a:extLst>
                    </a:gridCol>
                  </a:tblGrid>
                  <a:tr h="365760">
                    <a:tc>
                      <a:txBody>
                        <a:bodyPr/>
                        <a:lstStyle/>
                        <a:p>
                          <a:endParaRPr lang="zh-CN"/>
                        </a:p>
                      </a:txBody>
                      <a:tcPr>
                        <a:blipFill>
                          <a:blip r:embed="rId7"/>
                          <a:stretch>
                            <a:fillRect l="-752" t="-9836" r="-101128" b="-24590"/>
                          </a:stretch>
                        </a:blipFill>
                      </a:tcPr>
                    </a:tc>
                    <a:tc>
                      <a:txBody>
                        <a:bodyPr/>
                        <a:lstStyle/>
                        <a:p>
                          <a:endParaRPr lang="zh-CN"/>
                        </a:p>
                      </a:txBody>
                      <a:tcPr>
                        <a:blipFill>
                          <a:blip r:embed="rId7"/>
                          <a:stretch>
                            <a:fillRect l="-101132" t="-9836" r="-1509" b="-24590"/>
                          </a:stretch>
                        </a:blipFill>
                      </a:tcPr>
                    </a:tc>
                    <a:extLst>
                      <a:ext uri="{0D108BD9-81ED-4DB2-BD59-A6C34878D82A}">
                        <a16:rowId xmlns:a16="http://schemas.microsoft.com/office/drawing/2014/main" val="1012736869"/>
                      </a:ext>
                    </a:extLst>
                  </a:tr>
                </a:tbl>
              </a:graphicData>
            </a:graphic>
          </p:graphicFrame>
        </mc:Fallback>
      </mc:AlternateContent>
      <p:pic>
        <p:nvPicPr>
          <p:cNvPr id="11" name="图片 10">
            <a:extLst>
              <a:ext uri="{FF2B5EF4-FFF2-40B4-BE49-F238E27FC236}">
                <a16:creationId xmlns:a16="http://schemas.microsoft.com/office/drawing/2014/main" id="{EBB1AFC3-532E-E891-93B0-0810D0E4DF72}"/>
              </a:ext>
            </a:extLst>
          </p:cNvPr>
          <p:cNvPicPr>
            <a:picLocks noChangeAspect="1"/>
          </p:cNvPicPr>
          <p:nvPr/>
        </p:nvPicPr>
        <p:blipFill>
          <a:blip r:embed="rId8"/>
          <a:stretch>
            <a:fillRect/>
          </a:stretch>
        </p:blipFill>
        <p:spPr>
          <a:xfrm>
            <a:off x="716723" y="1921751"/>
            <a:ext cx="882159" cy="460745"/>
          </a:xfrm>
          <a:prstGeom prst="rect">
            <a:avLst/>
          </a:prstGeom>
        </p:spPr>
      </p:pic>
      <p:grpSp>
        <p:nvGrpSpPr>
          <p:cNvPr id="8219" name="组合 8218">
            <a:extLst>
              <a:ext uri="{FF2B5EF4-FFF2-40B4-BE49-F238E27FC236}">
                <a16:creationId xmlns:a16="http://schemas.microsoft.com/office/drawing/2014/main" id="{0E0F53AA-98C4-78C0-1E08-1741FA1A0DC3}"/>
              </a:ext>
            </a:extLst>
          </p:cNvPr>
          <p:cNvGrpSpPr/>
          <p:nvPr/>
        </p:nvGrpSpPr>
        <p:grpSpPr>
          <a:xfrm>
            <a:off x="10717030" y="1866832"/>
            <a:ext cx="882159" cy="695729"/>
            <a:chOff x="10717030" y="1866832"/>
            <a:chExt cx="882159" cy="695729"/>
          </a:xfrm>
        </p:grpSpPr>
        <p:pic>
          <p:nvPicPr>
            <p:cNvPr id="24" name="图片 23">
              <a:extLst>
                <a:ext uri="{FF2B5EF4-FFF2-40B4-BE49-F238E27FC236}">
                  <a16:creationId xmlns:a16="http://schemas.microsoft.com/office/drawing/2014/main" id="{2BDE49A2-A282-D1B0-41C1-F54E04A238F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10246" y="1866832"/>
              <a:ext cx="695729" cy="695729"/>
            </a:xfrm>
            <a:prstGeom prst="rect">
              <a:avLst/>
            </a:prstGeom>
          </p:spPr>
        </p:pic>
        <p:pic>
          <p:nvPicPr>
            <p:cNvPr id="13" name="图片 12">
              <a:extLst>
                <a:ext uri="{FF2B5EF4-FFF2-40B4-BE49-F238E27FC236}">
                  <a16:creationId xmlns:a16="http://schemas.microsoft.com/office/drawing/2014/main" id="{7A5752CD-A6E7-013E-4778-4A6A78E401A7}"/>
                </a:ext>
              </a:extLst>
            </p:cNvPr>
            <p:cNvPicPr>
              <a:picLocks noChangeAspect="1"/>
            </p:cNvPicPr>
            <p:nvPr/>
          </p:nvPicPr>
          <p:blipFill>
            <a:blip r:embed="rId8"/>
            <a:stretch>
              <a:fillRect/>
            </a:stretch>
          </p:blipFill>
          <p:spPr>
            <a:xfrm>
              <a:off x="10717030" y="1911645"/>
              <a:ext cx="882159" cy="460745"/>
            </a:xfrm>
            <a:prstGeom prst="rect">
              <a:avLst/>
            </a:prstGeom>
          </p:spPr>
        </p:pic>
      </p:grpSp>
      <p:sp>
        <p:nvSpPr>
          <p:cNvPr id="6" name="文本框 5">
            <a:extLst>
              <a:ext uri="{FF2B5EF4-FFF2-40B4-BE49-F238E27FC236}">
                <a16:creationId xmlns:a16="http://schemas.microsoft.com/office/drawing/2014/main" id="{243E222B-9AAE-0D08-142B-A75F08A78872}"/>
              </a:ext>
            </a:extLst>
          </p:cNvPr>
          <p:cNvSpPr txBox="1"/>
          <p:nvPr/>
        </p:nvSpPr>
        <p:spPr>
          <a:xfrm>
            <a:off x="5340082" y="2254741"/>
            <a:ext cx="1579075" cy="400110"/>
          </a:xfrm>
          <a:prstGeom prst="rect">
            <a:avLst/>
          </a:prstGeom>
          <a:noFill/>
        </p:spPr>
        <p:txBody>
          <a:bodyPr wrap="square">
            <a:spAutoFit/>
          </a:bodyPr>
          <a:lstStyle/>
          <a:p>
            <a:pPr algn="ctr"/>
            <a:r>
              <a:rPr lang="en-US" altLang="zh-CN" sz="2000" b="1" dirty="0">
                <a:solidFill>
                  <a:srgbClr val="C00000"/>
                </a:solidFill>
                <a:latin typeface="Microsoft YaHei" panose="020B0503020204020204" pitchFamily="34" charset="-122"/>
                <a:ea typeface="Microsoft YaHei" panose="020B0503020204020204" pitchFamily="34" charset="-122"/>
              </a:rPr>
              <a:t>Bad Event</a:t>
            </a:r>
            <a:endParaRPr lang="zh-CN" altLang="en-US" sz="2000" b="1" dirty="0">
              <a:solidFill>
                <a:srgbClr val="C00000"/>
              </a:solidFill>
            </a:endParaRPr>
          </a:p>
        </p:txBody>
      </p:sp>
      <p:grpSp>
        <p:nvGrpSpPr>
          <p:cNvPr id="7" name="组合 6">
            <a:extLst>
              <a:ext uri="{FF2B5EF4-FFF2-40B4-BE49-F238E27FC236}">
                <a16:creationId xmlns:a16="http://schemas.microsoft.com/office/drawing/2014/main" id="{1E473D70-BBAE-272E-2B5E-F5FF59E7E2BF}"/>
              </a:ext>
            </a:extLst>
          </p:cNvPr>
          <p:cNvGrpSpPr/>
          <p:nvPr/>
        </p:nvGrpSpPr>
        <p:grpSpPr>
          <a:xfrm>
            <a:off x="1051541" y="2946706"/>
            <a:ext cx="4376401" cy="1226820"/>
            <a:chOff x="1051541" y="5323032"/>
            <a:chExt cx="4376401" cy="1226820"/>
          </a:xfrm>
        </p:grpSpPr>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1055A427-F39D-9C73-1E35-BDDEF2E68B9F}"/>
                    </a:ext>
                  </a:extLst>
                </p:cNvPr>
                <p:cNvSpPr txBox="1"/>
                <p:nvPr/>
              </p:nvSpPr>
              <p:spPr>
                <a:xfrm>
                  <a:off x="1328437" y="5323032"/>
                  <a:ext cx="2223896" cy="678071"/>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m:rPr>
                            <m:sty m:val="p"/>
                          </m:rPr>
                          <a:rPr lang="en-US" altLang="zh-CN" sz="2400" dirty="0" smtClean="0">
                            <a:solidFill>
                              <a:schemeClr val="tx1"/>
                            </a:solidFill>
                            <a:latin typeface="Cambria Math" panose="02040503050406030204" pitchFamily="18" charset="0"/>
                          </a:rPr>
                          <m:t>KG</m:t>
                        </m:r>
                        <m:r>
                          <a:rPr lang="en-US" altLang="zh-CN" sz="2400" dirty="0" smtClean="0">
                            <a:solidFill>
                              <a:schemeClr val="tx1"/>
                            </a:solidFill>
                            <a:latin typeface="Cambria Math" panose="02040503050406030204" pitchFamily="18" charset="0"/>
                          </a:rPr>
                          <m:t>(</m:t>
                        </m:r>
                        <m:sSub>
                          <m:sSubPr>
                            <m:ctrlPr>
                              <a:rPr lang="zh-CN" altLang="en-US" sz="2400" b="1" i="1" dirty="0">
                                <a:solidFill>
                                  <a:schemeClr val="tx1"/>
                                </a:solidFill>
                                <a:latin typeface="Cambria Math" panose="02040503050406030204" pitchFamily="18" charset="0"/>
                                <a:ea typeface="Microsoft YaHei" panose="020B0503020204020204" pitchFamily="34" charset="-122"/>
                              </a:rPr>
                            </m:ctrlPr>
                          </m:sSubPr>
                          <m:e>
                            <m:acc>
                              <m:accPr>
                                <m:chr m:val="̃"/>
                                <m:ctrlPr>
                                  <a:rPr lang="zh-CN" altLang="en-US" sz="2400" b="1" i="1" dirty="0">
                                    <a:solidFill>
                                      <a:schemeClr val="tx1"/>
                                    </a:solidFill>
                                    <a:latin typeface="Cambria Math" panose="02040503050406030204" pitchFamily="18" charset="0"/>
                                    <a:ea typeface="Microsoft YaHei" panose="020B0503020204020204" pitchFamily="34" charset="-122"/>
                                  </a:rPr>
                                </m:ctrlPr>
                              </m:accPr>
                              <m:e>
                                <m:r>
                                  <a:rPr lang="zh-CN" altLang="en-US" sz="2400" b="1" i="1" dirty="0">
                                    <a:solidFill>
                                      <a:schemeClr val="tx1"/>
                                    </a:solidFill>
                                    <a:latin typeface="Cambria Math" panose="02040503050406030204" pitchFamily="18" charset="0"/>
                                    <a:ea typeface="Microsoft YaHei" panose="020B0503020204020204" pitchFamily="34" charset="-122"/>
                                  </a:rPr>
                                  <m:t>𝐬𝐤</m:t>
                                </m:r>
                              </m:e>
                            </m:acc>
                          </m:e>
                          <m:sub>
                            <m:r>
                              <a:rPr lang="zh-CN" altLang="en-US" sz="2400" b="1" i="1" dirty="0">
                                <a:solidFill>
                                  <a:schemeClr val="tx1"/>
                                </a:solidFill>
                                <a:latin typeface="Cambria Math" panose="02040503050406030204" pitchFamily="18" charset="0"/>
                                <a:ea typeface="Microsoft YaHei" panose="020B0503020204020204" pitchFamily="34" charset="-122"/>
                              </a:rPr>
                              <m:t>𝑨</m:t>
                            </m:r>
                          </m:sub>
                        </m:sSub>
                        <m:r>
                          <a:rPr lang="en-US" altLang="zh-CN" sz="2400" dirty="0">
                            <a:solidFill>
                              <a:schemeClr val="tx1"/>
                            </a:solidFill>
                            <a:latin typeface="Cambria Math" panose="02040503050406030204" pitchFamily="18" charset="0"/>
                          </a:rPr>
                          <m:t>)</m:t>
                        </m:r>
                      </m:oMath>
                    </m:oMathPara>
                  </a14:m>
                  <a:endParaRPr lang="zh-CN" altLang="en-US" sz="2400" dirty="0">
                    <a:solidFill>
                      <a:schemeClr val="tx1"/>
                    </a:solidFill>
                    <a:latin typeface="Microsoft YaHei" panose="020B0503020204020204" pitchFamily="34" charset="-122"/>
                    <a:ea typeface="Microsoft YaHei" panose="020B0503020204020204" pitchFamily="34" charset="-122"/>
                  </a:endParaRPr>
                </a:p>
              </p:txBody>
            </p:sp>
          </mc:Choice>
          <mc:Fallback xmlns="">
            <p:sp>
              <p:nvSpPr>
                <p:cNvPr id="17" name="文本框 16">
                  <a:extLst>
                    <a:ext uri="{FF2B5EF4-FFF2-40B4-BE49-F238E27FC236}">
                      <a16:creationId xmlns:a16="http://schemas.microsoft.com/office/drawing/2014/main" id="{F9B109E2-6B37-6FC5-8A73-CA15AC847CF2}"/>
                    </a:ext>
                  </a:extLst>
                </p:cNvPr>
                <p:cNvSpPr txBox="1">
                  <a:spLocks noRot="1" noChangeAspect="1" noMove="1" noResize="1" noEditPoints="1" noAdjustHandles="1" noChangeArrowheads="1" noChangeShapeType="1" noTextEdit="1"/>
                </p:cNvSpPr>
                <p:nvPr/>
              </p:nvSpPr>
              <p:spPr>
                <a:xfrm>
                  <a:off x="1328437" y="5323032"/>
                  <a:ext cx="2223896" cy="678071"/>
                </a:xfrm>
                <a:prstGeom prst="rect">
                  <a:avLst/>
                </a:prstGeom>
                <a:blipFill>
                  <a:blip r:embed="rId10"/>
                  <a:stretch>
                    <a:fillRect/>
                  </a:stretch>
                </a:blipFill>
              </p:spPr>
              <p:txBody>
                <a:bodyPr/>
                <a:lstStyle/>
                <a:p>
                  <a:r>
                    <a:rPr lang="zh-CN" altLang="en-US">
                      <a:noFill/>
                    </a:rPr>
                    <a:t> </a:t>
                  </a:r>
                </a:p>
              </p:txBody>
            </p:sp>
          </mc:Fallback>
        </mc:AlternateContent>
        <p:cxnSp>
          <p:nvCxnSpPr>
            <p:cNvPr id="10" name="直接箭头连接符 9">
              <a:extLst>
                <a:ext uri="{FF2B5EF4-FFF2-40B4-BE49-F238E27FC236}">
                  <a16:creationId xmlns:a16="http://schemas.microsoft.com/office/drawing/2014/main" id="{CD88CB90-F183-6820-A07F-E5216086F509}"/>
                </a:ext>
              </a:extLst>
            </p:cNvPr>
            <p:cNvCxnSpPr>
              <a:cxnSpLocks/>
            </p:cNvCxnSpPr>
            <p:nvPr/>
          </p:nvCxnSpPr>
          <p:spPr>
            <a:xfrm>
              <a:off x="3047766" y="5726463"/>
              <a:ext cx="61174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3F0823D3-FDB0-4825-677F-8CAE24B53503}"/>
                    </a:ext>
                  </a:extLst>
                </p:cNvPr>
                <p:cNvSpPr txBox="1"/>
                <p:nvPr/>
              </p:nvSpPr>
              <p:spPr>
                <a:xfrm>
                  <a:off x="3353640" y="5431236"/>
                  <a:ext cx="138286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0" i="1" dirty="0" smtClean="0">
                            <a:solidFill>
                              <a:schemeClr val="tx1"/>
                            </a:solidFill>
                            <a:latin typeface="Cambria Math" panose="02040503050406030204" pitchFamily="18" charset="0"/>
                            <a:ea typeface="Microsoft YaHei" panose="020B0503020204020204" pitchFamily="34" charset="-122"/>
                          </a:rPr>
                          <m:t>𝑝</m:t>
                        </m:r>
                        <m:sSub>
                          <m:sSubPr>
                            <m:ctrlPr>
                              <a:rPr lang="zh-CN" altLang="en-US" sz="2400" i="1" dirty="0">
                                <a:solidFill>
                                  <a:schemeClr val="tx1"/>
                                </a:solidFill>
                                <a:latin typeface="Cambria Math" panose="02040503050406030204" pitchFamily="18" charset="0"/>
                                <a:ea typeface="Microsoft YaHei" panose="020B0503020204020204" pitchFamily="34" charset="-122"/>
                              </a:rPr>
                            </m:ctrlPr>
                          </m:sSubPr>
                          <m:e>
                            <m:r>
                              <a:rPr lang="zh-CN" altLang="en-US" sz="2400" b="0" i="1" dirty="0">
                                <a:solidFill>
                                  <a:schemeClr val="tx1"/>
                                </a:solidFill>
                                <a:latin typeface="Cambria Math" panose="02040503050406030204" pitchFamily="18" charset="0"/>
                                <a:ea typeface="Microsoft YaHei" panose="020B0503020204020204" pitchFamily="34" charset="-122"/>
                              </a:rPr>
                              <m:t>𝑘</m:t>
                            </m:r>
                          </m:e>
                          <m:sub>
                            <m:r>
                              <a:rPr lang="zh-CN" altLang="en-US" sz="2400" b="0" i="1" dirty="0">
                                <a:solidFill>
                                  <a:schemeClr val="tx1"/>
                                </a:solidFill>
                                <a:latin typeface="Cambria Math" panose="02040503050406030204" pitchFamily="18" charset="0"/>
                                <a:ea typeface="Microsoft YaHei" panose="020B0503020204020204" pitchFamily="34" charset="-122"/>
                              </a:rPr>
                              <m:t>𝐴</m:t>
                            </m:r>
                          </m:sub>
                        </m:sSub>
                      </m:oMath>
                    </m:oMathPara>
                  </a14:m>
                  <a:endParaRPr lang="zh-CN" altLang="en-US" sz="2400" dirty="0">
                    <a:solidFill>
                      <a:schemeClr val="tx1"/>
                    </a:solidFill>
                  </a:endParaRPr>
                </a:p>
              </p:txBody>
            </p:sp>
          </mc:Choice>
          <mc:Fallback xmlns="">
            <p:sp>
              <p:nvSpPr>
                <p:cNvPr id="26" name="文本框 25">
                  <a:extLst>
                    <a:ext uri="{FF2B5EF4-FFF2-40B4-BE49-F238E27FC236}">
                      <a16:creationId xmlns:a16="http://schemas.microsoft.com/office/drawing/2014/main" id="{62852A68-C8CF-D221-FB2E-D17FEFD19A00}"/>
                    </a:ext>
                  </a:extLst>
                </p:cNvPr>
                <p:cNvSpPr txBox="1">
                  <a:spLocks noRot="1" noChangeAspect="1" noMove="1" noResize="1" noEditPoints="1" noAdjustHandles="1" noChangeArrowheads="1" noChangeShapeType="1" noTextEdit="1"/>
                </p:cNvSpPr>
                <p:nvPr/>
              </p:nvSpPr>
              <p:spPr>
                <a:xfrm>
                  <a:off x="3353640" y="5431236"/>
                  <a:ext cx="1382868" cy="461665"/>
                </a:xfrm>
                <a:prstGeom prst="rect">
                  <a:avLst/>
                </a:prstGeom>
                <a:blipFill>
                  <a:blip r:embed="rId11"/>
                  <a:stretch>
                    <a:fillRect b="-92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E572FD8D-4A7C-A11E-FAEA-307EC6F5D5E5}"/>
                    </a:ext>
                  </a:extLst>
                </p:cNvPr>
                <p:cNvSpPr txBox="1"/>
                <p:nvPr/>
              </p:nvSpPr>
              <p:spPr>
                <a:xfrm>
                  <a:off x="1051541" y="6067028"/>
                  <a:ext cx="3578053" cy="48282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altLang="zh-CN" sz="2400" dirty="0" smtClean="0">
                            <a:solidFill>
                              <a:schemeClr val="tx1"/>
                            </a:solidFill>
                            <a:latin typeface="Cambria Math" panose="02040503050406030204" pitchFamily="18" charset="0"/>
                          </a:rPr>
                          <m:t>SHK</m:t>
                        </m:r>
                        <m:r>
                          <a:rPr lang="en-US" altLang="zh-CN" sz="2400" dirty="0" smtClean="0">
                            <a:solidFill>
                              <a:schemeClr val="tx1"/>
                            </a:solidFill>
                            <a:latin typeface="Cambria Math" panose="02040503050406030204" pitchFamily="18" charset="0"/>
                          </a:rPr>
                          <m:t>(</m:t>
                        </m:r>
                        <m:sSub>
                          <m:sSubPr>
                            <m:ctrlPr>
                              <a:rPr lang="zh-CN" altLang="en-US" sz="2400" b="1" i="1" dirty="0">
                                <a:solidFill>
                                  <a:schemeClr val="tx1"/>
                                </a:solidFill>
                                <a:latin typeface="Cambria Math" panose="02040503050406030204" pitchFamily="18" charset="0"/>
                                <a:ea typeface="Microsoft YaHei" panose="020B0503020204020204" pitchFamily="34" charset="-122"/>
                              </a:rPr>
                            </m:ctrlPr>
                          </m:sSubPr>
                          <m:e>
                            <m:acc>
                              <m:accPr>
                                <m:chr m:val="̃"/>
                                <m:ctrlPr>
                                  <a:rPr lang="zh-CN" altLang="en-US" sz="2400" b="1" i="1" dirty="0">
                                    <a:solidFill>
                                      <a:schemeClr val="tx1"/>
                                    </a:solidFill>
                                    <a:latin typeface="Cambria Math" panose="02040503050406030204" pitchFamily="18" charset="0"/>
                                    <a:ea typeface="Microsoft YaHei" panose="020B0503020204020204" pitchFamily="34" charset="-122"/>
                                  </a:rPr>
                                </m:ctrlPr>
                              </m:accPr>
                              <m:e>
                                <m:r>
                                  <a:rPr lang="zh-CN" altLang="en-US" sz="2400" b="1" i="1" dirty="0">
                                    <a:solidFill>
                                      <a:schemeClr val="tx1"/>
                                    </a:solidFill>
                                    <a:latin typeface="Cambria Math" panose="02040503050406030204" pitchFamily="18" charset="0"/>
                                    <a:ea typeface="Microsoft YaHei" panose="020B0503020204020204" pitchFamily="34" charset="-122"/>
                                  </a:rPr>
                                  <m:t>𝐬𝐤</m:t>
                                </m:r>
                              </m:e>
                            </m:acc>
                          </m:e>
                          <m:sub>
                            <m:r>
                              <a:rPr lang="zh-CN" altLang="en-US" sz="2400" b="1" i="1" dirty="0">
                                <a:solidFill>
                                  <a:schemeClr val="tx1"/>
                                </a:solidFill>
                                <a:latin typeface="Cambria Math" panose="02040503050406030204" pitchFamily="18" charset="0"/>
                                <a:ea typeface="Microsoft YaHei" panose="020B0503020204020204" pitchFamily="34" charset="-122"/>
                              </a:rPr>
                              <m:t>𝑨</m:t>
                            </m:r>
                          </m:sub>
                        </m:sSub>
                        <m:r>
                          <a:rPr lang="en-US" altLang="zh-CN" sz="2400" dirty="0">
                            <a:solidFill>
                              <a:schemeClr val="tx1"/>
                            </a:solidFill>
                            <a:latin typeface="Cambria Math" panose="02040503050406030204" pitchFamily="18" charset="0"/>
                            <a:ea typeface="Microsoft YaHei" panose="020B0503020204020204" pitchFamily="34" charset="-122"/>
                          </a:rPr>
                          <m:t>,</m:t>
                        </m:r>
                        <m:r>
                          <a:rPr lang="en-US" altLang="zh-CN" sz="2400" i="1" dirty="0">
                            <a:solidFill>
                              <a:schemeClr val="tx1"/>
                            </a:solidFill>
                            <a:latin typeface="Cambria Math" panose="02040503050406030204" pitchFamily="18" charset="0"/>
                            <a:ea typeface="Microsoft YaHei" panose="020B0503020204020204" pitchFamily="34" charset="-122"/>
                          </a:rPr>
                          <m:t>𝑝</m:t>
                        </m:r>
                        <m:sSub>
                          <m:sSubPr>
                            <m:ctrlPr>
                              <a:rPr lang="zh-CN" altLang="en-US" sz="2400" i="1" dirty="0">
                                <a:solidFill>
                                  <a:schemeClr val="tx1"/>
                                </a:solidFill>
                                <a:latin typeface="Cambria Math" panose="02040503050406030204" pitchFamily="18" charset="0"/>
                                <a:ea typeface="Microsoft YaHei" panose="020B0503020204020204" pitchFamily="34" charset="-122"/>
                              </a:rPr>
                            </m:ctrlPr>
                          </m:sSubPr>
                          <m:e>
                            <m:r>
                              <a:rPr lang="zh-CN" altLang="en-US" sz="2400" dirty="0">
                                <a:solidFill>
                                  <a:schemeClr val="tx1"/>
                                </a:solidFill>
                                <a:latin typeface="Cambria Math" panose="02040503050406030204" pitchFamily="18" charset="0"/>
                                <a:ea typeface="Microsoft YaHei" panose="020B0503020204020204" pitchFamily="34" charset="-122"/>
                              </a:rPr>
                              <m:t>𝑘</m:t>
                            </m:r>
                          </m:e>
                          <m:sub>
                            <m:r>
                              <a:rPr lang="en-US" altLang="zh-CN" sz="2400" i="1" dirty="0">
                                <a:solidFill>
                                  <a:schemeClr val="tx1"/>
                                </a:solidFill>
                                <a:latin typeface="Cambria Math" panose="02040503050406030204" pitchFamily="18" charset="0"/>
                                <a:ea typeface="Microsoft YaHei" panose="020B0503020204020204" pitchFamily="34" charset="-122"/>
                              </a:rPr>
                              <m:t>𝐵</m:t>
                            </m:r>
                          </m:sub>
                        </m:sSub>
                        <m:r>
                          <a:rPr lang="en-US" altLang="zh-CN" sz="2400" dirty="0">
                            <a:solidFill>
                              <a:schemeClr val="tx1"/>
                            </a:solidFill>
                            <a:latin typeface="Cambria Math" panose="02040503050406030204" pitchFamily="18" charset="0"/>
                          </a:rPr>
                          <m:t>)</m:t>
                        </m:r>
                      </m:oMath>
                    </m:oMathPara>
                  </a14:m>
                  <a:endParaRPr lang="zh-CN" altLang="en-US" sz="2400" dirty="0">
                    <a:solidFill>
                      <a:schemeClr val="tx1"/>
                    </a:solidFill>
                  </a:endParaRPr>
                </a:p>
              </p:txBody>
            </p:sp>
          </mc:Choice>
          <mc:Fallback xmlns="">
            <p:sp>
              <p:nvSpPr>
                <p:cNvPr id="28" name="文本框 27">
                  <a:extLst>
                    <a:ext uri="{FF2B5EF4-FFF2-40B4-BE49-F238E27FC236}">
                      <a16:creationId xmlns:a16="http://schemas.microsoft.com/office/drawing/2014/main" id="{EFBF20F8-0BAB-CF08-EC79-FFF8FA2A6B27}"/>
                    </a:ext>
                  </a:extLst>
                </p:cNvPr>
                <p:cNvSpPr txBox="1">
                  <a:spLocks noRot="1" noChangeAspect="1" noMove="1" noResize="1" noEditPoints="1" noAdjustHandles="1" noChangeArrowheads="1" noChangeShapeType="1" noTextEdit="1"/>
                </p:cNvSpPr>
                <p:nvPr/>
              </p:nvSpPr>
              <p:spPr>
                <a:xfrm>
                  <a:off x="1051541" y="6067028"/>
                  <a:ext cx="3578053" cy="482824"/>
                </a:xfrm>
                <a:prstGeom prst="rect">
                  <a:avLst/>
                </a:prstGeom>
                <a:blipFill>
                  <a:blip r:embed="rId12"/>
                  <a:stretch>
                    <a:fillRect t="-7595" b="-17722"/>
                  </a:stretch>
                </a:blipFill>
              </p:spPr>
              <p:txBody>
                <a:bodyPr/>
                <a:lstStyle/>
                <a:p>
                  <a:r>
                    <a:rPr lang="zh-CN" altLang="en-US">
                      <a:noFill/>
                    </a:rPr>
                    <a:t> </a:t>
                  </a:r>
                </a:p>
              </p:txBody>
            </p:sp>
          </mc:Fallback>
        </mc:AlternateContent>
        <p:cxnSp>
          <p:nvCxnSpPr>
            <p:cNvPr id="20" name="直接箭头连接符 19">
              <a:extLst>
                <a:ext uri="{FF2B5EF4-FFF2-40B4-BE49-F238E27FC236}">
                  <a16:creationId xmlns:a16="http://schemas.microsoft.com/office/drawing/2014/main" id="{238AE9CC-5420-55FE-E4E2-9765F30EC89F}"/>
                </a:ext>
              </a:extLst>
            </p:cNvPr>
            <p:cNvCxnSpPr>
              <a:cxnSpLocks/>
            </p:cNvCxnSpPr>
            <p:nvPr/>
          </p:nvCxnSpPr>
          <p:spPr>
            <a:xfrm>
              <a:off x="3893890" y="6326789"/>
              <a:ext cx="61174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867728B4-B006-044F-585F-951FD73E06D9}"/>
                    </a:ext>
                  </a:extLst>
                </p:cNvPr>
                <p:cNvSpPr txBox="1"/>
                <p:nvPr/>
              </p:nvSpPr>
              <p:spPr>
                <a:xfrm>
                  <a:off x="4045074" y="6068951"/>
                  <a:ext cx="1382868" cy="48090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altLang="zh-CN" sz="2400" b="1" i="1" dirty="0" smtClean="0">
                                <a:solidFill>
                                  <a:schemeClr val="tx1"/>
                                </a:solidFill>
                                <a:latin typeface="Cambria Math" panose="02040503050406030204" pitchFamily="18" charset="0"/>
                                <a:ea typeface="Microsoft YaHei" panose="020B0503020204020204" pitchFamily="34" charset="-122"/>
                              </a:rPr>
                            </m:ctrlPr>
                          </m:accPr>
                          <m:e>
                            <m:r>
                              <a:rPr lang="en-US" altLang="zh-CN" sz="2400" b="1" i="1" dirty="0">
                                <a:solidFill>
                                  <a:schemeClr val="tx1"/>
                                </a:solidFill>
                                <a:latin typeface="Cambria Math" panose="02040503050406030204" pitchFamily="18" charset="0"/>
                                <a:ea typeface="Microsoft YaHei" panose="020B0503020204020204" pitchFamily="34" charset="-122"/>
                              </a:rPr>
                              <m:t>𝒌</m:t>
                            </m:r>
                          </m:e>
                        </m:acc>
                      </m:oMath>
                    </m:oMathPara>
                  </a14:m>
                  <a:endParaRPr lang="zh-CN" altLang="en-US" sz="2400" b="1" dirty="0">
                    <a:solidFill>
                      <a:schemeClr val="tx1"/>
                    </a:solidFill>
                  </a:endParaRPr>
                </a:p>
              </p:txBody>
            </p:sp>
          </mc:Choice>
          <mc:Fallback xmlns="">
            <p:sp>
              <p:nvSpPr>
                <p:cNvPr id="30" name="文本框 29">
                  <a:extLst>
                    <a:ext uri="{FF2B5EF4-FFF2-40B4-BE49-F238E27FC236}">
                      <a16:creationId xmlns:a16="http://schemas.microsoft.com/office/drawing/2014/main" id="{B54C1FEE-373C-98CF-1B9E-7AFE690A314B}"/>
                    </a:ext>
                  </a:extLst>
                </p:cNvPr>
                <p:cNvSpPr txBox="1">
                  <a:spLocks noRot="1" noChangeAspect="1" noMove="1" noResize="1" noEditPoints="1" noAdjustHandles="1" noChangeArrowheads="1" noChangeShapeType="1" noTextEdit="1"/>
                </p:cNvSpPr>
                <p:nvPr/>
              </p:nvSpPr>
              <p:spPr>
                <a:xfrm>
                  <a:off x="4045074" y="6068951"/>
                  <a:ext cx="1382868" cy="480901"/>
                </a:xfrm>
                <a:prstGeom prst="rect">
                  <a:avLst/>
                </a:prstGeom>
                <a:blipFill>
                  <a:blip r:embed="rId13"/>
                  <a:stretch>
                    <a:fillRect t="-7692" r="-1327"/>
                  </a:stretch>
                </a:blipFill>
              </p:spPr>
              <p:txBody>
                <a:bodyPr/>
                <a:lstStyle/>
                <a:p>
                  <a:r>
                    <a:rPr lang="zh-CN" altLang="en-US">
                      <a:noFill/>
                    </a:rPr>
                    <a:t> </a:t>
                  </a:r>
                </a:p>
              </p:txBody>
            </p:sp>
          </mc:Fallback>
        </mc:AlternateContent>
      </p:grpSp>
      <p:grpSp>
        <p:nvGrpSpPr>
          <p:cNvPr id="32" name="组合 31">
            <a:extLst>
              <a:ext uri="{FF2B5EF4-FFF2-40B4-BE49-F238E27FC236}">
                <a16:creationId xmlns:a16="http://schemas.microsoft.com/office/drawing/2014/main" id="{D148E1AD-9634-5F70-B82B-CC1B6C391BDA}"/>
              </a:ext>
            </a:extLst>
          </p:cNvPr>
          <p:cNvGrpSpPr/>
          <p:nvPr/>
        </p:nvGrpSpPr>
        <p:grpSpPr>
          <a:xfrm>
            <a:off x="6944922" y="2946706"/>
            <a:ext cx="4376401" cy="1207584"/>
            <a:chOff x="1051541" y="5323032"/>
            <a:chExt cx="4376401" cy="1207584"/>
          </a:xfrm>
        </p:grpSpPr>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C3684CEB-DA64-D80F-7274-1D4FCFD49A2C}"/>
                    </a:ext>
                  </a:extLst>
                </p:cNvPr>
                <p:cNvSpPr txBox="1"/>
                <p:nvPr/>
              </p:nvSpPr>
              <p:spPr>
                <a:xfrm>
                  <a:off x="1328437" y="5323032"/>
                  <a:ext cx="2223896" cy="646331"/>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m:rPr>
                            <m:sty m:val="p"/>
                          </m:rPr>
                          <a:rPr lang="en-US" altLang="zh-CN" sz="2400" dirty="0" smtClean="0">
                            <a:solidFill>
                              <a:schemeClr val="tx1"/>
                            </a:solidFill>
                            <a:latin typeface="Cambria Math" panose="02040503050406030204" pitchFamily="18" charset="0"/>
                          </a:rPr>
                          <m:t>KG</m:t>
                        </m:r>
                        <m:r>
                          <a:rPr lang="en-US" altLang="zh-CN" sz="2400" dirty="0" smtClean="0">
                            <a:solidFill>
                              <a:schemeClr val="tx1"/>
                            </a:solidFill>
                            <a:latin typeface="Cambria Math" panose="02040503050406030204" pitchFamily="18" charset="0"/>
                          </a:rPr>
                          <m:t>(</m:t>
                        </m:r>
                        <m:r>
                          <a:rPr lang="zh-CN" altLang="en-US" sz="2400" dirty="0">
                            <a:solidFill>
                              <a:schemeClr val="tx1"/>
                            </a:solidFill>
                            <a:latin typeface="Cambria Math" panose="02040503050406030204" pitchFamily="18" charset="0"/>
                            <a:ea typeface="Microsoft YaHei" panose="020B0503020204020204" pitchFamily="34" charset="-122"/>
                          </a:rPr>
                          <m:t>𝑠</m:t>
                        </m:r>
                        <m:sSub>
                          <m:sSubPr>
                            <m:ctrlPr>
                              <a:rPr lang="zh-CN" altLang="en-US" sz="2400" i="1" dirty="0">
                                <a:solidFill>
                                  <a:schemeClr val="tx1"/>
                                </a:solidFill>
                                <a:latin typeface="Cambria Math" panose="02040503050406030204" pitchFamily="18" charset="0"/>
                                <a:ea typeface="Microsoft YaHei" panose="020B0503020204020204" pitchFamily="34" charset="-122"/>
                              </a:rPr>
                            </m:ctrlPr>
                          </m:sSubPr>
                          <m:e>
                            <m:r>
                              <a:rPr lang="zh-CN" altLang="en-US" sz="2400" dirty="0">
                                <a:solidFill>
                                  <a:schemeClr val="tx1"/>
                                </a:solidFill>
                                <a:latin typeface="Cambria Math" panose="02040503050406030204" pitchFamily="18" charset="0"/>
                                <a:ea typeface="Microsoft YaHei" panose="020B0503020204020204" pitchFamily="34" charset="-122"/>
                              </a:rPr>
                              <m:t>𝑘</m:t>
                            </m:r>
                          </m:e>
                          <m:sub>
                            <m:r>
                              <a:rPr lang="en-US" altLang="zh-CN" sz="2400" i="1" dirty="0">
                                <a:solidFill>
                                  <a:schemeClr val="tx1"/>
                                </a:solidFill>
                                <a:latin typeface="Cambria Math" panose="02040503050406030204" pitchFamily="18" charset="0"/>
                                <a:ea typeface="Microsoft YaHei" panose="020B0503020204020204" pitchFamily="34" charset="-122"/>
                              </a:rPr>
                              <m:t>𝐵</m:t>
                            </m:r>
                          </m:sub>
                        </m:sSub>
                        <m:r>
                          <a:rPr lang="en-US" altLang="zh-CN" sz="2400" dirty="0">
                            <a:solidFill>
                              <a:schemeClr val="tx1"/>
                            </a:solidFill>
                            <a:latin typeface="Cambria Math" panose="02040503050406030204" pitchFamily="18" charset="0"/>
                          </a:rPr>
                          <m:t>)</m:t>
                        </m:r>
                      </m:oMath>
                    </m:oMathPara>
                  </a14:m>
                  <a:endParaRPr lang="zh-CN" altLang="en-US" sz="2400" dirty="0">
                    <a:solidFill>
                      <a:schemeClr val="tx1"/>
                    </a:solidFill>
                    <a:latin typeface="Microsoft YaHei" panose="020B0503020204020204" pitchFamily="34" charset="-122"/>
                    <a:ea typeface="Microsoft YaHei" panose="020B0503020204020204" pitchFamily="34" charset="-122"/>
                  </a:endParaRPr>
                </a:p>
              </p:txBody>
            </p:sp>
          </mc:Choice>
          <mc:Fallback xmlns="">
            <p:sp>
              <p:nvSpPr>
                <p:cNvPr id="48" name="文本框 47">
                  <a:extLst>
                    <a:ext uri="{FF2B5EF4-FFF2-40B4-BE49-F238E27FC236}">
                      <a16:creationId xmlns:a16="http://schemas.microsoft.com/office/drawing/2014/main" id="{98A118D8-867D-AA27-4D10-A9D2EE38F1F1}"/>
                    </a:ext>
                  </a:extLst>
                </p:cNvPr>
                <p:cNvSpPr txBox="1">
                  <a:spLocks noRot="1" noChangeAspect="1" noMove="1" noResize="1" noEditPoints="1" noAdjustHandles="1" noChangeArrowheads="1" noChangeShapeType="1" noTextEdit="1"/>
                </p:cNvSpPr>
                <p:nvPr/>
              </p:nvSpPr>
              <p:spPr>
                <a:xfrm>
                  <a:off x="1328437" y="5323032"/>
                  <a:ext cx="2223896" cy="646331"/>
                </a:xfrm>
                <a:prstGeom prst="rect">
                  <a:avLst/>
                </a:prstGeom>
                <a:blipFill>
                  <a:blip r:embed="rId14"/>
                  <a:stretch>
                    <a:fillRect/>
                  </a:stretch>
                </a:blipFill>
              </p:spPr>
              <p:txBody>
                <a:bodyPr/>
                <a:lstStyle/>
                <a:p>
                  <a:r>
                    <a:rPr lang="zh-CN" altLang="en-US">
                      <a:noFill/>
                    </a:rPr>
                    <a:t> </a:t>
                  </a:r>
                </a:p>
              </p:txBody>
            </p:sp>
          </mc:Fallback>
        </mc:AlternateContent>
        <p:cxnSp>
          <p:nvCxnSpPr>
            <p:cNvPr id="34" name="直接箭头连接符 33">
              <a:extLst>
                <a:ext uri="{FF2B5EF4-FFF2-40B4-BE49-F238E27FC236}">
                  <a16:creationId xmlns:a16="http://schemas.microsoft.com/office/drawing/2014/main" id="{F9333A63-2225-6C7C-7791-6E6E56288893}"/>
                </a:ext>
              </a:extLst>
            </p:cNvPr>
            <p:cNvCxnSpPr>
              <a:cxnSpLocks/>
            </p:cNvCxnSpPr>
            <p:nvPr/>
          </p:nvCxnSpPr>
          <p:spPr>
            <a:xfrm>
              <a:off x="3047766" y="5726463"/>
              <a:ext cx="61174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6" name="文本框 35">
                  <a:extLst>
                    <a:ext uri="{FF2B5EF4-FFF2-40B4-BE49-F238E27FC236}">
                      <a16:creationId xmlns:a16="http://schemas.microsoft.com/office/drawing/2014/main" id="{3215C75D-C1BE-8417-1436-9BE22396C752}"/>
                    </a:ext>
                  </a:extLst>
                </p:cNvPr>
                <p:cNvSpPr txBox="1"/>
                <p:nvPr/>
              </p:nvSpPr>
              <p:spPr>
                <a:xfrm>
                  <a:off x="3353640" y="5431236"/>
                  <a:ext cx="138286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0" i="1" dirty="0" smtClean="0">
                            <a:solidFill>
                              <a:schemeClr val="tx1"/>
                            </a:solidFill>
                            <a:latin typeface="Cambria Math" panose="02040503050406030204" pitchFamily="18" charset="0"/>
                            <a:ea typeface="Microsoft YaHei" panose="020B0503020204020204" pitchFamily="34" charset="-122"/>
                          </a:rPr>
                          <m:t>𝑝</m:t>
                        </m:r>
                        <m:sSub>
                          <m:sSubPr>
                            <m:ctrlPr>
                              <a:rPr lang="zh-CN" altLang="en-US" sz="2400" i="1" dirty="0">
                                <a:solidFill>
                                  <a:schemeClr val="tx1"/>
                                </a:solidFill>
                                <a:latin typeface="Cambria Math" panose="02040503050406030204" pitchFamily="18" charset="0"/>
                                <a:ea typeface="Microsoft YaHei" panose="020B0503020204020204" pitchFamily="34" charset="-122"/>
                              </a:rPr>
                            </m:ctrlPr>
                          </m:sSubPr>
                          <m:e>
                            <m:r>
                              <a:rPr lang="zh-CN" altLang="en-US" sz="2400" b="0" i="1" dirty="0">
                                <a:solidFill>
                                  <a:schemeClr val="tx1"/>
                                </a:solidFill>
                                <a:latin typeface="Cambria Math" panose="02040503050406030204" pitchFamily="18" charset="0"/>
                                <a:ea typeface="Microsoft YaHei" panose="020B0503020204020204" pitchFamily="34" charset="-122"/>
                              </a:rPr>
                              <m:t>𝑘</m:t>
                            </m:r>
                          </m:e>
                          <m:sub>
                            <m:r>
                              <a:rPr lang="en-US" altLang="zh-CN" sz="2400" b="0" i="1" dirty="0" smtClean="0">
                                <a:solidFill>
                                  <a:schemeClr val="tx1"/>
                                </a:solidFill>
                                <a:latin typeface="Cambria Math" panose="02040503050406030204" pitchFamily="18" charset="0"/>
                                <a:ea typeface="Microsoft YaHei" panose="020B0503020204020204" pitchFamily="34" charset="-122"/>
                              </a:rPr>
                              <m:t>𝐵</m:t>
                            </m:r>
                          </m:sub>
                        </m:sSub>
                      </m:oMath>
                    </m:oMathPara>
                  </a14:m>
                  <a:endParaRPr lang="zh-CN" altLang="en-US" sz="2400" dirty="0">
                    <a:solidFill>
                      <a:schemeClr val="tx1"/>
                    </a:solidFill>
                  </a:endParaRPr>
                </a:p>
              </p:txBody>
            </p:sp>
          </mc:Choice>
          <mc:Fallback xmlns="">
            <p:sp>
              <p:nvSpPr>
                <p:cNvPr id="50" name="文本框 49">
                  <a:extLst>
                    <a:ext uri="{FF2B5EF4-FFF2-40B4-BE49-F238E27FC236}">
                      <a16:creationId xmlns:a16="http://schemas.microsoft.com/office/drawing/2014/main" id="{389CEB8D-8F84-ED68-F52C-F8BBCC61BC16}"/>
                    </a:ext>
                  </a:extLst>
                </p:cNvPr>
                <p:cNvSpPr txBox="1">
                  <a:spLocks noRot="1" noChangeAspect="1" noMove="1" noResize="1" noEditPoints="1" noAdjustHandles="1" noChangeArrowheads="1" noChangeShapeType="1" noTextEdit="1"/>
                </p:cNvSpPr>
                <p:nvPr/>
              </p:nvSpPr>
              <p:spPr>
                <a:xfrm>
                  <a:off x="3353640" y="5431236"/>
                  <a:ext cx="1382868" cy="461665"/>
                </a:xfrm>
                <a:prstGeom prst="rect">
                  <a:avLst/>
                </a:prstGeom>
                <a:blipFill>
                  <a:blip r:embed="rId15"/>
                  <a:stretch>
                    <a:fillRect b="-92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7AEB2CC1-CCC5-47E9-0BA8-283D0B533EC6}"/>
                    </a:ext>
                  </a:extLst>
                </p:cNvPr>
                <p:cNvSpPr txBox="1"/>
                <p:nvPr/>
              </p:nvSpPr>
              <p:spPr>
                <a:xfrm>
                  <a:off x="1051541" y="6067028"/>
                  <a:ext cx="357805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altLang="zh-CN" sz="2400" dirty="0" smtClean="0">
                            <a:solidFill>
                              <a:schemeClr val="tx1"/>
                            </a:solidFill>
                            <a:latin typeface="Cambria Math" panose="02040503050406030204" pitchFamily="18" charset="0"/>
                          </a:rPr>
                          <m:t>SHK</m:t>
                        </m:r>
                        <m:r>
                          <a:rPr lang="en-US" altLang="zh-CN" sz="2400" dirty="0" smtClean="0">
                            <a:solidFill>
                              <a:schemeClr val="tx1"/>
                            </a:solidFill>
                            <a:latin typeface="Cambria Math" panose="02040503050406030204" pitchFamily="18" charset="0"/>
                          </a:rPr>
                          <m:t>(</m:t>
                        </m:r>
                        <m:r>
                          <a:rPr lang="zh-CN" altLang="en-US" sz="2400" dirty="0">
                            <a:solidFill>
                              <a:schemeClr val="tx1"/>
                            </a:solidFill>
                            <a:latin typeface="Cambria Math" panose="02040503050406030204" pitchFamily="18" charset="0"/>
                            <a:ea typeface="Microsoft YaHei" panose="020B0503020204020204" pitchFamily="34" charset="-122"/>
                          </a:rPr>
                          <m:t>𝑠</m:t>
                        </m:r>
                        <m:sSub>
                          <m:sSubPr>
                            <m:ctrlPr>
                              <a:rPr lang="zh-CN" altLang="en-US" sz="2400" i="1" dirty="0">
                                <a:solidFill>
                                  <a:schemeClr val="tx1"/>
                                </a:solidFill>
                                <a:latin typeface="Cambria Math" panose="02040503050406030204" pitchFamily="18" charset="0"/>
                                <a:ea typeface="Microsoft YaHei" panose="020B0503020204020204" pitchFamily="34" charset="-122"/>
                              </a:rPr>
                            </m:ctrlPr>
                          </m:sSubPr>
                          <m:e>
                            <m:r>
                              <a:rPr lang="zh-CN" altLang="en-US" sz="2400" dirty="0">
                                <a:solidFill>
                                  <a:schemeClr val="tx1"/>
                                </a:solidFill>
                                <a:latin typeface="Cambria Math" panose="02040503050406030204" pitchFamily="18" charset="0"/>
                                <a:ea typeface="Microsoft YaHei" panose="020B0503020204020204" pitchFamily="34" charset="-122"/>
                              </a:rPr>
                              <m:t>𝑘</m:t>
                            </m:r>
                          </m:e>
                          <m:sub>
                            <m:r>
                              <a:rPr lang="en-US" altLang="zh-CN" sz="2400" i="1" dirty="0">
                                <a:solidFill>
                                  <a:schemeClr val="tx1"/>
                                </a:solidFill>
                                <a:latin typeface="Cambria Math" panose="02040503050406030204" pitchFamily="18" charset="0"/>
                                <a:ea typeface="Microsoft YaHei" panose="020B0503020204020204" pitchFamily="34" charset="-122"/>
                              </a:rPr>
                              <m:t>𝐵</m:t>
                            </m:r>
                          </m:sub>
                        </m:sSub>
                        <m:r>
                          <a:rPr lang="en-US" altLang="zh-CN" sz="2400" dirty="0">
                            <a:solidFill>
                              <a:schemeClr val="tx1"/>
                            </a:solidFill>
                            <a:latin typeface="Cambria Math" panose="02040503050406030204" pitchFamily="18" charset="0"/>
                            <a:ea typeface="Microsoft YaHei" panose="020B0503020204020204" pitchFamily="34" charset="-122"/>
                          </a:rPr>
                          <m:t>,</m:t>
                        </m:r>
                        <m:r>
                          <a:rPr lang="en-US" altLang="zh-CN" sz="2400" i="1" dirty="0">
                            <a:solidFill>
                              <a:schemeClr val="tx1"/>
                            </a:solidFill>
                            <a:latin typeface="Cambria Math" panose="02040503050406030204" pitchFamily="18" charset="0"/>
                            <a:ea typeface="Microsoft YaHei" panose="020B0503020204020204" pitchFamily="34" charset="-122"/>
                          </a:rPr>
                          <m:t>𝑝</m:t>
                        </m:r>
                        <m:sSub>
                          <m:sSubPr>
                            <m:ctrlPr>
                              <a:rPr lang="zh-CN" altLang="en-US" sz="2400" i="1" dirty="0">
                                <a:solidFill>
                                  <a:schemeClr val="tx1"/>
                                </a:solidFill>
                                <a:latin typeface="Cambria Math" panose="02040503050406030204" pitchFamily="18" charset="0"/>
                                <a:ea typeface="Microsoft YaHei" panose="020B0503020204020204" pitchFamily="34" charset="-122"/>
                              </a:rPr>
                            </m:ctrlPr>
                          </m:sSubPr>
                          <m:e>
                            <m:r>
                              <a:rPr lang="zh-CN" altLang="en-US" sz="2400" dirty="0">
                                <a:solidFill>
                                  <a:schemeClr val="tx1"/>
                                </a:solidFill>
                                <a:latin typeface="Cambria Math" panose="02040503050406030204" pitchFamily="18" charset="0"/>
                                <a:ea typeface="Microsoft YaHei" panose="020B0503020204020204" pitchFamily="34" charset="-122"/>
                              </a:rPr>
                              <m:t>𝑘</m:t>
                            </m:r>
                          </m:e>
                          <m:sub>
                            <m:r>
                              <a:rPr lang="en-US" altLang="zh-CN" sz="2400" b="0" i="1" dirty="0" smtClean="0">
                                <a:solidFill>
                                  <a:schemeClr val="tx1"/>
                                </a:solidFill>
                                <a:latin typeface="Cambria Math" panose="02040503050406030204" pitchFamily="18" charset="0"/>
                                <a:ea typeface="Microsoft YaHei" panose="020B0503020204020204" pitchFamily="34" charset="-122"/>
                              </a:rPr>
                              <m:t>𝐴</m:t>
                            </m:r>
                          </m:sub>
                        </m:sSub>
                        <m:r>
                          <a:rPr lang="en-US" altLang="zh-CN" sz="2400" dirty="0">
                            <a:solidFill>
                              <a:schemeClr val="tx1"/>
                            </a:solidFill>
                            <a:latin typeface="Cambria Math" panose="02040503050406030204" pitchFamily="18" charset="0"/>
                          </a:rPr>
                          <m:t>)</m:t>
                        </m:r>
                      </m:oMath>
                    </m:oMathPara>
                  </a14:m>
                  <a:endParaRPr lang="zh-CN" altLang="en-US" sz="2400" dirty="0">
                    <a:solidFill>
                      <a:schemeClr val="tx1"/>
                    </a:solidFill>
                  </a:endParaRPr>
                </a:p>
              </p:txBody>
            </p:sp>
          </mc:Choice>
          <mc:Fallback xmlns="">
            <p:sp>
              <p:nvSpPr>
                <p:cNvPr id="51" name="文本框 50">
                  <a:extLst>
                    <a:ext uri="{FF2B5EF4-FFF2-40B4-BE49-F238E27FC236}">
                      <a16:creationId xmlns:a16="http://schemas.microsoft.com/office/drawing/2014/main" id="{F7DB330A-7D52-AA1E-4B72-6C0FEC5683A4}"/>
                    </a:ext>
                  </a:extLst>
                </p:cNvPr>
                <p:cNvSpPr txBox="1">
                  <a:spLocks noRot="1" noChangeAspect="1" noMove="1" noResize="1" noEditPoints="1" noAdjustHandles="1" noChangeArrowheads="1" noChangeShapeType="1" noTextEdit="1"/>
                </p:cNvSpPr>
                <p:nvPr/>
              </p:nvSpPr>
              <p:spPr>
                <a:xfrm>
                  <a:off x="1051541" y="6067028"/>
                  <a:ext cx="3578053" cy="461665"/>
                </a:xfrm>
                <a:prstGeom prst="rect">
                  <a:avLst/>
                </a:prstGeom>
                <a:blipFill>
                  <a:blip r:embed="rId16"/>
                  <a:stretch>
                    <a:fillRect b="-17105"/>
                  </a:stretch>
                </a:blipFill>
              </p:spPr>
              <p:txBody>
                <a:bodyPr/>
                <a:lstStyle/>
                <a:p>
                  <a:r>
                    <a:rPr lang="zh-CN" altLang="en-US">
                      <a:noFill/>
                    </a:rPr>
                    <a:t> </a:t>
                  </a:r>
                </a:p>
              </p:txBody>
            </p:sp>
          </mc:Fallback>
        </mc:AlternateContent>
        <p:cxnSp>
          <p:nvCxnSpPr>
            <p:cNvPr id="38" name="直接箭头连接符 37">
              <a:extLst>
                <a:ext uri="{FF2B5EF4-FFF2-40B4-BE49-F238E27FC236}">
                  <a16:creationId xmlns:a16="http://schemas.microsoft.com/office/drawing/2014/main" id="{4C1CEEE7-9EAA-691E-1BCF-900066A09D53}"/>
                </a:ext>
              </a:extLst>
            </p:cNvPr>
            <p:cNvCxnSpPr>
              <a:cxnSpLocks/>
            </p:cNvCxnSpPr>
            <p:nvPr/>
          </p:nvCxnSpPr>
          <p:spPr>
            <a:xfrm>
              <a:off x="3893890" y="6326789"/>
              <a:ext cx="61174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E4E82E3B-1BAE-525D-66D2-08C282559DA1}"/>
                    </a:ext>
                  </a:extLst>
                </p:cNvPr>
                <p:cNvSpPr txBox="1"/>
                <p:nvPr/>
              </p:nvSpPr>
              <p:spPr>
                <a:xfrm>
                  <a:off x="4045074" y="6068951"/>
                  <a:ext cx="138286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1" i="1" dirty="0" smtClean="0">
                            <a:solidFill>
                              <a:schemeClr val="tx1"/>
                            </a:solidFill>
                            <a:latin typeface="Cambria Math" panose="02040503050406030204" pitchFamily="18" charset="0"/>
                            <a:ea typeface="Microsoft YaHei" panose="020B0503020204020204" pitchFamily="34" charset="-122"/>
                          </a:rPr>
                          <m:t>𝒌</m:t>
                        </m:r>
                      </m:oMath>
                    </m:oMathPara>
                  </a14:m>
                  <a:endParaRPr lang="zh-CN" altLang="en-US" sz="2400" b="1" dirty="0">
                    <a:solidFill>
                      <a:schemeClr val="tx1"/>
                    </a:solidFill>
                  </a:endParaRPr>
                </a:p>
              </p:txBody>
            </p:sp>
          </mc:Choice>
          <mc:Fallback xmlns="">
            <p:sp>
              <p:nvSpPr>
                <p:cNvPr id="53" name="文本框 52">
                  <a:extLst>
                    <a:ext uri="{FF2B5EF4-FFF2-40B4-BE49-F238E27FC236}">
                      <a16:creationId xmlns:a16="http://schemas.microsoft.com/office/drawing/2014/main" id="{BF6812B7-C6AF-7627-C55E-B05FE801A2D3}"/>
                    </a:ext>
                  </a:extLst>
                </p:cNvPr>
                <p:cNvSpPr txBox="1">
                  <a:spLocks noRot="1" noChangeAspect="1" noMove="1" noResize="1" noEditPoints="1" noAdjustHandles="1" noChangeArrowheads="1" noChangeShapeType="1" noTextEdit="1"/>
                </p:cNvSpPr>
                <p:nvPr/>
              </p:nvSpPr>
              <p:spPr>
                <a:xfrm>
                  <a:off x="4045074" y="6068951"/>
                  <a:ext cx="1382868" cy="461665"/>
                </a:xfrm>
                <a:prstGeom prst="rect">
                  <a:avLst/>
                </a:prstGeom>
                <a:blipFill>
                  <a:blip r:embed="rId17"/>
                  <a:stretch>
                    <a:fillRect/>
                  </a:stretch>
                </a:blipFill>
              </p:spPr>
              <p:txBody>
                <a:bodyPr/>
                <a:lstStyle/>
                <a:p>
                  <a:r>
                    <a:rPr lang="zh-CN" altLang="en-US">
                      <a:noFill/>
                    </a:rPr>
                    <a:t> </a:t>
                  </a:r>
                </a:p>
              </p:txBody>
            </p:sp>
          </mc:Fallback>
        </mc:AlternateContent>
      </p:grpSp>
      <p:sp>
        <p:nvSpPr>
          <p:cNvPr id="8211" name="TextBox 9">
            <a:extLst>
              <a:ext uri="{FF2B5EF4-FFF2-40B4-BE49-F238E27FC236}">
                <a16:creationId xmlns:a16="http://schemas.microsoft.com/office/drawing/2014/main" id="{CAA8DFD0-01F1-7AE4-2DE6-DD486CC8B9CD}"/>
              </a:ext>
            </a:extLst>
          </p:cNvPr>
          <p:cNvSpPr txBox="1"/>
          <p:nvPr/>
        </p:nvSpPr>
        <p:spPr>
          <a:xfrm>
            <a:off x="534438" y="4553894"/>
            <a:ext cx="4218029" cy="461665"/>
          </a:xfrm>
          <a:prstGeom prst="rect">
            <a:avLst/>
          </a:prstGeom>
          <a:noFill/>
        </p:spPr>
        <p:txBody>
          <a:bodyPr wrap="square" rtlCol="0">
            <a:spAutoFit/>
          </a:bodyPr>
          <a:lstStyle/>
          <a:p>
            <a:pPr marL="0" marR="0" lvl="0" indent="0" defTabSz="914400" latinLnBrk="0">
              <a:lnSpc>
                <a:spcPct val="100000"/>
              </a:lnSpc>
              <a:buClrTx/>
              <a:buSzTx/>
              <a:buFontTx/>
              <a:buNone/>
              <a:tabLst/>
              <a:defRPr/>
            </a:pPr>
            <a:r>
              <a:rPr lang="en-US" altLang="zh-CN" sz="2400" b="1" u="sng" dirty="0"/>
              <a:t>Why bad event happens? </a:t>
            </a:r>
            <a:endParaRPr lang="zh-CN" altLang="en-US" sz="2400" b="1" u="sng" dirty="0"/>
          </a:p>
        </p:txBody>
      </p:sp>
      <p:sp>
        <p:nvSpPr>
          <p:cNvPr id="8212" name="文本框 8211">
            <a:extLst>
              <a:ext uri="{FF2B5EF4-FFF2-40B4-BE49-F238E27FC236}">
                <a16:creationId xmlns:a16="http://schemas.microsoft.com/office/drawing/2014/main" id="{8EA93751-1C66-836B-8AB8-EB384CBAFE52}"/>
              </a:ext>
            </a:extLst>
          </p:cNvPr>
          <p:cNvSpPr txBox="1"/>
          <p:nvPr/>
        </p:nvSpPr>
        <p:spPr>
          <a:xfrm>
            <a:off x="555672" y="5109158"/>
            <a:ext cx="6207683" cy="1135054"/>
          </a:xfrm>
          <a:prstGeom prst="rect">
            <a:avLst/>
          </a:prstGeom>
          <a:noFill/>
        </p:spPr>
        <p:txBody>
          <a:bodyPr wrap="square">
            <a:spAutoFit/>
          </a:bodyPr>
          <a:lstStyle/>
          <a:p>
            <a:pPr marL="285750" indent="-285750">
              <a:lnSpc>
                <a:spcPct val="150000"/>
              </a:lnSpc>
              <a:buFont typeface="Wingdings" pitchFamily="2" charset="2"/>
              <a:buChar char="v"/>
              <a:defRPr/>
            </a:pPr>
            <a:r>
              <a:rPr lang="en-US" altLang="zh-CN" sz="2400" dirty="0">
                <a:latin typeface="Microsoft YaHei" panose="020B0503020204020204" pitchFamily="34" charset="-122"/>
                <a:ea typeface="Microsoft YaHei" panose="020B0503020204020204" pitchFamily="34" charset="-122"/>
              </a:rPr>
              <a:t> It's just a coincidence</a:t>
            </a:r>
          </a:p>
          <a:p>
            <a:pPr marL="285750" indent="-285750">
              <a:lnSpc>
                <a:spcPct val="150000"/>
              </a:lnSpc>
              <a:buFont typeface="Wingdings" pitchFamily="2" charset="2"/>
              <a:buChar char="v"/>
              <a:defRPr/>
            </a:pPr>
            <a:endParaRPr lang="en-US" altLang="zh-CN" sz="2400" dirty="0">
              <a:latin typeface="Microsoft YaHei" panose="020B0503020204020204" pitchFamily="34" charset="-122"/>
              <a:ea typeface="Microsoft YaHei" panose="020B0503020204020204" pitchFamily="34" charset="-122"/>
            </a:endParaRPr>
          </a:p>
        </p:txBody>
      </p:sp>
      <p:pic>
        <p:nvPicPr>
          <p:cNvPr id="8213" name="图片 8212">
            <a:extLst>
              <a:ext uri="{FF2B5EF4-FFF2-40B4-BE49-F238E27FC236}">
                <a16:creationId xmlns:a16="http://schemas.microsoft.com/office/drawing/2014/main" id="{C350F1E1-FFA2-D1C8-BAC6-D72D404B6D72}"/>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906420">
            <a:off x="3643267" y="914459"/>
            <a:ext cx="886162" cy="886162"/>
          </a:xfrm>
          <a:prstGeom prst="rect">
            <a:avLst/>
          </a:prstGeom>
        </p:spPr>
      </p:pic>
      <p:pic>
        <p:nvPicPr>
          <p:cNvPr id="8214" name="图片 8213">
            <a:extLst>
              <a:ext uri="{FF2B5EF4-FFF2-40B4-BE49-F238E27FC236}">
                <a16:creationId xmlns:a16="http://schemas.microsoft.com/office/drawing/2014/main" id="{94E14E81-2C2A-0852-C3BF-AC6E24758DE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953193" y="1020949"/>
            <a:ext cx="439003" cy="439003"/>
          </a:xfrm>
          <a:prstGeom prst="rect">
            <a:avLst/>
          </a:prstGeom>
        </p:spPr>
      </p:pic>
      <p:sp>
        <p:nvSpPr>
          <p:cNvPr id="8215" name="矩形 8214">
            <a:extLst>
              <a:ext uri="{FF2B5EF4-FFF2-40B4-BE49-F238E27FC236}">
                <a16:creationId xmlns:a16="http://schemas.microsoft.com/office/drawing/2014/main" id="{649A5BA3-9CB5-42F3-9168-BD4877BE7C07}"/>
              </a:ext>
            </a:extLst>
          </p:cNvPr>
          <p:cNvSpPr/>
          <p:nvPr/>
        </p:nvSpPr>
        <p:spPr>
          <a:xfrm>
            <a:off x="3696324" y="3080558"/>
            <a:ext cx="695872" cy="46074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16" name="矩形 8215">
            <a:extLst>
              <a:ext uri="{FF2B5EF4-FFF2-40B4-BE49-F238E27FC236}">
                <a16:creationId xmlns:a16="http://schemas.microsoft.com/office/drawing/2014/main" id="{4AADA56B-63C9-929B-DFF7-0BDD73DCF933}"/>
              </a:ext>
            </a:extLst>
          </p:cNvPr>
          <p:cNvSpPr/>
          <p:nvPr/>
        </p:nvSpPr>
        <p:spPr>
          <a:xfrm>
            <a:off x="3074062" y="3742867"/>
            <a:ext cx="695872" cy="46074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17" name="矩形 8216">
            <a:extLst>
              <a:ext uri="{FF2B5EF4-FFF2-40B4-BE49-F238E27FC236}">
                <a16:creationId xmlns:a16="http://schemas.microsoft.com/office/drawing/2014/main" id="{E35D55AA-1A65-7849-E36B-68E1C4F2E0BB}"/>
              </a:ext>
            </a:extLst>
          </p:cNvPr>
          <p:cNvSpPr/>
          <p:nvPr/>
        </p:nvSpPr>
        <p:spPr>
          <a:xfrm>
            <a:off x="9566048" y="3086706"/>
            <a:ext cx="695872" cy="46074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18" name="矩形 8217">
            <a:extLst>
              <a:ext uri="{FF2B5EF4-FFF2-40B4-BE49-F238E27FC236}">
                <a16:creationId xmlns:a16="http://schemas.microsoft.com/office/drawing/2014/main" id="{FC032A16-B853-1168-6173-C9D429035A0A}"/>
              </a:ext>
            </a:extLst>
          </p:cNvPr>
          <p:cNvSpPr/>
          <p:nvPr/>
        </p:nvSpPr>
        <p:spPr>
          <a:xfrm>
            <a:off x="8968139" y="3714054"/>
            <a:ext cx="695872" cy="46074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684CCF13-31B7-A105-B119-0F0A9E50A8BF}"/>
              </a:ext>
            </a:extLst>
          </p:cNvPr>
          <p:cNvSpPr txBox="1"/>
          <p:nvPr/>
        </p:nvSpPr>
        <p:spPr>
          <a:xfrm>
            <a:off x="4252691" y="5233533"/>
            <a:ext cx="2692231" cy="461665"/>
          </a:xfrm>
          <a:prstGeom prst="rect">
            <a:avLst/>
          </a:prstGeom>
          <a:noFill/>
        </p:spPr>
        <p:txBody>
          <a:bodyPr wrap="square">
            <a:spAutoFit/>
          </a:bodyPr>
          <a:lstStyle/>
          <a:p>
            <a:r>
              <a:rPr lang="en-US" altLang="zh-CN" sz="2400" dirty="0">
                <a:latin typeface="Microsoft YaHei" panose="020B0503020204020204" pitchFamily="34" charset="-122"/>
                <a:ea typeface="Microsoft YaHei" panose="020B0503020204020204" pitchFamily="34" charset="-122"/>
              </a:rPr>
              <a:t>—— negligible</a:t>
            </a:r>
            <a:endParaRPr lang="zh-CN" altLang="en-US" sz="2400" dirty="0">
              <a:latin typeface="Microsoft YaHei" panose="020B0503020204020204" pitchFamily="34" charset="-122"/>
              <a:ea typeface="Microsoft YaHei" panose="020B0503020204020204" pitchFamily="34" charset="-122"/>
            </a:endParaRPr>
          </a:p>
        </p:txBody>
      </p:sp>
      <p:pic>
        <p:nvPicPr>
          <p:cNvPr id="17" name="图片 16">
            <a:extLst>
              <a:ext uri="{FF2B5EF4-FFF2-40B4-BE49-F238E27FC236}">
                <a16:creationId xmlns:a16="http://schemas.microsoft.com/office/drawing/2014/main" id="{84F2B903-BF56-EF74-F056-7C011A58F0A8}"/>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830523" y="5124829"/>
            <a:ext cx="679072" cy="679072"/>
          </a:xfrm>
          <a:prstGeom prst="rect">
            <a:avLst/>
          </a:prstGeom>
        </p:spPr>
      </p:pic>
      <p:pic>
        <p:nvPicPr>
          <p:cNvPr id="18" name="图片 17">
            <a:extLst>
              <a:ext uri="{FF2B5EF4-FFF2-40B4-BE49-F238E27FC236}">
                <a16:creationId xmlns:a16="http://schemas.microsoft.com/office/drawing/2014/main" id="{8534897C-AD9A-B70E-FCBB-638BDF5D56B0}"/>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830523" y="5973856"/>
            <a:ext cx="679072" cy="679072"/>
          </a:xfrm>
          <a:prstGeom prst="rect">
            <a:avLst/>
          </a:prstGeom>
        </p:spPr>
      </p:pic>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94DF44F6-F063-DFC6-F299-3B038327AE3C}"/>
                  </a:ext>
                </a:extLst>
              </p:cNvPr>
              <p:cNvSpPr txBox="1"/>
              <p:nvPr/>
            </p:nvSpPr>
            <p:spPr>
              <a:xfrm>
                <a:off x="555672" y="5912605"/>
                <a:ext cx="6492020" cy="588110"/>
              </a:xfrm>
              <a:prstGeom prst="rect">
                <a:avLst/>
              </a:prstGeom>
              <a:noFill/>
            </p:spPr>
            <p:txBody>
              <a:bodyPr wrap="square">
                <a:spAutoFit/>
              </a:bodyPr>
              <a:lstStyle/>
              <a:p>
                <a:pPr marL="285750" indent="-285750">
                  <a:lnSpc>
                    <a:spcPct val="150000"/>
                  </a:lnSpc>
                  <a:spcBef>
                    <a:spcPts val="2400"/>
                  </a:spcBef>
                  <a:buFont typeface="Wingdings" pitchFamily="2" charset="2"/>
                  <a:buChar char="v"/>
                  <a:defRPr/>
                </a:pPr>
                <a:r>
                  <a:rPr lang="zh-CN" altLang="en-US" sz="2400" dirty="0">
                    <a:ea typeface="Microsoft YaHei" panose="020B0503020204020204" pitchFamily="34" charset="-122"/>
                  </a:rPr>
                  <a:t> </a:t>
                </a:r>
                <a14:m>
                  <m:oMath xmlns:m="http://schemas.openxmlformats.org/officeDocument/2006/math">
                    <m:r>
                      <a:rPr lang="zh-CN" altLang="en-US" sz="2400" b="1" i="1" dirty="0" smtClean="0">
                        <a:solidFill>
                          <a:srgbClr val="C00000"/>
                        </a:solidFill>
                        <a:latin typeface="Cambria Math" panose="02040503050406030204" pitchFamily="18" charset="0"/>
                        <a:ea typeface="Microsoft YaHei" panose="020B0503020204020204" pitchFamily="34" charset="-122"/>
                      </a:rPr>
                      <m:t>𝒔𝒕</m:t>
                    </m:r>
                    <m:r>
                      <a:rPr lang="en-US" altLang="zh-CN" sz="2400" b="1" i="1" dirty="0">
                        <a:solidFill>
                          <a:srgbClr val="C00000"/>
                        </a:solidFill>
                        <a:latin typeface="Cambria Math" panose="02040503050406030204" pitchFamily="18" charset="0"/>
                        <a:ea typeface="Microsoft YaHei" panose="020B0503020204020204" pitchFamily="34" charset="-122"/>
                      </a:rPr>
                      <m:t>𝒓</m:t>
                    </m:r>
                  </m:oMath>
                </a14:m>
                <a:r>
                  <a:rPr lang="zh-CN" altLang="en-US" sz="2400" b="1" dirty="0">
                    <a:solidFill>
                      <a:srgbClr val="C00000"/>
                    </a:solidFill>
                    <a:latin typeface="Microsoft YaHei" panose="020B0503020204020204" pitchFamily="34" charset="-122"/>
                    <a:ea typeface="Microsoft YaHei" panose="020B0503020204020204" pitchFamily="34" charset="-122"/>
                  </a:rPr>
                  <a:t> </a:t>
                </a:r>
                <a:r>
                  <a:rPr lang="en-US" altLang="zh-CN" sz="2400" dirty="0">
                    <a:latin typeface="Microsoft YaHei" panose="020B0503020204020204" pitchFamily="34" charset="-122"/>
                    <a:ea typeface="Microsoft YaHei" panose="020B0503020204020204" pitchFamily="34" charset="-122"/>
                  </a:rPr>
                  <a:t>can be extracted from </a:t>
                </a:r>
                <a14:m>
                  <m:oMath xmlns:m="http://schemas.openxmlformats.org/officeDocument/2006/math">
                    <m:r>
                      <a:rPr lang="en-US" altLang="zh-CN" sz="2400" i="1" dirty="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i="1" dirty="0">
                            <a:latin typeface="Cambria Math" panose="02040503050406030204" pitchFamily="18" charset="0"/>
                            <a:ea typeface="Microsoft YaHei" panose="020B0503020204020204" pitchFamily="34" charset="-122"/>
                          </a:rPr>
                          <m:t>𝑘</m:t>
                        </m:r>
                      </m:e>
                      <m:sub>
                        <m:r>
                          <a:rPr lang="zh-CN" altLang="en-US" sz="2400" i="1" dirty="0">
                            <a:latin typeface="Cambria Math" panose="02040503050406030204" pitchFamily="18" charset="0"/>
                            <a:ea typeface="Microsoft YaHei" panose="020B0503020204020204" pitchFamily="34" charset="-122"/>
                          </a:rPr>
                          <m:t>𝐴</m:t>
                        </m:r>
                      </m:sub>
                    </m:sSub>
                  </m:oMath>
                </a14:m>
                <a:r>
                  <a:rPr lang="zh-CN" altLang="en-US" sz="2400" dirty="0">
                    <a:latin typeface="Microsoft YaHei" panose="020B0503020204020204" pitchFamily="34" charset="-122"/>
                    <a:ea typeface="Microsoft YaHei" panose="020B0503020204020204" pitchFamily="34" charset="-122"/>
                  </a:rPr>
                  <a:t> </a:t>
                </a:r>
                <a:r>
                  <a:rPr lang="en-US" altLang="zh-CN" sz="2400" dirty="0">
                    <a:latin typeface="Microsoft YaHei" panose="020B0503020204020204" pitchFamily="34" charset="-122"/>
                    <a:ea typeface="Microsoft YaHei" panose="020B0503020204020204" pitchFamily="34" charset="-122"/>
                  </a:rPr>
                  <a:t>and </a:t>
                </a:r>
                <a14:m>
                  <m:oMath xmlns:m="http://schemas.openxmlformats.org/officeDocument/2006/math">
                    <m:r>
                      <a:rPr lang="en-US" altLang="zh-CN" sz="2400" i="1" dirty="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i="1" dirty="0">
                            <a:latin typeface="Cambria Math" panose="02040503050406030204" pitchFamily="18" charset="0"/>
                            <a:ea typeface="Microsoft YaHei" panose="020B0503020204020204" pitchFamily="34" charset="-122"/>
                          </a:rPr>
                          <m:t>𝑘</m:t>
                        </m:r>
                      </m:e>
                      <m:sub>
                        <m:r>
                          <a:rPr lang="en-US" altLang="zh-CN" sz="2400" b="0" i="1" dirty="0" smtClean="0">
                            <a:latin typeface="Cambria Math" panose="02040503050406030204" pitchFamily="18" charset="0"/>
                            <a:ea typeface="Microsoft YaHei" panose="020B0503020204020204" pitchFamily="34" charset="-122"/>
                          </a:rPr>
                          <m:t>𝐵</m:t>
                        </m:r>
                      </m:sub>
                    </m:sSub>
                  </m:oMath>
                </a14:m>
                <a:r>
                  <a:rPr lang="zh-CN" altLang="en-US" sz="2400" dirty="0">
                    <a:latin typeface="Microsoft YaHei" panose="020B0503020204020204" pitchFamily="34" charset="-122"/>
                    <a:ea typeface="Microsoft YaHei" panose="020B0503020204020204" pitchFamily="34" charset="-122"/>
                  </a:rPr>
                  <a:t> </a:t>
                </a:r>
              </a:p>
            </p:txBody>
          </p:sp>
        </mc:Choice>
        <mc:Fallback xmlns="">
          <p:sp>
            <p:nvSpPr>
              <p:cNvPr id="23" name="文本框 22">
                <a:extLst>
                  <a:ext uri="{FF2B5EF4-FFF2-40B4-BE49-F238E27FC236}">
                    <a16:creationId xmlns:a16="http://schemas.microsoft.com/office/drawing/2014/main" id="{94DF44F6-F063-DFC6-F299-3B038327AE3C}"/>
                  </a:ext>
                </a:extLst>
              </p:cNvPr>
              <p:cNvSpPr txBox="1">
                <a:spLocks noRot="1" noChangeAspect="1" noMove="1" noResize="1" noEditPoints="1" noAdjustHandles="1" noChangeArrowheads="1" noChangeShapeType="1" noTextEdit="1"/>
              </p:cNvSpPr>
              <p:nvPr/>
            </p:nvSpPr>
            <p:spPr>
              <a:xfrm>
                <a:off x="555672" y="5912605"/>
                <a:ext cx="6492020" cy="588110"/>
              </a:xfrm>
              <a:prstGeom prst="rect">
                <a:avLst/>
              </a:prstGeom>
              <a:blipFill>
                <a:blip r:embed="rId22"/>
                <a:stretch>
                  <a:fillRect l="-1221" b="-2291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2062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37497-0AD9-F95A-9EBC-5651456C1E9C}"/>
            </a:ext>
          </a:extLst>
        </p:cNvPr>
        <p:cNvGrpSpPr/>
        <p:nvPr/>
      </p:nvGrpSpPr>
      <p:grpSpPr>
        <a:xfrm>
          <a:off x="0" y="0"/>
          <a:ext cx="0" cy="0"/>
          <a:chOff x="0" y="0"/>
          <a:chExt cx="0" cy="0"/>
        </a:xfrm>
      </p:grpSpPr>
      <p:cxnSp>
        <p:nvCxnSpPr>
          <p:cNvPr id="52" name="直接箭头连接符 51">
            <a:extLst>
              <a:ext uri="{FF2B5EF4-FFF2-40B4-BE49-F238E27FC236}">
                <a16:creationId xmlns:a16="http://schemas.microsoft.com/office/drawing/2014/main" id="{73A0D40C-C1E6-F6D6-0505-BADE24B2B393}"/>
              </a:ext>
            </a:extLst>
          </p:cNvPr>
          <p:cNvCxnSpPr>
            <a:cxnSpLocks/>
          </p:cNvCxnSpPr>
          <p:nvPr/>
        </p:nvCxnSpPr>
        <p:spPr>
          <a:xfrm>
            <a:off x="4754451" y="2846562"/>
            <a:ext cx="3179474" cy="0"/>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49" name="直接箭头连接符 48">
            <a:extLst>
              <a:ext uri="{FF2B5EF4-FFF2-40B4-BE49-F238E27FC236}">
                <a16:creationId xmlns:a16="http://schemas.microsoft.com/office/drawing/2014/main" id="{0297A15B-3598-D471-DC55-FD361F236A9D}"/>
              </a:ext>
            </a:extLst>
          </p:cNvPr>
          <p:cNvCxnSpPr>
            <a:cxnSpLocks/>
          </p:cNvCxnSpPr>
          <p:nvPr/>
        </p:nvCxnSpPr>
        <p:spPr>
          <a:xfrm>
            <a:off x="4754451" y="1560745"/>
            <a:ext cx="3179474" cy="0"/>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62" name="直接连接符 61">
            <a:extLst>
              <a:ext uri="{FF2B5EF4-FFF2-40B4-BE49-F238E27FC236}">
                <a16:creationId xmlns:a16="http://schemas.microsoft.com/office/drawing/2014/main" id="{3979EF09-C9AC-2B2E-F7B6-3CA46AD02811}"/>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1F6A1315-5C9C-9BD4-D2C6-D0F4C5517844}"/>
              </a:ext>
            </a:extLst>
          </p:cNvPr>
          <p:cNvSpPr txBox="1">
            <a:spLocks noChangeArrowheads="1"/>
          </p:cNvSpPr>
          <p:nvPr/>
        </p:nvSpPr>
        <p:spPr bwMode="auto">
          <a:xfrm>
            <a:off x="367827" y="213865"/>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fontAlgn="base">
              <a:lnSpc>
                <a:spcPct val="100000"/>
              </a:lnSpc>
              <a:spcBef>
                <a:spcPct val="0"/>
              </a:spcBef>
              <a:spcAft>
                <a:spcPct val="0"/>
              </a:spcAft>
              <a:buNone/>
              <a:defRPr/>
            </a:pPr>
            <a:r>
              <a:rPr lang="en-US" altLang="zh-CN" sz="3200" b="1" dirty="0">
                <a:latin typeface="微软雅黑" panose="020B0503020204020204" pitchFamily="34" charset="-122"/>
                <a:ea typeface="微软雅黑" panose="020B0503020204020204" pitchFamily="34" charset="-122"/>
              </a:rPr>
              <a:t>Our Strategy</a:t>
            </a:r>
            <a:endParaRPr lang="zh-CN" altLang="en-US" sz="3200" b="1" dirty="0">
              <a:latin typeface="微软雅黑" panose="020B0503020204020204" pitchFamily="34" charset="-122"/>
              <a:ea typeface="微软雅黑" panose="020B0503020204020204" pitchFamily="34" charset="-122"/>
            </a:endParaRPr>
          </a:p>
        </p:txBody>
      </p:sp>
      <p:pic>
        <p:nvPicPr>
          <p:cNvPr id="2" name="图片 1">
            <a:extLst>
              <a:ext uri="{FF2B5EF4-FFF2-40B4-BE49-F238E27FC236}">
                <a16:creationId xmlns:a16="http://schemas.microsoft.com/office/drawing/2014/main" id="{6B722550-6641-630F-E6B8-F29342268E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6242" y="2457850"/>
            <a:ext cx="779117" cy="779117"/>
          </a:xfrm>
          <a:prstGeom prst="rect">
            <a:avLst/>
          </a:prstGeom>
        </p:spPr>
      </p:pic>
      <p:pic>
        <p:nvPicPr>
          <p:cNvPr id="17" name="图片 16">
            <a:extLst>
              <a:ext uri="{FF2B5EF4-FFF2-40B4-BE49-F238E27FC236}">
                <a16:creationId xmlns:a16="http://schemas.microsoft.com/office/drawing/2014/main" id="{DE9A13B7-9B30-9AFF-61A0-E049863DDC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6243" y="1174733"/>
            <a:ext cx="779117" cy="779117"/>
          </a:xfrm>
          <a:prstGeom prst="rect">
            <a:avLst/>
          </a:prstGeom>
        </p:spPr>
      </p:pic>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665E8F41-AE58-4CF2-25F5-2503D1C8564A}"/>
                  </a:ext>
                </a:extLst>
              </p:cNvPr>
              <p:cNvSpPr txBox="1"/>
              <p:nvPr/>
            </p:nvSpPr>
            <p:spPr>
              <a:xfrm>
                <a:off x="1843899" y="1209104"/>
                <a:ext cx="3259324" cy="646331"/>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n-US" altLang="zh-CN" sz="2400" b="0" i="1" dirty="0" smtClean="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zh-CN" altLang="en-US" sz="2400" dirty="0">
                              <a:latin typeface="Cambria Math" panose="02040503050406030204" pitchFamily="18" charset="0"/>
                              <a:ea typeface="Microsoft YaHei" panose="020B0503020204020204" pitchFamily="34" charset="-122"/>
                            </a:rPr>
                            <m:t>𝐴</m:t>
                          </m:r>
                        </m:sub>
                      </m:sSub>
                      <m:r>
                        <a:rPr lang="zh-CN" altLang="en-US" sz="2400" dirty="0">
                          <a:latin typeface="Cambria Math" panose="02040503050406030204" pitchFamily="18" charset="0"/>
                          <a:ea typeface="Microsoft YaHei" panose="020B0503020204020204" pitchFamily="34" charset="-122"/>
                        </a:rPr>
                        <m:t>←</m:t>
                      </m:r>
                      <m:r>
                        <m:rPr>
                          <m:sty m:val="p"/>
                        </m:rPr>
                        <a:rPr lang="en-US" altLang="zh-CN" sz="2400" dirty="0">
                          <a:latin typeface="Cambria Math" panose="02040503050406030204" pitchFamily="18" charset="0"/>
                        </a:rPr>
                        <m:t>KG</m:t>
                      </m:r>
                      <m:r>
                        <a:rPr lang="en-US" altLang="zh-CN" sz="2400" dirty="0">
                          <a:latin typeface="Cambria Math" panose="02040503050406030204" pitchFamily="18" charset="0"/>
                        </a:rPr>
                        <m:t>(</m:t>
                      </m:r>
                      <m:r>
                        <a:rPr lang="zh-CN" altLang="en-US" sz="2400" dirty="0">
                          <a:latin typeface="Cambria Math" panose="02040503050406030204" pitchFamily="18" charset="0"/>
                          <a:ea typeface="Microsoft YaHei" panose="020B0503020204020204" pitchFamily="34" charset="-122"/>
                        </a:rPr>
                        <m:t>𝑠</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en-US" altLang="zh-CN" sz="2400" b="0" i="1" dirty="0" smtClean="0">
                              <a:latin typeface="Cambria Math" panose="02040503050406030204" pitchFamily="18" charset="0"/>
                              <a:ea typeface="Microsoft YaHei" panose="020B0503020204020204" pitchFamily="34" charset="-122"/>
                            </a:rPr>
                            <m:t>𝐴</m:t>
                          </m:r>
                        </m:sub>
                      </m:sSub>
                      <m:r>
                        <a:rPr lang="en-US" altLang="zh-CN" sz="2400" dirty="0">
                          <a:latin typeface="Cambria Math" panose="02040503050406030204" pitchFamily="18" charset="0"/>
                        </a:rPr>
                        <m:t>)</m:t>
                      </m:r>
                    </m:oMath>
                  </m:oMathPara>
                </a14:m>
                <a:endParaRPr lang="zh-CN" altLang="en-US" sz="2400" dirty="0">
                  <a:latin typeface="Microsoft YaHei" panose="020B0503020204020204" pitchFamily="34" charset="-122"/>
                  <a:ea typeface="Microsoft YaHei" panose="020B0503020204020204" pitchFamily="34" charset="-122"/>
                </a:endParaRPr>
              </a:p>
            </p:txBody>
          </p:sp>
        </mc:Choice>
        <mc:Fallback xmlns="">
          <p:sp>
            <p:nvSpPr>
              <p:cNvPr id="28" name="文本框 27">
                <a:extLst>
                  <a:ext uri="{FF2B5EF4-FFF2-40B4-BE49-F238E27FC236}">
                    <a16:creationId xmlns:a16="http://schemas.microsoft.com/office/drawing/2014/main" id="{665E8F41-AE58-4CF2-25F5-2503D1C8564A}"/>
                  </a:ext>
                </a:extLst>
              </p:cNvPr>
              <p:cNvSpPr txBox="1">
                <a:spLocks noRot="1" noChangeAspect="1" noMove="1" noResize="1" noEditPoints="1" noAdjustHandles="1" noChangeArrowheads="1" noChangeShapeType="1" noTextEdit="1"/>
              </p:cNvSpPr>
              <p:nvPr/>
            </p:nvSpPr>
            <p:spPr>
              <a:xfrm>
                <a:off x="1843899" y="1209104"/>
                <a:ext cx="3259324" cy="646331"/>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29EF189B-498A-9C84-4366-53D8203D2350}"/>
                  </a:ext>
                </a:extLst>
              </p:cNvPr>
              <p:cNvSpPr txBox="1"/>
              <p:nvPr/>
            </p:nvSpPr>
            <p:spPr>
              <a:xfrm>
                <a:off x="1843899" y="2453963"/>
                <a:ext cx="3259324" cy="646331"/>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n-US" altLang="zh-CN" sz="2400" b="0" i="1" dirty="0" smtClean="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en-US" altLang="zh-CN" sz="2400" b="0" i="1" dirty="0" smtClean="0">
                              <a:latin typeface="Cambria Math" panose="02040503050406030204" pitchFamily="18" charset="0"/>
                              <a:ea typeface="Microsoft YaHei" panose="020B0503020204020204" pitchFamily="34" charset="-122"/>
                            </a:rPr>
                            <m:t>𝐵</m:t>
                          </m:r>
                        </m:sub>
                      </m:sSub>
                      <m:r>
                        <a:rPr lang="zh-CN" altLang="en-US" sz="2400" dirty="0">
                          <a:latin typeface="Cambria Math" panose="02040503050406030204" pitchFamily="18" charset="0"/>
                          <a:ea typeface="Microsoft YaHei" panose="020B0503020204020204" pitchFamily="34" charset="-122"/>
                        </a:rPr>
                        <m:t>←</m:t>
                      </m:r>
                      <m:r>
                        <m:rPr>
                          <m:sty m:val="p"/>
                        </m:rPr>
                        <a:rPr lang="en-US" altLang="zh-CN" sz="2400" dirty="0">
                          <a:latin typeface="Cambria Math" panose="02040503050406030204" pitchFamily="18" charset="0"/>
                        </a:rPr>
                        <m:t>KG</m:t>
                      </m:r>
                      <m:r>
                        <a:rPr lang="en-US" altLang="zh-CN" sz="2400" dirty="0">
                          <a:latin typeface="Cambria Math" panose="02040503050406030204" pitchFamily="18" charset="0"/>
                        </a:rPr>
                        <m:t>(</m:t>
                      </m:r>
                      <m:r>
                        <a:rPr lang="zh-CN" altLang="en-US" sz="2400" dirty="0">
                          <a:latin typeface="Cambria Math" panose="02040503050406030204" pitchFamily="18" charset="0"/>
                          <a:ea typeface="Microsoft YaHei" panose="020B0503020204020204" pitchFamily="34" charset="-122"/>
                        </a:rPr>
                        <m:t>𝑠</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en-US" altLang="zh-CN" sz="2400" b="0" i="1" dirty="0" smtClean="0">
                              <a:latin typeface="Cambria Math" panose="02040503050406030204" pitchFamily="18" charset="0"/>
                              <a:ea typeface="Microsoft YaHei" panose="020B0503020204020204" pitchFamily="34" charset="-122"/>
                            </a:rPr>
                            <m:t>𝐵</m:t>
                          </m:r>
                        </m:sub>
                      </m:sSub>
                      <m:r>
                        <a:rPr lang="en-US" altLang="zh-CN" sz="2400" dirty="0">
                          <a:latin typeface="Cambria Math" panose="02040503050406030204" pitchFamily="18" charset="0"/>
                        </a:rPr>
                        <m:t>)</m:t>
                      </m:r>
                    </m:oMath>
                  </m:oMathPara>
                </a14:m>
                <a:endParaRPr lang="zh-CN" altLang="en-US" sz="2400" dirty="0">
                  <a:latin typeface="Microsoft YaHei" panose="020B0503020204020204" pitchFamily="34" charset="-122"/>
                  <a:ea typeface="Microsoft YaHei" panose="020B0503020204020204" pitchFamily="34" charset="-122"/>
                </a:endParaRPr>
              </a:p>
            </p:txBody>
          </p:sp>
        </mc:Choice>
        <mc:Fallback xmlns="">
          <p:sp>
            <p:nvSpPr>
              <p:cNvPr id="41" name="文本框 40">
                <a:extLst>
                  <a:ext uri="{FF2B5EF4-FFF2-40B4-BE49-F238E27FC236}">
                    <a16:creationId xmlns:a16="http://schemas.microsoft.com/office/drawing/2014/main" id="{29EF189B-498A-9C84-4366-53D8203D2350}"/>
                  </a:ext>
                </a:extLst>
              </p:cNvPr>
              <p:cNvSpPr txBox="1">
                <a:spLocks noRot="1" noChangeAspect="1" noMove="1" noResize="1" noEditPoints="1" noAdjustHandles="1" noChangeArrowheads="1" noChangeShapeType="1" noTextEdit="1"/>
              </p:cNvSpPr>
              <p:nvPr/>
            </p:nvSpPr>
            <p:spPr>
              <a:xfrm>
                <a:off x="1843899" y="2453963"/>
                <a:ext cx="3259324" cy="646331"/>
              </a:xfrm>
              <a:prstGeom prst="rect">
                <a:avLst/>
              </a:prstGeom>
              <a:blipFill>
                <a:blip r:embed="rId6"/>
                <a:stretch>
                  <a:fillRect/>
                </a:stretch>
              </a:blipFill>
            </p:spPr>
            <p:txBody>
              <a:bodyPr/>
              <a:lstStyle/>
              <a:p>
                <a:r>
                  <a:rPr lang="zh-CN" altLang="en-US">
                    <a:noFill/>
                  </a:rPr>
                  <a:t> </a:t>
                </a:r>
              </a:p>
            </p:txBody>
          </p:sp>
        </mc:Fallback>
      </mc:AlternateContent>
      <p:pic>
        <p:nvPicPr>
          <p:cNvPr id="44" name="图片 43">
            <a:extLst>
              <a:ext uri="{FF2B5EF4-FFF2-40B4-BE49-F238E27FC236}">
                <a16:creationId xmlns:a16="http://schemas.microsoft.com/office/drawing/2014/main" id="{2FC63C45-CBB7-1413-DF76-3DCB1CA45F1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93958" y="994538"/>
            <a:ext cx="1079856" cy="1079856"/>
          </a:xfrm>
          <a:prstGeom prst="rect">
            <a:avLst/>
          </a:prstGeom>
        </p:spPr>
      </p:pic>
      <p:pic>
        <p:nvPicPr>
          <p:cNvPr id="47" name="图片 46">
            <a:extLst>
              <a:ext uri="{FF2B5EF4-FFF2-40B4-BE49-F238E27FC236}">
                <a16:creationId xmlns:a16="http://schemas.microsoft.com/office/drawing/2014/main" id="{862D1CA3-13C9-9BC0-F430-4260B3F95A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05974" y="2300008"/>
            <a:ext cx="1079856" cy="1079856"/>
          </a:xfrm>
          <a:prstGeom prst="rect">
            <a:avLst/>
          </a:prstGeom>
        </p:spPr>
      </p:pic>
      <p:sp>
        <p:nvSpPr>
          <p:cNvPr id="4" name="椭圆 3">
            <a:extLst>
              <a:ext uri="{FF2B5EF4-FFF2-40B4-BE49-F238E27FC236}">
                <a16:creationId xmlns:a16="http://schemas.microsoft.com/office/drawing/2014/main" id="{760C896F-17D3-FDDA-1D18-6B2BE426FE36}"/>
              </a:ext>
            </a:extLst>
          </p:cNvPr>
          <p:cNvSpPr/>
          <p:nvPr/>
        </p:nvSpPr>
        <p:spPr>
          <a:xfrm>
            <a:off x="8307161" y="1078905"/>
            <a:ext cx="2408596" cy="963679"/>
          </a:xfrm>
          <a:prstGeom prst="ellipse">
            <a:avLst/>
          </a:prstGeom>
          <a:solidFill>
            <a:srgbClr val="D5E8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B941E998-D99F-B7E9-9207-33211985972B}"/>
              </a:ext>
            </a:extLst>
          </p:cNvPr>
          <p:cNvSpPr/>
          <p:nvPr/>
        </p:nvSpPr>
        <p:spPr>
          <a:xfrm>
            <a:off x="8307161" y="2364722"/>
            <a:ext cx="2408596" cy="963679"/>
          </a:xfrm>
          <a:prstGeom prst="ellipse">
            <a:avLst/>
          </a:prstGeom>
          <a:solidFill>
            <a:srgbClr val="DAE8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85C93309-124F-85BC-047E-61F5CA28A30B}"/>
              </a:ext>
            </a:extLst>
          </p:cNvPr>
          <p:cNvSpPr txBox="1"/>
          <p:nvPr/>
        </p:nvSpPr>
        <p:spPr>
          <a:xfrm>
            <a:off x="8456750" y="1341617"/>
            <a:ext cx="2109418" cy="369332"/>
          </a:xfrm>
          <a:prstGeom prst="rect">
            <a:avLst/>
          </a:prstGeom>
          <a:noFill/>
        </p:spPr>
        <p:txBody>
          <a:bodyPr wrap="square">
            <a:spAutoFit/>
          </a:bodyPr>
          <a:lstStyle/>
          <a:p>
            <a:pPr algn="ctr"/>
            <a:r>
              <a:rPr lang="en-US" altLang="zh-CN" dirty="0">
                <a:latin typeface="Microsoft YaHei" panose="020B0503020204020204" pitchFamily="34" charset="-122"/>
                <a:ea typeface="Microsoft YaHei" panose="020B0503020204020204" pitchFamily="34" charset="-122"/>
              </a:rPr>
              <a:t>g</a:t>
            </a:r>
            <a:r>
              <a:rPr lang="en-US" altLang="zh-CN" sz="1800" dirty="0">
                <a:latin typeface="Microsoft YaHei" panose="020B0503020204020204" pitchFamily="34" charset="-122"/>
                <a:ea typeface="Microsoft YaHei" panose="020B0503020204020204" pitchFamily="34" charset="-122"/>
              </a:rPr>
              <a:t>roup encoding </a:t>
            </a:r>
            <a:endParaRPr lang="zh-CN" altLang="en-US" dirty="0"/>
          </a:p>
        </p:txBody>
      </p:sp>
      <p:sp>
        <p:nvSpPr>
          <p:cNvPr id="10" name="文本框 9">
            <a:extLst>
              <a:ext uri="{FF2B5EF4-FFF2-40B4-BE49-F238E27FC236}">
                <a16:creationId xmlns:a16="http://schemas.microsoft.com/office/drawing/2014/main" id="{FB52233F-6502-B7FE-E8B9-75593FABDB5D}"/>
              </a:ext>
            </a:extLst>
          </p:cNvPr>
          <p:cNvSpPr txBox="1"/>
          <p:nvPr/>
        </p:nvSpPr>
        <p:spPr>
          <a:xfrm>
            <a:off x="8486967" y="2661895"/>
            <a:ext cx="2109418" cy="369332"/>
          </a:xfrm>
          <a:prstGeom prst="rect">
            <a:avLst/>
          </a:prstGeom>
          <a:noFill/>
        </p:spPr>
        <p:txBody>
          <a:bodyPr wrap="square">
            <a:spAutoFit/>
          </a:bodyPr>
          <a:lstStyle/>
          <a:p>
            <a:pPr algn="ctr"/>
            <a:r>
              <a:rPr lang="en-US" altLang="zh-CN" dirty="0">
                <a:latin typeface="Microsoft YaHei" panose="020B0503020204020204" pitchFamily="34" charset="-122"/>
                <a:ea typeface="Microsoft YaHei" panose="020B0503020204020204" pitchFamily="34" charset="-122"/>
              </a:rPr>
              <a:t>g</a:t>
            </a:r>
            <a:r>
              <a:rPr lang="en-US" altLang="zh-CN" sz="1800" dirty="0">
                <a:latin typeface="Microsoft YaHei" panose="020B0503020204020204" pitchFamily="34" charset="-122"/>
                <a:ea typeface="Microsoft YaHei" panose="020B0503020204020204" pitchFamily="34" charset="-122"/>
              </a:rPr>
              <a:t>roup encoding </a:t>
            </a:r>
            <a:endParaRPr lang="zh-CN" altLang="en-US" dirty="0"/>
          </a:p>
        </p:txBody>
      </p:sp>
      <p:pic>
        <p:nvPicPr>
          <p:cNvPr id="3" name="图片 2">
            <a:extLst>
              <a:ext uri="{FF2B5EF4-FFF2-40B4-BE49-F238E27FC236}">
                <a16:creationId xmlns:a16="http://schemas.microsoft.com/office/drawing/2014/main" id="{33D82DA5-6E58-627E-5255-671985973C5B}"/>
              </a:ext>
            </a:extLst>
          </p:cNvPr>
          <p:cNvPicPr>
            <a:picLocks noChangeAspect="1"/>
          </p:cNvPicPr>
          <p:nvPr/>
        </p:nvPicPr>
        <p:blipFill>
          <a:blip r:embed="rId8"/>
          <a:stretch>
            <a:fillRect/>
          </a:stretch>
        </p:blipFill>
        <p:spPr>
          <a:xfrm>
            <a:off x="5558715" y="1096032"/>
            <a:ext cx="1309246" cy="683809"/>
          </a:xfrm>
          <a:prstGeom prst="rect">
            <a:avLst/>
          </a:prstGeom>
        </p:spPr>
      </p:pic>
      <p:pic>
        <p:nvPicPr>
          <p:cNvPr id="5" name="图片 4">
            <a:extLst>
              <a:ext uri="{FF2B5EF4-FFF2-40B4-BE49-F238E27FC236}">
                <a16:creationId xmlns:a16="http://schemas.microsoft.com/office/drawing/2014/main" id="{1F54979C-327A-D68A-820B-364878E6197A}"/>
              </a:ext>
            </a:extLst>
          </p:cNvPr>
          <p:cNvPicPr>
            <a:picLocks noChangeAspect="1"/>
          </p:cNvPicPr>
          <p:nvPr/>
        </p:nvPicPr>
        <p:blipFill>
          <a:blip r:embed="rId8"/>
          <a:stretch>
            <a:fillRect/>
          </a:stretch>
        </p:blipFill>
        <p:spPr>
          <a:xfrm>
            <a:off x="5591279" y="2416485"/>
            <a:ext cx="1309246" cy="683809"/>
          </a:xfrm>
          <a:prstGeom prst="rect">
            <a:avLst/>
          </a:prstGeom>
        </p:spPr>
      </p:pic>
    </p:spTree>
    <p:extLst>
      <p:ext uri="{BB962C8B-B14F-4D97-AF65-F5344CB8AC3E}">
        <p14:creationId xmlns:p14="http://schemas.microsoft.com/office/powerpoint/2010/main" val="7079741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2DAF7-4F2C-3BFC-D395-272812C8C02D}"/>
            </a:ext>
          </a:extLst>
        </p:cNvPr>
        <p:cNvGrpSpPr/>
        <p:nvPr/>
      </p:nvGrpSpPr>
      <p:grpSpPr>
        <a:xfrm>
          <a:off x="0" y="0"/>
          <a:ext cx="0" cy="0"/>
          <a:chOff x="0" y="0"/>
          <a:chExt cx="0" cy="0"/>
        </a:xfrm>
      </p:grpSpPr>
      <p:cxnSp>
        <p:nvCxnSpPr>
          <p:cNvPr id="52" name="直接箭头连接符 51">
            <a:extLst>
              <a:ext uri="{FF2B5EF4-FFF2-40B4-BE49-F238E27FC236}">
                <a16:creationId xmlns:a16="http://schemas.microsoft.com/office/drawing/2014/main" id="{2EBE6645-32AC-8EE3-B3CB-A652E03D0B71}"/>
              </a:ext>
            </a:extLst>
          </p:cNvPr>
          <p:cNvCxnSpPr>
            <a:cxnSpLocks/>
          </p:cNvCxnSpPr>
          <p:nvPr/>
        </p:nvCxnSpPr>
        <p:spPr>
          <a:xfrm>
            <a:off x="4754451" y="2846562"/>
            <a:ext cx="3179474" cy="0"/>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49" name="直接箭头连接符 48">
            <a:extLst>
              <a:ext uri="{FF2B5EF4-FFF2-40B4-BE49-F238E27FC236}">
                <a16:creationId xmlns:a16="http://schemas.microsoft.com/office/drawing/2014/main" id="{D445D2FD-FA13-FFCE-085A-669F79D278E0}"/>
              </a:ext>
            </a:extLst>
          </p:cNvPr>
          <p:cNvCxnSpPr>
            <a:cxnSpLocks/>
          </p:cNvCxnSpPr>
          <p:nvPr/>
        </p:nvCxnSpPr>
        <p:spPr>
          <a:xfrm>
            <a:off x="4754451" y="1560745"/>
            <a:ext cx="3179474" cy="0"/>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62" name="直接连接符 61">
            <a:extLst>
              <a:ext uri="{FF2B5EF4-FFF2-40B4-BE49-F238E27FC236}">
                <a16:creationId xmlns:a16="http://schemas.microsoft.com/office/drawing/2014/main" id="{B2763B43-EC31-B7BF-D9A1-C20F0939D465}"/>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81BC474B-0638-374B-B553-DDF3011432F2}"/>
              </a:ext>
            </a:extLst>
          </p:cNvPr>
          <p:cNvSpPr txBox="1">
            <a:spLocks noChangeArrowheads="1"/>
          </p:cNvSpPr>
          <p:nvPr/>
        </p:nvSpPr>
        <p:spPr bwMode="auto">
          <a:xfrm>
            <a:off x="367827" y="213865"/>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fontAlgn="base">
              <a:lnSpc>
                <a:spcPct val="100000"/>
              </a:lnSpc>
              <a:spcBef>
                <a:spcPct val="0"/>
              </a:spcBef>
              <a:spcAft>
                <a:spcPct val="0"/>
              </a:spcAft>
              <a:buNone/>
              <a:defRPr/>
            </a:pPr>
            <a:r>
              <a:rPr lang="en-US" altLang="zh-CN" sz="3200" b="1" dirty="0">
                <a:latin typeface="微软雅黑" panose="020B0503020204020204" pitchFamily="34" charset="-122"/>
                <a:ea typeface="微软雅黑" panose="020B0503020204020204" pitchFamily="34" charset="-122"/>
              </a:rPr>
              <a:t>Our Strategy</a:t>
            </a:r>
            <a:endParaRPr lang="zh-CN" altLang="en-US" sz="3200" b="1" dirty="0">
              <a:latin typeface="微软雅黑" panose="020B0503020204020204" pitchFamily="34" charset="-122"/>
              <a:ea typeface="微软雅黑" panose="020B0503020204020204" pitchFamily="34" charset="-122"/>
            </a:endParaRPr>
          </a:p>
        </p:txBody>
      </p:sp>
      <p:pic>
        <p:nvPicPr>
          <p:cNvPr id="2" name="图片 1">
            <a:extLst>
              <a:ext uri="{FF2B5EF4-FFF2-40B4-BE49-F238E27FC236}">
                <a16:creationId xmlns:a16="http://schemas.microsoft.com/office/drawing/2014/main" id="{E8C1330B-8C65-0464-9252-FD702E1E67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6242" y="2457850"/>
            <a:ext cx="779117" cy="779117"/>
          </a:xfrm>
          <a:prstGeom prst="rect">
            <a:avLst/>
          </a:prstGeom>
        </p:spPr>
      </p:pic>
      <p:pic>
        <p:nvPicPr>
          <p:cNvPr id="17" name="图片 16">
            <a:extLst>
              <a:ext uri="{FF2B5EF4-FFF2-40B4-BE49-F238E27FC236}">
                <a16:creationId xmlns:a16="http://schemas.microsoft.com/office/drawing/2014/main" id="{BF0BB857-27F0-DDAD-AF8F-4E26147048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6243" y="1174733"/>
            <a:ext cx="779117" cy="779117"/>
          </a:xfrm>
          <a:prstGeom prst="rect">
            <a:avLst/>
          </a:prstGeom>
        </p:spPr>
      </p:pic>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C2313854-A8E9-BC77-512B-B8405E943BFA}"/>
                  </a:ext>
                </a:extLst>
              </p:cNvPr>
              <p:cNvSpPr txBox="1"/>
              <p:nvPr/>
            </p:nvSpPr>
            <p:spPr>
              <a:xfrm>
                <a:off x="1843899" y="1209104"/>
                <a:ext cx="3259324" cy="646331"/>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n-US" altLang="zh-CN" sz="2400" b="0" i="1" dirty="0" smtClean="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zh-CN" altLang="en-US" sz="2400" dirty="0">
                              <a:latin typeface="Cambria Math" panose="02040503050406030204" pitchFamily="18" charset="0"/>
                              <a:ea typeface="Microsoft YaHei" panose="020B0503020204020204" pitchFamily="34" charset="-122"/>
                            </a:rPr>
                            <m:t>𝐴</m:t>
                          </m:r>
                        </m:sub>
                      </m:sSub>
                      <m:r>
                        <a:rPr lang="zh-CN" altLang="en-US" sz="2400" dirty="0">
                          <a:latin typeface="Cambria Math" panose="02040503050406030204" pitchFamily="18" charset="0"/>
                          <a:ea typeface="Microsoft YaHei" panose="020B0503020204020204" pitchFamily="34" charset="-122"/>
                        </a:rPr>
                        <m:t>←</m:t>
                      </m:r>
                      <m:r>
                        <m:rPr>
                          <m:sty m:val="p"/>
                        </m:rPr>
                        <a:rPr lang="en-US" altLang="zh-CN" sz="2400" dirty="0">
                          <a:latin typeface="Cambria Math" panose="02040503050406030204" pitchFamily="18" charset="0"/>
                        </a:rPr>
                        <m:t>KG</m:t>
                      </m:r>
                      <m:r>
                        <a:rPr lang="en-US" altLang="zh-CN" sz="2400" dirty="0">
                          <a:latin typeface="Cambria Math" panose="02040503050406030204" pitchFamily="18" charset="0"/>
                        </a:rPr>
                        <m:t>(</m:t>
                      </m:r>
                      <m:r>
                        <a:rPr lang="zh-CN" altLang="en-US" sz="2400" dirty="0">
                          <a:latin typeface="Cambria Math" panose="02040503050406030204" pitchFamily="18" charset="0"/>
                          <a:ea typeface="Microsoft YaHei" panose="020B0503020204020204" pitchFamily="34" charset="-122"/>
                        </a:rPr>
                        <m:t>𝑠</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en-US" altLang="zh-CN" sz="2400" b="0" i="1" dirty="0" smtClean="0">
                              <a:latin typeface="Cambria Math" panose="02040503050406030204" pitchFamily="18" charset="0"/>
                              <a:ea typeface="Microsoft YaHei" panose="020B0503020204020204" pitchFamily="34" charset="-122"/>
                            </a:rPr>
                            <m:t>𝐴</m:t>
                          </m:r>
                        </m:sub>
                      </m:sSub>
                      <m:r>
                        <a:rPr lang="en-US" altLang="zh-CN" sz="2400" dirty="0">
                          <a:latin typeface="Cambria Math" panose="02040503050406030204" pitchFamily="18" charset="0"/>
                        </a:rPr>
                        <m:t>)</m:t>
                      </m:r>
                    </m:oMath>
                  </m:oMathPara>
                </a14:m>
                <a:endParaRPr lang="zh-CN" altLang="en-US" sz="2400" dirty="0">
                  <a:latin typeface="Microsoft YaHei" panose="020B0503020204020204" pitchFamily="34" charset="-122"/>
                  <a:ea typeface="Microsoft YaHei" panose="020B0503020204020204" pitchFamily="34" charset="-122"/>
                </a:endParaRPr>
              </a:p>
            </p:txBody>
          </p:sp>
        </mc:Choice>
        <mc:Fallback xmlns="">
          <p:sp>
            <p:nvSpPr>
              <p:cNvPr id="28" name="文本框 27">
                <a:extLst>
                  <a:ext uri="{FF2B5EF4-FFF2-40B4-BE49-F238E27FC236}">
                    <a16:creationId xmlns:a16="http://schemas.microsoft.com/office/drawing/2014/main" id="{C2313854-A8E9-BC77-512B-B8405E943BFA}"/>
                  </a:ext>
                </a:extLst>
              </p:cNvPr>
              <p:cNvSpPr txBox="1">
                <a:spLocks noRot="1" noChangeAspect="1" noMove="1" noResize="1" noEditPoints="1" noAdjustHandles="1" noChangeArrowheads="1" noChangeShapeType="1" noTextEdit="1"/>
              </p:cNvSpPr>
              <p:nvPr/>
            </p:nvSpPr>
            <p:spPr>
              <a:xfrm>
                <a:off x="1843899" y="1209104"/>
                <a:ext cx="3259324" cy="646331"/>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362566FB-94EF-0D1D-0B3F-52739C7F5D80}"/>
                  </a:ext>
                </a:extLst>
              </p:cNvPr>
              <p:cNvSpPr txBox="1"/>
              <p:nvPr/>
            </p:nvSpPr>
            <p:spPr>
              <a:xfrm>
                <a:off x="1843899" y="2453963"/>
                <a:ext cx="3259324" cy="646331"/>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n-US" altLang="zh-CN" sz="2400" b="0" i="1" dirty="0" smtClean="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en-US" altLang="zh-CN" sz="2400" b="0" i="1" dirty="0" smtClean="0">
                              <a:latin typeface="Cambria Math" panose="02040503050406030204" pitchFamily="18" charset="0"/>
                              <a:ea typeface="Microsoft YaHei" panose="020B0503020204020204" pitchFamily="34" charset="-122"/>
                            </a:rPr>
                            <m:t>𝐵</m:t>
                          </m:r>
                        </m:sub>
                      </m:sSub>
                      <m:r>
                        <a:rPr lang="zh-CN" altLang="en-US" sz="2400" dirty="0">
                          <a:latin typeface="Cambria Math" panose="02040503050406030204" pitchFamily="18" charset="0"/>
                          <a:ea typeface="Microsoft YaHei" panose="020B0503020204020204" pitchFamily="34" charset="-122"/>
                        </a:rPr>
                        <m:t>←</m:t>
                      </m:r>
                      <m:r>
                        <m:rPr>
                          <m:sty m:val="p"/>
                        </m:rPr>
                        <a:rPr lang="en-US" altLang="zh-CN" sz="2400" dirty="0">
                          <a:latin typeface="Cambria Math" panose="02040503050406030204" pitchFamily="18" charset="0"/>
                        </a:rPr>
                        <m:t>KG</m:t>
                      </m:r>
                      <m:r>
                        <a:rPr lang="en-US" altLang="zh-CN" sz="2400" dirty="0">
                          <a:latin typeface="Cambria Math" panose="02040503050406030204" pitchFamily="18" charset="0"/>
                        </a:rPr>
                        <m:t>(</m:t>
                      </m:r>
                      <m:r>
                        <a:rPr lang="zh-CN" altLang="en-US" sz="2400" dirty="0">
                          <a:latin typeface="Cambria Math" panose="02040503050406030204" pitchFamily="18" charset="0"/>
                          <a:ea typeface="Microsoft YaHei" panose="020B0503020204020204" pitchFamily="34" charset="-122"/>
                        </a:rPr>
                        <m:t>𝑠</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en-US" altLang="zh-CN" sz="2400" b="0" i="1" dirty="0" smtClean="0">
                              <a:latin typeface="Cambria Math" panose="02040503050406030204" pitchFamily="18" charset="0"/>
                              <a:ea typeface="Microsoft YaHei" panose="020B0503020204020204" pitchFamily="34" charset="-122"/>
                            </a:rPr>
                            <m:t>𝐵</m:t>
                          </m:r>
                        </m:sub>
                      </m:sSub>
                      <m:r>
                        <a:rPr lang="en-US" altLang="zh-CN" sz="2400" dirty="0">
                          <a:latin typeface="Cambria Math" panose="02040503050406030204" pitchFamily="18" charset="0"/>
                        </a:rPr>
                        <m:t>)</m:t>
                      </m:r>
                    </m:oMath>
                  </m:oMathPara>
                </a14:m>
                <a:endParaRPr lang="zh-CN" altLang="en-US" sz="2400" dirty="0">
                  <a:latin typeface="Microsoft YaHei" panose="020B0503020204020204" pitchFamily="34" charset="-122"/>
                  <a:ea typeface="Microsoft YaHei" panose="020B0503020204020204" pitchFamily="34" charset="-122"/>
                </a:endParaRPr>
              </a:p>
            </p:txBody>
          </p:sp>
        </mc:Choice>
        <mc:Fallback xmlns="">
          <p:sp>
            <p:nvSpPr>
              <p:cNvPr id="41" name="文本框 40">
                <a:extLst>
                  <a:ext uri="{FF2B5EF4-FFF2-40B4-BE49-F238E27FC236}">
                    <a16:creationId xmlns:a16="http://schemas.microsoft.com/office/drawing/2014/main" id="{362566FB-94EF-0D1D-0B3F-52739C7F5D80}"/>
                  </a:ext>
                </a:extLst>
              </p:cNvPr>
              <p:cNvSpPr txBox="1">
                <a:spLocks noRot="1" noChangeAspect="1" noMove="1" noResize="1" noEditPoints="1" noAdjustHandles="1" noChangeArrowheads="1" noChangeShapeType="1" noTextEdit="1"/>
              </p:cNvSpPr>
              <p:nvPr/>
            </p:nvSpPr>
            <p:spPr>
              <a:xfrm>
                <a:off x="1843899" y="2453963"/>
                <a:ext cx="3259324" cy="646331"/>
              </a:xfrm>
              <a:prstGeom prst="rect">
                <a:avLst/>
              </a:prstGeom>
              <a:blipFill>
                <a:blip r:embed="rId6"/>
                <a:stretch>
                  <a:fillRect/>
                </a:stretch>
              </a:blipFill>
            </p:spPr>
            <p:txBody>
              <a:bodyPr/>
              <a:lstStyle/>
              <a:p>
                <a:r>
                  <a:rPr lang="zh-CN" altLang="en-US">
                    <a:noFill/>
                  </a:rPr>
                  <a:t> </a:t>
                </a:r>
              </a:p>
            </p:txBody>
          </p:sp>
        </mc:Fallback>
      </mc:AlternateContent>
      <p:sp>
        <p:nvSpPr>
          <p:cNvPr id="4" name="椭圆 3">
            <a:extLst>
              <a:ext uri="{FF2B5EF4-FFF2-40B4-BE49-F238E27FC236}">
                <a16:creationId xmlns:a16="http://schemas.microsoft.com/office/drawing/2014/main" id="{A0A3A6D1-A1F4-FAB6-3708-8B6130B66EF1}"/>
              </a:ext>
            </a:extLst>
          </p:cNvPr>
          <p:cNvSpPr/>
          <p:nvPr/>
        </p:nvSpPr>
        <p:spPr>
          <a:xfrm>
            <a:off x="8307161" y="1078905"/>
            <a:ext cx="2408596" cy="963679"/>
          </a:xfrm>
          <a:prstGeom prst="ellipse">
            <a:avLst/>
          </a:prstGeom>
          <a:solidFill>
            <a:srgbClr val="D5E8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8F6F483B-2E0A-E2F0-6E91-747B2F792BD3}"/>
              </a:ext>
            </a:extLst>
          </p:cNvPr>
          <p:cNvSpPr/>
          <p:nvPr/>
        </p:nvSpPr>
        <p:spPr>
          <a:xfrm>
            <a:off x="8307161" y="2364722"/>
            <a:ext cx="2408596" cy="963679"/>
          </a:xfrm>
          <a:prstGeom prst="ellipse">
            <a:avLst/>
          </a:prstGeom>
          <a:solidFill>
            <a:srgbClr val="DAE8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1DA688FD-28D8-34BE-D1AB-2C4BDFE3B733}"/>
              </a:ext>
            </a:extLst>
          </p:cNvPr>
          <p:cNvSpPr txBox="1"/>
          <p:nvPr/>
        </p:nvSpPr>
        <p:spPr>
          <a:xfrm>
            <a:off x="8456750" y="1341617"/>
            <a:ext cx="2109418" cy="369332"/>
          </a:xfrm>
          <a:prstGeom prst="rect">
            <a:avLst/>
          </a:prstGeom>
          <a:noFill/>
        </p:spPr>
        <p:txBody>
          <a:bodyPr wrap="square">
            <a:spAutoFit/>
          </a:bodyPr>
          <a:lstStyle/>
          <a:p>
            <a:pPr algn="ctr"/>
            <a:r>
              <a:rPr lang="en-US" altLang="zh-CN" dirty="0">
                <a:latin typeface="Microsoft YaHei" panose="020B0503020204020204" pitchFamily="34" charset="-122"/>
                <a:ea typeface="Microsoft YaHei" panose="020B0503020204020204" pitchFamily="34" charset="-122"/>
              </a:rPr>
              <a:t>g</a:t>
            </a:r>
            <a:r>
              <a:rPr lang="en-US" altLang="zh-CN" sz="1800" dirty="0">
                <a:latin typeface="Microsoft YaHei" panose="020B0503020204020204" pitchFamily="34" charset="-122"/>
                <a:ea typeface="Microsoft YaHei" panose="020B0503020204020204" pitchFamily="34" charset="-122"/>
              </a:rPr>
              <a:t>roup encoding </a:t>
            </a:r>
            <a:endParaRPr lang="zh-CN" altLang="en-US" dirty="0"/>
          </a:p>
        </p:txBody>
      </p:sp>
      <p:sp>
        <p:nvSpPr>
          <p:cNvPr id="10" name="文本框 9">
            <a:extLst>
              <a:ext uri="{FF2B5EF4-FFF2-40B4-BE49-F238E27FC236}">
                <a16:creationId xmlns:a16="http://schemas.microsoft.com/office/drawing/2014/main" id="{6A25A9FF-C178-3E85-F302-9AF24009FC19}"/>
              </a:ext>
            </a:extLst>
          </p:cNvPr>
          <p:cNvSpPr txBox="1"/>
          <p:nvPr/>
        </p:nvSpPr>
        <p:spPr>
          <a:xfrm>
            <a:off x="8486967" y="2661895"/>
            <a:ext cx="2109418" cy="369332"/>
          </a:xfrm>
          <a:prstGeom prst="rect">
            <a:avLst/>
          </a:prstGeom>
          <a:noFill/>
        </p:spPr>
        <p:txBody>
          <a:bodyPr wrap="square">
            <a:spAutoFit/>
          </a:bodyPr>
          <a:lstStyle/>
          <a:p>
            <a:pPr algn="ctr"/>
            <a:r>
              <a:rPr lang="en-US" altLang="zh-CN" dirty="0">
                <a:latin typeface="Microsoft YaHei" panose="020B0503020204020204" pitchFamily="34" charset="-122"/>
                <a:ea typeface="Microsoft YaHei" panose="020B0503020204020204" pitchFamily="34" charset="-122"/>
              </a:rPr>
              <a:t>g</a:t>
            </a:r>
            <a:r>
              <a:rPr lang="en-US" altLang="zh-CN" sz="1800" dirty="0">
                <a:latin typeface="Microsoft YaHei" panose="020B0503020204020204" pitchFamily="34" charset="-122"/>
                <a:ea typeface="Microsoft YaHei" panose="020B0503020204020204" pitchFamily="34" charset="-122"/>
              </a:rPr>
              <a:t>roup encoding </a:t>
            </a:r>
            <a:endParaRPr lang="zh-CN" altLang="en-US" dirty="0"/>
          </a:p>
        </p:txBody>
      </p:sp>
      <p:sp>
        <p:nvSpPr>
          <p:cNvPr id="16" name="任意多边形: 形状 15">
            <a:extLst>
              <a:ext uri="{FF2B5EF4-FFF2-40B4-BE49-F238E27FC236}">
                <a16:creationId xmlns:a16="http://schemas.microsoft.com/office/drawing/2014/main" id="{81468F84-0EA3-E868-07A4-A0473388BD80}"/>
              </a:ext>
            </a:extLst>
          </p:cNvPr>
          <p:cNvSpPr/>
          <p:nvPr/>
        </p:nvSpPr>
        <p:spPr>
          <a:xfrm>
            <a:off x="915719" y="4674943"/>
            <a:ext cx="2558846" cy="795293"/>
          </a:xfrm>
          <a:custGeom>
            <a:avLst/>
            <a:gdLst>
              <a:gd name="connsiteX0" fmla="*/ 1279423 w 2558846"/>
              <a:gd name="connsiteY0" fmla="*/ 0 h 795293"/>
              <a:gd name="connsiteX1" fmla="*/ 2505738 w 2558846"/>
              <a:gd name="connsiteY1" fmla="*/ 350637 h 795293"/>
              <a:gd name="connsiteX2" fmla="*/ 2558846 w 2558846"/>
              <a:gd name="connsiteY2" fmla="*/ 397647 h 795293"/>
              <a:gd name="connsiteX3" fmla="*/ 2505738 w 2558846"/>
              <a:gd name="connsiteY3" fmla="*/ 444656 h 795293"/>
              <a:gd name="connsiteX4" fmla="*/ 1279423 w 2558846"/>
              <a:gd name="connsiteY4" fmla="*/ 795293 h 795293"/>
              <a:gd name="connsiteX5" fmla="*/ 53108 w 2558846"/>
              <a:gd name="connsiteY5" fmla="*/ 444656 h 795293"/>
              <a:gd name="connsiteX6" fmla="*/ 0 w 2558846"/>
              <a:gd name="connsiteY6" fmla="*/ 397647 h 795293"/>
              <a:gd name="connsiteX7" fmla="*/ 53108 w 2558846"/>
              <a:gd name="connsiteY7" fmla="*/ 350637 h 795293"/>
              <a:gd name="connsiteX8" fmla="*/ 1279423 w 2558846"/>
              <a:gd name="connsiteY8" fmla="*/ 0 h 795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8846" h="795293">
                <a:moveTo>
                  <a:pt x="1279423" y="0"/>
                </a:moveTo>
                <a:cubicBezTo>
                  <a:pt x="1789902" y="0"/>
                  <a:pt x="2239972" y="139088"/>
                  <a:pt x="2505738" y="350637"/>
                </a:cubicBezTo>
                <a:lnTo>
                  <a:pt x="2558846" y="397647"/>
                </a:lnTo>
                <a:lnTo>
                  <a:pt x="2505738" y="444656"/>
                </a:lnTo>
                <a:cubicBezTo>
                  <a:pt x="2239972" y="656206"/>
                  <a:pt x="1789902" y="795293"/>
                  <a:pt x="1279423" y="795293"/>
                </a:cubicBezTo>
                <a:cubicBezTo>
                  <a:pt x="768944" y="795293"/>
                  <a:pt x="318874" y="656206"/>
                  <a:pt x="53108" y="444656"/>
                </a:cubicBezTo>
                <a:lnTo>
                  <a:pt x="0" y="397647"/>
                </a:lnTo>
                <a:lnTo>
                  <a:pt x="53108" y="350637"/>
                </a:lnTo>
                <a:cubicBezTo>
                  <a:pt x="318874" y="139088"/>
                  <a:pt x="768944" y="0"/>
                  <a:pt x="1279423" y="0"/>
                </a:cubicBezTo>
                <a:close/>
              </a:path>
            </a:pathLst>
          </a:custGeom>
          <a:solidFill>
            <a:srgbClr val="FDE9D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 name="任意多边形: 形状 14">
            <a:extLst>
              <a:ext uri="{FF2B5EF4-FFF2-40B4-BE49-F238E27FC236}">
                <a16:creationId xmlns:a16="http://schemas.microsoft.com/office/drawing/2014/main" id="{F2F1CB92-FB29-EF6B-D4A8-49CF72C63A4D}"/>
              </a:ext>
            </a:extLst>
          </p:cNvPr>
          <p:cNvSpPr/>
          <p:nvPr/>
        </p:nvSpPr>
        <p:spPr>
          <a:xfrm>
            <a:off x="716255" y="3841327"/>
            <a:ext cx="2957772" cy="1192938"/>
          </a:xfrm>
          <a:custGeom>
            <a:avLst/>
            <a:gdLst>
              <a:gd name="connsiteX0" fmla="*/ 1478886 w 2957772"/>
              <a:gd name="connsiteY0" fmla="*/ 0 h 1192938"/>
              <a:gd name="connsiteX1" fmla="*/ 2957772 w 2957772"/>
              <a:gd name="connsiteY1" fmla="*/ 795292 h 1192938"/>
              <a:gd name="connsiteX2" fmla="*/ 2779278 w 2957772"/>
              <a:gd name="connsiteY2" fmla="*/ 1174376 h 1192938"/>
              <a:gd name="connsiteX3" fmla="*/ 2758309 w 2957772"/>
              <a:gd name="connsiteY3" fmla="*/ 1192938 h 1192938"/>
              <a:gd name="connsiteX4" fmla="*/ 2705201 w 2957772"/>
              <a:gd name="connsiteY4" fmla="*/ 1145928 h 1192938"/>
              <a:gd name="connsiteX5" fmla="*/ 1478886 w 2957772"/>
              <a:gd name="connsiteY5" fmla="*/ 795291 h 1192938"/>
              <a:gd name="connsiteX6" fmla="*/ 252571 w 2957772"/>
              <a:gd name="connsiteY6" fmla="*/ 1145928 h 1192938"/>
              <a:gd name="connsiteX7" fmla="*/ 199463 w 2957772"/>
              <a:gd name="connsiteY7" fmla="*/ 1192938 h 1192938"/>
              <a:gd name="connsiteX8" fmla="*/ 178494 w 2957772"/>
              <a:gd name="connsiteY8" fmla="*/ 1174376 h 1192938"/>
              <a:gd name="connsiteX9" fmla="*/ 0 w 2957772"/>
              <a:gd name="connsiteY9" fmla="*/ 795292 h 1192938"/>
              <a:gd name="connsiteX10" fmla="*/ 1478886 w 2957772"/>
              <a:gd name="connsiteY10" fmla="*/ 0 h 119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7772" h="1192938">
                <a:moveTo>
                  <a:pt x="1478886" y="0"/>
                </a:moveTo>
                <a:cubicBezTo>
                  <a:pt x="2295652" y="0"/>
                  <a:pt x="2957772" y="356064"/>
                  <a:pt x="2957772" y="795292"/>
                </a:cubicBezTo>
                <a:cubicBezTo>
                  <a:pt x="2957772" y="932551"/>
                  <a:pt x="2893112" y="1061688"/>
                  <a:pt x="2779278" y="1174376"/>
                </a:cubicBezTo>
                <a:lnTo>
                  <a:pt x="2758309" y="1192938"/>
                </a:lnTo>
                <a:lnTo>
                  <a:pt x="2705201" y="1145928"/>
                </a:lnTo>
                <a:cubicBezTo>
                  <a:pt x="2439435" y="934379"/>
                  <a:pt x="1989365" y="795291"/>
                  <a:pt x="1478886" y="795291"/>
                </a:cubicBezTo>
                <a:cubicBezTo>
                  <a:pt x="968407" y="795291"/>
                  <a:pt x="518337" y="934379"/>
                  <a:pt x="252571" y="1145928"/>
                </a:cubicBezTo>
                <a:lnTo>
                  <a:pt x="199463" y="1192938"/>
                </a:lnTo>
                <a:lnTo>
                  <a:pt x="178494" y="1174376"/>
                </a:lnTo>
                <a:cubicBezTo>
                  <a:pt x="64660" y="1061688"/>
                  <a:pt x="0" y="932551"/>
                  <a:pt x="0" y="795292"/>
                </a:cubicBezTo>
                <a:cubicBezTo>
                  <a:pt x="0" y="356064"/>
                  <a:pt x="662120" y="0"/>
                  <a:pt x="1478886" y="0"/>
                </a:cubicBezTo>
                <a:close/>
              </a:path>
            </a:pathLst>
          </a:custGeom>
          <a:solidFill>
            <a:srgbClr val="D5E8D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任意多边形: 形状 13">
            <a:extLst>
              <a:ext uri="{FF2B5EF4-FFF2-40B4-BE49-F238E27FC236}">
                <a16:creationId xmlns:a16="http://schemas.microsoft.com/office/drawing/2014/main" id="{454E338D-017D-72DD-4BB6-FF89AD67D43A}"/>
              </a:ext>
            </a:extLst>
          </p:cNvPr>
          <p:cNvSpPr/>
          <p:nvPr/>
        </p:nvSpPr>
        <p:spPr>
          <a:xfrm>
            <a:off x="716255" y="5132815"/>
            <a:ext cx="2957772" cy="1192937"/>
          </a:xfrm>
          <a:custGeom>
            <a:avLst/>
            <a:gdLst>
              <a:gd name="connsiteX0" fmla="*/ 199463 w 2957772"/>
              <a:gd name="connsiteY0" fmla="*/ 0 h 1192937"/>
              <a:gd name="connsiteX1" fmla="*/ 252571 w 2957772"/>
              <a:gd name="connsiteY1" fmla="*/ 47009 h 1192937"/>
              <a:gd name="connsiteX2" fmla="*/ 1478886 w 2957772"/>
              <a:gd name="connsiteY2" fmla="*/ 397646 h 1192937"/>
              <a:gd name="connsiteX3" fmla="*/ 2705201 w 2957772"/>
              <a:gd name="connsiteY3" fmla="*/ 47009 h 1192937"/>
              <a:gd name="connsiteX4" fmla="*/ 2758309 w 2957772"/>
              <a:gd name="connsiteY4" fmla="*/ 0 h 1192937"/>
              <a:gd name="connsiteX5" fmla="*/ 2779278 w 2957772"/>
              <a:gd name="connsiteY5" fmla="*/ 18561 h 1192937"/>
              <a:gd name="connsiteX6" fmla="*/ 2957772 w 2957772"/>
              <a:gd name="connsiteY6" fmla="*/ 397645 h 1192937"/>
              <a:gd name="connsiteX7" fmla="*/ 1478886 w 2957772"/>
              <a:gd name="connsiteY7" fmla="*/ 1192937 h 1192937"/>
              <a:gd name="connsiteX8" fmla="*/ 0 w 2957772"/>
              <a:gd name="connsiteY8" fmla="*/ 397645 h 1192937"/>
              <a:gd name="connsiteX9" fmla="*/ 178494 w 2957772"/>
              <a:gd name="connsiteY9" fmla="*/ 18561 h 1192937"/>
              <a:gd name="connsiteX10" fmla="*/ 199463 w 2957772"/>
              <a:gd name="connsiteY10" fmla="*/ 0 h 119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7772" h="1192937">
                <a:moveTo>
                  <a:pt x="199463" y="0"/>
                </a:moveTo>
                <a:lnTo>
                  <a:pt x="252571" y="47009"/>
                </a:lnTo>
                <a:cubicBezTo>
                  <a:pt x="518337" y="258559"/>
                  <a:pt x="968407" y="397646"/>
                  <a:pt x="1478886" y="397646"/>
                </a:cubicBezTo>
                <a:cubicBezTo>
                  <a:pt x="1989365" y="397646"/>
                  <a:pt x="2439435" y="258559"/>
                  <a:pt x="2705201" y="47009"/>
                </a:cubicBezTo>
                <a:lnTo>
                  <a:pt x="2758309" y="0"/>
                </a:lnTo>
                <a:lnTo>
                  <a:pt x="2779278" y="18561"/>
                </a:lnTo>
                <a:cubicBezTo>
                  <a:pt x="2893112" y="131249"/>
                  <a:pt x="2957772" y="260386"/>
                  <a:pt x="2957772" y="397645"/>
                </a:cubicBezTo>
                <a:cubicBezTo>
                  <a:pt x="2957772" y="836873"/>
                  <a:pt x="2295652" y="1192937"/>
                  <a:pt x="1478886" y="1192937"/>
                </a:cubicBezTo>
                <a:cubicBezTo>
                  <a:pt x="662120" y="1192937"/>
                  <a:pt x="0" y="836873"/>
                  <a:pt x="0" y="397645"/>
                </a:cubicBezTo>
                <a:cubicBezTo>
                  <a:pt x="0" y="260386"/>
                  <a:pt x="64660" y="131249"/>
                  <a:pt x="178494" y="18561"/>
                </a:cubicBezTo>
                <a:lnTo>
                  <a:pt x="199463" y="0"/>
                </a:lnTo>
                <a:close/>
              </a:path>
            </a:pathLst>
          </a:custGeom>
          <a:solidFill>
            <a:srgbClr val="DAE8F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3" name="图片 2">
            <a:extLst>
              <a:ext uri="{FF2B5EF4-FFF2-40B4-BE49-F238E27FC236}">
                <a16:creationId xmlns:a16="http://schemas.microsoft.com/office/drawing/2014/main" id="{64081F01-3F73-8D2C-6AD4-35FD961DB9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93958" y="994538"/>
            <a:ext cx="1079856" cy="1079856"/>
          </a:xfrm>
          <a:prstGeom prst="rect">
            <a:avLst/>
          </a:prstGeom>
        </p:spPr>
      </p:pic>
      <p:pic>
        <p:nvPicPr>
          <p:cNvPr id="5" name="图片 4">
            <a:extLst>
              <a:ext uri="{FF2B5EF4-FFF2-40B4-BE49-F238E27FC236}">
                <a16:creationId xmlns:a16="http://schemas.microsoft.com/office/drawing/2014/main" id="{6CD9AD8F-2133-6CC2-C698-9D547D891C2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05974" y="2300008"/>
            <a:ext cx="1079856" cy="1079856"/>
          </a:xfrm>
          <a:prstGeom prst="rect">
            <a:avLst/>
          </a:prstGeom>
        </p:spPr>
      </p:pic>
      <p:pic>
        <p:nvPicPr>
          <p:cNvPr id="6" name="图片 5">
            <a:extLst>
              <a:ext uri="{FF2B5EF4-FFF2-40B4-BE49-F238E27FC236}">
                <a16:creationId xmlns:a16="http://schemas.microsoft.com/office/drawing/2014/main" id="{658C67AB-6824-9736-42DD-C8350DEBD21C}"/>
              </a:ext>
            </a:extLst>
          </p:cNvPr>
          <p:cNvPicPr>
            <a:picLocks noChangeAspect="1"/>
          </p:cNvPicPr>
          <p:nvPr/>
        </p:nvPicPr>
        <p:blipFill>
          <a:blip r:embed="rId8"/>
          <a:stretch>
            <a:fillRect/>
          </a:stretch>
        </p:blipFill>
        <p:spPr>
          <a:xfrm>
            <a:off x="5558715" y="1096032"/>
            <a:ext cx="1309246" cy="683809"/>
          </a:xfrm>
          <a:prstGeom prst="rect">
            <a:avLst/>
          </a:prstGeom>
        </p:spPr>
      </p:pic>
      <p:pic>
        <p:nvPicPr>
          <p:cNvPr id="8" name="图片 7">
            <a:extLst>
              <a:ext uri="{FF2B5EF4-FFF2-40B4-BE49-F238E27FC236}">
                <a16:creationId xmlns:a16="http://schemas.microsoft.com/office/drawing/2014/main" id="{55CA2192-3A7D-D1A2-577C-2C0E8C902855}"/>
              </a:ext>
            </a:extLst>
          </p:cNvPr>
          <p:cNvPicPr>
            <a:picLocks noChangeAspect="1"/>
          </p:cNvPicPr>
          <p:nvPr/>
        </p:nvPicPr>
        <p:blipFill>
          <a:blip r:embed="rId8"/>
          <a:stretch>
            <a:fillRect/>
          </a:stretch>
        </p:blipFill>
        <p:spPr>
          <a:xfrm>
            <a:off x="5591279" y="2416485"/>
            <a:ext cx="1309246" cy="683809"/>
          </a:xfrm>
          <a:prstGeom prst="rect">
            <a:avLst/>
          </a:prstGeom>
        </p:spPr>
      </p:pic>
    </p:spTree>
    <p:extLst>
      <p:ext uri="{BB962C8B-B14F-4D97-AF65-F5344CB8AC3E}">
        <p14:creationId xmlns:p14="http://schemas.microsoft.com/office/powerpoint/2010/main" val="29248424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6B097-051A-5686-A2D0-7AC2C0DE6E9C}"/>
            </a:ext>
          </a:extLst>
        </p:cNvPr>
        <p:cNvGrpSpPr/>
        <p:nvPr/>
      </p:nvGrpSpPr>
      <p:grpSpPr>
        <a:xfrm>
          <a:off x="0" y="0"/>
          <a:ext cx="0" cy="0"/>
          <a:chOff x="0" y="0"/>
          <a:chExt cx="0" cy="0"/>
        </a:xfrm>
      </p:grpSpPr>
      <p:cxnSp>
        <p:nvCxnSpPr>
          <p:cNvPr id="52" name="直接箭头连接符 51">
            <a:extLst>
              <a:ext uri="{FF2B5EF4-FFF2-40B4-BE49-F238E27FC236}">
                <a16:creationId xmlns:a16="http://schemas.microsoft.com/office/drawing/2014/main" id="{8AB7FBCA-D25B-9E68-F3B5-1F673CD2E3C0}"/>
              </a:ext>
            </a:extLst>
          </p:cNvPr>
          <p:cNvCxnSpPr>
            <a:cxnSpLocks/>
          </p:cNvCxnSpPr>
          <p:nvPr/>
        </p:nvCxnSpPr>
        <p:spPr>
          <a:xfrm>
            <a:off x="4754451" y="2846562"/>
            <a:ext cx="3179474" cy="0"/>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49" name="直接箭头连接符 48">
            <a:extLst>
              <a:ext uri="{FF2B5EF4-FFF2-40B4-BE49-F238E27FC236}">
                <a16:creationId xmlns:a16="http://schemas.microsoft.com/office/drawing/2014/main" id="{35A7FD10-FAC6-D8E7-902A-F2985B46A65C}"/>
              </a:ext>
            </a:extLst>
          </p:cNvPr>
          <p:cNvCxnSpPr>
            <a:cxnSpLocks/>
          </p:cNvCxnSpPr>
          <p:nvPr/>
        </p:nvCxnSpPr>
        <p:spPr>
          <a:xfrm>
            <a:off x="4754451" y="1560745"/>
            <a:ext cx="3179474" cy="0"/>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62" name="直接连接符 61">
            <a:extLst>
              <a:ext uri="{FF2B5EF4-FFF2-40B4-BE49-F238E27FC236}">
                <a16:creationId xmlns:a16="http://schemas.microsoft.com/office/drawing/2014/main" id="{7011C324-AD2D-090D-EE0D-C6DB66EABF8C}"/>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B8103D9F-0A64-9065-CEAE-9272D1842C3B}"/>
              </a:ext>
            </a:extLst>
          </p:cNvPr>
          <p:cNvSpPr txBox="1">
            <a:spLocks noChangeArrowheads="1"/>
          </p:cNvSpPr>
          <p:nvPr/>
        </p:nvSpPr>
        <p:spPr bwMode="auto">
          <a:xfrm>
            <a:off x="367827" y="213865"/>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fontAlgn="base">
              <a:lnSpc>
                <a:spcPct val="100000"/>
              </a:lnSpc>
              <a:spcBef>
                <a:spcPct val="0"/>
              </a:spcBef>
              <a:spcAft>
                <a:spcPct val="0"/>
              </a:spcAft>
              <a:buNone/>
              <a:defRPr/>
            </a:pPr>
            <a:r>
              <a:rPr lang="en-US" altLang="zh-CN" sz="3200" b="1" dirty="0">
                <a:latin typeface="微软雅黑" panose="020B0503020204020204" pitchFamily="34" charset="-122"/>
                <a:ea typeface="微软雅黑" panose="020B0503020204020204" pitchFamily="34" charset="-122"/>
              </a:rPr>
              <a:t>Our Strategy</a:t>
            </a:r>
            <a:endParaRPr lang="zh-CN" altLang="en-US" sz="3200" b="1" dirty="0">
              <a:latin typeface="微软雅黑" panose="020B0503020204020204" pitchFamily="34" charset="-122"/>
              <a:ea typeface="微软雅黑" panose="020B0503020204020204" pitchFamily="34" charset="-122"/>
            </a:endParaRPr>
          </a:p>
        </p:txBody>
      </p:sp>
      <p:pic>
        <p:nvPicPr>
          <p:cNvPr id="2" name="图片 1">
            <a:extLst>
              <a:ext uri="{FF2B5EF4-FFF2-40B4-BE49-F238E27FC236}">
                <a16:creationId xmlns:a16="http://schemas.microsoft.com/office/drawing/2014/main" id="{68CD626F-DDAB-A7FF-5981-CF8DA1F785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6242" y="2457850"/>
            <a:ext cx="779117" cy="779117"/>
          </a:xfrm>
          <a:prstGeom prst="rect">
            <a:avLst/>
          </a:prstGeom>
        </p:spPr>
      </p:pic>
      <p:pic>
        <p:nvPicPr>
          <p:cNvPr id="17" name="图片 16">
            <a:extLst>
              <a:ext uri="{FF2B5EF4-FFF2-40B4-BE49-F238E27FC236}">
                <a16:creationId xmlns:a16="http://schemas.microsoft.com/office/drawing/2014/main" id="{69542F79-BDD2-243B-037E-8B7DCB59CC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6243" y="1174733"/>
            <a:ext cx="779117" cy="779117"/>
          </a:xfrm>
          <a:prstGeom prst="rect">
            <a:avLst/>
          </a:prstGeom>
        </p:spPr>
      </p:pic>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03CCE71E-75AF-5D21-A87B-8610FF8A66C6}"/>
                  </a:ext>
                </a:extLst>
              </p:cNvPr>
              <p:cNvSpPr txBox="1"/>
              <p:nvPr/>
            </p:nvSpPr>
            <p:spPr>
              <a:xfrm>
                <a:off x="1843899" y="1209104"/>
                <a:ext cx="3259324" cy="646331"/>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n-US" altLang="zh-CN" sz="2400" b="0" i="1" dirty="0" smtClean="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zh-CN" altLang="en-US" sz="2400" dirty="0">
                              <a:latin typeface="Cambria Math" panose="02040503050406030204" pitchFamily="18" charset="0"/>
                              <a:ea typeface="Microsoft YaHei" panose="020B0503020204020204" pitchFamily="34" charset="-122"/>
                            </a:rPr>
                            <m:t>𝐴</m:t>
                          </m:r>
                        </m:sub>
                      </m:sSub>
                      <m:r>
                        <a:rPr lang="zh-CN" altLang="en-US" sz="2400" dirty="0">
                          <a:latin typeface="Cambria Math" panose="02040503050406030204" pitchFamily="18" charset="0"/>
                          <a:ea typeface="Microsoft YaHei" panose="020B0503020204020204" pitchFamily="34" charset="-122"/>
                        </a:rPr>
                        <m:t>←</m:t>
                      </m:r>
                      <m:r>
                        <m:rPr>
                          <m:sty m:val="p"/>
                        </m:rPr>
                        <a:rPr lang="en-US" altLang="zh-CN" sz="2400" dirty="0">
                          <a:latin typeface="Cambria Math" panose="02040503050406030204" pitchFamily="18" charset="0"/>
                        </a:rPr>
                        <m:t>KG</m:t>
                      </m:r>
                      <m:r>
                        <a:rPr lang="en-US" altLang="zh-CN" sz="2400" dirty="0">
                          <a:latin typeface="Cambria Math" panose="02040503050406030204" pitchFamily="18" charset="0"/>
                        </a:rPr>
                        <m:t>(</m:t>
                      </m:r>
                      <m:r>
                        <a:rPr lang="zh-CN" altLang="en-US" sz="2400" dirty="0">
                          <a:latin typeface="Cambria Math" panose="02040503050406030204" pitchFamily="18" charset="0"/>
                          <a:ea typeface="Microsoft YaHei" panose="020B0503020204020204" pitchFamily="34" charset="-122"/>
                        </a:rPr>
                        <m:t>𝑠</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en-US" altLang="zh-CN" sz="2400" b="0" i="1" dirty="0" smtClean="0">
                              <a:latin typeface="Cambria Math" panose="02040503050406030204" pitchFamily="18" charset="0"/>
                              <a:ea typeface="Microsoft YaHei" panose="020B0503020204020204" pitchFamily="34" charset="-122"/>
                            </a:rPr>
                            <m:t>𝐴</m:t>
                          </m:r>
                        </m:sub>
                      </m:sSub>
                      <m:r>
                        <a:rPr lang="en-US" altLang="zh-CN" sz="2400" dirty="0">
                          <a:latin typeface="Cambria Math" panose="02040503050406030204" pitchFamily="18" charset="0"/>
                        </a:rPr>
                        <m:t>)</m:t>
                      </m:r>
                    </m:oMath>
                  </m:oMathPara>
                </a14:m>
                <a:endParaRPr lang="zh-CN" altLang="en-US" sz="2400" dirty="0">
                  <a:latin typeface="Microsoft YaHei" panose="020B0503020204020204" pitchFamily="34" charset="-122"/>
                  <a:ea typeface="Microsoft YaHei" panose="020B0503020204020204" pitchFamily="34" charset="-122"/>
                </a:endParaRPr>
              </a:p>
            </p:txBody>
          </p:sp>
        </mc:Choice>
        <mc:Fallback xmlns="">
          <p:sp>
            <p:nvSpPr>
              <p:cNvPr id="28" name="文本框 27">
                <a:extLst>
                  <a:ext uri="{FF2B5EF4-FFF2-40B4-BE49-F238E27FC236}">
                    <a16:creationId xmlns:a16="http://schemas.microsoft.com/office/drawing/2014/main" id="{03CCE71E-75AF-5D21-A87B-8610FF8A66C6}"/>
                  </a:ext>
                </a:extLst>
              </p:cNvPr>
              <p:cNvSpPr txBox="1">
                <a:spLocks noRot="1" noChangeAspect="1" noMove="1" noResize="1" noEditPoints="1" noAdjustHandles="1" noChangeArrowheads="1" noChangeShapeType="1" noTextEdit="1"/>
              </p:cNvSpPr>
              <p:nvPr/>
            </p:nvSpPr>
            <p:spPr>
              <a:xfrm>
                <a:off x="1843899" y="1209104"/>
                <a:ext cx="3259324" cy="646331"/>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96DE95EC-28C5-D071-BCAA-919BE96A7034}"/>
                  </a:ext>
                </a:extLst>
              </p:cNvPr>
              <p:cNvSpPr txBox="1"/>
              <p:nvPr/>
            </p:nvSpPr>
            <p:spPr>
              <a:xfrm>
                <a:off x="1843899" y="2453963"/>
                <a:ext cx="3259324" cy="646331"/>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n-US" altLang="zh-CN" sz="2400" b="0" i="1" dirty="0" smtClean="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en-US" altLang="zh-CN" sz="2400" b="0" i="1" dirty="0" smtClean="0">
                              <a:latin typeface="Cambria Math" panose="02040503050406030204" pitchFamily="18" charset="0"/>
                              <a:ea typeface="Microsoft YaHei" panose="020B0503020204020204" pitchFamily="34" charset="-122"/>
                            </a:rPr>
                            <m:t>𝐵</m:t>
                          </m:r>
                        </m:sub>
                      </m:sSub>
                      <m:r>
                        <a:rPr lang="zh-CN" altLang="en-US" sz="2400" dirty="0">
                          <a:latin typeface="Cambria Math" panose="02040503050406030204" pitchFamily="18" charset="0"/>
                          <a:ea typeface="Microsoft YaHei" panose="020B0503020204020204" pitchFamily="34" charset="-122"/>
                        </a:rPr>
                        <m:t>←</m:t>
                      </m:r>
                      <m:r>
                        <m:rPr>
                          <m:sty m:val="p"/>
                        </m:rPr>
                        <a:rPr lang="en-US" altLang="zh-CN" sz="2400" dirty="0">
                          <a:latin typeface="Cambria Math" panose="02040503050406030204" pitchFamily="18" charset="0"/>
                        </a:rPr>
                        <m:t>KG</m:t>
                      </m:r>
                      <m:r>
                        <a:rPr lang="en-US" altLang="zh-CN" sz="2400" dirty="0">
                          <a:latin typeface="Cambria Math" panose="02040503050406030204" pitchFamily="18" charset="0"/>
                        </a:rPr>
                        <m:t>(</m:t>
                      </m:r>
                      <m:r>
                        <a:rPr lang="zh-CN" altLang="en-US" sz="2400" dirty="0">
                          <a:latin typeface="Cambria Math" panose="02040503050406030204" pitchFamily="18" charset="0"/>
                          <a:ea typeface="Microsoft YaHei" panose="020B0503020204020204" pitchFamily="34" charset="-122"/>
                        </a:rPr>
                        <m:t>𝑠</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en-US" altLang="zh-CN" sz="2400" b="0" i="1" dirty="0" smtClean="0">
                              <a:latin typeface="Cambria Math" panose="02040503050406030204" pitchFamily="18" charset="0"/>
                              <a:ea typeface="Microsoft YaHei" panose="020B0503020204020204" pitchFamily="34" charset="-122"/>
                            </a:rPr>
                            <m:t>𝐵</m:t>
                          </m:r>
                        </m:sub>
                      </m:sSub>
                      <m:r>
                        <a:rPr lang="en-US" altLang="zh-CN" sz="2400" dirty="0">
                          <a:latin typeface="Cambria Math" panose="02040503050406030204" pitchFamily="18" charset="0"/>
                        </a:rPr>
                        <m:t>)</m:t>
                      </m:r>
                    </m:oMath>
                  </m:oMathPara>
                </a14:m>
                <a:endParaRPr lang="zh-CN" altLang="en-US" sz="2400" dirty="0">
                  <a:latin typeface="Microsoft YaHei" panose="020B0503020204020204" pitchFamily="34" charset="-122"/>
                  <a:ea typeface="Microsoft YaHei" panose="020B0503020204020204" pitchFamily="34" charset="-122"/>
                </a:endParaRPr>
              </a:p>
            </p:txBody>
          </p:sp>
        </mc:Choice>
        <mc:Fallback xmlns="">
          <p:sp>
            <p:nvSpPr>
              <p:cNvPr id="41" name="文本框 40">
                <a:extLst>
                  <a:ext uri="{FF2B5EF4-FFF2-40B4-BE49-F238E27FC236}">
                    <a16:creationId xmlns:a16="http://schemas.microsoft.com/office/drawing/2014/main" id="{96DE95EC-28C5-D071-BCAA-919BE96A7034}"/>
                  </a:ext>
                </a:extLst>
              </p:cNvPr>
              <p:cNvSpPr txBox="1">
                <a:spLocks noRot="1" noChangeAspect="1" noMove="1" noResize="1" noEditPoints="1" noAdjustHandles="1" noChangeArrowheads="1" noChangeShapeType="1" noTextEdit="1"/>
              </p:cNvSpPr>
              <p:nvPr/>
            </p:nvSpPr>
            <p:spPr>
              <a:xfrm>
                <a:off x="1843899" y="2453963"/>
                <a:ext cx="3259324" cy="646331"/>
              </a:xfrm>
              <a:prstGeom prst="rect">
                <a:avLst/>
              </a:prstGeom>
              <a:blipFill>
                <a:blip r:embed="rId6"/>
                <a:stretch>
                  <a:fillRect/>
                </a:stretch>
              </a:blipFill>
            </p:spPr>
            <p:txBody>
              <a:bodyPr/>
              <a:lstStyle/>
              <a:p>
                <a:r>
                  <a:rPr lang="zh-CN" altLang="en-US">
                    <a:noFill/>
                  </a:rPr>
                  <a:t> </a:t>
                </a:r>
              </a:p>
            </p:txBody>
          </p:sp>
        </mc:Fallback>
      </mc:AlternateContent>
      <p:sp>
        <p:nvSpPr>
          <p:cNvPr id="4" name="椭圆 3">
            <a:extLst>
              <a:ext uri="{FF2B5EF4-FFF2-40B4-BE49-F238E27FC236}">
                <a16:creationId xmlns:a16="http://schemas.microsoft.com/office/drawing/2014/main" id="{EE11E1AF-007A-7E69-61F5-60FF043FB256}"/>
              </a:ext>
            </a:extLst>
          </p:cNvPr>
          <p:cNvSpPr/>
          <p:nvPr/>
        </p:nvSpPr>
        <p:spPr>
          <a:xfrm>
            <a:off x="8307161" y="1078905"/>
            <a:ext cx="2408596" cy="963679"/>
          </a:xfrm>
          <a:prstGeom prst="ellipse">
            <a:avLst/>
          </a:prstGeom>
          <a:solidFill>
            <a:srgbClr val="D5E8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3FD5ED0C-9B8F-0C0C-7D76-FB753CDC7C0D}"/>
              </a:ext>
            </a:extLst>
          </p:cNvPr>
          <p:cNvSpPr/>
          <p:nvPr/>
        </p:nvSpPr>
        <p:spPr>
          <a:xfrm>
            <a:off x="8307161" y="2364722"/>
            <a:ext cx="2408596" cy="963679"/>
          </a:xfrm>
          <a:prstGeom prst="ellipse">
            <a:avLst/>
          </a:prstGeom>
          <a:solidFill>
            <a:srgbClr val="DAE8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75A22AD3-D3E2-1FB5-4685-E5268ECB63E8}"/>
              </a:ext>
            </a:extLst>
          </p:cNvPr>
          <p:cNvSpPr txBox="1"/>
          <p:nvPr/>
        </p:nvSpPr>
        <p:spPr>
          <a:xfrm>
            <a:off x="8456750" y="1341617"/>
            <a:ext cx="2109418" cy="369332"/>
          </a:xfrm>
          <a:prstGeom prst="rect">
            <a:avLst/>
          </a:prstGeom>
          <a:noFill/>
        </p:spPr>
        <p:txBody>
          <a:bodyPr wrap="square">
            <a:spAutoFit/>
          </a:bodyPr>
          <a:lstStyle/>
          <a:p>
            <a:pPr algn="ctr"/>
            <a:r>
              <a:rPr lang="en-US" altLang="zh-CN" dirty="0">
                <a:latin typeface="Microsoft YaHei" panose="020B0503020204020204" pitchFamily="34" charset="-122"/>
                <a:ea typeface="Microsoft YaHei" panose="020B0503020204020204" pitchFamily="34" charset="-122"/>
              </a:rPr>
              <a:t>g</a:t>
            </a:r>
            <a:r>
              <a:rPr lang="en-US" altLang="zh-CN" sz="1800" dirty="0">
                <a:latin typeface="Microsoft YaHei" panose="020B0503020204020204" pitchFamily="34" charset="-122"/>
                <a:ea typeface="Microsoft YaHei" panose="020B0503020204020204" pitchFamily="34" charset="-122"/>
              </a:rPr>
              <a:t>roup encoding </a:t>
            </a:r>
            <a:endParaRPr lang="zh-CN" altLang="en-US" dirty="0"/>
          </a:p>
        </p:txBody>
      </p:sp>
      <p:sp>
        <p:nvSpPr>
          <p:cNvPr id="10" name="文本框 9">
            <a:extLst>
              <a:ext uri="{FF2B5EF4-FFF2-40B4-BE49-F238E27FC236}">
                <a16:creationId xmlns:a16="http://schemas.microsoft.com/office/drawing/2014/main" id="{C1A85E30-AC76-175B-03CF-41A8719D7C7E}"/>
              </a:ext>
            </a:extLst>
          </p:cNvPr>
          <p:cNvSpPr txBox="1"/>
          <p:nvPr/>
        </p:nvSpPr>
        <p:spPr>
          <a:xfrm>
            <a:off x="8486967" y="2661895"/>
            <a:ext cx="2109418" cy="369332"/>
          </a:xfrm>
          <a:prstGeom prst="rect">
            <a:avLst/>
          </a:prstGeom>
          <a:noFill/>
        </p:spPr>
        <p:txBody>
          <a:bodyPr wrap="square">
            <a:spAutoFit/>
          </a:bodyPr>
          <a:lstStyle/>
          <a:p>
            <a:pPr algn="ctr"/>
            <a:r>
              <a:rPr lang="en-US" altLang="zh-CN" dirty="0">
                <a:latin typeface="Microsoft YaHei" panose="020B0503020204020204" pitchFamily="34" charset="-122"/>
                <a:ea typeface="Microsoft YaHei" panose="020B0503020204020204" pitchFamily="34" charset="-122"/>
              </a:rPr>
              <a:t>g</a:t>
            </a:r>
            <a:r>
              <a:rPr lang="en-US" altLang="zh-CN" sz="1800" dirty="0">
                <a:latin typeface="Microsoft YaHei" panose="020B0503020204020204" pitchFamily="34" charset="-122"/>
                <a:ea typeface="Microsoft YaHei" panose="020B0503020204020204" pitchFamily="34" charset="-122"/>
              </a:rPr>
              <a:t>roup encoding </a:t>
            </a:r>
            <a:endParaRPr lang="zh-CN" altLang="en-US" dirty="0"/>
          </a:p>
        </p:txBody>
      </p:sp>
      <p:sp>
        <p:nvSpPr>
          <p:cNvPr id="16" name="任意多边形: 形状 15">
            <a:extLst>
              <a:ext uri="{FF2B5EF4-FFF2-40B4-BE49-F238E27FC236}">
                <a16:creationId xmlns:a16="http://schemas.microsoft.com/office/drawing/2014/main" id="{54158808-40B1-9874-7B9E-E37E3BC64C73}"/>
              </a:ext>
            </a:extLst>
          </p:cNvPr>
          <p:cNvSpPr/>
          <p:nvPr/>
        </p:nvSpPr>
        <p:spPr>
          <a:xfrm>
            <a:off x="915719" y="4674943"/>
            <a:ext cx="2558846" cy="795293"/>
          </a:xfrm>
          <a:custGeom>
            <a:avLst/>
            <a:gdLst>
              <a:gd name="connsiteX0" fmla="*/ 1279423 w 2558846"/>
              <a:gd name="connsiteY0" fmla="*/ 0 h 795293"/>
              <a:gd name="connsiteX1" fmla="*/ 2505738 w 2558846"/>
              <a:gd name="connsiteY1" fmla="*/ 350637 h 795293"/>
              <a:gd name="connsiteX2" fmla="*/ 2558846 w 2558846"/>
              <a:gd name="connsiteY2" fmla="*/ 397647 h 795293"/>
              <a:gd name="connsiteX3" fmla="*/ 2505738 w 2558846"/>
              <a:gd name="connsiteY3" fmla="*/ 444656 h 795293"/>
              <a:gd name="connsiteX4" fmla="*/ 1279423 w 2558846"/>
              <a:gd name="connsiteY4" fmla="*/ 795293 h 795293"/>
              <a:gd name="connsiteX5" fmla="*/ 53108 w 2558846"/>
              <a:gd name="connsiteY5" fmla="*/ 444656 h 795293"/>
              <a:gd name="connsiteX6" fmla="*/ 0 w 2558846"/>
              <a:gd name="connsiteY6" fmla="*/ 397647 h 795293"/>
              <a:gd name="connsiteX7" fmla="*/ 53108 w 2558846"/>
              <a:gd name="connsiteY7" fmla="*/ 350637 h 795293"/>
              <a:gd name="connsiteX8" fmla="*/ 1279423 w 2558846"/>
              <a:gd name="connsiteY8" fmla="*/ 0 h 795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8846" h="795293">
                <a:moveTo>
                  <a:pt x="1279423" y="0"/>
                </a:moveTo>
                <a:cubicBezTo>
                  <a:pt x="1789902" y="0"/>
                  <a:pt x="2239972" y="139088"/>
                  <a:pt x="2505738" y="350637"/>
                </a:cubicBezTo>
                <a:lnTo>
                  <a:pt x="2558846" y="397647"/>
                </a:lnTo>
                <a:lnTo>
                  <a:pt x="2505738" y="444656"/>
                </a:lnTo>
                <a:cubicBezTo>
                  <a:pt x="2239972" y="656206"/>
                  <a:pt x="1789902" y="795293"/>
                  <a:pt x="1279423" y="795293"/>
                </a:cubicBezTo>
                <a:cubicBezTo>
                  <a:pt x="768944" y="795293"/>
                  <a:pt x="318874" y="656206"/>
                  <a:pt x="53108" y="444656"/>
                </a:cubicBezTo>
                <a:lnTo>
                  <a:pt x="0" y="397647"/>
                </a:lnTo>
                <a:lnTo>
                  <a:pt x="53108" y="350637"/>
                </a:lnTo>
                <a:cubicBezTo>
                  <a:pt x="318874" y="139088"/>
                  <a:pt x="768944" y="0"/>
                  <a:pt x="1279423" y="0"/>
                </a:cubicBezTo>
                <a:close/>
              </a:path>
            </a:pathLst>
          </a:custGeom>
          <a:solidFill>
            <a:srgbClr val="FDE9D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 name="任意多边形: 形状 14">
            <a:extLst>
              <a:ext uri="{FF2B5EF4-FFF2-40B4-BE49-F238E27FC236}">
                <a16:creationId xmlns:a16="http://schemas.microsoft.com/office/drawing/2014/main" id="{281EE938-B9E2-136F-F080-97E20393173D}"/>
              </a:ext>
            </a:extLst>
          </p:cNvPr>
          <p:cNvSpPr/>
          <p:nvPr/>
        </p:nvSpPr>
        <p:spPr>
          <a:xfrm>
            <a:off x="716255" y="3841327"/>
            <a:ext cx="2957772" cy="1192938"/>
          </a:xfrm>
          <a:custGeom>
            <a:avLst/>
            <a:gdLst>
              <a:gd name="connsiteX0" fmla="*/ 1478886 w 2957772"/>
              <a:gd name="connsiteY0" fmla="*/ 0 h 1192938"/>
              <a:gd name="connsiteX1" fmla="*/ 2957772 w 2957772"/>
              <a:gd name="connsiteY1" fmla="*/ 795292 h 1192938"/>
              <a:gd name="connsiteX2" fmla="*/ 2779278 w 2957772"/>
              <a:gd name="connsiteY2" fmla="*/ 1174376 h 1192938"/>
              <a:gd name="connsiteX3" fmla="*/ 2758309 w 2957772"/>
              <a:gd name="connsiteY3" fmla="*/ 1192938 h 1192938"/>
              <a:gd name="connsiteX4" fmla="*/ 2705201 w 2957772"/>
              <a:gd name="connsiteY4" fmla="*/ 1145928 h 1192938"/>
              <a:gd name="connsiteX5" fmla="*/ 1478886 w 2957772"/>
              <a:gd name="connsiteY5" fmla="*/ 795291 h 1192938"/>
              <a:gd name="connsiteX6" fmla="*/ 252571 w 2957772"/>
              <a:gd name="connsiteY6" fmla="*/ 1145928 h 1192938"/>
              <a:gd name="connsiteX7" fmla="*/ 199463 w 2957772"/>
              <a:gd name="connsiteY7" fmla="*/ 1192938 h 1192938"/>
              <a:gd name="connsiteX8" fmla="*/ 178494 w 2957772"/>
              <a:gd name="connsiteY8" fmla="*/ 1174376 h 1192938"/>
              <a:gd name="connsiteX9" fmla="*/ 0 w 2957772"/>
              <a:gd name="connsiteY9" fmla="*/ 795292 h 1192938"/>
              <a:gd name="connsiteX10" fmla="*/ 1478886 w 2957772"/>
              <a:gd name="connsiteY10" fmla="*/ 0 h 119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7772" h="1192938">
                <a:moveTo>
                  <a:pt x="1478886" y="0"/>
                </a:moveTo>
                <a:cubicBezTo>
                  <a:pt x="2295652" y="0"/>
                  <a:pt x="2957772" y="356064"/>
                  <a:pt x="2957772" y="795292"/>
                </a:cubicBezTo>
                <a:cubicBezTo>
                  <a:pt x="2957772" y="932551"/>
                  <a:pt x="2893112" y="1061688"/>
                  <a:pt x="2779278" y="1174376"/>
                </a:cubicBezTo>
                <a:lnTo>
                  <a:pt x="2758309" y="1192938"/>
                </a:lnTo>
                <a:lnTo>
                  <a:pt x="2705201" y="1145928"/>
                </a:lnTo>
                <a:cubicBezTo>
                  <a:pt x="2439435" y="934379"/>
                  <a:pt x="1989365" y="795291"/>
                  <a:pt x="1478886" y="795291"/>
                </a:cubicBezTo>
                <a:cubicBezTo>
                  <a:pt x="968407" y="795291"/>
                  <a:pt x="518337" y="934379"/>
                  <a:pt x="252571" y="1145928"/>
                </a:cubicBezTo>
                <a:lnTo>
                  <a:pt x="199463" y="1192938"/>
                </a:lnTo>
                <a:lnTo>
                  <a:pt x="178494" y="1174376"/>
                </a:lnTo>
                <a:cubicBezTo>
                  <a:pt x="64660" y="1061688"/>
                  <a:pt x="0" y="932551"/>
                  <a:pt x="0" y="795292"/>
                </a:cubicBezTo>
                <a:cubicBezTo>
                  <a:pt x="0" y="356064"/>
                  <a:pt x="662120" y="0"/>
                  <a:pt x="1478886" y="0"/>
                </a:cubicBezTo>
                <a:close/>
              </a:path>
            </a:pathLst>
          </a:custGeom>
          <a:solidFill>
            <a:srgbClr val="D5E8D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任意多边形: 形状 13">
            <a:extLst>
              <a:ext uri="{FF2B5EF4-FFF2-40B4-BE49-F238E27FC236}">
                <a16:creationId xmlns:a16="http://schemas.microsoft.com/office/drawing/2014/main" id="{1BA0FC19-20F3-87B8-8E03-7580772D17BF}"/>
              </a:ext>
            </a:extLst>
          </p:cNvPr>
          <p:cNvSpPr/>
          <p:nvPr/>
        </p:nvSpPr>
        <p:spPr>
          <a:xfrm>
            <a:off x="716255" y="5132815"/>
            <a:ext cx="2957772" cy="1192937"/>
          </a:xfrm>
          <a:custGeom>
            <a:avLst/>
            <a:gdLst>
              <a:gd name="connsiteX0" fmla="*/ 199463 w 2957772"/>
              <a:gd name="connsiteY0" fmla="*/ 0 h 1192937"/>
              <a:gd name="connsiteX1" fmla="*/ 252571 w 2957772"/>
              <a:gd name="connsiteY1" fmla="*/ 47009 h 1192937"/>
              <a:gd name="connsiteX2" fmla="*/ 1478886 w 2957772"/>
              <a:gd name="connsiteY2" fmla="*/ 397646 h 1192937"/>
              <a:gd name="connsiteX3" fmla="*/ 2705201 w 2957772"/>
              <a:gd name="connsiteY3" fmla="*/ 47009 h 1192937"/>
              <a:gd name="connsiteX4" fmla="*/ 2758309 w 2957772"/>
              <a:gd name="connsiteY4" fmla="*/ 0 h 1192937"/>
              <a:gd name="connsiteX5" fmla="*/ 2779278 w 2957772"/>
              <a:gd name="connsiteY5" fmla="*/ 18561 h 1192937"/>
              <a:gd name="connsiteX6" fmla="*/ 2957772 w 2957772"/>
              <a:gd name="connsiteY6" fmla="*/ 397645 h 1192937"/>
              <a:gd name="connsiteX7" fmla="*/ 1478886 w 2957772"/>
              <a:gd name="connsiteY7" fmla="*/ 1192937 h 1192937"/>
              <a:gd name="connsiteX8" fmla="*/ 0 w 2957772"/>
              <a:gd name="connsiteY8" fmla="*/ 397645 h 1192937"/>
              <a:gd name="connsiteX9" fmla="*/ 178494 w 2957772"/>
              <a:gd name="connsiteY9" fmla="*/ 18561 h 1192937"/>
              <a:gd name="connsiteX10" fmla="*/ 199463 w 2957772"/>
              <a:gd name="connsiteY10" fmla="*/ 0 h 119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7772" h="1192937">
                <a:moveTo>
                  <a:pt x="199463" y="0"/>
                </a:moveTo>
                <a:lnTo>
                  <a:pt x="252571" y="47009"/>
                </a:lnTo>
                <a:cubicBezTo>
                  <a:pt x="518337" y="258559"/>
                  <a:pt x="968407" y="397646"/>
                  <a:pt x="1478886" y="397646"/>
                </a:cubicBezTo>
                <a:cubicBezTo>
                  <a:pt x="1989365" y="397646"/>
                  <a:pt x="2439435" y="258559"/>
                  <a:pt x="2705201" y="47009"/>
                </a:cubicBezTo>
                <a:lnTo>
                  <a:pt x="2758309" y="0"/>
                </a:lnTo>
                <a:lnTo>
                  <a:pt x="2779278" y="18561"/>
                </a:lnTo>
                <a:cubicBezTo>
                  <a:pt x="2893112" y="131249"/>
                  <a:pt x="2957772" y="260386"/>
                  <a:pt x="2957772" y="397645"/>
                </a:cubicBezTo>
                <a:cubicBezTo>
                  <a:pt x="2957772" y="836873"/>
                  <a:pt x="2295652" y="1192937"/>
                  <a:pt x="1478886" y="1192937"/>
                </a:cubicBezTo>
                <a:cubicBezTo>
                  <a:pt x="662120" y="1192937"/>
                  <a:pt x="0" y="836873"/>
                  <a:pt x="0" y="397645"/>
                </a:cubicBezTo>
                <a:cubicBezTo>
                  <a:pt x="0" y="260386"/>
                  <a:pt x="64660" y="131249"/>
                  <a:pt x="178494" y="18561"/>
                </a:cubicBezTo>
                <a:lnTo>
                  <a:pt x="199463" y="0"/>
                </a:lnTo>
                <a:close/>
              </a:path>
            </a:pathLst>
          </a:custGeom>
          <a:solidFill>
            <a:srgbClr val="DAE8F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0" name="直接箭头连接符 19">
            <a:extLst>
              <a:ext uri="{FF2B5EF4-FFF2-40B4-BE49-F238E27FC236}">
                <a16:creationId xmlns:a16="http://schemas.microsoft.com/office/drawing/2014/main" id="{73C76345-1A00-6CF4-B8FE-E27C82E2DAAF}"/>
              </a:ext>
            </a:extLst>
          </p:cNvPr>
          <p:cNvCxnSpPr>
            <a:cxnSpLocks/>
          </p:cNvCxnSpPr>
          <p:nvPr/>
        </p:nvCxnSpPr>
        <p:spPr>
          <a:xfrm>
            <a:off x="3443764" y="4421511"/>
            <a:ext cx="881841"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C7DDE9E1-D422-9D5C-AF14-EC99409524A2}"/>
                  </a:ext>
                </a:extLst>
              </p:cNvPr>
              <p:cNvSpPr txBox="1"/>
              <p:nvPr/>
            </p:nvSpPr>
            <p:spPr>
              <a:xfrm>
                <a:off x="4417286" y="4178882"/>
                <a:ext cx="4688386" cy="461665"/>
              </a:xfrm>
              <a:prstGeom prst="rect">
                <a:avLst/>
              </a:prstGeom>
              <a:noFill/>
            </p:spPr>
            <p:txBody>
              <a:bodyPr wrap="square">
                <a:spAutoFit/>
              </a:bodyPr>
              <a:lstStyle/>
              <a:p>
                <a14:m>
                  <m:oMath xmlns:m="http://schemas.openxmlformats.org/officeDocument/2006/math">
                    <m:r>
                      <a:rPr lang="zh-CN" altLang="en-US" sz="2400" b="1" i="1" dirty="0" smtClean="0">
                        <a:solidFill>
                          <a:srgbClr val="C00000"/>
                        </a:solidFill>
                        <a:latin typeface="Cambria Math" panose="02040503050406030204" pitchFamily="18" charset="0"/>
                        <a:ea typeface="Microsoft YaHei" panose="020B0503020204020204" pitchFamily="34" charset="-122"/>
                      </a:rPr>
                      <m:t>𝒔𝒕</m:t>
                    </m:r>
                    <m:r>
                      <a:rPr lang="en-US" altLang="zh-CN" sz="2400" b="1" i="1" dirty="0">
                        <a:solidFill>
                          <a:srgbClr val="C00000"/>
                        </a:solidFill>
                        <a:latin typeface="Cambria Math" panose="02040503050406030204" pitchFamily="18" charset="0"/>
                        <a:ea typeface="Microsoft YaHei" panose="020B0503020204020204" pitchFamily="34" charset="-122"/>
                      </a:rPr>
                      <m:t>𝒓</m:t>
                    </m:r>
                  </m:oMath>
                </a14:m>
                <a:r>
                  <a:rPr lang="zh-CN" altLang="en-US" sz="2400" b="1" dirty="0">
                    <a:solidFill>
                      <a:srgbClr val="C00000"/>
                    </a:solidFill>
                    <a:latin typeface="Microsoft YaHei" panose="020B0503020204020204" pitchFamily="34" charset="-122"/>
                    <a:ea typeface="Microsoft YaHei" panose="020B0503020204020204" pitchFamily="34" charset="-122"/>
                  </a:rPr>
                  <a:t> </a:t>
                </a:r>
                <a:r>
                  <a:rPr lang="en-US" altLang="zh-CN" sz="2400" dirty="0">
                    <a:latin typeface="Microsoft YaHei" panose="020B0503020204020204" pitchFamily="34" charset="-122"/>
                    <a:ea typeface="Microsoft YaHei" panose="020B0503020204020204" pitchFamily="34" charset="-122"/>
                  </a:rPr>
                  <a:t>is independent of </a:t>
                </a:r>
                <a14:m>
                  <m:oMath xmlns:m="http://schemas.openxmlformats.org/officeDocument/2006/math">
                    <m:r>
                      <a:rPr lang="en-US" altLang="zh-CN" sz="2400" i="1" dirty="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en-US" altLang="zh-CN" sz="2400" b="0" i="1" dirty="0" smtClean="0">
                            <a:latin typeface="Cambria Math" panose="02040503050406030204" pitchFamily="18" charset="0"/>
                            <a:ea typeface="Microsoft YaHei" panose="020B0503020204020204" pitchFamily="34" charset="-122"/>
                          </a:rPr>
                          <m:t>𝐵</m:t>
                        </m:r>
                      </m:sub>
                    </m:sSub>
                  </m:oMath>
                </a14:m>
                <a:r>
                  <a:rPr lang="en-US" altLang="zh-CN" sz="2400" dirty="0">
                    <a:latin typeface="Microsoft YaHei" panose="020B0503020204020204" pitchFamily="34" charset="-122"/>
                    <a:ea typeface="Microsoft YaHei" panose="020B0503020204020204" pitchFamily="34" charset="-122"/>
                  </a:rPr>
                  <a:t> </a:t>
                </a:r>
                <a:endParaRPr lang="zh-CN" altLang="en-US" sz="2400" dirty="0"/>
              </a:p>
            </p:txBody>
          </p:sp>
        </mc:Choice>
        <mc:Fallback xmlns="">
          <p:sp>
            <p:nvSpPr>
              <p:cNvPr id="24" name="文本框 23">
                <a:extLst>
                  <a:ext uri="{FF2B5EF4-FFF2-40B4-BE49-F238E27FC236}">
                    <a16:creationId xmlns:a16="http://schemas.microsoft.com/office/drawing/2014/main" id="{C7DDE9E1-D422-9D5C-AF14-EC99409524A2}"/>
                  </a:ext>
                </a:extLst>
              </p:cNvPr>
              <p:cNvSpPr txBox="1">
                <a:spLocks noRot="1" noChangeAspect="1" noMove="1" noResize="1" noEditPoints="1" noAdjustHandles="1" noChangeArrowheads="1" noChangeShapeType="1" noTextEdit="1"/>
              </p:cNvSpPr>
              <p:nvPr/>
            </p:nvSpPr>
            <p:spPr>
              <a:xfrm>
                <a:off x="4417286" y="4178882"/>
                <a:ext cx="4688386" cy="461665"/>
              </a:xfrm>
              <a:prstGeom prst="rect">
                <a:avLst/>
              </a:prstGeom>
              <a:blipFill>
                <a:blip r:embed="rId7"/>
                <a:stretch>
                  <a:fillRect l="-130" t="-12000" b="-29333"/>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CFBF31BF-7F4F-FE5A-D36E-254A7E2994D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93958" y="994538"/>
            <a:ext cx="1079856" cy="1079856"/>
          </a:xfrm>
          <a:prstGeom prst="rect">
            <a:avLst/>
          </a:prstGeom>
        </p:spPr>
      </p:pic>
      <p:pic>
        <p:nvPicPr>
          <p:cNvPr id="5" name="图片 4">
            <a:extLst>
              <a:ext uri="{FF2B5EF4-FFF2-40B4-BE49-F238E27FC236}">
                <a16:creationId xmlns:a16="http://schemas.microsoft.com/office/drawing/2014/main" id="{AF35D554-A19B-3D6A-5CA2-B019A9BBA78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05974" y="2300008"/>
            <a:ext cx="1079856" cy="1079856"/>
          </a:xfrm>
          <a:prstGeom prst="rect">
            <a:avLst/>
          </a:prstGeom>
        </p:spPr>
      </p:pic>
      <p:pic>
        <p:nvPicPr>
          <p:cNvPr id="6" name="图片 5">
            <a:extLst>
              <a:ext uri="{FF2B5EF4-FFF2-40B4-BE49-F238E27FC236}">
                <a16:creationId xmlns:a16="http://schemas.microsoft.com/office/drawing/2014/main" id="{4E01E6BB-06EE-5FAF-97F9-2993DEA99F5C}"/>
              </a:ext>
            </a:extLst>
          </p:cNvPr>
          <p:cNvPicPr>
            <a:picLocks noChangeAspect="1"/>
          </p:cNvPicPr>
          <p:nvPr/>
        </p:nvPicPr>
        <p:blipFill>
          <a:blip r:embed="rId9"/>
          <a:stretch>
            <a:fillRect/>
          </a:stretch>
        </p:blipFill>
        <p:spPr>
          <a:xfrm>
            <a:off x="5558715" y="1096032"/>
            <a:ext cx="1309246" cy="683809"/>
          </a:xfrm>
          <a:prstGeom prst="rect">
            <a:avLst/>
          </a:prstGeom>
        </p:spPr>
      </p:pic>
      <p:pic>
        <p:nvPicPr>
          <p:cNvPr id="8" name="图片 7">
            <a:extLst>
              <a:ext uri="{FF2B5EF4-FFF2-40B4-BE49-F238E27FC236}">
                <a16:creationId xmlns:a16="http://schemas.microsoft.com/office/drawing/2014/main" id="{3C79DAEB-02EC-63C4-6092-B12105B1CA9F}"/>
              </a:ext>
            </a:extLst>
          </p:cNvPr>
          <p:cNvPicPr>
            <a:picLocks noChangeAspect="1"/>
          </p:cNvPicPr>
          <p:nvPr/>
        </p:nvPicPr>
        <p:blipFill>
          <a:blip r:embed="rId9"/>
          <a:stretch>
            <a:fillRect/>
          </a:stretch>
        </p:blipFill>
        <p:spPr>
          <a:xfrm>
            <a:off x="5591279" y="2416485"/>
            <a:ext cx="1309246" cy="683809"/>
          </a:xfrm>
          <a:prstGeom prst="rect">
            <a:avLst/>
          </a:prstGeom>
        </p:spPr>
      </p:pic>
    </p:spTree>
    <p:extLst>
      <p:ext uri="{BB962C8B-B14F-4D97-AF65-F5344CB8AC3E}">
        <p14:creationId xmlns:p14="http://schemas.microsoft.com/office/powerpoint/2010/main" val="1952938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CC515-9547-42C3-B7F4-6CA2B5760D8D}"/>
            </a:ext>
          </a:extLst>
        </p:cNvPr>
        <p:cNvGrpSpPr/>
        <p:nvPr/>
      </p:nvGrpSpPr>
      <p:grpSpPr>
        <a:xfrm>
          <a:off x="0" y="0"/>
          <a:ext cx="0" cy="0"/>
          <a:chOff x="0" y="0"/>
          <a:chExt cx="0" cy="0"/>
        </a:xfrm>
      </p:grpSpPr>
      <p:cxnSp>
        <p:nvCxnSpPr>
          <p:cNvPr id="52" name="直接箭头连接符 51">
            <a:extLst>
              <a:ext uri="{FF2B5EF4-FFF2-40B4-BE49-F238E27FC236}">
                <a16:creationId xmlns:a16="http://schemas.microsoft.com/office/drawing/2014/main" id="{7C0FC68A-F70E-5633-621E-068CB653F711}"/>
              </a:ext>
            </a:extLst>
          </p:cNvPr>
          <p:cNvCxnSpPr>
            <a:cxnSpLocks/>
          </p:cNvCxnSpPr>
          <p:nvPr/>
        </p:nvCxnSpPr>
        <p:spPr>
          <a:xfrm>
            <a:off x="4754451" y="2846562"/>
            <a:ext cx="3179474" cy="0"/>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49" name="直接箭头连接符 48">
            <a:extLst>
              <a:ext uri="{FF2B5EF4-FFF2-40B4-BE49-F238E27FC236}">
                <a16:creationId xmlns:a16="http://schemas.microsoft.com/office/drawing/2014/main" id="{E975DCFA-0AA7-B061-3563-0FE14286266A}"/>
              </a:ext>
            </a:extLst>
          </p:cNvPr>
          <p:cNvCxnSpPr>
            <a:cxnSpLocks/>
          </p:cNvCxnSpPr>
          <p:nvPr/>
        </p:nvCxnSpPr>
        <p:spPr>
          <a:xfrm>
            <a:off x="4754451" y="1560745"/>
            <a:ext cx="3179474" cy="0"/>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62" name="直接连接符 61">
            <a:extLst>
              <a:ext uri="{FF2B5EF4-FFF2-40B4-BE49-F238E27FC236}">
                <a16:creationId xmlns:a16="http://schemas.microsoft.com/office/drawing/2014/main" id="{F8CF2759-D72F-E611-1743-763AF6DB84F8}"/>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ABC023C1-3D69-6A0E-B9A5-A66A5F103681}"/>
              </a:ext>
            </a:extLst>
          </p:cNvPr>
          <p:cNvSpPr txBox="1">
            <a:spLocks noChangeArrowheads="1"/>
          </p:cNvSpPr>
          <p:nvPr/>
        </p:nvSpPr>
        <p:spPr bwMode="auto">
          <a:xfrm>
            <a:off x="367827" y="213865"/>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fontAlgn="base">
              <a:lnSpc>
                <a:spcPct val="100000"/>
              </a:lnSpc>
              <a:spcBef>
                <a:spcPct val="0"/>
              </a:spcBef>
              <a:spcAft>
                <a:spcPct val="0"/>
              </a:spcAft>
              <a:buNone/>
              <a:defRPr/>
            </a:pPr>
            <a:r>
              <a:rPr lang="en-US" altLang="zh-CN" sz="3200" b="1" dirty="0">
                <a:latin typeface="微软雅黑" panose="020B0503020204020204" pitchFamily="34" charset="-122"/>
                <a:ea typeface="微软雅黑" panose="020B0503020204020204" pitchFamily="34" charset="-122"/>
              </a:rPr>
              <a:t>Our Strategy</a:t>
            </a:r>
            <a:endParaRPr lang="zh-CN" altLang="en-US" sz="3200" b="1" dirty="0">
              <a:latin typeface="微软雅黑" panose="020B0503020204020204" pitchFamily="34" charset="-122"/>
              <a:ea typeface="微软雅黑" panose="020B0503020204020204" pitchFamily="34" charset="-122"/>
            </a:endParaRPr>
          </a:p>
        </p:txBody>
      </p:sp>
      <p:pic>
        <p:nvPicPr>
          <p:cNvPr id="2" name="图片 1">
            <a:extLst>
              <a:ext uri="{FF2B5EF4-FFF2-40B4-BE49-F238E27FC236}">
                <a16:creationId xmlns:a16="http://schemas.microsoft.com/office/drawing/2014/main" id="{2881293C-5E6C-24BA-4C18-130D857FA1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6242" y="2457850"/>
            <a:ext cx="779117" cy="779117"/>
          </a:xfrm>
          <a:prstGeom prst="rect">
            <a:avLst/>
          </a:prstGeom>
        </p:spPr>
      </p:pic>
      <p:pic>
        <p:nvPicPr>
          <p:cNvPr id="17" name="图片 16">
            <a:extLst>
              <a:ext uri="{FF2B5EF4-FFF2-40B4-BE49-F238E27FC236}">
                <a16:creationId xmlns:a16="http://schemas.microsoft.com/office/drawing/2014/main" id="{9E0508EB-3FEC-EDBA-FF45-17641881E9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6243" y="1174733"/>
            <a:ext cx="779117" cy="779117"/>
          </a:xfrm>
          <a:prstGeom prst="rect">
            <a:avLst/>
          </a:prstGeom>
        </p:spPr>
      </p:pic>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0D3D9D6E-FE0B-A645-0A42-E968B3F9D2AE}"/>
                  </a:ext>
                </a:extLst>
              </p:cNvPr>
              <p:cNvSpPr txBox="1"/>
              <p:nvPr/>
            </p:nvSpPr>
            <p:spPr>
              <a:xfrm>
                <a:off x="1843899" y="1209104"/>
                <a:ext cx="3259324" cy="646331"/>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n-US" altLang="zh-CN" sz="2400" b="0" i="1" dirty="0" smtClean="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zh-CN" altLang="en-US" sz="2400" dirty="0">
                              <a:latin typeface="Cambria Math" panose="02040503050406030204" pitchFamily="18" charset="0"/>
                              <a:ea typeface="Microsoft YaHei" panose="020B0503020204020204" pitchFamily="34" charset="-122"/>
                            </a:rPr>
                            <m:t>𝐴</m:t>
                          </m:r>
                        </m:sub>
                      </m:sSub>
                      <m:r>
                        <a:rPr lang="zh-CN" altLang="en-US" sz="2400" dirty="0">
                          <a:latin typeface="Cambria Math" panose="02040503050406030204" pitchFamily="18" charset="0"/>
                          <a:ea typeface="Microsoft YaHei" panose="020B0503020204020204" pitchFamily="34" charset="-122"/>
                        </a:rPr>
                        <m:t>←</m:t>
                      </m:r>
                      <m:r>
                        <m:rPr>
                          <m:sty m:val="p"/>
                        </m:rPr>
                        <a:rPr lang="en-US" altLang="zh-CN" sz="2400" dirty="0">
                          <a:latin typeface="Cambria Math" panose="02040503050406030204" pitchFamily="18" charset="0"/>
                        </a:rPr>
                        <m:t>KG</m:t>
                      </m:r>
                      <m:r>
                        <a:rPr lang="en-US" altLang="zh-CN" sz="2400" dirty="0">
                          <a:latin typeface="Cambria Math" panose="02040503050406030204" pitchFamily="18" charset="0"/>
                        </a:rPr>
                        <m:t>(</m:t>
                      </m:r>
                      <m:r>
                        <a:rPr lang="zh-CN" altLang="en-US" sz="2400" dirty="0">
                          <a:latin typeface="Cambria Math" panose="02040503050406030204" pitchFamily="18" charset="0"/>
                          <a:ea typeface="Microsoft YaHei" panose="020B0503020204020204" pitchFamily="34" charset="-122"/>
                        </a:rPr>
                        <m:t>𝑠</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en-US" altLang="zh-CN" sz="2400" b="0" i="1" dirty="0" smtClean="0">
                              <a:latin typeface="Cambria Math" panose="02040503050406030204" pitchFamily="18" charset="0"/>
                              <a:ea typeface="Microsoft YaHei" panose="020B0503020204020204" pitchFamily="34" charset="-122"/>
                            </a:rPr>
                            <m:t>𝐴</m:t>
                          </m:r>
                        </m:sub>
                      </m:sSub>
                      <m:r>
                        <a:rPr lang="en-US" altLang="zh-CN" sz="2400" dirty="0">
                          <a:latin typeface="Cambria Math" panose="02040503050406030204" pitchFamily="18" charset="0"/>
                        </a:rPr>
                        <m:t>)</m:t>
                      </m:r>
                    </m:oMath>
                  </m:oMathPara>
                </a14:m>
                <a:endParaRPr lang="zh-CN" altLang="en-US" sz="2400" dirty="0">
                  <a:latin typeface="Microsoft YaHei" panose="020B0503020204020204" pitchFamily="34" charset="-122"/>
                  <a:ea typeface="Microsoft YaHei" panose="020B0503020204020204" pitchFamily="34" charset="-122"/>
                </a:endParaRPr>
              </a:p>
            </p:txBody>
          </p:sp>
        </mc:Choice>
        <mc:Fallback xmlns="">
          <p:sp>
            <p:nvSpPr>
              <p:cNvPr id="28" name="文本框 27">
                <a:extLst>
                  <a:ext uri="{FF2B5EF4-FFF2-40B4-BE49-F238E27FC236}">
                    <a16:creationId xmlns:a16="http://schemas.microsoft.com/office/drawing/2014/main" id="{0D3D9D6E-FE0B-A645-0A42-E968B3F9D2AE}"/>
                  </a:ext>
                </a:extLst>
              </p:cNvPr>
              <p:cNvSpPr txBox="1">
                <a:spLocks noRot="1" noChangeAspect="1" noMove="1" noResize="1" noEditPoints="1" noAdjustHandles="1" noChangeArrowheads="1" noChangeShapeType="1" noTextEdit="1"/>
              </p:cNvSpPr>
              <p:nvPr/>
            </p:nvSpPr>
            <p:spPr>
              <a:xfrm>
                <a:off x="1843899" y="1209104"/>
                <a:ext cx="3259324" cy="646331"/>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A132055D-778A-FD5D-4159-E50866879106}"/>
                  </a:ext>
                </a:extLst>
              </p:cNvPr>
              <p:cNvSpPr txBox="1"/>
              <p:nvPr/>
            </p:nvSpPr>
            <p:spPr>
              <a:xfrm>
                <a:off x="1843899" y="2453963"/>
                <a:ext cx="3259324" cy="646331"/>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n-US" altLang="zh-CN" sz="2400" b="0" i="1" dirty="0" smtClean="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en-US" altLang="zh-CN" sz="2400" b="0" i="1" dirty="0" smtClean="0">
                              <a:latin typeface="Cambria Math" panose="02040503050406030204" pitchFamily="18" charset="0"/>
                              <a:ea typeface="Microsoft YaHei" panose="020B0503020204020204" pitchFamily="34" charset="-122"/>
                            </a:rPr>
                            <m:t>𝐵</m:t>
                          </m:r>
                        </m:sub>
                      </m:sSub>
                      <m:r>
                        <a:rPr lang="zh-CN" altLang="en-US" sz="2400" dirty="0">
                          <a:latin typeface="Cambria Math" panose="02040503050406030204" pitchFamily="18" charset="0"/>
                          <a:ea typeface="Microsoft YaHei" panose="020B0503020204020204" pitchFamily="34" charset="-122"/>
                        </a:rPr>
                        <m:t>←</m:t>
                      </m:r>
                      <m:r>
                        <m:rPr>
                          <m:sty m:val="p"/>
                        </m:rPr>
                        <a:rPr lang="en-US" altLang="zh-CN" sz="2400" dirty="0">
                          <a:latin typeface="Cambria Math" panose="02040503050406030204" pitchFamily="18" charset="0"/>
                        </a:rPr>
                        <m:t>KG</m:t>
                      </m:r>
                      <m:r>
                        <a:rPr lang="en-US" altLang="zh-CN" sz="2400" dirty="0">
                          <a:latin typeface="Cambria Math" panose="02040503050406030204" pitchFamily="18" charset="0"/>
                        </a:rPr>
                        <m:t>(</m:t>
                      </m:r>
                      <m:r>
                        <a:rPr lang="zh-CN" altLang="en-US" sz="2400" dirty="0">
                          <a:latin typeface="Cambria Math" panose="02040503050406030204" pitchFamily="18" charset="0"/>
                          <a:ea typeface="Microsoft YaHei" panose="020B0503020204020204" pitchFamily="34" charset="-122"/>
                        </a:rPr>
                        <m:t>𝑠</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en-US" altLang="zh-CN" sz="2400" b="0" i="1" dirty="0" smtClean="0">
                              <a:latin typeface="Cambria Math" panose="02040503050406030204" pitchFamily="18" charset="0"/>
                              <a:ea typeface="Microsoft YaHei" panose="020B0503020204020204" pitchFamily="34" charset="-122"/>
                            </a:rPr>
                            <m:t>𝐵</m:t>
                          </m:r>
                        </m:sub>
                      </m:sSub>
                      <m:r>
                        <a:rPr lang="en-US" altLang="zh-CN" sz="2400" dirty="0">
                          <a:latin typeface="Cambria Math" panose="02040503050406030204" pitchFamily="18" charset="0"/>
                        </a:rPr>
                        <m:t>)</m:t>
                      </m:r>
                    </m:oMath>
                  </m:oMathPara>
                </a14:m>
                <a:endParaRPr lang="zh-CN" altLang="en-US" sz="2400" dirty="0">
                  <a:latin typeface="Microsoft YaHei" panose="020B0503020204020204" pitchFamily="34" charset="-122"/>
                  <a:ea typeface="Microsoft YaHei" panose="020B0503020204020204" pitchFamily="34" charset="-122"/>
                </a:endParaRPr>
              </a:p>
            </p:txBody>
          </p:sp>
        </mc:Choice>
        <mc:Fallback xmlns="">
          <p:sp>
            <p:nvSpPr>
              <p:cNvPr id="41" name="文本框 40">
                <a:extLst>
                  <a:ext uri="{FF2B5EF4-FFF2-40B4-BE49-F238E27FC236}">
                    <a16:creationId xmlns:a16="http://schemas.microsoft.com/office/drawing/2014/main" id="{A132055D-778A-FD5D-4159-E50866879106}"/>
                  </a:ext>
                </a:extLst>
              </p:cNvPr>
              <p:cNvSpPr txBox="1">
                <a:spLocks noRot="1" noChangeAspect="1" noMove="1" noResize="1" noEditPoints="1" noAdjustHandles="1" noChangeArrowheads="1" noChangeShapeType="1" noTextEdit="1"/>
              </p:cNvSpPr>
              <p:nvPr/>
            </p:nvSpPr>
            <p:spPr>
              <a:xfrm>
                <a:off x="1843899" y="2453963"/>
                <a:ext cx="3259324" cy="646331"/>
              </a:xfrm>
              <a:prstGeom prst="rect">
                <a:avLst/>
              </a:prstGeom>
              <a:blipFill>
                <a:blip r:embed="rId6"/>
                <a:stretch>
                  <a:fillRect/>
                </a:stretch>
              </a:blipFill>
            </p:spPr>
            <p:txBody>
              <a:bodyPr/>
              <a:lstStyle/>
              <a:p>
                <a:r>
                  <a:rPr lang="zh-CN" altLang="en-US">
                    <a:noFill/>
                  </a:rPr>
                  <a:t> </a:t>
                </a:r>
              </a:p>
            </p:txBody>
          </p:sp>
        </mc:Fallback>
      </mc:AlternateContent>
      <p:sp>
        <p:nvSpPr>
          <p:cNvPr id="4" name="椭圆 3">
            <a:extLst>
              <a:ext uri="{FF2B5EF4-FFF2-40B4-BE49-F238E27FC236}">
                <a16:creationId xmlns:a16="http://schemas.microsoft.com/office/drawing/2014/main" id="{9850AF92-E2AE-A38E-CD74-A742C1B444B9}"/>
              </a:ext>
            </a:extLst>
          </p:cNvPr>
          <p:cNvSpPr/>
          <p:nvPr/>
        </p:nvSpPr>
        <p:spPr>
          <a:xfrm>
            <a:off x="8307161" y="1078905"/>
            <a:ext cx="2408596" cy="963679"/>
          </a:xfrm>
          <a:prstGeom prst="ellipse">
            <a:avLst/>
          </a:prstGeom>
          <a:solidFill>
            <a:srgbClr val="D5E8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D7D6AE81-2315-3DB0-5C88-4F737C8CA26D}"/>
              </a:ext>
            </a:extLst>
          </p:cNvPr>
          <p:cNvSpPr/>
          <p:nvPr/>
        </p:nvSpPr>
        <p:spPr>
          <a:xfrm>
            <a:off x="8307161" y="2364722"/>
            <a:ext cx="2408596" cy="963679"/>
          </a:xfrm>
          <a:prstGeom prst="ellipse">
            <a:avLst/>
          </a:prstGeom>
          <a:solidFill>
            <a:srgbClr val="DAE8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6A450401-9D2D-756F-883F-C4BB0B2853BB}"/>
              </a:ext>
            </a:extLst>
          </p:cNvPr>
          <p:cNvSpPr txBox="1"/>
          <p:nvPr/>
        </p:nvSpPr>
        <p:spPr>
          <a:xfrm>
            <a:off x="8456750" y="1341617"/>
            <a:ext cx="2109418" cy="369332"/>
          </a:xfrm>
          <a:prstGeom prst="rect">
            <a:avLst/>
          </a:prstGeom>
          <a:noFill/>
        </p:spPr>
        <p:txBody>
          <a:bodyPr wrap="square">
            <a:spAutoFit/>
          </a:bodyPr>
          <a:lstStyle/>
          <a:p>
            <a:pPr algn="ctr"/>
            <a:r>
              <a:rPr lang="en-US" altLang="zh-CN" dirty="0">
                <a:latin typeface="Microsoft YaHei" panose="020B0503020204020204" pitchFamily="34" charset="-122"/>
                <a:ea typeface="Microsoft YaHei" panose="020B0503020204020204" pitchFamily="34" charset="-122"/>
              </a:rPr>
              <a:t>g</a:t>
            </a:r>
            <a:r>
              <a:rPr lang="en-US" altLang="zh-CN" sz="1800" dirty="0">
                <a:latin typeface="Microsoft YaHei" panose="020B0503020204020204" pitchFamily="34" charset="-122"/>
                <a:ea typeface="Microsoft YaHei" panose="020B0503020204020204" pitchFamily="34" charset="-122"/>
              </a:rPr>
              <a:t>roup encoding </a:t>
            </a:r>
            <a:endParaRPr lang="zh-CN" altLang="en-US" dirty="0"/>
          </a:p>
        </p:txBody>
      </p:sp>
      <p:sp>
        <p:nvSpPr>
          <p:cNvPr id="10" name="文本框 9">
            <a:extLst>
              <a:ext uri="{FF2B5EF4-FFF2-40B4-BE49-F238E27FC236}">
                <a16:creationId xmlns:a16="http://schemas.microsoft.com/office/drawing/2014/main" id="{49283F6A-E1AF-6793-A9DA-06E8E9E39628}"/>
              </a:ext>
            </a:extLst>
          </p:cNvPr>
          <p:cNvSpPr txBox="1"/>
          <p:nvPr/>
        </p:nvSpPr>
        <p:spPr>
          <a:xfrm>
            <a:off x="8486967" y="2661895"/>
            <a:ext cx="2109418" cy="369332"/>
          </a:xfrm>
          <a:prstGeom prst="rect">
            <a:avLst/>
          </a:prstGeom>
          <a:noFill/>
        </p:spPr>
        <p:txBody>
          <a:bodyPr wrap="square">
            <a:spAutoFit/>
          </a:bodyPr>
          <a:lstStyle/>
          <a:p>
            <a:pPr algn="ctr"/>
            <a:r>
              <a:rPr lang="en-US" altLang="zh-CN" dirty="0">
                <a:latin typeface="Microsoft YaHei" panose="020B0503020204020204" pitchFamily="34" charset="-122"/>
                <a:ea typeface="Microsoft YaHei" panose="020B0503020204020204" pitchFamily="34" charset="-122"/>
              </a:rPr>
              <a:t>g</a:t>
            </a:r>
            <a:r>
              <a:rPr lang="en-US" altLang="zh-CN" sz="1800" dirty="0">
                <a:latin typeface="Microsoft YaHei" panose="020B0503020204020204" pitchFamily="34" charset="-122"/>
                <a:ea typeface="Microsoft YaHei" panose="020B0503020204020204" pitchFamily="34" charset="-122"/>
              </a:rPr>
              <a:t>roup encoding </a:t>
            </a:r>
            <a:endParaRPr lang="zh-CN" altLang="en-US" dirty="0"/>
          </a:p>
        </p:txBody>
      </p:sp>
      <p:sp>
        <p:nvSpPr>
          <p:cNvPr id="16" name="任意多边形: 形状 15">
            <a:extLst>
              <a:ext uri="{FF2B5EF4-FFF2-40B4-BE49-F238E27FC236}">
                <a16:creationId xmlns:a16="http://schemas.microsoft.com/office/drawing/2014/main" id="{A23E3CFB-5DFE-225A-453F-512950970E7B}"/>
              </a:ext>
            </a:extLst>
          </p:cNvPr>
          <p:cNvSpPr/>
          <p:nvPr/>
        </p:nvSpPr>
        <p:spPr>
          <a:xfrm>
            <a:off x="915719" y="4674943"/>
            <a:ext cx="2558846" cy="795293"/>
          </a:xfrm>
          <a:custGeom>
            <a:avLst/>
            <a:gdLst>
              <a:gd name="connsiteX0" fmla="*/ 1279423 w 2558846"/>
              <a:gd name="connsiteY0" fmla="*/ 0 h 795293"/>
              <a:gd name="connsiteX1" fmla="*/ 2505738 w 2558846"/>
              <a:gd name="connsiteY1" fmla="*/ 350637 h 795293"/>
              <a:gd name="connsiteX2" fmla="*/ 2558846 w 2558846"/>
              <a:gd name="connsiteY2" fmla="*/ 397647 h 795293"/>
              <a:gd name="connsiteX3" fmla="*/ 2505738 w 2558846"/>
              <a:gd name="connsiteY3" fmla="*/ 444656 h 795293"/>
              <a:gd name="connsiteX4" fmla="*/ 1279423 w 2558846"/>
              <a:gd name="connsiteY4" fmla="*/ 795293 h 795293"/>
              <a:gd name="connsiteX5" fmla="*/ 53108 w 2558846"/>
              <a:gd name="connsiteY5" fmla="*/ 444656 h 795293"/>
              <a:gd name="connsiteX6" fmla="*/ 0 w 2558846"/>
              <a:gd name="connsiteY6" fmla="*/ 397647 h 795293"/>
              <a:gd name="connsiteX7" fmla="*/ 53108 w 2558846"/>
              <a:gd name="connsiteY7" fmla="*/ 350637 h 795293"/>
              <a:gd name="connsiteX8" fmla="*/ 1279423 w 2558846"/>
              <a:gd name="connsiteY8" fmla="*/ 0 h 795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8846" h="795293">
                <a:moveTo>
                  <a:pt x="1279423" y="0"/>
                </a:moveTo>
                <a:cubicBezTo>
                  <a:pt x="1789902" y="0"/>
                  <a:pt x="2239972" y="139088"/>
                  <a:pt x="2505738" y="350637"/>
                </a:cubicBezTo>
                <a:lnTo>
                  <a:pt x="2558846" y="397647"/>
                </a:lnTo>
                <a:lnTo>
                  <a:pt x="2505738" y="444656"/>
                </a:lnTo>
                <a:cubicBezTo>
                  <a:pt x="2239972" y="656206"/>
                  <a:pt x="1789902" y="795293"/>
                  <a:pt x="1279423" y="795293"/>
                </a:cubicBezTo>
                <a:cubicBezTo>
                  <a:pt x="768944" y="795293"/>
                  <a:pt x="318874" y="656206"/>
                  <a:pt x="53108" y="444656"/>
                </a:cubicBezTo>
                <a:lnTo>
                  <a:pt x="0" y="397647"/>
                </a:lnTo>
                <a:lnTo>
                  <a:pt x="53108" y="350637"/>
                </a:lnTo>
                <a:cubicBezTo>
                  <a:pt x="318874" y="139088"/>
                  <a:pt x="768944" y="0"/>
                  <a:pt x="1279423" y="0"/>
                </a:cubicBezTo>
                <a:close/>
              </a:path>
            </a:pathLst>
          </a:custGeom>
          <a:solidFill>
            <a:srgbClr val="FDE9D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 name="任意多边形: 形状 14">
            <a:extLst>
              <a:ext uri="{FF2B5EF4-FFF2-40B4-BE49-F238E27FC236}">
                <a16:creationId xmlns:a16="http://schemas.microsoft.com/office/drawing/2014/main" id="{FC4203D6-05A0-7109-FA20-10FF4EC0931F}"/>
              </a:ext>
            </a:extLst>
          </p:cNvPr>
          <p:cNvSpPr/>
          <p:nvPr/>
        </p:nvSpPr>
        <p:spPr>
          <a:xfrm>
            <a:off x="716255" y="3841327"/>
            <a:ext cx="2957772" cy="1192938"/>
          </a:xfrm>
          <a:custGeom>
            <a:avLst/>
            <a:gdLst>
              <a:gd name="connsiteX0" fmla="*/ 1478886 w 2957772"/>
              <a:gd name="connsiteY0" fmla="*/ 0 h 1192938"/>
              <a:gd name="connsiteX1" fmla="*/ 2957772 w 2957772"/>
              <a:gd name="connsiteY1" fmla="*/ 795292 h 1192938"/>
              <a:gd name="connsiteX2" fmla="*/ 2779278 w 2957772"/>
              <a:gd name="connsiteY2" fmla="*/ 1174376 h 1192938"/>
              <a:gd name="connsiteX3" fmla="*/ 2758309 w 2957772"/>
              <a:gd name="connsiteY3" fmla="*/ 1192938 h 1192938"/>
              <a:gd name="connsiteX4" fmla="*/ 2705201 w 2957772"/>
              <a:gd name="connsiteY4" fmla="*/ 1145928 h 1192938"/>
              <a:gd name="connsiteX5" fmla="*/ 1478886 w 2957772"/>
              <a:gd name="connsiteY5" fmla="*/ 795291 h 1192938"/>
              <a:gd name="connsiteX6" fmla="*/ 252571 w 2957772"/>
              <a:gd name="connsiteY6" fmla="*/ 1145928 h 1192938"/>
              <a:gd name="connsiteX7" fmla="*/ 199463 w 2957772"/>
              <a:gd name="connsiteY7" fmla="*/ 1192938 h 1192938"/>
              <a:gd name="connsiteX8" fmla="*/ 178494 w 2957772"/>
              <a:gd name="connsiteY8" fmla="*/ 1174376 h 1192938"/>
              <a:gd name="connsiteX9" fmla="*/ 0 w 2957772"/>
              <a:gd name="connsiteY9" fmla="*/ 795292 h 1192938"/>
              <a:gd name="connsiteX10" fmla="*/ 1478886 w 2957772"/>
              <a:gd name="connsiteY10" fmla="*/ 0 h 119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7772" h="1192938">
                <a:moveTo>
                  <a:pt x="1478886" y="0"/>
                </a:moveTo>
                <a:cubicBezTo>
                  <a:pt x="2295652" y="0"/>
                  <a:pt x="2957772" y="356064"/>
                  <a:pt x="2957772" y="795292"/>
                </a:cubicBezTo>
                <a:cubicBezTo>
                  <a:pt x="2957772" y="932551"/>
                  <a:pt x="2893112" y="1061688"/>
                  <a:pt x="2779278" y="1174376"/>
                </a:cubicBezTo>
                <a:lnTo>
                  <a:pt x="2758309" y="1192938"/>
                </a:lnTo>
                <a:lnTo>
                  <a:pt x="2705201" y="1145928"/>
                </a:lnTo>
                <a:cubicBezTo>
                  <a:pt x="2439435" y="934379"/>
                  <a:pt x="1989365" y="795291"/>
                  <a:pt x="1478886" y="795291"/>
                </a:cubicBezTo>
                <a:cubicBezTo>
                  <a:pt x="968407" y="795291"/>
                  <a:pt x="518337" y="934379"/>
                  <a:pt x="252571" y="1145928"/>
                </a:cubicBezTo>
                <a:lnTo>
                  <a:pt x="199463" y="1192938"/>
                </a:lnTo>
                <a:lnTo>
                  <a:pt x="178494" y="1174376"/>
                </a:lnTo>
                <a:cubicBezTo>
                  <a:pt x="64660" y="1061688"/>
                  <a:pt x="0" y="932551"/>
                  <a:pt x="0" y="795292"/>
                </a:cubicBezTo>
                <a:cubicBezTo>
                  <a:pt x="0" y="356064"/>
                  <a:pt x="662120" y="0"/>
                  <a:pt x="1478886" y="0"/>
                </a:cubicBezTo>
                <a:close/>
              </a:path>
            </a:pathLst>
          </a:custGeom>
          <a:solidFill>
            <a:srgbClr val="D5E8D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任意多边形: 形状 13">
            <a:extLst>
              <a:ext uri="{FF2B5EF4-FFF2-40B4-BE49-F238E27FC236}">
                <a16:creationId xmlns:a16="http://schemas.microsoft.com/office/drawing/2014/main" id="{68191110-7285-B5E3-82B4-8AF3256C4AB2}"/>
              </a:ext>
            </a:extLst>
          </p:cNvPr>
          <p:cNvSpPr/>
          <p:nvPr/>
        </p:nvSpPr>
        <p:spPr>
          <a:xfrm>
            <a:off x="716255" y="5132815"/>
            <a:ext cx="2957772" cy="1192937"/>
          </a:xfrm>
          <a:custGeom>
            <a:avLst/>
            <a:gdLst>
              <a:gd name="connsiteX0" fmla="*/ 199463 w 2957772"/>
              <a:gd name="connsiteY0" fmla="*/ 0 h 1192937"/>
              <a:gd name="connsiteX1" fmla="*/ 252571 w 2957772"/>
              <a:gd name="connsiteY1" fmla="*/ 47009 h 1192937"/>
              <a:gd name="connsiteX2" fmla="*/ 1478886 w 2957772"/>
              <a:gd name="connsiteY2" fmla="*/ 397646 h 1192937"/>
              <a:gd name="connsiteX3" fmla="*/ 2705201 w 2957772"/>
              <a:gd name="connsiteY3" fmla="*/ 47009 h 1192937"/>
              <a:gd name="connsiteX4" fmla="*/ 2758309 w 2957772"/>
              <a:gd name="connsiteY4" fmla="*/ 0 h 1192937"/>
              <a:gd name="connsiteX5" fmla="*/ 2779278 w 2957772"/>
              <a:gd name="connsiteY5" fmla="*/ 18561 h 1192937"/>
              <a:gd name="connsiteX6" fmla="*/ 2957772 w 2957772"/>
              <a:gd name="connsiteY6" fmla="*/ 397645 h 1192937"/>
              <a:gd name="connsiteX7" fmla="*/ 1478886 w 2957772"/>
              <a:gd name="connsiteY7" fmla="*/ 1192937 h 1192937"/>
              <a:gd name="connsiteX8" fmla="*/ 0 w 2957772"/>
              <a:gd name="connsiteY8" fmla="*/ 397645 h 1192937"/>
              <a:gd name="connsiteX9" fmla="*/ 178494 w 2957772"/>
              <a:gd name="connsiteY9" fmla="*/ 18561 h 1192937"/>
              <a:gd name="connsiteX10" fmla="*/ 199463 w 2957772"/>
              <a:gd name="connsiteY10" fmla="*/ 0 h 119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7772" h="1192937">
                <a:moveTo>
                  <a:pt x="199463" y="0"/>
                </a:moveTo>
                <a:lnTo>
                  <a:pt x="252571" y="47009"/>
                </a:lnTo>
                <a:cubicBezTo>
                  <a:pt x="518337" y="258559"/>
                  <a:pt x="968407" y="397646"/>
                  <a:pt x="1478886" y="397646"/>
                </a:cubicBezTo>
                <a:cubicBezTo>
                  <a:pt x="1989365" y="397646"/>
                  <a:pt x="2439435" y="258559"/>
                  <a:pt x="2705201" y="47009"/>
                </a:cubicBezTo>
                <a:lnTo>
                  <a:pt x="2758309" y="0"/>
                </a:lnTo>
                <a:lnTo>
                  <a:pt x="2779278" y="18561"/>
                </a:lnTo>
                <a:cubicBezTo>
                  <a:pt x="2893112" y="131249"/>
                  <a:pt x="2957772" y="260386"/>
                  <a:pt x="2957772" y="397645"/>
                </a:cubicBezTo>
                <a:cubicBezTo>
                  <a:pt x="2957772" y="836873"/>
                  <a:pt x="2295652" y="1192937"/>
                  <a:pt x="1478886" y="1192937"/>
                </a:cubicBezTo>
                <a:cubicBezTo>
                  <a:pt x="662120" y="1192937"/>
                  <a:pt x="0" y="836873"/>
                  <a:pt x="0" y="397645"/>
                </a:cubicBezTo>
                <a:cubicBezTo>
                  <a:pt x="0" y="260386"/>
                  <a:pt x="64660" y="131249"/>
                  <a:pt x="178494" y="18561"/>
                </a:cubicBezTo>
                <a:lnTo>
                  <a:pt x="199463" y="0"/>
                </a:lnTo>
                <a:close/>
              </a:path>
            </a:pathLst>
          </a:custGeom>
          <a:solidFill>
            <a:srgbClr val="DAE8F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矩形 5">
            <a:extLst>
              <a:ext uri="{FF2B5EF4-FFF2-40B4-BE49-F238E27FC236}">
                <a16:creationId xmlns:a16="http://schemas.microsoft.com/office/drawing/2014/main" id="{888635A3-1B18-D92D-37A8-85F5401DBE9E}"/>
              </a:ext>
            </a:extLst>
          </p:cNvPr>
          <p:cNvSpPr/>
          <p:nvPr/>
        </p:nvSpPr>
        <p:spPr>
          <a:xfrm>
            <a:off x="2329019" y="1174734"/>
            <a:ext cx="695872" cy="206223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86097E10-0A87-2B4B-A357-B2175959126C}"/>
              </a:ext>
            </a:extLst>
          </p:cNvPr>
          <p:cNvSpPr txBox="1"/>
          <p:nvPr/>
        </p:nvSpPr>
        <p:spPr>
          <a:xfrm>
            <a:off x="4281801" y="4758906"/>
            <a:ext cx="7384697" cy="1386726"/>
          </a:xfrm>
          <a:prstGeom prst="rect">
            <a:avLst/>
          </a:prstGeom>
          <a:noFill/>
        </p:spPr>
        <p:txBody>
          <a:bodyPr wrap="square">
            <a:spAutoFit/>
          </a:bodyPr>
          <a:lstStyle/>
          <a:p>
            <a:r>
              <a:rPr lang="en-US" altLang="zh-CN" sz="2200" b="1" u="sng" dirty="0">
                <a:latin typeface="Microsoft YaHei" panose="020B0503020204020204" pitchFamily="34" charset="-122"/>
                <a:ea typeface="Microsoft YaHei" panose="020B0503020204020204" pitchFamily="34" charset="-122"/>
              </a:rPr>
              <a:t>Length matter</a:t>
            </a:r>
          </a:p>
          <a:p>
            <a:pPr marL="285750" indent="-285750">
              <a:lnSpc>
                <a:spcPct val="150000"/>
              </a:lnSpc>
              <a:buFont typeface="Wingdings" pitchFamily="2" charset="2"/>
              <a:buChar char="v"/>
              <a:defRPr/>
            </a:pPr>
            <a:r>
              <a:rPr lang="en-US" altLang="zh-CN" sz="2200" dirty="0">
                <a:latin typeface="Microsoft YaHei" panose="020B0503020204020204" pitchFamily="34" charset="-122"/>
                <a:ea typeface="Microsoft YaHei" panose="020B0503020204020204" pitchFamily="34" charset="-122"/>
              </a:rPr>
              <a:t>It is impossible to extract a valid group encoding from a single public key</a:t>
            </a:r>
            <a:endParaRPr lang="zh-CN" altLang="en-US" sz="2200" dirty="0">
              <a:latin typeface="Microsoft YaHei" panose="020B0503020204020204" pitchFamily="34" charset="-122"/>
              <a:ea typeface="Microsoft YaHei" panose="020B0503020204020204" pitchFamily="34" charset="-122"/>
            </a:endParaRPr>
          </a:p>
        </p:txBody>
      </p:sp>
      <p:pic>
        <p:nvPicPr>
          <p:cNvPr id="18" name="图片 17">
            <a:extLst>
              <a:ext uri="{FF2B5EF4-FFF2-40B4-BE49-F238E27FC236}">
                <a16:creationId xmlns:a16="http://schemas.microsoft.com/office/drawing/2014/main" id="{8A8E77E5-7CFD-A403-8CF5-CE1DA7B1AF9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93957" y="994538"/>
            <a:ext cx="1079856" cy="1079856"/>
          </a:xfrm>
          <a:prstGeom prst="rect">
            <a:avLst/>
          </a:prstGeom>
        </p:spPr>
      </p:pic>
      <p:pic>
        <p:nvPicPr>
          <p:cNvPr id="22" name="图片 21">
            <a:extLst>
              <a:ext uri="{FF2B5EF4-FFF2-40B4-BE49-F238E27FC236}">
                <a16:creationId xmlns:a16="http://schemas.microsoft.com/office/drawing/2014/main" id="{42CBC1E9-A725-114D-99D3-8F056B4384D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05974" y="2300008"/>
            <a:ext cx="1079856" cy="1079856"/>
          </a:xfrm>
          <a:prstGeom prst="rect">
            <a:avLst/>
          </a:prstGeom>
        </p:spPr>
      </p:pic>
      <p:sp>
        <p:nvSpPr>
          <p:cNvPr id="12" name="文本框 11">
            <a:extLst>
              <a:ext uri="{FF2B5EF4-FFF2-40B4-BE49-F238E27FC236}">
                <a16:creationId xmlns:a16="http://schemas.microsoft.com/office/drawing/2014/main" id="{204B26A6-3A4C-392B-41A6-7B75E3406BAA}"/>
              </a:ext>
            </a:extLst>
          </p:cNvPr>
          <p:cNvSpPr txBox="1"/>
          <p:nvPr/>
        </p:nvSpPr>
        <p:spPr>
          <a:xfrm>
            <a:off x="5619403" y="1078905"/>
            <a:ext cx="1252997" cy="646331"/>
          </a:xfrm>
          <a:prstGeom prst="rect">
            <a:avLst/>
          </a:prstGeom>
          <a:noFill/>
        </p:spPr>
        <p:txBody>
          <a:bodyPr wrap="square">
            <a:spAutoFit/>
          </a:bodyPr>
          <a:lstStyle/>
          <a:p>
            <a:pPr algn="ctr"/>
            <a:r>
              <a:rPr lang="en-US" altLang="zh-CN" sz="1800" b="1" dirty="0">
                <a:latin typeface="微软雅黑" panose="020B0503020204020204" pitchFamily="34" charset="-122"/>
                <a:ea typeface="微软雅黑" panose="020B0503020204020204" pitchFamily="34" charset="-122"/>
                <a:cs typeface="微软雅黑" pitchFamily="18" charset="-122"/>
              </a:rPr>
              <a:t>Longer</a:t>
            </a:r>
          </a:p>
          <a:p>
            <a:pPr algn="ctr"/>
            <a:r>
              <a:rPr lang="en-US" altLang="zh-CN" sz="1800" b="1" dirty="0">
                <a:latin typeface="微软雅黑" panose="020B0503020204020204" pitchFamily="34" charset="-122"/>
                <a:ea typeface="微软雅黑" panose="020B0503020204020204" pitchFamily="34" charset="-122"/>
                <a:cs typeface="微软雅黑" pitchFamily="18" charset="-122"/>
              </a:rPr>
              <a:t>GGM</a:t>
            </a:r>
            <a:endParaRPr lang="zh-CN" altLang="en-US" b="1" dirty="0">
              <a:ea typeface="微软雅黑" panose="020B0503020204020204" pitchFamily="34" charset="-122"/>
            </a:endParaRPr>
          </a:p>
        </p:txBody>
      </p:sp>
      <p:sp>
        <p:nvSpPr>
          <p:cNvPr id="25" name="文本框 24">
            <a:extLst>
              <a:ext uri="{FF2B5EF4-FFF2-40B4-BE49-F238E27FC236}">
                <a16:creationId xmlns:a16="http://schemas.microsoft.com/office/drawing/2014/main" id="{099B6937-6DBE-63A1-D839-9544358EC6A0}"/>
              </a:ext>
            </a:extLst>
          </p:cNvPr>
          <p:cNvSpPr txBox="1"/>
          <p:nvPr/>
        </p:nvSpPr>
        <p:spPr>
          <a:xfrm>
            <a:off x="5629559" y="2401805"/>
            <a:ext cx="1252997" cy="646331"/>
          </a:xfrm>
          <a:prstGeom prst="rect">
            <a:avLst/>
          </a:prstGeom>
          <a:noFill/>
        </p:spPr>
        <p:txBody>
          <a:bodyPr wrap="square">
            <a:spAutoFit/>
          </a:bodyPr>
          <a:lstStyle/>
          <a:p>
            <a:pPr algn="ctr"/>
            <a:r>
              <a:rPr lang="en-US" altLang="zh-CN" sz="1800" b="1" dirty="0">
                <a:latin typeface="微软雅黑" panose="020B0503020204020204" pitchFamily="34" charset="-122"/>
                <a:ea typeface="微软雅黑" panose="020B0503020204020204" pitchFamily="34" charset="-122"/>
                <a:cs typeface="微软雅黑" pitchFamily="18" charset="-122"/>
              </a:rPr>
              <a:t>Longer</a:t>
            </a:r>
          </a:p>
          <a:p>
            <a:pPr algn="ctr"/>
            <a:r>
              <a:rPr lang="en-US" altLang="zh-CN" sz="1800" b="1" dirty="0">
                <a:latin typeface="微软雅黑" panose="020B0503020204020204" pitchFamily="34" charset="-122"/>
                <a:ea typeface="微软雅黑" panose="020B0503020204020204" pitchFamily="34" charset="-122"/>
                <a:cs typeface="微软雅黑" pitchFamily="18" charset="-122"/>
              </a:rPr>
              <a:t>GGM</a:t>
            </a:r>
            <a:endParaRPr lang="zh-CN" altLang="en-US" b="1" dirty="0">
              <a:ea typeface="微软雅黑" panose="020B0503020204020204" pitchFamily="34" charset="-122"/>
            </a:endParaRPr>
          </a:p>
        </p:txBody>
      </p:sp>
      <p:cxnSp>
        <p:nvCxnSpPr>
          <p:cNvPr id="3" name="直接箭头连接符 2">
            <a:extLst>
              <a:ext uri="{FF2B5EF4-FFF2-40B4-BE49-F238E27FC236}">
                <a16:creationId xmlns:a16="http://schemas.microsoft.com/office/drawing/2014/main" id="{19EF7BAB-0E41-2D00-A02C-3EFA6FDC2A7B}"/>
              </a:ext>
            </a:extLst>
          </p:cNvPr>
          <p:cNvCxnSpPr>
            <a:cxnSpLocks/>
          </p:cNvCxnSpPr>
          <p:nvPr/>
        </p:nvCxnSpPr>
        <p:spPr>
          <a:xfrm>
            <a:off x="3443764" y="4421511"/>
            <a:ext cx="881841"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3E73A092-7B66-E70E-119F-29A7A48F4E84}"/>
                  </a:ext>
                </a:extLst>
              </p:cNvPr>
              <p:cNvSpPr txBox="1"/>
              <p:nvPr/>
            </p:nvSpPr>
            <p:spPr>
              <a:xfrm>
                <a:off x="4417286" y="4178882"/>
                <a:ext cx="4688386" cy="461665"/>
              </a:xfrm>
              <a:prstGeom prst="rect">
                <a:avLst/>
              </a:prstGeom>
              <a:noFill/>
            </p:spPr>
            <p:txBody>
              <a:bodyPr wrap="square">
                <a:spAutoFit/>
              </a:bodyPr>
              <a:lstStyle/>
              <a:p>
                <a14:m>
                  <m:oMath xmlns:m="http://schemas.openxmlformats.org/officeDocument/2006/math">
                    <m:r>
                      <a:rPr lang="zh-CN" altLang="en-US" sz="2400" b="1" i="1" dirty="0" smtClean="0">
                        <a:solidFill>
                          <a:srgbClr val="C00000"/>
                        </a:solidFill>
                        <a:latin typeface="Cambria Math" panose="02040503050406030204" pitchFamily="18" charset="0"/>
                        <a:ea typeface="Microsoft YaHei" panose="020B0503020204020204" pitchFamily="34" charset="-122"/>
                      </a:rPr>
                      <m:t>𝒔𝒕</m:t>
                    </m:r>
                    <m:r>
                      <a:rPr lang="en-US" altLang="zh-CN" sz="2400" b="1" i="1" dirty="0">
                        <a:solidFill>
                          <a:srgbClr val="C00000"/>
                        </a:solidFill>
                        <a:latin typeface="Cambria Math" panose="02040503050406030204" pitchFamily="18" charset="0"/>
                        <a:ea typeface="Microsoft YaHei" panose="020B0503020204020204" pitchFamily="34" charset="-122"/>
                      </a:rPr>
                      <m:t>𝒓</m:t>
                    </m:r>
                  </m:oMath>
                </a14:m>
                <a:r>
                  <a:rPr lang="zh-CN" altLang="en-US" sz="2400" b="1" dirty="0">
                    <a:solidFill>
                      <a:srgbClr val="C00000"/>
                    </a:solidFill>
                    <a:latin typeface="Microsoft YaHei" panose="020B0503020204020204" pitchFamily="34" charset="-122"/>
                    <a:ea typeface="Microsoft YaHei" panose="020B0503020204020204" pitchFamily="34" charset="-122"/>
                  </a:rPr>
                  <a:t> </a:t>
                </a:r>
                <a:r>
                  <a:rPr lang="en-US" altLang="zh-CN" sz="2400" dirty="0">
                    <a:latin typeface="Microsoft YaHei" panose="020B0503020204020204" pitchFamily="34" charset="-122"/>
                    <a:ea typeface="Microsoft YaHei" panose="020B0503020204020204" pitchFamily="34" charset="-122"/>
                  </a:rPr>
                  <a:t>is independent of </a:t>
                </a:r>
                <a14:m>
                  <m:oMath xmlns:m="http://schemas.openxmlformats.org/officeDocument/2006/math">
                    <m:r>
                      <a:rPr lang="en-US" altLang="zh-CN" sz="2400" i="1" dirty="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en-US" altLang="zh-CN" sz="2400" b="0" i="1" dirty="0" smtClean="0">
                            <a:latin typeface="Cambria Math" panose="02040503050406030204" pitchFamily="18" charset="0"/>
                            <a:ea typeface="Microsoft YaHei" panose="020B0503020204020204" pitchFamily="34" charset="-122"/>
                          </a:rPr>
                          <m:t>𝐵</m:t>
                        </m:r>
                      </m:sub>
                    </m:sSub>
                  </m:oMath>
                </a14:m>
                <a:r>
                  <a:rPr lang="en-US" altLang="zh-CN" sz="2400" dirty="0">
                    <a:latin typeface="Microsoft YaHei" panose="020B0503020204020204" pitchFamily="34" charset="-122"/>
                    <a:ea typeface="Microsoft YaHei" panose="020B0503020204020204" pitchFamily="34" charset="-122"/>
                  </a:rPr>
                  <a:t> </a:t>
                </a:r>
                <a:endParaRPr lang="zh-CN" altLang="en-US" sz="2400" dirty="0"/>
              </a:p>
            </p:txBody>
          </p:sp>
        </mc:Choice>
        <mc:Fallback xmlns="">
          <p:sp>
            <p:nvSpPr>
              <p:cNvPr id="5" name="文本框 4">
                <a:extLst>
                  <a:ext uri="{FF2B5EF4-FFF2-40B4-BE49-F238E27FC236}">
                    <a16:creationId xmlns:a16="http://schemas.microsoft.com/office/drawing/2014/main" id="{3E73A092-7B66-E70E-119F-29A7A48F4E84}"/>
                  </a:ext>
                </a:extLst>
              </p:cNvPr>
              <p:cNvSpPr txBox="1">
                <a:spLocks noRot="1" noChangeAspect="1" noMove="1" noResize="1" noEditPoints="1" noAdjustHandles="1" noChangeArrowheads="1" noChangeShapeType="1" noTextEdit="1"/>
              </p:cNvSpPr>
              <p:nvPr/>
            </p:nvSpPr>
            <p:spPr>
              <a:xfrm>
                <a:off x="4417286" y="4178882"/>
                <a:ext cx="4688386" cy="461665"/>
              </a:xfrm>
              <a:prstGeom prst="rect">
                <a:avLst/>
              </a:prstGeom>
              <a:blipFill>
                <a:blip r:embed="rId8"/>
                <a:stretch>
                  <a:fillRect l="-130" t="-12000" b="-2933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150733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ving In">
            <a:extLst>
              <a:ext uri="{FF2B5EF4-FFF2-40B4-BE49-F238E27FC236}">
                <a16:creationId xmlns:a16="http://schemas.microsoft.com/office/drawing/2014/main" id="{21193987-3EEA-D012-CE0E-B9222D7A89EB}"/>
              </a:ext>
            </a:extLst>
          </p:cNvPr>
          <p:cNvSpPr/>
          <p:nvPr/>
        </p:nvSpPr>
        <p:spPr>
          <a:xfrm>
            <a:off x="2064376" y="2736636"/>
            <a:ext cx="4680091" cy="1041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1" indent="0" algn="l">
              <a:spcBef>
                <a:spcPts val="2000"/>
              </a:spcBef>
              <a:buFont typeface="微软雅黑"/>
              <a:defRPr sz="6400">
                <a:latin typeface="Arial"/>
                <a:ea typeface="Arial"/>
                <a:cs typeface="Arial"/>
                <a:sym typeface="Arial"/>
              </a:defRPr>
            </a:pPr>
            <a:r>
              <a:rPr dirty="0"/>
              <a:t>Diving In</a:t>
            </a:r>
          </a:p>
        </p:txBody>
      </p:sp>
      <p:pic>
        <p:nvPicPr>
          <p:cNvPr id="3" name="imgres.jpeg" descr="imgres.jpeg">
            <a:extLst>
              <a:ext uri="{FF2B5EF4-FFF2-40B4-BE49-F238E27FC236}">
                <a16:creationId xmlns:a16="http://schemas.microsoft.com/office/drawing/2014/main" id="{AFF59BCB-D6EA-67D8-432C-AC432C03D964}"/>
              </a:ext>
            </a:extLst>
          </p:cNvPr>
          <p:cNvPicPr>
            <a:picLocks noChangeAspect="1"/>
          </p:cNvPicPr>
          <p:nvPr/>
        </p:nvPicPr>
        <p:blipFill>
          <a:blip r:embed="rId3"/>
          <a:stretch>
            <a:fillRect/>
          </a:stretch>
        </p:blipFill>
        <p:spPr>
          <a:xfrm>
            <a:off x="6522430" y="2050836"/>
            <a:ext cx="2413000" cy="2413000"/>
          </a:xfrm>
          <a:prstGeom prst="rect">
            <a:avLst/>
          </a:prstGeom>
          <a:ln w="12700">
            <a:miter lim="400000"/>
          </a:ln>
        </p:spPr>
      </p:pic>
    </p:spTree>
    <p:extLst>
      <p:ext uri="{BB962C8B-B14F-4D97-AF65-F5344CB8AC3E}">
        <p14:creationId xmlns:p14="http://schemas.microsoft.com/office/powerpoint/2010/main" val="139506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176FB-43DF-709C-4B30-9E5E268E50DA}"/>
            </a:ext>
          </a:extLst>
        </p:cNvPr>
        <p:cNvGrpSpPr/>
        <p:nvPr/>
      </p:nvGrpSpPr>
      <p:grpSpPr>
        <a:xfrm>
          <a:off x="0" y="0"/>
          <a:ext cx="0" cy="0"/>
          <a:chOff x="0" y="0"/>
          <a:chExt cx="0" cy="0"/>
        </a:xfrm>
      </p:grpSpPr>
      <p:cxnSp>
        <p:nvCxnSpPr>
          <p:cNvPr id="52" name="直接箭头连接符 51">
            <a:extLst>
              <a:ext uri="{FF2B5EF4-FFF2-40B4-BE49-F238E27FC236}">
                <a16:creationId xmlns:a16="http://schemas.microsoft.com/office/drawing/2014/main" id="{2A9B3FF4-B810-8E63-5945-ABD278B42F16}"/>
              </a:ext>
            </a:extLst>
          </p:cNvPr>
          <p:cNvCxnSpPr>
            <a:cxnSpLocks/>
          </p:cNvCxnSpPr>
          <p:nvPr/>
        </p:nvCxnSpPr>
        <p:spPr>
          <a:xfrm>
            <a:off x="4754451" y="2846562"/>
            <a:ext cx="3179474" cy="0"/>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49" name="直接箭头连接符 48">
            <a:extLst>
              <a:ext uri="{FF2B5EF4-FFF2-40B4-BE49-F238E27FC236}">
                <a16:creationId xmlns:a16="http://schemas.microsoft.com/office/drawing/2014/main" id="{CF1ED568-DCBA-D1D9-722C-B278EC2679AF}"/>
              </a:ext>
            </a:extLst>
          </p:cNvPr>
          <p:cNvCxnSpPr>
            <a:cxnSpLocks/>
          </p:cNvCxnSpPr>
          <p:nvPr/>
        </p:nvCxnSpPr>
        <p:spPr>
          <a:xfrm>
            <a:off x="4754451" y="1560745"/>
            <a:ext cx="3179474" cy="0"/>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62" name="直接连接符 61">
            <a:extLst>
              <a:ext uri="{FF2B5EF4-FFF2-40B4-BE49-F238E27FC236}">
                <a16:creationId xmlns:a16="http://schemas.microsoft.com/office/drawing/2014/main" id="{67D5CFC3-BFFB-5FC9-50D1-58627C9BB177}"/>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E50BB811-A902-73B1-783F-D10C44375332}"/>
              </a:ext>
            </a:extLst>
          </p:cNvPr>
          <p:cNvSpPr txBox="1">
            <a:spLocks noChangeArrowheads="1"/>
          </p:cNvSpPr>
          <p:nvPr/>
        </p:nvSpPr>
        <p:spPr bwMode="auto">
          <a:xfrm>
            <a:off x="367827" y="213865"/>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fontAlgn="base">
              <a:lnSpc>
                <a:spcPct val="100000"/>
              </a:lnSpc>
              <a:spcBef>
                <a:spcPct val="0"/>
              </a:spcBef>
              <a:spcAft>
                <a:spcPct val="0"/>
              </a:spcAft>
              <a:buNone/>
              <a:defRPr/>
            </a:pPr>
            <a:r>
              <a:rPr lang="en-US" altLang="zh-CN" sz="3200" b="1" dirty="0">
                <a:latin typeface="微软雅黑" panose="020B0503020204020204" pitchFamily="34" charset="-122"/>
                <a:ea typeface="微软雅黑" panose="020B0503020204020204" pitchFamily="34" charset="-122"/>
              </a:rPr>
              <a:t>Our Strategy</a:t>
            </a:r>
            <a:endParaRPr lang="zh-CN" altLang="en-US" sz="3200" b="1" dirty="0">
              <a:latin typeface="微软雅黑" panose="020B0503020204020204" pitchFamily="34" charset="-122"/>
              <a:ea typeface="微软雅黑" panose="020B0503020204020204" pitchFamily="34" charset="-122"/>
            </a:endParaRPr>
          </a:p>
        </p:txBody>
      </p:sp>
      <p:pic>
        <p:nvPicPr>
          <p:cNvPr id="2" name="图片 1">
            <a:extLst>
              <a:ext uri="{FF2B5EF4-FFF2-40B4-BE49-F238E27FC236}">
                <a16:creationId xmlns:a16="http://schemas.microsoft.com/office/drawing/2014/main" id="{0E355B6B-3116-15C9-F2EC-E54FF5B182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6242" y="2457850"/>
            <a:ext cx="779117" cy="779117"/>
          </a:xfrm>
          <a:prstGeom prst="rect">
            <a:avLst/>
          </a:prstGeom>
        </p:spPr>
      </p:pic>
      <p:pic>
        <p:nvPicPr>
          <p:cNvPr id="17" name="图片 16">
            <a:extLst>
              <a:ext uri="{FF2B5EF4-FFF2-40B4-BE49-F238E27FC236}">
                <a16:creationId xmlns:a16="http://schemas.microsoft.com/office/drawing/2014/main" id="{41B04C1E-080B-9689-D8D9-1BD3A01B71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6243" y="1174733"/>
            <a:ext cx="779117" cy="779117"/>
          </a:xfrm>
          <a:prstGeom prst="rect">
            <a:avLst/>
          </a:prstGeom>
        </p:spPr>
      </p:pic>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CE05E854-E7D8-7ECE-84BE-93D4BA80D11D}"/>
                  </a:ext>
                </a:extLst>
              </p:cNvPr>
              <p:cNvSpPr txBox="1"/>
              <p:nvPr/>
            </p:nvSpPr>
            <p:spPr>
              <a:xfrm>
                <a:off x="1843899" y="1209104"/>
                <a:ext cx="3259324" cy="646331"/>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n-US" altLang="zh-CN" sz="2400" b="0" i="1" dirty="0" smtClean="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zh-CN" altLang="en-US" sz="2400" dirty="0">
                              <a:latin typeface="Cambria Math" panose="02040503050406030204" pitchFamily="18" charset="0"/>
                              <a:ea typeface="Microsoft YaHei" panose="020B0503020204020204" pitchFamily="34" charset="-122"/>
                            </a:rPr>
                            <m:t>𝐴</m:t>
                          </m:r>
                        </m:sub>
                      </m:sSub>
                      <m:r>
                        <a:rPr lang="zh-CN" altLang="en-US" sz="2400" dirty="0">
                          <a:latin typeface="Cambria Math" panose="02040503050406030204" pitchFamily="18" charset="0"/>
                          <a:ea typeface="Microsoft YaHei" panose="020B0503020204020204" pitchFamily="34" charset="-122"/>
                        </a:rPr>
                        <m:t>←</m:t>
                      </m:r>
                      <m:r>
                        <m:rPr>
                          <m:sty m:val="p"/>
                        </m:rPr>
                        <a:rPr lang="en-US" altLang="zh-CN" sz="2400" dirty="0">
                          <a:latin typeface="Cambria Math" panose="02040503050406030204" pitchFamily="18" charset="0"/>
                        </a:rPr>
                        <m:t>KG</m:t>
                      </m:r>
                      <m:r>
                        <a:rPr lang="en-US" altLang="zh-CN" sz="2400" dirty="0">
                          <a:latin typeface="Cambria Math" panose="02040503050406030204" pitchFamily="18" charset="0"/>
                        </a:rPr>
                        <m:t>(</m:t>
                      </m:r>
                      <m:r>
                        <a:rPr lang="zh-CN" altLang="en-US" sz="2400" dirty="0">
                          <a:latin typeface="Cambria Math" panose="02040503050406030204" pitchFamily="18" charset="0"/>
                          <a:ea typeface="Microsoft YaHei" panose="020B0503020204020204" pitchFamily="34" charset="-122"/>
                        </a:rPr>
                        <m:t>𝑠</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en-US" altLang="zh-CN" sz="2400" b="0" i="1" dirty="0" smtClean="0">
                              <a:latin typeface="Cambria Math" panose="02040503050406030204" pitchFamily="18" charset="0"/>
                              <a:ea typeface="Microsoft YaHei" panose="020B0503020204020204" pitchFamily="34" charset="-122"/>
                            </a:rPr>
                            <m:t>𝐴</m:t>
                          </m:r>
                        </m:sub>
                      </m:sSub>
                      <m:r>
                        <a:rPr lang="en-US" altLang="zh-CN" sz="2400" dirty="0">
                          <a:latin typeface="Cambria Math" panose="02040503050406030204" pitchFamily="18" charset="0"/>
                        </a:rPr>
                        <m:t>)</m:t>
                      </m:r>
                    </m:oMath>
                  </m:oMathPara>
                </a14:m>
                <a:endParaRPr lang="zh-CN" altLang="en-US" sz="2400" dirty="0">
                  <a:latin typeface="Microsoft YaHei" panose="020B0503020204020204" pitchFamily="34" charset="-122"/>
                  <a:ea typeface="Microsoft YaHei" panose="020B0503020204020204" pitchFamily="34" charset="-122"/>
                </a:endParaRPr>
              </a:p>
            </p:txBody>
          </p:sp>
        </mc:Choice>
        <mc:Fallback xmlns="">
          <p:sp>
            <p:nvSpPr>
              <p:cNvPr id="28" name="文本框 27">
                <a:extLst>
                  <a:ext uri="{FF2B5EF4-FFF2-40B4-BE49-F238E27FC236}">
                    <a16:creationId xmlns:a16="http://schemas.microsoft.com/office/drawing/2014/main" id="{CE05E854-E7D8-7ECE-84BE-93D4BA80D11D}"/>
                  </a:ext>
                </a:extLst>
              </p:cNvPr>
              <p:cNvSpPr txBox="1">
                <a:spLocks noRot="1" noChangeAspect="1" noMove="1" noResize="1" noEditPoints="1" noAdjustHandles="1" noChangeArrowheads="1" noChangeShapeType="1" noTextEdit="1"/>
              </p:cNvSpPr>
              <p:nvPr/>
            </p:nvSpPr>
            <p:spPr>
              <a:xfrm>
                <a:off x="1843899" y="1209104"/>
                <a:ext cx="3259324" cy="646331"/>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96CA70AD-1CB9-E0BC-2A1C-E0C87AD9089A}"/>
                  </a:ext>
                </a:extLst>
              </p:cNvPr>
              <p:cNvSpPr txBox="1"/>
              <p:nvPr/>
            </p:nvSpPr>
            <p:spPr>
              <a:xfrm>
                <a:off x="1843899" y="2453963"/>
                <a:ext cx="3259324" cy="646331"/>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n-US" altLang="zh-CN" sz="2400" b="0" i="1" dirty="0" smtClean="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en-US" altLang="zh-CN" sz="2400" b="0" i="1" dirty="0" smtClean="0">
                              <a:latin typeface="Cambria Math" panose="02040503050406030204" pitchFamily="18" charset="0"/>
                              <a:ea typeface="Microsoft YaHei" panose="020B0503020204020204" pitchFamily="34" charset="-122"/>
                            </a:rPr>
                            <m:t>𝐵</m:t>
                          </m:r>
                        </m:sub>
                      </m:sSub>
                      <m:r>
                        <a:rPr lang="zh-CN" altLang="en-US" sz="2400" dirty="0">
                          <a:latin typeface="Cambria Math" panose="02040503050406030204" pitchFamily="18" charset="0"/>
                          <a:ea typeface="Microsoft YaHei" panose="020B0503020204020204" pitchFamily="34" charset="-122"/>
                        </a:rPr>
                        <m:t>←</m:t>
                      </m:r>
                      <m:r>
                        <m:rPr>
                          <m:sty m:val="p"/>
                        </m:rPr>
                        <a:rPr lang="en-US" altLang="zh-CN" sz="2400" dirty="0">
                          <a:latin typeface="Cambria Math" panose="02040503050406030204" pitchFamily="18" charset="0"/>
                        </a:rPr>
                        <m:t>KG</m:t>
                      </m:r>
                      <m:r>
                        <a:rPr lang="en-US" altLang="zh-CN" sz="2400" dirty="0">
                          <a:latin typeface="Cambria Math" panose="02040503050406030204" pitchFamily="18" charset="0"/>
                        </a:rPr>
                        <m:t>(</m:t>
                      </m:r>
                      <m:r>
                        <a:rPr lang="zh-CN" altLang="en-US" sz="2400" dirty="0">
                          <a:latin typeface="Cambria Math" panose="02040503050406030204" pitchFamily="18" charset="0"/>
                          <a:ea typeface="Microsoft YaHei" panose="020B0503020204020204" pitchFamily="34" charset="-122"/>
                        </a:rPr>
                        <m:t>𝑠</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en-US" altLang="zh-CN" sz="2400" b="0" i="1" dirty="0" smtClean="0">
                              <a:latin typeface="Cambria Math" panose="02040503050406030204" pitchFamily="18" charset="0"/>
                              <a:ea typeface="Microsoft YaHei" panose="020B0503020204020204" pitchFamily="34" charset="-122"/>
                            </a:rPr>
                            <m:t>𝐵</m:t>
                          </m:r>
                        </m:sub>
                      </m:sSub>
                      <m:r>
                        <a:rPr lang="en-US" altLang="zh-CN" sz="2400" dirty="0">
                          <a:latin typeface="Cambria Math" panose="02040503050406030204" pitchFamily="18" charset="0"/>
                        </a:rPr>
                        <m:t>)</m:t>
                      </m:r>
                    </m:oMath>
                  </m:oMathPara>
                </a14:m>
                <a:endParaRPr lang="zh-CN" altLang="en-US" sz="2400" dirty="0">
                  <a:latin typeface="Microsoft YaHei" panose="020B0503020204020204" pitchFamily="34" charset="-122"/>
                  <a:ea typeface="Microsoft YaHei" panose="020B0503020204020204" pitchFamily="34" charset="-122"/>
                </a:endParaRPr>
              </a:p>
            </p:txBody>
          </p:sp>
        </mc:Choice>
        <mc:Fallback xmlns="">
          <p:sp>
            <p:nvSpPr>
              <p:cNvPr id="41" name="文本框 40">
                <a:extLst>
                  <a:ext uri="{FF2B5EF4-FFF2-40B4-BE49-F238E27FC236}">
                    <a16:creationId xmlns:a16="http://schemas.microsoft.com/office/drawing/2014/main" id="{96CA70AD-1CB9-E0BC-2A1C-E0C87AD9089A}"/>
                  </a:ext>
                </a:extLst>
              </p:cNvPr>
              <p:cNvSpPr txBox="1">
                <a:spLocks noRot="1" noChangeAspect="1" noMove="1" noResize="1" noEditPoints="1" noAdjustHandles="1" noChangeArrowheads="1" noChangeShapeType="1" noTextEdit="1"/>
              </p:cNvSpPr>
              <p:nvPr/>
            </p:nvSpPr>
            <p:spPr>
              <a:xfrm>
                <a:off x="1843899" y="2453963"/>
                <a:ext cx="3259324" cy="646331"/>
              </a:xfrm>
              <a:prstGeom prst="rect">
                <a:avLst/>
              </a:prstGeom>
              <a:blipFill>
                <a:blip r:embed="rId6"/>
                <a:stretch>
                  <a:fillRect/>
                </a:stretch>
              </a:blipFill>
            </p:spPr>
            <p:txBody>
              <a:bodyPr/>
              <a:lstStyle/>
              <a:p>
                <a:r>
                  <a:rPr lang="zh-CN" altLang="en-US">
                    <a:noFill/>
                  </a:rPr>
                  <a:t> </a:t>
                </a:r>
              </a:p>
            </p:txBody>
          </p:sp>
        </mc:Fallback>
      </mc:AlternateContent>
      <p:sp>
        <p:nvSpPr>
          <p:cNvPr id="4" name="椭圆 3">
            <a:extLst>
              <a:ext uri="{FF2B5EF4-FFF2-40B4-BE49-F238E27FC236}">
                <a16:creationId xmlns:a16="http://schemas.microsoft.com/office/drawing/2014/main" id="{8B03887A-366B-F2FA-DD19-BA69B65C0C7B}"/>
              </a:ext>
            </a:extLst>
          </p:cNvPr>
          <p:cNvSpPr/>
          <p:nvPr/>
        </p:nvSpPr>
        <p:spPr>
          <a:xfrm>
            <a:off x="8307161" y="1078905"/>
            <a:ext cx="2408596" cy="963679"/>
          </a:xfrm>
          <a:prstGeom prst="ellipse">
            <a:avLst/>
          </a:prstGeom>
          <a:solidFill>
            <a:srgbClr val="D5E8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70D52A94-960E-A729-FD23-A9DCAE3CE5EE}"/>
              </a:ext>
            </a:extLst>
          </p:cNvPr>
          <p:cNvSpPr/>
          <p:nvPr/>
        </p:nvSpPr>
        <p:spPr>
          <a:xfrm>
            <a:off x="8307161" y="2364722"/>
            <a:ext cx="2408596" cy="963679"/>
          </a:xfrm>
          <a:prstGeom prst="ellipse">
            <a:avLst/>
          </a:prstGeom>
          <a:solidFill>
            <a:srgbClr val="DAE8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0ED61AC0-CC50-FB6B-DB77-CDA24C9A4EDD}"/>
              </a:ext>
            </a:extLst>
          </p:cNvPr>
          <p:cNvSpPr txBox="1"/>
          <p:nvPr/>
        </p:nvSpPr>
        <p:spPr>
          <a:xfrm>
            <a:off x="8456750" y="1341617"/>
            <a:ext cx="2109418" cy="369332"/>
          </a:xfrm>
          <a:prstGeom prst="rect">
            <a:avLst/>
          </a:prstGeom>
          <a:noFill/>
        </p:spPr>
        <p:txBody>
          <a:bodyPr wrap="square">
            <a:spAutoFit/>
          </a:bodyPr>
          <a:lstStyle/>
          <a:p>
            <a:pPr algn="ctr"/>
            <a:r>
              <a:rPr lang="en-US" altLang="zh-CN" dirty="0">
                <a:latin typeface="Microsoft YaHei" panose="020B0503020204020204" pitchFamily="34" charset="-122"/>
                <a:ea typeface="Microsoft YaHei" panose="020B0503020204020204" pitchFamily="34" charset="-122"/>
              </a:rPr>
              <a:t>g</a:t>
            </a:r>
            <a:r>
              <a:rPr lang="en-US" altLang="zh-CN" sz="1800" dirty="0">
                <a:latin typeface="Microsoft YaHei" panose="020B0503020204020204" pitchFamily="34" charset="-122"/>
                <a:ea typeface="Microsoft YaHei" panose="020B0503020204020204" pitchFamily="34" charset="-122"/>
              </a:rPr>
              <a:t>roup encoding </a:t>
            </a:r>
            <a:endParaRPr lang="zh-CN" altLang="en-US" dirty="0"/>
          </a:p>
        </p:txBody>
      </p:sp>
      <p:sp>
        <p:nvSpPr>
          <p:cNvPr id="10" name="文本框 9">
            <a:extLst>
              <a:ext uri="{FF2B5EF4-FFF2-40B4-BE49-F238E27FC236}">
                <a16:creationId xmlns:a16="http://schemas.microsoft.com/office/drawing/2014/main" id="{40B50E9D-2CB1-C4F9-E469-921CD5F9BCEA}"/>
              </a:ext>
            </a:extLst>
          </p:cNvPr>
          <p:cNvSpPr txBox="1"/>
          <p:nvPr/>
        </p:nvSpPr>
        <p:spPr>
          <a:xfrm>
            <a:off x="8486967" y="2661895"/>
            <a:ext cx="2109418" cy="369332"/>
          </a:xfrm>
          <a:prstGeom prst="rect">
            <a:avLst/>
          </a:prstGeom>
          <a:noFill/>
        </p:spPr>
        <p:txBody>
          <a:bodyPr wrap="square">
            <a:spAutoFit/>
          </a:bodyPr>
          <a:lstStyle/>
          <a:p>
            <a:pPr algn="ctr"/>
            <a:r>
              <a:rPr lang="en-US" altLang="zh-CN" dirty="0">
                <a:latin typeface="Microsoft YaHei" panose="020B0503020204020204" pitchFamily="34" charset="-122"/>
                <a:ea typeface="Microsoft YaHei" panose="020B0503020204020204" pitchFamily="34" charset="-122"/>
              </a:rPr>
              <a:t>g</a:t>
            </a:r>
            <a:r>
              <a:rPr lang="en-US" altLang="zh-CN" sz="1800" dirty="0">
                <a:latin typeface="Microsoft YaHei" panose="020B0503020204020204" pitchFamily="34" charset="-122"/>
                <a:ea typeface="Microsoft YaHei" panose="020B0503020204020204" pitchFamily="34" charset="-122"/>
              </a:rPr>
              <a:t>roup encoding </a:t>
            </a:r>
            <a:endParaRPr lang="zh-CN" altLang="en-US" dirty="0"/>
          </a:p>
        </p:txBody>
      </p:sp>
      <p:sp>
        <p:nvSpPr>
          <p:cNvPr id="16" name="任意多边形: 形状 15">
            <a:extLst>
              <a:ext uri="{FF2B5EF4-FFF2-40B4-BE49-F238E27FC236}">
                <a16:creationId xmlns:a16="http://schemas.microsoft.com/office/drawing/2014/main" id="{6B3E91C5-EEEE-D574-1657-3BAFF37DA21E}"/>
              </a:ext>
            </a:extLst>
          </p:cNvPr>
          <p:cNvSpPr/>
          <p:nvPr/>
        </p:nvSpPr>
        <p:spPr>
          <a:xfrm>
            <a:off x="915719" y="4674943"/>
            <a:ext cx="2558846" cy="795293"/>
          </a:xfrm>
          <a:custGeom>
            <a:avLst/>
            <a:gdLst>
              <a:gd name="connsiteX0" fmla="*/ 1279423 w 2558846"/>
              <a:gd name="connsiteY0" fmla="*/ 0 h 795293"/>
              <a:gd name="connsiteX1" fmla="*/ 2505738 w 2558846"/>
              <a:gd name="connsiteY1" fmla="*/ 350637 h 795293"/>
              <a:gd name="connsiteX2" fmla="*/ 2558846 w 2558846"/>
              <a:gd name="connsiteY2" fmla="*/ 397647 h 795293"/>
              <a:gd name="connsiteX3" fmla="*/ 2505738 w 2558846"/>
              <a:gd name="connsiteY3" fmla="*/ 444656 h 795293"/>
              <a:gd name="connsiteX4" fmla="*/ 1279423 w 2558846"/>
              <a:gd name="connsiteY4" fmla="*/ 795293 h 795293"/>
              <a:gd name="connsiteX5" fmla="*/ 53108 w 2558846"/>
              <a:gd name="connsiteY5" fmla="*/ 444656 h 795293"/>
              <a:gd name="connsiteX6" fmla="*/ 0 w 2558846"/>
              <a:gd name="connsiteY6" fmla="*/ 397647 h 795293"/>
              <a:gd name="connsiteX7" fmla="*/ 53108 w 2558846"/>
              <a:gd name="connsiteY7" fmla="*/ 350637 h 795293"/>
              <a:gd name="connsiteX8" fmla="*/ 1279423 w 2558846"/>
              <a:gd name="connsiteY8" fmla="*/ 0 h 795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8846" h="795293">
                <a:moveTo>
                  <a:pt x="1279423" y="0"/>
                </a:moveTo>
                <a:cubicBezTo>
                  <a:pt x="1789902" y="0"/>
                  <a:pt x="2239972" y="139088"/>
                  <a:pt x="2505738" y="350637"/>
                </a:cubicBezTo>
                <a:lnTo>
                  <a:pt x="2558846" y="397647"/>
                </a:lnTo>
                <a:lnTo>
                  <a:pt x="2505738" y="444656"/>
                </a:lnTo>
                <a:cubicBezTo>
                  <a:pt x="2239972" y="656206"/>
                  <a:pt x="1789902" y="795293"/>
                  <a:pt x="1279423" y="795293"/>
                </a:cubicBezTo>
                <a:cubicBezTo>
                  <a:pt x="768944" y="795293"/>
                  <a:pt x="318874" y="656206"/>
                  <a:pt x="53108" y="444656"/>
                </a:cubicBezTo>
                <a:lnTo>
                  <a:pt x="0" y="397647"/>
                </a:lnTo>
                <a:lnTo>
                  <a:pt x="53108" y="350637"/>
                </a:lnTo>
                <a:cubicBezTo>
                  <a:pt x="318874" y="139088"/>
                  <a:pt x="768944" y="0"/>
                  <a:pt x="1279423" y="0"/>
                </a:cubicBezTo>
                <a:close/>
              </a:path>
            </a:pathLst>
          </a:custGeom>
          <a:solidFill>
            <a:srgbClr val="FDE9D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 name="任意多边形: 形状 14">
            <a:extLst>
              <a:ext uri="{FF2B5EF4-FFF2-40B4-BE49-F238E27FC236}">
                <a16:creationId xmlns:a16="http://schemas.microsoft.com/office/drawing/2014/main" id="{FEE3DDE1-5A0F-CCD0-1EB7-817D0EBFDF5D}"/>
              </a:ext>
            </a:extLst>
          </p:cNvPr>
          <p:cNvSpPr/>
          <p:nvPr/>
        </p:nvSpPr>
        <p:spPr>
          <a:xfrm>
            <a:off x="716255" y="3841327"/>
            <a:ext cx="2957772" cy="1192938"/>
          </a:xfrm>
          <a:custGeom>
            <a:avLst/>
            <a:gdLst>
              <a:gd name="connsiteX0" fmla="*/ 1478886 w 2957772"/>
              <a:gd name="connsiteY0" fmla="*/ 0 h 1192938"/>
              <a:gd name="connsiteX1" fmla="*/ 2957772 w 2957772"/>
              <a:gd name="connsiteY1" fmla="*/ 795292 h 1192938"/>
              <a:gd name="connsiteX2" fmla="*/ 2779278 w 2957772"/>
              <a:gd name="connsiteY2" fmla="*/ 1174376 h 1192938"/>
              <a:gd name="connsiteX3" fmla="*/ 2758309 w 2957772"/>
              <a:gd name="connsiteY3" fmla="*/ 1192938 h 1192938"/>
              <a:gd name="connsiteX4" fmla="*/ 2705201 w 2957772"/>
              <a:gd name="connsiteY4" fmla="*/ 1145928 h 1192938"/>
              <a:gd name="connsiteX5" fmla="*/ 1478886 w 2957772"/>
              <a:gd name="connsiteY5" fmla="*/ 795291 h 1192938"/>
              <a:gd name="connsiteX6" fmla="*/ 252571 w 2957772"/>
              <a:gd name="connsiteY6" fmla="*/ 1145928 h 1192938"/>
              <a:gd name="connsiteX7" fmla="*/ 199463 w 2957772"/>
              <a:gd name="connsiteY7" fmla="*/ 1192938 h 1192938"/>
              <a:gd name="connsiteX8" fmla="*/ 178494 w 2957772"/>
              <a:gd name="connsiteY8" fmla="*/ 1174376 h 1192938"/>
              <a:gd name="connsiteX9" fmla="*/ 0 w 2957772"/>
              <a:gd name="connsiteY9" fmla="*/ 795292 h 1192938"/>
              <a:gd name="connsiteX10" fmla="*/ 1478886 w 2957772"/>
              <a:gd name="connsiteY10" fmla="*/ 0 h 119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7772" h="1192938">
                <a:moveTo>
                  <a:pt x="1478886" y="0"/>
                </a:moveTo>
                <a:cubicBezTo>
                  <a:pt x="2295652" y="0"/>
                  <a:pt x="2957772" y="356064"/>
                  <a:pt x="2957772" y="795292"/>
                </a:cubicBezTo>
                <a:cubicBezTo>
                  <a:pt x="2957772" y="932551"/>
                  <a:pt x="2893112" y="1061688"/>
                  <a:pt x="2779278" y="1174376"/>
                </a:cubicBezTo>
                <a:lnTo>
                  <a:pt x="2758309" y="1192938"/>
                </a:lnTo>
                <a:lnTo>
                  <a:pt x="2705201" y="1145928"/>
                </a:lnTo>
                <a:cubicBezTo>
                  <a:pt x="2439435" y="934379"/>
                  <a:pt x="1989365" y="795291"/>
                  <a:pt x="1478886" y="795291"/>
                </a:cubicBezTo>
                <a:cubicBezTo>
                  <a:pt x="968407" y="795291"/>
                  <a:pt x="518337" y="934379"/>
                  <a:pt x="252571" y="1145928"/>
                </a:cubicBezTo>
                <a:lnTo>
                  <a:pt x="199463" y="1192938"/>
                </a:lnTo>
                <a:lnTo>
                  <a:pt x="178494" y="1174376"/>
                </a:lnTo>
                <a:cubicBezTo>
                  <a:pt x="64660" y="1061688"/>
                  <a:pt x="0" y="932551"/>
                  <a:pt x="0" y="795292"/>
                </a:cubicBezTo>
                <a:cubicBezTo>
                  <a:pt x="0" y="356064"/>
                  <a:pt x="662120" y="0"/>
                  <a:pt x="1478886" y="0"/>
                </a:cubicBezTo>
                <a:close/>
              </a:path>
            </a:pathLst>
          </a:custGeom>
          <a:solidFill>
            <a:srgbClr val="D5E8D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任意多边形: 形状 13">
            <a:extLst>
              <a:ext uri="{FF2B5EF4-FFF2-40B4-BE49-F238E27FC236}">
                <a16:creationId xmlns:a16="http://schemas.microsoft.com/office/drawing/2014/main" id="{6EA33EF4-7DE9-6A8E-6AC1-9E405D32812E}"/>
              </a:ext>
            </a:extLst>
          </p:cNvPr>
          <p:cNvSpPr/>
          <p:nvPr/>
        </p:nvSpPr>
        <p:spPr>
          <a:xfrm>
            <a:off x="716255" y="5132815"/>
            <a:ext cx="2957772" cy="1192937"/>
          </a:xfrm>
          <a:custGeom>
            <a:avLst/>
            <a:gdLst>
              <a:gd name="connsiteX0" fmla="*/ 199463 w 2957772"/>
              <a:gd name="connsiteY0" fmla="*/ 0 h 1192937"/>
              <a:gd name="connsiteX1" fmla="*/ 252571 w 2957772"/>
              <a:gd name="connsiteY1" fmla="*/ 47009 h 1192937"/>
              <a:gd name="connsiteX2" fmla="*/ 1478886 w 2957772"/>
              <a:gd name="connsiteY2" fmla="*/ 397646 h 1192937"/>
              <a:gd name="connsiteX3" fmla="*/ 2705201 w 2957772"/>
              <a:gd name="connsiteY3" fmla="*/ 47009 h 1192937"/>
              <a:gd name="connsiteX4" fmla="*/ 2758309 w 2957772"/>
              <a:gd name="connsiteY4" fmla="*/ 0 h 1192937"/>
              <a:gd name="connsiteX5" fmla="*/ 2779278 w 2957772"/>
              <a:gd name="connsiteY5" fmla="*/ 18561 h 1192937"/>
              <a:gd name="connsiteX6" fmla="*/ 2957772 w 2957772"/>
              <a:gd name="connsiteY6" fmla="*/ 397645 h 1192937"/>
              <a:gd name="connsiteX7" fmla="*/ 1478886 w 2957772"/>
              <a:gd name="connsiteY7" fmla="*/ 1192937 h 1192937"/>
              <a:gd name="connsiteX8" fmla="*/ 0 w 2957772"/>
              <a:gd name="connsiteY8" fmla="*/ 397645 h 1192937"/>
              <a:gd name="connsiteX9" fmla="*/ 178494 w 2957772"/>
              <a:gd name="connsiteY9" fmla="*/ 18561 h 1192937"/>
              <a:gd name="connsiteX10" fmla="*/ 199463 w 2957772"/>
              <a:gd name="connsiteY10" fmla="*/ 0 h 119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7772" h="1192937">
                <a:moveTo>
                  <a:pt x="199463" y="0"/>
                </a:moveTo>
                <a:lnTo>
                  <a:pt x="252571" y="47009"/>
                </a:lnTo>
                <a:cubicBezTo>
                  <a:pt x="518337" y="258559"/>
                  <a:pt x="968407" y="397646"/>
                  <a:pt x="1478886" y="397646"/>
                </a:cubicBezTo>
                <a:cubicBezTo>
                  <a:pt x="1989365" y="397646"/>
                  <a:pt x="2439435" y="258559"/>
                  <a:pt x="2705201" y="47009"/>
                </a:cubicBezTo>
                <a:lnTo>
                  <a:pt x="2758309" y="0"/>
                </a:lnTo>
                <a:lnTo>
                  <a:pt x="2779278" y="18561"/>
                </a:lnTo>
                <a:cubicBezTo>
                  <a:pt x="2893112" y="131249"/>
                  <a:pt x="2957772" y="260386"/>
                  <a:pt x="2957772" y="397645"/>
                </a:cubicBezTo>
                <a:cubicBezTo>
                  <a:pt x="2957772" y="836873"/>
                  <a:pt x="2295652" y="1192937"/>
                  <a:pt x="1478886" y="1192937"/>
                </a:cubicBezTo>
                <a:cubicBezTo>
                  <a:pt x="662120" y="1192937"/>
                  <a:pt x="0" y="836873"/>
                  <a:pt x="0" y="397645"/>
                </a:cubicBezTo>
                <a:cubicBezTo>
                  <a:pt x="0" y="260386"/>
                  <a:pt x="64660" y="131249"/>
                  <a:pt x="178494" y="18561"/>
                </a:cubicBezTo>
                <a:lnTo>
                  <a:pt x="199463" y="0"/>
                </a:lnTo>
                <a:close/>
              </a:path>
            </a:pathLst>
          </a:custGeom>
          <a:solidFill>
            <a:srgbClr val="DAE8F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矩形 5">
            <a:extLst>
              <a:ext uri="{FF2B5EF4-FFF2-40B4-BE49-F238E27FC236}">
                <a16:creationId xmlns:a16="http://schemas.microsoft.com/office/drawing/2014/main" id="{6C7FAA37-FA25-78C0-3E7F-2373ED6D1A08}"/>
              </a:ext>
            </a:extLst>
          </p:cNvPr>
          <p:cNvSpPr/>
          <p:nvPr/>
        </p:nvSpPr>
        <p:spPr>
          <a:xfrm>
            <a:off x="2329019" y="1174734"/>
            <a:ext cx="695872" cy="206223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箭头连接符 17">
            <a:extLst>
              <a:ext uri="{FF2B5EF4-FFF2-40B4-BE49-F238E27FC236}">
                <a16:creationId xmlns:a16="http://schemas.microsoft.com/office/drawing/2014/main" id="{7EC663F0-2F4E-7AD1-9AE3-71694E4FAD97}"/>
              </a:ext>
            </a:extLst>
          </p:cNvPr>
          <p:cNvCxnSpPr>
            <a:cxnSpLocks/>
          </p:cNvCxnSpPr>
          <p:nvPr/>
        </p:nvCxnSpPr>
        <p:spPr>
          <a:xfrm flipV="1">
            <a:off x="3274319" y="4421511"/>
            <a:ext cx="1007482" cy="67065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1E7D93BF-A76F-C0CE-20FD-3B4A240A6F32}"/>
                  </a:ext>
                </a:extLst>
              </p:cNvPr>
              <p:cNvSpPr txBox="1"/>
              <p:nvPr/>
            </p:nvSpPr>
            <p:spPr>
              <a:xfrm>
                <a:off x="4281800" y="4172552"/>
                <a:ext cx="8059861" cy="461665"/>
              </a:xfrm>
              <a:prstGeom prst="rect">
                <a:avLst/>
              </a:prstGeom>
              <a:noFill/>
            </p:spPr>
            <p:txBody>
              <a:bodyPr wrap="square">
                <a:spAutoFit/>
              </a:bodyPr>
              <a:lstStyle/>
              <a:p>
                <a14:m>
                  <m:oMath xmlns:m="http://schemas.openxmlformats.org/officeDocument/2006/math">
                    <m:r>
                      <a:rPr lang="en-US" altLang="zh-CN" sz="2400" i="1" dirty="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zh-CN" altLang="en-US" sz="2400" dirty="0">
                            <a:latin typeface="Cambria Math" panose="02040503050406030204" pitchFamily="18" charset="0"/>
                            <a:ea typeface="Microsoft YaHei" panose="020B0503020204020204" pitchFamily="34" charset="-122"/>
                          </a:rPr>
                          <m:t>𝐴</m:t>
                        </m:r>
                      </m:sub>
                    </m:sSub>
                  </m:oMath>
                </a14:m>
                <a:r>
                  <a:rPr lang="en-US" altLang="zh-CN" sz="2400" dirty="0">
                    <a:latin typeface="Microsoft YaHei" panose="020B0503020204020204" pitchFamily="34" charset="-122"/>
                    <a:ea typeface="Microsoft YaHei" panose="020B0503020204020204" pitchFamily="34" charset="-122"/>
                  </a:rPr>
                  <a:t> and </a:t>
                </a:r>
                <a14:m>
                  <m:oMath xmlns:m="http://schemas.openxmlformats.org/officeDocument/2006/math">
                    <m:r>
                      <a:rPr lang="en-US" altLang="zh-CN" sz="2400" i="1" dirty="0">
                        <a:latin typeface="Cambria Math" panose="02040503050406030204" pitchFamily="18" charset="0"/>
                        <a:ea typeface="Microsoft YaHei" panose="020B0503020204020204" pitchFamily="34" charset="-122"/>
                      </a:rPr>
                      <m:t>𝑝</m:t>
                    </m:r>
                    <m:sSub>
                      <m:sSubPr>
                        <m:ctrlPr>
                          <a:rPr lang="zh-CN" altLang="en-US" sz="2400" i="1" dirty="0">
                            <a:latin typeface="Cambria Math" panose="02040503050406030204" pitchFamily="18" charset="0"/>
                            <a:ea typeface="Microsoft YaHei" panose="020B0503020204020204" pitchFamily="34" charset="-122"/>
                          </a:rPr>
                        </m:ctrlPr>
                      </m:sSubPr>
                      <m:e>
                        <m:r>
                          <a:rPr lang="zh-CN" altLang="en-US" sz="2400" dirty="0">
                            <a:latin typeface="Cambria Math" panose="02040503050406030204" pitchFamily="18" charset="0"/>
                            <a:ea typeface="Microsoft YaHei" panose="020B0503020204020204" pitchFamily="34" charset="-122"/>
                          </a:rPr>
                          <m:t>𝑘</m:t>
                        </m:r>
                      </m:e>
                      <m:sub>
                        <m:r>
                          <a:rPr lang="en-US" altLang="zh-CN" sz="2400" i="1" dirty="0">
                            <a:latin typeface="Cambria Math" panose="02040503050406030204" pitchFamily="18" charset="0"/>
                            <a:ea typeface="Microsoft YaHei" panose="020B0503020204020204" pitchFamily="34" charset="-122"/>
                          </a:rPr>
                          <m:t>𝐵</m:t>
                        </m:r>
                      </m:sub>
                    </m:sSub>
                  </m:oMath>
                </a14:m>
                <a:r>
                  <a:rPr lang="en-US" altLang="zh-CN" sz="2400" dirty="0">
                    <a:latin typeface="Microsoft YaHei" panose="020B0503020204020204" pitchFamily="34" charset="-122"/>
                    <a:ea typeface="Microsoft YaHei" panose="020B0503020204020204" pitchFamily="34" charset="-122"/>
                  </a:rPr>
                  <a:t> might carry enough information of </a:t>
                </a:r>
                <a14:m>
                  <m:oMath xmlns:m="http://schemas.openxmlformats.org/officeDocument/2006/math">
                    <m:r>
                      <a:rPr lang="zh-CN" altLang="en-US" sz="2400" b="1" dirty="0">
                        <a:solidFill>
                          <a:srgbClr val="C00000"/>
                        </a:solidFill>
                        <a:latin typeface="Cambria Math" panose="02040503050406030204" pitchFamily="18" charset="0"/>
                        <a:ea typeface="Microsoft YaHei" panose="020B0503020204020204" pitchFamily="34" charset="-122"/>
                      </a:rPr>
                      <m:t>𝐬𝐭</m:t>
                    </m:r>
                    <m:r>
                      <a:rPr lang="en-US" altLang="zh-CN" sz="2400" b="1" dirty="0">
                        <a:solidFill>
                          <a:srgbClr val="C00000"/>
                        </a:solidFill>
                        <a:latin typeface="Cambria Math" panose="02040503050406030204" pitchFamily="18" charset="0"/>
                        <a:ea typeface="Microsoft YaHei" panose="020B0503020204020204" pitchFamily="34" charset="-122"/>
                      </a:rPr>
                      <m:t>𝐫</m:t>
                    </m:r>
                  </m:oMath>
                </a14:m>
                <a:r>
                  <a:rPr lang="en-US" altLang="zh-CN" sz="2400" dirty="0">
                    <a:latin typeface="Microsoft YaHei" panose="020B0503020204020204" pitchFamily="34" charset="-122"/>
                    <a:ea typeface="Microsoft YaHei" panose="020B0503020204020204" pitchFamily="34" charset="-122"/>
                  </a:rPr>
                  <a:t>  </a:t>
                </a:r>
                <a:endParaRPr lang="zh-CN" altLang="en-US" sz="2400" dirty="0"/>
              </a:p>
            </p:txBody>
          </p:sp>
        </mc:Choice>
        <mc:Fallback xmlns="">
          <p:sp>
            <p:nvSpPr>
              <p:cNvPr id="19" name="文本框 18">
                <a:extLst>
                  <a:ext uri="{FF2B5EF4-FFF2-40B4-BE49-F238E27FC236}">
                    <a16:creationId xmlns:a16="http://schemas.microsoft.com/office/drawing/2014/main" id="{1E7D93BF-A76F-C0CE-20FD-3B4A240A6F32}"/>
                  </a:ext>
                </a:extLst>
              </p:cNvPr>
              <p:cNvSpPr txBox="1">
                <a:spLocks noRot="1" noChangeAspect="1" noMove="1" noResize="1" noEditPoints="1" noAdjustHandles="1" noChangeArrowheads="1" noChangeShapeType="1" noTextEdit="1"/>
              </p:cNvSpPr>
              <p:nvPr/>
            </p:nvSpPr>
            <p:spPr>
              <a:xfrm>
                <a:off x="4281800" y="4172552"/>
                <a:ext cx="8059861" cy="461665"/>
              </a:xfrm>
              <a:prstGeom prst="rect">
                <a:avLst/>
              </a:prstGeom>
              <a:blipFill>
                <a:blip r:embed="rId8"/>
                <a:stretch>
                  <a:fillRect l="-227" t="-11842" b="-27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D1853DA8-CB11-1538-C854-D101F48BBD9E}"/>
                  </a:ext>
                </a:extLst>
              </p:cNvPr>
              <p:cNvSpPr txBox="1"/>
              <p:nvPr/>
            </p:nvSpPr>
            <p:spPr>
              <a:xfrm>
                <a:off x="4281801" y="4758906"/>
                <a:ext cx="7384697" cy="1540615"/>
              </a:xfrm>
              <a:prstGeom prst="rect">
                <a:avLst/>
              </a:prstGeom>
              <a:noFill/>
            </p:spPr>
            <p:txBody>
              <a:bodyPr wrap="square">
                <a:spAutoFit/>
              </a:bodyPr>
              <a:lstStyle/>
              <a:p>
                <a:r>
                  <a:rPr lang="en-US" altLang="zh-CN" sz="2200" b="1" u="sng" dirty="0">
                    <a:latin typeface="Microsoft YaHei" panose="020B0503020204020204" pitchFamily="34" charset="-122"/>
                    <a:ea typeface="Microsoft YaHei" panose="020B0503020204020204" pitchFamily="34" charset="-122"/>
                  </a:rPr>
                  <a:t>Frequent query</a:t>
                </a:r>
              </a:p>
              <a:p>
                <a:pPr marL="285750" indent="-285750">
                  <a:lnSpc>
                    <a:spcPct val="150000"/>
                  </a:lnSpc>
                  <a:spcBef>
                    <a:spcPts val="600"/>
                  </a:spcBef>
                  <a:buFont typeface="Wingdings" pitchFamily="2" charset="2"/>
                  <a:buChar char="v"/>
                  <a:defRPr/>
                </a:pPr>
                <a:r>
                  <a:rPr lang="en-US" altLang="zh-CN" sz="2200" dirty="0">
                    <a:latin typeface="Microsoft YaHei" panose="020B0503020204020204" pitchFamily="34" charset="-122"/>
                    <a:ea typeface="Microsoft YaHei" panose="020B0503020204020204" pitchFamily="34" charset="-122"/>
                  </a:rPr>
                  <a:t>Trivial, sampling </a:t>
                </a:r>
                <a14:m>
                  <m:oMath xmlns:m="http://schemas.openxmlformats.org/officeDocument/2006/math">
                    <m:r>
                      <a:rPr lang="zh-CN" altLang="en-US" sz="2000" dirty="0">
                        <a:latin typeface="Cambria Math" panose="02040503050406030204" pitchFamily="18" charset="0"/>
                        <a:ea typeface="Microsoft YaHei" panose="020B0503020204020204" pitchFamily="34" charset="-122"/>
                      </a:rPr>
                      <m:t>𝑠</m:t>
                    </m:r>
                    <m:sSub>
                      <m:sSubPr>
                        <m:ctrlPr>
                          <a:rPr lang="zh-CN" altLang="en-US" sz="2000" i="1" dirty="0">
                            <a:latin typeface="Cambria Math" panose="02040503050406030204" pitchFamily="18" charset="0"/>
                            <a:ea typeface="Microsoft YaHei" panose="020B0503020204020204" pitchFamily="34" charset="-122"/>
                          </a:rPr>
                        </m:ctrlPr>
                      </m:sSubPr>
                      <m:e>
                        <m:r>
                          <a:rPr lang="zh-CN" altLang="en-US" sz="2000" dirty="0">
                            <a:latin typeface="Cambria Math" panose="02040503050406030204" pitchFamily="18" charset="0"/>
                            <a:ea typeface="Microsoft YaHei" panose="020B0503020204020204" pitchFamily="34" charset="-122"/>
                          </a:rPr>
                          <m:t>𝑘</m:t>
                        </m:r>
                      </m:e>
                      <m:sub>
                        <m:r>
                          <a:rPr lang="en-US" altLang="zh-CN" sz="2000" b="0" i="1" dirty="0" smtClean="0">
                            <a:latin typeface="Cambria Math" panose="02040503050406030204" pitchFamily="18" charset="0"/>
                            <a:ea typeface="Microsoft YaHei" panose="020B0503020204020204" pitchFamily="34" charset="-122"/>
                          </a:rPr>
                          <m:t>1</m:t>
                        </m:r>
                      </m:sub>
                    </m:sSub>
                    <m:r>
                      <a:rPr lang="en-US" altLang="zh-CN" sz="2200" dirty="0">
                        <a:latin typeface="Cambria Math" panose="02040503050406030204" pitchFamily="18" charset="0"/>
                        <a:ea typeface="Microsoft YaHei" panose="020B0503020204020204" pitchFamily="34" charset="-122"/>
                      </a:rPr>
                      <m:t>,…,</m:t>
                    </m:r>
                    <m:r>
                      <a:rPr lang="zh-CN" altLang="en-US" sz="2000" dirty="0">
                        <a:latin typeface="Cambria Math" panose="02040503050406030204" pitchFamily="18" charset="0"/>
                        <a:ea typeface="Microsoft YaHei" panose="020B0503020204020204" pitchFamily="34" charset="-122"/>
                      </a:rPr>
                      <m:t>𝑠</m:t>
                    </m:r>
                    <m:sSub>
                      <m:sSubPr>
                        <m:ctrlPr>
                          <a:rPr lang="zh-CN" altLang="en-US" sz="2000" i="1" dirty="0">
                            <a:latin typeface="Cambria Math" panose="02040503050406030204" pitchFamily="18" charset="0"/>
                            <a:ea typeface="Microsoft YaHei" panose="020B0503020204020204" pitchFamily="34" charset="-122"/>
                          </a:rPr>
                        </m:ctrlPr>
                      </m:sSubPr>
                      <m:e>
                        <m:r>
                          <a:rPr lang="zh-CN" altLang="en-US" sz="2000" dirty="0">
                            <a:latin typeface="Cambria Math" panose="02040503050406030204" pitchFamily="18" charset="0"/>
                            <a:ea typeface="Microsoft YaHei" panose="020B0503020204020204" pitchFamily="34" charset="-122"/>
                          </a:rPr>
                          <m:t>𝑘</m:t>
                        </m:r>
                      </m:e>
                      <m:sub>
                        <m:r>
                          <a:rPr lang="en-US" altLang="zh-CN" sz="2000" b="0" i="1" dirty="0" smtClean="0">
                            <a:latin typeface="Cambria Math" panose="02040503050406030204" pitchFamily="18" charset="0"/>
                            <a:ea typeface="Microsoft YaHei" panose="020B0503020204020204" pitchFamily="34" charset="-122"/>
                          </a:rPr>
                          <m:t>𝑞</m:t>
                        </m:r>
                      </m:sub>
                    </m:sSub>
                  </m:oMath>
                </a14:m>
                <a:r>
                  <a:rPr lang="en-US" altLang="zh-CN" sz="2200" dirty="0">
                    <a:latin typeface="Microsoft YaHei" panose="020B0503020204020204" pitchFamily="34" charset="-122"/>
                    <a:ea typeface="Microsoft YaHei" panose="020B0503020204020204" pitchFamily="34" charset="-122"/>
                  </a:rPr>
                  <a:t> and run </a:t>
                </a:r>
                <a14:m>
                  <m:oMath xmlns:m="http://schemas.openxmlformats.org/officeDocument/2006/math">
                    <m:r>
                      <m:rPr>
                        <m:sty m:val="p"/>
                      </m:rPr>
                      <a:rPr lang="en-US" altLang="zh-CN" sz="2000" dirty="0">
                        <a:latin typeface="Cambria Math" panose="02040503050406030204" pitchFamily="18" charset="0"/>
                      </a:rPr>
                      <m:t>KG</m:t>
                    </m:r>
                    <m:r>
                      <a:rPr lang="en-US" altLang="zh-CN" sz="2000" dirty="0">
                        <a:latin typeface="Cambria Math" panose="02040503050406030204" pitchFamily="18" charset="0"/>
                      </a:rPr>
                      <m:t>(</m:t>
                    </m:r>
                    <m:r>
                      <a:rPr lang="zh-CN" altLang="en-US" sz="2000" dirty="0">
                        <a:latin typeface="Cambria Math" panose="02040503050406030204" pitchFamily="18" charset="0"/>
                        <a:ea typeface="Microsoft YaHei" panose="020B0503020204020204" pitchFamily="34" charset="-122"/>
                      </a:rPr>
                      <m:t>𝑠</m:t>
                    </m:r>
                    <m:sSub>
                      <m:sSubPr>
                        <m:ctrlPr>
                          <a:rPr lang="zh-CN" altLang="en-US" sz="2000" i="1" dirty="0">
                            <a:latin typeface="Cambria Math" panose="02040503050406030204" pitchFamily="18" charset="0"/>
                            <a:ea typeface="Microsoft YaHei" panose="020B0503020204020204" pitchFamily="34" charset="-122"/>
                          </a:rPr>
                        </m:ctrlPr>
                      </m:sSubPr>
                      <m:e>
                        <m:r>
                          <a:rPr lang="zh-CN" altLang="en-US" sz="2000" dirty="0">
                            <a:latin typeface="Cambria Math" panose="02040503050406030204" pitchFamily="18" charset="0"/>
                            <a:ea typeface="Microsoft YaHei" panose="020B0503020204020204" pitchFamily="34" charset="-122"/>
                          </a:rPr>
                          <m:t>𝑘</m:t>
                        </m:r>
                      </m:e>
                      <m:sub>
                        <m:r>
                          <a:rPr lang="en-US" altLang="zh-CN" sz="2000" b="0" i="1" dirty="0" smtClean="0">
                            <a:latin typeface="Cambria Math" panose="02040503050406030204" pitchFamily="18" charset="0"/>
                            <a:ea typeface="Microsoft YaHei" panose="020B0503020204020204" pitchFamily="34" charset="-122"/>
                          </a:rPr>
                          <m:t>𝑖</m:t>
                        </m:r>
                      </m:sub>
                    </m:sSub>
                    <m:r>
                      <a:rPr lang="en-US" altLang="zh-CN" sz="2000" dirty="0">
                        <a:latin typeface="Cambria Math" panose="02040503050406030204" pitchFamily="18" charset="0"/>
                      </a:rPr>
                      <m:t>)</m:t>
                    </m:r>
                  </m:oMath>
                </a14:m>
                <a:r>
                  <a:rPr lang="en-US" altLang="zh-CN" sz="2200" dirty="0">
                    <a:latin typeface="Microsoft YaHei" panose="020B0503020204020204" pitchFamily="34" charset="-122"/>
                    <a:ea typeface="Microsoft YaHei" panose="020B0503020204020204" pitchFamily="34" charset="-122"/>
                  </a:rPr>
                  <a:t> </a:t>
                </a:r>
              </a:p>
              <a:p>
                <a:pPr marL="285750" indent="-285750">
                  <a:lnSpc>
                    <a:spcPct val="150000"/>
                  </a:lnSpc>
                  <a:spcBef>
                    <a:spcPts val="600"/>
                  </a:spcBef>
                  <a:buFont typeface="Wingdings" pitchFamily="2" charset="2"/>
                  <a:buChar char="v"/>
                  <a:defRPr/>
                </a:pPr>
                <a:r>
                  <a:rPr lang="en-US" altLang="zh-CN" sz="2200" dirty="0">
                    <a:latin typeface="Microsoft YaHei" panose="020B0503020204020204" pitchFamily="34" charset="-122"/>
                    <a:ea typeface="Microsoft YaHei" panose="020B0503020204020204" pitchFamily="34" charset="-122"/>
                  </a:rPr>
                  <a:t>Gathering the generated group encodings</a:t>
                </a:r>
                <a:endParaRPr lang="zh-CN" altLang="en-US" sz="2200" dirty="0">
                  <a:latin typeface="Microsoft YaHei" panose="020B0503020204020204" pitchFamily="34" charset="-122"/>
                  <a:ea typeface="Microsoft YaHei" panose="020B0503020204020204" pitchFamily="34" charset="-122"/>
                </a:endParaRPr>
              </a:p>
            </p:txBody>
          </p:sp>
        </mc:Choice>
        <mc:Fallback xmlns="">
          <p:sp>
            <p:nvSpPr>
              <p:cNvPr id="22" name="文本框 21">
                <a:extLst>
                  <a:ext uri="{FF2B5EF4-FFF2-40B4-BE49-F238E27FC236}">
                    <a16:creationId xmlns:a16="http://schemas.microsoft.com/office/drawing/2014/main" id="{D1853DA8-CB11-1538-C854-D101F48BBD9E}"/>
                  </a:ext>
                </a:extLst>
              </p:cNvPr>
              <p:cNvSpPr txBox="1">
                <a:spLocks noRot="1" noChangeAspect="1" noMove="1" noResize="1" noEditPoints="1" noAdjustHandles="1" noChangeArrowheads="1" noChangeShapeType="1" noTextEdit="1"/>
              </p:cNvSpPr>
              <p:nvPr/>
            </p:nvSpPr>
            <p:spPr>
              <a:xfrm>
                <a:off x="4281801" y="4758906"/>
                <a:ext cx="7384697" cy="1540615"/>
              </a:xfrm>
              <a:prstGeom prst="rect">
                <a:avLst/>
              </a:prstGeom>
              <a:blipFill>
                <a:blip r:embed="rId9"/>
                <a:stretch>
                  <a:fillRect l="-1073" t="-2778" b="-7143"/>
                </a:stretch>
              </a:blipFill>
            </p:spPr>
            <p:txBody>
              <a:bodyPr/>
              <a:lstStyle/>
              <a:p>
                <a:r>
                  <a:rPr lang="zh-CN" altLang="en-US">
                    <a:noFill/>
                  </a:rPr>
                  <a:t> </a:t>
                </a:r>
              </a:p>
            </p:txBody>
          </p:sp>
        </mc:Fallback>
      </mc:AlternateContent>
      <p:pic>
        <p:nvPicPr>
          <p:cNvPr id="8" name="图片 7">
            <a:extLst>
              <a:ext uri="{FF2B5EF4-FFF2-40B4-BE49-F238E27FC236}">
                <a16:creationId xmlns:a16="http://schemas.microsoft.com/office/drawing/2014/main" id="{D95A87E0-A54C-9777-43FA-11379B98852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93957" y="994538"/>
            <a:ext cx="1079856" cy="1079856"/>
          </a:xfrm>
          <a:prstGeom prst="rect">
            <a:avLst/>
          </a:prstGeom>
        </p:spPr>
      </p:pic>
      <p:pic>
        <p:nvPicPr>
          <p:cNvPr id="11" name="图片 10">
            <a:extLst>
              <a:ext uri="{FF2B5EF4-FFF2-40B4-BE49-F238E27FC236}">
                <a16:creationId xmlns:a16="http://schemas.microsoft.com/office/drawing/2014/main" id="{CB6F82E4-D6F4-C7EC-C05D-B3D24074BE9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05974" y="2300008"/>
            <a:ext cx="1079856" cy="1079856"/>
          </a:xfrm>
          <a:prstGeom prst="rect">
            <a:avLst/>
          </a:prstGeom>
        </p:spPr>
      </p:pic>
      <p:sp>
        <p:nvSpPr>
          <p:cNvPr id="12" name="文本框 11">
            <a:extLst>
              <a:ext uri="{FF2B5EF4-FFF2-40B4-BE49-F238E27FC236}">
                <a16:creationId xmlns:a16="http://schemas.microsoft.com/office/drawing/2014/main" id="{F65C64F4-EDE3-CD5C-06BD-02F53BE7ABA8}"/>
              </a:ext>
            </a:extLst>
          </p:cNvPr>
          <p:cNvSpPr txBox="1"/>
          <p:nvPr/>
        </p:nvSpPr>
        <p:spPr>
          <a:xfrm>
            <a:off x="5619403" y="1078905"/>
            <a:ext cx="1252997" cy="646331"/>
          </a:xfrm>
          <a:prstGeom prst="rect">
            <a:avLst/>
          </a:prstGeom>
          <a:noFill/>
        </p:spPr>
        <p:txBody>
          <a:bodyPr wrap="square">
            <a:spAutoFit/>
          </a:bodyPr>
          <a:lstStyle/>
          <a:p>
            <a:pPr algn="ctr"/>
            <a:r>
              <a:rPr lang="en-US" altLang="zh-CN" sz="1800" b="1" dirty="0">
                <a:latin typeface="微软雅黑" panose="020B0503020204020204" pitchFamily="34" charset="-122"/>
                <a:ea typeface="微软雅黑" panose="020B0503020204020204" pitchFamily="34" charset="-122"/>
                <a:cs typeface="微软雅黑" pitchFamily="18" charset="-122"/>
              </a:rPr>
              <a:t>Longer</a:t>
            </a:r>
          </a:p>
          <a:p>
            <a:pPr algn="ctr"/>
            <a:r>
              <a:rPr lang="en-US" altLang="zh-CN" sz="1800" b="1" dirty="0">
                <a:latin typeface="微软雅黑" panose="020B0503020204020204" pitchFamily="34" charset="-122"/>
                <a:ea typeface="微软雅黑" panose="020B0503020204020204" pitchFamily="34" charset="-122"/>
                <a:cs typeface="微软雅黑" pitchFamily="18" charset="-122"/>
              </a:rPr>
              <a:t>GGM</a:t>
            </a:r>
            <a:endParaRPr lang="zh-CN" altLang="en-US" b="1" dirty="0">
              <a:ea typeface="微软雅黑" panose="020B0503020204020204" pitchFamily="34" charset="-122"/>
            </a:endParaRPr>
          </a:p>
        </p:txBody>
      </p:sp>
      <p:sp>
        <p:nvSpPr>
          <p:cNvPr id="13" name="文本框 12">
            <a:extLst>
              <a:ext uri="{FF2B5EF4-FFF2-40B4-BE49-F238E27FC236}">
                <a16:creationId xmlns:a16="http://schemas.microsoft.com/office/drawing/2014/main" id="{2A98CAC7-3049-5918-5142-FC2E60885460}"/>
              </a:ext>
            </a:extLst>
          </p:cNvPr>
          <p:cNvSpPr txBox="1"/>
          <p:nvPr/>
        </p:nvSpPr>
        <p:spPr>
          <a:xfrm>
            <a:off x="5629559" y="2401805"/>
            <a:ext cx="1252997" cy="646331"/>
          </a:xfrm>
          <a:prstGeom prst="rect">
            <a:avLst/>
          </a:prstGeom>
          <a:noFill/>
        </p:spPr>
        <p:txBody>
          <a:bodyPr wrap="square">
            <a:spAutoFit/>
          </a:bodyPr>
          <a:lstStyle/>
          <a:p>
            <a:pPr algn="ctr"/>
            <a:r>
              <a:rPr lang="en-US" altLang="zh-CN" sz="1800" b="1" dirty="0">
                <a:latin typeface="微软雅黑" panose="020B0503020204020204" pitchFamily="34" charset="-122"/>
                <a:ea typeface="微软雅黑" panose="020B0503020204020204" pitchFamily="34" charset="-122"/>
                <a:cs typeface="微软雅黑" pitchFamily="18" charset="-122"/>
              </a:rPr>
              <a:t>Longer</a:t>
            </a:r>
          </a:p>
          <a:p>
            <a:pPr algn="ctr"/>
            <a:r>
              <a:rPr lang="en-US" altLang="zh-CN" sz="1800" b="1" dirty="0">
                <a:latin typeface="微软雅黑" panose="020B0503020204020204" pitchFamily="34" charset="-122"/>
                <a:ea typeface="微软雅黑" panose="020B0503020204020204" pitchFamily="34" charset="-122"/>
                <a:cs typeface="微软雅黑" pitchFamily="18" charset="-122"/>
              </a:rPr>
              <a:t>GGM</a:t>
            </a:r>
            <a:endParaRPr lang="zh-CN" altLang="en-US" b="1" dirty="0">
              <a:ea typeface="微软雅黑" panose="020B0503020204020204" pitchFamily="34" charset="-122"/>
            </a:endParaRPr>
          </a:p>
        </p:txBody>
      </p:sp>
    </p:spTree>
    <p:extLst>
      <p:ext uri="{BB962C8B-B14F-4D97-AF65-F5344CB8AC3E}">
        <p14:creationId xmlns:p14="http://schemas.microsoft.com/office/powerpoint/2010/main" val="40115778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0B475-13DD-A9CC-FE85-8806E71ADB97}"/>
            </a:ext>
          </a:extLst>
        </p:cNvPr>
        <p:cNvGrpSpPr/>
        <p:nvPr/>
      </p:nvGrpSpPr>
      <p:grpSpPr>
        <a:xfrm>
          <a:off x="0" y="0"/>
          <a:ext cx="0" cy="0"/>
          <a:chOff x="0" y="0"/>
          <a:chExt cx="0" cy="0"/>
        </a:xfrm>
      </p:grpSpPr>
      <p:cxnSp>
        <p:nvCxnSpPr>
          <p:cNvPr id="62" name="直接连接符 61">
            <a:extLst>
              <a:ext uri="{FF2B5EF4-FFF2-40B4-BE49-F238E27FC236}">
                <a16:creationId xmlns:a16="http://schemas.microsoft.com/office/drawing/2014/main" id="{E8E51CF3-F3D8-D3A5-82BE-47905EE180C1}"/>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DCDFA4B2-FB7E-E96D-32A5-A782B7A7DFFC}"/>
              </a:ext>
            </a:extLst>
          </p:cNvPr>
          <p:cNvSpPr txBox="1">
            <a:spLocks noChangeArrowheads="1"/>
          </p:cNvSpPr>
          <p:nvPr/>
        </p:nvSpPr>
        <p:spPr bwMode="auto">
          <a:xfrm>
            <a:off x="367827" y="213865"/>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fontAlgn="base">
              <a:lnSpc>
                <a:spcPct val="100000"/>
              </a:lnSpc>
              <a:spcBef>
                <a:spcPct val="0"/>
              </a:spcBef>
              <a:spcAft>
                <a:spcPct val="0"/>
              </a:spcAft>
              <a:buNone/>
              <a:defRPr/>
            </a:pPr>
            <a:r>
              <a:rPr lang="en-US" altLang="zh-CN" sz="3200" b="1" dirty="0">
                <a:latin typeface="微软雅黑" panose="020B0503020204020204" pitchFamily="34" charset="-122"/>
                <a:ea typeface="微软雅黑" panose="020B0503020204020204" pitchFamily="34" charset="-122"/>
              </a:rPr>
              <a:t>Separation</a:t>
            </a:r>
            <a:endParaRPr lang="zh-CN" altLang="en-US" sz="3200" b="1" dirty="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7A25C269-88D1-C71C-9712-DE6E61B5EC59}"/>
              </a:ext>
            </a:extLst>
          </p:cNvPr>
          <p:cNvSpPr txBox="1"/>
          <p:nvPr/>
        </p:nvSpPr>
        <p:spPr>
          <a:xfrm>
            <a:off x="797415" y="1087532"/>
            <a:ext cx="8054485" cy="2513637"/>
          </a:xfrm>
          <a:prstGeom prst="rect">
            <a:avLst/>
          </a:prstGeom>
          <a:noFill/>
        </p:spPr>
        <p:txBody>
          <a:bodyPr wrap="square">
            <a:spAutoFit/>
          </a:bodyPr>
          <a:lstStyle/>
          <a:p>
            <a:pPr marL="285750" indent="-285750">
              <a:lnSpc>
                <a:spcPct val="200000"/>
              </a:lnSpc>
              <a:buFont typeface="Wingdings" pitchFamily="2" charset="2"/>
              <a:buChar char="v"/>
              <a:defRPr/>
            </a:pPr>
            <a:r>
              <a:rPr lang="en-US" altLang="zh-CN" sz="2400" b="1" dirty="0"/>
              <a:t>Find a proper</a:t>
            </a:r>
          </a:p>
          <a:p>
            <a:pPr marL="285750" indent="-285750">
              <a:lnSpc>
                <a:spcPct val="200000"/>
              </a:lnSpc>
              <a:spcBef>
                <a:spcPts val="1200"/>
              </a:spcBef>
              <a:buFont typeface="Wingdings" pitchFamily="2" charset="2"/>
              <a:buChar char="v"/>
              <a:defRPr/>
            </a:pPr>
            <a:r>
              <a:rPr lang="en-US" altLang="zh-CN" sz="2400" b="1" dirty="0"/>
              <a:t>Longer CDH-secure groups exist relative to</a:t>
            </a:r>
          </a:p>
          <a:p>
            <a:pPr marL="285750" indent="-285750">
              <a:lnSpc>
                <a:spcPct val="200000"/>
              </a:lnSpc>
              <a:spcBef>
                <a:spcPts val="1200"/>
              </a:spcBef>
              <a:buFont typeface="Wingdings" pitchFamily="2" charset="2"/>
              <a:buChar char="v"/>
              <a:defRPr/>
            </a:pPr>
            <a:r>
              <a:rPr lang="en-US" altLang="zh-CN" sz="2400" b="1" dirty="0"/>
              <a:t>Shorter CDH-secure groups do not exist relative to</a:t>
            </a:r>
            <a:endParaRPr lang="zh-CN" altLang="en-US" sz="2400" b="1" dirty="0"/>
          </a:p>
        </p:txBody>
      </p:sp>
      <p:pic>
        <p:nvPicPr>
          <p:cNvPr id="5" name="unnamed.png" descr="unnamed.png">
            <a:extLst>
              <a:ext uri="{FF2B5EF4-FFF2-40B4-BE49-F238E27FC236}">
                <a16:creationId xmlns:a16="http://schemas.microsoft.com/office/drawing/2014/main" id="{FF44B42A-BF55-C288-94D9-60A7EADFA2FF}"/>
              </a:ext>
            </a:extLst>
          </p:cNvPr>
          <p:cNvPicPr>
            <a:picLocks noChangeAspect="1"/>
          </p:cNvPicPr>
          <p:nvPr/>
        </p:nvPicPr>
        <p:blipFill>
          <a:blip r:embed="rId3"/>
          <a:stretch>
            <a:fillRect/>
          </a:stretch>
        </p:blipFill>
        <p:spPr>
          <a:xfrm>
            <a:off x="892560" y="1349764"/>
            <a:ext cx="459512" cy="526331"/>
          </a:xfrm>
          <a:prstGeom prst="rect">
            <a:avLst/>
          </a:prstGeom>
          <a:ln w="12700">
            <a:miter lim="400000"/>
          </a:ln>
        </p:spPr>
      </p:pic>
      <p:pic>
        <p:nvPicPr>
          <p:cNvPr id="6" name="unnamed.png" descr="unnamed.png">
            <a:extLst>
              <a:ext uri="{FF2B5EF4-FFF2-40B4-BE49-F238E27FC236}">
                <a16:creationId xmlns:a16="http://schemas.microsoft.com/office/drawing/2014/main" id="{C522FA84-02CE-7B78-A351-F97BA7AD2E9A}"/>
              </a:ext>
            </a:extLst>
          </p:cNvPr>
          <p:cNvPicPr>
            <a:picLocks noChangeAspect="1"/>
          </p:cNvPicPr>
          <p:nvPr/>
        </p:nvPicPr>
        <p:blipFill>
          <a:blip r:embed="rId3"/>
          <a:stretch>
            <a:fillRect/>
          </a:stretch>
        </p:blipFill>
        <p:spPr>
          <a:xfrm>
            <a:off x="892560" y="2241319"/>
            <a:ext cx="459512" cy="526331"/>
          </a:xfrm>
          <a:prstGeom prst="rect">
            <a:avLst/>
          </a:prstGeom>
          <a:ln w="12700">
            <a:miter lim="400000"/>
          </a:ln>
        </p:spPr>
      </p:pic>
      <p:pic>
        <p:nvPicPr>
          <p:cNvPr id="10" name="图片 9">
            <a:extLst>
              <a:ext uri="{FF2B5EF4-FFF2-40B4-BE49-F238E27FC236}">
                <a16:creationId xmlns:a16="http://schemas.microsoft.com/office/drawing/2014/main" id="{F6BFB7E6-8C6C-29E8-6FD1-F098D883E63C}"/>
              </a:ext>
            </a:extLst>
          </p:cNvPr>
          <p:cNvPicPr>
            <a:picLocks noChangeAspect="1"/>
          </p:cNvPicPr>
          <p:nvPr/>
        </p:nvPicPr>
        <p:blipFill>
          <a:blip r:embed="rId4"/>
          <a:stretch>
            <a:fillRect/>
          </a:stretch>
        </p:blipFill>
        <p:spPr>
          <a:xfrm>
            <a:off x="3138057" y="1134139"/>
            <a:ext cx="957579" cy="957579"/>
          </a:xfrm>
          <a:prstGeom prst="rect">
            <a:avLst/>
          </a:prstGeom>
        </p:spPr>
      </p:pic>
      <p:pic>
        <p:nvPicPr>
          <p:cNvPr id="12" name="图片 11">
            <a:extLst>
              <a:ext uri="{FF2B5EF4-FFF2-40B4-BE49-F238E27FC236}">
                <a16:creationId xmlns:a16="http://schemas.microsoft.com/office/drawing/2014/main" id="{DB7A1A6F-D073-88E8-E61B-9BB07C9E08A1}"/>
              </a:ext>
            </a:extLst>
          </p:cNvPr>
          <p:cNvPicPr>
            <a:picLocks noChangeAspect="1"/>
          </p:cNvPicPr>
          <p:nvPr/>
        </p:nvPicPr>
        <p:blipFill>
          <a:blip r:embed="rId4"/>
          <a:stretch>
            <a:fillRect/>
          </a:stretch>
        </p:blipFill>
        <p:spPr>
          <a:xfrm>
            <a:off x="7254681" y="2025694"/>
            <a:ext cx="957579" cy="957579"/>
          </a:xfrm>
          <a:prstGeom prst="rect">
            <a:avLst/>
          </a:prstGeom>
        </p:spPr>
      </p:pic>
      <p:pic>
        <p:nvPicPr>
          <p:cNvPr id="14" name="图片 13">
            <a:extLst>
              <a:ext uri="{FF2B5EF4-FFF2-40B4-BE49-F238E27FC236}">
                <a16:creationId xmlns:a16="http://schemas.microsoft.com/office/drawing/2014/main" id="{26A8057D-8CFD-BBD7-CE1A-7DAAAB74B742}"/>
              </a:ext>
            </a:extLst>
          </p:cNvPr>
          <p:cNvPicPr>
            <a:picLocks noChangeAspect="1"/>
          </p:cNvPicPr>
          <p:nvPr/>
        </p:nvPicPr>
        <p:blipFill>
          <a:blip r:embed="rId4"/>
          <a:stretch>
            <a:fillRect/>
          </a:stretch>
        </p:blipFill>
        <p:spPr>
          <a:xfrm>
            <a:off x="8334258" y="2932482"/>
            <a:ext cx="957579" cy="957579"/>
          </a:xfrm>
          <a:prstGeom prst="rect">
            <a:avLst/>
          </a:prstGeom>
        </p:spPr>
      </p:pic>
      <p:cxnSp>
        <p:nvCxnSpPr>
          <p:cNvPr id="2" name="直接箭头连接符 1">
            <a:extLst>
              <a:ext uri="{FF2B5EF4-FFF2-40B4-BE49-F238E27FC236}">
                <a16:creationId xmlns:a16="http://schemas.microsoft.com/office/drawing/2014/main" id="{85A96BEE-D8F2-23A2-3316-46CA14A16699}"/>
              </a:ext>
            </a:extLst>
          </p:cNvPr>
          <p:cNvCxnSpPr>
            <a:cxnSpLocks/>
            <a:stCxn id="3" idx="2"/>
          </p:cNvCxnSpPr>
          <p:nvPr/>
        </p:nvCxnSpPr>
        <p:spPr>
          <a:xfrm>
            <a:off x="3101158" y="3589651"/>
            <a:ext cx="0" cy="70857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矩形 2">
            <a:extLst>
              <a:ext uri="{FF2B5EF4-FFF2-40B4-BE49-F238E27FC236}">
                <a16:creationId xmlns:a16="http://schemas.microsoft.com/office/drawing/2014/main" id="{5DB5D6CC-4030-32CA-B669-35B865B2B94C}"/>
              </a:ext>
            </a:extLst>
          </p:cNvPr>
          <p:cNvSpPr/>
          <p:nvPr/>
        </p:nvSpPr>
        <p:spPr>
          <a:xfrm>
            <a:off x="1160416" y="3137028"/>
            <a:ext cx="3881484" cy="45262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33DB8AAE-841E-BA51-E560-07B3A660E6BC}"/>
              </a:ext>
            </a:extLst>
          </p:cNvPr>
          <p:cNvSpPr txBox="1"/>
          <p:nvPr/>
        </p:nvSpPr>
        <p:spPr>
          <a:xfrm>
            <a:off x="797414" y="4069377"/>
            <a:ext cx="8054485" cy="728533"/>
          </a:xfrm>
          <a:prstGeom prst="rect">
            <a:avLst/>
          </a:prstGeom>
          <a:noFill/>
        </p:spPr>
        <p:txBody>
          <a:bodyPr wrap="square">
            <a:spAutoFit/>
          </a:bodyPr>
          <a:lstStyle/>
          <a:p>
            <a:pPr marL="285750" indent="-285750">
              <a:lnSpc>
                <a:spcPct val="200000"/>
              </a:lnSpc>
              <a:spcBef>
                <a:spcPts val="1200"/>
              </a:spcBef>
              <a:buFont typeface="Wingdings" pitchFamily="2" charset="2"/>
              <a:buChar char="v"/>
              <a:defRPr/>
            </a:pPr>
            <a:r>
              <a:rPr lang="en-US" altLang="zh-CN" sz="2400" b="1" dirty="0"/>
              <a:t>NIKE with shorter public-key does not exist relative to</a:t>
            </a:r>
            <a:endParaRPr lang="zh-CN" altLang="en-US" sz="2400" b="1" dirty="0"/>
          </a:p>
        </p:txBody>
      </p:sp>
      <p:sp>
        <p:nvSpPr>
          <p:cNvPr id="16" name="矩形 15">
            <a:extLst>
              <a:ext uri="{FF2B5EF4-FFF2-40B4-BE49-F238E27FC236}">
                <a16:creationId xmlns:a16="http://schemas.microsoft.com/office/drawing/2014/main" id="{F6ACB7AC-696B-4934-98EC-BFFDC1153CAB}"/>
              </a:ext>
            </a:extLst>
          </p:cNvPr>
          <p:cNvSpPr/>
          <p:nvPr/>
        </p:nvSpPr>
        <p:spPr>
          <a:xfrm>
            <a:off x="1160415" y="4340785"/>
            <a:ext cx="4068635" cy="45262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a:extLst>
              <a:ext uri="{FF2B5EF4-FFF2-40B4-BE49-F238E27FC236}">
                <a16:creationId xmlns:a16="http://schemas.microsoft.com/office/drawing/2014/main" id="{F5CE38EA-2348-80EE-A4EB-8AAD8AD58FA0}"/>
              </a:ext>
            </a:extLst>
          </p:cNvPr>
          <p:cNvPicPr>
            <a:picLocks noChangeAspect="1"/>
          </p:cNvPicPr>
          <p:nvPr/>
        </p:nvPicPr>
        <p:blipFill>
          <a:blip r:embed="rId4"/>
          <a:stretch>
            <a:fillRect/>
          </a:stretch>
        </p:blipFill>
        <p:spPr>
          <a:xfrm>
            <a:off x="8736110" y="4167688"/>
            <a:ext cx="957579" cy="957579"/>
          </a:xfrm>
          <a:prstGeom prst="rect">
            <a:avLst/>
          </a:prstGeom>
        </p:spPr>
      </p:pic>
      <p:pic>
        <p:nvPicPr>
          <p:cNvPr id="20" name="unnamed.png" descr="unnamed.png">
            <a:extLst>
              <a:ext uri="{FF2B5EF4-FFF2-40B4-BE49-F238E27FC236}">
                <a16:creationId xmlns:a16="http://schemas.microsoft.com/office/drawing/2014/main" id="{068F8400-D0F5-860C-E872-AB6416031AD8}"/>
              </a:ext>
            </a:extLst>
          </p:cNvPr>
          <p:cNvPicPr>
            <a:picLocks noChangeAspect="1"/>
          </p:cNvPicPr>
          <p:nvPr/>
        </p:nvPicPr>
        <p:blipFill>
          <a:blip r:embed="rId3"/>
          <a:stretch>
            <a:fillRect/>
          </a:stretch>
        </p:blipFill>
        <p:spPr>
          <a:xfrm>
            <a:off x="869661" y="3143618"/>
            <a:ext cx="459512" cy="526331"/>
          </a:xfrm>
          <a:prstGeom prst="rect">
            <a:avLst/>
          </a:prstGeom>
          <a:ln w="12700">
            <a:miter lim="400000"/>
          </a:ln>
        </p:spPr>
      </p:pic>
      <p:pic>
        <p:nvPicPr>
          <p:cNvPr id="21" name="unnamed.png" descr="unnamed.png">
            <a:extLst>
              <a:ext uri="{FF2B5EF4-FFF2-40B4-BE49-F238E27FC236}">
                <a16:creationId xmlns:a16="http://schemas.microsoft.com/office/drawing/2014/main" id="{CA26AC85-A5B3-D9D0-4F84-0C2E236C5C99}"/>
              </a:ext>
            </a:extLst>
          </p:cNvPr>
          <p:cNvPicPr>
            <a:picLocks noChangeAspect="1"/>
          </p:cNvPicPr>
          <p:nvPr/>
        </p:nvPicPr>
        <p:blipFill>
          <a:blip r:embed="rId3"/>
          <a:stretch>
            <a:fillRect/>
          </a:stretch>
        </p:blipFill>
        <p:spPr>
          <a:xfrm>
            <a:off x="886704" y="4383313"/>
            <a:ext cx="459512" cy="526331"/>
          </a:xfrm>
          <a:prstGeom prst="rect">
            <a:avLst/>
          </a:prstGeom>
          <a:ln w="12700">
            <a:miter lim="400000"/>
          </a:ln>
        </p:spPr>
      </p:pic>
      <p:sp>
        <p:nvSpPr>
          <p:cNvPr id="22" name="TextBox 9">
            <a:extLst>
              <a:ext uri="{FF2B5EF4-FFF2-40B4-BE49-F238E27FC236}">
                <a16:creationId xmlns:a16="http://schemas.microsoft.com/office/drawing/2014/main" id="{A02CE0B7-1A87-860F-E1AF-179DB9CE577E}"/>
              </a:ext>
            </a:extLst>
          </p:cNvPr>
          <p:cNvSpPr txBox="1"/>
          <p:nvPr/>
        </p:nvSpPr>
        <p:spPr>
          <a:xfrm>
            <a:off x="2148936" y="5683482"/>
            <a:ext cx="8313317" cy="461665"/>
          </a:xfrm>
          <a:prstGeom prst="rect">
            <a:avLst/>
          </a:prstGeom>
          <a:noFill/>
        </p:spPr>
        <p:txBody>
          <a:bodyPr wrap="square" rtlCol="0">
            <a:spAutoFit/>
          </a:bodyPr>
          <a:lstStyle/>
          <a:p>
            <a:pPr marL="0" marR="0" lvl="0" indent="0" algn="just" defTabSz="914400" latinLnBrk="0">
              <a:lnSpc>
                <a:spcPct val="100000"/>
              </a:lnSpc>
              <a:buClrTx/>
              <a:buSzTx/>
              <a:buFontTx/>
              <a:buNone/>
              <a:tabLst/>
              <a:defRPr/>
            </a:pPr>
            <a:r>
              <a:rPr lang="en-US" altLang="zh-CN" sz="2400" b="1" u="sng" dirty="0"/>
              <a:t>Combining together, we establish the separation</a:t>
            </a:r>
            <a:endParaRPr lang="zh-CN" altLang="en-US" sz="2400" b="1" u="sng" dirty="0">
              <a:solidFill>
                <a:srgbClr val="C00000"/>
              </a:solidFill>
            </a:endParaRPr>
          </a:p>
        </p:txBody>
      </p:sp>
      <p:pic>
        <p:nvPicPr>
          <p:cNvPr id="23" name="图片 22">
            <a:extLst>
              <a:ext uri="{FF2B5EF4-FFF2-40B4-BE49-F238E27FC236}">
                <a16:creationId xmlns:a16="http://schemas.microsoft.com/office/drawing/2014/main" id="{05AE5A8A-E47F-298F-DB34-7DD1750AA8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44086" y="5362455"/>
            <a:ext cx="1222456" cy="1222456"/>
          </a:xfrm>
          <a:prstGeom prst="rect">
            <a:avLst/>
          </a:prstGeom>
        </p:spPr>
      </p:pic>
    </p:spTree>
    <p:extLst>
      <p:ext uri="{BB962C8B-B14F-4D97-AF65-F5344CB8AC3E}">
        <p14:creationId xmlns:p14="http://schemas.microsoft.com/office/powerpoint/2010/main" val="29287387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B02BB-7367-262C-2B3D-7D10A7D90B8A}"/>
            </a:ext>
          </a:extLst>
        </p:cNvPr>
        <p:cNvGrpSpPr/>
        <p:nvPr/>
      </p:nvGrpSpPr>
      <p:grpSpPr>
        <a:xfrm>
          <a:off x="0" y="0"/>
          <a:ext cx="0" cy="0"/>
          <a:chOff x="0" y="0"/>
          <a:chExt cx="0" cy="0"/>
        </a:xfrm>
      </p:grpSpPr>
      <p:cxnSp>
        <p:nvCxnSpPr>
          <p:cNvPr id="62" name="直接连接符 61">
            <a:extLst>
              <a:ext uri="{FF2B5EF4-FFF2-40B4-BE49-F238E27FC236}">
                <a16:creationId xmlns:a16="http://schemas.microsoft.com/office/drawing/2014/main" id="{F2A8626F-BC8E-EB3E-8167-2E76557B2921}"/>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3C092FAF-2974-0CD9-02D0-FEC5F878B26F}"/>
              </a:ext>
            </a:extLst>
          </p:cNvPr>
          <p:cNvSpPr txBox="1">
            <a:spLocks noChangeArrowheads="1"/>
          </p:cNvSpPr>
          <p:nvPr/>
        </p:nvSpPr>
        <p:spPr bwMode="auto">
          <a:xfrm>
            <a:off x="367827" y="213865"/>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fontAlgn="base">
              <a:lnSpc>
                <a:spcPct val="100000"/>
              </a:lnSpc>
              <a:spcBef>
                <a:spcPct val="0"/>
              </a:spcBef>
              <a:spcAft>
                <a:spcPct val="0"/>
              </a:spcAft>
              <a:buNone/>
              <a:defRPr/>
            </a:pPr>
            <a:r>
              <a:rPr lang="en-US" altLang="zh-CN" sz="3200" b="1" dirty="0">
                <a:latin typeface="微软雅黑" panose="020B0503020204020204" pitchFamily="34" charset="-122"/>
                <a:ea typeface="微软雅黑" panose="020B0503020204020204" pitchFamily="34" charset="-122"/>
              </a:rPr>
              <a:t>Outline</a:t>
            </a:r>
            <a:endParaRPr lang="zh-CN" altLang="en-US" sz="3200" b="1" dirty="0">
              <a:latin typeface="微软雅黑" panose="020B0503020204020204" pitchFamily="34" charset="-122"/>
              <a:ea typeface="微软雅黑" panose="020B0503020204020204" pitchFamily="34" charset="-122"/>
            </a:endParaRPr>
          </a:p>
        </p:txBody>
      </p:sp>
      <p:sp>
        <p:nvSpPr>
          <p:cNvPr id="2" name="TextBox 2">
            <a:extLst>
              <a:ext uri="{FF2B5EF4-FFF2-40B4-BE49-F238E27FC236}">
                <a16:creationId xmlns:a16="http://schemas.microsoft.com/office/drawing/2014/main" id="{D9A6334C-954D-DBEB-C30A-B4BE7D33309A}"/>
              </a:ext>
            </a:extLst>
          </p:cNvPr>
          <p:cNvSpPr txBox="1"/>
          <p:nvPr/>
        </p:nvSpPr>
        <p:spPr>
          <a:xfrm>
            <a:off x="930712" y="1826368"/>
            <a:ext cx="10620411" cy="3409459"/>
          </a:xfrm>
          <a:prstGeom prst="rect">
            <a:avLst/>
          </a:prstGeom>
          <a:noFill/>
        </p:spPr>
        <p:txBody>
          <a:bodyPr wrap="square" rtlCol="0">
            <a:spAutoFit/>
          </a:bodyPr>
          <a:lstStyle/>
          <a:p>
            <a:pPr marL="285750" marR="0" lvl="0" indent="-285750" algn="l" defTabSz="914400" rtl="0" eaLnBrk="0" fontAlgn="base" latinLnBrk="0" hangingPunct="0">
              <a:lnSpc>
                <a:spcPct val="200000"/>
              </a:lnSpc>
              <a:spcBef>
                <a:spcPct val="0"/>
              </a:spcBef>
              <a:spcAft>
                <a:spcPct val="0"/>
              </a:spcAft>
              <a:buClrTx/>
              <a:buSzTx/>
              <a:buFont typeface="Wingdings" pitchFamily="2" charset="2"/>
              <a:buChar char="v"/>
              <a:tabLst/>
              <a:defRPr/>
            </a:pPr>
            <a:r>
              <a:rPr kumimoji="0" lang="zh-CN" altLang="en-US" sz="28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 </a:t>
            </a:r>
            <a:r>
              <a:rPr kumimoji="0" lang="en-US" altLang="zh-CN" sz="28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Motivation</a:t>
            </a:r>
          </a:p>
          <a:p>
            <a:pPr marL="285750" indent="-285750">
              <a:lnSpc>
                <a:spcPct val="200000"/>
              </a:lnSpc>
              <a:buFont typeface="Wingdings" pitchFamily="2" charset="2"/>
              <a:buChar char="v"/>
              <a:defRPr/>
            </a:pPr>
            <a:r>
              <a:rPr lang="en-US" altLang="zh-CN" sz="2800" b="1" dirty="0">
                <a:latin typeface="Microsoft YaHei" panose="020B0503020204020204" pitchFamily="34" charset="-122"/>
                <a:ea typeface="Microsoft YaHei" panose="020B0503020204020204" pitchFamily="34" charset="-122"/>
              </a:rPr>
              <a:t> Longer encodings        shorter encodings for groups </a:t>
            </a:r>
            <a:endParaRPr kumimoji="0" lang="en-US" altLang="zh-CN" sz="28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0" fontAlgn="base" latinLnBrk="0" hangingPunct="0">
              <a:lnSpc>
                <a:spcPct val="200000"/>
              </a:lnSpc>
              <a:spcBef>
                <a:spcPct val="0"/>
              </a:spcBef>
              <a:spcAft>
                <a:spcPct val="0"/>
              </a:spcAft>
              <a:buClrTx/>
              <a:buSzTx/>
              <a:buFont typeface="Wingdings" pitchFamily="2" charset="2"/>
              <a:buChar char="v"/>
              <a:tabLst/>
              <a:defRPr/>
            </a:pPr>
            <a:r>
              <a:rPr lang="en-US" altLang="zh-CN" sz="2800" b="1" dirty="0">
                <a:solidFill>
                  <a:srgbClr val="C00000"/>
                </a:solidFill>
                <a:latin typeface="Microsoft YaHei" panose="020B0503020204020204" pitchFamily="34" charset="-122"/>
                <a:ea typeface="Microsoft YaHei" panose="020B0503020204020204" pitchFamily="34" charset="-122"/>
              </a:rPr>
              <a:t> Longer encodings        shorter encodings in GGM </a:t>
            </a:r>
            <a:endParaRPr kumimoji="0" lang="en-US" altLang="zh-CN" sz="2800" b="1"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0" fontAlgn="base" latinLnBrk="0" hangingPunct="0">
              <a:lnSpc>
                <a:spcPct val="200000"/>
              </a:lnSpc>
              <a:spcBef>
                <a:spcPct val="0"/>
              </a:spcBef>
              <a:spcAft>
                <a:spcPct val="0"/>
              </a:spcAft>
              <a:buClrTx/>
              <a:buSzTx/>
              <a:buFont typeface="Wingdings" pitchFamily="2" charset="2"/>
              <a:buChar char="v"/>
              <a:tabLst/>
              <a:defRPr/>
            </a:pPr>
            <a:r>
              <a:rPr kumimoji="0" lang="en-US" altLang="zh-CN" sz="28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 Conclusion </a:t>
            </a:r>
            <a:endParaRPr kumimoji="0" lang="en-US" sz="28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endParaRPr>
          </a:p>
        </p:txBody>
      </p:sp>
      <p:grpSp>
        <p:nvGrpSpPr>
          <p:cNvPr id="5" name="组合 4">
            <a:extLst>
              <a:ext uri="{FF2B5EF4-FFF2-40B4-BE49-F238E27FC236}">
                <a16:creationId xmlns:a16="http://schemas.microsoft.com/office/drawing/2014/main" id="{D3D95B35-22E4-A307-CA31-9D3B527EE130}"/>
              </a:ext>
            </a:extLst>
          </p:cNvPr>
          <p:cNvGrpSpPr/>
          <p:nvPr/>
        </p:nvGrpSpPr>
        <p:grpSpPr>
          <a:xfrm>
            <a:off x="4742705" y="3030618"/>
            <a:ext cx="682578" cy="475079"/>
            <a:chOff x="4823872" y="1674024"/>
            <a:chExt cx="682578" cy="475079"/>
          </a:xfrm>
          <a:solidFill>
            <a:schemeClr val="tx1">
              <a:lumMod val="95000"/>
              <a:lumOff val="5000"/>
            </a:schemeClr>
          </a:solidFill>
        </p:grpSpPr>
        <p:sp>
          <p:nvSpPr>
            <p:cNvPr id="3" name="箭头: 右 2">
              <a:extLst>
                <a:ext uri="{FF2B5EF4-FFF2-40B4-BE49-F238E27FC236}">
                  <a16:creationId xmlns:a16="http://schemas.microsoft.com/office/drawing/2014/main" id="{5CC77F30-3655-67F3-7664-50AD08993B71}"/>
                </a:ext>
              </a:extLst>
            </p:cNvPr>
            <p:cNvSpPr/>
            <p:nvPr/>
          </p:nvSpPr>
          <p:spPr>
            <a:xfrm>
              <a:off x="4823872" y="1829433"/>
              <a:ext cx="682578" cy="164263"/>
            </a:xfrm>
            <a:prstGeom prst="right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乘号 3">
              <a:extLst>
                <a:ext uri="{FF2B5EF4-FFF2-40B4-BE49-F238E27FC236}">
                  <a16:creationId xmlns:a16="http://schemas.microsoft.com/office/drawing/2014/main" id="{0499CA5E-BF21-3DF7-D67A-36EE85E42F4D}"/>
                </a:ext>
              </a:extLst>
            </p:cNvPr>
            <p:cNvSpPr/>
            <p:nvPr/>
          </p:nvSpPr>
          <p:spPr>
            <a:xfrm>
              <a:off x="4900372" y="1674024"/>
              <a:ext cx="475079" cy="475079"/>
            </a:xfrm>
            <a:prstGeom prst="mathMultiply">
              <a:avLst>
                <a:gd name="adj1" fmla="val 16887"/>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a:extLst>
              <a:ext uri="{FF2B5EF4-FFF2-40B4-BE49-F238E27FC236}">
                <a16:creationId xmlns:a16="http://schemas.microsoft.com/office/drawing/2014/main" id="{72ED93D5-5883-EF37-8995-C131EA39A2B1}"/>
              </a:ext>
            </a:extLst>
          </p:cNvPr>
          <p:cNvGrpSpPr/>
          <p:nvPr/>
        </p:nvGrpSpPr>
        <p:grpSpPr>
          <a:xfrm>
            <a:off x="4742705" y="3895682"/>
            <a:ext cx="682578" cy="475079"/>
            <a:chOff x="4823872" y="1674024"/>
            <a:chExt cx="682578" cy="475079"/>
          </a:xfrm>
          <a:solidFill>
            <a:srgbClr val="C00000"/>
          </a:solidFill>
        </p:grpSpPr>
        <p:sp>
          <p:nvSpPr>
            <p:cNvPr id="7" name="箭头: 右 6">
              <a:extLst>
                <a:ext uri="{FF2B5EF4-FFF2-40B4-BE49-F238E27FC236}">
                  <a16:creationId xmlns:a16="http://schemas.microsoft.com/office/drawing/2014/main" id="{437E96E1-51B9-C7A2-9EB2-D6A286883185}"/>
                </a:ext>
              </a:extLst>
            </p:cNvPr>
            <p:cNvSpPr/>
            <p:nvPr/>
          </p:nvSpPr>
          <p:spPr>
            <a:xfrm>
              <a:off x="4823872" y="1829433"/>
              <a:ext cx="682578" cy="164263"/>
            </a:xfrm>
            <a:prstGeom prst="right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乘号 7">
              <a:extLst>
                <a:ext uri="{FF2B5EF4-FFF2-40B4-BE49-F238E27FC236}">
                  <a16:creationId xmlns:a16="http://schemas.microsoft.com/office/drawing/2014/main" id="{2433CB1F-6F91-5296-0E5E-43F32A8896A1}"/>
                </a:ext>
              </a:extLst>
            </p:cNvPr>
            <p:cNvSpPr/>
            <p:nvPr/>
          </p:nvSpPr>
          <p:spPr>
            <a:xfrm>
              <a:off x="4900372" y="1674024"/>
              <a:ext cx="475079" cy="475079"/>
            </a:xfrm>
            <a:prstGeom prst="mathMultiply">
              <a:avLst>
                <a:gd name="adj1" fmla="val 16887"/>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extLst>
      <p:ext uri="{BB962C8B-B14F-4D97-AF65-F5344CB8AC3E}">
        <p14:creationId xmlns:p14="http://schemas.microsoft.com/office/powerpoint/2010/main" val="5423433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4E504-D3BB-0758-9CF7-8D639988761D}"/>
            </a:ext>
          </a:extLst>
        </p:cNvPr>
        <p:cNvGrpSpPr/>
        <p:nvPr/>
      </p:nvGrpSpPr>
      <p:grpSpPr>
        <a:xfrm>
          <a:off x="0" y="0"/>
          <a:ext cx="0" cy="0"/>
          <a:chOff x="0" y="0"/>
          <a:chExt cx="0" cy="0"/>
        </a:xfrm>
      </p:grpSpPr>
      <p:cxnSp>
        <p:nvCxnSpPr>
          <p:cNvPr id="62" name="直接连接符 61">
            <a:extLst>
              <a:ext uri="{FF2B5EF4-FFF2-40B4-BE49-F238E27FC236}">
                <a16:creationId xmlns:a16="http://schemas.microsoft.com/office/drawing/2014/main" id="{AAE21DEC-DEB2-E3E2-915F-FBD0CADDBD7C}"/>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87504C35-FD87-7CFD-27DE-E2E1D89A31C4}"/>
              </a:ext>
            </a:extLst>
          </p:cNvPr>
          <p:cNvSpPr txBox="1">
            <a:spLocks noChangeArrowheads="1"/>
          </p:cNvSpPr>
          <p:nvPr/>
        </p:nvSpPr>
        <p:spPr bwMode="auto">
          <a:xfrm>
            <a:off x="367827" y="213865"/>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fontAlgn="base">
              <a:lnSpc>
                <a:spcPct val="100000"/>
              </a:lnSpc>
              <a:spcBef>
                <a:spcPct val="0"/>
              </a:spcBef>
              <a:spcAft>
                <a:spcPct val="0"/>
              </a:spcAft>
              <a:buNone/>
              <a:defRPr/>
            </a:pPr>
            <a:r>
              <a:rPr lang="en-US" altLang="zh-CN" sz="3200" b="1" dirty="0">
                <a:latin typeface="微软雅黑" panose="020B0503020204020204" pitchFamily="34" charset="-122"/>
                <a:ea typeface="微软雅黑" panose="020B0503020204020204" pitchFamily="34" charset="-122"/>
              </a:rPr>
              <a:t>Hierarchy of GGMs</a:t>
            </a:r>
            <a:endParaRPr lang="zh-CN" altLang="en-US" sz="3200" b="1" dirty="0">
              <a:latin typeface="微软雅黑" panose="020B0503020204020204" pitchFamily="34" charset="-122"/>
              <a:ea typeface="微软雅黑" panose="020B0503020204020204" pitchFamily="34" charset="-122"/>
            </a:endParaRPr>
          </a:p>
        </p:txBody>
      </p:sp>
      <p:sp>
        <p:nvSpPr>
          <p:cNvPr id="2" name="Rounded Rectangle">
            <a:extLst>
              <a:ext uri="{FF2B5EF4-FFF2-40B4-BE49-F238E27FC236}">
                <a16:creationId xmlns:a16="http://schemas.microsoft.com/office/drawing/2014/main" id="{461C3EBB-5094-58FB-2669-CAB14447041B}"/>
              </a:ext>
            </a:extLst>
          </p:cNvPr>
          <p:cNvSpPr/>
          <p:nvPr/>
        </p:nvSpPr>
        <p:spPr>
          <a:xfrm>
            <a:off x="677250" y="1531566"/>
            <a:ext cx="10837499" cy="3741291"/>
          </a:xfrm>
          <a:prstGeom prst="roundRect">
            <a:avLst>
              <a:gd name="adj" fmla="val 7674"/>
            </a:avLst>
          </a:prstGeom>
          <a:noFill/>
          <a:ln w="38100" cap="flat">
            <a:solidFill>
              <a:srgbClr val="003584"/>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dirty="0"/>
          </a:p>
        </p:txBody>
      </p:sp>
      <p:sp>
        <p:nvSpPr>
          <p:cNvPr id="4" name="文本框 3">
            <a:extLst>
              <a:ext uri="{FF2B5EF4-FFF2-40B4-BE49-F238E27FC236}">
                <a16:creationId xmlns:a16="http://schemas.microsoft.com/office/drawing/2014/main" id="{9DF40355-4A19-C71A-221A-04A772C196DD}"/>
              </a:ext>
            </a:extLst>
          </p:cNvPr>
          <p:cNvSpPr txBox="1"/>
          <p:nvPr/>
        </p:nvSpPr>
        <p:spPr>
          <a:xfrm>
            <a:off x="1119408" y="1719866"/>
            <a:ext cx="9953182" cy="2763642"/>
          </a:xfrm>
          <a:prstGeom prst="rect">
            <a:avLst/>
          </a:prstGeom>
          <a:noFill/>
        </p:spPr>
        <p:txBody>
          <a:bodyPr wrap="square">
            <a:spAutoFit/>
          </a:bodyPr>
          <a:lstStyle/>
          <a:p>
            <a:pPr algn="just"/>
            <a:r>
              <a:rPr lang="en-US" altLang="zh-CN" sz="2800" b="1" dirty="0"/>
              <a:t>Theorem:</a:t>
            </a:r>
            <a:r>
              <a:rPr lang="en-US" altLang="zh-CN" sz="2800" dirty="0"/>
              <a:t> The shorter GGM is strictly stronger than the longer GGM, even in the presence of computationally bounded adversaries. Specifically,</a:t>
            </a:r>
          </a:p>
          <a:p>
            <a:pPr marL="285750" indent="-285750">
              <a:lnSpc>
                <a:spcPct val="150000"/>
              </a:lnSpc>
              <a:spcBef>
                <a:spcPts val="600"/>
              </a:spcBef>
              <a:buFont typeface="Wingdings" pitchFamily="2" charset="2"/>
              <a:buChar char="v"/>
              <a:defRPr/>
            </a:pPr>
            <a:r>
              <a:rPr lang="en-US" altLang="zh-CN" sz="2800" dirty="0"/>
              <a:t> shorter GGM statistically implies the longer one;</a:t>
            </a:r>
          </a:p>
          <a:p>
            <a:pPr marL="285750" indent="-285750">
              <a:lnSpc>
                <a:spcPct val="150000"/>
              </a:lnSpc>
              <a:spcBef>
                <a:spcPts val="600"/>
              </a:spcBef>
              <a:buFont typeface="Wingdings" pitchFamily="2" charset="2"/>
              <a:buChar char="v"/>
              <a:defRPr/>
            </a:pPr>
            <a:r>
              <a:rPr lang="en-US" altLang="zh-CN" sz="2800" dirty="0">
                <a:latin typeface="Microsoft YaHei" panose="020B0503020204020204" pitchFamily="34" charset="-122"/>
                <a:ea typeface="Microsoft YaHei" panose="020B0503020204020204" pitchFamily="34" charset="-122"/>
              </a:rPr>
              <a:t> </a:t>
            </a:r>
            <a:r>
              <a:rPr lang="en-US" altLang="zh-CN" sz="2800" dirty="0"/>
              <a:t>longer GGM does not computationally imply the shorter one.</a:t>
            </a:r>
            <a:endParaRPr lang="zh-CN" altLang="en-US" sz="2800" dirty="0"/>
          </a:p>
        </p:txBody>
      </p:sp>
      <p:sp>
        <p:nvSpPr>
          <p:cNvPr id="6" name="矩形 5">
            <a:extLst>
              <a:ext uri="{FF2B5EF4-FFF2-40B4-BE49-F238E27FC236}">
                <a16:creationId xmlns:a16="http://schemas.microsoft.com/office/drawing/2014/main" id="{F5C11857-1E41-4988-BACE-B5B09B6E3ED0}"/>
              </a:ext>
            </a:extLst>
          </p:cNvPr>
          <p:cNvSpPr/>
          <p:nvPr/>
        </p:nvSpPr>
        <p:spPr>
          <a:xfrm>
            <a:off x="6967594" y="4671808"/>
            <a:ext cx="4158511" cy="400110"/>
          </a:xfrm>
          <a:prstGeom prst="rect">
            <a:avLst/>
          </a:prstGeom>
        </p:spPr>
        <p:txBody>
          <a:bodyPr wrap="none">
            <a:spAutoFit/>
          </a:bodyPr>
          <a:lstStyle/>
          <a:p>
            <a:r>
              <a:rPr lang="nl-NL" altLang="zh-CN" sz="2000" dirty="0">
                <a:solidFill>
                  <a:srgbClr val="C00000"/>
                </a:solidFill>
              </a:rPr>
              <a:t>[Ji-Zhang-Wang et al. Asiacrypt’ 24]</a:t>
            </a:r>
          </a:p>
        </p:txBody>
      </p:sp>
    </p:spTree>
    <p:extLst>
      <p:ext uri="{BB962C8B-B14F-4D97-AF65-F5344CB8AC3E}">
        <p14:creationId xmlns:p14="http://schemas.microsoft.com/office/powerpoint/2010/main" val="13122639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D43F0-FB51-83DC-7B64-7B51D4EF49AD}"/>
            </a:ext>
          </a:extLst>
        </p:cNvPr>
        <p:cNvGrpSpPr/>
        <p:nvPr/>
      </p:nvGrpSpPr>
      <p:grpSpPr>
        <a:xfrm>
          <a:off x="0" y="0"/>
          <a:ext cx="0" cy="0"/>
          <a:chOff x="0" y="0"/>
          <a:chExt cx="0" cy="0"/>
        </a:xfrm>
      </p:grpSpPr>
      <p:cxnSp>
        <p:nvCxnSpPr>
          <p:cNvPr id="62" name="直接连接符 61">
            <a:extLst>
              <a:ext uri="{FF2B5EF4-FFF2-40B4-BE49-F238E27FC236}">
                <a16:creationId xmlns:a16="http://schemas.microsoft.com/office/drawing/2014/main" id="{306CD187-D535-BB45-7196-DF2F428A624D}"/>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676B32CB-31E1-40E6-56BF-92DAF297D195}"/>
              </a:ext>
            </a:extLst>
          </p:cNvPr>
          <p:cNvSpPr txBox="1">
            <a:spLocks noChangeArrowheads="1"/>
          </p:cNvSpPr>
          <p:nvPr/>
        </p:nvSpPr>
        <p:spPr bwMode="auto">
          <a:xfrm>
            <a:off x="367827" y="213865"/>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fontAlgn="base">
              <a:lnSpc>
                <a:spcPct val="100000"/>
              </a:lnSpc>
              <a:spcBef>
                <a:spcPct val="0"/>
              </a:spcBef>
              <a:spcAft>
                <a:spcPct val="0"/>
              </a:spcAft>
              <a:buNone/>
              <a:defRPr/>
            </a:pPr>
            <a:r>
              <a:rPr lang="en-US" altLang="zh-CN" sz="3200" b="1" dirty="0">
                <a:latin typeface="微软雅黑" panose="020B0503020204020204" pitchFamily="34" charset="-122"/>
                <a:ea typeface="微软雅黑" panose="020B0503020204020204" pitchFamily="34" charset="-122"/>
              </a:rPr>
              <a:t>Outline</a:t>
            </a:r>
            <a:endParaRPr lang="zh-CN" altLang="en-US" sz="3200" b="1" dirty="0">
              <a:latin typeface="微软雅黑" panose="020B0503020204020204" pitchFamily="34" charset="-122"/>
              <a:ea typeface="微软雅黑" panose="020B0503020204020204" pitchFamily="34" charset="-122"/>
            </a:endParaRPr>
          </a:p>
        </p:txBody>
      </p:sp>
      <p:sp>
        <p:nvSpPr>
          <p:cNvPr id="2" name="TextBox 2">
            <a:extLst>
              <a:ext uri="{FF2B5EF4-FFF2-40B4-BE49-F238E27FC236}">
                <a16:creationId xmlns:a16="http://schemas.microsoft.com/office/drawing/2014/main" id="{1834BAE7-F2E9-73F6-CAC4-749A8DEEBDD2}"/>
              </a:ext>
            </a:extLst>
          </p:cNvPr>
          <p:cNvSpPr txBox="1"/>
          <p:nvPr/>
        </p:nvSpPr>
        <p:spPr>
          <a:xfrm>
            <a:off x="930712" y="1826368"/>
            <a:ext cx="10620411" cy="3409459"/>
          </a:xfrm>
          <a:prstGeom prst="rect">
            <a:avLst/>
          </a:prstGeom>
          <a:noFill/>
        </p:spPr>
        <p:txBody>
          <a:bodyPr wrap="square" rtlCol="0">
            <a:spAutoFit/>
          </a:bodyPr>
          <a:lstStyle/>
          <a:p>
            <a:pPr marL="285750" marR="0" lvl="0" indent="-285750" algn="l" defTabSz="914400" rtl="0" eaLnBrk="0" fontAlgn="base" latinLnBrk="0" hangingPunct="0">
              <a:lnSpc>
                <a:spcPct val="200000"/>
              </a:lnSpc>
              <a:spcBef>
                <a:spcPct val="0"/>
              </a:spcBef>
              <a:spcAft>
                <a:spcPct val="0"/>
              </a:spcAft>
              <a:buClrTx/>
              <a:buSzTx/>
              <a:buFont typeface="Wingdings" pitchFamily="2" charset="2"/>
              <a:buChar char="v"/>
              <a:tabLst/>
              <a:defRPr/>
            </a:pPr>
            <a:r>
              <a:rPr kumimoji="0" lang="zh-CN" altLang="en-US" sz="28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 </a:t>
            </a:r>
            <a:r>
              <a:rPr kumimoji="0" lang="en-US" altLang="zh-CN" sz="28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Motivation</a:t>
            </a:r>
          </a:p>
          <a:p>
            <a:pPr marL="285750" indent="-285750">
              <a:lnSpc>
                <a:spcPct val="200000"/>
              </a:lnSpc>
              <a:buFont typeface="Wingdings" pitchFamily="2" charset="2"/>
              <a:buChar char="v"/>
              <a:defRPr/>
            </a:pPr>
            <a:r>
              <a:rPr lang="en-US" altLang="zh-CN" sz="2800" b="1" dirty="0">
                <a:latin typeface="Microsoft YaHei" panose="020B0503020204020204" pitchFamily="34" charset="-122"/>
                <a:ea typeface="Microsoft YaHei" panose="020B0503020204020204" pitchFamily="34" charset="-122"/>
              </a:rPr>
              <a:t> Longer encodings        shorter encodings for groups </a:t>
            </a:r>
            <a:endParaRPr kumimoji="0" lang="en-US" altLang="zh-CN" sz="28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0" fontAlgn="base" latinLnBrk="0" hangingPunct="0">
              <a:lnSpc>
                <a:spcPct val="200000"/>
              </a:lnSpc>
              <a:spcBef>
                <a:spcPct val="0"/>
              </a:spcBef>
              <a:spcAft>
                <a:spcPct val="0"/>
              </a:spcAft>
              <a:buClrTx/>
              <a:buSzTx/>
              <a:buFont typeface="Wingdings" pitchFamily="2" charset="2"/>
              <a:buChar char="v"/>
              <a:tabLst/>
              <a:defRPr/>
            </a:pPr>
            <a:r>
              <a:rPr lang="en-US" altLang="zh-CN" sz="2800" b="1" dirty="0">
                <a:latin typeface="Microsoft YaHei" panose="020B0503020204020204" pitchFamily="34" charset="-122"/>
                <a:ea typeface="Microsoft YaHei" panose="020B0503020204020204" pitchFamily="34" charset="-122"/>
              </a:rPr>
              <a:t> Longer encodings        shorter encodings in GGM </a:t>
            </a:r>
            <a:endParaRPr kumimoji="0" lang="en-US" altLang="zh-CN" sz="28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0" fontAlgn="base" latinLnBrk="0" hangingPunct="0">
              <a:lnSpc>
                <a:spcPct val="200000"/>
              </a:lnSpc>
              <a:spcBef>
                <a:spcPct val="0"/>
              </a:spcBef>
              <a:spcAft>
                <a:spcPct val="0"/>
              </a:spcAft>
              <a:buClrTx/>
              <a:buSzTx/>
              <a:buFont typeface="Wingdings" pitchFamily="2" charset="2"/>
              <a:buChar char="v"/>
              <a:tabLst/>
              <a:defRPr/>
            </a:pPr>
            <a:r>
              <a:rPr kumimoji="0" lang="en-US" altLang="zh-CN" sz="2800" b="1"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 Conclusion </a:t>
            </a:r>
            <a:endParaRPr kumimoji="0" lang="en-US" sz="2800" b="1"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endParaRPr>
          </a:p>
        </p:txBody>
      </p:sp>
      <p:grpSp>
        <p:nvGrpSpPr>
          <p:cNvPr id="5" name="组合 4">
            <a:extLst>
              <a:ext uri="{FF2B5EF4-FFF2-40B4-BE49-F238E27FC236}">
                <a16:creationId xmlns:a16="http://schemas.microsoft.com/office/drawing/2014/main" id="{5B9F255A-FB9A-6C9C-BBAD-9FA0174EE67A}"/>
              </a:ext>
            </a:extLst>
          </p:cNvPr>
          <p:cNvGrpSpPr/>
          <p:nvPr/>
        </p:nvGrpSpPr>
        <p:grpSpPr>
          <a:xfrm>
            <a:off x="4742705" y="3030618"/>
            <a:ext cx="682578" cy="475079"/>
            <a:chOff x="4823872" y="1674024"/>
            <a:chExt cx="682578" cy="475079"/>
          </a:xfrm>
          <a:solidFill>
            <a:schemeClr val="tx1">
              <a:lumMod val="95000"/>
              <a:lumOff val="5000"/>
            </a:schemeClr>
          </a:solidFill>
        </p:grpSpPr>
        <p:sp>
          <p:nvSpPr>
            <p:cNvPr id="3" name="箭头: 右 2">
              <a:extLst>
                <a:ext uri="{FF2B5EF4-FFF2-40B4-BE49-F238E27FC236}">
                  <a16:creationId xmlns:a16="http://schemas.microsoft.com/office/drawing/2014/main" id="{D4E1ECA2-C274-9AD2-69B4-2777C95353B8}"/>
                </a:ext>
              </a:extLst>
            </p:cNvPr>
            <p:cNvSpPr/>
            <p:nvPr/>
          </p:nvSpPr>
          <p:spPr>
            <a:xfrm>
              <a:off x="4823872" y="1829433"/>
              <a:ext cx="682578" cy="164263"/>
            </a:xfrm>
            <a:prstGeom prst="right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乘号 3">
              <a:extLst>
                <a:ext uri="{FF2B5EF4-FFF2-40B4-BE49-F238E27FC236}">
                  <a16:creationId xmlns:a16="http://schemas.microsoft.com/office/drawing/2014/main" id="{BE9D2E37-EB71-1CF1-F03C-55AA7FE4DD0A}"/>
                </a:ext>
              </a:extLst>
            </p:cNvPr>
            <p:cNvSpPr/>
            <p:nvPr/>
          </p:nvSpPr>
          <p:spPr>
            <a:xfrm>
              <a:off x="4900372" y="1674024"/>
              <a:ext cx="475079" cy="475079"/>
            </a:xfrm>
            <a:prstGeom prst="mathMultiply">
              <a:avLst>
                <a:gd name="adj1" fmla="val 16887"/>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a:extLst>
              <a:ext uri="{FF2B5EF4-FFF2-40B4-BE49-F238E27FC236}">
                <a16:creationId xmlns:a16="http://schemas.microsoft.com/office/drawing/2014/main" id="{11685323-C69E-DAB0-293F-BBE85F638399}"/>
              </a:ext>
            </a:extLst>
          </p:cNvPr>
          <p:cNvGrpSpPr/>
          <p:nvPr/>
        </p:nvGrpSpPr>
        <p:grpSpPr>
          <a:xfrm>
            <a:off x="4742705" y="3895682"/>
            <a:ext cx="682578" cy="475079"/>
            <a:chOff x="4823872" y="1674024"/>
            <a:chExt cx="682578" cy="475079"/>
          </a:xfrm>
          <a:solidFill>
            <a:srgbClr val="080808"/>
          </a:solidFill>
        </p:grpSpPr>
        <p:sp>
          <p:nvSpPr>
            <p:cNvPr id="7" name="箭头: 右 6">
              <a:extLst>
                <a:ext uri="{FF2B5EF4-FFF2-40B4-BE49-F238E27FC236}">
                  <a16:creationId xmlns:a16="http://schemas.microsoft.com/office/drawing/2014/main" id="{D47FD8F7-734E-F3AE-2207-E932D87BD10F}"/>
                </a:ext>
              </a:extLst>
            </p:cNvPr>
            <p:cNvSpPr/>
            <p:nvPr/>
          </p:nvSpPr>
          <p:spPr>
            <a:xfrm>
              <a:off x="4823872" y="1829433"/>
              <a:ext cx="682578" cy="164263"/>
            </a:xfrm>
            <a:prstGeom prst="right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乘号 7">
              <a:extLst>
                <a:ext uri="{FF2B5EF4-FFF2-40B4-BE49-F238E27FC236}">
                  <a16:creationId xmlns:a16="http://schemas.microsoft.com/office/drawing/2014/main" id="{FFDAA7D2-05C4-3B44-ECBA-36229CC63D55}"/>
                </a:ext>
              </a:extLst>
            </p:cNvPr>
            <p:cNvSpPr/>
            <p:nvPr/>
          </p:nvSpPr>
          <p:spPr>
            <a:xfrm>
              <a:off x="4900372" y="1674024"/>
              <a:ext cx="475079" cy="475079"/>
            </a:xfrm>
            <a:prstGeom prst="mathMultiply">
              <a:avLst>
                <a:gd name="adj1" fmla="val 16887"/>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extLst>
      <p:ext uri="{BB962C8B-B14F-4D97-AF65-F5344CB8AC3E}">
        <p14:creationId xmlns:p14="http://schemas.microsoft.com/office/powerpoint/2010/main" val="6054793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4F09C-CC8A-9301-B611-0A9D97DF7DC8}"/>
            </a:ext>
          </a:extLst>
        </p:cNvPr>
        <p:cNvGrpSpPr/>
        <p:nvPr/>
      </p:nvGrpSpPr>
      <p:grpSpPr>
        <a:xfrm>
          <a:off x="0" y="0"/>
          <a:ext cx="0" cy="0"/>
          <a:chOff x="0" y="0"/>
          <a:chExt cx="0" cy="0"/>
        </a:xfrm>
      </p:grpSpPr>
      <p:cxnSp>
        <p:nvCxnSpPr>
          <p:cNvPr id="62" name="直接连接符 61">
            <a:extLst>
              <a:ext uri="{FF2B5EF4-FFF2-40B4-BE49-F238E27FC236}">
                <a16:creationId xmlns:a16="http://schemas.microsoft.com/office/drawing/2014/main" id="{40CD4CCD-49E0-5BB0-A8AF-4FFAF65D57C6}"/>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FD6E75EF-2383-CF66-470A-1AD9D0EDFF09}"/>
              </a:ext>
            </a:extLst>
          </p:cNvPr>
          <p:cNvSpPr txBox="1">
            <a:spLocks noChangeArrowheads="1"/>
          </p:cNvSpPr>
          <p:nvPr/>
        </p:nvSpPr>
        <p:spPr bwMode="auto">
          <a:xfrm>
            <a:off x="367827" y="213865"/>
            <a:ext cx="40074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fontAlgn="base">
              <a:lnSpc>
                <a:spcPct val="100000"/>
              </a:lnSpc>
              <a:spcBef>
                <a:spcPct val="0"/>
              </a:spcBef>
              <a:spcAft>
                <a:spcPct val="0"/>
              </a:spcAft>
              <a:buNone/>
              <a:defRPr/>
            </a:pPr>
            <a:r>
              <a:rPr lang="en-US" altLang="zh-CN" sz="3200" b="1" dirty="0">
                <a:latin typeface="微软雅黑" panose="020B0503020204020204" pitchFamily="34" charset="-122"/>
                <a:ea typeface="微软雅黑" panose="020B0503020204020204" pitchFamily="34" charset="-122"/>
              </a:rPr>
              <a:t>Conclusion</a:t>
            </a:r>
            <a:endParaRPr lang="zh-CN" altLang="en-US" sz="3200" b="1" dirty="0">
              <a:latin typeface="微软雅黑" panose="020B0503020204020204" pitchFamily="34" charset="-122"/>
              <a:ea typeface="微软雅黑" panose="020B0503020204020204" pitchFamily="34" charset="-122"/>
            </a:endParaRPr>
          </a:p>
        </p:txBody>
      </p:sp>
      <p:pic>
        <p:nvPicPr>
          <p:cNvPr id="3" name="图片 2">
            <a:extLst>
              <a:ext uri="{FF2B5EF4-FFF2-40B4-BE49-F238E27FC236}">
                <a16:creationId xmlns:a16="http://schemas.microsoft.com/office/drawing/2014/main" id="{4AA90C6A-FBE3-3979-3F44-D6FDBC6BCD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4606" y="1231128"/>
            <a:ext cx="1079856" cy="1079856"/>
          </a:xfrm>
          <a:prstGeom prst="rect">
            <a:avLst/>
          </a:prstGeom>
        </p:spPr>
      </p:pic>
      <p:pic>
        <p:nvPicPr>
          <p:cNvPr id="4" name="图片 3">
            <a:extLst>
              <a:ext uri="{FF2B5EF4-FFF2-40B4-BE49-F238E27FC236}">
                <a16:creationId xmlns:a16="http://schemas.microsoft.com/office/drawing/2014/main" id="{BDD3DD98-C12E-0E28-405A-41D476F307B9}"/>
              </a:ext>
            </a:extLst>
          </p:cNvPr>
          <p:cNvPicPr>
            <a:picLocks noChangeAspect="1"/>
          </p:cNvPicPr>
          <p:nvPr/>
        </p:nvPicPr>
        <p:blipFill>
          <a:blip r:embed="rId4"/>
          <a:stretch>
            <a:fillRect/>
          </a:stretch>
        </p:blipFill>
        <p:spPr>
          <a:xfrm>
            <a:off x="2197893" y="1366406"/>
            <a:ext cx="1174003" cy="613173"/>
          </a:xfrm>
          <a:prstGeom prst="rect">
            <a:avLst/>
          </a:prstGeom>
        </p:spPr>
      </p:pic>
      <p:grpSp>
        <p:nvGrpSpPr>
          <p:cNvPr id="13" name="组合 12">
            <a:extLst>
              <a:ext uri="{FF2B5EF4-FFF2-40B4-BE49-F238E27FC236}">
                <a16:creationId xmlns:a16="http://schemas.microsoft.com/office/drawing/2014/main" id="{DB067146-3984-DE84-8E46-EE147BF1F35D}"/>
              </a:ext>
            </a:extLst>
          </p:cNvPr>
          <p:cNvGrpSpPr/>
          <p:nvPr/>
        </p:nvGrpSpPr>
        <p:grpSpPr>
          <a:xfrm>
            <a:off x="4014897" y="1470193"/>
            <a:ext cx="1631142" cy="475079"/>
            <a:chOff x="4387310" y="1674024"/>
            <a:chExt cx="1631142" cy="475079"/>
          </a:xfrm>
          <a:solidFill>
            <a:srgbClr val="C00000"/>
          </a:solidFill>
        </p:grpSpPr>
        <p:sp>
          <p:nvSpPr>
            <p:cNvPr id="14" name="箭头: 右 13">
              <a:extLst>
                <a:ext uri="{FF2B5EF4-FFF2-40B4-BE49-F238E27FC236}">
                  <a16:creationId xmlns:a16="http://schemas.microsoft.com/office/drawing/2014/main" id="{6AB54D5F-F5BA-A4C4-6DE9-5BAEFA2546A9}"/>
                </a:ext>
              </a:extLst>
            </p:cNvPr>
            <p:cNvSpPr/>
            <p:nvPr/>
          </p:nvSpPr>
          <p:spPr>
            <a:xfrm>
              <a:off x="4387310" y="1829431"/>
              <a:ext cx="1631142" cy="164263"/>
            </a:xfrm>
            <a:prstGeom prst="right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5" name="乘号 14">
              <a:extLst>
                <a:ext uri="{FF2B5EF4-FFF2-40B4-BE49-F238E27FC236}">
                  <a16:creationId xmlns:a16="http://schemas.microsoft.com/office/drawing/2014/main" id="{480DBF7A-6E83-138D-6A7E-AA7AED93C48F}"/>
                </a:ext>
              </a:extLst>
            </p:cNvPr>
            <p:cNvSpPr/>
            <p:nvPr/>
          </p:nvSpPr>
          <p:spPr>
            <a:xfrm>
              <a:off x="4900372" y="1674024"/>
              <a:ext cx="475079" cy="475079"/>
            </a:xfrm>
            <a:prstGeom prst="mathMultiply">
              <a:avLst>
                <a:gd name="adj1" fmla="val 16887"/>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9" name="文本框 18">
            <a:extLst>
              <a:ext uri="{FF2B5EF4-FFF2-40B4-BE49-F238E27FC236}">
                <a16:creationId xmlns:a16="http://schemas.microsoft.com/office/drawing/2014/main" id="{0D05B56F-4976-47BD-74FB-698676B4F230}"/>
              </a:ext>
            </a:extLst>
          </p:cNvPr>
          <p:cNvSpPr txBox="1"/>
          <p:nvPr/>
        </p:nvSpPr>
        <p:spPr>
          <a:xfrm>
            <a:off x="6159101" y="1332622"/>
            <a:ext cx="6096912" cy="1698029"/>
          </a:xfrm>
          <a:prstGeom prst="rect">
            <a:avLst/>
          </a:prstGeom>
          <a:noFill/>
        </p:spPr>
        <p:txBody>
          <a:bodyPr wrap="square">
            <a:spAutoFit/>
          </a:bodyPr>
          <a:lstStyle/>
          <a:p>
            <a:pPr>
              <a:lnSpc>
                <a:spcPct val="150000"/>
              </a:lnSpc>
            </a:pPr>
            <a:r>
              <a:rPr lang="en-US" altLang="zh-CN" sz="2400" dirty="0"/>
              <a:t>Identity-based Encryption</a:t>
            </a:r>
          </a:p>
          <a:p>
            <a:pPr>
              <a:lnSpc>
                <a:spcPct val="150000"/>
              </a:lnSpc>
            </a:pPr>
            <a:r>
              <a:rPr lang="en-US" altLang="zh-CN" sz="2400" dirty="0"/>
              <a:t>Registration-based Encryption</a:t>
            </a:r>
          </a:p>
          <a:p>
            <a:pPr>
              <a:lnSpc>
                <a:spcPct val="150000"/>
              </a:lnSpc>
            </a:pPr>
            <a:endParaRPr lang="en-US" altLang="zh-CN" sz="2400" dirty="0"/>
          </a:p>
        </p:txBody>
      </p:sp>
    </p:spTree>
    <p:extLst>
      <p:ext uri="{BB962C8B-B14F-4D97-AF65-F5344CB8AC3E}">
        <p14:creationId xmlns:p14="http://schemas.microsoft.com/office/powerpoint/2010/main" val="14508285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99C3F-E31B-152E-A3A2-6FA4234362EA}"/>
            </a:ext>
          </a:extLst>
        </p:cNvPr>
        <p:cNvGrpSpPr/>
        <p:nvPr/>
      </p:nvGrpSpPr>
      <p:grpSpPr>
        <a:xfrm>
          <a:off x="0" y="0"/>
          <a:ext cx="0" cy="0"/>
          <a:chOff x="0" y="0"/>
          <a:chExt cx="0" cy="0"/>
        </a:xfrm>
      </p:grpSpPr>
      <p:cxnSp>
        <p:nvCxnSpPr>
          <p:cNvPr id="62" name="直接连接符 61">
            <a:extLst>
              <a:ext uri="{FF2B5EF4-FFF2-40B4-BE49-F238E27FC236}">
                <a16:creationId xmlns:a16="http://schemas.microsoft.com/office/drawing/2014/main" id="{70BC47ED-414B-F2BD-CE63-920515711DA0}"/>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07A91C15-D303-B566-9CDD-AF25B73C9971}"/>
              </a:ext>
            </a:extLst>
          </p:cNvPr>
          <p:cNvSpPr txBox="1">
            <a:spLocks noChangeArrowheads="1"/>
          </p:cNvSpPr>
          <p:nvPr/>
        </p:nvSpPr>
        <p:spPr bwMode="auto">
          <a:xfrm>
            <a:off x="367827" y="213865"/>
            <a:ext cx="40074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fontAlgn="base">
              <a:lnSpc>
                <a:spcPct val="100000"/>
              </a:lnSpc>
              <a:spcBef>
                <a:spcPct val="0"/>
              </a:spcBef>
              <a:spcAft>
                <a:spcPct val="0"/>
              </a:spcAft>
              <a:buNone/>
              <a:defRPr/>
            </a:pPr>
            <a:r>
              <a:rPr lang="en-US" altLang="zh-CN" sz="3200" b="1" dirty="0">
                <a:latin typeface="微软雅黑" panose="020B0503020204020204" pitchFamily="34" charset="-122"/>
                <a:ea typeface="微软雅黑" panose="020B0503020204020204" pitchFamily="34" charset="-122"/>
              </a:rPr>
              <a:t>Conclusion</a:t>
            </a:r>
            <a:endParaRPr lang="zh-CN" altLang="en-US" sz="3200" b="1" dirty="0">
              <a:latin typeface="微软雅黑" panose="020B0503020204020204" pitchFamily="34" charset="-122"/>
              <a:ea typeface="微软雅黑" panose="020B0503020204020204" pitchFamily="34" charset="-122"/>
            </a:endParaRPr>
          </a:p>
        </p:txBody>
      </p:sp>
      <p:pic>
        <p:nvPicPr>
          <p:cNvPr id="20" name="图片 19">
            <a:extLst>
              <a:ext uri="{FF2B5EF4-FFF2-40B4-BE49-F238E27FC236}">
                <a16:creationId xmlns:a16="http://schemas.microsoft.com/office/drawing/2014/main" id="{5FFBFCCA-B762-3E0A-1FA7-14BBE6498D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278" y="5113822"/>
            <a:ext cx="1128282" cy="1128282"/>
          </a:xfrm>
          <a:prstGeom prst="rect">
            <a:avLst/>
          </a:prstGeom>
        </p:spPr>
      </p:pic>
      <p:sp>
        <p:nvSpPr>
          <p:cNvPr id="25" name="TextBox 30">
            <a:extLst>
              <a:ext uri="{FF2B5EF4-FFF2-40B4-BE49-F238E27FC236}">
                <a16:creationId xmlns:a16="http://schemas.microsoft.com/office/drawing/2014/main" id="{C0AA7AF8-9192-87BB-3E36-DD4D89CE26D0}"/>
              </a:ext>
            </a:extLst>
          </p:cNvPr>
          <p:cNvSpPr txBox="1"/>
          <p:nvPr/>
        </p:nvSpPr>
        <p:spPr>
          <a:xfrm>
            <a:off x="2392324" y="5387807"/>
            <a:ext cx="8621185" cy="510778"/>
          </a:xfrm>
          <a:prstGeom prst="roundRect">
            <a:avLst/>
          </a:prstGeom>
          <a:noFill/>
          <a:ln>
            <a:solidFill>
              <a:schemeClr val="tx1"/>
            </a:solidFill>
          </a:ln>
        </p:spPr>
        <p:txBody>
          <a:bodyPr wrap="square" rtlCol="0">
            <a:spAutoFit/>
          </a:bodyPr>
          <a:lstStyle/>
          <a:p>
            <a:pPr algn="ctr"/>
            <a:r>
              <a:rPr lang="en-US" altLang="zh-CN" sz="2400" b="1" dirty="0"/>
              <a:t>Study the “length” in fundamental primitives, e.g. PKE</a:t>
            </a:r>
          </a:p>
        </p:txBody>
      </p:sp>
      <p:pic>
        <p:nvPicPr>
          <p:cNvPr id="18" name="图片 17">
            <a:extLst>
              <a:ext uri="{FF2B5EF4-FFF2-40B4-BE49-F238E27FC236}">
                <a16:creationId xmlns:a16="http://schemas.microsoft.com/office/drawing/2014/main" id="{02D3331D-EE0C-9C9B-1E33-04CF4CA41C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4606" y="1231128"/>
            <a:ext cx="1079856" cy="1079856"/>
          </a:xfrm>
          <a:prstGeom prst="rect">
            <a:avLst/>
          </a:prstGeom>
        </p:spPr>
      </p:pic>
      <p:pic>
        <p:nvPicPr>
          <p:cNvPr id="23" name="图片 22">
            <a:extLst>
              <a:ext uri="{FF2B5EF4-FFF2-40B4-BE49-F238E27FC236}">
                <a16:creationId xmlns:a16="http://schemas.microsoft.com/office/drawing/2014/main" id="{9EC4A7BB-1258-7EED-CB71-A51FACFCA573}"/>
              </a:ext>
            </a:extLst>
          </p:cNvPr>
          <p:cNvPicPr>
            <a:picLocks noChangeAspect="1"/>
          </p:cNvPicPr>
          <p:nvPr/>
        </p:nvPicPr>
        <p:blipFill>
          <a:blip r:embed="rId5"/>
          <a:stretch>
            <a:fillRect/>
          </a:stretch>
        </p:blipFill>
        <p:spPr>
          <a:xfrm>
            <a:off x="2197893" y="1366406"/>
            <a:ext cx="1174003" cy="613173"/>
          </a:xfrm>
          <a:prstGeom prst="rect">
            <a:avLst/>
          </a:prstGeom>
        </p:spPr>
      </p:pic>
      <p:grpSp>
        <p:nvGrpSpPr>
          <p:cNvPr id="24" name="组合 23">
            <a:extLst>
              <a:ext uri="{FF2B5EF4-FFF2-40B4-BE49-F238E27FC236}">
                <a16:creationId xmlns:a16="http://schemas.microsoft.com/office/drawing/2014/main" id="{B5EA48FF-A72A-9B77-07D7-7BF1E4CE450A}"/>
              </a:ext>
            </a:extLst>
          </p:cNvPr>
          <p:cNvGrpSpPr/>
          <p:nvPr/>
        </p:nvGrpSpPr>
        <p:grpSpPr>
          <a:xfrm>
            <a:off x="4014897" y="1470193"/>
            <a:ext cx="1631142" cy="475079"/>
            <a:chOff x="4387310" y="1674024"/>
            <a:chExt cx="1631142" cy="475079"/>
          </a:xfrm>
          <a:solidFill>
            <a:srgbClr val="C00000"/>
          </a:solidFill>
        </p:grpSpPr>
        <p:sp>
          <p:nvSpPr>
            <p:cNvPr id="26" name="箭头: 右 25">
              <a:extLst>
                <a:ext uri="{FF2B5EF4-FFF2-40B4-BE49-F238E27FC236}">
                  <a16:creationId xmlns:a16="http://schemas.microsoft.com/office/drawing/2014/main" id="{14FB8793-8006-6EDF-F0EB-4F3CBC7C0145}"/>
                </a:ext>
              </a:extLst>
            </p:cNvPr>
            <p:cNvSpPr/>
            <p:nvPr/>
          </p:nvSpPr>
          <p:spPr>
            <a:xfrm>
              <a:off x="4387310" y="1829431"/>
              <a:ext cx="1631142" cy="164263"/>
            </a:xfrm>
            <a:prstGeom prst="right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7" name="乘号 26">
              <a:extLst>
                <a:ext uri="{FF2B5EF4-FFF2-40B4-BE49-F238E27FC236}">
                  <a16:creationId xmlns:a16="http://schemas.microsoft.com/office/drawing/2014/main" id="{5BF616EE-243D-D097-5CA3-57EC98D88177}"/>
                </a:ext>
              </a:extLst>
            </p:cNvPr>
            <p:cNvSpPr/>
            <p:nvPr/>
          </p:nvSpPr>
          <p:spPr>
            <a:xfrm>
              <a:off x="4900372" y="1674024"/>
              <a:ext cx="475079" cy="475079"/>
            </a:xfrm>
            <a:prstGeom prst="mathMultiply">
              <a:avLst>
                <a:gd name="adj1" fmla="val 16887"/>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8" name="文本框 27">
            <a:extLst>
              <a:ext uri="{FF2B5EF4-FFF2-40B4-BE49-F238E27FC236}">
                <a16:creationId xmlns:a16="http://schemas.microsoft.com/office/drawing/2014/main" id="{0167BFFF-3F66-844B-ED41-A2E65547831D}"/>
              </a:ext>
            </a:extLst>
          </p:cNvPr>
          <p:cNvSpPr txBox="1"/>
          <p:nvPr/>
        </p:nvSpPr>
        <p:spPr>
          <a:xfrm>
            <a:off x="6159101" y="1332622"/>
            <a:ext cx="6096912" cy="1698029"/>
          </a:xfrm>
          <a:prstGeom prst="rect">
            <a:avLst/>
          </a:prstGeom>
          <a:noFill/>
        </p:spPr>
        <p:txBody>
          <a:bodyPr wrap="square">
            <a:spAutoFit/>
          </a:bodyPr>
          <a:lstStyle/>
          <a:p>
            <a:pPr>
              <a:lnSpc>
                <a:spcPct val="150000"/>
              </a:lnSpc>
            </a:pPr>
            <a:r>
              <a:rPr lang="en-US" altLang="zh-CN" sz="2400" dirty="0"/>
              <a:t>Identity-based Encryption</a:t>
            </a:r>
          </a:p>
          <a:p>
            <a:pPr>
              <a:lnSpc>
                <a:spcPct val="150000"/>
              </a:lnSpc>
            </a:pPr>
            <a:r>
              <a:rPr lang="en-US" altLang="zh-CN" sz="2400" dirty="0"/>
              <a:t>Registration-based Encryption</a:t>
            </a:r>
          </a:p>
          <a:p>
            <a:pPr>
              <a:lnSpc>
                <a:spcPct val="150000"/>
              </a:lnSpc>
            </a:pPr>
            <a:endParaRPr lang="en-US" altLang="zh-CN" sz="2400" dirty="0"/>
          </a:p>
        </p:txBody>
      </p:sp>
      <p:pic>
        <p:nvPicPr>
          <p:cNvPr id="29" name="图片 28">
            <a:extLst>
              <a:ext uri="{FF2B5EF4-FFF2-40B4-BE49-F238E27FC236}">
                <a16:creationId xmlns:a16="http://schemas.microsoft.com/office/drawing/2014/main" id="{80931E40-8D6E-C98B-256C-6D649DD47413}"/>
              </a:ext>
            </a:extLst>
          </p:cNvPr>
          <p:cNvPicPr>
            <a:picLocks noChangeAspect="1"/>
          </p:cNvPicPr>
          <p:nvPr/>
        </p:nvPicPr>
        <p:blipFill>
          <a:blip r:embed="rId6"/>
          <a:stretch>
            <a:fillRect/>
          </a:stretch>
        </p:blipFill>
        <p:spPr>
          <a:xfrm>
            <a:off x="2238699" y="3494628"/>
            <a:ext cx="1133197" cy="1133197"/>
          </a:xfrm>
          <a:prstGeom prst="rect">
            <a:avLst/>
          </a:prstGeom>
        </p:spPr>
      </p:pic>
      <p:sp>
        <p:nvSpPr>
          <p:cNvPr id="30" name="箭头: 下 29">
            <a:extLst>
              <a:ext uri="{FF2B5EF4-FFF2-40B4-BE49-F238E27FC236}">
                <a16:creationId xmlns:a16="http://schemas.microsoft.com/office/drawing/2014/main" id="{BE1960DB-4AFB-D2B1-F55B-3DD66D0BA192}"/>
              </a:ext>
            </a:extLst>
          </p:cNvPr>
          <p:cNvSpPr/>
          <p:nvPr/>
        </p:nvSpPr>
        <p:spPr>
          <a:xfrm flipH="1">
            <a:off x="2641751" y="2425226"/>
            <a:ext cx="325566" cy="955159"/>
          </a:xfrm>
          <a:prstGeom prst="downArrow">
            <a:avLst/>
          </a:prstGeom>
          <a:solidFill>
            <a:srgbClr val="C0C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a:extLst>
              <a:ext uri="{FF2B5EF4-FFF2-40B4-BE49-F238E27FC236}">
                <a16:creationId xmlns:a16="http://schemas.microsoft.com/office/drawing/2014/main" id="{5514CB15-22BA-E62E-CDEB-D4C950D83FC4}"/>
              </a:ext>
            </a:extLst>
          </p:cNvPr>
          <p:cNvSpPr txBox="1"/>
          <p:nvPr/>
        </p:nvSpPr>
        <p:spPr>
          <a:xfrm>
            <a:off x="6159101" y="3680822"/>
            <a:ext cx="5025151" cy="590033"/>
          </a:xfrm>
          <a:prstGeom prst="rect">
            <a:avLst/>
          </a:prstGeom>
          <a:noFill/>
        </p:spPr>
        <p:txBody>
          <a:bodyPr wrap="square">
            <a:spAutoFit/>
          </a:bodyPr>
          <a:lstStyle/>
          <a:p>
            <a:pPr>
              <a:lnSpc>
                <a:spcPct val="150000"/>
              </a:lnSpc>
            </a:pPr>
            <a:r>
              <a:rPr lang="en-US" altLang="zh-CN" sz="2400" dirty="0"/>
              <a:t>Shorter CDH-secure Groups</a:t>
            </a:r>
          </a:p>
        </p:txBody>
      </p:sp>
      <p:grpSp>
        <p:nvGrpSpPr>
          <p:cNvPr id="32" name="组合 31">
            <a:extLst>
              <a:ext uri="{FF2B5EF4-FFF2-40B4-BE49-F238E27FC236}">
                <a16:creationId xmlns:a16="http://schemas.microsoft.com/office/drawing/2014/main" id="{EA8D3153-9809-F5EA-A585-DA6FCC24125D}"/>
              </a:ext>
            </a:extLst>
          </p:cNvPr>
          <p:cNvGrpSpPr/>
          <p:nvPr/>
        </p:nvGrpSpPr>
        <p:grpSpPr>
          <a:xfrm>
            <a:off x="4014897" y="3823686"/>
            <a:ext cx="1631142" cy="475079"/>
            <a:chOff x="4387310" y="1674024"/>
            <a:chExt cx="1631142" cy="475079"/>
          </a:xfrm>
          <a:solidFill>
            <a:srgbClr val="C00000"/>
          </a:solidFill>
        </p:grpSpPr>
        <p:sp>
          <p:nvSpPr>
            <p:cNvPr id="33" name="箭头: 右 32">
              <a:extLst>
                <a:ext uri="{FF2B5EF4-FFF2-40B4-BE49-F238E27FC236}">
                  <a16:creationId xmlns:a16="http://schemas.microsoft.com/office/drawing/2014/main" id="{F7E6EB40-7427-2110-75AA-9E9E4F833871}"/>
                </a:ext>
              </a:extLst>
            </p:cNvPr>
            <p:cNvSpPr/>
            <p:nvPr/>
          </p:nvSpPr>
          <p:spPr>
            <a:xfrm>
              <a:off x="4387310" y="1829431"/>
              <a:ext cx="1631142" cy="164263"/>
            </a:xfrm>
            <a:prstGeom prst="right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34" name="乘号 33">
              <a:extLst>
                <a:ext uri="{FF2B5EF4-FFF2-40B4-BE49-F238E27FC236}">
                  <a16:creationId xmlns:a16="http://schemas.microsoft.com/office/drawing/2014/main" id="{78F14B4F-939C-3A12-9282-4DEBC33AABC8}"/>
                </a:ext>
              </a:extLst>
            </p:cNvPr>
            <p:cNvSpPr/>
            <p:nvPr/>
          </p:nvSpPr>
          <p:spPr>
            <a:xfrm>
              <a:off x="4900372" y="1674024"/>
              <a:ext cx="475079" cy="475079"/>
            </a:xfrm>
            <a:prstGeom prst="mathMultiply">
              <a:avLst>
                <a:gd name="adj1" fmla="val 16887"/>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extLst>
      <p:ext uri="{BB962C8B-B14F-4D97-AF65-F5344CB8AC3E}">
        <p14:creationId xmlns:p14="http://schemas.microsoft.com/office/powerpoint/2010/main" val="178133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59A51-2B4E-B9AB-FEBE-33B37ABD21D5}"/>
            </a:ext>
          </a:extLst>
        </p:cNvPr>
        <p:cNvGrpSpPr/>
        <p:nvPr/>
      </p:nvGrpSpPr>
      <p:grpSpPr>
        <a:xfrm>
          <a:off x="0" y="0"/>
          <a:ext cx="0" cy="0"/>
          <a:chOff x="0" y="0"/>
          <a:chExt cx="0" cy="0"/>
        </a:xfrm>
      </p:grpSpPr>
      <p:cxnSp>
        <p:nvCxnSpPr>
          <p:cNvPr id="62" name="直接连接符 61">
            <a:extLst>
              <a:ext uri="{FF2B5EF4-FFF2-40B4-BE49-F238E27FC236}">
                <a16:creationId xmlns:a16="http://schemas.microsoft.com/office/drawing/2014/main" id="{2B1ECD1F-D737-38FA-0EDB-FEF1BCFA77D5}"/>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5C073DE3-E7D6-EAE7-C334-FC1659475DD8}"/>
              </a:ext>
            </a:extLst>
          </p:cNvPr>
          <p:cNvSpPr txBox="1">
            <a:spLocks noChangeArrowheads="1"/>
          </p:cNvSpPr>
          <p:nvPr/>
        </p:nvSpPr>
        <p:spPr bwMode="auto">
          <a:xfrm>
            <a:off x="367827" y="213865"/>
            <a:ext cx="40074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fontAlgn="base">
              <a:lnSpc>
                <a:spcPct val="100000"/>
              </a:lnSpc>
              <a:spcBef>
                <a:spcPct val="0"/>
              </a:spcBef>
              <a:spcAft>
                <a:spcPct val="0"/>
              </a:spcAft>
              <a:buNone/>
              <a:defRPr/>
            </a:pPr>
            <a:r>
              <a:rPr lang="en-US" altLang="zh-CN" sz="3200" b="1" dirty="0">
                <a:latin typeface="微软雅黑" panose="020B0503020204020204" pitchFamily="34" charset="-122"/>
                <a:ea typeface="微软雅黑" panose="020B0503020204020204" pitchFamily="34" charset="-122"/>
              </a:rPr>
              <a:t>Limitation</a:t>
            </a:r>
            <a:endParaRPr lang="zh-CN" altLang="en-US" sz="3200" b="1" dirty="0">
              <a:latin typeface="微软雅黑" panose="020B0503020204020204" pitchFamily="34" charset="-122"/>
              <a:ea typeface="微软雅黑" panose="020B0503020204020204" pitchFamily="34" charset="-122"/>
            </a:endParaRPr>
          </a:p>
        </p:txBody>
      </p:sp>
      <p:pic>
        <p:nvPicPr>
          <p:cNvPr id="23" name="图片 22">
            <a:extLst>
              <a:ext uri="{FF2B5EF4-FFF2-40B4-BE49-F238E27FC236}">
                <a16:creationId xmlns:a16="http://schemas.microsoft.com/office/drawing/2014/main" id="{C7BF8A67-E99E-FE9B-02B2-5A4A2496FE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241" y="1202317"/>
            <a:ext cx="631959" cy="631959"/>
          </a:xfrm>
          <a:prstGeom prst="rect">
            <a:avLst/>
          </a:prstGeom>
        </p:spPr>
      </p:pic>
      <p:sp>
        <p:nvSpPr>
          <p:cNvPr id="18" name="TextBox 9">
            <a:extLst>
              <a:ext uri="{FF2B5EF4-FFF2-40B4-BE49-F238E27FC236}">
                <a16:creationId xmlns:a16="http://schemas.microsoft.com/office/drawing/2014/main" id="{E822C60B-CA12-D9FF-AB2D-56B92CFB029C}"/>
              </a:ext>
            </a:extLst>
          </p:cNvPr>
          <p:cNvSpPr txBox="1"/>
          <p:nvPr/>
        </p:nvSpPr>
        <p:spPr>
          <a:xfrm>
            <a:off x="1715758" y="1287463"/>
            <a:ext cx="9229665" cy="461665"/>
          </a:xfrm>
          <a:prstGeom prst="rect">
            <a:avLst/>
          </a:prstGeom>
          <a:noFill/>
        </p:spPr>
        <p:txBody>
          <a:bodyPr wrap="square" rtlCol="0">
            <a:spAutoFit/>
          </a:bodyPr>
          <a:lstStyle/>
          <a:p>
            <a:pPr marL="0" marR="0" lvl="0" indent="0" defTabSz="914400" latinLnBrk="0">
              <a:lnSpc>
                <a:spcPct val="100000"/>
              </a:lnSpc>
              <a:buClrTx/>
              <a:buSzTx/>
              <a:buFontTx/>
              <a:buNone/>
              <a:tabLst/>
              <a:defRPr/>
            </a:pPr>
            <a:r>
              <a:rPr lang="en-US" altLang="zh-CN" sz="2400" b="1" dirty="0"/>
              <a:t>Separation of cryptographic groups within the same group order</a:t>
            </a:r>
            <a:endParaRPr lang="zh-CN" altLang="en-US" sz="2400" b="1" dirty="0"/>
          </a:p>
        </p:txBody>
      </p:sp>
      <p:sp>
        <p:nvSpPr>
          <p:cNvPr id="24" name="矩形 23">
            <a:extLst>
              <a:ext uri="{FF2B5EF4-FFF2-40B4-BE49-F238E27FC236}">
                <a16:creationId xmlns:a16="http://schemas.microsoft.com/office/drawing/2014/main" id="{2F6122DF-6BA1-B83E-750B-F3410819EBEE}"/>
              </a:ext>
            </a:extLst>
          </p:cNvPr>
          <p:cNvSpPr/>
          <p:nvPr/>
        </p:nvSpPr>
        <p:spPr>
          <a:xfrm>
            <a:off x="6772752" y="1296505"/>
            <a:ext cx="4057688" cy="45262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a:extLst>
              <a:ext uri="{FF2B5EF4-FFF2-40B4-BE49-F238E27FC236}">
                <a16:creationId xmlns:a16="http://schemas.microsoft.com/office/drawing/2014/main" id="{89ED9BA3-A88C-245E-7C51-AEF3DDF643E3}"/>
              </a:ext>
            </a:extLst>
          </p:cNvPr>
          <p:cNvGrpSpPr/>
          <p:nvPr/>
        </p:nvGrpSpPr>
        <p:grpSpPr>
          <a:xfrm>
            <a:off x="1842113" y="2052909"/>
            <a:ext cx="776136" cy="569343"/>
            <a:chOff x="8927976" y="1474030"/>
            <a:chExt cx="976876" cy="569343"/>
          </a:xfrm>
        </p:grpSpPr>
        <p:sp>
          <p:nvSpPr>
            <p:cNvPr id="27" name="矩形 26">
              <a:extLst>
                <a:ext uri="{FF2B5EF4-FFF2-40B4-BE49-F238E27FC236}">
                  <a16:creationId xmlns:a16="http://schemas.microsoft.com/office/drawing/2014/main" id="{775FF301-4A7D-15A2-2F33-1F53BCB659A3}"/>
                </a:ext>
              </a:extLst>
            </p:cNvPr>
            <p:cNvSpPr/>
            <p:nvPr/>
          </p:nvSpPr>
          <p:spPr>
            <a:xfrm>
              <a:off x="8927976" y="1474030"/>
              <a:ext cx="976876" cy="56934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E012A6DC-D937-46D1-0A4B-6E60B02732FB}"/>
                    </a:ext>
                  </a:extLst>
                </p:cNvPr>
                <p:cNvSpPr txBox="1"/>
                <p:nvPr/>
              </p:nvSpPr>
              <p:spPr>
                <a:xfrm>
                  <a:off x="9082563" y="1558646"/>
                  <a:ext cx="766197" cy="400110"/>
                </a:xfrm>
                <a:prstGeom prst="rect">
                  <a:avLst/>
                </a:prstGeom>
                <a:noFill/>
              </p:spPr>
              <p:txBody>
                <a:bodyPr wrap="square">
                  <a:spAutoFit/>
                </a:bodyPr>
                <a:lstStyle/>
                <a:p>
                  <a:pPr lvl="0" algn="ctr">
                    <a:defRPr/>
                  </a:pPr>
                  <a14:m>
                    <m:oMathPara xmlns:m="http://schemas.openxmlformats.org/officeDocument/2006/math">
                      <m:oMathParaPr>
                        <m:jc m:val="centerGroup"/>
                      </m:oMathParaPr>
                      <m:oMath xmlns:m="http://schemas.openxmlformats.org/officeDocument/2006/math">
                        <m:sSub>
                          <m:sSubPr>
                            <m:ctrlPr>
                              <a:rPr lang="en-US" altLang="zh-CN" sz="2000" b="1" i="1" smtClean="0">
                                <a:latin typeface="Cambria Math" panose="02040503050406030204" pitchFamily="18" charset="0"/>
                              </a:rPr>
                            </m:ctrlPr>
                          </m:sSubPr>
                          <m:e>
                            <m:r>
                              <a:rPr lang="zh-CN" altLang="en-US" sz="2000" b="1" i="1">
                                <a:latin typeface="Cambria Math" panose="02040503050406030204" pitchFamily="18" charset="0"/>
                              </a:rPr>
                              <m:t>𝔾</m:t>
                            </m:r>
                          </m:e>
                          <m:sub>
                            <m:r>
                              <a:rPr lang="en-US" altLang="zh-CN" sz="2000" b="1" i="1" smtClean="0">
                                <a:latin typeface="Cambria Math" panose="02040503050406030204" pitchFamily="18" charset="0"/>
                              </a:rPr>
                              <m:t>𝟏</m:t>
                            </m:r>
                          </m:sub>
                        </m:sSub>
                      </m:oMath>
                    </m:oMathPara>
                  </a14:m>
                  <a:endParaRPr kumimoji="0" lang="en-US" altLang="zh-CN" sz="2000" i="0"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mc:Choice>
          <mc:Fallback xmlns="">
            <p:sp>
              <p:nvSpPr>
                <p:cNvPr id="28" name="文本框 27">
                  <a:extLst>
                    <a:ext uri="{FF2B5EF4-FFF2-40B4-BE49-F238E27FC236}">
                      <a16:creationId xmlns:a16="http://schemas.microsoft.com/office/drawing/2014/main" id="{E012A6DC-D937-46D1-0A4B-6E60B02732FB}"/>
                    </a:ext>
                  </a:extLst>
                </p:cNvPr>
                <p:cNvSpPr txBox="1">
                  <a:spLocks noRot="1" noChangeAspect="1" noMove="1" noResize="1" noEditPoints="1" noAdjustHandles="1" noChangeArrowheads="1" noChangeShapeType="1" noTextEdit="1"/>
                </p:cNvSpPr>
                <p:nvPr/>
              </p:nvSpPr>
              <p:spPr>
                <a:xfrm>
                  <a:off x="9082563" y="1558646"/>
                  <a:ext cx="766197" cy="400110"/>
                </a:xfrm>
                <a:prstGeom prst="rect">
                  <a:avLst/>
                </a:prstGeom>
                <a:blipFill>
                  <a:blip r:embed="rId4"/>
                  <a:stretch>
                    <a:fillRect b="-1538"/>
                  </a:stretch>
                </a:blipFill>
              </p:spPr>
              <p:txBody>
                <a:bodyPr/>
                <a:lstStyle/>
                <a:p>
                  <a:r>
                    <a:rPr lang="zh-CN" altLang="en-US">
                      <a:noFill/>
                    </a:rPr>
                    <a:t> </a:t>
                  </a:r>
                </a:p>
              </p:txBody>
            </p:sp>
          </mc:Fallback>
        </mc:AlternateContent>
      </p:grpSp>
      <p:sp>
        <p:nvSpPr>
          <p:cNvPr id="29" name="箭头: 右 28">
            <a:extLst>
              <a:ext uri="{FF2B5EF4-FFF2-40B4-BE49-F238E27FC236}">
                <a16:creationId xmlns:a16="http://schemas.microsoft.com/office/drawing/2014/main" id="{775FEB41-B3F0-D451-5BF3-4C7F1F83968B}"/>
              </a:ext>
            </a:extLst>
          </p:cNvPr>
          <p:cNvSpPr/>
          <p:nvPr/>
        </p:nvSpPr>
        <p:spPr>
          <a:xfrm>
            <a:off x="2779904" y="2233037"/>
            <a:ext cx="828414" cy="209085"/>
          </a:xfrm>
          <a:prstGeom prst="rightArrow">
            <a:avLst>
              <a:gd name="adj1" fmla="val 45122"/>
              <a:gd name="adj2" fmla="val 50000"/>
            </a:avLst>
          </a:prstGeom>
          <a:solidFill>
            <a:srgbClr val="C0C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5030824F-594E-4770-DA1F-595EF9C72696}"/>
                  </a:ext>
                </a:extLst>
              </p:cNvPr>
              <p:cNvSpPr txBox="1"/>
              <p:nvPr/>
            </p:nvSpPr>
            <p:spPr>
              <a:xfrm>
                <a:off x="5061967" y="1970106"/>
                <a:ext cx="6693822" cy="1142108"/>
              </a:xfrm>
              <a:prstGeom prst="rect">
                <a:avLst/>
              </a:prstGeom>
              <a:noFill/>
            </p:spPr>
            <p:txBody>
              <a:bodyPr wrap="square">
                <a:spAutoFit/>
              </a:bodyPr>
              <a:lstStyle/>
              <a:p>
                <a:pPr marL="285750" indent="-285750">
                  <a:lnSpc>
                    <a:spcPct val="150000"/>
                  </a:lnSpc>
                  <a:buFont typeface="Wingdings" pitchFamily="2" charset="2"/>
                  <a:buChar char="v"/>
                  <a:defRPr/>
                </a:pPr>
                <a:r>
                  <a:rPr lang="en-US" altLang="zh-CN" sz="2400" dirty="0">
                    <a:latin typeface="Microsoft YaHei" panose="020B0503020204020204" pitchFamily="34" charset="-122"/>
                    <a:ea typeface="Microsoft YaHei" panose="020B0503020204020204" pitchFamily="34" charset="-122"/>
                  </a:rPr>
                  <a:t> same group order</a:t>
                </a:r>
              </a:p>
              <a:p>
                <a:pPr marL="285750" indent="-285750">
                  <a:lnSpc>
                    <a:spcPct val="150000"/>
                  </a:lnSpc>
                  <a:buFont typeface="Wingdings" pitchFamily="2" charset="2"/>
                  <a:buChar char="v"/>
                  <a:defRPr/>
                </a:pPr>
                <a:r>
                  <a:rPr lang="en-US" altLang="zh-CN" sz="2400" dirty="0"/>
                  <a:t> </a:t>
                </a:r>
                <a:r>
                  <a:rPr lang="en-US" altLang="zh-CN" sz="2400" dirty="0">
                    <a:latin typeface="Microsoft YaHei" panose="020B0503020204020204" pitchFamily="34" charset="-122"/>
                    <a:ea typeface="Microsoft YaHei" panose="020B0503020204020204" pitchFamily="34" charset="-122"/>
                  </a:rPr>
                  <a:t>the order of </a:t>
                </a:r>
                <a14:m>
                  <m:oMath xmlns:m="http://schemas.openxmlformats.org/officeDocument/2006/math">
                    <m:sSub>
                      <m:sSubPr>
                        <m:ctrlPr>
                          <a:rPr lang="en-US" altLang="zh-CN" sz="2400" b="1" i="1">
                            <a:latin typeface="Cambria Math" panose="02040503050406030204" pitchFamily="18" charset="0"/>
                          </a:rPr>
                        </m:ctrlPr>
                      </m:sSubPr>
                      <m:e>
                        <m:r>
                          <a:rPr lang="zh-CN" altLang="en-US" sz="2400" b="1" i="1">
                            <a:latin typeface="Cambria Math" panose="02040503050406030204" pitchFamily="18" charset="0"/>
                          </a:rPr>
                          <m:t>𝔾</m:t>
                        </m:r>
                      </m:e>
                      <m:sub>
                        <m:r>
                          <a:rPr lang="en-US" altLang="zh-CN" sz="2400" b="1" i="1">
                            <a:latin typeface="Cambria Math" panose="02040503050406030204" pitchFamily="18" charset="0"/>
                          </a:rPr>
                          <m:t>2</m:t>
                        </m:r>
                      </m:sub>
                    </m:sSub>
                  </m:oMath>
                </a14:m>
                <a:r>
                  <a:rPr lang="en-US" altLang="zh-CN" sz="2400" dirty="0">
                    <a:latin typeface="Microsoft YaHei" panose="020B0503020204020204" pitchFamily="34" charset="-122"/>
                    <a:ea typeface="Microsoft YaHei" panose="020B0503020204020204" pitchFamily="34" charset="-122"/>
                  </a:rPr>
                  <a:t> is a factor of </a:t>
                </a:r>
                <a14:m>
                  <m:oMath xmlns:m="http://schemas.openxmlformats.org/officeDocument/2006/math">
                    <m:sSub>
                      <m:sSubPr>
                        <m:ctrlPr>
                          <a:rPr lang="en-US" altLang="zh-CN" sz="2400" b="1" i="1">
                            <a:latin typeface="Cambria Math" panose="02040503050406030204" pitchFamily="18" charset="0"/>
                          </a:rPr>
                        </m:ctrlPr>
                      </m:sSubPr>
                      <m:e>
                        <m:r>
                          <a:rPr lang="zh-CN" altLang="en-US" sz="2400" b="1" i="1">
                            <a:latin typeface="Cambria Math" panose="02040503050406030204" pitchFamily="18" charset="0"/>
                          </a:rPr>
                          <m:t>𝔾</m:t>
                        </m:r>
                      </m:e>
                      <m:sub>
                        <m:r>
                          <a:rPr lang="en-US" altLang="zh-CN" sz="2400" b="1" i="1">
                            <a:latin typeface="Cambria Math" panose="02040503050406030204" pitchFamily="18" charset="0"/>
                          </a:rPr>
                          <m:t>1</m:t>
                        </m:r>
                      </m:sub>
                    </m:sSub>
                  </m:oMath>
                </a14:m>
                <a:endParaRPr lang="en-US" altLang="zh-CN" sz="2400" dirty="0">
                  <a:latin typeface="Microsoft YaHei" panose="020B0503020204020204" pitchFamily="34" charset="-122"/>
                  <a:ea typeface="Microsoft YaHei" panose="020B0503020204020204" pitchFamily="34" charset="-122"/>
                </a:endParaRPr>
              </a:p>
            </p:txBody>
          </p:sp>
        </mc:Choice>
        <mc:Fallback xmlns="">
          <p:sp>
            <p:nvSpPr>
              <p:cNvPr id="37" name="文本框 36">
                <a:extLst>
                  <a:ext uri="{FF2B5EF4-FFF2-40B4-BE49-F238E27FC236}">
                    <a16:creationId xmlns:a16="http://schemas.microsoft.com/office/drawing/2014/main" id="{5030824F-594E-4770-DA1F-595EF9C72696}"/>
                  </a:ext>
                </a:extLst>
              </p:cNvPr>
              <p:cNvSpPr txBox="1">
                <a:spLocks noRot="1" noChangeAspect="1" noMove="1" noResize="1" noEditPoints="1" noAdjustHandles="1" noChangeArrowheads="1" noChangeShapeType="1" noTextEdit="1"/>
              </p:cNvSpPr>
              <p:nvPr/>
            </p:nvSpPr>
            <p:spPr>
              <a:xfrm>
                <a:off x="5061967" y="1970106"/>
                <a:ext cx="6693822" cy="1142108"/>
              </a:xfrm>
              <a:prstGeom prst="rect">
                <a:avLst/>
              </a:prstGeom>
              <a:blipFill>
                <a:blip r:embed="rId5"/>
                <a:stretch>
                  <a:fillRect l="-1184" b="-10638"/>
                </a:stretch>
              </a:blipFill>
            </p:spPr>
            <p:txBody>
              <a:bodyPr/>
              <a:lstStyle/>
              <a:p>
                <a:r>
                  <a:rPr lang="zh-CN" altLang="en-US">
                    <a:noFill/>
                  </a:rPr>
                  <a:t> </a:t>
                </a:r>
              </a:p>
            </p:txBody>
          </p:sp>
        </mc:Fallback>
      </mc:AlternateContent>
      <p:grpSp>
        <p:nvGrpSpPr>
          <p:cNvPr id="38" name="组合 37">
            <a:extLst>
              <a:ext uri="{FF2B5EF4-FFF2-40B4-BE49-F238E27FC236}">
                <a16:creationId xmlns:a16="http://schemas.microsoft.com/office/drawing/2014/main" id="{A87634D4-9FEC-DB6A-E3E2-3B658A36A560}"/>
              </a:ext>
            </a:extLst>
          </p:cNvPr>
          <p:cNvGrpSpPr/>
          <p:nvPr/>
        </p:nvGrpSpPr>
        <p:grpSpPr>
          <a:xfrm>
            <a:off x="3738105" y="2052907"/>
            <a:ext cx="776136" cy="569343"/>
            <a:chOff x="8927976" y="1474030"/>
            <a:chExt cx="976876" cy="569343"/>
          </a:xfrm>
        </p:grpSpPr>
        <p:sp>
          <p:nvSpPr>
            <p:cNvPr id="39" name="矩形 38">
              <a:extLst>
                <a:ext uri="{FF2B5EF4-FFF2-40B4-BE49-F238E27FC236}">
                  <a16:creationId xmlns:a16="http://schemas.microsoft.com/office/drawing/2014/main" id="{40AD9117-ACA3-7EF6-2719-295645500959}"/>
                </a:ext>
              </a:extLst>
            </p:cNvPr>
            <p:cNvSpPr/>
            <p:nvPr/>
          </p:nvSpPr>
          <p:spPr>
            <a:xfrm>
              <a:off x="8927976" y="1474030"/>
              <a:ext cx="976876" cy="56934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FDC37640-7881-BF80-6097-561E703854CB}"/>
                    </a:ext>
                  </a:extLst>
                </p:cNvPr>
                <p:cNvSpPr txBox="1"/>
                <p:nvPr/>
              </p:nvSpPr>
              <p:spPr>
                <a:xfrm>
                  <a:off x="9082563" y="1558646"/>
                  <a:ext cx="766197" cy="400110"/>
                </a:xfrm>
                <a:prstGeom prst="rect">
                  <a:avLst/>
                </a:prstGeom>
                <a:noFill/>
              </p:spPr>
              <p:txBody>
                <a:bodyPr wrap="square">
                  <a:spAutoFit/>
                </a:bodyPr>
                <a:lstStyle/>
                <a:p>
                  <a:pPr lvl="0" algn="ctr">
                    <a:defRPr/>
                  </a:pPr>
                  <a14:m>
                    <m:oMathPara xmlns:m="http://schemas.openxmlformats.org/officeDocument/2006/math">
                      <m:oMathParaPr>
                        <m:jc m:val="centerGroup"/>
                      </m:oMathParaPr>
                      <m:oMath xmlns:m="http://schemas.openxmlformats.org/officeDocument/2006/math">
                        <m:sSub>
                          <m:sSubPr>
                            <m:ctrlPr>
                              <a:rPr lang="en-US" altLang="zh-CN" sz="2000" b="1" i="1" smtClean="0">
                                <a:latin typeface="Cambria Math" panose="02040503050406030204" pitchFamily="18" charset="0"/>
                              </a:rPr>
                            </m:ctrlPr>
                          </m:sSubPr>
                          <m:e>
                            <m:r>
                              <a:rPr lang="zh-CN" altLang="en-US" sz="2000" b="1" i="1">
                                <a:latin typeface="Cambria Math" panose="02040503050406030204" pitchFamily="18" charset="0"/>
                              </a:rPr>
                              <m:t>𝔾</m:t>
                            </m:r>
                          </m:e>
                          <m:sub>
                            <m:r>
                              <a:rPr lang="en-US" altLang="zh-CN" sz="2000" b="1" i="1" smtClean="0">
                                <a:latin typeface="Cambria Math" panose="02040503050406030204" pitchFamily="18" charset="0"/>
                              </a:rPr>
                              <m:t>𝟐</m:t>
                            </m:r>
                          </m:sub>
                        </m:sSub>
                      </m:oMath>
                    </m:oMathPara>
                  </a14:m>
                  <a:endParaRPr kumimoji="0" lang="en-US" altLang="zh-CN" sz="2000" i="0"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mc:Choice>
          <mc:Fallback xmlns="">
            <p:sp>
              <p:nvSpPr>
                <p:cNvPr id="40" name="文本框 39">
                  <a:extLst>
                    <a:ext uri="{FF2B5EF4-FFF2-40B4-BE49-F238E27FC236}">
                      <a16:creationId xmlns:a16="http://schemas.microsoft.com/office/drawing/2014/main" id="{FDC37640-7881-BF80-6097-561E703854CB}"/>
                    </a:ext>
                  </a:extLst>
                </p:cNvPr>
                <p:cNvSpPr txBox="1">
                  <a:spLocks noRot="1" noChangeAspect="1" noMove="1" noResize="1" noEditPoints="1" noAdjustHandles="1" noChangeArrowheads="1" noChangeShapeType="1" noTextEdit="1"/>
                </p:cNvSpPr>
                <p:nvPr/>
              </p:nvSpPr>
              <p:spPr>
                <a:xfrm>
                  <a:off x="9082563" y="1558646"/>
                  <a:ext cx="766197" cy="400110"/>
                </a:xfrm>
                <a:prstGeom prst="rect">
                  <a:avLst/>
                </a:prstGeom>
                <a:blipFill>
                  <a:blip r:embed="rId6"/>
                  <a:stretch>
                    <a:fillRect b="-1538"/>
                  </a:stretch>
                </a:blipFill>
              </p:spPr>
              <p:txBody>
                <a:bodyPr/>
                <a:lstStyle/>
                <a:p>
                  <a:r>
                    <a:rPr lang="zh-CN" altLang="en-US">
                      <a:noFill/>
                    </a:rPr>
                    <a:t> </a:t>
                  </a:r>
                </a:p>
              </p:txBody>
            </p:sp>
          </mc:Fallback>
        </mc:AlternateContent>
      </p:grpSp>
    </p:spTree>
    <p:extLst>
      <p:ext uri="{BB962C8B-B14F-4D97-AF65-F5344CB8AC3E}">
        <p14:creationId xmlns:p14="http://schemas.microsoft.com/office/powerpoint/2010/main" val="403281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86CBC-462D-E473-D6E4-38C56B1040DB}"/>
            </a:ext>
          </a:extLst>
        </p:cNvPr>
        <p:cNvGrpSpPr/>
        <p:nvPr/>
      </p:nvGrpSpPr>
      <p:grpSpPr>
        <a:xfrm>
          <a:off x="0" y="0"/>
          <a:ext cx="0" cy="0"/>
          <a:chOff x="0" y="0"/>
          <a:chExt cx="0" cy="0"/>
        </a:xfrm>
      </p:grpSpPr>
      <p:cxnSp>
        <p:nvCxnSpPr>
          <p:cNvPr id="62" name="直接连接符 61">
            <a:extLst>
              <a:ext uri="{FF2B5EF4-FFF2-40B4-BE49-F238E27FC236}">
                <a16:creationId xmlns:a16="http://schemas.microsoft.com/office/drawing/2014/main" id="{16030543-457B-F393-15E7-80C76D21C5D4}"/>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F157FB6B-E66E-70F7-0644-856C6F781CB9}"/>
              </a:ext>
            </a:extLst>
          </p:cNvPr>
          <p:cNvSpPr txBox="1">
            <a:spLocks noChangeArrowheads="1"/>
          </p:cNvSpPr>
          <p:nvPr/>
        </p:nvSpPr>
        <p:spPr bwMode="auto">
          <a:xfrm>
            <a:off x="367827" y="213865"/>
            <a:ext cx="40074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fontAlgn="base">
              <a:lnSpc>
                <a:spcPct val="100000"/>
              </a:lnSpc>
              <a:spcBef>
                <a:spcPct val="0"/>
              </a:spcBef>
              <a:spcAft>
                <a:spcPct val="0"/>
              </a:spcAft>
              <a:buNone/>
              <a:defRPr/>
            </a:pPr>
            <a:r>
              <a:rPr lang="en-US" altLang="zh-CN" sz="3200" b="1" dirty="0">
                <a:latin typeface="微软雅黑" panose="020B0503020204020204" pitchFamily="34" charset="-122"/>
                <a:ea typeface="微软雅黑" panose="020B0503020204020204" pitchFamily="34" charset="-122"/>
              </a:rPr>
              <a:t>Limitation</a:t>
            </a:r>
            <a:endParaRPr lang="zh-CN" altLang="en-US" sz="3200" b="1" dirty="0">
              <a:latin typeface="微软雅黑" panose="020B0503020204020204" pitchFamily="34" charset="-122"/>
              <a:ea typeface="微软雅黑" panose="020B0503020204020204" pitchFamily="34" charset="-122"/>
            </a:endParaRPr>
          </a:p>
        </p:txBody>
      </p:sp>
      <p:pic>
        <p:nvPicPr>
          <p:cNvPr id="23" name="图片 22">
            <a:extLst>
              <a:ext uri="{FF2B5EF4-FFF2-40B4-BE49-F238E27FC236}">
                <a16:creationId xmlns:a16="http://schemas.microsoft.com/office/drawing/2014/main" id="{4F3A7A39-C2A7-8FF3-B266-5F9D420A3E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241" y="1202317"/>
            <a:ext cx="631959" cy="631959"/>
          </a:xfrm>
          <a:prstGeom prst="rect">
            <a:avLst/>
          </a:prstGeom>
        </p:spPr>
      </p:pic>
      <p:sp>
        <p:nvSpPr>
          <p:cNvPr id="18" name="TextBox 9">
            <a:extLst>
              <a:ext uri="{FF2B5EF4-FFF2-40B4-BE49-F238E27FC236}">
                <a16:creationId xmlns:a16="http://schemas.microsoft.com/office/drawing/2014/main" id="{ADE60751-C389-ADB1-9834-9DAB8BA36928}"/>
              </a:ext>
            </a:extLst>
          </p:cNvPr>
          <p:cNvSpPr txBox="1"/>
          <p:nvPr/>
        </p:nvSpPr>
        <p:spPr>
          <a:xfrm>
            <a:off x="1715758" y="1287463"/>
            <a:ext cx="9229665" cy="461665"/>
          </a:xfrm>
          <a:prstGeom prst="rect">
            <a:avLst/>
          </a:prstGeom>
          <a:noFill/>
        </p:spPr>
        <p:txBody>
          <a:bodyPr wrap="square" rtlCol="0">
            <a:spAutoFit/>
          </a:bodyPr>
          <a:lstStyle/>
          <a:p>
            <a:pPr marL="0" marR="0" lvl="0" indent="0" defTabSz="914400" latinLnBrk="0">
              <a:lnSpc>
                <a:spcPct val="100000"/>
              </a:lnSpc>
              <a:buClrTx/>
              <a:buSzTx/>
              <a:buFontTx/>
              <a:buNone/>
              <a:tabLst/>
              <a:defRPr/>
            </a:pPr>
            <a:r>
              <a:rPr lang="en-US" altLang="zh-CN" sz="2400" b="1" dirty="0"/>
              <a:t>Separation of cryptographic groups within the same group order</a:t>
            </a:r>
            <a:endParaRPr lang="zh-CN" altLang="en-US" sz="2400" b="1" dirty="0"/>
          </a:p>
        </p:txBody>
      </p:sp>
      <p:sp>
        <p:nvSpPr>
          <p:cNvPr id="24" name="矩形 23">
            <a:extLst>
              <a:ext uri="{FF2B5EF4-FFF2-40B4-BE49-F238E27FC236}">
                <a16:creationId xmlns:a16="http://schemas.microsoft.com/office/drawing/2014/main" id="{B2485F8B-6D7D-65F8-6C0D-A189E4C59167}"/>
              </a:ext>
            </a:extLst>
          </p:cNvPr>
          <p:cNvSpPr/>
          <p:nvPr/>
        </p:nvSpPr>
        <p:spPr>
          <a:xfrm>
            <a:off x="6772752" y="1296505"/>
            <a:ext cx="4057688" cy="45262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a:extLst>
              <a:ext uri="{FF2B5EF4-FFF2-40B4-BE49-F238E27FC236}">
                <a16:creationId xmlns:a16="http://schemas.microsoft.com/office/drawing/2014/main" id="{63F3CE36-8C44-BA80-4695-810E4A2618CE}"/>
              </a:ext>
            </a:extLst>
          </p:cNvPr>
          <p:cNvGrpSpPr/>
          <p:nvPr/>
        </p:nvGrpSpPr>
        <p:grpSpPr>
          <a:xfrm>
            <a:off x="1842113" y="2052909"/>
            <a:ext cx="776136" cy="569343"/>
            <a:chOff x="8927976" y="1474030"/>
            <a:chExt cx="976876" cy="569343"/>
          </a:xfrm>
        </p:grpSpPr>
        <p:sp>
          <p:nvSpPr>
            <p:cNvPr id="27" name="矩形 26">
              <a:extLst>
                <a:ext uri="{FF2B5EF4-FFF2-40B4-BE49-F238E27FC236}">
                  <a16:creationId xmlns:a16="http://schemas.microsoft.com/office/drawing/2014/main" id="{8D2BFD4C-1B89-7C71-114D-9A40CF651846}"/>
                </a:ext>
              </a:extLst>
            </p:cNvPr>
            <p:cNvSpPr/>
            <p:nvPr/>
          </p:nvSpPr>
          <p:spPr>
            <a:xfrm>
              <a:off x="8927976" y="1474030"/>
              <a:ext cx="976876" cy="56934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8B8036A0-FA85-3DAA-F9EC-B222E7634147}"/>
                    </a:ext>
                  </a:extLst>
                </p:cNvPr>
                <p:cNvSpPr txBox="1"/>
                <p:nvPr/>
              </p:nvSpPr>
              <p:spPr>
                <a:xfrm>
                  <a:off x="9082563" y="1558646"/>
                  <a:ext cx="766197" cy="400110"/>
                </a:xfrm>
                <a:prstGeom prst="rect">
                  <a:avLst/>
                </a:prstGeom>
                <a:noFill/>
              </p:spPr>
              <p:txBody>
                <a:bodyPr wrap="square">
                  <a:spAutoFit/>
                </a:bodyPr>
                <a:lstStyle/>
                <a:p>
                  <a:pPr lvl="0" algn="ctr">
                    <a:defRPr/>
                  </a:pPr>
                  <a14:m>
                    <m:oMathPara xmlns:m="http://schemas.openxmlformats.org/officeDocument/2006/math">
                      <m:oMathParaPr>
                        <m:jc m:val="centerGroup"/>
                      </m:oMathParaPr>
                      <m:oMath xmlns:m="http://schemas.openxmlformats.org/officeDocument/2006/math">
                        <m:sSub>
                          <m:sSubPr>
                            <m:ctrlPr>
                              <a:rPr lang="en-US" altLang="zh-CN" sz="2000" b="1" i="1" smtClean="0">
                                <a:latin typeface="Cambria Math" panose="02040503050406030204" pitchFamily="18" charset="0"/>
                              </a:rPr>
                            </m:ctrlPr>
                          </m:sSubPr>
                          <m:e>
                            <m:r>
                              <a:rPr lang="zh-CN" altLang="en-US" sz="2000" b="1" i="1">
                                <a:latin typeface="Cambria Math" panose="02040503050406030204" pitchFamily="18" charset="0"/>
                              </a:rPr>
                              <m:t>𝔾</m:t>
                            </m:r>
                          </m:e>
                          <m:sub>
                            <m:r>
                              <a:rPr lang="en-US" altLang="zh-CN" sz="2000" b="1" i="1" smtClean="0">
                                <a:latin typeface="Cambria Math" panose="02040503050406030204" pitchFamily="18" charset="0"/>
                              </a:rPr>
                              <m:t>𝟏</m:t>
                            </m:r>
                          </m:sub>
                        </m:sSub>
                      </m:oMath>
                    </m:oMathPara>
                  </a14:m>
                  <a:endParaRPr kumimoji="0" lang="en-US" altLang="zh-CN" sz="2000" i="0"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mc:Choice>
          <mc:Fallback xmlns="">
            <p:sp>
              <p:nvSpPr>
                <p:cNvPr id="28" name="文本框 27">
                  <a:extLst>
                    <a:ext uri="{FF2B5EF4-FFF2-40B4-BE49-F238E27FC236}">
                      <a16:creationId xmlns:a16="http://schemas.microsoft.com/office/drawing/2014/main" id="{8B8036A0-FA85-3DAA-F9EC-B222E7634147}"/>
                    </a:ext>
                  </a:extLst>
                </p:cNvPr>
                <p:cNvSpPr txBox="1">
                  <a:spLocks noRot="1" noChangeAspect="1" noMove="1" noResize="1" noEditPoints="1" noAdjustHandles="1" noChangeArrowheads="1" noChangeShapeType="1" noTextEdit="1"/>
                </p:cNvSpPr>
                <p:nvPr/>
              </p:nvSpPr>
              <p:spPr>
                <a:xfrm>
                  <a:off x="9082563" y="1558646"/>
                  <a:ext cx="766197" cy="400110"/>
                </a:xfrm>
                <a:prstGeom prst="rect">
                  <a:avLst/>
                </a:prstGeom>
                <a:blipFill>
                  <a:blip r:embed="rId4"/>
                  <a:stretch>
                    <a:fillRect b="-1538"/>
                  </a:stretch>
                </a:blipFill>
              </p:spPr>
              <p:txBody>
                <a:bodyPr/>
                <a:lstStyle/>
                <a:p>
                  <a:r>
                    <a:rPr lang="zh-CN" altLang="en-US">
                      <a:noFill/>
                    </a:rPr>
                    <a:t> </a:t>
                  </a:r>
                </a:p>
              </p:txBody>
            </p:sp>
          </mc:Fallback>
        </mc:AlternateContent>
      </p:grpSp>
      <p:sp>
        <p:nvSpPr>
          <p:cNvPr id="29" name="箭头: 右 28">
            <a:extLst>
              <a:ext uri="{FF2B5EF4-FFF2-40B4-BE49-F238E27FC236}">
                <a16:creationId xmlns:a16="http://schemas.microsoft.com/office/drawing/2014/main" id="{609B372C-2FF8-B641-85B3-4390DD74914C}"/>
              </a:ext>
            </a:extLst>
          </p:cNvPr>
          <p:cNvSpPr/>
          <p:nvPr/>
        </p:nvSpPr>
        <p:spPr>
          <a:xfrm>
            <a:off x="2779904" y="2233037"/>
            <a:ext cx="828414" cy="209085"/>
          </a:xfrm>
          <a:prstGeom prst="rightArrow">
            <a:avLst>
              <a:gd name="adj1" fmla="val 45122"/>
              <a:gd name="adj2" fmla="val 50000"/>
            </a:avLst>
          </a:prstGeom>
          <a:solidFill>
            <a:srgbClr val="C0C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752FD1AF-3E51-9458-2AF5-0365496D6BFA}"/>
                  </a:ext>
                </a:extLst>
              </p:cNvPr>
              <p:cNvSpPr txBox="1"/>
              <p:nvPr/>
            </p:nvSpPr>
            <p:spPr>
              <a:xfrm>
                <a:off x="5061966" y="1970106"/>
                <a:ext cx="7130033" cy="1696105"/>
              </a:xfrm>
              <a:prstGeom prst="rect">
                <a:avLst/>
              </a:prstGeom>
              <a:noFill/>
            </p:spPr>
            <p:txBody>
              <a:bodyPr wrap="square">
                <a:spAutoFit/>
              </a:bodyPr>
              <a:lstStyle/>
              <a:p>
                <a:pPr marL="285750" indent="-285750">
                  <a:lnSpc>
                    <a:spcPct val="150000"/>
                  </a:lnSpc>
                  <a:buFont typeface="Wingdings" pitchFamily="2" charset="2"/>
                  <a:buChar char="v"/>
                  <a:defRPr/>
                </a:pPr>
                <a:r>
                  <a:rPr lang="en-US" altLang="zh-CN" sz="2400" dirty="0">
                    <a:latin typeface="Microsoft YaHei" panose="020B0503020204020204" pitchFamily="34" charset="-122"/>
                    <a:ea typeface="Microsoft YaHei" panose="020B0503020204020204" pitchFamily="34" charset="-122"/>
                  </a:rPr>
                  <a:t> same group order</a:t>
                </a:r>
              </a:p>
              <a:p>
                <a:pPr marL="285750" indent="-285750">
                  <a:lnSpc>
                    <a:spcPct val="150000"/>
                  </a:lnSpc>
                  <a:buFont typeface="Wingdings" pitchFamily="2" charset="2"/>
                  <a:buChar char="v"/>
                  <a:defRPr/>
                </a:pPr>
                <a:r>
                  <a:rPr lang="en-US" altLang="zh-CN" sz="2400" dirty="0"/>
                  <a:t> </a:t>
                </a:r>
                <a:r>
                  <a:rPr lang="en-US" altLang="zh-CN" sz="2400" dirty="0">
                    <a:latin typeface="Microsoft YaHei" panose="020B0503020204020204" pitchFamily="34" charset="-122"/>
                    <a:ea typeface="Microsoft YaHei" panose="020B0503020204020204" pitchFamily="34" charset="-122"/>
                  </a:rPr>
                  <a:t>the order of </a:t>
                </a:r>
                <a14:m>
                  <m:oMath xmlns:m="http://schemas.openxmlformats.org/officeDocument/2006/math">
                    <m:sSub>
                      <m:sSubPr>
                        <m:ctrlPr>
                          <a:rPr lang="en-US" altLang="zh-CN" sz="2400" b="1" i="1">
                            <a:latin typeface="Cambria Math" panose="02040503050406030204" pitchFamily="18" charset="0"/>
                          </a:rPr>
                        </m:ctrlPr>
                      </m:sSubPr>
                      <m:e>
                        <m:r>
                          <a:rPr lang="zh-CN" altLang="en-US" sz="2400" b="1" i="1">
                            <a:latin typeface="Cambria Math" panose="02040503050406030204" pitchFamily="18" charset="0"/>
                          </a:rPr>
                          <m:t>𝔾</m:t>
                        </m:r>
                      </m:e>
                      <m:sub>
                        <m:r>
                          <a:rPr lang="en-US" altLang="zh-CN" sz="2400" b="1" i="1">
                            <a:latin typeface="Cambria Math" panose="02040503050406030204" pitchFamily="18" charset="0"/>
                          </a:rPr>
                          <m:t>2</m:t>
                        </m:r>
                      </m:sub>
                    </m:sSub>
                  </m:oMath>
                </a14:m>
                <a:r>
                  <a:rPr lang="en-US" altLang="zh-CN" sz="2400" dirty="0">
                    <a:latin typeface="Microsoft YaHei" panose="020B0503020204020204" pitchFamily="34" charset="-122"/>
                    <a:ea typeface="Microsoft YaHei" panose="020B0503020204020204" pitchFamily="34" charset="-122"/>
                  </a:rPr>
                  <a:t> is a factor of </a:t>
                </a:r>
                <a14:m>
                  <m:oMath xmlns:m="http://schemas.openxmlformats.org/officeDocument/2006/math">
                    <m:sSub>
                      <m:sSubPr>
                        <m:ctrlPr>
                          <a:rPr lang="en-US" altLang="zh-CN" sz="2400" b="1" i="1">
                            <a:latin typeface="Cambria Math" panose="02040503050406030204" pitchFamily="18" charset="0"/>
                          </a:rPr>
                        </m:ctrlPr>
                      </m:sSubPr>
                      <m:e>
                        <m:r>
                          <a:rPr lang="zh-CN" altLang="en-US" sz="2400" b="1" i="1">
                            <a:latin typeface="Cambria Math" panose="02040503050406030204" pitchFamily="18" charset="0"/>
                          </a:rPr>
                          <m:t>𝔾</m:t>
                        </m:r>
                      </m:e>
                      <m:sub>
                        <m:r>
                          <a:rPr lang="en-US" altLang="zh-CN" sz="2400" b="1" i="1">
                            <a:latin typeface="Cambria Math" panose="02040503050406030204" pitchFamily="18" charset="0"/>
                          </a:rPr>
                          <m:t>1</m:t>
                        </m:r>
                      </m:sub>
                    </m:sSub>
                  </m:oMath>
                </a14:m>
                <a:endParaRPr lang="en-US" altLang="zh-CN" sz="2400" dirty="0">
                  <a:latin typeface="Microsoft YaHei" panose="020B0503020204020204" pitchFamily="34" charset="-122"/>
                  <a:ea typeface="Microsoft YaHei" panose="020B0503020204020204" pitchFamily="34" charset="-122"/>
                </a:endParaRPr>
              </a:p>
              <a:p>
                <a:pPr marL="285750" indent="-285750">
                  <a:lnSpc>
                    <a:spcPct val="150000"/>
                  </a:lnSpc>
                  <a:buFont typeface="Wingdings" pitchFamily="2" charset="2"/>
                  <a:buChar char="v"/>
                  <a:defRPr/>
                </a:pPr>
                <a:r>
                  <a:rPr lang="en-US" altLang="zh-CN" sz="2400" dirty="0">
                    <a:solidFill>
                      <a:srgbClr val="C00000"/>
                    </a:solidFill>
                  </a:rPr>
                  <a:t> </a:t>
                </a:r>
                <a:r>
                  <a:rPr lang="en-US" altLang="zh-CN" sz="2400" dirty="0">
                    <a:solidFill>
                      <a:srgbClr val="C00000"/>
                    </a:solidFill>
                    <a:latin typeface="Microsoft YaHei" panose="020B0503020204020204" pitchFamily="34" charset="-122"/>
                    <a:ea typeface="Microsoft YaHei" panose="020B0503020204020204" pitchFamily="34" charset="-122"/>
                  </a:rPr>
                  <a:t>the group orders are distinct and co-prime</a:t>
                </a:r>
                <a:r>
                  <a:rPr lang="en-US" altLang="zh-CN" sz="2400" dirty="0">
                    <a:solidFill>
                      <a:srgbClr val="C00000"/>
                    </a:solidFill>
                  </a:rPr>
                  <a:t> </a:t>
                </a:r>
                <a:endParaRPr lang="en-US" altLang="zh-CN" sz="2400" dirty="0">
                  <a:solidFill>
                    <a:srgbClr val="C00000"/>
                  </a:solidFill>
                  <a:latin typeface="Microsoft YaHei" panose="020B0503020204020204" pitchFamily="34" charset="-122"/>
                  <a:ea typeface="Microsoft YaHei" panose="020B0503020204020204" pitchFamily="34" charset="-122"/>
                </a:endParaRPr>
              </a:p>
            </p:txBody>
          </p:sp>
        </mc:Choice>
        <mc:Fallback xmlns="">
          <p:sp>
            <p:nvSpPr>
              <p:cNvPr id="37" name="文本框 36">
                <a:extLst>
                  <a:ext uri="{FF2B5EF4-FFF2-40B4-BE49-F238E27FC236}">
                    <a16:creationId xmlns:a16="http://schemas.microsoft.com/office/drawing/2014/main" id="{752FD1AF-3E51-9458-2AF5-0365496D6BFA}"/>
                  </a:ext>
                </a:extLst>
              </p:cNvPr>
              <p:cNvSpPr txBox="1">
                <a:spLocks noRot="1" noChangeAspect="1" noMove="1" noResize="1" noEditPoints="1" noAdjustHandles="1" noChangeArrowheads="1" noChangeShapeType="1" noTextEdit="1"/>
              </p:cNvSpPr>
              <p:nvPr/>
            </p:nvSpPr>
            <p:spPr>
              <a:xfrm>
                <a:off x="5061966" y="1970106"/>
                <a:ext cx="7130033" cy="1696105"/>
              </a:xfrm>
              <a:prstGeom prst="rect">
                <a:avLst/>
              </a:prstGeom>
              <a:blipFill>
                <a:blip r:embed="rId5"/>
                <a:stretch>
                  <a:fillRect l="-1111" b="-7194"/>
                </a:stretch>
              </a:blipFill>
            </p:spPr>
            <p:txBody>
              <a:bodyPr/>
              <a:lstStyle/>
              <a:p>
                <a:r>
                  <a:rPr lang="zh-CN" altLang="en-US">
                    <a:noFill/>
                  </a:rPr>
                  <a:t> </a:t>
                </a:r>
              </a:p>
            </p:txBody>
          </p:sp>
        </mc:Fallback>
      </mc:AlternateContent>
      <p:grpSp>
        <p:nvGrpSpPr>
          <p:cNvPr id="38" name="组合 37">
            <a:extLst>
              <a:ext uri="{FF2B5EF4-FFF2-40B4-BE49-F238E27FC236}">
                <a16:creationId xmlns:a16="http://schemas.microsoft.com/office/drawing/2014/main" id="{AA1526D3-53C8-93FA-2463-09488828BC0D}"/>
              </a:ext>
            </a:extLst>
          </p:cNvPr>
          <p:cNvGrpSpPr/>
          <p:nvPr/>
        </p:nvGrpSpPr>
        <p:grpSpPr>
          <a:xfrm>
            <a:off x="3738105" y="2052907"/>
            <a:ext cx="776136" cy="569343"/>
            <a:chOff x="8927976" y="1474030"/>
            <a:chExt cx="976876" cy="569343"/>
          </a:xfrm>
        </p:grpSpPr>
        <p:sp>
          <p:nvSpPr>
            <p:cNvPr id="39" name="矩形 38">
              <a:extLst>
                <a:ext uri="{FF2B5EF4-FFF2-40B4-BE49-F238E27FC236}">
                  <a16:creationId xmlns:a16="http://schemas.microsoft.com/office/drawing/2014/main" id="{DFD23A21-0069-AA3C-8324-29FB5AF51A60}"/>
                </a:ext>
              </a:extLst>
            </p:cNvPr>
            <p:cNvSpPr/>
            <p:nvPr/>
          </p:nvSpPr>
          <p:spPr>
            <a:xfrm>
              <a:off x="8927976" y="1474030"/>
              <a:ext cx="976876" cy="56934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984E23B5-BE19-4BE0-9C52-7B137CC16F94}"/>
                    </a:ext>
                  </a:extLst>
                </p:cNvPr>
                <p:cNvSpPr txBox="1"/>
                <p:nvPr/>
              </p:nvSpPr>
              <p:spPr>
                <a:xfrm>
                  <a:off x="9082563" y="1558646"/>
                  <a:ext cx="766197" cy="400110"/>
                </a:xfrm>
                <a:prstGeom prst="rect">
                  <a:avLst/>
                </a:prstGeom>
                <a:noFill/>
              </p:spPr>
              <p:txBody>
                <a:bodyPr wrap="square">
                  <a:spAutoFit/>
                </a:bodyPr>
                <a:lstStyle/>
                <a:p>
                  <a:pPr lvl="0" algn="ctr">
                    <a:defRPr/>
                  </a:pPr>
                  <a14:m>
                    <m:oMathPara xmlns:m="http://schemas.openxmlformats.org/officeDocument/2006/math">
                      <m:oMathParaPr>
                        <m:jc m:val="centerGroup"/>
                      </m:oMathParaPr>
                      <m:oMath xmlns:m="http://schemas.openxmlformats.org/officeDocument/2006/math">
                        <m:sSub>
                          <m:sSubPr>
                            <m:ctrlPr>
                              <a:rPr lang="en-US" altLang="zh-CN" sz="2000" b="1" i="1" smtClean="0">
                                <a:latin typeface="Cambria Math" panose="02040503050406030204" pitchFamily="18" charset="0"/>
                              </a:rPr>
                            </m:ctrlPr>
                          </m:sSubPr>
                          <m:e>
                            <m:r>
                              <a:rPr lang="zh-CN" altLang="en-US" sz="2000" b="1" i="1">
                                <a:latin typeface="Cambria Math" panose="02040503050406030204" pitchFamily="18" charset="0"/>
                              </a:rPr>
                              <m:t>𝔾</m:t>
                            </m:r>
                          </m:e>
                          <m:sub>
                            <m:r>
                              <a:rPr lang="en-US" altLang="zh-CN" sz="2000" b="1" i="1" smtClean="0">
                                <a:latin typeface="Cambria Math" panose="02040503050406030204" pitchFamily="18" charset="0"/>
                              </a:rPr>
                              <m:t>𝟐</m:t>
                            </m:r>
                          </m:sub>
                        </m:sSub>
                      </m:oMath>
                    </m:oMathPara>
                  </a14:m>
                  <a:endParaRPr kumimoji="0" lang="en-US" altLang="zh-CN" sz="2000" i="0"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mc:Choice>
          <mc:Fallback xmlns="">
            <p:sp>
              <p:nvSpPr>
                <p:cNvPr id="40" name="文本框 39">
                  <a:extLst>
                    <a:ext uri="{FF2B5EF4-FFF2-40B4-BE49-F238E27FC236}">
                      <a16:creationId xmlns:a16="http://schemas.microsoft.com/office/drawing/2014/main" id="{984E23B5-BE19-4BE0-9C52-7B137CC16F94}"/>
                    </a:ext>
                  </a:extLst>
                </p:cNvPr>
                <p:cNvSpPr txBox="1">
                  <a:spLocks noRot="1" noChangeAspect="1" noMove="1" noResize="1" noEditPoints="1" noAdjustHandles="1" noChangeArrowheads="1" noChangeShapeType="1" noTextEdit="1"/>
                </p:cNvSpPr>
                <p:nvPr/>
              </p:nvSpPr>
              <p:spPr>
                <a:xfrm>
                  <a:off x="9082563" y="1558646"/>
                  <a:ext cx="766197" cy="400110"/>
                </a:xfrm>
                <a:prstGeom prst="rect">
                  <a:avLst/>
                </a:prstGeom>
                <a:blipFill>
                  <a:blip r:embed="rId6"/>
                  <a:stretch>
                    <a:fillRect b="-1538"/>
                  </a:stretch>
                </a:blipFill>
              </p:spPr>
              <p:txBody>
                <a:bodyPr/>
                <a:lstStyle/>
                <a:p>
                  <a:r>
                    <a:rPr lang="zh-CN" altLang="en-US">
                      <a:noFill/>
                    </a:rPr>
                    <a:t> </a:t>
                  </a:r>
                </a:p>
              </p:txBody>
            </p:sp>
          </mc:Fallback>
        </mc:AlternateContent>
      </p:grpSp>
      <p:pic>
        <p:nvPicPr>
          <p:cNvPr id="3" name="图片 2">
            <a:extLst>
              <a:ext uri="{FF2B5EF4-FFF2-40B4-BE49-F238E27FC236}">
                <a16:creationId xmlns:a16="http://schemas.microsoft.com/office/drawing/2014/main" id="{6C9FA883-AF16-90EC-A4FC-FD52F98200D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7031" y="3144328"/>
            <a:ext cx="569344" cy="569344"/>
          </a:xfrm>
          <a:prstGeom prst="rect">
            <a:avLst/>
          </a:prstGeom>
        </p:spPr>
      </p:pic>
    </p:spTree>
    <p:extLst>
      <p:ext uri="{BB962C8B-B14F-4D97-AF65-F5344CB8AC3E}">
        <p14:creationId xmlns:p14="http://schemas.microsoft.com/office/powerpoint/2010/main" val="32726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0C7D6-D1CD-013C-5E90-A4009B7790F7}"/>
            </a:ext>
          </a:extLst>
        </p:cNvPr>
        <p:cNvGrpSpPr/>
        <p:nvPr/>
      </p:nvGrpSpPr>
      <p:grpSpPr>
        <a:xfrm>
          <a:off x="0" y="0"/>
          <a:ext cx="0" cy="0"/>
          <a:chOff x="0" y="0"/>
          <a:chExt cx="0" cy="0"/>
        </a:xfrm>
      </p:grpSpPr>
      <p:cxnSp>
        <p:nvCxnSpPr>
          <p:cNvPr id="62" name="直接连接符 61">
            <a:extLst>
              <a:ext uri="{FF2B5EF4-FFF2-40B4-BE49-F238E27FC236}">
                <a16:creationId xmlns:a16="http://schemas.microsoft.com/office/drawing/2014/main" id="{FA238EEE-1D4F-5F9A-1A60-A043A5303E85}"/>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85E745FD-CAB7-6455-6078-119E4D626634}"/>
              </a:ext>
            </a:extLst>
          </p:cNvPr>
          <p:cNvSpPr txBox="1">
            <a:spLocks noChangeArrowheads="1"/>
          </p:cNvSpPr>
          <p:nvPr/>
        </p:nvSpPr>
        <p:spPr bwMode="auto">
          <a:xfrm>
            <a:off x="367827" y="213865"/>
            <a:ext cx="40074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fontAlgn="base">
              <a:lnSpc>
                <a:spcPct val="100000"/>
              </a:lnSpc>
              <a:spcBef>
                <a:spcPct val="0"/>
              </a:spcBef>
              <a:spcAft>
                <a:spcPct val="0"/>
              </a:spcAft>
              <a:buNone/>
              <a:defRPr/>
            </a:pPr>
            <a:r>
              <a:rPr lang="en-US" altLang="zh-CN" sz="3200" b="1" dirty="0">
                <a:latin typeface="微软雅黑" panose="020B0503020204020204" pitchFamily="34" charset="-122"/>
                <a:ea typeface="微软雅黑" panose="020B0503020204020204" pitchFamily="34" charset="-122"/>
              </a:rPr>
              <a:t>Limitation</a:t>
            </a:r>
            <a:endParaRPr lang="zh-CN" altLang="en-US" sz="3200" b="1" dirty="0">
              <a:latin typeface="微软雅黑" panose="020B0503020204020204" pitchFamily="34" charset="-122"/>
              <a:ea typeface="微软雅黑" panose="020B0503020204020204" pitchFamily="34" charset="-122"/>
            </a:endParaRPr>
          </a:p>
        </p:txBody>
      </p:sp>
      <p:pic>
        <p:nvPicPr>
          <p:cNvPr id="23" name="图片 22">
            <a:extLst>
              <a:ext uri="{FF2B5EF4-FFF2-40B4-BE49-F238E27FC236}">
                <a16:creationId xmlns:a16="http://schemas.microsoft.com/office/drawing/2014/main" id="{13495948-DDDD-D194-3E9A-7F8811EF74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241" y="1202317"/>
            <a:ext cx="631959" cy="631959"/>
          </a:xfrm>
          <a:prstGeom prst="rect">
            <a:avLst/>
          </a:prstGeom>
        </p:spPr>
      </p:pic>
      <p:sp>
        <p:nvSpPr>
          <p:cNvPr id="18" name="TextBox 9">
            <a:extLst>
              <a:ext uri="{FF2B5EF4-FFF2-40B4-BE49-F238E27FC236}">
                <a16:creationId xmlns:a16="http://schemas.microsoft.com/office/drawing/2014/main" id="{BD75240D-5B37-B576-0698-E7B1139391C9}"/>
              </a:ext>
            </a:extLst>
          </p:cNvPr>
          <p:cNvSpPr txBox="1"/>
          <p:nvPr/>
        </p:nvSpPr>
        <p:spPr>
          <a:xfrm>
            <a:off x="1715758" y="1287463"/>
            <a:ext cx="9229665" cy="461665"/>
          </a:xfrm>
          <a:prstGeom prst="rect">
            <a:avLst/>
          </a:prstGeom>
          <a:noFill/>
        </p:spPr>
        <p:txBody>
          <a:bodyPr wrap="square" rtlCol="0">
            <a:spAutoFit/>
          </a:bodyPr>
          <a:lstStyle/>
          <a:p>
            <a:pPr marL="0" marR="0" lvl="0" indent="0" defTabSz="914400" latinLnBrk="0">
              <a:lnSpc>
                <a:spcPct val="100000"/>
              </a:lnSpc>
              <a:buClrTx/>
              <a:buSzTx/>
              <a:buFontTx/>
              <a:buNone/>
              <a:tabLst/>
              <a:defRPr/>
            </a:pPr>
            <a:r>
              <a:rPr lang="en-US" altLang="zh-CN" sz="2400" b="1" dirty="0"/>
              <a:t>Separation of cryptographic groups within the same group order</a:t>
            </a:r>
            <a:endParaRPr lang="zh-CN" altLang="en-US" sz="2400" b="1" dirty="0"/>
          </a:p>
        </p:txBody>
      </p:sp>
      <p:sp>
        <p:nvSpPr>
          <p:cNvPr id="24" name="矩形 23">
            <a:extLst>
              <a:ext uri="{FF2B5EF4-FFF2-40B4-BE49-F238E27FC236}">
                <a16:creationId xmlns:a16="http://schemas.microsoft.com/office/drawing/2014/main" id="{ADFE73DE-A305-6910-3341-F0B17966CB20}"/>
              </a:ext>
            </a:extLst>
          </p:cNvPr>
          <p:cNvSpPr/>
          <p:nvPr/>
        </p:nvSpPr>
        <p:spPr>
          <a:xfrm>
            <a:off x="6772752" y="1296505"/>
            <a:ext cx="4057688" cy="45262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a:extLst>
              <a:ext uri="{FF2B5EF4-FFF2-40B4-BE49-F238E27FC236}">
                <a16:creationId xmlns:a16="http://schemas.microsoft.com/office/drawing/2014/main" id="{9AC0C215-41F0-2299-6350-9B73788F9498}"/>
              </a:ext>
            </a:extLst>
          </p:cNvPr>
          <p:cNvGrpSpPr/>
          <p:nvPr/>
        </p:nvGrpSpPr>
        <p:grpSpPr>
          <a:xfrm>
            <a:off x="1842113" y="2052909"/>
            <a:ext cx="776136" cy="569343"/>
            <a:chOff x="8927976" y="1474030"/>
            <a:chExt cx="976876" cy="569343"/>
          </a:xfrm>
        </p:grpSpPr>
        <p:sp>
          <p:nvSpPr>
            <p:cNvPr id="27" name="矩形 26">
              <a:extLst>
                <a:ext uri="{FF2B5EF4-FFF2-40B4-BE49-F238E27FC236}">
                  <a16:creationId xmlns:a16="http://schemas.microsoft.com/office/drawing/2014/main" id="{7672A078-1610-5CCD-D13F-B6DF2A9CE017}"/>
                </a:ext>
              </a:extLst>
            </p:cNvPr>
            <p:cNvSpPr/>
            <p:nvPr/>
          </p:nvSpPr>
          <p:spPr>
            <a:xfrm>
              <a:off x="8927976" y="1474030"/>
              <a:ext cx="976876" cy="56934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A51AAC13-5939-6759-F7C0-D9750C68D00D}"/>
                    </a:ext>
                  </a:extLst>
                </p:cNvPr>
                <p:cNvSpPr txBox="1"/>
                <p:nvPr/>
              </p:nvSpPr>
              <p:spPr>
                <a:xfrm>
                  <a:off x="9082563" y="1558646"/>
                  <a:ext cx="766197" cy="400110"/>
                </a:xfrm>
                <a:prstGeom prst="rect">
                  <a:avLst/>
                </a:prstGeom>
                <a:noFill/>
              </p:spPr>
              <p:txBody>
                <a:bodyPr wrap="square">
                  <a:spAutoFit/>
                </a:bodyPr>
                <a:lstStyle/>
                <a:p>
                  <a:pPr lvl="0" algn="ctr">
                    <a:defRPr/>
                  </a:pPr>
                  <a14:m>
                    <m:oMathPara xmlns:m="http://schemas.openxmlformats.org/officeDocument/2006/math">
                      <m:oMathParaPr>
                        <m:jc m:val="centerGroup"/>
                      </m:oMathParaPr>
                      <m:oMath xmlns:m="http://schemas.openxmlformats.org/officeDocument/2006/math">
                        <m:sSub>
                          <m:sSubPr>
                            <m:ctrlPr>
                              <a:rPr lang="en-US" altLang="zh-CN" sz="2000" b="1" i="1" smtClean="0">
                                <a:latin typeface="Cambria Math" panose="02040503050406030204" pitchFamily="18" charset="0"/>
                              </a:rPr>
                            </m:ctrlPr>
                          </m:sSubPr>
                          <m:e>
                            <m:r>
                              <a:rPr lang="zh-CN" altLang="en-US" sz="2000" b="1" i="1">
                                <a:latin typeface="Cambria Math" panose="02040503050406030204" pitchFamily="18" charset="0"/>
                              </a:rPr>
                              <m:t>𝔾</m:t>
                            </m:r>
                          </m:e>
                          <m:sub>
                            <m:r>
                              <a:rPr lang="en-US" altLang="zh-CN" sz="2000" b="1" i="1" smtClean="0">
                                <a:latin typeface="Cambria Math" panose="02040503050406030204" pitchFamily="18" charset="0"/>
                              </a:rPr>
                              <m:t>𝟏</m:t>
                            </m:r>
                          </m:sub>
                        </m:sSub>
                      </m:oMath>
                    </m:oMathPara>
                  </a14:m>
                  <a:endParaRPr kumimoji="0" lang="en-US" altLang="zh-CN" sz="2000" i="0"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mc:Choice>
          <mc:Fallback xmlns="">
            <p:sp>
              <p:nvSpPr>
                <p:cNvPr id="28" name="文本框 27">
                  <a:extLst>
                    <a:ext uri="{FF2B5EF4-FFF2-40B4-BE49-F238E27FC236}">
                      <a16:creationId xmlns:a16="http://schemas.microsoft.com/office/drawing/2014/main" id="{A51AAC13-5939-6759-F7C0-D9750C68D00D}"/>
                    </a:ext>
                  </a:extLst>
                </p:cNvPr>
                <p:cNvSpPr txBox="1">
                  <a:spLocks noRot="1" noChangeAspect="1" noMove="1" noResize="1" noEditPoints="1" noAdjustHandles="1" noChangeArrowheads="1" noChangeShapeType="1" noTextEdit="1"/>
                </p:cNvSpPr>
                <p:nvPr/>
              </p:nvSpPr>
              <p:spPr>
                <a:xfrm>
                  <a:off x="9082563" y="1558646"/>
                  <a:ext cx="766197" cy="400110"/>
                </a:xfrm>
                <a:prstGeom prst="rect">
                  <a:avLst/>
                </a:prstGeom>
                <a:blipFill>
                  <a:blip r:embed="rId4"/>
                  <a:stretch>
                    <a:fillRect b="-1538"/>
                  </a:stretch>
                </a:blipFill>
              </p:spPr>
              <p:txBody>
                <a:bodyPr/>
                <a:lstStyle/>
                <a:p>
                  <a:r>
                    <a:rPr lang="zh-CN" altLang="en-US">
                      <a:noFill/>
                    </a:rPr>
                    <a:t> </a:t>
                  </a:r>
                </a:p>
              </p:txBody>
            </p:sp>
          </mc:Fallback>
        </mc:AlternateContent>
      </p:grpSp>
      <p:sp>
        <p:nvSpPr>
          <p:cNvPr id="29" name="箭头: 右 28">
            <a:extLst>
              <a:ext uri="{FF2B5EF4-FFF2-40B4-BE49-F238E27FC236}">
                <a16:creationId xmlns:a16="http://schemas.microsoft.com/office/drawing/2014/main" id="{3BC704D2-349A-437A-0D82-689677A994E7}"/>
              </a:ext>
            </a:extLst>
          </p:cNvPr>
          <p:cNvSpPr/>
          <p:nvPr/>
        </p:nvSpPr>
        <p:spPr>
          <a:xfrm>
            <a:off x="2779904" y="2233037"/>
            <a:ext cx="828414" cy="209085"/>
          </a:xfrm>
          <a:prstGeom prst="rightArrow">
            <a:avLst>
              <a:gd name="adj1" fmla="val 45122"/>
              <a:gd name="adj2" fmla="val 50000"/>
            </a:avLst>
          </a:prstGeom>
          <a:solidFill>
            <a:srgbClr val="C0C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FD31A719-C3F4-0716-997D-D95A8982D5D6}"/>
                  </a:ext>
                </a:extLst>
              </p:cNvPr>
              <p:cNvSpPr txBox="1"/>
              <p:nvPr/>
            </p:nvSpPr>
            <p:spPr>
              <a:xfrm>
                <a:off x="5061966" y="1970106"/>
                <a:ext cx="7130033" cy="1696105"/>
              </a:xfrm>
              <a:prstGeom prst="rect">
                <a:avLst/>
              </a:prstGeom>
              <a:noFill/>
            </p:spPr>
            <p:txBody>
              <a:bodyPr wrap="square">
                <a:spAutoFit/>
              </a:bodyPr>
              <a:lstStyle/>
              <a:p>
                <a:pPr marL="285750" indent="-285750">
                  <a:lnSpc>
                    <a:spcPct val="150000"/>
                  </a:lnSpc>
                  <a:buFont typeface="Wingdings" pitchFamily="2" charset="2"/>
                  <a:buChar char="v"/>
                  <a:defRPr/>
                </a:pPr>
                <a:r>
                  <a:rPr lang="en-US" altLang="zh-CN" sz="2400" dirty="0">
                    <a:latin typeface="Microsoft YaHei" panose="020B0503020204020204" pitchFamily="34" charset="-122"/>
                    <a:ea typeface="Microsoft YaHei" panose="020B0503020204020204" pitchFamily="34" charset="-122"/>
                  </a:rPr>
                  <a:t> same group order</a:t>
                </a:r>
              </a:p>
              <a:p>
                <a:pPr marL="285750" indent="-285750">
                  <a:lnSpc>
                    <a:spcPct val="150000"/>
                  </a:lnSpc>
                  <a:buFont typeface="Wingdings" pitchFamily="2" charset="2"/>
                  <a:buChar char="v"/>
                  <a:defRPr/>
                </a:pPr>
                <a:r>
                  <a:rPr lang="en-US" altLang="zh-CN" sz="2400" dirty="0"/>
                  <a:t> </a:t>
                </a:r>
                <a:r>
                  <a:rPr lang="en-US" altLang="zh-CN" sz="2400" dirty="0">
                    <a:latin typeface="Microsoft YaHei" panose="020B0503020204020204" pitchFamily="34" charset="-122"/>
                    <a:ea typeface="Microsoft YaHei" panose="020B0503020204020204" pitchFamily="34" charset="-122"/>
                  </a:rPr>
                  <a:t>the order of </a:t>
                </a:r>
                <a14:m>
                  <m:oMath xmlns:m="http://schemas.openxmlformats.org/officeDocument/2006/math">
                    <m:sSub>
                      <m:sSubPr>
                        <m:ctrlPr>
                          <a:rPr lang="en-US" altLang="zh-CN" sz="2400" b="1" i="1">
                            <a:latin typeface="Cambria Math" panose="02040503050406030204" pitchFamily="18" charset="0"/>
                          </a:rPr>
                        </m:ctrlPr>
                      </m:sSubPr>
                      <m:e>
                        <m:r>
                          <a:rPr lang="zh-CN" altLang="en-US" sz="2400" b="1" i="1">
                            <a:latin typeface="Cambria Math" panose="02040503050406030204" pitchFamily="18" charset="0"/>
                          </a:rPr>
                          <m:t>𝔾</m:t>
                        </m:r>
                      </m:e>
                      <m:sub>
                        <m:r>
                          <a:rPr lang="en-US" altLang="zh-CN" sz="2400" b="1" i="1">
                            <a:latin typeface="Cambria Math" panose="02040503050406030204" pitchFamily="18" charset="0"/>
                          </a:rPr>
                          <m:t>2</m:t>
                        </m:r>
                      </m:sub>
                    </m:sSub>
                  </m:oMath>
                </a14:m>
                <a:r>
                  <a:rPr lang="en-US" altLang="zh-CN" sz="2400" dirty="0">
                    <a:latin typeface="Microsoft YaHei" panose="020B0503020204020204" pitchFamily="34" charset="-122"/>
                    <a:ea typeface="Microsoft YaHei" panose="020B0503020204020204" pitchFamily="34" charset="-122"/>
                  </a:rPr>
                  <a:t> is a factor of </a:t>
                </a:r>
                <a14:m>
                  <m:oMath xmlns:m="http://schemas.openxmlformats.org/officeDocument/2006/math">
                    <m:sSub>
                      <m:sSubPr>
                        <m:ctrlPr>
                          <a:rPr lang="en-US" altLang="zh-CN" sz="2400" b="1" i="1">
                            <a:latin typeface="Cambria Math" panose="02040503050406030204" pitchFamily="18" charset="0"/>
                          </a:rPr>
                        </m:ctrlPr>
                      </m:sSubPr>
                      <m:e>
                        <m:r>
                          <a:rPr lang="zh-CN" altLang="en-US" sz="2400" b="1" i="1">
                            <a:latin typeface="Cambria Math" panose="02040503050406030204" pitchFamily="18" charset="0"/>
                          </a:rPr>
                          <m:t>𝔾</m:t>
                        </m:r>
                      </m:e>
                      <m:sub>
                        <m:r>
                          <a:rPr lang="en-US" altLang="zh-CN" sz="2400" b="1" i="1">
                            <a:latin typeface="Cambria Math" panose="02040503050406030204" pitchFamily="18" charset="0"/>
                          </a:rPr>
                          <m:t>1</m:t>
                        </m:r>
                      </m:sub>
                    </m:sSub>
                  </m:oMath>
                </a14:m>
                <a:endParaRPr lang="en-US" altLang="zh-CN" sz="2400" dirty="0">
                  <a:latin typeface="Microsoft YaHei" panose="020B0503020204020204" pitchFamily="34" charset="-122"/>
                  <a:ea typeface="Microsoft YaHei" panose="020B0503020204020204" pitchFamily="34" charset="-122"/>
                </a:endParaRPr>
              </a:p>
              <a:p>
                <a:pPr marL="285750" indent="-285750">
                  <a:lnSpc>
                    <a:spcPct val="150000"/>
                  </a:lnSpc>
                  <a:buFont typeface="Wingdings" pitchFamily="2" charset="2"/>
                  <a:buChar char="v"/>
                  <a:defRPr/>
                </a:pPr>
                <a:r>
                  <a:rPr lang="en-US" altLang="zh-CN" sz="2400" dirty="0">
                    <a:solidFill>
                      <a:srgbClr val="C00000"/>
                    </a:solidFill>
                  </a:rPr>
                  <a:t> </a:t>
                </a:r>
                <a:r>
                  <a:rPr lang="en-US" altLang="zh-CN" sz="2400" dirty="0">
                    <a:solidFill>
                      <a:srgbClr val="C00000"/>
                    </a:solidFill>
                    <a:latin typeface="Microsoft YaHei" panose="020B0503020204020204" pitchFamily="34" charset="-122"/>
                    <a:ea typeface="Microsoft YaHei" panose="020B0503020204020204" pitchFamily="34" charset="-122"/>
                  </a:rPr>
                  <a:t>the group orders are distinct and co-prime</a:t>
                </a:r>
                <a:r>
                  <a:rPr lang="en-US" altLang="zh-CN" sz="2400" dirty="0">
                    <a:solidFill>
                      <a:srgbClr val="C00000"/>
                    </a:solidFill>
                  </a:rPr>
                  <a:t> </a:t>
                </a:r>
                <a:endParaRPr lang="en-US" altLang="zh-CN" sz="2400" dirty="0">
                  <a:solidFill>
                    <a:srgbClr val="C00000"/>
                  </a:solidFill>
                  <a:latin typeface="Microsoft YaHei" panose="020B0503020204020204" pitchFamily="34" charset="-122"/>
                  <a:ea typeface="Microsoft YaHei" panose="020B0503020204020204" pitchFamily="34" charset="-122"/>
                </a:endParaRPr>
              </a:p>
            </p:txBody>
          </p:sp>
        </mc:Choice>
        <mc:Fallback xmlns="">
          <p:sp>
            <p:nvSpPr>
              <p:cNvPr id="37" name="文本框 36">
                <a:extLst>
                  <a:ext uri="{FF2B5EF4-FFF2-40B4-BE49-F238E27FC236}">
                    <a16:creationId xmlns:a16="http://schemas.microsoft.com/office/drawing/2014/main" id="{FD31A719-C3F4-0716-997D-D95A8982D5D6}"/>
                  </a:ext>
                </a:extLst>
              </p:cNvPr>
              <p:cNvSpPr txBox="1">
                <a:spLocks noRot="1" noChangeAspect="1" noMove="1" noResize="1" noEditPoints="1" noAdjustHandles="1" noChangeArrowheads="1" noChangeShapeType="1" noTextEdit="1"/>
              </p:cNvSpPr>
              <p:nvPr/>
            </p:nvSpPr>
            <p:spPr>
              <a:xfrm>
                <a:off x="5061966" y="1970106"/>
                <a:ext cx="7130033" cy="1696105"/>
              </a:xfrm>
              <a:prstGeom prst="rect">
                <a:avLst/>
              </a:prstGeom>
              <a:blipFill>
                <a:blip r:embed="rId5"/>
                <a:stretch>
                  <a:fillRect l="-1111" b="-7194"/>
                </a:stretch>
              </a:blipFill>
            </p:spPr>
            <p:txBody>
              <a:bodyPr/>
              <a:lstStyle/>
              <a:p>
                <a:r>
                  <a:rPr lang="zh-CN" altLang="en-US">
                    <a:noFill/>
                  </a:rPr>
                  <a:t> </a:t>
                </a:r>
              </a:p>
            </p:txBody>
          </p:sp>
        </mc:Fallback>
      </mc:AlternateContent>
      <p:grpSp>
        <p:nvGrpSpPr>
          <p:cNvPr id="38" name="组合 37">
            <a:extLst>
              <a:ext uri="{FF2B5EF4-FFF2-40B4-BE49-F238E27FC236}">
                <a16:creationId xmlns:a16="http://schemas.microsoft.com/office/drawing/2014/main" id="{1412D276-DC72-0ED1-D0B4-EB9308B9F3E2}"/>
              </a:ext>
            </a:extLst>
          </p:cNvPr>
          <p:cNvGrpSpPr/>
          <p:nvPr/>
        </p:nvGrpSpPr>
        <p:grpSpPr>
          <a:xfrm>
            <a:off x="3738105" y="2052907"/>
            <a:ext cx="776136" cy="569343"/>
            <a:chOff x="8927976" y="1474030"/>
            <a:chExt cx="976876" cy="569343"/>
          </a:xfrm>
        </p:grpSpPr>
        <p:sp>
          <p:nvSpPr>
            <p:cNvPr id="39" name="矩形 38">
              <a:extLst>
                <a:ext uri="{FF2B5EF4-FFF2-40B4-BE49-F238E27FC236}">
                  <a16:creationId xmlns:a16="http://schemas.microsoft.com/office/drawing/2014/main" id="{6083F8A7-CCC6-2791-445A-5A607B6EB657}"/>
                </a:ext>
              </a:extLst>
            </p:cNvPr>
            <p:cNvSpPr/>
            <p:nvPr/>
          </p:nvSpPr>
          <p:spPr>
            <a:xfrm>
              <a:off x="8927976" y="1474030"/>
              <a:ext cx="976876" cy="56934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7A5B2256-D2A6-CA6D-A63F-C58F0E86D37F}"/>
                    </a:ext>
                  </a:extLst>
                </p:cNvPr>
                <p:cNvSpPr txBox="1"/>
                <p:nvPr/>
              </p:nvSpPr>
              <p:spPr>
                <a:xfrm>
                  <a:off x="9082563" y="1558646"/>
                  <a:ext cx="766197" cy="400110"/>
                </a:xfrm>
                <a:prstGeom prst="rect">
                  <a:avLst/>
                </a:prstGeom>
                <a:noFill/>
              </p:spPr>
              <p:txBody>
                <a:bodyPr wrap="square">
                  <a:spAutoFit/>
                </a:bodyPr>
                <a:lstStyle/>
                <a:p>
                  <a:pPr lvl="0" algn="ctr">
                    <a:defRPr/>
                  </a:pPr>
                  <a14:m>
                    <m:oMathPara xmlns:m="http://schemas.openxmlformats.org/officeDocument/2006/math">
                      <m:oMathParaPr>
                        <m:jc m:val="centerGroup"/>
                      </m:oMathParaPr>
                      <m:oMath xmlns:m="http://schemas.openxmlformats.org/officeDocument/2006/math">
                        <m:sSub>
                          <m:sSubPr>
                            <m:ctrlPr>
                              <a:rPr lang="en-US" altLang="zh-CN" sz="2000" b="1" i="1" smtClean="0">
                                <a:latin typeface="Cambria Math" panose="02040503050406030204" pitchFamily="18" charset="0"/>
                              </a:rPr>
                            </m:ctrlPr>
                          </m:sSubPr>
                          <m:e>
                            <m:r>
                              <a:rPr lang="zh-CN" altLang="en-US" sz="2000" b="1" i="1">
                                <a:latin typeface="Cambria Math" panose="02040503050406030204" pitchFamily="18" charset="0"/>
                              </a:rPr>
                              <m:t>𝔾</m:t>
                            </m:r>
                          </m:e>
                          <m:sub>
                            <m:r>
                              <a:rPr lang="en-US" altLang="zh-CN" sz="2000" b="1" i="1" smtClean="0">
                                <a:latin typeface="Cambria Math" panose="02040503050406030204" pitchFamily="18" charset="0"/>
                              </a:rPr>
                              <m:t>𝟐</m:t>
                            </m:r>
                          </m:sub>
                        </m:sSub>
                      </m:oMath>
                    </m:oMathPara>
                  </a14:m>
                  <a:endParaRPr kumimoji="0" lang="en-US" altLang="zh-CN" sz="2000" i="0"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mc:Choice>
          <mc:Fallback xmlns="">
            <p:sp>
              <p:nvSpPr>
                <p:cNvPr id="40" name="文本框 39">
                  <a:extLst>
                    <a:ext uri="{FF2B5EF4-FFF2-40B4-BE49-F238E27FC236}">
                      <a16:creationId xmlns:a16="http://schemas.microsoft.com/office/drawing/2014/main" id="{7A5B2256-D2A6-CA6D-A63F-C58F0E86D37F}"/>
                    </a:ext>
                  </a:extLst>
                </p:cNvPr>
                <p:cNvSpPr txBox="1">
                  <a:spLocks noRot="1" noChangeAspect="1" noMove="1" noResize="1" noEditPoints="1" noAdjustHandles="1" noChangeArrowheads="1" noChangeShapeType="1" noTextEdit="1"/>
                </p:cNvSpPr>
                <p:nvPr/>
              </p:nvSpPr>
              <p:spPr>
                <a:xfrm>
                  <a:off x="9082563" y="1558646"/>
                  <a:ext cx="766197" cy="400110"/>
                </a:xfrm>
                <a:prstGeom prst="rect">
                  <a:avLst/>
                </a:prstGeom>
                <a:blipFill>
                  <a:blip r:embed="rId6"/>
                  <a:stretch>
                    <a:fillRect b="-1538"/>
                  </a:stretch>
                </a:blipFill>
              </p:spPr>
              <p:txBody>
                <a:bodyPr/>
                <a:lstStyle/>
                <a:p>
                  <a:r>
                    <a:rPr lang="zh-CN" altLang="en-US">
                      <a:noFill/>
                    </a:rPr>
                    <a:t> </a:t>
                  </a:r>
                </a:p>
              </p:txBody>
            </p:sp>
          </mc:Fallback>
        </mc:AlternateContent>
      </p:grpSp>
      <p:pic>
        <p:nvPicPr>
          <p:cNvPr id="3" name="图片 2">
            <a:extLst>
              <a:ext uri="{FF2B5EF4-FFF2-40B4-BE49-F238E27FC236}">
                <a16:creationId xmlns:a16="http://schemas.microsoft.com/office/drawing/2014/main" id="{3F42BC9F-1B71-0E9C-DBC4-890109C5CAD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7031" y="3144328"/>
            <a:ext cx="569344" cy="569344"/>
          </a:xfrm>
          <a:prstGeom prst="rect">
            <a:avLst/>
          </a:prstGeom>
        </p:spPr>
      </p:pic>
      <p:pic>
        <p:nvPicPr>
          <p:cNvPr id="2" name="图片 1">
            <a:extLst>
              <a:ext uri="{FF2B5EF4-FFF2-40B4-BE49-F238E27FC236}">
                <a16:creationId xmlns:a16="http://schemas.microsoft.com/office/drawing/2014/main" id="{B0E177C4-A6EE-A147-76D3-685B2A40749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5240" y="4344312"/>
            <a:ext cx="631959" cy="631959"/>
          </a:xfrm>
          <a:prstGeom prst="rect">
            <a:avLst/>
          </a:prstGeom>
        </p:spPr>
      </p:pic>
      <p:sp>
        <p:nvSpPr>
          <p:cNvPr id="4" name="文本框 3">
            <a:extLst>
              <a:ext uri="{FF2B5EF4-FFF2-40B4-BE49-F238E27FC236}">
                <a16:creationId xmlns:a16="http://schemas.microsoft.com/office/drawing/2014/main" id="{59FCC5DC-C302-A51F-E67E-ED4042888F4E}"/>
              </a:ext>
            </a:extLst>
          </p:cNvPr>
          <p:cNvSpPr txBox="1"/>
          <p:nvPr/>
        </p:nvSpPr>
        <p:spPr>
          <a:xfrm>
            <a:off x="1843002" y="4426229"/>
            <a:ext cx="819150" cy="461665"/>
          </a:xfrm>
          <a:prstGeom prst="rect">
            <a:avLst/>
          </a:prstGeom>
          <a:noFill/>
        </p:spPr>
        <p:txBody>
          <a:bodyPr wrap="square">
            <a:spAutoFit/>
          </a:bodyPr>
          <a:lstStyle/>
          <a:p>
            <a:pPr algn="ctr"/>
            <a:r>
              <a:rPr lang="en-US" altLang="zh-CN" sz="2400" dirty="0"/>
              <a:t>DDH</a:t>
            </a:r>
            <a:endParaRPr lang="zh-CN" altLang="en-US" sz="2400" dirty="0"/>
          </a:p>
        </p:txBody>
      </p:sp>
      <p:sp>
        <p:nvSpPr>
          <p:cNvPr id="5" name="文本框 4">
            <a:extLst>
              <a:ext uri="{FF2B5EF4-FFF2-40B4-BE49-F238E27FC236}">
                <a16:creationId xmlns:a16="http://schemas.microsoft.com/office/drawing/2014/main" id="{95DC6CD4-C433-A05D-9B6D-277EF1A7D70C}"/>
              </a:ext>
            </a:extLst>
          </p:cNvPr>
          <p:cNvSpPr txBox="1"/>
          <p:nvPr/>
        </p:nvSpPr>
        <p:spPr>
          <a:xfrm>
            <a:off x="3969501" y="4426229"/>
            <a:ext cx="819150" cy="461665"/>
          </a:xfrm>
          <a:prstGeom prst="rect">
            <a:avLst/>
          </a:prstGeom>
          <a:noFill/>
        </p:spPr>
        <p:txBody>
          <a:bodyPr wrap="square">
            <a:spAutoFit/>
          </a:bodyPr>
          <a:lstStyle/>
          <a:p>
            <a:pPr algn="ctr"/>
            <a:r>
              <a:rPr lang="en-US" altLang="zh-CN" sz="2400" dirty="0"/>
              <a:t>CDH</a:t>
            </a:r>
            <a:endParaRPr lang="zh-CN" altLang="en-US" sz="2400" dirty="0"/>
          </a:p>
        </p:txBody>
      </p:sp>
      <p:cxnSp>
        <p:nvCxnSpPr>
          <p:cNvPr id="6" name="直接箭头连接符 5">
            <a:extLst>
              <a:ext uri="{FF2B5EF4-FFF2-40B4-BE49-F238E27FC236}">
                <a16:creationId xmlns:a16="http://schemas.microsoft.com/office/drawing/2014/main" id="{5DB81755-4393-C9AB-E8E0-1BC881629495}"/>
              </a:ext>
            </a:extLst>
          </p:cNvPr>
          <p:cNvCxnSpPr>
            <a:stCxn id="4" idx="3"/>
            <a:endCxn id="5" idx="1"/>
          </p:cNvCxnSpPr>
          <p:nvPr/>
        </p:nvCxnSpPr>
        <p:spPr>
          <a:xfrm>
            <a:off x="2662152" y="4657062"/>
            <a:ext cx="1307349"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7" name="文本框 6">
            <a:extLst>
              <a:ext uri="{FF2B5EF4-FFF2-40B4-BE49-F238E27FC236}">
                <a16:creationId xmlns:a16="http://schemas.microsoft.com/office/drawing/2014/main" id="{18054F17-F55A-8F0F-284E-919535D6050A}"/>
              </a:ext>
            </a:extLst>
          </p:cNvPr>
          <p:cNvSpPr txBox="1"/>
          <p:nvPr/>
        </p:nvSpPr>
        <p:spPr>
          <a:xfrm>
            <a:off x="6096000" y="4426229"/>
            <a:ext cx="819150" cy="461665"/>
          </a:xfrm>
          <a:prstGeom prst="rect">
            <a:avLst/>
          </a:prstGeom>
          <a:noFill/>
        </p:spPr>
        <p:txBody>
          <a:bodyPr wrap="square">
            <a:spAutoFit/>
          </a:bodyPr>
          <a:lstStyle/>
          <a:p>
            <a:pPr algn="ctr"/>
            <a:r>
              <a:rPr lang="en-US" altLang="zh-CN" sz="2400" dirty="0" err="1"/>
              <a:t>Dlog</a:t>
            </a:r>
            <a:endParaRPr lang="zh-CN" altLang="en-US" sz="2400" dirty="0"/>
          </a:p>
        </p:txBody>
      </p:sp>
      <p:cxnSp>
        <p:nvCxnSpPr>
          <p:cNvPr id="8" name="直接箭头连接符 7">
            <a:extLst>
              <a:ext uri="{FF2B5EF4-FFF2-40B4-BE49-F238E27FC236}">
                <a16:creationId xmlns:a16="http://schemas.microsoft.com/office/drawing/2014/main" id="{0712EF5D-F164-A7C4-E36E-17F2772A352F}"/>
              </a:ext>
            </a:extLst>
          </p:cNvPr>
          <p:cNvCxnSpPr/>
          <p:nvPr/>
        </p:nvCxnSpPr>
        <p:spPr>
          <a:xfrm>
            <a:off x="4788651" y="4657061"/>
            <a:ext cx="1307349"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9" name="unnamed.png" descr="unnamed.png">
            <a:extLst>
              <a:ext uri="{FF2B5EF4-FFF2-40B4-BE49-F238E27FC236}">
                <a16:creationId xmlns:a16="http://schemas.microsoft.com/office/drawing/2014/main" id="{8E036331-55DB-B660-D2C3-9D0DA45B97F5}"/>
              </a:ext>
            </a:extLst>
          </p:cNvPr>
          <p:cNvPicPr>
            <a:picLocks noChangeAspect="1"/>
          </p:cNvPicPr>
          <p:nvPr/>
        </p:nvPicPr>
        <p:blipFill>
          <a:blip r:embed="rId9"/>
          <a:stretch>
            <a:fillRect/>
          </a:stretch>
        </p:blipFill>
        <p:spPr>
          <a:xfrm>
            <a:off x="4379076" y="4330124"/>
            <a:ext cx="741808" cy="849677"/>
          </a:xfrm>
          <a:prstGeom prst="rect">
            <a:avLst/>
          </a:prstGeom>
          <a:ln w="12700">
            <a:miter lim="400000"/>
          </a:ln>
        </p:spPr>
      </p:pic>
      <p:sp>
        <p:nvSpPr>
          <p:cNvPr id="10" name="矩形 9">
            <a:extLst>
              <a:ext uri="{FF2B5EF4-FFF2-40B4-BE49-F238E27FC236}">
                <a16:creationId xmlns:a16="http://schemas.microsoft.com/office/drawing/2014/main" id="{E6D7B597-D3D3-ED3C-0E47-7C4CDA737B5A}"/>
              </a:ext>
            </a:extLst>
          </p:cNvPr>
          <p:cNvSpPr/>
          <p:nvPr/>
        </p:nvSpPr>
        <p:spPr>
          <a:xfrm>
            <a:off x="6096000" y="4385054"/>
            <a:ext cx="819150" cy="59121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9">
            <a:extLst>
              <a:ext uri="{FF2B5EF4-FFF2-40B4-BE49-F238E27FC236}">
                <a16:creationId xmlns:a16="http://schemas.microsoft.com/office/drawing/2014/main" id="{56449DA1-30E3-8E7D-9CB0-0B76290E511A}"/>
              </a:ext>
            </a:extLst>
          </p:cNvPr>
          <p:cNvSpPr txBox="1"/>
          <p:nvPr/>
        </p:nvSpPr>
        <p:spPr>
          <a:xfrm>
            <a:off x="948386" y="5178278"/>
            <a:ext cx="3610902" cy="523220"/>
          </a:xfrm>
          <a:prstGeom prst="rect">
            <a:avLst/>
          </a:prstGeom>
          <a:noFill/>
        </p:spPr>
        <p:txBody>
          <a:bodyPr wrap="square" rtlCol="0">
            <a:spAutoFit/>
          </a:bodyPr>
          <a:lstStyle/>
          <a:p>
            <a:pPr algn="just"/>
            <a:r>
              <a:rPr lang="en-US" sz="2800" b="1" u="sng" dirty="0"/>
              <a:t>Open question: </a:t>
            </a:r>
          </a:p>
        </p:txBody>
      </p:sp>
      <p:sp>
        <p:nvSpPr>
          <p:cNvPr id="12" name="TextBox 30">
            <a:extLst>
              <a:ext uri="{FF2B5EF4-FFF2-40B4-BE49-F238E27FC236}">
                <a16:creationId xmlns:a16="http://schemas.microsoft.com/office/drawing/2014/main" id="{DD754C52-F21A-1D9B-DEC8-DF1DE85BFC4A}"/>
              </a:ext>
            </a:extLst>
          </p:cNvPr>
          <p:cNvSpPr txBox="1"/>
          <p:nvPr/>
        </p:nvSpPr>
        <p:spPr>
          <a:xfrm>
            <a:off x="1056184" y="5885015"/>
            <a:ext cx="10310316" cy="510778"/>
          </a:xfrm>
          <a:prstGeom prst="roundRect">
            <a:avLst/>
          </a:prstGeom>
          <a:noFill/>
          <a:ln>
            <a:solidFill>
              <a:schemeClr val="tx1"/>
            </a:solidFill>
          </a:ln>
        </p:spPr>
        <p:txBody>
          <a:bodyPr wrap="square" rtlCol="0">
            <a:spAutoFit/>
          </a:bodyPr>
          <a:lstStyle/>
          <a:p>
            <a:pPr algn="ctr"/>
            <a:r>
              <a:rPr lang="en-US" altLang="zh-CN" sz="2400" b="1" dirty="0"/>
              <a:t>Does this separation still hold for </a:t>
            </a:r>
            <a:r>
              <a:rPr lang="en-US" altLang="zh-CN" sz="2400" b="1" dirty="0" err="1"/>
              <a:t>Dlog</a:t>
            </a:r>
            <a:r>
              <a:rPr lang="en-US" altLang="zh-CN" sz="2400" b="1" dirty="0"/>
              <a:t>-secure cryptographic groups</a:t>
            </a:r>
            <a:r>
              <a:rPr lang="zh-CN" altLang="en-US" sz="2400" b="1" dirty="0"/>
              <a:t>？</a:t>
            </a:r>
            <a:endParaRPr lang="en-CN" sz="2400" b="1" dirty="0"/>
          </a:p>
        </p:txBody>
      </p:sp>
    </p:spTree>
    <p:extLst>
      <p:ext uri="{BB962C8B-B14F-4D97-AF65-F5344CB8AC3E}">
        <p14:creationId xmlns:p14="http://schemas.microsoft.com/office/powerpoint/2010/main" val="327169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EFBCE-B143-FBE6-481A-B0ABEF8BFBF9}"/>
            </a:ext>
          </a:extLst>
        </p:cNvPr>
        <p:cNvGrpSpPr/>
        <p:nvPr/>
      </p:nvGrpSpPr>
      <p:grpSpPr>
        <a:xfrm>
          <a:off x="0" y="0"/>
          <a:ext cx="0" cy="0"/>
          <a:chOff x="0" y="0"/>
          <a:chExt cx="0" cy="0"/>
        </a:xfrm>
      </p:grpSpPr>
      <p:cxnSp>
        <p:nvCxnSpPr>
          <p:cNvPr id="62" name="直接连接符 61">
            <a:extLst>
              <a:ext uri="{FF2B5EF4-FFF2-40B4-BE49-F238E27FC236}">
                <a16:creationId xmlns:a16="http://schemas.microsoft.com/office/drawing/2014/main" id="{99F741F3-71B7-F6F1-6DFC-013D1D926BB0}"/>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170CD405-009F-AFA2-8932-46447BEF4A78}"/>
              </a:ext>
            </a:extLst>
          </p:cNvPr>
          <p:cNvSpPr txBox="1">
            <a:spLocks noChangeArrowheads="1"/>
          </p:cNvSpPr>
          <p:nvPr/>
        </p:nvSpPr>
        <p:spPr bwMode="auto">
          <a:xfrm>
            <a:off x="367827" y="213865"/>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3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itchFamily="18" charset="-122"/>
              </a:rPr>
              <a:t>Outline</a:t>
            </a:r>
            <a:endParaRPr kumimoji="0" lang="zh-CN" altLang="en-US" sz="3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itchFamily="18" charset="-122"/>
            </a:endParaRPr>
          </a:p>
        </p:txBody>
      </p:sp>
      <p:sp>
        <p:nvSpPr>
          <p:cNvPr id="2" name="TextBox 2">
            <a:extLst>
              <a:ext uri="{FF2B5EF4-FFF2-40B4-BE49-F238E27FC236}">
                <a16:creationId xmlns:a16="http://schemas.microsoft.com/office/drawing/2014/main" id="{CEB5B651-8769-9033-9D7F-485E5ECD0118}"/>
              </a:ext>
            </a:extLst>
          </p:cNvPr>
          <p:cNvSpPr txBox="1"/>
          <p:nvPr/>
        </p:nvSpPr>
        <p:spPr>
          <a:xfrm>
            <a:off x="930712" y="1826368"/>
            <a:ext cx="10620411" cy="3409459"/>
          </a:xfrm>
          <a:prstGeom prst="rect">
            <a:avLst/>
          </a:prstGeom>
          <a:noFill/>
        </p:spPr>
        <p:txBody>
          <a:bodyPr wrap="square" rtlCol="0">
            <a:spAutoFit/>
          </a:bodyPr>
          <a:lstStyle/>
          <a:p>
            <a:pPr marL="285750" marR="0" lvl="0" indent="-285750" algn="l" defTabSz="914400" rtl="0" eaLnBrk="0" fontAlgn="base" latinLnBrk="0" hangingPunct="0">
              <a:lnSpc>
                <a:spcPct val="200000"/>
              </a:lnSpc>
              <a:spcBef>
                <a:spcPct val="0"/>
              </a:spcBef>
              <a:spcAft>
                <a:spcPct val="0"/>
              </a:spcAft>
              <a:buClrTx/>
              <a:buSzTx/>
              <a:buFont typeface="Wingdings" pitchFamily="2" charset="2"/>
              <a:buChar char="v"/>
              <a:tabLst/>
              <a:defRPr/>
            </a:pPr>
            <a:r>
              <a:rPr kumimoji="0" lang="zh-CN" altLang="en-US" sz="28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 </a:t>
            </a:r>
            <a:r>
              <a:rPr kumimoji="0" lang="en-US" altLang="zh-CN" sz="28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Motivation</a:t>
            </a:r>
          </a:p>
          <a:p>
            <a:pPr marL="285750" indent="-285750">
              <a:lnSpc>
                <a:spcPct val="200000"/>
              </a:lnSpc>
              <a:buFont typeface="Wingdings" pitchFamily="2" charset="2"/>
              <a:buChar char="v"/>
              <a:defRPr/>
            </a:pPr>
            <a:r>
              <a:rPr lang="en-US" altLang="zh-CN" sz="2800" b="1" dirty="0">
                <a:latin typeface="Microsoft YaHei" panose="020B0503020204020204" pitchFamily="34" charset="-122"/>
                <a:ea typeface="Microsoft YaHei" panose="020B0503020204020204" pitchFamily="34" charset="-122"/>
              </a:rPr>
              <a:t> Longer encodings        shorter encodings for groups </a:t>
            </a:r>
            <a:endParaRPr kumimoji="0" lang="en-US" altLang="zh-CN" sz="28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0" fontAlgn="base" latinLnBrk="0" hangingPunct="0">
              <a:lnSpc>
                <a:spcPct val="200000"/>
              </a:lnSpc>
              <a:spcBef>
                <a:spcPct val="0"/>
              </a:spcBef>
              <a:spcAft>
                <a:spcPct val="0"/>
              </a:spcAft>
              <a:buClrTx/>
              <a:buSzTx/>
              <a:buFont typeface="Wingdings" pitchFamily="2" charset="2"/>
              <a:buChar char="v"/>
              <a:tabLst/>
              <a:defRPr/>
            </a:pPr>
            <a:r>
              <a:rPr lang="en-US" altLang="zh-CN" sz="2800" b="1" dirty="0">
                <a:latin typeface="Microsoft YaHei" panose="020B0503020204020204" pitchFamily="34" charset="-122"/>
                <a:ea typeface="Microsoft YaHei" panose="020B0503020204020204" pitchFamily="34" charset="-122"/>
              </a:rPr>
              <a:t> Longer encodings        shorter encodings in GGM </a:t>
            </a:r>
            <a:endParaRPr kumimoji="0" lang="en-US" altLang="zh-CN" sz="28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0" fontAlgn="base" latinLnBrk="0" hangingPunct="0">
              <a:lnSpc>
                <a:spcPct val="200000"/>
              </a:lnSpc>
              <a:spcBef>
                <a:spcPct val="0"/>
              </a:spcBef>
              <a:spcAft>
                <a:spcPct val="0"/>
              </a:spcAft>
              <a:buClrTx/>
              <a:buSzTx/>
              <a:buFont typeface="Wingdings" pitchFamily="2" charset="2"/>
              <a:buChar char="v"/>
              <a:tabLst/>
              <a:defRPr/>
            </a:pPr>
            <a:r>
              <a:rPr kumimoji="0" lang="en-US" altLang="zh-CN" sz="28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 Conclusion </a:t>
            </a:r>
            <a:endParaRPr kumimoji="0" lang="en-US" sz="28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endParaRPr>
          </a:p>
        </p:txBody>
      </p:sp>
      <p:grpSp>
        <p:nvGrpSpPr>
          <p:cNvPr id="5" name="组合 4">
            <a:extLst>
              <a:ext uri="{FF2B5EF4-FFF2-40B4-BE49-F238E27FC236}">
                <a16:creationId xmlns:a16="http://schemas.microsoft.com/office/drawing/2014/main" id="{D53A27C5-EE08-C126-AE3F-56025523FE78}"/>
              </a:ext>
            </a:extLst>
          </p:cNvPr>
          <p:cNvGrpSpPr/>
          <p:nvPr/>
        </p:nvGrpSpPr>
        <p:grpSpPr>
          <a:xfrm>
            <a:off x="4742705" y="3030618"/>
            <a:ext cx="682578" cy="475079"/>
            <a:chOff x="4823872" y="1674024"/>
            <a:chExt cx="682578" cy="475079"/>
          </a:xfrm>
          <a:solidFill>
            <a:schemeClr val="tx1">
              <a:lumMod val="95000"/>
              <a:lumOff val="5000"/>
            </a:schemeClr>
          </a:solidFill>
        </p:grpSpPr>
        <p:sp>
          <p:nvSpPr>
            <p:cNvPr id="3" name="箭头: 右 2">
              <a:extLst>
                <a:ext uri="{FF2B5EF4-FFF2-40B4-BE49-F238E27FC236}">
                  <a16:creationId xmlns:a16="http://schemas.microsoft.com/office/drawing/2014/main" id="{8FA368DD-0CA0-0B10-A147-DB9E5F918A35}"/>
                </a:ext>
              </a:extLst>
            </p:cNvPr>
            <p:cNvSpPr/>
            <p:nvPr/>
          </p:nvSpPr>
          <p:spPr>
            <a:xfrm>
              <a:off x="4823872" y="1829433"/>
              <a:ext cx="682578" cy="164263"/>
            </a:xfrm>
            <a:prstGeom prst="right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乘号 3">
              <a:extLst>
                <a:ext uri="{FF2B5EF4-FFF2-40B4-BE49-F238E27FC236}">
                  <a16:creationId xmlns:a16="http://schemas.microsoft.com/office/drawing/2014/main" id="{E75B5704-9BC5-2901-6A2B-5D3C7E66B89E}"/>
                </a:ext>
              </a:extLst>
            </p:cNvPr>
            <p:cNvSpPr/>
            <p:nvPr/>
          </p:nvSpPr>
          <p:spPr>
            <a:xfrm>
              <a:off x="4900372" y="1674024"/>
              <a:ext cx="475079" cy="475079"/>
            </a:xfrm>
            <a:prstGeom prst="mathMultiply">
              <a:avLst>
                <a:gd name="adj1" fmla="val 16887"/>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a:extLst>
              <a:ext uri="{FF2B5EF4-FFF2-40B4-BE49-F238E27FC236}">
                <a16:creationId xmlns:a16="http://schemas.microsoft.com/office/drawing/2014/main" id="{1CC27296-9B62-66FF-3DE8-DF2C11B9D9B8}"/>
              </a:ext>
            </a:extLst>
          </p:cNvPr>
          <p:cNvGrpSpPr/>
          <p:nvPr/>
        </p:nvGrpSpPr>
        <p:grpSpPr>
          <a:xfrm>
            <a:off x="4742705" y="3895682"/>
            <a:ext cx="682578" cy="475079"/>
            <a:chOff x="4823872" y="1674024"/>
            <a:chExt cx="682578" cy="475079"/>
          </a:xfrm>
          <a:solidFill>
            <a:srgbClr val="080808"/>
          </a:solidFill>
        </p:grpSpPr>
        <p:sp>
          <p:nvSpPr>
            <p:cNvPr id="7" name="箭头: 右 6">
              <a:extLst>
                <a:ext uri="{FF2B5EF4-FFF2-40B4-BE49-F238E27FC236}">
                  <a16:creationId xmlns:a16="http://schemas.microsoft.com/office/drawing/2014/main" id="{53CD2D5E-0422-0F1B-1540-D1B253B2E6F3}"/>
                </a:ext>
              </a:extLst>
            </p:cNvPr>
            <p:cNvSpPr/>
            <p:nvPr/>
          </p:nvSpPr>
          <p:spPr>
            <a:xfrm>
              <a:off x="4823872" y="1829433"/>
              <a:ext cx="682578" cy="164263"/>
            </a:xfrm>
            <a:prstGeom prst="right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乘号 7">
              <a:extLst>
                <a:ext uri="{FF2B5EF4-FFF2-40B4-BE49-F238E27FC236}">
                  <a16:creationId xmlns:a16="http://schemas.microsoft.com/office/drawing/2014/main" id="{433DB3FB-054D-19D6-1F8D-DCDF13CAA6B8}"/>
                </a:ext>
              </a:extLst>
            </p:cNvPr>
            <p:cNvSpPr/>
            <p:nvPr/>
          </p:nvSpPr>
          <p:spPr>
            <a:xfrm>
              <a:off x="4900372" y="1674024"/>
              <a:ext cx="475079" cy="475079"/>
            </a:xfrm>
            <a:prstGeom prst="mathMultiply">
              <a:avLst>
                <a:gd name="adj1" fmla="val 16887"/>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extLst>
      <p:ext uri="{BB962C8B-B14F-4D97-AF65-F5344CB8AC3E}">
        <p14:creationId xmlns:p14="http://schemas.microsoft.com/office/powerpoint/2010/main" val="12499284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F1252-8784-676B-3ECA-2DFA90BAC0E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AFE67A5-78ED-3908-D0A2-ABDC87E78F6B}"/>
              </a:ext>
            </a:extLst>
          </p:cNvPr>
          <p:cNvSpPr txBox="1"/>
          <p:nvPr/>
        </p:nvSpPr>
        <p:spPr>
          <a:xfrm>
            <a:off x="5059680" y="-1255776"/>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0064A828-719E-3833-D316-B83A6AD4BC8F}"/>
              </a:ext>
            </a:extLst>
          </p:cNvPr>
          <p:cNvSpPr txBox="1"/>
          <p:nvPr/>
        </p:nvSpPr>
        <p:spPr>
          <a:xfrm>
            <a:off x="4120896" y="-1341120"/>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AE1184E8-6E17-9697-A326-C0304FE8B3E4}"/>
              </a:ext>
            </a:extLst>
          </p:cNvPr>
          <p:cNvSpPr txBox="1"/>
          <p:nvPr/>
        </p:nvSpPr>
        <p:spPr>
          <a:xfrm>
            <a:off x="1426464" y="7754112"/>
            <a:ext cx="184731" cy="369332"/>
          </a:xfrm>
          <a:prstGeom prst="rect">
            <a:avLst/>
          </a:prstGeom>
          <a:noFill/>
        </p:spPr>
        <p:txBody>
          <a:bodyPr wrap="none" rtlCol="0">
            <a:spAutoFit/>
          </a:bodyPr>
          <a:lstStyle/>
          <a:p>
            <a:endParaRPr lang="en-US" dirty="0"/>
          </a:p>
        </p:txBody>
      </p:sp>
      <p:sp>
        <p:nvSpPr>
          <p:cNvPr id="9" name="矩形: 圆角 8">
            <a:extLst>
              <a:ext uri="{FF2B5EF4-FFF2-40B4-BE49-F238E27FC236}">
                <a16:creationId xmlns:a16="http://schemas.microsoft.com/office/drawing/2014/main" id="{296C7791-7199-F3EC-5DBA-B0EA25DF1221}"/>
              </a:ext>
            </a:extLst>
          </p:cNvPr>
          <p:cNvSpPr/>
          <p:nvPr/>
        </p:nvSpPr>
        <p:spPr>
          <a:xfrm>
            <a:off x="183572" y="2343149"/>
            <a:ext cx="11824855" cy="1976919"/>
          </a:xfrm>
          <a:prstGeom prst="roundRect">
            <a:avLst/>
          </a:prstGeom>
          <a:solidFill>
            <a:srgbClr val="003584"/>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1">
            <a:extLst>
              <a:ext uri="{FF2B5EF4-FFF2-40B4-BE49-F238E27FC236}">
                <a16:creationId xmlns:a16="http://schemas.microsoft.com/office/drawing/2014/main" id="{1E3DA4B7-9674-C090-955D-AE62FC93C690}"/>
              </a:ext>
            </a:extLst>
          </p:cNvPr>
          <p:cNvSpPr txBox="1"/>
          <p:nvPr/>
        </p:nvSpPr>
        <p:spPr>
          <a:xfrm>
            <a:off x="0" y="2257805"/>
            <a:ext cx="12191999" cy="1747512"/>
          </a:xfrm>
          <a:prstGeom prst="rect">
            <a:avLst/>
          </a:prstGeom>
        </p:spPr>
        <p:txBody>
          <a:bodyPr wrap="square" rtlCol="0">
            <a:noAutofit/>
          </a:bodyPr>
          <a:lstStyle/>
          <a:p>
            <a:pPr algn="ctr">
              <a:lnSpc>
                <a:spcPct val="150000"/>
              </a:lnSpc>
            </a:pPr>
            <a:r>
              <a:rPr lang="en-US" altLang="zh-CN" sz="8000" b="1" kern="0" spc="-150" dirty="0">
                <a:solidFill>
                  <a:schemeClr val="bg1"/>
                </a:solidFill>
                <a:effectLst/>
                <a:latin typeface="微软雅黑" panose="020B0503020204020204" pitchFamily="34" charset="-122"/>
                <a:ea typeface="微软雅黑" panose="020B0503020204020204" pitchFamily="34" charset="-122"/>
              </a:rPr>
              <a:t>Thanks</a:t>
            </a:r>
            <a:endParaRPr lang="zh-CN" altLang="en-US" sz="8000" b="1" kern="0" spc="-150" dirty="0">
              <a:solidFill>
                <a:schemeClr val="bg1"/>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10483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03F6C-090F-D3F0-DCCB-F9706A5E5A75}"/>
            </a:ext>
          </a:extLst>
        </p:cNvPr>
        <p:cNvGrpSpPr/>
        <p:nvPr/>
      </p:nvGrpSpPr>
      <p:grpSpPr>
        <a:xfrm>
          <a:off x="0" y="0"/>
          <a:ext cx="0" cy="0"/>
          <a:chOff x="0" y="0"/>
          <a:chExt cx="0" cy="0"/>
        </a:xfrm>
      </p:grpSpPr>
      <p:cxnSp>
        <p:nvCxnSpPr>
          <p:cNvPr id="62" name="直接连接符 61">
            <a:extLst>
              <a:ext uri="{FF2B5EF4-FFF2-40B4-BE49-F238E27FC236}">
                <a16:creationId xmlns:a16="http://schemas.microsoft.com/office/drawing/2014/main" id="{18F2F91F-7E30-3E33-E0AF-CE16C5C371F9}"/>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105752D0-6A8C-E49A-83DA-3087939A9929}"/>
              </a:ext>
            </a:extLst>
          </p:cNvPr>
          <p:cNvSpPr txBox="1">
            <a:spLocks noChangeArrowheads="1"/>
          </p:cNvSpPr>
          <p:nvPr/>
        </p:nvSpPr>
        <p:spPr bwMode="auto">
          <a:xfrm>
            <a:off x="367827" y="213865"/>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fontAlgn="base">
              <a:lnSpc>
                <a:spcPct val="100000"/>
              </a:lnSpc>
              <a:spcBef>
                <a:spcPct val="0"/>
              </a:spcBef>
              <a:spcAft>
                <a:spcPct val="0"/>
              </a:spcAft>
              <a:buNone/>
              <a:defRPr/>
            </a:pPr>
            <a:r>
              <a:rPr lang="en-US" altLang="zh-CN" sz="3200" b="1" dirty="0">
                <a:latin typeface="微软雅黑" panose="020B0503020204020204" pitchFamily="34" charset="-122"/>
                <a:ea typeface="微软雅黑" panose="020B0503020204020204" pitchFamily="34" charset="-122"/>
              </a:rPr>
              <a:t>Outline</a:t>
            </a:r>
            <a:endParaRPr lang="zh-CN" altLang="en-US" sz="3200" b="1" dirty="0">
              <a:latin typeface="微软雅黑" panose="020B0503020204020204" pitchFamily="34" charset="-122"/>
              <a:ea typeface="微软雅黑" panose="020B0503020204020204" pitchFamily="34" charset="-122"/>
            </a:endParaRPr>
          </a:p>
        </p:txBody>
      </p:sp>
      <p:sp>
        <p:nvSpPr>
          <p:cNvPr id="2" name="TextBox 2">
            <a:extLst>
              <a:ext uri="{FF2B5EF4-FFF2-40B4-BE49-F238E27FC236}">
                <a16:creationId xmlns:a16="http://schemas.microsoft.com/office/drawing/2014/main" id="{82522B86-3E2E-FBA4-73A6-E439CE1D8B6E}"/>
              </a:ext>
            </a:extLst>
          </p:cNvPr>
          <p:cNvSpPr txBox="1"/>
          <p:nvPr/>
        </p:nvSpPr>
        <p:spPr>
          <a:xfrm>
            <a:off x="930712" y="1826368"/>
            <a:ext cx="10620411" cy="3409459"/>
          </a:xfrm>
          <a:prstGeom prst="rect">
            <a:avLst/>
          </a:prstGeom>
          <a:noFill/>
        </p:spPr>
        <p:txBody>
          <a:bodyPr wrap="square" rtlCol="0">
            <a:spAutoFit/>
          </a:bodyPr>
          <a:lstStyle/>
          <a:p>
            <a:pPr marL="285750" marR="0" lvl="0" indent="-285750" algn="l" defTabSz="914400" rtl="0" eaLnBrk="0" fontAlgn="base" latinLnBrk="0" hangingPunct="0">
              <a:lnSpc>
                <a:spcPct val="200000"/>
              </a:lnSpc>
              <a:spcBef>
                <a:spcPct val="0"/>
              </a:spcBef>
              <a:spcAft>
                <a:spcPct val="0"/>
              </a:spcAft>
              <a:buClrTx/>
              <a:buSzTx/>
              <a:buFont typeface="Wingdings" pitchFamily="2" charset="2"/>
              <a:buChar char="v"/>
              <a:tabLst/>
              <a:defRPr/>
            </a:pPr>
            <a:r>
              <a:rPr kumimoji="0" lang="zh-CN" altLang="en-US" sz="2800" b="1"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 </a:t>
            </a:r>
            <a:r>
              <a:rPr kumimoji="0" lang="en-US" altLang="zh-CN" sz="2800" b="1"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Motivation</a:t>
            </a:r>
          </a:p>
          <a:p>
            <a:pPr marL="285750" indent="-285750">
              <a:lnSpc>
                <a:spcPct val="200000"/>
              </a:lnSpc>
              <a:buFont typeface="Wingdings" pitchFamily="2" charset="2"/>
              <a:buChar char="v"/>
              <a:defRPr/>
            </a:pPr>
            <a:r>
              <a:rPr lang="en-US" altLang="zh-CN" sz="2800" b="1" dirty="0">
                <a:latin typeface="Microsoft YaHei" panose="020B0503020204020204" pitchFamily="34" charset="-122"/>
                <a:ea typeface="Microsoft YaHei" panose="020B0503020204020204" pitchFamily="34" charset="-122"/>
              </a:rPr>
              <a:t> Longer encodings        shorter encodings for groups </a:t>
            </a:r>
            <a:endParaRPr kumimoji="0" lang="en-US" altLang="zh-CN" sz="28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0" fontAlgn="base" latinLnBrk="0" hangingPunct="0">
              <a:lnSpc>
                <a:spcPct val="200000"/>
              </a:lnSpc>
              <a:spcBef>
                <a:spcPct val="0"/>
              </a:spcBef>
              <a:spcAft>
                <a:spcPct val="0"/>
              </a:spcAft>
              <a:buClrTx/>
              <a:buSzTx/>
              <a:buFont typeface="Wingdings" pitchFamily="2" charset="2"/>
              <a:buChar char="v"/>
              <a:tabLst/>
              <a:defRPr/>
            </a:pPr>
            <a:r>
              <a:rPr lang="en-US" altLang="zh-CN" sz="2800" b="1" dirty="0">
                <a:latin typeface="Microsoft YaHei" panose="020B0503020204020204" pitchFamily="34" charset="-122"/>
                <a:ea typeface="Microsoft YaHei" panose="020B0503020204020204" pitchFamily="34" charset="-122"/>
              </a:rPr>
              <a:t> Longer encodings        shorter encodings in GGM </a:t>
            </a:r>
            <a:endParaRPr kumimoji="0" lang="en-US" altLang="zh-CN" sz="28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0" fontAlgn="base" latinLnBrk="0" hangingPunct="0">
              <a:lnSpc>
                <a:spcPct val="200000"/>
              </a:lnSpc>
              <a:spcBef>
                <a:spcPct val="0"/>
              </a:spcBef>
              <a:spcAft>
                <a:spcPct val="0"/>
              </a:spcAft>
              <a:buClrTx/>
              <a:buSzTx/>
              <a:buFont typeface="Wingdings" pitchFamily="2" charset="2"/>
              <a:buChar char="v"/>
              <a:tabLst/>
              <a:defRPr/>
            </a:pPr>
            <a:r>
              <a:rPr kumimoji="0" lang="en-US" altLang="zh-CN" sz="28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 Conclusion </a:t>
            </a:r>
            <a:endParaRPr kumimoji="0" lang="en-US" sz="28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endParaRPr>
          </a:p>
        </p:txBody>
      </p:sp>
      <p:grpSp>
        <p:nvGrpSpPr>
          <p:cNvPr id="5" name="组合 4">
            <a:extLst>
              <a:ext uri="{FF2B5EF4-FFF2-40B4-BE49-F238E27FC236}">
                <a16:creationId xmlns:a16="http://schemas.microsoft.com/office/drawing/2014/main" id="{7836505B-C821-C0C4-BE4A-1D53CB101484}"/>
              </a:ext>
            </a:extLst>
          </p:cNvPr>
          <p:cNvGrpSpPr/>
          <p:nvPr/>
        </p:nvGrpSpPr>
        <p:grpSpPr>
          <a:xfrm>
            <a:off x="4742705" y="3030618"/>
            <a:ext cx="682578" cy="475079"/>
            <a:chOff x="4823872" y="1674024"/>
            <a:chExt cx="682578" cy="475079"/>
          </a:xfrm>
          <a:solidFill>
            <a:schemeClr val="tx1">
              <a:lumMod val="95000"/>
              <a:lumOff val="5000"/>
            </a:schemeClr>
          </a:solidFill>
        </p:grpSpPr>
        <p:sp>
          <p:nvSpPr>
            <p:cNvPr id="3" name="箭头: 右 2">
              <a:extLst>
                <a:ext uri="{FF2B5EF4-FFF2-40B4-BE49-F238E27FC236}">
                  <a16:creationId xmlns:a16="http://schemas.microsoft.com/office/drawing/2014/main" id="{ED433D91-428F-E88A-2178-4ECF9BE0547D}"/>
                </a:ext>
              </a:extLst>
            </p:cNvPr>
            <p:cNvSpPr/>
            <p:nvPr/>
          </p:nvSpPr>
          <p:spPr>
            <a:xfrm>
              <a:off x="4823872" y="1829433"/>
              <a:ext cx="682578" cy="164263"/>
            </a:xfrm>
            <a:prstGeom prst="right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乘号 3">
              <a:extLst>
                <a:ext uri="{FF2B5EF4-FFF2-40B4-BE49-F238E27FC236}">
                  <a16:creationId xmlns:a16="http://schemas.microsoft.com/office/drawing/2014/main" id="{446D7250-A93D-3A2E-F90D-1E570F592902}"/>
                </a:ext>
              </a:extLst>
            </p:cNvPr>
            <p:cNvSpPr/>
            <p:nvPr/>
          </p:nvSpPr>
          <p:spPr>
            <a:xfrm>
              <a:off x="4900372" y="1674024"/>
              <a:ext cx="475079" cy="475079"/>
            </a:xfrm>
            <a:prstGeom prst="mathMultiply">
              <a:avLst>
                <a:gd name="adj1" fmla="val 16887"/>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a:extLst>
              <a:ext uri="{FF2B5EF4-FFF2-40B4-BE49-F238E27FC236}">
                <a16:creationId xmlns:a16="http://schemas.microsoft.com/office/drawing/2014/main" id="{023D74E1-270D-A9A3-4936-9DCE29FDA916}"/>
              </a:ext>
            </a:extLst>
          </p:cNvPr>
          <p:cNvGrpSpPr/>
          <p:nvPr/>
        </p:nvGrpSpPr>
        <p:grpSpPr>
          <a:xfrm>
            <a:off x="4742705" y="3895682"/>
            <a:ext cx="682578" cy="475079"/>
            <a:chOff x="4823872" y="1674024"/>
            <a:chExt cx="682578" cy="475079"/>
          </a:xfrm>
          <a:solidFill>
            <a:srgbClr val="080808"/>
          </a:solidFill>
        </p:grpSpPr>
        <p:sp>
          <p:nvSpPr>
            <p:cNvPr id="7" name="箭头: 右 6">
              <a:extLst>
                <a:ext uri="{FF2B5EF4-FFF2-40B4-BE49-F238E27FC236}">
                  <a16:creationId xmlns:a16="http://schemas.microsoft.com/office/drawing/2014/main" id="{4F9F8F32-FAFD-5BF7-D9B0-6E142581A4F2}"/>
                </a:ext>
              </a:extLst>
            </p:cNvPr>
            <p:cNvSpPr/>
            <p:nvPr/>
          </p:nvSpPr>
          <p:spPr>
            <a:xfrm>
              <a:off x="4823872" y="1829433"/>
              <a:ext cx="682578" cy="164263"/>
            </a:xfrm>
            <a:prstGeom prst="right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乘号 7">
              <a:extLst>
                <a:ext uri="{FF2B5EF4-FFF2-40B4-BE49-F238E27FC236}">
                  <a16:creationId xmlns:a16="http://schemas.microsoft.com/office/drawing/2014/main" id="{5094F2A9-23F9-FB6F-49BF-0477B2056F87}"/>
                </a:ext>
              </a:extLst>
            </p:cNvPr>
            <p:cNvSpPr/>
            <p:nvPr/>
          </p:nvSpPr>
          <p:spPr>
            <a:xfrm>
              <a:off x="4900372" y="1674024"/>
              <a:ext cx="475079" cy="475079"/>
            </a:xfrm>
            <a:prstGeom prst="mathMultiply">
              <a:avLst>
                <a:gd name="adj1" fmla="val 16887"/>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extLst>
      <p:ext uri="{BB962C8B-B14F-4D97-AF65-F5344CB8AC3E}">
        <p14:creationId xmlns:p14="http://schemas.microsoft.com/office/powerpoint/2010/main" val="2255711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BAE01-F396-2573-0538-154435071FC1}"/>
            </a:ext>
          </a:extLst>
        </p:cNvPr>
        <p:cNvGrpSpPr/>
        <p:nvPr/>
      </p:nvGrpSpPr>
      <p:grpSpPr>
        <a:xfrm>
          <a:off x="0" y="0"/>
          <a:ext cx="0" cy="0"/>
          <a:chOff x="0" y="0"/>
          <a:chExt cx="0" cy="0"/>
        </a:xfrm>
      </p:grpSpPr>
      <p:cxnSp>
        <p:nvCxnSpPr>
          <p:cNvPr id="62" name="直接连接符 61">
            <a:extLst>
              <a:ext uri="{FF2B5EF4-FFF2-40B4-BE49-F238E27FC236}">
                <a16:creationId xmlns:a16="http://schemas.microsoft.com/office/drawing/2014/main" id="{25D9E19C-4895-B6A9-A8E8-380DE5CCC1AD}"/>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92B68BDF-00F4-5444-3038-FB4A53AE953F}"/>
              </a:ext>
            </a:extLst>
          </p:cNvPr>
          <p:cNvSpPr txBox="1">
            <a:spLocks noChangeArrowheads="1"/>
          </p:cNvSpPr>
          <p:nvPr/>
        </p:nvSpPr>
        <p:spPr bwMode="auto">
          <a:xfrm>
            <a:off x="367827" y="213865"/>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fontAlgn="base">
              <a:lnSpc>
                <a:spcPct val="100000"/>
              </a:lnSpc>
              <a:spcBef>
                <a:spcPct val="0"/>
              </a:spcBef>
              <a:spcAft>
                <a:spcPct val="0"/>
              </a:spcAft>
              <a:buNone/>
              <a:defRPr/>
            </a:pPr>
            <a:r>
              <a:rPr lang="en-US" altLang="zh-CN" sz="3200" b="1" dirty="0">
                <a:latin typeface="微软雅黑" panose="020B0503020204020204" pitchFamily="34" charset="-122"/>
                <a:ea typeface="微软雅黑" panose="020B0503020204020204" pitchFamily="34" charset="-122"/>
              </a:rPr>
              <a:t>Observation</a:t>
            </a:r>
            <a:endParaRPr lang="zh-CN" altLang="en-US" sz="3200" b="1" dirty="0">
              <a:latin typeface="微软雅黑" panose="020B0503020204020204" pitchFamily="34" charset="-122"/>
              <a:ea typeface="微软雅黑" panose="020B0503020204020204" pitchFamily="34" charset="-122"/>
            </a:endParaRPr>
          </a:p>
        </p:txBody>
      </p:sp>
      <p:pic>
        <p:nvPicPr>
          <p:cNvPr id="8" name="Picture 7">
            <a:extLst>
              <a:ext uri="{FF2B5EF4-FFF2-40B4-BE49-F238E27FC236}">
                <a16:creationId xmlns:a16="http://schemas.microsoft.com/office/drawing/2014/main" id="{8306B38E-D9F3-6765-E36C-F9770CBC8894}"/>
              </a:ext>
            </a:extLst>
          </p:cNvPr>
          <p:cNvPicPr>
            <a:picLocks noChangeAspect="1"/>
          </p:cNvPicPr>
          <p:nvPr/>
        </p:nvPicPr>
        <p:blipFill>
          <a:blip r:embed="rId3"/>
          <a:stretch>
            <a:fillRect/>
          </a:stretch>
        </p:blipFill>
        <p:spPr>
          <a:xfrm>
            <a:off x="4802208" y="1117454"/>
            <a:ext cx="993228" cy="1274126"/>
          </a:xfrm>
          <a:prstGeom prst="rect">
            <a:avLst/>
          </a:prstGeom>
        </p:spPr>
      </p:pic>
      <p:pic>
        <p:nvPicPr>
          <p:cNvPr id="10" name="Picture 8">
            <a:extLst>
              <a:ext uri="{FF2B5EF4-FFF2-40B4-BE49-F238E27FC236}">
                <a16:creationId xmlns:a16="http://schemas.microsoft.com/office/drawing/2014/main" id="{6995F0C7-DBF5-E467-C96E-0FA00B6E9449}"/>
              </a:ext>
            </a:extLst>
          </p:cNvPr>
          <p:cNvPicPr>
            <a:picLocks noChangeAspect="1"/>
          </p:cNvPicPr>
          <p:nvPr/>
        </p:nvPicPr>
        <p:blipFill>
          <a:blip r:embed="rId4"/>
          <a:stretch>
            <a:fillRect/>
          </a:stretch>
        </p:blipFill>
        <p:spPr>
          <a:xfrm>
            <a:off x="10460308" y="1174402"/>
            <a:ext cx="674420" cy="1160230"/>
          </a:xfrm>
          <a:prstGeom prst="rect">
            <a:avLst/>
          </a:prstGeom>
        </p:spPr>
      </p:pic>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9C4273F8-A716-A0E7-B322-531E84E2748E}"/>
                  </a:ext>
                </a:extLst>
              </p:cNvPr>
              <p:cNvSpPr txBox="1"/>
              <p:nvPr/>
            </p:nvSpPr>
            <p:spPr>
              <a:xfrm>
                <a:off x="4838952" y="2334632"/>
                <a:ext cx="9197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𝑠𝑘</m:t>
                      </m:r>
                      <m:r>
                        <a:rPr lang="zh-CN" altLang="en-US" i="0">
                          <a:latin typeface="Cambria Math" panose="02040503050406030204" pitchFamily="18" charset="0"/>
                        </a:rPr>
                        <m:t>=</m:t>
                      </m:r>
                      <m:r>
                        <a:rPr lang="zh-CN" altLang="en-US" i="1">
                          <a:latin typeface="Cambria Math" panose="02040503050406030204" pitchFamily="18" charset="0"/>
                        </a:rPr>
                        <m:t>𝑥</m:t>
                      </m:r>
                    </m:oMath>
                  </m:oMathPara>
                </a14:m>
                <a:endParaRPr lang="zh-CN" altLang="en-US" dirty="0"/>
              </a:p>
            </p:txBody>
          </p:sp>
        </mc:Choice>
        <mc:Fallback xmlns="">
          <p:sp>
            <p:nvSpPr>
              <p:cNvPr id="13" name="文本框 12">
                <a:extLst>
                  <a:ext uri="{FF2B5EF4-FFF2-40B4-BE49-F238E27FC236}">
                    <a16:creationId xmlns:a16="http://schemas.microsoft.com/office/drawing/2014/main" id="{9C4273F8-A716-A0E7-B322-531E84E2748E}"/>
                  </a:ext>
                </a:extLst>
              </p:cNvPr>
              <p:cNvSpPr txBox="1">
                <a:spLocks noRot="1" noChangeAspect="1" noMove="1" noResize="1" noEditPoints="1" noAdjustHandles="1" noChangeArrowheads="1" noChangeShapeType="1" noTextEdit="1"/>
              </p:cNvSpPr>
              <p:nvPr/>
            </p:nvSpPr>
            <p:spPr>
              <a:xfrm>
                <a:off x="4838952" y="2334632"/>
                <a:ext cx="919739" cy="369332"/>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715067DF-DA84-FEEC-8D16-E58595C971D8}"/>
                  </a:ext>
                </a:extLst>
              </p:cNvPr>
              <p:cNvSpPr txBox="1"/>
              <p:nvPr/>
            </p:nvSpPr>
            <p:spPr>
              <a:xfrm>
                <a:off x="7530786" y="1100207"/>
                <a:ext cx="109510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zh-CN" altLang="en-US" b="0" i="0" smtClean="0">
                          <a:latin typeface="Cambria Math" panose="02040503050406030204" pitchFamily="18" charset="0"/>
                        </a:rPr>
                        <m:t>pk</m:t>
                      </m:r>
                      <m:r>
                        <a:rPr lang="zh-CN" altLang="en-US" b="0" i="0" smtClean="0">
                          <a:latin typeface="Cambria Math" panose="02040503050406030204" pitchFamily="18" charset="0"/>
                        </a:rPr>
                        <m:t>=</m:t>
                      </m:r>
                      <m:sSup>
                        <m:sSupPr>
                          <m:ctrlPr>
                            <a:rPr lang="zh-CN" altLang="en-US" i="1" dirty="0" smtClean="0">
                              <a:solidFill>
                                <a:srgbClr val="836967"/>
                              </a:solidFill>
                              <a:latin typeface="Cambria Math" panose="02040503050406030204" pitchFamily="18" charset="0"/>
                            </a:rPr>
                          </m:ctrlPr>
                        </m:sSupPr>
                        <m:e>
                          <m:r>
                            <a:rPr lang="zh-CN" altLang="en-US" b="0" i="1" dirty="0" smtClean="0">
                              <a:latin typeface="Cambria Math" panose="02040503050406030204" pitchFamily="18" charset="0"/>
                            </a:rPr>
                            <m:t>𝑔</m:t>
                          </m:r>
                        </m:e>
                        <m:sup>
                          <m:r>
                            <a:rPr lang="zh-CN" altLang="en-US" b="0" i="1" dirty="0" smtClean="0">
                              <a:latin typeface="Cambria Math" panose="02040503050406030204" pitchFamily="18" charset="0"/>
                            </a:rPr>
                            <m:t>𝑥</m:t>
                          </m:r>
                        </m:sup>
                      </m:sSup>
                    </m:oMath>
                  </m:oMathPara>
                </a14:m>
                <a:endParaRPr lang="zh-CN" altLang="en-US" dirty="0"/>
              </a:p>
            </p:txBody>
          </p:sp>
        </mc:Choice>
        <mc:Fallback xmlns="">
          <p:sp>
            <p:nvSpPr>
              <p:cNvPr id="15" name="文本框 14">
                <a:extLst>
                  <a:ext uri="{FF2B5EF4-FFF2-40B4-BE49-F238E27FC236}">
                    <a16:creationId xmlns:a16="http://schemas.microsoft.com/office/drawing/2014/main" id="{715067DF-DA84-FEEC-8D16-E58595C971D8}"/>
                  </a:ext>
                </a:extLst>
              </p:cNvPr>
              <p:cNvSpPr txBox="1">
                <a:spLocks noRot="1" noChangeAspect="1" noMove="1" noResize="1" noEditPoints="1" noAdjustHandles="1" noChangeArrowheads="1" noChangeShapeType="1" noTextEdit="1"/>
              </p:cNvSpPr>
              <p:nvPr/>
            </p:nvSpPr>
            <p:spPr>
              <a:xfrm>
                <a:off x="7530786" y="1100207"/>
                <a:ext cx="1095107" cy="369332"/>
              </a:xfrm>
              <a:prstGeom prst="rect">
                <a:avLst/>
              </a:prstGeom>
              <a:blipFill>
                <a:blip r:embed="rId6"/>
                <a:stretch>
                  <a:fillRect b="-13115"/>
                </a:stretch>
              </a:blipFill>
            </p:spPr>
            <p:txBody>
              <a:bodyPr/>
              <a:lstStyle/>
              <a:p>
                <a:r>
                  <a:rPr lang="zh-CN" altLang="en-US">
                    <a:noFill/>
                  </a:rPr>
                  <a:t> </a:t>
                </a:r>
              </a:p>
            </p:txBody>
          </p:sp>
        </mc:Fallback>
      </mc:AlternateContent>
      <p:cxnSp>
        <p:nvCxnSpPr>
          <p:cNvPr id="17" name="直接箭头连接符 16">
            <a:extLst>
              <a:ext uri="{FF2B5EF4-FFF2-40B4-BE49-F238E27FC236}">
                <a16:creationId xmlns:a16="http://schemas.microsoft.com/office/drawing/2014/main" id="{06D2643A-05DB-E9AC-F52A-F0AC6E19BA8D}"/>
              </a:ext>
            </a:extLst>
          </p:cNvPr>
          <p:cNvCxnSpPr/>
          <p:nvPr/>
        </p:nvCxnSpPr>
        <p:spPr>
          <a:xfrm>
            <a:off x="5795436" y="1476570"/>
            <a:ext cx="45539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直接箭头连接符 17">
            <a:extLst>
              <a:ext uri="{FF2B5EF4-FFF2-40B4-BE49-F238E27FC236}">
                <a16:creationId xmlns:a16="http://schemas.microsoft.com/office/drawing/2014/main" id="{4BF1D2C4-8F3C-173F-20F8-AF6D9A66547E}"/>
              </a:ext>
            </a:extLst>
          </p:cNvPr>
          <p:cNvCxnSpPr>
            <a:cxnSpLocks/>
          </p:cNvCxnSpPr>
          <p:nvPr/>
        </p:nvCxnSpPr>
        <p:spPr>
          <a:xfrm flipH="1">
            <a:off x="5795436" y="2050311"/>
            <a:ext cx="45539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ADB787C0-9D0C-F838-9550-A214D155DF42}"/>
                  </a:ext>
                </a:extLst>
              </p:cNvPr>
              <p:cNvSpPr txBox="1"/>
              <p:nvPr/>
            </p:nvSpPr>
            <p:spPr>
              <a:xfrm>
                <a:off x="7356038" y="1680979"/>
                <a:ext cx="13563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zh-CN" altLang="en-US" i="1" dirty="0" smtClean="0">
                              <a:solidFill>
                                <a:srgbClr val="836967"/>
                              </a:solidFill>
                              <a:latin typeface="Cambria Math" panose="02040503050406030204" pitchFamily="18" charset="0"/>
                            </a:rPr>
                          </m:ctrlPr>
                        </m:sSupPr>
                        <m:e>
                          <m:r>
                            <a:rPr lang="zh-CN" altLang="en-US" b="0" i="1" dirty="0" smtClean="0">
                              <a:latin typeface="Cambria Math" panose="02040503050406030204" pitchFamily="18" charset="0"/>
                            </a:rPr>
                            <m:t>𝑔</m:t>
                          </m:r>
                        </m:e>
                        <m:sup>
                          <m:r>
                            <a:rPr lang="en-US" altLang="zh-CN" b="0" i="1" dirty="0" smtClean="0">
                              <a:latin typeface="Cambria Math" panose="02040503050406030204" pitchFamily="18" charset="0"/>
                            </a:rPr>
                            <m:t>𝑟</m:t>
                          </m:r>
                        </m:sup>
                      </m:sSup>
                      <m:r>
                        <a:rPr lang="en-US" altLang="zh-CN" b="0" i="1" dirty="0" smtClean="0">
                          <a:latin typeface="Cambria Math" panose="02040503050406030204" pitchFamily="18" charset="0"/>
                        </a:rPr>
                        <m:t>,</m:t>
                      </m:r>
                      <m:sSup>
                        <m:sSupPr>
                          <m:ctrlPr>
                            <a:rPr lang="zh-CN" altLang="en-US" i="1" dirty="0">
                              <a:solidFill>
                                <a:srgbClr val="836967"/>
                              </a:solidFill>
                              <a:latin typeface="Cambria Math" panose="02040503050406030204" pitchFamily="18" charset="0"/>
                            </a:rPr>
                          </m:ctrlPr>
                        </m:sSupPr>
                        <m:e>
                          <m:r>
                            <a:rPr lang="en-US" altLang="zh-CN" b="0" i="1" dirty="0" smtClean="0">
                              <a:solidFill>
                                <a:schemeClr val="tx1"/>
                              </a:solidFill>
                              <a:latin typeface="Cambria Math" panose="02040503050406030204" pitchFamily="18" charset="0"/>
                            </a:rPr>
                            <m:t>𝑝𝑘</m:t>
                          </m:r>
                        </m:e>
                        <m:sup>
                          <m:r>
                            <a:rPr lang="en-US" altLang="zh-CN" b="0" i="1" dirty="0" smtClean="0">
                              <a:latin typeface="Cambria Math" panose="02040503050406030204" pitchFamily="18" charset="0"/>
                            </a:rPr>
                            <m:t>𝑟</m:t>
                          </m:r>
                        </m:sup>
                      </m:sSup>
                      <m:r>
                        <a:rPr lang="zh-CN" altLang="en-US" b="0" dirty="0" smtClean="0">
                          <a:latin typeface="Cambria Math" panose="02040503050406030204" pitchFamily="18" charset="0"/>
                        </a:rPr>
                        <m:t>⋅</m:t>
                      </m:r>
                      <m:r>
                        <a:rPr lang="en-US" altLang="zh-CN" b="0" i="1" dirty="0" smtClean="0">
                          <a:latin typeface="Cambria Math" panose="02040503050406030204" pitchFamily="18" charset="0"/>
                        </a:rPr>
                        <m:t>𝑚</m:t>
                      </m:r>
                    </m:oMath>
                  </m:oMathPara>
                </a14:m>
                <a:endParaRPr lang="zh-CN" altLang="en-US" dirty="0"/>
              </a:p>
            </p:txBody>
          </p:sp>
        </mc:Choice>
        <mc:Fallback xmlns="">
          <p:sp>
            <p:nvSpPr>
              <p:cNvPr id="21" name="文本框 20">
                <a:extLst>
                  <a:ext uri="{FF2B5EF4-FFF2-40B4-BE49-F238E27FC236}">
                    <a16:creationId xmlns:a16="http://schemas.microsoft.com/office/drawing/2014/main" id="{ADB787C0-9D0C-F838-9550-A214D155DF42}"/>
                  </a:ext>
                </a:extLst>
              </p:cNvPr>
              <p:cNvSpPr txBox="1">
                <a:spLocks noRot="1" noChangeAspect="1" noMove="1" noResize="1" noEditPoints="1" noAdjustHandles="1" noChangeArrowheads="1" noChangeShapeType="1" noTextEdit="1"/>
              </p:cNvSpPr>
              <p:nvPr/>
            </p:nvSpPr>
            <p:spPr>
              <a:xfrm>
                <a:off x="7356038" y="1680979"/>
                <a:ext cx="1356332" cy="369332"/>
              </a:xfrm>
              <a:prstGeom prst="rect">
                <a:avLst/>
              </a:prstGeom>
              <a:blipFill>
                <a:blip r:embed="rId7"/>
                <a:stretch>
                  <a:fillRect b="-13333"/>
                </a:stretch>
              </a:blipFill>
            </p:spPr>
            <p:txBody>
              <a:bodyPr/>
              <a:lstStyle/>
              <a:p>
                <a:r>
                  <a:rPr lang="zh-CN" altLang="en-US">
                    <a:noFill/>
                  </a:rPr>
                  <a:t> </a:t>
                </a:r>
              </a:p>
            </p:txBody>
          </p:sp>
        </mc:Fallback>
      </mc:AlternateContent>
      <p:sp>
        <p:nvSpPr>
          <p:cNvPr id="22" name="矩形 21">
            <a:extLst>
              <a:ext uri="{FF2B5EF4-FFF2-40B4-BE49-F238E27FC236}">
                <a16:creationId xmlns:a16="http://schemas.microsoft.com/office/drawing/2014/main" id="{7768FD70-C3D2-ED66-401B-082CD477E59B}"/>
              </a:ext>
            </a:extLst>
          </p:cNvPr>
          <p:cNvSpPr/>
          <p:nvPr/>
        </p:nvSpPr>
        <p:spPr>
          <a:xfrm>
            <a:off x="7355791" y="1012725"/>
            <a:ext cx="1320426" cy="1274126"/>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30">
            <a:extLst>
              <a:ext uri="{FF2B5EF4-FFF2-40B4-BE49-F238E27FC236}">
                <a16:creationId xmlns:a16="http://schemas.microsoft.com/office/drawing/2014/main" id="{FE709D53-EFC0-191D-4DDF-F9BBAA2CA322}"/>
              </a:ext>
            </a:extLst>
          </p:cNvPr>
          <p:cNvSpPr txBox="1"/>
          <p:nvPr/>
        </p:nvSpPr>
        <p:spPr>
          <a:xfrm>
            <a:off x="767700" y="1564115"/>
            <a:ext cx="3176921" cy="510778"/>
          </a:xfrm>
          <a:prstGeom prst="roundRect">
            <a:avLst/>
          </a:prstGeom>
          <a:noFill/>
          <a:ln>
            <a:solidFill>
              <a:schemeClr val="tx1"/>
            </a:solidFill>
          </a:ln>
        </p:spPr>
        <p:txBody>
          <a:bodyPr wrap="square" rtlCol="0">
            <a:spAutoFit/>
          </a:bodyPr>
          <a:lstStyle/>
          <a:p>
            <a:pPr algn="ctr"/>
            <a:r>
              <a:rPr lang="en-US" sz="2400" b="1" dirty="0"/>
              <a:t>El Gamal E</a:t>
            </a:r>
            <a:r>
              <a:rPr lang="en-US" altLang="zh-CN" sz="2400" b="1" dirty="0"/>
              <a:t>ncryption</a:t>
            </a:r>
            <a:endParaRPr lang="en-CN" sz="2400" b="1" dirty="0"/>
          </a:p>
        </p:txBody>
      </p:sp>
    </p:spTree>
    <p:extLst>
      <p:ext uri="{BB962C8B-B14F-4D97-AF65-F5344CB8AC3E}">
        <p14:creationId xmlns:p14="http://schemas.microsoft.com/office/powerpoint/2010/main" val="3617804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D8A31-2F3B-A4CC-D67B-52ECDDA0C4F2}"/>
            </a:ext>
          </a:extLst>
        </p:cNvPr>
        <p:cNvGrpSpPr/>
        <p:nvPr/>
      </p:nvGrpSpPr>
      <p:grpSpPr>
        <a:xfrm>
          <a:off x="0" y="0"/>
          <a:ext cx="0" cy="0"/>
          <a:chOff x="0" y="0"/>
          <a:chExt cx="0" cy="0"/>
        </a:xfrm>
      </p:grpSpPr>
      <p:cxnSp>
        <p:nvCxnSpPr>
          <p:cNvPr id="62" name="直接连接符 61">
            <a:extLst>
              <a:ext uri="{FF2B5EF4-FFF2-40B4-BE49-F238E27FC236}">
                <a16:creationId xmlns:a16="http://schemas.microsoft.com/office/drawing/2014/main" id="{90B56C1A-DFDC-0187-99E3-741D3ECD123C}"/>
              </a:ext>
            </a:extLst>
          </p:cNvPr>
          <p:cNvCxnSpPr>
            <a:cxnSpLocks/>
          </p:cNvCxnSpPr>
          <p:nvPr/>
        </p:nvCxnSpPr>
        <p:spPr>
          <a:xfrm flipV="1">
            <a:off x="184150" y="764989"/>
            <a:ext cx="11640023" cy="33651"/>
          </a:xfrm>
          <a:prstGeom prst="line">
            <a:avLst/>
          </a:prstGeom>
          <a:noFill/>
          <a:ln w="3175">
            <a:gradFill>
              <a:gsLst>
                <a:gs pos="0">
                  <a:srgbClr val="00468E">
                    <a:alpha val="0"/>
                  </a:srgbClr>
                </a:gs>
                <a:gs pos="100000">
                  <a:srgbClr val="00468E"/>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
        <p:nvSpPr>
          <p:cNvPr id="8207" name="文本框 16">
            <a:extLst>
              <a:ext uri="{FF2B5EF4-FFF2-40B4-BE49-F238E27FC236}">
                <a16:creationId xmlns:a16="http://schemas.microsoft.com/office/drawing/2014/main" id="{A0A2C211-EE4E-7AC0-E5C4-360005E34683}"/>
              </a:ext>
            </a:extLst>
          </p:cNvPr>
          <p:cNvSpPr txBox="1">
            <a:spLocks noChangeArrowheads="1"/>
          </p:cNvSpPr>
          <p:nvPr/>
        </p:nvSpPr>
        <p:spPr bwMode="auto">
          <a:xfrm>
            <a:off x="367827" y="213865"/>
            <a:ext cx="9673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fontAlgn="base">
              <a:lnSpc>
                <a:spcPct val="100000"/>
              </a:lnSpc>
              <a:spcBef>
                <a:spcPct val="0"/>
              </a:spcBef>
              <a:spcAft>
                <a:spcPct val="0"/>
              </a:spcAft>
              <a:buNone/>
              <a:defRPr/>
            </a:pPr>
            <a:r>
              <a:rPr lang="en-US" altLang="zh-CN" sz="3200" b="1" dirty="0">
                <a:latin typeface="微软雅黑" panose="020B0503020204020204" pitchFamily="34" charset="-122"/>
                <a:ea typeface="微软雅黑" panose="020B0503020204020204" pitchFamily="34" charset="-122"/>
              </a:rPr>
              <a:t>Observation</a:t>
            </a:r>
            <a:endParaRPr lang="zh-CN" altLang="en-US" sz="3200" b="1" dirty="0">
              <a:latin typeface="微软雅黑" panose="020B0503020204020204" pitchFamily="34" charset="-122"/>
              <a:ea typeface="微软雅黑" panose="020B0503020204020204" pitchFamily="34" charset="-122"/>
            </a:endParaRPr>
          </a:p>
        </p:txBody>
      </p:sp>
      <p:pic>
        <p:nvPicPr>
          <p:cNvPr id="8" name="Picture 7">
            <a:extLst>
              <a:ext uri="{FF2B5EF4-FFF2-40B4-BE49-F238E27FC236}">
                <a16:creationId xmlns:a16="http://schemas.microsoft.com/office/drawing/2014/main" id="{B4DAEB1F-1426-FB9C-EB24-1A3A2784AA92}"/>
              </a:ext>
            </a:extLst>
          </p:cNvPr>
          <p:cNvPicPr>
            <a:picLocks noChangeAspect="1"/>
          </p:cNvPicPr>
          <p:nvPr/>
        </p:nvPicPr>
        <p:blipFill>
          <a:blip r:embed="rId3"/>
          <a:stretch>
            <a:fillRect/>
          </a:stretch>
        </p:blipFill>
        <p:spPr>
          <a:xfrm>
            <a:off x="4802208" y="1117454"/>
            <a:ext cx="993228" cy="1274126"/>
          </a:xfrm>
          <a:prstGeom prst="rect">
            <a:avLst/>
          </a:prstGeom>
        </p:spPr>
      </p:pic>
      <p:pic>
        <p:nvPicPr>
          <p:cNvPr id="10" name="Picture 8">
            <a:extLst>
              <a:ext uri="{FF2B5EF4-FFF2-40B4-BE49-F238E27FC236}">
                <a16:creationId xmlns:a16="http://schemas.microsoft.com/office/drawing/2014/main" id="{D16974E7-019B-EB96-D381-2BCA24731CC5}"/>
              </a:ext>
            </a:extLst>
          </p:cNvPr>
          <p:cNvPicPr>
            <a:picLocks noChangeAspect="1"/>
          </p:cNvPicPr>
          <p:nvPr/>
        </p:nvPicPr>
        <p:blipFill>
          <a:blip r:embed="rId4"/>
          <a:stretch>
            <a:fillRect/>
          </a:stretch>
        </p:blipFill>
        <p:spPr>
          <a:xfrm>
            <a:off x="10460308" y="1174402"/>
            <a:ext cx="674420" cy="1160230"/>
          </a:xfrm>
          <a:prstGeom prst="rect">
            <a:avLst/>
          </a:prstGeom>
        </p:spPr>
      </p:pic>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2A77BCAD-2B35-177A-DB0F-19C7B284E324}"/>
                  </a:ext>
                </a:extLst>
              </p:cNvPr>
              <p:cNvSpPr txBox="1"/>
              <p:nvPr/>
            </p:nvSpPr>
            <p:spPr>
              <a:xfrm>
                <a:off x="4838952" y="2334632"/>
                <a:ext cx="9197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𝑠𝑘</m:t>
                      </m:r>
                      <m:r>
                        <a:rPr lang="zh-CN" altLang="en-US" i="0">
                          <a:latin typeface="Cambria Math" panose="02040503050406030204" pitchFamily="18" charset="0"/>
                        </a:rPr>
                        <m:t>=</m:t>
                      </m:r>
                      <m:r>
                        <a:rPr lang="zh-CN" altLang="en-US" i="1">
                          <a:latin typeface="Cambria Math" panose="02040503050406030204" pitchFamily="18" charset="0"/>
                        </a:rPr>
                        <m:t>𝑥</m:t>
                      </m:r>
                    </m:oMath>
                  </m:oMathPara>
                </a14:m>
                <a:endParaRPr lang="zh-CN" altLang="en-US" dirty="0"/>
              </a:p>
            </p:txBody>
          </p:sp>
        </mc:Choice>
        <mc:Fallback xmlns="">
          <p:sp>
            <p:nvSpPr>
              <p:cNvPr id="13" name="文本框 12">
                <a:extLst>
                  <a:ext uri="{FF2B5EF4-FFF2-40B4-BE49-F238E27FC236}">
                    <a16:creationId xmlns:a16="http://schemas.microsoft.com/office/drawing/2014/main" id="{9C4273F8-A716-A0E7-B322-531E84E2748E}"/>
                  </a:ext>
                </a:extLst>
              </p:cNvPr>
              <p:cNvSpPr txBox="1">
                <a:spLocks noRot="1" noChangeAspect="1" noMove="1" noResize="1" noEditPoints="1" noAdjustHandles="1" noChangeArrowheads="1" noChangeShapeType="1" noTextEdit="1"/>
              </p:cNvSpPr>
              <p:nvPr/>
            </p:nvSpPr>
            <p:spPr>
              <a:xfrm>
                <a:off x="4838952" y="2334632"/>
                <a:ext cx="919739" cy="369332"/>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48276042-4EB0-225A-149B-8D1AAA3A218A}"/>
                  </a:ext>
                </a:extLst>
              </p:cNvPr>
              <p:cNvSpPr txBox="1"/>
              <p:nvPr/>
            </p:nvSpPr>
            <p:spPr>
              <a:xfrm>
                <a:off x="7530786" y="1100207"/>
                <a:ext cx="109510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zh-CN" altLang="en-US" b="0" i="0" smtClean="0">
                          <a:latin typeface="Cambria Math" panose="02040503050406030204" pitchFamily="18" charset="0"/>
                        </a:rPr>
                        <m:t>pk</m:t>
                      </m:r>
                      <m:r>
                        <a:rPr lang="zh-CN" altLang="en-US" b="0" i="0" smtClean="0">
                          <a:latin typeface="Cambria Math" panose="02040503050406030204" pitchFamily="18" charset="0"/>
                        </a:rPr>
                        <m:t>=</m:t>
                      </m:r>
                      <m:sSup>
                        <m:sSupPr>
                          <m:ctrlPr>
                            <a:rPr lang="zh-CN" altLang="en-US" i="1" dirty="0" smtClean="0">
                              <a:solidFill>
                                <a:srgbClr val="836967"/>
                              </a:solidFill>
                              <a:latin typeface="Cambria Math" panose="02040503050406030204" pitchFamily="18" charset="0"/>
                            </a:rPr>
                          </m:ctrlPr>
                        </m:sSupPr>
                        <m:e>
                          <m:r>
                            <a:rPr lang="zh-CN" altLang="en-US" b="0" i="1" dirty="0" smtClean="0">
                              <a:latin typeface="Cambria Math" panose="02040503050406030204" pitchFamily="18" charset="0"/>
                            </a:rPr>
                            <m:t>𝑔</m:t>
                          </m:r>
                        </m:e>
                        <m:sup>
                          <m:r>
                            <a:rPr lang="zh-CN" altLang="en-US" b="0" i="1" dirty="0" smtClean="0">
                              <a:latin typeface="Cambria Math" panose="02040503050406030204" pitchFamily="18" charset="0"/>
                            </a:rPr>
                            <m:t>𝑥</m:t>
                          </m:r>
                        </m:sup>
                      </m:sSup>
                    </m:oMath>
                  </m:oMathPara>
                </a14:m>
                <a:endParaRPr lang="zh-CN" altLang="en-US" dirty="0"/>
              </a:p>
            </p:txBody>
          </p:sp>
        </mc:Choice>
        <mc:Fallback xmlns="">
          <p:sp>
            <p:nvSpPr>
              <p:cNvPr id="15" name="文本框 14">
                <a:extLst>
                  <a:ext uri="{FF2B5EF4-FFF2-40B4-BE49-F238E27FC236}">
                    <a16:creationId xmlns:a16="http://schemas.microsoft.com/office/drawing/2014/main" id="{715067DF-DA84-FEEC-8D16-E58595C971D8}"/>
                  </a:ext>
                </a:extLst>
              </p:cNvPr>
              <p:cNvSpPr txBox="1">
                <a:spLocks noRot="1" noChangeAspect="1" noMove="1" noResize="1" noEditPoints="1" noAdjustHandles="1" noChangeArrowheads="1" noChangeShapeType="1" noTextEdit="1"/>
              </p:cNvSpPr>
              <p:nvPr/>
            </p:nvSpPr>
            <p:spPr>
              <a:xfrm>
                <a:off x="7530786" y="1100207"/>
                <a:ext cx="1095107" cy="369332"/>
              </a:xfrm>
              <a:prstGeom prst="rect">
                <a:avLst/>
              </a:prstGeom>
              <a:blipFill>
                <a:blip r:embed="rId6"/>
                <a:stretch>
                  <a:fillRect b="-13115"/>
                </a:stretch>
              </a:blipFill>
            </p:spPr>
            <p:txBody>
              <a:bodyPr/>
              <a:lstStyle/>
              <a:p>
                <a:r>
                  <a:rPr lang="zh-CN" altLang="en-US">
                    <a:noFill/>
                  </a:rPr>
                  <a:t> </a:t>
                </a:r>
              </a:p>
            </p:txBody>
          </p:sp>
        </mc:Fallback>
      </mc:AlternateContent>
      <p:cxnSp>
        <p:nvCxnSpPr>
          <p:cNvPr id="17" name="直接箭头连接符 16">
            <a:extLst>
              <a:ext uri="{FF2B5EF4-FFF2-40B4-BE49-F238E27FC236}">
                <a16:creationId xmlns:a16="http://schemas.microsoft.com/office/drawing/2014/main" id="{5A9122CA-105E-10F5-97DA-C159C6E14B09}"/>
              </a:ext>
            </a:extLst>
          </p:cNvPr>
          <p:cNvCxnSpPr/>
          <p:nvPr/>
        </p:nvCxnSpPr>
        <p:spPr>
          <a:xfrm>
            <a:off x="5795436" y="1476570"/>
            <a:ext cx="45539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直接箭头连接符 17">
            <a:extLst>
              <a:ext uri="{FF2B5EF4-FFF2-40B4-BE49-F238E27FC236}">
                <a16:creationId xmlns:a16="http://schemas.microsoft.com/office/drawing/2014/main" id="{54AB5B58-080D-375D-A381-E57CBCF23DE7}"/>
              </a:ext>
            </a:extLst>
          </p:cNvPr>
          <p:cNvCxnSpPr>
            <a:cxnSpLocks/>
          </p:cNvCxnSpPr>
          <p:nvPr/>
        </p:nvCxnSpPr>
        <p:spPr>
          <a:xfrm flipH="1">
            <a:off x="5795436" y="2050311"/>
            <a:ext cx="45539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FB176696-3D32-C543-C63E-29B119CA3506}"/>
                  </a:ext>
                </a:extLst>
              </p:cNvPr>
              <p:cNvSpPr txBox="1"/>
              <p:nvPr/>
            </p:nvSpPr>
            <p:spPr>
              <a:xfrm>
                <a:off x="7356038" y="1680979"/>
                <a:ext cx="13563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zh-CN" altLang="en-US" i="1" dirty="0" smtClean="0">
                              <a:solidFill>
                                <a:srgbClr val="836967"/>
                              </a:solidFill>
                              <a:latin typeface="Cambria Math" panose="02040503050406030204" pitchFamily="18" charset="0"/>
                            </a:rPr>
                          </m:ctrlPr>
                        </m:sSupPr>
                        <m:e>
                          <m:r>
                            <a:rPr lang="zh-CN" altLang="en-US" b="0" i="1" dirty="0" smtClean="0">
                              <a:latin typeface="Cambria Math" panose="02040503050406030204" pitchFamily="18" charset="0"/>
                            </a:rPr>
                            <m:t>𝑔</m:t>
                          </m:r>
                        </m:e>
                        <m:sup>
                          <m:r>
                            <a:rPr lang="en-US" altLang="zh-CN" b="0" i="1" dirty="0" smtClean="0">
                              <a:latin typeface="Cambria Math" panose="02040503050406030204" pitchFamily="18" charset="0"/>
                            </a:rPr>
                            <m:t>𝑟</m:t>
                          </m:r>
                        </m:sup>
                      </m:sSup>
                      <m:r>
                        <a:rPr lang="en-US" altLang="zh-CN" b="0" i="1" dirty="0" smtClean="0">
                          <a:latin typeface="Cambria Math" panose="02040503050406030204" pitchFamily="18" charset="0"/>
                        </a:rPr>
                        <m:t>,</m:t>
                      </m:r>
                      <m:sSup>
                        <m:sSupPr>
                          <m:ctrlPr>
                            <a:rPr lang="zh-CN" altLang="en-US" i="1" dirty="0">
                              <a:solidFill>
                                <a:srgbClr val="836967"/>
                              </a:solidFill>
                              <a:latin typeface="Cambria Math" panose="02040503050406030204" pitchFamily="18" charset="0"/>
                            </a:rPr>
                          </m:ctrlPr>
                        </m:sSupPr>
                        <m:e>
                          <m:r>
                            <a:rPr lang="en-US" altLang="zh-CN" b="0" i="1" dirty="0" smtClean="0">
                              <a:solidFill>
                                <a:schemeClr val="tx1"/>
                              </a:solidFill>
                              <a:latin typeface="Cambria Math" panose="02040503050406030204" pitchFamily="18" charset="0"/>
                            </a:rPr>
                            <m:t>𝑝𝑘</m:t>
                          </m:r>
                        </m:e>
                        <m:sup>
                          <m:r>
                            <a:rPr lang="en-US" altLang="zh-CN" b="0" i="1" dirty="0" smtClean="0">
                              <a:latin typeface="Cambria Math" panose="02040503050406030204" pitchFamily="18" charset="0"/>
                            </a:rPr>
                            <m:t>𝑟</m:t>
                          </m:r>
                        </m:sup>
                      </m:sSup>
                      <m:r>
                        <a:rPr lang="zh-CN" altLang="en-US" b="0" dirty="0" smtClean="0">
                          <a:latin typeface="Cambria Math" panose="02040503050406030204" pitchFamily="18" charset="0"/>
                        </a:rPr>
                        <m:t>⋅</m:t>
                      </m:r>
                      <m:r>
                        <a:rPr lang="en-US" altLang="zh-CN" b="0" i="1" dirty="0" smtClean="0">
                          <a:latin typeface="Cambria Math" panose="02040503050406030204" pitchFamily="18" charset="0"/>
                        </a:rPr>
                        <m:t>𝑚</m:t>
                      </m:r>
                    </m:oMath>
                  </m:oMathPara>
                </a14:m>
                <a:endParaRPr lang="zh-CN" altLang="en-US" dirty="0"/>
              </a:p>
            </p:txBody>
          </p:sp>
        </mc:Choice>
        <mc:Fallback xmlns="">
          <p:sp>
            <p:nvSpPr>
              <p:cNvPr id="21" name="文本框 20">
                <a:extLst>
                  <a:ext uri="{FF2B5EF4-FFF2-40B4-BE49-F238E27FC236}">
                    <a16:creationId xmlns:a16="http://schemas.microsoft.com/office/drawing/2014/main" id="{ADB787C0-9D0C-F838-9550-A214D155DF42}"/>
                  </a:ext>
                </a:extLst>
              </p:cNvPr>
              <p:cNvSpPr txBox="1">
                <a:spLocks noRot="1" noChangeAspect="1" noMove="1" noResize="1" noEditPoints="1" noAdjustHandles="1" noChangeArrowheads="1" noChangeShapeType="1" noTextEdit="1"/>
              </p:cNvSpPr>
              <p:nvPr/>
            </p:nvSpPr>
            <p:spPr>
              <a:xfrm>
                <a:off x="7356038" y="1680979"/>
                <a:ext cx="1356332" cy="369332"/>
              </a:xfrm>
              <a:prstGeom prst="rect">
                <a:avLst/>
              </a:prstGeom>
              <a:blipFill>
                <a:blip r:embed="rId7"/>
                <a:stretch>
                  <a:fillRect b="-13333"/>
                </a:stretch>
              </a:blipFill>
            </p:spPr>
            <p:txBody>
              <a:bodyPr/>
              <a:lstStyle/>
              <a:p>
                <a:r>
                  <a:rPr lang="zh-CN" altLang="en-US">
                    <a:noFill/>
                  </a:rPr>
                  <a:t> </a:t>
                </a:r>
              </a:p>
            </p:txBody>
          </p:sp>
        </mc:Fallback>
      </mc:AlternateContent>
      <p:sp>
        <p:nvSpPr>
          <p:cNvPr id="22" name="矩形 21">
            <a:extLst>
              <a:ext uri="{FF2B5EF4-FFF2-40B4-BE49-F238E27FC236}">
                <a16:creationId xmlns:a16="http://schemas.microsoft.com/office/drawing/2014/main" id="{E20BAA8B-B891-A282-C66A-786B46F25BFD}"/>
              </a:ext>
            </a:extLst>
          </p:cNvPr>
          <p:cNvSpPr/>
          <p:nvPr/>
        </p:nvSpPr>
        <p:spPr>
          <a:xfrm>
            <a:off x="7355791" y="1012725"/>
            <a:ext cx="1320426" cy="1274126"/>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9">
            <a:extLst>
              <a:ext uri="{FF2B5EF4-FFF2-40B4-BE49-F238E27FC236}">
                <a16:creationId xmlns:a16="http://schemas.microsoft.com/office/drawing/2014/main" id="{EAB4278A-CF63-934B-8F00-D1496E97B242}"/>
              </a:ext>
            </a:extLst>
          </p:cNvPr>
          <p:cNvSpPr txBox="1"/>
          <p:nvPr/>
        </p:nvSpPr>
        <p:spPr>
          <a:xfrm>
            <a:off x="1185207" y="3171723"/>
            <a:ext cx="2341906" cy="461665"/>
          </a:xfrm>
          <a:prstGeom prst="rect">
            <a:avLst/>
          </a:prstGeom>
          <a:noFill/>
        </p:spPr>
        <p:txBody>
          <a:bodyPr wrap="square" rtlCol="0">
            <a:spAutoFit/>
          </a:bodyPr>
          <a:lstStyle/>
          <a:p>
            <a:pPr marL="0" marR="0" lvl="0" indent="0" algn="ctr" defTabSz="914400" latinLnBrk="0">
              <a:lnSpc>
                <a:spcPct val="100000"/>
              </a:lnSpc>
              <a:buClrTx/>
              <a:buSzTx/>
              <a:buFontTx/>
              <a:buNone/>
              <a:tabLst/>
              <a:defRPr/>
            </a:pPr>
            <a:r>
              <a:rPr lang="en-US" altLang="zh-CN" sz="2400" b="1" u="sng" dirty="0"/>
              <a:t>In the literature</a:t>
            </a:r>
            <a:endParaRPr lang="zh-CN" altLang="en-US" sz="2400" b="1" u="sng" dirty="0"/>
          </a:p>
        </p:txBody>
      </p:sp>
      <p:sp>
        <p:nvSpPr>
          <p:cNvPr id="25" name="TextBox 30">
            <a:extLst>
              <a:ext uri="{FF2B5EF4-FFF2-40B4-BE49-F238E27FC236}">
                <a16:creationId xmlns:a16="http://schemas.microsoft.com/office/drawing/2014/main" id="{128E453D-97DA-48BF-593F-E5B5F4D31420}"/>
              </a:ext>
            </a:extLst>
          </p:cNvPr>
          <p:cNvSpPr txBox="1"/>
          <p:nvPr/>
        </p:nvSpPr>
        <p:spPr>
          <a:xfrm>
            <a:off x="767700" y="1564115"/>
            <a:ext cx="3176921" cy="510778"/>
          </a:xfrm>
          <a:prstGeom prst="roundRect">
            <a:avLst/>
          </a:prstGeom>
          <a:noFill/>
          <a:ln>
            <a:solidFill>
              <a:schemeClr val="tx1"/>
            </a:solidFill>
          </a:ln>
        </p:spPr>
        <p:txBody>
          <a:bodyPr wrap="square" rtlCol="0">
            <a:spAutoFit/>
          </a:bodyPr>
          <a:lstStyle/>
          <a:p>
            <a:pPr algn="ctr"/>
            <a:r>
              <a:rPr lang="en-US" sz="2400" b="1" dirty="0"/>
              <a:t>El Gamal E</a:t>
            </a:r>
            <a:r>
              <a:rPr lang="en-US" altLang="zh-CN" sz="2400" b="1" dirty="0"/>
              <a:t>ncryption</a:t>
            </a:r>
            <a:endParaRPr lang="en-CN" sz="2400" b="1" dirty="0"/>
          </a:p>
        </p:txBody>
      </p:sp>
      <p:grpSp>
        <p:nvGrpSpPr>
          <p:cNvPr id="43" name="组合 42">
            <a:extLst>
              <a:ext uri="{FF2B5EF4-FFF2-40B4-BE49-F238E27FC236}">
                <a16:creationId xmlns:a16="http://schemas.microsoft.com/office/drawing/2014/main" id="{AF1C23E2-E3D1-F75A-E136-366D2DFA0155}"/>
              </a:ext>
            </a:extLst>
          </p:cNvPr>
          <p:cNvGrpSpPr/>
          <p:nvPr/>
        </p:nvGrpSpPr>
        <p:grpSpPr>
          <a:xfrm>
            <a:off x="9092116" y="3052326"/>
            <a:ext cx="2514600" cy="778738"/>
            <a:chOff x="4123764" y="1348073"/>
            <a:chExt cx="2514600" cy="778738"/>
          </a:xfrm>
        </p:grpSpPr>
        <p:sp>
          <p:nvSpPr>
            <p:cNvPr id="31" name="矩形 30">
              <a:extLst>
                <a:ext uri="{FF2B5EF4-FFF2-40B4-BE49-F238E27FC236}">
                  <a16:creationId xmlns:a16="http://schemas.microsoft.com/office/drawing/2014/main" id="{946E9325-0869-95E2-0684-E245C6F66FB9}"/>
                </a:ext>
              </a:extLst>
            </p:cNvPr>
            <p:cNvSpPr/>
            <p:nvPr/>
          </p:nvSpPr>
          <p:spPr>
            <a:xfrm>
              <a:off x="4123764" y="1348073"/>
              <a:ext cx="2514600" cy="7787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a:extLst>
                <a:ext uri="{FF2B5EF4-FFF2-40B4-BE49-F238E27FC236}">
                  <a16:creationId xmlns:a16="http://schemas.microsoft.com/office/drawing/2014/main" id="{526A9E87-7DAA-652F-8778-46CE6A1C717C}"/>
                </a:ext>
              </a:extLst>
            </p:cNvPr>
            <p:cNvSpPr txBox="1"/>
            <p:nvPr/>
          </p:nvSpPr>
          <p:spPr>
            <a:xfrm>
              <a:off x="4123764" y="1383499"/>
              <a:ext cx="2514600" cy="707886"/>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000" i="0"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IND-CPA</a:t>
              </a:r>
              <a:r>
                <a:rPr lang="en-US" altLang="zh-CN" sz="2000" noProof="0" dirty="0">
                  <a:solidFill>
                    <a:prstClr val="black"/>
                  </a:solidFill>
                </a:rPr>
                <a:t> </a:t>
              </a:r>
              <a:r>
                <a:rPr lang="en-US" altLang="zh-CN" sz="2000" dirty="0">
                  <a:solidFill>
                    <a:prstClr val="black"/>
                  </a:solidFill>
                </a:rPr>
                <a:t>for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000" i="0"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El</a:t>
              </a:r>
              <a:r>
                <a:rPr kumimoji="0" lang="en-US" altLang="zh-CN" sz="2000" i="0" strike="noStrike" kern="1200" cap="none" spc="0" normalizeH="0" noProof="0" dirty="0">
                  <a:ln>
                    <a:noFill/>
                  </a:ln>
                  <a:solidFill>
                    <a:prstClr val="black"/>
                  </a:solidFill>
                  <a:effectLst/>
                  <a:uLnTx/>
                  <a:uFillTx/>
                  <a:latin typeface="等线" panose="02010600030101010101" pitchFamily="2" charset="-122"/>
                  <a:ea typeface="等线" panose="02010600030101010101" pitchFamily="2" charset="-122"/>
                  <a:cs typeface="+mn-cs"/>
                </a:rPr>
                <a:t> Gamal encryption</a:t>
              </a:r>
              <a:endParaRPr kumimoji="0" lang="en-US" altLang="zh-CN" sz="2000" i="0"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pic>
        <p:nvPicPr>
          <p:cNvPr id="36" name="图片 35">
            <a:extLst>
              <a:ext uri="{FF2B5EF4-FFF2-40B4-BE49-F238E27FC236}">
                <a16:creationId xmlns:a16="http://schemas.microsoft.com/office/drawing/2014/main" id="{34C1ABB9-757E-F59E-FE90-9894C767394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22638" y="2991492"/>
            <a:ext cx="1116104" cy="1116104"/>
          </a:xfrm>
          <a:prstGeom prst="rect">
            <a:avLst/>
          </a:prstGeom>
        </p:spPr>
      </p:pic>
      <p:grpSp>
        <p:nvGrpSpPr>
          <p:cNvPr id="44" name="组合 43">
            <a:extLst>
              <a:ext uri="{FF2B5EF4-FFF2-40B4-BE49-F238E27FC236}">
                <a16:creationId xmlns:a16="http://schemas.microsoft.com/office/drawing/2014/main" id="{FA0B6F64-5FDB-83CA-5A09-C4BF546CB668}"/>
              </a:ext>
            </a:extLst>
          </p:cNvPr>
          <p:cNvGrpSpPr/>
          <p:nvPr/>
        </p:nvGrpSpPr>
        <p:grpSpPr>
          <a:xfrm>
            <a:off x="3978629" y="3052325"/>
            <a:ext cx="2900156" cy="778739"/>
            <a:chOff x="8591294" y="1474030"/>
            <a:chExt cx="2900156" cy="778739"/>
          </a:xfrm>
        </p:grpSpPr>
        <p:sp>
          <p:nvSpPr>
            <p:cNvPr id="38" name="矩形 37">
              <a:extLst>
                <a:ext uri="{FF2B5EF4-FFF2-40B4-BE49-F238E27FC236}">
                  <a16:creationId xmlns:a16="http://schemas.microsoft.com/office/drawing/2014/main" id="{A5B3A83C-1CC3-DEB6-03E5-08E0C67C6BC0}"/>
                </a:ext>
              </a:extLst>
            </p:cNvPr>
            <p:cNvSpPr/>
            <p:nvPr/>
          </p:nvSpPr>
          <p:spPr>
            <a:xfrm>
              <a:off x="8591294" y="1474030"/>
              <a:ext cx="2900156" cy="77873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a:extLst>
                <a:ext uri="{FF2B5EF4-FFF2-40B4-BE49-F238E27FC236}">
                  <a16:creationId xmlns:a16="http://schemas.microsoft.com/office/drawing/2014/main" id="{9337556D-D24C-34F1-24F5-1B9AA6C059BD}"/>
                </a:ext>
              </a:extLst>
            </p:cNvPr>
            <p:cNvSpPr txBox="1"/>
            <p:nvPr/>
          </p:nvSpPr>
          <p:spPr>
            <a:xfrm>
              <a:off x="8591294" y="1509456"/>
              <a:ext cx="2900156" cy="707886"/>
            </a:xfrm>
            <a:prstGeom prst="rect">
              <a:avLst/>
            </a:prstGeom>
            <a:noFill/>
          </p:spPr>
          <p:txBody>
            <a:bodyPr wrap="square">
              <a:spAutoFit/>
            </a:bodyPr>
            <a:lstStyle/>
            <a:p>
              <a:pPr lvl="0" algn="ctr">
                <a:defRPr/>
              </a:pPr>
              <a:r>
                <a:rPr kumimoji="0" lang="en-US" altLang="zh-CN" sz="2000" i="0"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Any group</a:t>
              </a:r>
              <a:r>
                <a:rPr kumimoji="0" lang="en-US" altLang="zh-CN" sz="2000" i="0" strike="noStrike" kern="1200" cap="none" spc="0" normalizeH="0" noProof="0" dirty="0">
                  <a:ln>
                    <a:noFill/>
                  </a:ln>
                  <a:solidFill>
                    <a:prstClr val="black"/>
                  </a:solidFill>
                  <a:effectLst/>
                  <a:uLnTx/>
                  <a:uFillTx/>
                  <a:latin typeface="等线" panose="02010600030101010101" pitchFamily="2" charset="-122"/>
                  <a:ea typeface="等线" panose="02010600030101010101" pitchFamily="2" charset="-122"/>
                  <a:cs typeface="+mn-cs"/>
                </a:rPr>
                <a:t> </a:t>
              </a:r>
              <a:r>
                <a:rPr lang="en-US" altLang="zh-CN" sz="2000" dirty="0">
                  <a:solidFill>
                    <a:prstClr val="black"/>
                  </a:solidFill>
                </a:rPr>
                <a:t>in which</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000" i="0"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DDH assumption holds</a:t>
              </a:r>
            </a:p>
          </p:txBody>
        </p:sp>
      </p:grpSp>
      <p:sp>
        <p:nvSpPr>
          <p:cNvPr id="42" name="文本框 41">
            <a:extLst>
              <a:ext uri="{FF2B5EF4-FFF2-40B4-BE49-F238E27FC236}">
                <a16:creationId xmlns:a16="http://schemas.microsoft.com/office/drawing/2014/main" id="{1F4A5991-1CD7-FE08-C515-DC34804AC1DB}"/>
              </a:ext>
            </a:extLst>
          </p:cNvPr>
          <p:cNvSpPr txBox="1"/>
          <p:nvPr/>
        </p:nvSpPr>
        <p:spPr>
          <a:xfrm>
            <a:off x="7173091" y="2930578"/>
            <a:ext cx="1615198" cy="369332"/>
          </a:xfrm>
          <a:prstGeom prst="rect">
            <a:avLst/>
          </a:prstGeom>
          <a:noFill/>
        </p:spPr>
        <p:txBody>
          <a:bodyPr wrap="square">
            <a:spAutoFit/>
          </a:bodyPr>
          <a:lstStyle/>
          <a:p>
            <a:pPr algn="ctr"/>
            <a:r>
              <a:rPr lang="en-US" altLang="zh-CN" b="1" dirty="0"/>
              <a:t>black-box</a:t>
            </a:r>
            <a:endParaRPr lang="zh-CN" altLang="en-US" dirty="0"/>
          </a:p>
        </p:txBody>
      </p:sp>
      <p:cxnSp>
        <p:nvCxnSpPr>
          <p:cNvPr id="6" name="连接符: 肘形 5">
            <a:extLst>
              <a:ext uri="{FF2B5EF4-FFF2-40B4-BE49-F238E27FC236}">
                <a16:creationId xmlns:a16="http://schemas.microsoft.com/office/drawing/2014/main" id="{7D3DEE0B-B371-FA0C-6171-FAAB40E4088A}"/>
              </a:ext>
            </a:extLst>
          </p:cNvPr>
          <p:cNvCxnSpPr>
            <a:cxnSpLocks/>
            <a:endCxn id="23" idx="1"/>
          </p:cNvCxnSpPr>
          <p:nvPr/>
        </p:nvCxnSpPr>
        <p:spPr>
          <a:xfrm rot="16200000" flipH="1">
            <a:off x="348289" y="2565638"/>
            <a:ext cx="1327664" cy="346172"/>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478623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5456</Words>
  <Application>Microsoft Office PowerPoint</Application>
  <PresentationFormat>宽屏</PresentationFormat>
  <Paragraphs>910</Paragraphs>
  <Slides>60</Slides>
  <Notes>60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60</vt:i4>
      </vt:variant>
    </vt:vector>
  </HeadingPairs>
  <TitlesOfParts>
    <vt:vector size="69" baseType="lpstr">
      <vt:lpstr>微软雅黑</vt:lpstr>
      <vt:lpstr>等线 Light</vt:lpstr>
      <vt:lpstr>Times New Roman</vt:lpstr>
      <vt:lpstr>Cambria Math</vt:lpstr>
      <vt:lpstr>等线</vt:lpstr>
      <vt:lpstr>微软雅黑</vt:lpstr>
      <vt:lpstr>Wingdings</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季珂宇</dc:creator>
  <cp:lastModifiedBy>季珂宇</cp:lastModifiedBy>
  <cp:revision>10</cp:revision>
  <dcterms:created xsi:type="dcterms:W3CDTF">2024-12-09T05:27:20Z</dcterms:created>
  <dcterms:modified xsi:type="dcterms:W3CDTF">2024-12-09T08:41:52Z</dcterms:modified>
</cp:coreProperties>
</file>